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96" r:id="rId3"/>
    <p:sldMasterId id="2147483708" r:id="rId4"/>
  </p:sldMasterIdLst>
  <p:notesMasterIdLst>
    <p:notesMasterId r:id="rId86"/>
  </p:notesMasterIdLst>
  <p:sldIdLst>
    <p:sldId id="256" r:id="rId5"/>
    <p:sldId id="316" r:id="rId6"/>
    <p:sldId id="318" r:id="rId7"/>
    <p:sldId id="258" r:id="rId8"/>
    <p:sldId id="322" r:id="rId9"/>
    <p:sldId id="323" r:id="rId10"/>
    <p:sldId id="324" r:id="rId11"/>
    <p:sldId id="325" r:id="rId12"/>
    <p:sldId id="328" r:id="rId13"/>
    <p:sldId id="330" r:id="rId14"/>
    <p:sldId id="331" r:id="rId15"/>
    <p:sldId id="332" r:id="rId16"/>
    <p:sldId id="333" r:id="rId17"/>
    <p:sldId id="334" r:id="rId18"/>
    <p:sldId id="317" r:id="rId19"/>
    <p:sldId id="336" r:id="rId20"/>
    <p:sldId id="338" r:id="rId21"/>
    <p:sldId id="335" r:id="rId22"/>
    <p:sldId id="340" r:id="rId23"/>
    <p:sldId id="341" r:id="rId24"/>
    <p:sldId id="257" r:id="rId25"/>
    <p:sldId id="342" r:id="rId26"/>
    <p:sldId id="344" r:id="rId27"/>
    <p:sldId id="345" r:id="rId28"/>
    <p:sldId id="346" r:id="rId29"/>
    <p:sldId id="343" r:id="rId30"/>
    <p:sldId id="347" r:id="rId31"/>
    <p:sldId id="349" r:id="rId32"/>
    <p:sldId id="350" r:id="rId33"/>
    <p:sldId id="351" r:id="rId34"/>
    <p:sldId id="354" r:id="rId35"/>
    <p:sldId id="352" r:id="rId36"/>
    <p:sldId id="355" r:id="rId37"/>
    <p:sldId id="356" r:id="rId38"/>
    <p:sldId id="353" r:id="rId39"/>
    <p:sldId id="358" r:id="rId40"/>
    <p:sldId id="359" r:id="rId41"/>
    <p:sldId id="360" r:id="rId42"/>
    <p:sldId id="407" r:id="rId43"/>
    <p:sldId id="408" r:id="rId44"/>
    <p:sldId id="361" r:id="rId45"/>
    <p:sldId id="363" r:id="rId46"/>
    <p:sldId id="365" r:id="rId47"/>
    <p:sldId id="406" r:id="rId48"/>
    <p:sldId id="367" r:id="rId49"/>
    <p:sldId id="368" r:id="rId50"/>
    <p:sldId id="369" r:id="rId51"/>
    <p:sldId id="259" r:id="rId52"/>
    <p:sldId id="409" r:id="rId53"/>
    <p:sldId id="375" r:id="rId54"/>
    <p:sldId id="384" r:id="rId55"/>
    <p:sldId id="386" r:id="rId56"/>
    <p:sldId id="376" r:id="rId57"/>
    <p:sldId id="378" r:id="rId58"/>
    <p:sldId id="380" r:id="rId59"/>
    <p:sldId id="381" r:id="rId60"/>
    <p:sldId id="387" r:id="rId61"/>
    <p:sldId id="382" r:id="rId62"/>
    <p:sldId id="388" r:id="rId63"/>
    <p:sldId id="390" r:id="rId64"/>
    <p:sldId id="410" r:id="rId65"/>
    <p:sldId id="414" r:id="rId66"/>
    <p:sldId id="415" r:id="rId67"/>
    <p:sldId id="416" r:id="rId68"/>
    <p:sldId id="370" r:id="rId69"/>
    <p:sldId id="372" r:id="rId70"/>
    <p:sldId id="373" r:id="rId71"/>
    <p:sldId id="374" r:id="rId72"/>
    <p:sldId id="392" r:id="rId73"/>
    <p:sldId id="391" r:id="rId74"/>
    <p:sldId id="393" r:id="rId75"/>
    <p:sldId id="395" r:id="rId76"/>
    <p:sldId id="396" r:id="rId77"/>
    <p:sldId id="397" r:id="rId78"/>
    <p:sldId id="398" r:id="rId79"/>
    <p:sldId id="400" r:id="rId80"/>
    <p:sldId id="402" r:id="rId81"/>
    <p:sldId id="403" r:id="rId82"/>
    <p:sldId id="405" r:id="rId83"/>
    <p:sldId id="366" r:id="rId84"/>
    <p:sldId id="297" r:id="rId85"/>
  </p:sldIdLst>
  <p:sldSz cx="9144000" cy="5143500" type="screen16x9"/>
  <p:notesSz cx="6858000" cy="9144000"/>
  <p:embeddedFontLst>
    <p:embeddedFont>
      <p:font typeface="Cambria Math" panose="02040503050406030204" pitchFamily="18" charset="0"/>
      <p:regular r:id="rId87"/>
    </p:embeddedFont>
    <p:embeddedFont>
      <p:font typeface="Anaheim" panose="020B0604020202020204" charset="0"/>
      <p:regular r:id="rId88"/>
    </p:embeddedFont>
    <p:embeddedFont>
      <p:font typeface="PT Sans" panose="020B0604020202020204" charset="0"/>
      <p:regular r:id="rId89"/>
      <p:bold r:id="rId90"/>
      <p:italic r:id="rId91"/>
      <p:boldItalic r:id="rId92"/>
    </p:embeddedFont>
    <p:embeddedFont>
      <p:font typeface="Lato" panose="020B0604020202020204" charset="0"/>
      <p:regular r:id="rId93"/>
      <p:bold r:id="rId94"/>
      <p:italic r:id="rId95"/>
      <p:boldItalic r:id="rId96"/>
    </p:embeddedFont>
    <p:embeddedFont>
      <p:font typeface="Bebas Neue" panose="020B0604020202020204" charset="0"/>
      <p:regular r:id="rId97"/>
    </p:embeddedFont>
    <p:embeddedFont>
      <p:font typeface="Malgun Gothic" panose="020B0503020000020004" pitchFamily="34" charset="-127"/>
      <p:regular r:id="rId98"/>
      <p:bold r:id="rId99"/>
    </p:embeddedFont>
    <p:embeddedFont>
      <p:font typeface="Calibri Light" panose="020F0302020204030204" pitchFamily="34" charset="0"/>
      <p:regular r:id="rId100"/>
      <p:italic r:id="rId101"/>
    </p:embeddedFont>
    <p:embeddedFont>
      <p:font typeface="Calibri" panose="020F050202020403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6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127886-D124-40A5-9636-44E87FFFFF15}">
  <a:tblStyle styleId="{C7127886-D124-40A5-9636-44E87FFFFF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48642E4-F127-4466-8837-1EB312BA916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3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1.fntdata"/><Relationship Id="rId102" Type="http://schemas.openxmlformats.org/officeDocument/2006/relationships/font" Target="fonts/font16.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4.fntdata"/><Relationship Id="rId105"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7.fntdata"/><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3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350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69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21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1724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21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53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875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89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19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731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789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740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364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354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762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2468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664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978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11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37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88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292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881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2752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340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839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716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545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465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18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375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838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216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899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9449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15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02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171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48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34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9255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633560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934749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37918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0301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69188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92041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943791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71085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656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635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914160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407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2286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194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681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3339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875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4052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016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28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006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2831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778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2127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3932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9604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820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585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1013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83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87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361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9033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4"/>
        <p:cNvGrpSpPr/>
        <p:nvPr/>
      </p:nvGrpSpPr>
      <p:grpSpPr>
        <a:xfrm>
          <a:off x="0" y="0"/>
          <a:ext cx="0" cy="0"/>
          <a:chOff x="0" y="0"/>
          <a:chExt cx="0" cy="0"/>
        </a:xfrm>
      </p:grpSpPr>
      <p:sp>
        <p:nvSpPr>
          <p:cNvPr id="5055" name="Google Shape;505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6" name="Google Shape;505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7295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64708" y="539491"/>
            <a:ext cx="8486106" cy="5282692"/>
            <a:chOff x="1307363" y="539500"/>
            <a:chExt cx="6529281" cy="4064547"/>
          </a:xfrm>
        </p:grpSpPr>
        <p:sp>
          <p:nvSpPr>
            <p:cNvPr id="10" name="Google Shape;10;p2"/>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31" name="Google Shape;31;p2"/>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32" name="Google Shape;32;p2"/>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33" name="Google Shape;33;p2"/>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34" name="Google Shape;34;p2"/>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35" name="Google Shape;35;p2"/>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
        <p:nvSpPr>
          <p:cNvPr id="36" name="Google Shape;36;p2"/>
          <p:cNvSpPr txBox="1">
            <a:spLocks noGrp="1"/>
          </p:cNvSpPr>
          <p:nvPr>
            <p:ph type="ctrTitle"/>
          </p:nvPr>
        </p:nvSpPr>
        <p:spPr>
          <a:xfrm>
            <a:off x="993325" y="1211600"/>
            <a:ext cx="6177300" cy="304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200">
                <a:latin typeface="Fredoka One"/>
                <a:ea typeface="Fredoka One"/>
                <a:cs typeface="Fredoka One"/>
                <a:sym typeface="Fredok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7" name="Google Shape;37;p2"/>
          <p:cNvSpPr txBox="1">
            <a:spLocks noGrp="1"/>
          </p:cNvSpPr>
          <p:nvPr>
            <p:ph type="subTitle" idx="1"/>
          </p:nvPr>
        </p:nvSpPr>
        <p:spPr>
          <a:xfrm>
            <a:off x="993325" y="4128200"/>
            <a:ext cx="6177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Lato"/>
              <a:buNone/>
              <a:defRPr sz="1600">
                <a:latin typeface="Lato"/>
                <a:ea typeface="Lato"/>
                <a:cs typeface="Lato"/>
                <a:sym typeface="Lato"/>
              </a:defRPr>
            </a:lvl1pPr>
            <a:lvl2pPr lvl="1" algn="ctr">
              <a:lnSpc>
                <a:spcPct val="100000"/>
              </a:lnSpc>
              <a:spcBef>
                <a:spcPts val="0"/>
              </a:spcBef>
              <a:spcAft>
                <a:spcPts val="0"/>
              </a:spcAft>
              <a:buSzPts val="1800"/>
              <a:buFont typeface="Lato"/>
              <a:buNone/>
              <a:defRPr sz="1800">
                <a:latin typeface="Lato"/>
                <a:ea typeface="Lato"/>
                <a:cs typeface="Lato"/>
                <a:sym typeface="Lato"/>
              </a:defRPr>
            </a:lvl2pPr>
            <a:lvl3pPr lvl="2" algn="ctr">
              <a:lnSpc>
                <a:spcPct val="100000"/>
              </a:lnSpc>
              <a:spcBef>
                <a:spcPts val="0"/>
              </a:spcBef>
              <a:spcAft>
                <a:spcPts val="0"/>
              </a:spcAft>
              <a:buSzPts val="1800"/>
              <a:buFont typeface="Lato"/>
              <a:buNone/>
              <a:defRPr sz="1800">
                <a:latin typeface="Lato"/>
                <a:ea typeface="Lato"/>
                <a:cs typeface="Lato"/>
                <a:sym typeface="Lato"/>
              </a:defRPr>
            </a:lvl3pPr>
            <a:lvl4pPr lvl="3" algn="ctr">
              <a:lnSpc>
                <a:spcPct val="100000"/>
              </a:lnSpc>
              <a:spcBef>
                <a:spcPts val="0"/>
              </a:spcBef>
              <a:spcAft>
                <a:spcPts val="0"/>
              </a:spcAft>
              <a:buSzPts val="1800"/>
              <a:buFont typeface="Lato"/>
              <a:buNone/>
              <a:defRPr sz="1800">
                <a:latin typeface="Lato"/>
                <a:ea typeface="Lato"/>
                <a:cs typeface="Lato"/>
                <a:sym typeface="Lato"/>
              </a:defRPr>
            </a:lvl4pPr>
            <a:lvl5pPr lvl="4" algn="ctr">
              <a:lnSpc>
                <a:spcPct val="100000"/>
              </a:lnSpc>
              <a:spcBef>
                <a:spcPts val="0"/>
              </a:spcBef>
              <a:spcAft>
                <a:spcPts val="0"/>
              </a:spcAft>
              <a:buSzPts val="1800"/>
              <a:buFont typeface="Lato"/>
              <a:buNone/>
              <a:defRPr sz="1800">
                <a:latin typeface="Lato"/>
                <a:ea typeface="Lato"/>
                <a:cs typeface="Lato"/>
                <a:sym typeface="Lato"/>
              </a:defRPr>
            </a:lvl5pPr>
            <a:lvl6pPr lvl="5" algn="ctr">
              <a:lnSpc>
                <a:spcPct val="100000"/>
              </a:lnSpc>
              <a:spcBef>
                <a:spcPts val="0"/>
              </a:spcBef>
              <a:spcAft>
                <a:spcPts val="0"/>
              </a:spcAft>
              <a:buSzPts val="1800"/>
              <a:buFont typeface="Lato"/>
              <a:buNone/>
              <a:defRPr sz="1800">
                <a:latin typeface="Lato"/>
                <a:ea typeface="Lato"/>
                <a:cs typeface="Lato"/>
                <a:sym typeface="Lato"/>
              </a:defRPr>
            </a:lvl6pPr>
            <a:lvl7pPr lvl="6" algn="ctr">
              <a:lnSpc>
                <a:spcPct val="100000"/>
              </a:lnSpc>
              <a:spcBef>
                <a:spcPts val="0"/>
              </a:spcBef>
              <a:spcAft>
                <a:spcPts val="0"/>
              </a:spcAft>
              <a:buSzPts val="1800"/>
              <a:buFont typeface="Lato"/>
              <a:buNone/>
              <a:defRPr sz="1800">
                <a:latin typeface="Lato"/>
                <a:ea typeface="Lato"/>
                <a:cs typeface="Lato"/>
                <a:sym typeface="Lato"/>
              </a:defRPr>
            </a:lvl7pPr>
            <a:lvl8pPr lvl="7" algn="ctr">
              <a:lnSpc>
                <a:spcPct val="100000"/>
              </a:lnSpc>
              <a:spcBef>
                <a:spcPts val="0"/>
              </a:spcBef>
              <a:spcAft>
                <a:spcPts val="0"/>
              </a:spcAft>
              <a:buSzPts val="1800"/>
              <a:buFont typeface="Lato"/>
              <a:buNone/>
              <a:defRPr sz="1800">
                <a:latin typeface="Lato"/>
                <a:ea typeface="Lato"/>
                <a:cs typeface="Lato"/>
                <a:sym typeface="Lato"/>
              </a:defRPr>
            </a:lvl8pPr>
            <a:lvl9pPr lvl="8" algn="ctr">
              <a:lnSpc>
                <a:spcPct val="100000"/>
              </a:lnSpc>
              <a:spcBef>
                <a:spcPts val="0"/>
              </a:spcBef>
              <a:spcAft>
                <a:spcPts val="0"/>
              </a:spcAft>
              <a:buSzPts val="1800"/>
              <a:buFont typeface="Lato"/>
              <a:buNone/>
              <a:defRPr sz="1800">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blipFill>
          <a:blip r:embed="rId2">
            <a:alphaModFix/>
          </a:blip>
          <a:stretch>
            <a:fillRect/>
          </a:stretch>
        </a:blipFill>
        <a:effectLst/>
      </p:bgPr>
    </p:bg>
    <p:spTree>
      <p:nvGrpSpPr>
        <p:cNvPr id="1" name="Shape 360"/>
        <p:cNvGrpSpPr/>
        <p:nvPr/>
      </p:nvGrpSpPr>
      <p:grpSpPr>
        <a:xfrm>
          <a:off x="0" y="0"/>
          <a:ext cx="0" cy="0"/>
          <a:chOff x="0" y="0"/>
          <a:chExt cx="0" cy="0"/>
        </a:xfrm>
      </p:grpSpPr>
      <p:grpSp>
        <p:nvGrpSpPr>
          <p:cNvPr id="361" name="Google Shape;361;p20"/>
          <p:cNvGrpSpPr/>
          <p:nvPr/>
        </p:nvGrpSpPr>
        <p:grpSpPr>
          <a:xfrm>
            <a:off x="335335" y="556632"/>
            <a:ext cx="8095372" cy="5478040"/>
            <a:chOff x="335335" y="556632"/>
            <a:chExt cx="8095372" cy="5478040"/>
          </a:xfrm>
        </p:grpSpPr>
        <p:sp>
          <p:nvSpPr>
            <p:cNvPr id="362" name="Google Shape;362;p20"/>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63" name="Google Shape;363;p20"/>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64" name="Google Shape;364;p20"/>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65" name="Google Shape;365;p20"/>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nvGrpSpPr>
            <p:cNvPr id="366" name="Google Shape;366;p20"/>
            <p:cNvGrpSpPr/>
            <p:nvPr/>
          </p:nvGrpSpPr>
          <p:grpSpPr>
            <a:xfrm rot="-5400000">
              <a:off x="-297606" y="2483081"/>
              <a:ext cx="2727994" cy="1462111"/>
              <a:chOff x="5033691" y="-6894459"/>
              <a:chExt cx="2727994" cy="1462111"/>
            </a:xfrm>
          </p:grpSpPr>
          <p:sp>
            <p:nvSpPr>
              <p:cNvPr id="367" name="Google Shape;367;p20"/>
              <p:cNvSpPr/>
              <p:nvPr/>
            </p:nvSpPr>
            <p:spPr>
              <a:xfrm>
                <a:off x="7347204" y="-6894459"/>
                <a:ext cx="414480" cy="1462111"/>
              </a:xfrm>
              <a:custGeom>
                <a:avLst/>
                <a:gdLst/>
                <a:ahLst/>
                <a:cxnLst/>
                <a:rect l="l" t="t" r="r" b="b"/>
                <a:pathLst>
                  <a:path w="8031" h="28330" extrusionOk="0">
                    <a:moveTo>
                      <a:pt x="1" y="1"/>
                    </a:moveTo>
                    <a:lnTo>
                      <a:pt x="1" y="28330"/>
                    </a:lnTo>
                    <a:lnTo>
                      <a:pt x="8030" y="28330"/>
                    </a:lnTo>
                    <a:lnTo>
                      <a:pt x="8030" y="1"/>
                    </a:lnTo>
                    <a:lnTo>
                      <a:pt x="3869" y="2328"/>
                    </a:lnTo>
                    <a:lnTo>
                      <a:pt x="1"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68" name="Google Shape;368;p20"/>
              <p:cNvSpPr/>
              <p:nvPr/>
            </p:nvSpPr>
            <p:spPr>
              <a:xfrm>
                <a:off x="6572335" y="-6894459"/>
                <a:ext cx="414480" cy="1462111"/>
              </a:xfrm>
              <a:custGeom>
                <a:avLst/>
                <a:gdLst/>
                <a:ahLst/>
                <a:cxnLst/>
                <a:rect l="l" t="t" r="r" b="b"/>
                <a:pathLst>
                  <a:path w="8031" h="28330" extrusionOk="0">
                    <a:moveTo>
                      <a:pt x="1" y="1"/>
                    </a:moveTo>
                    <a:lnTo>
                      <a:pt x="1" y="28330"/>
                    </a:lnTo>
                    <a:lnTo>
                      <a:pt x="8030" y="28330"/>
                    </a:lnTo>
                    <a:lnTo>
                      <a:pt x="8030" y="1"/>
                    </a:lnTo>
                    <a:lnTo>
                      <a:pt x="3881"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solidFill>
                    <a:schemeClr val="accent2"/>
                  </a:solidFill>
                </a:endParaRPr>
              </a:p>
            </p:txBody>
          </p:sp>
          <p:sp>
            <p:nvSpPr>
              <p:cNvPr id="369" name="Google Shape;369;p20"/>
              <p:cNvSpPr/>
              <p:nvPr/>
            </p:nvSpPr>
            <p:spPr>
              <a:xfrm>
                <a:off x="5033691" y="-6894459"/>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370" name="Google Shape;370;p20"/>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71" name="Google Shape;371;p20"/>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72" name="Google Shape;372;p20"/>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373" name="Google Shape;373;p20"/>
          <p:cNvSpPr txBox="1">
            <a:spLocks noGrp="1"/>
          </p:cNvSpPr>
          <p:nvPr>
            <p:ph type="subTitle" idx="1"/>
          </p:nvPr>
        </p:nvSpPr>
        <p:spPr>
          <a:xfrm>
            <a:off x="2076550" y="2599725"/>
            <a:ext cx="21018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4" name="Google Shape;374;p20"/>
          <p:cNvSpPr txBox="1">
            <a:spLocks noGrp="1"/>
          </p:cNvSpPr>
          <p:nvPr>
            <p:ph type="subTitle" idx="2"/>
          </p:nvPr>
        </p:nvSpPr>
        <p:spPr>
          <a:xfrm>
            <a:off x="2076550" y="2145150"/>
            <a:ext cx="21018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5" name="Google Shape;375;p20"/>
          <p:cNvSpPr txBox="1">
            <a:spLocks noGrp="1"/>
          </p:cNvSpPr>
          <p:nvPr>
            <p:ph type="title"/>
          </p:nvPr>
        </p:nvSpPr>
        <p:spPr>
          <a:xfrm>
            <a:off x="983800" y="887300"/>
            <a:ext cx="3584400" cy="112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6" name="Google Shape;376;p20"/>
          <p:cNvSpPr txBox="1">
            <a:spLocks noGrp="1"/>
          </p:cNvSpPr>
          <p:nvPr>
            <p:ph type="subTitle" idx="3"/>
          </p:nvPr>
        </p:nvSpPr>
        <p:spPr>
          <a:xfrm>
            <a:off x="2076550" y="3840050"/>
            <a:ext cx="21018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7" name="Google Shape;377;p20"/>
          <p:cNvSpPr txBox="1">
            <a:spLocks noGrp="1"/>
          </p:cNvSpPr>
          <p:nvPr>
            <p:ph type="subTitle" idx="4"/>
          </p:nvPr>
        </p:nvSpPr>
        <p:spPr>
          <a:xfrm>
            <a:off x="5666200" y="2599725"/>
            <a:ext cx="21018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8" name="Google Shape;378;p20"/>
          <p:cNvSpPr txBox="1">
            <a:spLocks noGrp="1"/>
          </p:cNvSpPr>
          <p:nvPr>
            <p:ph type="subTitle" idx="5"/>
          </p:nvPr>
        </p:nvSpPr>
        <p:spPr>
          <a:xfrm>
            <a:off x="2076550" y="3385475"/>
            <a:ext cx="21018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9" name="Google Shape;379;p20"/>
          <p:cNvSpPr txBox="1">
            <a:spLocks noGrp="1"/>
          </p:cNvSpPr>
          <p:nvPr>
            <p:ph type="subTitle" idx="6"/>
          </p:nvPr>
        </p:nvSpPr>
        <p:spPr>
          <a:xfrm>
            <a:off x="5666200" y="2145150"/>
            <a:ext cx="21018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blipFill>
          <a:blip r:embed="rId2">
            <a:alphaModFix/>
          </a:blip>
          <a:stretch>
            <a:fillRect/>
          </a:stretch>
        </a:blipFill>
        <a:effectLst/>
      </p:bgPr>
    </p:bg>
    <p:spTree>
      <p:nvGrpSpPr>
        <p:cNvPr id="1" name="Shape 380"/>
        <p:cNvGrpSpPr/>
        <p:nvPr/>
      </p:nvGrpSpPr>
      <p:grpSpPr>
        <a:xfrm>
          <a:off x="0" y="0"/>
          <a:ext cx="0" cy="0"/>
          <a:chOff x="0" y="0"/>
          <a:chExt cx="0" cy="0"/>
        </a:xfrm>
      </p:grpSpPr>
      <p:grpSp>
        <p:nvGrpSpPr>
          <p:cNvPr id="381" name="Google Shape;381;p21"/>
          <p:cNvGrpSpPr/>
          <p:nvPr/>
        </p:nvGrpSpPr>
        <p:grpSpPr>
          <a:xfrm>
            <a:off x="726727" y="140896"/>
            <a:ext cx="7703980" cy="5893776"/>
            <a:chOff x="726727" y="140896"/>
            <a:chExt cx="7703980" cy="5893776"/>
          </a:xfrm>
        </p:grpSpPr>
        <p:sp>
          <p:nvSpPr>
            <p:cNvPr id="382" name="Google Shape;382;p21"/>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3" name="Google Shape;383;p21"/>
            <p:cNvSpPr/>
            <p:nvPr/>
          </p:nvSpPr>
          <p:spPr>
            <a:xfrm>
              <a:off x="2958384" y="140896"/>
              <a:ext cx="425524" cy="1462731"/>
            </a:xfrm>
            <a:custGeom>
              <a:avLst/>
              <a:gdLst/>
              <a:ahLst/>
              <a:cxnLst/>
              <a:rect l="l" t="t" r="r" b="b"/>
              <a:pathLst>
                <a:path w="8245" h="28342" extrusionOk="0">
                  <a:moveTo>
                    <a:pt x="1" y="1"/>
                  </a:moveTo>
                  <a:lnTo>
                    <a:pt x="1" y="28341"/>
                  </a:lnTo>
                  <a:lnTo>
                    <a:pt x="8245" y="28341"/>
                  </a:lnTo>
                  <a:lnTo>
                    <a:pt x="8245" y="1"/>
                  </a:lnTo>
                  <a:lnTo>
                    <a:pt x="4084"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4" name="Google Shape;384;p21"/>
            <p:cNvSpPr/>
            <p:nvPr/>
          </p:nvSpPr>
          <p:spPr>
            <a:xfrm>
              <a:off x="2161528" y="151941"/>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5" name="Google Shape;385;p21"/>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6" name="Google Shape;386;p21"/>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7" name="Google Shape;387;p21"/>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8" name="Google Shape;388;p21"/>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89" name="Google Shape;389;p21"/>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90" name="Google Shape;390;p21"/>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391" name="Google Shape;391;p21"/>
          <p:cNvSpPr txBox="1">
            <a:spLocks noGrp="1"/>
          </p:cNvSpPr>
          <p:nvPr>
            <p:ph type="title"/>
          </p:nvPr>
        </p:nvSpPr>
        <p:spPr>
          <a:xfrm>
            <a:off x="983800" y="887300"/>
            <a:ext cx="3584400" cy="112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2" name="Google Shape;392;p21"/>
          <p:cNvSpPr txBox="1">
            <a:spLocks noGrp="1"/>
          </p:cNvSpPr>
          <p:nvPr>
            <p:ph type="subTitle" idx="1"/>
          </p:nvPr>
        </p:nvSpPr>
        <p:spPr>
          <a:xfrm>
            <a:off x="2073850" y="2622675"/>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3" name="Google Shape;393;p21"/>
          <p:cNvSpPr txBox="1">
            <a:spLocks noGrp="1"/>
          </p:cNvSpPr>
          <p:nvPr>
            <p:ph type="subTitle" idx="2"/>
          </p:nvPr>
        </p:nvSpPr>
        <p:spPr>
          <a:xfrm>
            <a:off x="5666204" y="2622675"/>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4" name="Google Shape;394;p21"/>
          <p:cNvSpPr txBox="1">
            <a:spLocks noGrp="1"/>
          </p:cNvSpPr>
          <p:nvPr>
            <p:ph type="subTitle" idx="3"/>
          </p:nvPr>
        </p:nvSpPr>
        <p:spPr>
          <a:xfrm>
            <a:off x="2073850" y="3801100"/>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5" name="Google Shape;395;p21"/>
          <p:cNvSpPr txBox="1">
            <a:spLocks noGrp="1"/>
          </p:cNvSpPr>
          <p:nvPr>
            <p:ph type="subTitle" idx="4"/>
          </p:nvPr>
        </p:nvSpPr>
        <p:spPr>
          <a:xfrm>
            <a:off x="5666204" y="3801100"/>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 name="Google Shape;396;p21"/>
          <p:cNvSpPr txBox="1">
            <a:spLocks noGrp="1"/>
          </p:cNvSpPr>
          <p:nvPr>
            <p:ph type="subTitle" idx="5"/>
          </p:nvPr>
        </p:nvSpPr>
        <p:spPr>
          <a:xfrm>
            <a:off x="2073850" y="2280875"/>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7" name="Google Shape;397;p21"/>
          <p:cNvSpPr txBox="1">
            <a:spLocks noGrp="1"/>
          </p:cNvSpPr>
          <p:nvPr>
            <p:ph type="subTitle" idx="6"/>
          </p:nvPr>
        </p:nvSpPr>
        <p:spPr>
          <a:xfrm>
            <a:off x="2073850" y="3459450"/>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8" name="Google Shape;398;p21"/>
          <p:cNvSpPr txBox="1">
            <a:spLocks noGrp="1"/>
          </p:cNvSpPr>
          <p:nvPr>
            <p:ph type="subTitle" idx="7"/>
          </p:nvPr>
        </p:nvSpPr>
        <p:spPr>
          <a:xfrm>
            <a:off x="5666200" y="2280875"/>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9" name="Google Shape;399;p21"/>
          <p:cNvSpPr txBox="1">
            <a:spLocks noGrp="1"/>
          </p:cNvSpPr>
          <p:nvPr>
            <p:ph type="subTitle" idx="8"/>
          </p:nvPr>
        </p:nvSpPr>
        <p:spPr>
          <a:xfrm>
            <a:off x="5666200" y="3459375"/>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8">
    <p:bg>
      <p:bgPr>
        <a:blipFill>
          <a:blip r:embed="rId2">
            <a:alphaModFix/>
          </a:blip>
          <a:stretch>
            <a:fillRect/>
          </a:stretch>
        </a:blipFill>
        <a:effectLst/>
      </p:bgPr>
    </p:bg>
    <p:spTree>
      <p:nvGrpSpPr>
        <p:cNvPr id="1" name="Shape 426"/>
        <p:cNvGrpSpPr/>
        <p:nvPr/>
      </p:nvGrpSpPr>
      <p:grpSpPr>
        <a:xfrm>
          <a:off x="0" y="0"/>
          <a:ext cx="0" cy="0"/>
          <a:chOff x="0" y="0"/>
          <a:chExt cx="0" cy="0"/>
        </a:xfrm>
      </p:grpSpPr>
      <p:grpSp>
        <p:nvGrpSpPr>
          <p:cNvPr id="427" name="Google Shape;427;p23"/>
          <p:cNvGrpSpPr/>
          <p:nvPr/>
        </p:nvGrpSpPr>
        <p:grpSpPr>
          <a:xfrm>
            <a:off x="1307363" y="539500"/>
            <a:ext cx="6529281" cy="4064547"/>
            <a:chOff x="1307363" y="539500"/>
            <a:chExt cx="6529281" cy="4064547"/>
          </a:xfrm>
        </p:grpSpPr>
        <p:sp>
          <p:nvSpPr>
            <p:cNvPr id="428" name="Google Shape;428;p23"/>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49" name="Google Shape;449;p23"/>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0" name="Google Shape;450;p23"/>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1" name="Google Shape;451;p23"/>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2" name="Google Shape;452;p23"/>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3" name="Google Shape;453;p23"/>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
        <p:nvSpPr>
          <p:cNvPr id="454" name="Google Shape;454;p23"/>
          <p:cNvSpPr txBox="1">
            <a:spLocks noGrp="1"/>
          </p:cNvSpPr>
          <p:nvPr>
            <p:ph type="title" hasCustomPrompt="1"/>
          </p:nvPr>
        </p:nvSpPr>
        <p:spPr>
          <a:xfrm>
            <a:off x="2398350" y="1260300"/>
            <a:ext cx="4347300" cy="6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5" name="Google Shape;455;p23"/>
          <p:cNvSpPr txBox="1">
            <a:spLocks noGrp="1"/>
          </p:cNvSpPr>
          <p:nvPr>
            <p:ph type="subTitle" idx="1"/>
          </p:nvPr>
        </p:nvSpPr>
        <p:spPr>
          <a:xfrm>
            <a:off x="2398350" y="1796526"/>
            <a:ext cx="4347300" cy="43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56" name="Google Shape;456;p23"/>
          <p:cNvSpPr txBox="1">
            <a:spLocks noGrp="1"/>
          </p:cNvSpPr>
          <p:nvPr>
            <p:ph type="title" idx="2" hasCustomPrompt="1"/>
          </p:nvPr>
        </p:nvSpPr>
        <p:spPr>
          <a:xfrm>
            <a:off x="2398350" y="2333913"/>
            <a:ext cx="4347300" cy="6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7" name="Google Shape;457;p23"/>
          <p:cNvSpPr txBox="1">
            <a:spLocks noGrp="1"/>
          </p:cNvSpPr>
          <p:nvPr>
            <p:ph type="subTitle" idx="3"/>
          </p:nvPr>
        </p:nvSpPr>
        <p:spPr>
          <a:xfrm>
            <a:off x="2398350" y="2870160"/>
            <a:ext cx="4347300" cy="43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58" name="Google Shape;458;p23"/>
          <p:cNvSpPr txBox="1">
            <a:spLocks noGrp="1"/>
          </p:cNvSpPr>
          <p:nvPr>
            <p:ph type="title" idx="4" hasCustomPrompt="1"/>
          </p:nvPr>
        </p:nvSpPr>
        <p:spPr>
          <a:xfrm>
            <a:off x="2398350" y="3407549"/>
            <a:ext cx="4347300" cy="6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9" name="Google Shape;459;p23"/>
          <p:cNvSpPr txBox="1">
            <a:spLocks noGrp="1"/>
          </p:cNvSpPr>
          <p:nvPr>
            <p:ph type="subTitle" idx="5"/>
          </p:nvPr>
        </p:nvSpPr>
        <p:spPr>
          <a:xfrm>
            <a:off x="2398350" y="3948628"/>
            <a:ext cx="4347300" cy="43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0_2">
    <p:bg>
      <p:bgPr>
        <a:blipFill>
          <a:blip r:embed="rId2">
            <a:alphaModFix/>
          </a:blip>
          <a:stretch>
            <a:fillRect/>
          </a:stretch>
        </a:blipFill>
        <a:effectLst/>
      </p:bgPr>
    </p:bg>
    <p:spTree>
      <p:nvGrpSpPr>
        <p:cNvPr id="1" name="Shape 497"/>
        <p:cNvGrpSpPr/>
        <p:nvPr/>
      </p:nvGrpSpPr>
      <p:grpSpPr>
        <a:xfrm>
          <a:off x="0" y="0"/>
          <a:ext cx="0" cy="0"/>
          <a:chOff x="0" y="0"/>
          <a:chExt cx="0" cy="0"/>
        </a:xfrm>
      </p:grpSpPr>
      <p:grpSp>
        <p:nvGrpSpPr>
          <p:cNvPr id="498" name="Google Shape;498;p26"/>
          <p:cNvGrpSpPr/>
          <p:nvPr/>
        </p:nvGrpSpPr>
        <p:grpSpPr>
          <a:xfrm>
            <a:off x="726727" y="556632"/>
            <a:ext cx="7703980" cy="5478040"/>
            <a:chOff x="726727" y="556632"/>
            <a:chExt cx="7703980" cy="5478040"/>
          </a:xfrm>
        </p:grpSpPr>
        <p:sp>
          <p:nvSpPr>
            <p:cNvPr id="499" name="Google Shape;499;p26"/>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00" name="Google Shape;500;p26"/>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01" name="Google Shape;501;p26"/>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02" name="Google Shape;502;p26"/>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03" name="Google Shape;503;p26"/>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04" name="Google Shape;504;p26"/>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05" name="Google Shape;505;p26"/>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506" name="Google Shape;506;p26"/>
          <p:cNvSpPr txBox="1">
            <a:spLocks noGrp="1"/>
          </p:cNvSpPr>
          <p:nvPr>
            <p:ph type="title"/>
          </p:nvPr>
        </p:nvSpPr>
        <p:spPr>
          <a:xfrm>
            <a:off x="983800" y="887300"/>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alphaModFix/>
          </a:blip>
          <a:stretch>
            <a:fillRect/>
          </a:stretch>
        </a:blipFill>
        <a:effectLst/>
      </p:bgPr>
    </p:bg>
    <p:spTree>
      <p:nvGrpSpPr>
        <p:cNvPr id="1" name="Shape 572"/>
        <p:cNvGrpSpPr/>
        <p:nvPr/>
      </p:nvGrpSpPr>
      <p:grpSpPr>
        <a:xfrm>
          <a:off x="0" y="0"/>
          <a:ext cx="0" cy="0"/>
          <a:chOff x="0" y="0"/>
          <a:chExt cx="0" cy="0"/>
        </a:xfrm>
      </p:grpSpPr>
      <p:grpSp>
        <p:nvGrpSpPr>
          <p:cNvPr id="573" name="Google Shape;573;p31"/>
          <p:cNvGrpSpPr/>
          <p:nvPr/>
        </p:nvGrpSpPr>
        <p:grpSpPr>
          <a:xfrm>
            <a:off x="1307363" y="539500"/>
            <a:ext cx="6529281" cy="4064547"/>
            <a:chOff x="1307363" y="539500"/>
            <a:chExt cx="6529281" cy="4064547"/>
          </a:xfrm>
        </p:grpSpPr>
        <p:sp>
          <p:nvSpPr>
            <p:cNvPr id="574" name="Google Shape;574;p31"/>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1"/>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1"/>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1"/>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1"/>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1"/>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1"/>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1"/>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1"/>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595" name="Google Shape;595;p31"/>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596" name="Google Shape;596;p31"/>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597" name="Google Shape;597;p31"/>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598" name="Google Shape;598;p31"/>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599" name="Google Shape;599;p31"/>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alphaModFix/>
          </a:blip>
          <a:stretch>
            <a:fillRect/>
          </a:stretch>
        </a:blipFill>
        <a:effectLst/>
      </p:bgPr>
    </p:bg>
    <p:spTree>
      <p:nvGrpSpPr>
        <p:cNvPr id="1" name="Shape 600"/>
        <p:cNvGrpSpPr/>
        <p:nvPr/>
      </p:nvGrpSpPr>
      <p:grpSpPr>
        <a:xfrm>
          <a:off x="0" y="0"/>
          <a:ext cx="0" cy="0"/>
          <a:chOff x="0" y="0"/>
          <a:chExt cx="0" cy="0"/>
        </a:xfrm>
      </p:grpSpPr>
      <p:grpSp>
        <p:nvGrpSpPr>
          <p:cNvPr id="601" name="Google Shape;601;p32"/>
          <p:cNvGrpSpPr/>
          <p:nvPr/>
        </p:nvGrpSpPr>
        <p:grpSpPr>
          <a:xfrm>
            <a:off x="6191688" y="2560490"/>
            <a:ext cx="3545722" cy="3170112"/>
            <a:chOff x="6007438" y="2403115"/>
            <a:chExt cx="3545722" cy="3170112"/>
          </a:xfrm>
        </p:grpSpPr>
        <p:sp>
          <p:nvSpPr>
            <p:cNvPr id="602" name="Google Shape;602;p32"/>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 name="Google Shape;605;p32"/>
            <p:cNvGrpSpPr/>
            <p:nvPr/>
          </p:nvGrpSpPr>
          <p:grpSpPr>
            <a:xfrm rot="1935470">
              <a:off x="7034585" y="2523897"/>
              <a:ext cx="1299479" cy="2928548"/>
              <a:chOff x="7266412" y="524764"/>
              <a:chExt cx="1149248" cy="2589982"/>
            </a:xfrm>
          </p:grpSpPr>
          <p:sp>
            <p:nvSpPr>
              <p:cNvPr id="606" name="Google Shape;606;p32"/>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2"/>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2"/>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2"/>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2"/>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2"/>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2"/>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2"/>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2"/>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2"/>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2"/>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2"/>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2"/>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2"/>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2"/>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2"/>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2"/>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2"/>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2"/>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2"/>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2"/>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2"/>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2"/>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2"/>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2"/>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2"/>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2"/>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2"/>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2"/>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 name="Google Shape;687;p3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2138895">
            <a:off x="7005407" y="554380"/>
            <a:ext cx="2070074" cy="521436"/>
            <a:chOff x="6653975" y="2250350"/>
            <a:chExt cx="2070101" cy="521443"/>
          </a:xfrm>
        </p:grpSpPr>
        <p:sp>
          <p:nvSpPr>
            <p:cNvPr id="689" name="Google Shape;689;p32"/>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2"/>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32"/>
          <p:cNvGrpSpPr/>
          <p:nvPr/>
        </p:nvGrpSpPr>
        <p:grpSpPr>
          <a:xfrm rot="-1501491">
            <a:off x="175500" y="3526900"/>
            <a:ext cx="1383789" cy="1437211"/>
            <a:chOff x="7313037" y="1902732"/>
            <a:chExt cx="1383826" cy="1437250"/>
          </a:xfrm>
        </p:grpSpPr>
        <p:sp>
          <p:nvSpPr>
            <p:cNvPr id="697" name="Google Shape;697;p32"/>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6273330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388297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849467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08635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8"/>
        <p:cNvGrpSpPr/>
        <p:nvPr/>
      </p:nvGrpSpPr>
      <p:grpSpPr>
        <a:xfrm>
          <a:off x="0" y="0"/>
          <a:ext cx="0" cy="0"/>
          <a:chOff x="0" y="0"/>
          <a:chExt cx="0" cy="0"/>
        </a:xfrm>
      </p:grpSpPr>
      <p:grpSp>
        <p:nvGrpSpPr>
          <p:cNvPr id="39" name="Google Shape;39;p3"/>
          <p:cNvGrpSpPr/>
          <p:nvPr/>
        </p:nvGrpSpPr>
        <p:grpSpPr>
          <a:xfrm>
            <a:off x="1307363" y="539500"/>
            <a:ext cx="6529281" cy="4064547"/>
            <a:chOff x="1307363" y="539500"/>
            <a:chExt cx="6529281" cy="4064547"/>
          </a:xfrm>
        </p:grpSpPr>
        <p:sp>
          <p:nvSpPr>
            <p:cNvPr id="40" name="Google Shape;40;p3"/>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1" name="Google Shape;61;p3"/>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2" name="Google Shape;62;p3"/>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3" name="Google Shape;63;p3"/>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4" name="Google Shape;64;p3"/>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5" name="Google Shape;65;p3"/>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
        <p:nvSpPr>
          <p:cNvPr id="66" name="Google Shape;66;p3"/>
          <p:cNvSpPr txBox="1">
            <a:spLocks noGrp="1"/>
          </p:cNvSpPr>
          <p:nvPr>
            <p:ph type="title"/>
          </p:nvPr>
        </p:nvSpPr>
        <p:spPr>
          <a:xfrm>
            <a:off x="2583125" y="2129238"/>
            <a:ext cx="3975000" cy="99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3957875" y="1362238"/>
            <a:ext cx="1225500" cy="837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 name="Google Shape;68;p3"/>
          <p:cNvSpPr txBox="1">
            <a:spLocks noGrp="1"/>
          </p:cNvSpPr>
          <p:nvPr>
            <p:ph type="subTitle" idx="1"/>
          </p:nvPr>
        </p:nvSpPr>
        <p:spPr>
          <a:xfrm>
            <a:off x="2585875" y="3088922"/>
            <a:ext cx="3975000" cy="4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31456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57916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37713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7380827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86432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650454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85884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685878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304664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3467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4"/>
          <p:cNvSpPr txBox="1">
            <a:spLocks noGrp="1"/>
          </p:cNvSpPr>
          <p:nvPr>
            <p:ph type="body" idx="1"/>
          </p:nvPr>
        </p:nvSpPr>
        <p:spPr>
          <a:xfrm>
            <a:off x="720000" y="1128726"/>
            <a:ext cx="7704000" cy="397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793204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7"/>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5"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5"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3"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3"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845507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60462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5440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709481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2"/>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753572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692449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3"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8/21/2024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49094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179170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286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02"/>
        <p:cNvGrpSpPr/>
        <p:nvPr/>
      </p:nvGrpSpPr>
      <p:grpSpPr>
        <a:xfrm>
          <a:off x="0" y="0"/>
          <a:ext cx="0" cy="0"/>
          <a:chOff x="0" y="0"/>
          <a:chExt cx="0" cy="0"/>
        </a:xfrm>
      </p:grpSpPr>
      <p:grpSp>
        <p:nvGrpSpPr>
          <p:cNvPr id="103" name="Google Shape;103;p7"/>
          <p:cNvGrpSpPr/>
          <p:nvPr/>
        </p:nvGrpSpPr>
        <p:grpSpPr>
          <a:xfrm>
            <a:off x="726727" y="556632"/>
            <a:ext cx="8078294" cy="5478040"/>
            <a:chOff x="726727" y="556632"/>
            <a:chExt cx="8078294" cy="5478040"/>
          </a:xfrm>
        </p:grpSpPr>
        <p:sp>
          <p:nvSpPr>
            <p:cNvPr id="104" name="Google Shape;104;p7"/>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nvGrpSpPr>
            <p:cNvPr id="105" name="Google Shape;105;p7"/>
            <p:cNvGrpSpPr/>
            <p:nvPr/>
          </p:nvGrpSpPr>
          <p:grpSpPr>
            <a:xfrm rot="5400000">
              <a:off x="6709969" y="2483081"/>
              <a:ext cx="2727994" cy="1462111"/>
              <a:chOff x="5033691" y="151941"/>
              <a:chExt cx="2727994" cy="1462111"/>
            </a:xfrm>
          </p:grpSpPr>
          <p:sp>
            <p:nvSpPr>
              <p:cNvPr id="106" name="Google Shape;106;p7"/>
              <p:cNvSpPr/>
              <p:nvPr/>
            </p:nvSpPr>
            <p:spPr>
              <a:xfrm>
                <a:off x="7347204" y="151941"/>
                <a:ext cx="414480" cy="1462111"/>
              </a:xfrm>
              <a:custGeom>
                <a:avLst/>
                <a:gdLst/>
                <a:ahLst/>
                <a:cxnLst/>
                <a:rect l="l" t="t" r="r" b="b"/>
                <a:pathLst>
                  <a:path w="8031" h="28330" extrusionOk="0">
                    <a:moveTo>
                      <a:pt x="1" y="1"/>
                    </a:moveTo>
                    <a:lnTo>
                      <a:pt x="1" y="28330"/>
                    </a:lnTo>
                    <a:lnTo>
                      <a:pt x="8030" y="28330"/>
                    </a:lnTo>
                    <a:lnTo>
                      <a:pt x="8030" y="1"/>
                    </a:lnTo>
                    <a:lnTo>
                      <a:pt x="3869" y="2328"/>
                    </a:lnTo>
                    <a:lnTo>
                      <a:pt x="1"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107" name="Google Shape;107;p7"/>
              <p:cNvSpPr/>
              <p:nvPr/>
            </p:nvSpPr>
            <p:spPr>
              <a:xfrm>
                <a:off x="6572335" y="151941"/>
                <a:ext cx="414480" cy="1462111"/>
              </a:xfrm>
              <a:custGeom>
                <a:avLst/>
                <a:gdLst/>
                <a:ahLst/>
                <a:cxnLst/>
                <a:rect l="l" t="t" r="r" b="b"/>
                <a:pathLst>
                  <a:path w="8031" h="28330" extrusionOk="0">
                    <a:moveTo>
                      <a:pt x="1" y="1"/>
                    </a:moveTo>
                    <a:lnTo>
                      <a:pt x="1" y="28330"/>
                    </a:lnTo>
                    <a:lnTo>
                      <a:pt x="8030" y="28330"/>
                    </a:lnTo>
                    <a:lnTo>
                      <a:pt x="8030" y="1"/>
                    </a:lnTo>
                    <a:lnTo>
                      <a:pt x="3881"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solidFill>
                    <a:schemeClr val="accent2"/>
                  </a:solidFill>
                </a:endParaRPr>
              </a:p>
            </p:txBody>
          </p:sp>
          <p:sp>
            <p:nvSpPr>
              <p:cNvPr id="108" name="Google Shape;108;p7"/>
              <p:cNvSpPr/>
              <p:nvPr/>
            </p:nvSpPr>
            <p:spPr>
              <a:xfrm>
                <a:off x="5033691" y="151941"/>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109" name="Google Shape;109;p7"/>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110" name="Google Shape;110;p7"/>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111" name="Google Shape;111;p7"/>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112" name="Google Shape;112;p7"/>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113" name="Google Shape;113;p7"/>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114" name="Google Shape;114;p7"/>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115" name="Google Shape;115;p7"/>
          <p:cNvSpPr txBox="1">
            <a:spLocks noGrp="1"/>
          </p:cNvSpPr>
          <p:nvPr>
            <p:ph type="subTitle" idx="1"/>
          </p:nvPr>
        </p:nvSpPr>
        <p:spPr>
          <a:xfrm>
            <a:off x="1272300" y="1923700"/>
            <a:ext cx="3000600" cy="2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16" name="Google Shape;116;p7"/>
          <p:cNvSpPr>
            <a:spLocks noGrp="1"/>
          </p:cNvSpPr>
          <p:nvPr>
            <p:ph type="pic" idx="2"/>
          </p:nvPr>
        </p:nvSpPr>
        <p:spPr>
          <a:xfrm rot="-466367">
            <a:off x="5077287" y="1897474"/>
            <a:ext cx="1523901" cy="1523901"/>
          </a:xfrm>
          <a:prstGeom prst="rect">
            <a:avLst/>
          </a:prstGeom>
          <a:noFill/>
          <a:ln w="38100" cap="flat" cmpd="sng">
            <a:solidFill>
              <a:schemeClr val="accent1"/>
            </a:solidFill>
            <a:prstDash val="solid"/>
            <a:round/>
            <a:headEnd type="none" w="sm" len="sm"/>
            <a:tailEnd type="none" w="sm" len="sm"/>
          </a:ln>
        </p:spPr>
      </p:sp>
      <p:sp>
        <p:nvSpPr>
          <p:cNvPr id="117" name="Google Shape;117;p7"/>
          <p:cNvSpPr>
            <a:spLocks noGrp="1"/>
          </p:cNvSpPr>
          <p:nvPr>
            <p:ph type="pic" idx="3"/>
          </p:nvPr>
        </p:nvSpPr>
        <p:spPr>
          <a:xfrm rot="688816">
            <a:off x="6087749" y="3080824"/>
            <a:ext cx="1523888" cy="1523888"/>
          </a:xfrm>
          <a:prstGeom prst="rect">
            <a:avLst/>
          </a:prstGeom>
          <a:noFill/>
          <a:ln w="38100" cap="flat" cmpd="sng">
            <a:solidFill>
              <a:schemeClr val="accent1"/>
            </a:solidFill>
            <a:prstDash val="solid"/>
            <a:round/>
            <a:headEnd type="none" w="sm" len="sm"/>
            <a:tailEnd type="none" w="sm" len="sm"/>
          </a:ln>
        </p:spPr>
      </p:sp>
      <p:sp>
        <p:nvSpPr>
          <p:cNvPr id="118" name="Google Shape;118;p7"/>
          <p:cNvSpPr txBox="1">
            <a:spLocks noGrp="1"/>
          </p:cNvSpPr>
          <p:nvPr>
            <p:ph type="title"/>
          </p:nvPr>
        </p:nvSpPr>
        <p:spPr>
          <a:xfrm>
            <a:off x="982600" y="887300"/>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71931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668944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472668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648889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961340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13397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392829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118198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435010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6347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19"/>
        <p:cNvGrpSpPr/>
        <p:nvPr/>
      </p:nvGrpSpPr>
      <p:grpSpPr>
        <a:xfrm>
          <a:off x="0" y="0"/>
          <a:ext cx="0" cy="0"/>
          <a:chOff x="0" y="0"/>
          <a:chExt cx="0" cy="0"/>
        </a:xfrm>
      </p:grpSpPr>
      <p:grpSp>
        <p:nvGrpSpPr>
          <p:cNvPr id="120" name="Google Shape;120;p8"/>
          <p:cNvGrpSpPr/>
          <p:nvPr/>
        </p:nvGrpSpPr>
        <p:grpSpPr>
          <a:xfrm>
            <a:off x="1307363" y="539500"/>
            <a:ext cx="6529281" cy="4064547"/>
            <a:chOff x="1307363" y="539500"/>
            <a:chExt cx="6529281" cy="4064547"/>
          </a:xfrm>
        </p:grpSpPr>
        <p:sp>
          <p:nvSpPr>
            <p:cNvPr id="121" name="Google Shape;121;p8"/>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42" name="Google Shape;142;p8"/>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43" name="Google Shape;143;p8"/>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44" name="Google Shape;144;p8"/>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45" name="Google Shape;145;p8"/>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46" name="Google Shape;146;p8"/>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
        <p:nvSpPr>
          <p:cNvPr id="147" name="Google Shape;147;p8"/>
          <p:cNvSpPr txBox="1">
            <a:spLocks noGrp="1"/>
          </p:cNvSpPr>
          <p:nvPr>
            <p:ph type="title"/>
          </p:nvPr>
        </p:nvSpPr>
        <p:spPr>
          <a:xfrm>
            <a:off x="1870800" y="1798500"/>
            <a:ext cx="5402400" cy="2040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1541100" y="1396175"/>
            <a:ext cx="60618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0" name="Google Shape;150;p9"/>
          <p:cNvSpPr txBox="1">
            <a:spLocks noGrp="1"/>
          </p:cNvSpPr>
          <p:nvPr>
            <p:ph type="subTitle" idx="1"/>
          </p:nvPr>
        </p:nvSpPr>
        <p:spPr>
          <a:xfrm>
            <a:off x="1541100" y="3076225"/>
            <a:ext cx="60618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1" name="Google Shape;151;p9"/>
          <p:cNvGrpSpPr/>
          <p:nvPr/>
        </p:nvGrpSpPr>
        <p:grpSpPr>
          <a:xfrm>
            <a:off x="1307363" y="539500"/>
            <a:ext cx="6529281" cy="4064547"/>
            <a:chOff x="1307363" y="539500"/>
            <a:chExt cx="6529281" cy="4064547"/>
          </a:xfrm>
        </p:grpSpPr>
        <p:sp>
          <p:nvSpPr>
            <p:cNvPr id="152" name="Google Shape;152;p9"/>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73" name="Google Shape;173;p9"/>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74" name="Google Shape;174;p9"/>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75" name="Google Shape;175;p9"/>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76" name="Google Shape;176;p9"/>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77" name="Google Shape;177;p9"/>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13"/>
          <p:cNvSpPr/>
          <p:nvPr/>
        </p:nvSpPr>
        <p:spPr>
          <a:xfrm>
            <a:off x="713225" y="556636"/>
            <a:ext cx="7717414"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2" name="Google Shape;222;p13"/>
          <p:cNvSpPr/>
          <p:nvPr/>
        </p:nvSpPr>
        <p:spPr>
          <a:xfrm>
            <a:off x="7345300" y="151945"/>
            <a:ext cx="415203" cy="1462111"/>
          </a:xfrm>
          <a:custGeom>
            <a:avLst/>
            <a:gdLst/>
            <a:ahLst/>
            <a:cxnLst/>
            <a:rect l="l" t="t" r="r" b="b"/>
            <a:pathLst>
              <a:path w="8031" h="28330" extrusionOk="0">
                <a:moveTo>
                  <a:pt x="1" y="1"/>
                </a:moveTo>
                <a:lnTo>
                  <a:pt x="1" y="28330"/>
                </a:lnTo>
                <a:lnTo>
                  <a:pt x="8030" y="28330"/>
                </a:lnTo>
                <a:lnTo>
                  <a:pt x="8030" y="1"/>
                </a:lnTo>
                <a:lnTo>
                  <a:pt x="3869" y="2328"/>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3" name="Google Shape;223;p13"/>
          <p:cNvSpPr/>
          <p:nvPr/>
        </p:nvSpPr>
        <p:spPr>
          <a:xfrm>
            <a:off x="6569073" y="151945"/>
            <a:ext cx="415203" cy="1462111"/>
          </a:xfrm>
          <a:custGeom>
            <a:avLst/>
            <a:gdLst/>
            <a:ahLst/>
            <a:cxnLst/>
            <a:rect l="l" t="t" r="r" b="b"/>
            <a:pathLst>
              <a:path w="8031" h="28330" extrusionOk="0">
                <a:moveTo>
                  <a:pt x="1" y="1"/>
                </a:moveTo>
                <a:lnTo>
                  <a:pt x="1" y="28330"/>
                </a:lnTo>
                <a:lnTo>
                  <a:pt x="8030" y="28330"/>
                </a:lnTo>
                <a:lnTo>
                  <a:pt x="8030" y="1"/>
                </a:lnTo>
                <a:lnTo>
                  <a:pt x="3881" y="2115"/>
                </a:lnTo>
                <a:lnTo>
                  <a:pt x="1"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solidFill>
                <a:schemeClr val="accent2"/>
              </a:solidFill>
            </a:endParaRPr>
          </a:p>
        </p:txBody>
      </p:sp>
      <p:sp>
        <p:nvSpPr>
          <p:cNvPr id="224" name="Google Shape;224;p13"/>
          <p:cNvSpPr/>
          <p:nvPr/>
        </p:nvSpPr>
        <p:spPr>
          <a:xfrm>
            <a:off x="5825985" y="140900"/>
            <a:ext cx="426267" cy="1462731"/>
          </a:xfrm>
          <a:custGeom>
            <a:avLst/>
            <a:gdLst/>
            <a:ahLst/>
            <a:cxnLst/>
            <a:rect l="l" t="t" r="r" b="b"/>
            <a:pathLst>
              <a:path w="8245" h="28342" extrusionOk="0">
                <a:moveTo>
                  <a:pt x="1" y="1"/>
                </a:moveTo>
                <a:lnTo>
                  <a:pt x="1" y="28341"/>
                </a:lnTo>
                <a:lnTo>
                  <a:pt x="8245" y="28341"/>
                </a:lnTo>
                <a:lnTo>
                  <a:pt x="8245" y="1"/>
                </a:lnTo>
                <a:lnTo>
                  <a:pt x="4084"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5" name="Google Shape;225;p13"/>
          <p:cNvSpPr/>
          <p:nvPr/>
        </p:nvSpPr>
        <p:spPr>
          <a:xfrm>
            <a:off x="5027734" y="151945"/>
            <a:ext cx="426215"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6" name="Google Shape;226;p13"/>
          <p:cNvSpPr/>
          <p:nvPr/>
        </p:nvSpPr>
        <p:spPr>
          <a:xfrm>
            <a:off x="964385" y="818969"/>
            <a:ext cx="3596821"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7" name="Google Shape;227;p13"/>
          <p:cNvSpPr/>
          <p:nvPr/>
        </p:nvSpPr>
        <p:spPr>
          <a:xfrm>
            <a:off x="4582677" y="818969"/>
            <a:ext cx="3596769"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8" name="Google Shape;228;p13"/>
          <p:cNvSpPr/>
          <p:nvPr/>
        </p:nvSpPr>
        <p:spPr>
          <a:xfrm>
            <a:off x="899294" y="753424"/>
            <a:ext cx="3661911"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29" name="Google Shape;229;p13"/>
          <p:cNvSpPr/>
          <p:nvPr/>
        </p:nvSpPr>
        <p:spPr>
          <a:xfrm>
            <a:off x="4572234" y="753424"/>
            <a:ext cx="3672923"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30" name="Google Shape;230;p13"/>
          <p:cNvSpPr/>
          <p:nvPr/>
        </p:nvSpPr>
        <p:spPr>
          <a:xfrm>
            <a:off x="964385" y="687828"/>
            <a:ext cx="3596821"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31" name="Google Shape;231;p13"/>
          <p:cNvSpPr/>
          <p:nvPr/>
        </p:nvSpPr>
        <p:spPr>
          <a:xfrm>
            <a:off x="4582677" y="687828"/>
            <a:ext cx="3596769"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232" name="Google Shape;232;p13"/>
          <p:cNvSpPr txBox="1">
            <a:spLocks noGrp="1"/>
          </p:cNvSpPr>
          <p:nvPr>
            <p:ph type="title"/>
          </p:nvPr>
        </p:nvSpPr>
        <p:spPr>
          <a:xfrm>
            <a:off x="983825" y="794425"/>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3" name="Google Shape;233;p13"/>
          <p:cNvSpPr txBox="1">
            <a:spLocks noGrp="1"/>
          </p:cNvSpPr>
          <p:nvPr>
            <p:ph type="subTitle" idx="1"/>
          </p:nvPr>
        </p:nvSpPr>
        <p:spPr>
          <a:xfrm>
            <a:off x="1310750" y="2390963"/>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4" name="Google Shape;234;p13"/>
          <p:cNvSpPr txBox="1">
            <a:spLocks noGrp="1"/>
          </p:cNvSpPr>
          <p:nvPr>
            <p:ph type="subTitle" idx="2"/>
          </p:nvPr>
        </p:nvSpPr>
        <p:spPr>
          <a:xfrm>
            <a:off x="4905676" y="2390963"/>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 name="Google Shape;235;p13"/>
          <p:cNvSpPr txBox="1">
            <a:spLocks noGrp="1"/>
          </p:cNvSpPr>
          <p:nvPr>
            <p:ph type="title" idx="3" hasCustomPrompt="1"/>
          </p:nvPr>
        </p:nvSpPr>
        <p:spPr>
          <a:xfrm>
            <a:off x="2408590" y="16831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6" name="Google Shape;236;p13"/>
          <p:cNvSpPr txBox="1">
            <a:spLocks noGrp="1"/>
          </p:cNvSpPr>
          <p:nvPr>
            <p:ph type="title" idx="4" hasCustomPrompt="1"/>
          </p:nvPr>
        </p:nvSpPr>
        <p:spPr>
          <a:xfrm>
            <a:off x="6003515" y="16831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7" name="Google Shape;237;p13"/>
          <p:cNvSpPr txBox="1">
            <a:spLocks noGrp="1"/>
          </p:cNvSpPr>
          <p:nvPr>
            <p:ph type="subTitle" idx="5"/>
          </p:nvPr>
        </p:nvSpPr>
        <p:spPr>
          <a:xfrm>
            <a:off x="1310900" y="2090138"/>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8" name="Google Shape;238;p13"/>
          <p:cNvSpPr txBox="1">
            <a:spLocks noGrp="1"/>
          </p:cNvSpPr>
          <p:nvPr>
            <p:ph type="subTitle" idx="6"/>
          </p:nvPr>
        </p:nvSpPr>
        <p:spPr>
          <a:xfrm>
            <a:off x="4905675" y="2090138"/>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9" name="Google Shape;239;p13"/>
          <p:cNvSpPr txBox="1">
            <a:spLocks noGrp="1"/>
          </p:cNvSpPr>
          <p:nvPr>
            <p:ph type="subTitle" idx="7"/>
          </p:nvPr>
        </p:nvSpPr>
        <p:spPr>
          <a:xfrm>
            <a:off x="1310750" y="3975500"/>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3"/>
          <p:cNvSpPr txBox="1">
            <a:spLocks noGrp="1"/>
          </p:cNvSpPr>
          <p:nvPr>
            <p:ph type="subTitle" idx="8"/>
          </p:nvPr>
        </p:nvSpPr>
        <p:spPr>
          <a:xfrm>
            <a:off x="4905676" y="3975500"/>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13"/>
          <p:cNvSpPr txBox="1">
            <a:spLocks noGrp="1"/>
          </p:cNvSpPr>
          <p:nvPr>
            <p:ph type="title" idx="9" hasCustomPrompt="1"/>
          </p:nvPr>
        </p:nvSpPr>
        <p:spPr>
          <a:xfrm>
            <a:off x="2408590" y="32676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2" name="Google Shape;242;p13"/>
          <p:cNvSpPr txBox="1">
            <a:spLocks noGrp="1"/>
          </p:cNvSpPr>
          <p:nvPr>
            <p:ph type="title" idx="13" hasCustomPrompt="1"/>
          </p:nvPr>
        </p:nvSpPr>
        <p:spPr>
          <a:xfrm>
            <a:off x="6003515" y="32676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subTitle" idx="14"/>
          </p:nvPr>
        </p:nvSpPr>
        <p:spPr>
          <a:xfrm>
            <a:off x="1310900" y="3674675"/>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4" name="Google Shape;244;p13"/>
          <p:cNvSpPr txBox="1">
            <a:spLocks noGrp="1"/>
          </p:cNvSpPr>
          <p:nvPr>
            <p:ph type="subTitle" idx="15"/>
          </p:nvPr>
        </p:nvSpPr>
        <p:spPr>
          <a:xfrm>
            <a:off x="4905675" y="3674675"/>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alphaModFix/>
          </a:blip>
          <a:stretch>
            <a:fillRect/>
          </a:stretch>
        </a:blipFill>
        <a:effectLst/>
      </p:bgPr>
    </p:bg>
    <p:spTree>
      <p:nvGrpSpPr>
        <p:cNvPr id="1" name="Shape 328"/>
        <p:cNvGrpSpPr/>
        <p:nvPr/>
      </p:nvGrpSpPr>
      <p:grpSpPr>
        <a:xfrm>
          <a:off x="0" y="0"/>
          <a:ext cx="0" cy="0"/>
          <a:chOff x="0" y="0"/>
          <a:chExt cx="0" cy="0"/>
        </a:xfrm>
      </p:grpSpPr>
      <p:grpSp>
        <p:nvGrpSpPr>
          <p:cNvPr id="329" name="Google Shape;329;p18"/>
          <p:cNvGrpSpPr/>
          <p:nvPr/>
        </p:nvGrpSpPr>
        <p:grpSpPr>
          <a:xfrm>
            <a:off x="726727" y="140896"/>
            <a:ext cx="7703980" cy="5893776"/>
            <a:chOff x="726727" y="140896"/>
            <a:chExt cx="7703980" cy="5893776"/>
          </a:xfrm>
        </p:grpSpPr>
        <p:sp>
          <p:nvSpPr>
            <p:cNvPr id="330" name="Google Shape;330;p18"/>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1" name="Google Shape;331;p18"/>
            <p:cNvSpPr/>
            <p:nvPr/>
          </p:nvSpPr>
          <p:spPr>
            <a:xfrm>
              <a:off x="5830546" y="140896"/>
              <a:ext cx="425524" cy="1462731"/>
            </a:xfrm>
            <a:custGeom>
              <a:avLst/>
              <a:gdLst/>
              <a:ahLst/>
              <a:cxnLst/>
              <a:rect l="l" t="t" r="r" b="b"/>
              <a:pathLst>
                <a:path w="8245" h="28342" extrusionOk="0">
                  <a:moveTo>
                    <a:pt x="1" y="1"/>
                  </a:moveTo>
                  <a:lnTo>
                    <a:pt x="1" y="28341"/>
                  </a:lnTo>
                  <a:lnTo>
                    <a:pt x="8245" y="28341"/>
                  </a:lnTo>
                  <a:lnTo>
                    <a:pt x="8245" y="1"/>
                  </a:lnTo>
                  <a:lnTo>
                    <a:pt x="4084"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2" name="Google Shape;332;p18"/>
            <p:cNvSpPr/>
            <p:nvPr/>
          </p:nvSpPr>
          <p:spPr>
            <a:xfrm>
              <a:off x="5033691" y="151941"/>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3" name="Google Shape;333;p18"/>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4" name="Google Shape;334;p18"/>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5" name="Google Shape;335;p18"/>
            <p:cNvSpPr/>
            <p:nvPr/>
          </p:nvSpPr>
          <p:spPr>
            <a:xfrm>
              <a:off x="912183"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6" name="Google Shape;336;p18"/>
            <p:cNvSpPr/>
            <p:nvPr/>
          </p:nvSpPr>
          <p:spPr>
            <a:xfrm>
              <a:off x="4578700"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7" name="Google Shape;337;p18"/>
            <p:cNvSpPr/>
            <p:nvPr/>
          </p:nvSpPr>
          <p:spPr>
            <a:xfrm>
              <a:off x="977160"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338" name="Google Shape;338;p18"/>
            <p:cNvSpPr/>
            <p:nvPr/>
          </p:nvSpPr>
          <p:spPr>
            <a:xfrm>
              <a:off x="4589125"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sp>
        <p:nvSpPr>
          <p:cNvPr id="339" name="Google Shape;339;p18"/>
          <p:cNvSpPr txBox="1">
            <a:spLocks noGrp="1"/>
          </p:cNvSpPr>
          <p:nvPr>
            <p:ph type="title"/>
          </p:nvPr>
        </p:nvSpPr>
        <p:spPr>
          <a:xfrm>
            <a:off x="983800" y="887300"/>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0" name="Google Shape;340;p18"/>
          <p:cNvSpPr txBox="1">
            <a:spLocks noGrp="1"/>
          </p:cNvSpPr>
          <p:nvPr>
            <p:ph type="subTitle" idx="1"/>
          </p:nvPr>
        </p:nvSpPr>
        <p:spPr>
          <a:xfrm>
            <a:off x="1479700" y="3128300"/>
            <a:ext cx="259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18"/>
          <p:cNvSpPr txBox="1">
            <a:spLocks noGrp="1"/>
          </p:cNvSpPr>
          <p:nvPr>
            <p:ph type="subTitle" idx="2"/>
          </p:nvPr>
        </p:nvSpPr>
        <p:spPr>
          <a:xfrm>
            <a:off x="5074575" y="3128300"/>
            <a:ext cx="259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8"/>
          <p:cNvSpPr txBox="1">
            <a:spLocks noGrp="1"/>
          </p:cNvSpPr>
          <p:nvPr>
            <p:ph type="subTitle" idx="3"/>
          </p:nvPr>
        </p:nvSpPr>
        <p:spPr>
          <a:xfrm>
            <a:off x="5074575" y="2640676"/>
            <a:ext cx="2592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3" name="Google Shape;343;p18"/>
          <p:cNvSpPr txBox="1">
            <a:spLocks noGrp="1"/>
          </p:cNvSpPr>
          <p:nvPr>
            <p:ph type="subTitle" idx="4"/>
          </p:nvPr>
        </p:nvSpPr>
        <p:spPr>
          <a:xfrm>
            <a:off x="1479703" y="2640675"/>
            <a:ext cx="2592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59" r:id="rId8"/>
    <p:sldLayoutId id="2147483664" r:id="rId9"/>
    <p:sldLayoutId id="2147483666" r:id="rId10"/>
    <p:sldLayoutId id="2147483667" r:id="rId11"/>
    <p:sldLayoutId id="2147483669" r:id="rId12"/>
    <p:sldLayoutId id="2147483672" r:id="rId13"/>
    <p:sldLayoutId id="2147483677" r:id="rId14"/>
    <p:sldLayoutId id="214748367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2024/8/21</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230674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8/21/2024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683522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23554537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png"/><Relationship Id="rId10" Type="http://schemas.openxmlformats.org/officeDocument/2006/relationships/image" Target="../media/image38.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9.xml"/><Relationship Id="rId10" Type="http://schemas.openxmlformats.org/officeDocument/2006/relationships/image" Target="../media/image56.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3.xml"/><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 Id="rId11" Type="http://schemas.openxmlformats.org/officeDocument/2006/relationships/image" Target="../media/image9.png"/><Relationship Id="rId10"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26" Type="http://schemas.openxmlformats.org/officeDocument/2006/relationships/image" Target="../media/image12.png"/><Relationship Id="rId3" Type="http://schemas.openxmlformats.org/officeDocument/2006/relationships/image" Target="../media/image11.png"/><Relationship Id="rId25"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3.xml"/><Relationship Id="rId28" Type="http://schemas.openxmlformats.org/officeDocument/2006/relationships/image" Target="../media/image13.png"/><Relationship Id="rId27" Type="http://schemas.openxmlformats.org/officeDocument/2006/relationships/image" Target="../media/image85.png"/><Relationship Id="rId9" Type="http://schemas.openxmlformats.org/officeDocument/2006/relationships/image" Target="../media/image45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6.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12.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13.png"/></Relationships>
</file>

<file path=ppt/slides/_rels/slide33.xml.rels><?xml version="1.0" encoding="UTF-8" standalone="yes"?>
<Relationships xmlns="http://schemas.openxmlformats.org/package/2006/relationships"><Relationship Id="rId7"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0.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9.xml"/><Relationship Id="rId1"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5.png"/><Relationship Id="rId17" Type="http://schemas.openxmlformats.org/officeDocument/2006/relationships/image" Target="../media/image68.png"/><Relationship Id="rId2" Type="http://schemas.openxmlformats.org/officeDocument/2006/relationships/audio" Target="../media/media2.mp3"/><Relationship Id="rId16"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4.png"/><Relationship Id="rId5" Type="http://schemas.microsoft.com/office/2007/relationships/media" Target="../media/media4.mp3"/><Relationship Id="rId15" Type="http://schemas.openxmlformats.org/officeDocument/2006/relationships/image" Target="../media/image81.png"/><Relationship Id="rId10" Type="http://schemas.openxmlformats.org/officeDocument/2006/relationships/notesSlide" Target="../notesSlides/notesSlide51.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6.png"/><Relationship Id="rId2" Type="http://schemas.openxmlformats.org/officeDocument/2006/relationships/audio" Target="../media/media2.mp3"/><Relationship Id="rId16"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3.png"/><Relationship Id="rId5" Type="http://schemas.microsoft.com/office/2007/relationships/media" Target="../media/media4.mp3"/><Relationship Id="rId15" Type="http://schemas.openxmlformats.org/officeDocument/2006/relationships/image" Target="../media/image89.png"/><Relationship Id="rId10" Type="http://schemas.openxmlformats.org/officeDocument/2006/relationships/notesSlide" Target="../notesSlides/notesSlide52.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88.png"/></Relationships>
</file>

<file path=ppt/slides/_rels/slide5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3.png"/><Relationship Id="rId2" Type="http://schemas.openxmlformats.org/officeDocument/2006/relationships/audio" Target="../media/media2.mp3"/><Relationship Id="rId16"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99.png"/><Relationship Id="rId10" Type="http://schemas.openxmlformats.org/officeDocument/2006/relationships/notesSlide" Target="../notesSlides/notesSlide53.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98.png"/></Relationships>
</file>

<file path=ppt/slides/_rels/slide5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0.png"/><Relationship Id="rId18" Type="http://schemas.openxmlformats.org/officeDocument/2006/relationships/image" Target="../media/image12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9.png"/><Relationship Id="rId17" Type="http://schemas.openxmlformats.org/officeDocument/2006/relationships/image" Target="../media/image69.png"/><Relationship Id="rId2" Type="http://schemas.openxmlformats.org/officeDocument/2006/relationships/audio" Target="../media/media2.mp3"/><Relationship Id="rId16"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2.png"/><Relationship Id="rId5" Type="http://schemas.microsoft.com/office/2007/relationships/media" Target="../media/media4.mp3"/><Relationship Id="rId15" Type="http://schemas.openxmlformats.org/officeDocument/2006/relationships/image" Target="../media/image115.png"/><Relationship Id="rId10" Type="http://schemas.openxmlformats.org/officeDocument/2006/relationships/notesSlide" Target="../notesSlides/notesSlide54.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2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4.png"/><Relationship Id="rId5" Type="http://schemas.microsoft.com/office/2007/relationships/media" Target="../media/media4.mp3"/><Relationship Id="rId15" Type="http://schemas.openxmlformats.org/officeDocument/2006/relationships/image" Target="../media/image67.png"/><Relationship Id="rId10" Type="http://schemas.openxmlformats.org/officeDocument/2006/relationships/notesSlide" Target="../notesSlides/notesSlide55.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27.png"/></Relationships>
</file>

<file path=ppt/slides/_rels/slide5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9.png"/><Relationship Id="rId2" Type="http://schemas.openxmlformats.org/officeDocument/2006/relationships/audio" Target="../media/media2.mp3"/><Relationship Id="rId16" Type="http://schemas.openxmlformats.org/officeDocument/2006/relationships/image" Target="../media/image7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8.png"/><Relationship Id="rId5" Type="http://schemas.microsoft.com/office/2007/relationships/media" Target="../media/media4.mp3"/><Relationship Id="rId15" Type="http://schemas.openxmlformats.org/officeDocument/2006/relationships/image" Target="../media/image67.png"/><Relationship Id="rId10" Type="http://schemas.openxmlformats.org/officeDocument/2006/relationships/notesSlide" Target="../notesSlides/notesSlide56.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31.png"/></Relationships>
</file>

<file path=ppt/slides/_rels/slide5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3.png"/><Relationship Id="rId5" Type="http://schemas.microsoft.com/office/2007/relationships/media" Target="../media/media4.mp3"/><Relationship Id="rId15" Type="http://schemas.openxmlformats.org/officeDocument/2006/relationships/image" Target="../media/image67.png"/><Relationship Id="rId10" Type="http://schemas.openxmlformats.org/officeDocument/2006/relationships/notesSlide" Target="../notesSlides/notesSlide57.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36.png"/></Relationships>
</file>

<file path=ppt/slides/_rels/slide5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8.png"/><Relationship Id="rId2" Type="http://schemas.openxmlformats.org/officeDocument/2006/relationships/audio" Target="../media/media2.mp3"/><Relationship Id="rId16"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7.png"/><Relationship Id="rId5" Type="http://schemas.microsoft.com/office/2007/relationships/media" Target="../media/media4.mp3"/><Relationship Id="rId15" Type="http://schemas.openxmlformats.org/officeDocument/2006/relationships/image" Target="../media/image141.png"/><Relationship Id="rId10" Type="http://schemas.openxmlformats.org/officeDocument/2006/relationships/notesSlide" Target="../notesSlides/notesSlide58.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40.png"/></Relationships>
</file>

<file path=ppt/slides/_rels/slide5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3.png"/><Relationship Id="rId2" Type="http://schemas.openxmlformats.org/officeDocument/2006/relationships/audio" Target="../media/media2.mp3"/><Relationship Id="rId16"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42.png"/><Relationship Id="rId5" Type="http://schemas.microsoft.com/office/2007/relationships/media" Target="../media/media4.mp3"/><Relationship Id="rId15" Type="http://schemas.openxmlformats.org/officeDocument/2006/relationships/image" Target="../media/image146.png"/><Relationship Id="rId10" Type="http://schemas.openxmlformats.org/officeDocument/2006/relationships/notesSlide" Target="../notesSlides/notesSlide59.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47.png"/><Relationship Id="rId5" Type="http://schemas.microsoft.com/office/2007/relationships/media" Target="../media/media4.mp3"/><Relationship Id="rId15" Type="http://schemas.openxmlformats.org/officeDocument/2006/relationships/image" Target="../media/image67.png"/><Relationship Id="rId10" Type="http://schemas.openxmlformats.org/officeDocument/2006/relationships/notesSlide" Target="../notesSlides/notesSlide60.xml"/><Relationship Id="rId4" Type="http://schemas.openxmlformats.org/officeDocument/2006/relationships/audio" Target="../media/media3.mp3"/><Relationship Id="rId9" Type="http://schemas.openxmlformats.org/officeDocument/2006/relationships/slideLayout" Target="../slideLayouts/slideLayout27.xml"/><Relationship Id="rId14" Type="http://schemas.openxmlformats.org/officeDocument/2006/relationships/image" Target="../media/image150.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22.png"/><Relationship Id="rId7"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59.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60.png"/><Relationship Id="rId7" Type="http://schemas.openxmlformats.org/officeDocument/2006/relationships/image" Target="../media/image165.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64.png"/><Relationship Id="rId4" Type="http://schemas.openxmlformats.org/officeDocument/2006/relationships/image" Target="../media/image670.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70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520.png"/></Relationships>
</file>

<file path=ppt/slides/_rels/slide71.xml.rels><?xml version="1.0" encoding="UTF-8" standalone="yes"?>
<Relationships xmlns="http://schemas.openxmlformats.org/package/2006/relationships"><Relationship Id="rId3" Type="http://schemas.openxmlformats.org/officeDocument/2006/relationships/image" Target="../media/image153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550.png"/></Relationships>
</file>

<file path=ppt/slides/_rels/slide73.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580.png"/></Relationships>
</file>

<file path=ppt/slides/_rels/slide75.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610.png"/><Relationship Id="rId4" Type="http://schemas.openxmlformats.org/officeDocument/2006/relationships/image" Target="../media/image1600.png"/></Relationships>
</file>

<file path=ppt/slides/_rels/slide76.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166.png"/><Relationship Id="rId4" Type="http://schemas.openxmlformats.org/officeDocument/2006/relationships/image" Target="../media/image1630.png"/></Relationships>
</file>

<file path=ppt/slides/_rels/slide77.xml.rels><?xml version="1.0" encoding="UTF-8" standalone="yes"?>
<Relationships xmlns="http://schemas.openxmlformats.org/package/2006/relationships"><Relationship Id="rId3" Type="http://schemas.openxmlformats.org/officeDocument/2006/relationships/image" Target="../media/image1650.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67.png"/></Relationships>
</file>

<file path=ppt/slides/_rels/slide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69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grpSp>
        <p:nvGrpSpPr>
          <p:cNvPr id="725" name="Google Shape;725;p39"/>
          <p:cNvGrpSpPr/>
          <p:nvPr/>
        </p:nvGrpSpPr>
        <p:grpSpPr>
          <a:xfrm>
            <a:off x="5964038" y="1807965"/>
            <a:ext cx="3545722" cy="3170112"/>
            <a:chOff x="6007438" y="2403115"/>
            <a:chExt cx="3545722" cy="3170112"/>
          </a:xfrm>
        </p:grpSpPr>
        <p:sp>
          <p:nvSpPr>
            <p:cNvPr id="726" name="Google Shape;726;p39"/>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39"/>
            <p:cNvGrpSpPr/>
            <p:nvPr/>
          </p:nvGrpSpPr>
          <p:grpSpPr>
            <a:xfrm rot="1935470">
              <a:off x="7034585" y="2523897"/>
              <a:ext cx="1299479" cy="2928548"/>
              <a:chOff x="7266412" y="524764"/>
              <a:chExt cx="1149248" cy="2589982"/>
            </a:xfrm>
          </p:grpSpPr>
          <p:sp>
            <p:nvSpPr>
              <p:cNvPr id="730" name="Google Shape;730;p39"/>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9"/>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9"/>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9"/>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39"/>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39"/>
          <p:cNvGrpSpPr/>
          <p:nvPr/>
        </p:nvGrpSpPr>
        <p:grpSpPr>
          <a:xfrm rot="2138895">
            <a:off x="6427507" y="2271267"/>
            <a:ext cx="2070074" cy="521436"/>
            <a:chOff x="6653975" y="2250350"/>
            <a:chExt cx="2070101" cy="521443"/>
          </a:xfrm>
        </p:grpSpPr>
        <p:sp>
          <p:nvSpPr>
            <p:cNvPr id="813" name="Google Shape;813;p39"/>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39"/>
          <p:cNvGrpSpPr/>
          <p:nvPr/>
        </p:nvGrpSpPr>
        <p:grpSpPr>
          <a:xfrm>
            <a:off x="7523837" y="3514457"/>
            <a:ext cx="1383826" cy="1437250"/>
            <a:chOff x="7313037" y="1902732"/>
            <a:chExt cx="1383826" cy="1437250"/>
          </a:xfrm>
        </p:grpSpPr>
        <p:sp>
          <p:nvSpPr>
            <p:cNvPr id="821" name="Google Shape;821;p39"/>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39"/>
          <p:cNvGrpSpPr/>
          <p:nvPr/>
        </p:nvGrpSpPr>
        <p:grpSpPr>
          <a:xfrm rot="2700000">
            <a:off x="6726752" y="471460"/>
            <a:ext cx="751738" cy="726880"/>
            <a:chOff x="1695150" y="3088918"/>
            <a:chExt cx="744272" cy="719661"/>
          </a:xfrm>
        </p:grpSpPr>
        <p:sp>
          <p:nvSpPr>
            <p:cNvPr id="831" name="Google Shape;831;p39"/>
            <p:cNvSpPr/>
            <p:nvPr/>
          </p:nvSpPr>
          <p:spPr>
            <a:xfrm rot="-1406063">
              <a:off x="1777181" y="3182316"/>
              <a:ext cx="580211" cy="532864"/>
            </a:xfrm>
            <a:custGeom>
              <a:avLst/>
              <a:gdLst/>
              <a:ahLst/>
              <a:cxnLst/>
              <a:rect l="l" t="t" r="r" b="b"/>
              <a:pathLst>
                <a:path w="30183" h="27720" extrusionOk="0">
                  <a:moveTo>
                    <a:pt x="21605" y="0"/>
                  </a:moveTo>
                  <a:cubicBezTo>
                    <a:pt x="20765" y="0"/>
                    <a:pt x="19900" y="121"/>
                    <a:pt x="19026" y="364"/>
                  </a:cubicBezTo>
                  <a:cubicBezTo>
                    <a:pt x="16437" y="1084"/>
                    <a:pt x="15030" y="3166"/>
                    <a:pt x="14275" y="5058"/>
                  </a:cubicBezTo>
                  <a:cubicBezTo>
                    <a:pt x="13002" y="3591"/>
                    <a:pt x="11116" y="2164"/>
                    <a:pt x="8600" y="2164"/>
                  </a:cubicBezTo>
                  <a:cubicBezTo>
                    <a:pt x="8471" y="2164"/>
                    <a:pt x="8340" y="2168"/>
                    <a:pt x="8208" y="2176"/>
                  </a:cubicBezTo>
                  <a:cubicBezTo>
                    <a:pt x="5529" y="2333"/>
                    <a:pt x="3288" y="3493"/>
                    <a:pt x="1904" y="5440"/>
                  </a:cubicBezTo>
                  <a:cubicBezTo>
                    <a:pt x="383" y="7568"/>
                    <a:pt x="1" y="10506"/>
                    <a:pt x="846" y="13513"/>
                  </a:cubicBezTo>
                  <a:cubicBezTo>
                    <a:pt x="2332" y="18837"/>
                    <a:pt x="15604" y="26662"/>
                    <a:pt x="17112" y="27528"/>
                  </a:cubicBezTo>
                  <a:cubicBezTo>
                    <a:pt x="17338" y="27663"/>
                    <a:pt x="17574" y="27720"/>
                    <a:pt x="17822" y="27720"/>
                  </a:cubicBezTo>
                  <a:cubicBezTo>
                    <a:pt x="18261" y="27720"/>
                    <a:pt x="18688" y="27517"/>
                    <a:pt x="18959" y="27134"/>
                  </a:cubicBezTo>
                  <a:cubicBezTo>
                    <a:pt x="19724" y="26076"/>
                    <a:pt x="20737" y="24815"/>
                    <a:pt x="21818" y="23475"/>
                  </a:cubicBezTo>
                  <a:cubicBezTo>
                    <a:pt x="25747" y="18624"/>
                    <a:pt x="30183" y="13130"/>
                    <a:pt x="29924" y="8672"/>
                  </a:cubicBezTo>
                  <a:cubicBezTo>
                    <a:pt x="29743" y="5620"/>
                    <a:pt x="28393" y="2986"/>
                    <a:pt x="26231" y="1444"/>
                  </a:cubicBezTo>
                  <a:cubicBezTo>
                    <a:pt x="24885" y="488"/>
                    <a:pt x="23296" y="0"/>
                    <a:pt x="2160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rot="-1406063">
              <a:off x="1793174" y="3211304"/>
              <a:ext cx="538439" cy="478943"/>
            </a:xfrm>
            <a:custGeom>
              <a:avLst/>
              <a:gdLst/>
              <a:ahLst/>
              <a:cxnLst/>
              <a:rect l="l" t="t" r="r" b="b"/>
              <a:pathLst>
                <a:path w="28010" h="24915" extrusionOk="0">
                  <a:moveTo>
                    <a:pt x="20795" y="1"/>
                  </a:moveTo>
                  <a:cubicBezTo>
                    <a:pt x="20094" y="1"/>
                    <a:pt x="19358" y="102"/>
                    <a:pt x="18598" y="316"/>
                  </a:cubicBezTo>
                  <a:cubicBezTo>
                    <a:pt x="15018" y="1318"/>
                    <a:pt x="14197" y="5731"/>
                    <a:pt x="14027" y="7071"/>
                  </a:cubicBezTo>
                  <a:cubicBezTo>
                    <a:pt x="13513" y="6008"/>
                    <a:pt x="11389" y="2176"/>
                    <a:pt x="7781" y="2176"/>
                  </a:cubicBezTo>
                  <a:cubicBezTo>
                    <a:pt x="7680" y="2176"/>
                    <a:pt x="7578" y="2179"/>
                    <a:pt x="7475" y="2185"/>
                  </a:cubicBezTo>
                  <a:cubicBezTo>
                    <a:pt x="2364" y="2489"/>
                    <a:pt x="0" y="6801"/>
                    <a:pt x="1385" y="11732"/>
                  </a:cubicBezTo>
                  <a:cubicBezTo>
                    <a:pt x="2759" y="16663"/>
                    <a:pt x="17011" y="24914"/>
                    <a:pt x="17011" y="24914"/>
                  </a:cubicBezTo>
                  <a:cubicBezTo>
                    <a:pt x="20354" y="20265"/>
                    <a:pt x="28009" y="12475"/>
                    <a:pt x="27706" y="7364"/>
                  </a:cubicBezTo>
                  <a:cubicBezTo>
                    <a:pt x="27448" y="3043"/>
                    <a:pt x="24633" y="1"/>
                    <a:pt x="207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TextBox 17"/>
          <p:cNvSpPr txBox="1"/>
          <p:nvPr/>
        </p:nvSpPr>
        <p:spPr>
          <a:xfrm>
            <a:off x="293775" y="3779111"/>
            <a:ext cx="3297011" cy="1015663"/>
          </a:xfrm>
          <a:prstGeom prst="rect">
            <a:avLst/>
          </a:prstGeom>
        </p:spPr>
        <p:txBody>
          <a:bodyPr wrap="square" lIns="0" tIns="0" rIns="0" bIns="0" rtlCol="0" anchor="t">
            <a:spAutoFit/>
          </a:bodyPr>
          <a:lstStyle/>
          <a:p>
            <a:pPr defTabSz="457200">
              <a:lnSpc>
                <a:spcPct val="150000"/>
              </a:lnSpc>
              <a:buClrTx/>
            </a:pPr>
            <a:r>
              <a:rPr lang="en-US" sz="4400" b="1" kern="1200" smtClean="0">
                <a:solidFill>
                  <a:srgbClr val="1F497D"/>
                </a:solidFill>
                <a:latin typeface="Arial" panose="020B0604020202020204" pitchFamily="34" charset="0"/>
                <a:ea typeface="+mn-ea"/>
                <a:cs typeface="Arial" panose="020B0604020202020204" pitchFamily="34" charset="0"/>
              </a:rPr>
              <a:t>HÔM </a:t>
            </a:r>
            <a:r>
              <a:rPr lang="en-US" sz="4400" b="1" kern="1200" dirty="0">
                <a:solidFill>
                  <a:srgbClr val="1F497D"/>
                </a:solidFill>
                <a:latin typeface="Arial" panose="020B0604020202020204" pitchFamily="34" charset="0"/>
                <a:ea typeface="+mn-ea"/>
                <a:cs typeface="Arial" panose="020B0604020202020204" pitchFamily="34" charset="0"/>
              </a:rPr>
              <a:t>NAY!</a:t>
            </a:r>
          </a:p>
        </p:txBody>
      </p:sp>
      <p:sp>
        <p:nvSpPr>
          <p:cNvPr id="5" name="Rectangle 4"/>
          <p:cNvSpPr/>
          <p:nvPr/>
        </p:nvSpPr>
        <p:spPr>
          <a:xfrm>
            <a:off x="180291" y="1643491"/>
            <a:ext cx="6386088" cy="769441"/>
          </a:xfrm>
          <a:prstGeom prst="rect">
            <a:avLst/>
          </a:prstGeom>
        </p:spPr>
        <p:txBody>
          <a:bodyPr wrap="square">
            <a:spAutoFit/>
          </a:bodyPr>
          <a:lstStyle/>
          <a:p>
            <a:r>
              <a:rPr lang="en-US" sz="4400" b="1" kern="1200">
                <a:solidFill>
                  <a:srgbClr val="1F497D"/>
                </a:solidFill>
                <a:latin typeface="Arial" panose="020B0604020202020204" pitchFamily="34" charset="0"/>
                <a:ea typeface="+mn-ea"/>
                <a:cs typeface="Arial" panose="020B0604020202020204" pitchFamily="34" charset="0"/>
              </a:rPr>
              <a:t>CHÀO MỪNG </a:t>
            </a:r>
            <a:r>
              <a:rPr lang="en-US" sz="4400" b="1" kern="1200" smtClean="0">
                <a:solidFill>
                  <a:srgbClr val="1F497D"/>
                </a:solidFill>
                <a:latin typeface="Arial" panose="020B0604020202020204" pitchFamily="34" charset="0"/>
                <a:ea typeface="+mn-ea"/>
                <a:cs typeface="Arial" panose="020B0604020202020204" pitchFamily="34" charset="0"/>
              </a:rPr>
              <a:t>CÁC EM</a:t>
            </a:r>
            <a:endParaRPr lang="en-US"/>
          </a:p>
        </p:txBody>
      </p:sp>
      <p:sp>
        <p:nvSpPr>
          <p:cNvPr id="6" name="Rectangle 5"/>
          <p:cNvSpPr/>
          <p:nvPr/>
        </p:nvSpPr>
        <p:spPr>
          <a:xfrm>
            <a:off x="178209" y="2796111"/>
            <a:ext cx="5365465" cy="769441"/>
          </a:xfrm>
          <a:prstGeom prst="rect">
            <a:avLst/>
          </a:prstGeom>
        </p:spPr>
        <p:txBody>
          <a:bodyPr wrap="square">
            <a:spAutoFit/>
          </a:bodyPr>
          <a:lstStyle/>
          <a:p>
            <a:r>
              <a:rPr lang="en-US" sz="4400" b="1" kern="1200">
                <a:solidFill>
                  <a:srgbClr val="1F497D"/>
                </a:solidFill>
                <a:latin typeface="Arial" panose="020B0604020202020204" pitchFamily="34" charset="0"/>
                <a:ea typeface="+mn-ea"/>
                <a:cs typeface="Arial" panose="020B0604020202020204" pitchFamily="34" charset="0"/>
              </a:rPr>
              <a:t>ĐẾN VỚI TIẾT HỌC </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Rectangle 33"/>
          <p:cNvSpPr/>
          <p:nvPr/>
        </p:nvSpPr>
        <p:spPr>
          <a:xfrm>
            <a:off x="4280543" y="37956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54155" y="859139"/>
                <a:ext cx="8452236" cy="3927998"/>
              </a:xfrm>
              <a:prstGeom prst="rect">
                <a:avLst/>
              </a:prstGeom>
            </p:spPr>
            <p:txBody>
              <a:bodyPr wrap="square">
                <a:spAutoFit/>
              </a:bodyPr>
              <a:lstStyle/>
              <a:p>
                <a:pPr lvl="0" algn="just">
                  <a:lnSpc>
                    <a:spcPct val="150000"/>
                  </a:lnSpc>
                  <a:spcBef>
                    <a:spcPts val="300"/>
                  </a:spcBef>
                  <a:spcAft>
                    <a:spcPts val="300"/>
                  </a:spcAft>
                </a:pPr>
                <a:r>
                  <a:rPr kumimoji="0" lang="vi-VN" sz="1550" b="0" i="0" u="none" strike="noStrike" kern="0" cap="none" spc="0" normalizeH="0" baseline="0" noProof="0" smtClean="0">
                    <a:ln>
                      <a:noFill/>
                    </a:ln>
                    <a:solidFill>
                      <a:schemeClr val="tx1">
                        <a:lumMod val="90000"/>
                        <a:lumOff val="10000"/>
                      </a:schemeClr>
                    </a:solidFill>
                    <a:effectLst/>
                    <a:uLnTx/>
                    <a:uFillTx/>
                    <a:latin typeface="+mn-lt"/>
                    <a:sym typeface="Arial"/>
                  </a:rPr>
                  <a:t>Không </a:t>
                </a:r>
                <a:r>
                  <a:rPr kumimoji="0" lang="vi-VN" sz="1550" b="0" i="0" u="none" strike="noStrike" kern="0" cap="none" spc="0" normalizeH="0" baseline="0" noProof="0">
                    <a:ln>
                      <a:noFill/>
                    </a:ln>
                    <a:solidFill>
                      <a:schemeClr val="tx1">
                        <a:lumMod val="90000"/>
                        <a:lumOff val="10000"/>
                      </a:schemeClr>
                    </a:solidFill>
                    <a:effectLst/>
                    <a:uLnTx/>
                    <a:uFillTx/>
                    <a:latin typeface="+mn-lt"/>
                    <a:sym typeface="Arial"/>
                  </a:rPr>
                  <a:t>gian mẫu </a:t>
                </a:r>
                <a14:m>
                  <m:oMath xmlns:m="http://schemas.openxmlformats.org/officeDocument/2006/math">
                    <m:r>
                      <m:rPr>
                        <m:sty m:val="p"/>
                      </m:rPr>
                      <a:rPr lang="vi-VN" sz="1550">
                        <a:solidFill>
                          <a:schemeClr val="tx1">
                            <a:lumMod val="90000"/>
                            <a:lumOff val="10000"/>
                          </a:schemeClr>
                        </a:solidFill>
                        <a:latin typeface="Cambria Math" panose="02040503050406030204" pitchFamily="18" charset="0"/>
                        <a:ea typeface="Arial" panose="020B0604020202020204" pitchFamily="34" charset="0"/>
                        <a:cs typeface="Times New Roman" panose="02020603050405020304" pitchFamily="18" charset="0"/>
                      </a:rPr>
                      <m:t>Ω</m:t>
                    </m:r>
                  </m:oMath>
                </a14:m>
                <a:r>
                  <a:rPr kumimoji="0" lang="vi-VN" sz="1550" b="0" i="0" u="none" strike="noStrike" kern="0" cap="none" spc="0" normalizeH="0" baseline="0" noProof="0">
                    <a:ln>
                      <a:noFill/>
                    </a:ln>
                    <a:solidFill>
                      <a:schemeClr val="tx1">
                        <a:lumMod val="90000"/>
                        <a:lumOff val="10000"/>
                      </a:schemeClr>
                    </a:solidFill>
                    <a:effectLst/>
                    <a:uLnTx/>
                    <a:uFillTx/>
                    <a:latin typeface="+mn-lt"/>
                    <a:sym typeface="Arial"/>
                  </a:rPr>
                  <a:t> </a:t>
                </a:r>
                <a14:m>
                  <m:oMath xmlns:m="http://schemas.openxmlformats.org/officeDocument/2006/math">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d>
                      <m:dPr>
                        <m:begChr m:val="{"/>
                        <m:endChr m:val="}"/>
                        <m:ctrlP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ctrlPr>
                      </m:dPr>
                      <m:e>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𝑆𝑆𝑁</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𝑆𝑁𝑁</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𝑁𝑆𝑁</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𝑁𝑁𝑁</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𝑆𝑆𝑆</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𝑆𝑁𝑆</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𝑁𝑆𝑆</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𝑁𝑁𝑆</m:t>
                        </m:r>
                      </m:e>
                    </m:d>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𝑛</m:t>
                    </m:r>
                    <m:d>
                      <m:dPr>
                        <m:ctrlP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ctrlPr>
                      </m:dPr>
                      <m:e>
                        <m:r>
                          <m:rPr>
                            <m:sty m:val="p"/>
                          </m:rPr>
                          <a:rPr lang="vi-VN" sz="1550">
                            <a:solidFill>
                              <a:schemeClr val="tx1">
                                <a:lumMod val="90000"/>
                                <a:lumOff val="10000"/>
                              </a:schemeClr>
                            </a:solidFill>
                            <a:latin typeface="Cambria Math" panose="02040503050406030204" pitchFamily="18" charset="0"/>
                            <a:ea typeface="Arial" panose="020B0604020202020204" pitchFamily="34" charset="0"/>
                            <a:cs typeface="Times New Roman" panose="02020603050405020304" pitchFamily="18" charset="0"/>
                          </a:rPr>
                          <m:t>Ω</m:t>
                        </m:r>
                      </m:e>
                    </m:d>
                    <m:r>
                      <a:rPr kumimoji="0" lang="en-US"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8</m:t>
                    </m:r>
                  </m:oMath>
                </a14:m>
                <a:endParaRPr kumimoji="0" lang="vi-VN" sz="1550" b="0" i="0" u="none" strike="noStrike" kern="0" cap="none" spc="0" normalizeH="0" baseline="0" noProof="0">
                  <a:ln>
                    <a:noFill/>
                  </a:ln>
                  <a:solidFill>
                    <a:schemeClr val="tx1">
                      <a:lumMod val="90000"/>
                      <a:lumOff val="10000"/>
                    </a:schemeClr>
                  </a:solidFill>
                  <a:effectLst/>
                  <a:uLnTx/>
                  <a:uFillTx/>
                  <a:latin typeface="+mn-lt"/>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550" b="0" i="0" u="none" strike="noStrike" kern="0" cap="none" spc="0" normalizeH="0" baseline="0" noProof="0">
                    <a:ln>
                      <a:noFill/>
                    </a:ln>
                    <a:solidFill>
                      <a:schemeClr val="tx1">
                        <a:lumMod val="90000"/>
                        <a:lumOff val="10000"/>
                      </a:schemeClr>
                    </a:solidFill>
                    <a:effectLst/>
                    <a:uLnTx/>
                    <a:uFillTx/>
                    <a:latin typeface="+mn-lt"/>
                    <a:sym typeface="Arial"/>
                  </a:rPr>
                  <a:t>Biến cố </a:t>
                </a:r>
                <a14:m>
                  <m:oMath xmlns:m="http://schemas.openxmlformats.org/officeDocument/2006/math">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𝑋</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=0}</m:t>
                    </m:r>
                  </m:oMath>
                </a14:m>
                <a:r>
                  <a:rPr kumimoji="0" lang="en-US" sz="1550" b="0" i="0" u="none" strike="noStrike" kern="0" cap="none" spc="0" normalizeH="0" baseline="0" noProof="0" smtClean="0">
                    <a:ln>
                      <a:noFill/>
                    </a:ln>
                    <a:solidFill>
                      <a:schemeClr val="tx1">
                        <a:lumMod val="90000"/>
                        <a:lumOff val="10000"/>
                      </a:schemeClr>
                    </a:solidFill>
                    <a:effectLst/>
                    <a:uLnTx/>
                    <a:uFillTx/>
                    <a:latin typeface="+mn-lt"/>
                    <a:sym typeface="Arial"/>
                  </a:rPr>
                  <a:t> </a:t>
                </a:r>
                <a:r>
                  <a:rPr kumimoji="0" lang="vi-VN" sz="1550" b="0" i="0" u="none" strike="noStrike" kern="0" cap="none" spc="0" normalizeH="0" baseline="0" noProof="0">
                    <a:ln>
                      <a:noFill/>
                    </a:ln>
                    <a:solidFill>
                      <a:schemeClr val="tx1">
                        <a:lumMod val="90000"/>
                        <a:lumOff val="10000"/>
                      </a:schemeClr>
                    </a:solidFill>
                    <a:effectLst/>
                    <a:uLnTx/>
                    <a:uFillTx/>
                    <a:latin typeface="+mn-lt"/>
                    <a:sym typeface="Arial"/>
                  </a:rPr>
                  <a:t>là biến cố: “Không có lần nào xuất hiện mặt ngửa</a:t>
                </a:r>
                <a:r>
                  <a:rPr kumimoji="0" lang="vi-VN" sz="1550" b="0" i="0" u="none" strike="noStrike" kern="0" cap="none" spc="0" normalizeH="0" baseline="0" noProof="0" smtClean="0">
                    <a:ln>
                      <a:noFill/>
                    </a:ln>
                    <a:solidFill>
                      <a:schemeClr val="tx1">
                        <a:lumMod val="90000"/>
                        <a:lumOff val="10000"/>
                      </a:schemeClr>
                    </a:solidFill>
                    <a:effectLst/>
                    <a:uLnTx/>
                    <a:uFillTx/>
                    <a:latin typeface="+mn-lt"/>
                    <a:sym typeface="Arial"/>
                  </a:rPr>
                  <a:t>”</a:t>
                </a:r>
                <a:endParaRPr kumimoji="0" lang="vi-VN" sz="1550" b="0" i="0" u="none" strike="noStrike" kern="0" cap="none" spc="0" normalizeH="0" baseline="0" noProof="0">
                  <a:ln>
                    <a:noFill/>
                  </a:ln>
                  <a:solidFill>
                    <a:schemeClr val="tx1">
                      <a:lumMod val="90000"/>
                      <a:lumOff val="10000"/>
                    </a:schemeClr>
                  </a:solidFill>
                  <a:effectLst/>
                  <a:uLnTx/>
                  <a:uFillTx/>
                  <a:latin typeface="+mn-lt"/>
                  <a:sym typeface="Arial"/>
                </a:endParaRPr>
              </a:p>
              <a:p>
                <a:pPr lvl="0" algn="just">
                  <a:lnSpc>
                    <a:spcPct val="150000"/>
                  </a:lnSpc>
                  <a:spcBef>
                    <a:spcPts val="300"/>
                  </a:spcBef>
                  <a:spcAft>
                    <a:spcPts val="300"/>
                  </a:spcAft>
                </a:pPr>
                <a14:m>
                  <m:oMath xmlns:m="http://schemas.openxmlformats.org/officeDocument/2006/math">
                    <m:r>
                      <a:rPr lang="vi-VN" sz="1550" i="1">
                        <a:solidFill>
                          <a:schemeClr val="tx1">
                            <a:lumMod val="90000"/>
                            <a:lumOff val="10000"/>
                          </a:schemeClr>
                        </a:solidFill>
                        <a:latin typeface="Cambria Math" panose="02040503050406030204" pitchFamily="18" charset="0"/>
                      </a:rPr>
                      <m:t>{</m:t>
                    </m:r>
                    <m:r>
                      <a:rPr lang="vi-VN" sz="1550" i="1">
                        <a:solidFill>
                          <a:schemeClr val="tx1">
                            <a:lumMod val="90000"/>
                            <a:lumOff val="10000"/>
                          </a:schemeClr>
                        </a:solidFill>
                        <a:latin typeface="Cambria Math" panose="02040503050406030204" pitchFamily="18" charset="0"/>
                      </a:rPr>
                      <m:t>𝑋</m:t>
                    </m:r>
                    <m:r>
                      <a:rPr lang="vi-VN" sz="1550" i="1">
                        <a:solidFill>
                          <a:schemeClr val="tx1">
                            <a:lumMod val="90000"/>
                            <a:lumOff val="10000"/>
                          </a:schemeClr>
                        </a:solidFill>
                        <a:latin typeface="Cambria Math" panose="02040503050406030204" pitchFamily="18" charset="0"/>
                      </a:rPr>
                      <m:t>=0} </m:t>
                    </m:r>
                  </m:oMath>
                </a14:m>
                <a:r>
                  <a:rPr kumimoji="0" lang="vi-VN" sz="1550" b="0" i="0" u="none" strike="noStrike" kern="0" cap="none" spc="0" normalizeH="0" baseline="0" noProof="0">
                    <a:ln>
                      <a:noFill/>
                    </a:ln>
                    <a:solidFill>
                      <a:schemeClr val="tx1">
                        <a:lumMod val="90000"/>
                        <a:lumOff val="10000"/>
                      </a:schemeClr>
                    </a:solidFill>
                    <a:effectLst/>
                    <a:uLnTx/>
                    <a:uFillTx/>
                    <a:latin typeface="+mn-lt"/>
                    <a:sym typeface="Arial"/>
                  </a:rPr>
                  <a:t>là tập </a:t>
                </a:r>
                <a14:m>
                  <m:oMath xmlns:m="http://schemas.openxmlformats.org/officeDocument/2006/math">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𝑆𝑆𝑆</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 </m:t>
                    </m:r>
                  </m:oMath>
                </a14:m>
                <a:r>
                  <a:rPr kumimoji="0" lang="vi-VN" sz="1550" b="0" i="0" u="none" strike="noStrike" kern="0" cap="none" spc="0" normalizeH="0" baseline="0" noProof="0">
                    <a:ln>
                      <a:noFill/>
                    </a:ln>
                    <a:solidFill>
                      <a:schemeClr val="tx1">
                        <a:lumMod val="90000"/>
                        <a:lumOff val="10000"/>
                      </a:schemeClr>
                    </a:solidFill>
                    <a:effectLst/>
                    <a:uLnTx/>
                    <a:uFillTx/>
                    <a:latin typeface="+mn-lt"/>
                    <a:sym typeface="Arial"/>
                  </a:rPr>
                  <a:t>có 1 phần tử. Vậy </a:t>
                </a:r>
                <a14:m>
                  <m:oMath xmlns:m="http://schemas.openxmlformats.org/officeDocument/2006/math">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𝑃</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𝑋</m:t>
                    </m:r>
                    <m:r>
                      <a:rPr kumimoji="0" lang="vi-VN" sz="1550" b="0" i="1" u="none" strike="noStrike" kern="0" cap="none" spc="0" normalizeH="0" baseline="0" noProof="0" smtClean="0">
                        <a:ln>
                          <a:noFill/>
                        </a:ln>
                        <a:solidFill>
                          <a:schemeClr val="tx1">
                            <a:lumMod val="90000"/>
                            <a:lumOff val="10000"/>
                          </a:schemeClr>
                        </a:solidFill>
                        <a:effectLst/>
                        <a:uLnTx/>
                        <a:uFillTx/>
                        <a:latin typeface="Cambria Math" panose="02040503050406030204" pitchFamily="18" charset="0"/>
                        <a:sym typeface="Arial"/>
                      </a:rPr>
                      <m:t>=0)=</m:t>
                    </m:r>
                  </m:oMath>
                </a14:m>
                <a:endParaRPr kumimoji="0" lang="en-US" sz="1550" b="0" i="0" u="none" strike="noStrike" kern="0" cap="none" spc="0" normalizeH="0" baseline="0" noProof="0" smtClean="0">
                  <a:ln>
                    <a:noFill/>
                  </a:ln>
                  <a:solidFill>
                    <a:schemeClr val="tx1">
                      <a:lumMod val="90000"/>
                      <a:lumOff val="10000"/>
                    </a:schemeClr>
                  </a:solidFill>
                  <a:effectLst/>
                  <a:uLnTx/>
                  <a:uFillTx/>
                  <a:latin typeface="+mn-lt"/>
                  <a:sym typeface="Arial"/>
                </a:endParaRPr>
              </a:p>
              <a:p>
                <a:pPr>
                  <a:lnSpc>
                    <a:spcPct val="150000"/>
                  </a:lnSpc>
                  <a:spcBef>
                    <a:spcPts val="300"/>
                  </a:spcBef>
                  <a:spcAft>
                    <a:spcPts val="300"/>
                  </a:spcAft>
                </a:pPr>
                <a:r>
                  <a:rPr lang="en-US" sz="1550">
                    <a:solidFill>
                      <a:schemeClr val="tx1">
                        <a:lumMod val="90000"/>
                        <a:lumOff val="10000"/>
                      </a:schemeClr>
                    </a:solidFill>
                    <a:latin typeface="+mn-lt"/>
                  </a:rPr>
                  <a:t>Biến cố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=1}</m:t>
                    </m:r>
                  </m:oMath>
                </a14:m>
                <a:r>
                  <a:rPr lang="en-US" sz="1550" smtClean="0">
                    <a:solidFill>
                      <a:schemeClr val="tx1">
                        <a:lumMod val="90000"/>
                        <a:lumOff val="10000"/>
                      </a:schemeClr>
                    </a:solidFill>
                    <a:latin typeface="+mn-lt"/>
                  </a:rPr>
                  <a:t> </a:t>
                </a:r>
                <a:r>
                  <a:rPr lang="en-US" sz="1550">
                    <a:solidFill>
                      <a:schemeClr val="tx1">
                        <a:lumMod val="90000"/>
                        <a:lumOff val="10000"/>
                      </a:schemeClr>
                    </a:solidFill>
                    <a:latin typeface="+mn-lt"/>
                  </a:rPr>
                  <a:t>là biến cố: “Có đúng 1 lần xuất hiện mặt ngửa</a:t>
                </a:r>
                <a:r>
                  <a:rPr lang="en-US" sz="1550" smtClean="0">
                    <a:solidFill>
                      <a:schemeClr val="tx1">
                        <a:lumMod val="90000"/>
                        <a:lumOff val="10000"/>
                      </a:schemeClr>
                    </a:solidFill>
                    <a:latin typeface="+mn-lt"/>
                  </a:rPr>
                  <a:t>”</a:t>
                </a:r>
              </a:p>
              <a:p>
                <a:pPr>
                  <a:lnSpc>
                    <a:spcPct val="150000"/>
                  </a:lnSpc>
                  <a:spcBef>
                    <a:spcPts val="300"/>
                  </a:spcBef>
                  <a:spcAft>
                    <a:spcPts val="300"/>
                  </a:spcAft>
                </a:pP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a:solidFill>
                          <a:schemeClr val="tx1">
                            <a:lumMod val="90000"/>
                            <a:lumOff val="10000"/>
                          </a:schemeClr>
                        </a:solidFill>
                        <a:latin typeface="Cambria Math" panose="02040503050406030204" pitchFamily="18" charset="0"/>
                      </a:rPr>
                      <m:t>𝑋</m:t>
                    </m:r>
                    <m:r>
                      <a:rPr lang="en-US" sz="1550" i="1">
                        <a:solidFill>
                          <a:schemeClr val="tx1">
                            <a:lumMod val="90000"/>
                            <a:lumOff val="10000"/>
                          </a:schemeClr>
                        </a:solidFill>
                        <a:latin typeface="Cambria Math" panose="02040503050406030204" pitchFamily="18" charset="0"/>
                      </a:rPr>
                      <m:t>=1}</m:t>
                    </m:r>
                  </m:oMath>
                </a14:m>
                <a:r>
                  <a:rPr lang="en-US" sz="1550" smtClean="0">
                    <a:solidFill>
                      <a:schemeClr val="tx1">
                        <a:lumMod val="90000"/>
                        <a:lumOff val="10000"/>
                      </a:schemeClr>
                    </a:solidFill>
                    <a:latin typeface="+mn-lt"/>
                  </a:rPr>
                  <a:t> </a:t>
                </a:r>
                <a:r>
                  <a:rPr lang="en-US" sz="1550">
                    <a:solidFill>
                      <a:schemeClr val="tx1">
                        <a:lumMod val="90000"/>
                        <a:lumOff val="10000"/>
                      </a:schemeClr>
                    </a:solidFill>
                    <a:latin typeface="+mn-lt"/>
                  </a:rPr>
                  <a:t>là tập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𝑆𝑆𝑁</m:t>
                    </m:r>
                    <m:r>
                      <a:rPr lang="en-US" sz="1550" i="1" smtClean="0">
                        <a:solidFill>
                          <a:schemeClr val="tx1">
                            <a:lumMod val="90000"/>
                            <a:lumOff val="10000"/>
                          </a:schemeClr>
                        </a:solidFill>
                        <a:latin typeface="Cambria Math" panose="02040503050406030204" pitchFamily="18" charset="0"/>
                      </a:rPr>
                      <m:t>; </m:t>
                    </m:r>
                    <m:r>
                      <a:rPr lang="en-US" sz="1550" i="1" smtClean="0">
                        <a:solidFill>
                          <a:schemeClr val="tx1">
                            <a:lumMod val="90000"/>
                            <a:lumOff val="10000"/>
                          </a:schemeClr>
                        </a:solidFill>
                        <a:latin typeface="Cambria Math" panose="02040503050406030204" pitchFamily="18" charset="0"/>
                      </a:rPr>
                      <m:t>𝑆𝑁𝑆</m:t>
                    </m:r>
                    <m:r>
                      <a:rPr lang="en-US" sz="1550" i="1" smtClean="0">
                        <a:solidFill>
                          <a:schemeClr val="tx1">
                            <a:lumMod val="90000"/>
                            <a:lumOff val="10000"/>
                          </a:schemeClr>
                        </a:solidFill>
                        <a:latin typeface="Cambria Math" panose="02040503050406030204" pitchFamily="18" charset="0"/>
                      </a:rPr>
                      <m:t>; </m:t>
                    </m:r>
                    <m:r>
                      <a:rPr lang="en-US" sz="1550" i="1" smtClean="0">
                        <a:solidFill>
                          <a:schemeClr val="tx1">
                            <a:lumMod val="90000"/>
                            <a:lumOff val="10000"/>
                          </a:schemeClr>
                        </a:solidFill>
                        <a:latin typeface="Cambria Math" panose="02040503050406030204" pitchFamily="18" charset="0"/>
                      </a:rPr>
                      <m:t>𝑁𝑆𝑆</m:t>
                    </m:r>
                    <m:r>
                      <a:rPr lang="en-US" sz="1550" i="1" smtClean="0">
                        <a:solidFill>
                          <a:schemeClr val="tx1">
                            <a:lumMod val="90000"/>
                            <a:lumOff val="10000"/>
                          </a:schemeClr>
                        </a:solidFill>
                        <a:latin typeface="Cambria Math" panose="02040503050406030204" pitchFamily="18" charset="0"/>
                      </a:rPr>
                      <m:t>}</m:t>
                    </m:r>
                  </m:oMath>
                </a14:m>
                <a:r>
                  <a:rPr lang="en-US" sz="1550">
                    <a:solidFill>
                      <a:schemeClr val="tx1">
                        <a:lumMod val="90000"/>
                        <a:lumOff val="10000"/>
                      </a:schemeClr>
                    </a:solidFill>
                    <a:latin typeface="+mn-lt"/>
                  </a:rPr>
                  <a:t> có 3 phần tử. Vậy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𝑃</m:t>
                    </m:r>
                    <m:d>
                      <m:dPr>
                        <m:ctrlPr>
                          <a:rPr lang="en-US" sz="1550" i="1" smtClean="0">
                            <a:solidFill>
                              <a:schemeClr val="tx1">
                                <a:lumMod val="90000"/>
                                <a:lumOff val="10000"/>
                              </a:schemeClr>
                            </a:solidFill>
                            <a:latin typeface="Cambria Math" panose="02040503050406030204" pitchFamily="18" charset="0"/>
                          </a:rPr>
                        </m:ctrlPr>
                      </m:dPr>
                      <m:e>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=1</m:t>
                        </m:r>
                      </m:e>
                    </m:d>
                    <m:r>
                      <a:rPr lang="en-US" sz="1550" b="0" i="1" smtClean="0">
                        <a:solidFill>
                          <a:schemeClr val="tx1">
                            <a:lumMod val="90000"/>
                            <a:lumOff val="10000"/>
                          </a:schemeClr>
                        </a:solidFill>
                        <a:latin typeface="Cambria Math" panose="02040503050406030204" pitchFamily="18" charset="0"/>
                      </a:rPr>
                      <m:t>=</m:t>
                    </m:r>
                  </m:oMath>
                </a14:m>
                <a:r>
                  <a:rPr lang="en-US" sz="1550" smtClean="0">
                    <a:solidFill>
                      <a:schemeClr val="tx1">
                        <a:lumMod val="90000"/>
                        <a:lumOff val="10000"/>
                      </a:schemeClr>
                    </a:solidFill>
                    <a:latin typeface="+mn-lt"/>
                  </a:rPr>
                  <a:t> </a:t>
                </a:r>
              </a:p>
              <a:p>
                <a:pPr>
                  <a:lnSpc>
                    <a:spcPct val="150000"/>
                  </a:lnSpc>
                  <a:spcBef>
                    <a:spcPts val="300"/>
                  </a:spcBef>
                  <a:spcAft>
                    <a:spcPts val="300"/>
                  </a:spcAft>
                </a:pPr>
                <a:r>
                  <a:rPr lang="en-US" sz="1550" smtClean="0">
                    <a:solidFill>
                      <a:schemeClr val="tx1">
                        <a:lumMod val="90000"/>
                        <a:lumOff val="10000"/>
                      </a:schemeClr>
                    </a:solidFill>
                    <a:latin typeface="+mn-lt"/>
                  </a:rPr>
                  <a:t>Biến </a:t>
                </a:r>
                <a:r>
                  <a:rPr lang="en-US" sz="1550">
                    <a:solidFill>
                      <a:schemeClr val="tx1">
                        <a:lumMod val="90000"/>
                        <a:lumOff val="10000"/>
                      </a:schemeClr>
                    </a:solidFill>
                    <a:latin typeface="+mn-lt"/>
                  </a:rPr>
                  <a:t>cố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=2}</m:t>
                    </m:r>
                  </m:oMath>
                </a14:m>
                <a:r>
                  <a:rPr lang="en-US" sz="1550" smtClean="0">
                    <a:solidFill>
                      <a:schemeClr val="tx1">
                        <a:lumMod val="90000"/>
                        <a:lumOff val="10000"/>
                      </a:schemeClr>
                    </a:solidFill>
                    <a:latin typeface="+mn-lt"/>
                  </a:rPr>
                  <a:t> </a:t>
                </a:r>
                <a:r>
                  <a:rPr lang="en-US" sz="1550">
                    <a:solidFill>
                      <a:schemeClr val="tx1">
                        <a:lumMod val="90000"/>
                        <a:lumOff val="10000"/>
                      </a:schemeClr>
                    </a:solidFill>
                    <a:latin typeface="+mn-lt"/>
                  </a:rPr>
                  <a:t>là biến cố: “Có đúng 2 lần xuất hiện mặt ngửa”.</a:t>
                </a:r>
              </a:p>
              <a:p>
                <a:pPr>
                  <a:lnSpc>
                    <a:spcPct val="150000"/>
                  </a:lnSpc>
                  <a:spcBef>
                    <a:spcPts val="300"/>
                  </a:spcBef>
                  <a:spcAft>
                    <a:spcPts val="300"/>
                  </a:spcAft>
                </a:pP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=2}</m:t>
                    </m:r>
                  </m:oMath>
                </a14:m>
                <a:r>
                  <a:rPr lang="en-US" sz="1550" smtClean="0">
                    <a:solidFill>
                      <a:schemeClr val="tx1">
                        <a:lumMod val="90000"/>
                        <a:lumOff val="10000"/>
                      </a:schemeClr>
                    </a:solidFill>
                    <a:latin typeface="+mn-lt"/>
                  </a:rPr>
                  <a:t> </a:t>
                </a:r>
                <a:r>
                  <a:rPr lang="en-US" sz="1550">
                    <a:solidFill>
                      <a:schemeClr val="tx1">
                        <a:lumMod val="90000"/>
                        <a:lumOff val="10000"/>
                      </a:schemeClr>
                    </a:solidFill>
                    <a:latin typeface="+mn-lt"/>
                  </a:rPr>
                  <a:t>là tập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𝑆𝑁𝑁</m:t>
                    </m:r>
                    <m:r>
                      <a:rPr lang="en-US" sz="1550" i="1" smtClean="0">
                        <a:solidFill>
                          <a:schemeClr val="tx1">
                            <a:lumMod val="90000"/>
                            <a:lumOff val="10000"/>
                          </a:schemeClr>
                        </a:solidFill>
                        <a:latin typeface="Cambria Math" panose="02040503050406030204" pitchFamily="18" charset="0"/>
                      </a:rPr>
                      <m:t>; </m:t>
                    </m:r>
                    <m:r>
                      <a:rPr lang="en-US" sz="1550" i="1" smtClean="0">
                        <a:solidFill>
                          <a:schemeClr val="tx1">
                            <a:lumMod val="90000"/>
                            <a:lumOff val="10000"/>
                          </a:schemeClr>
                        </a:solidFill>
                        <a:latin typeface="Cambria Math" panose="02040503050406030204" pitchFamily="18" charset="0"/>
                      </a:rPr>
                      <m:t>𝑁𝑆𝑁</m:t>
                    </m:r>
                    <m:r>
                      <a:rPr lang="en-US" sz="1550" i="1" smtClean="0">
                        <a:solidFill>
                          <a:schemeClr val="tx1">
                            <a:lumMod val="90000"/>
                            <a:lumOff val="10000"/>
                          </a:schemeClr>
                        </a:solidFill>
                        <a:latin typeface="Cambria Math" panose="02040503050406030204" pitchFamily="18" charset="0"/>
                      </a:rPr>
                      <m:t>; </m:t>
                    </m:r>
                    <m:r>
                      <a:rPr lang="en-US" sz="1550" i="1" smtClean="0">
                        <a:solidFill>
                          <a:schemeClr val="tx1">
                            <a:lumMod val="90000"/>
                            <a:lumOff val="10000"/>
                          </a:schemeClr>
                        </a:solidFill>
                        <a:latin typeface="Cambria Math" panose="02040503050406030204" pitchFamily="18" charset="0"/>
                      </a:rPr>
                      <m:t>𝑁𝑁𝑆</m:t>
                    </m:r>
                    <m:r>
                      <a:rPr lang="en-US" sz="1550" i="1" smtClean="0">
                        <a:solidFill>
                          <a:schemeClr val="tx1">
                            <a:lumMod val="90000"/>
                            <a:lumOff val="10000"/>
                          </a:schemeClr>
                        </a:solidFill>
                        <a:latin typeface="Cambria Math" panose="02040503050406030204" pitchFamily="18" charset="0"/>
                      </a:rPr>
                      <m:t>} </m:t>
                    </m:r>
                  </m:oMath>
                </a14:m>
                <a:r>
                  <a:rPr lang="en-US" sz="1550">
                    <a:solidFill>
                      <a:schemeClr val="tx1">
                        <a:lumMod val="90000"/>
                        <a:lumOff val="10000"/>
                      </a:schemeClr>
                    </a:solidFill>
                    <a:latin typeface="+mn-lt"/>
                  </a:rPr>
                  <a:t>có 3 phần tử. Vậy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𝑃</m:t>
                    </m:r>
                    <m:d>
                      <m:dPr>
                        <m:ctrlPr>
                          <a:rPr lang="en-US" sz="1550" i="1" smtClean="0">
                            <a:solidFill>
                              <a:schemeClr val="tx1">
                                <a:lumMod val="90000"/>
                                <a:lumOff val="10000"/>
                              </a:schemeClr>
                            </a:solidFill>
                            <a:latin typeface="Cambria Math" panose="02040503050406030204" pitchFamily="18" charset="0"/>
                          </a:rPr>
                        </m:ctrlPr>
                      </m:dPr>
                      <m:e>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=2</m:t>
                        </m:r>
                      </m:e>
                    </m:d>
                    <m:r>
                      <a:rPr lang="en-US" sz="1550" b="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 </m:t>
                    </m:r>
                  </m:oMath>
                </a14:m>
                <a:endParaRPr lang="en-US" sz="1550" smtClean="0">
                  <a:solidFill>
                    <a:schemeClr val="tx1">
                      <a:lumMod val="90000"/>
                      <a:lumOff val="10000"/>
                    </a:schemeClr>
                  </a:solidFill>
                  <a:latin typeface="+mn-lt"/>
                </a:endParaRPr>
              </a:p>
              <a:p>
                <a:pPr>
                  <a:lnSpc>
                    <a:spcPct val="150000"/>
                  </a:lnSpc>
                  <a:spcBef>
                    <a:spcPts val="300"/>
                  </a:spcBef>
                  <a:spcAft>
                    <a:spcPts val="300"/>
                  </a:spcAft>
                </a:pPr>
                <a:r>
                  <a:rPr lang="en-US" sz="1550" smtClean="0">
                    <a:solidFill>
                      <a:schemeClr val="tx1">
                        <a:lumMod val="90000"/>
                        <a:lumOff val="10000"/>
                      </a:schemeClr>
                    </a:solidFill>
                    <a:latin typeface="+mn-lt"/>
                  </a:rPr>
                  <a:t>Biến </a:t>
                </a:r>
                <a:r>
                  <a:rPr lang="en-US" sz="1550">
                    <a:solidFill>
                      <a:schemeClr val="tx1">
                        <a:lumMod val="90000"/>
                        <a:lumOff val="10000"/>
                      </a:schemeClr>
                    </a:solidFill>
                    <a:latin typeface="+mn-lt"/>
                  </a:rPr>
                  <a:t>cố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=3} </m:t>
                    </m:r>
                  </m:oMath>
                </a14:m>
                <a:r>
                  <a:rPr lang="en-US" sz="1550">
                    <a:solidFill>
                      <a:schemeClr val="tx1">
                        <a:lumMod val="90000"/>
                        <a:lumOff val="10000"/>
                      </a:schemeClr>
                    </a:solidFill>
                    <a:latin typeface="+mn-lt"/>
                  </a:rPr>
                  <a:t>là biến cố: “Cả ba lần xuất hiện mặt ngửa</a:t>
                </a:r>
                <a:r>
                  <a:rPr lang="en-US" sz="1550" smtClean="0">
                    <a:solidFill>
                      <a:schemeClr val="tx1">
                        <a:lumMod val="90000"/>
                        <a:lumOff val="10000"/>
                      </a:schemeClr>
                    </a:solidFill>
                    <a:latin typeface="+mn-lt"/>
                  </a:rPr>
                  <a:t>”</a:t>
                </a:r>
                <a:endParaRPr lang="en-US" sz="1550">
                  <a:solidFill>
                    <a:schemeClr val="tx1">
                      <a:lumMod val="90000"/>
                      <a:lumOff val="10000"/>
                    </a:schemeClr>
                  </a:solidFill>
                  <a:latin typeface="+mn-lt"/>
                </a:endParaRPr>
              </a:p>
              <a:p>
                <a:pPr>
                  <a:lnSpc>
                    <a:spcPct val="150000"/>
                  </a:lnSpc>
                  <a:spcBef>
                    <a:spcPts val="300"/>
                  </a:spcBef>
                  <a:spcAft>
                    <a:spcPts val="300"/>
                  </a:spcAft>
                </a:pP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=3}</m:t>
                    </m:r>
                  </m:oMath>
                </a14:m>
                <a:r>
                  <a:rPr lang="en-US" sz="1550" smtClean="0">
                    <a:solidFill>
                      <a:schemeClr val="tx1">
                        <a:lumMod val="90000"/>
                        <a:lumOff val="10000"/>
                      </a:schemeClr>
                    </a:solidFill>
                    <a:latin typeface="+mn-lt"/>
                  </a:rPr>
                  <a:t> </a:t>
                </a:r>
                <a:r>
                  <a:rPr lang="en-US" sz="1550">
                    <a:solidFill>
                      <a:schemeClr val="tx1">
                        <a:lumMod val="90000"/>
                        <a:lumOff val="10000"/>
                      </a:schemeClr>
                    </a:solidFill>
                    <a:latin typeface="+mn-lt"/>
                  </a:rPr>
                  <a:t>là tập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𝑁𝑁𝑁</m:t>
                    </m:r>
                    <m:r>
                      <a:rPr lang="en-US" sz="1550" i="1" smtClean="0">
                        <a:solidFill>
                          <a:schemeClr val="tx1">
                            <a:lumMod val="90000"/>
                            <a:lumOff val="10000"/>
                          </a:schemeClr>
                        </a:solidFill>
                        <a:latin typeface="Cambria Math" panose="02040503050406030204" pitchFamily="18" charset="0"/>
                      </a:rPr>
                      <m:t>} </m:t>
                    </m:r>
                  </m:oMath>
                </a14:m>
                <a:r>
                  <a:rPr lang="en-US" sz="1550">
                    <a:solidFill>
                      <a:schemeClr val="tx1">
                        <a:lumMod val="90000"/>
                        <a:lumOff val="10000"/>
                      </a:schemeClr>
                    </a:solidFill>
                    <a:latin typeface="+mn-lt"/>
                  </a:rPr>
                  <a:t>có 1 phần tử. Vậy </a:t>
                </a:r>
                <a14:m>
                  <m:oMath xmlns:m="http://schemas.openxmlformats.org/officeDocument/2006/math">
                    <m:r>
                      <a:rPr lang="en-US" sz="1550" i="1" smtClean="0">
                        <a:solidFill>
                          <a:schemeClr val="tx1">
                            <a:lumMod val="90000"/>
                            <a:lumOff val="10000"/>
                          </a:schemeClr>
                        </a:solidFill>
                        <a:latin typeface="Cambria Math" panose="02040503050406030204" pitchFamily="18" charset="0"/>
                      </a:rPr>
                      <m:t>𝑃</m:t>
                    </m:r>
                    <m:r>
                      <a:rPr lang="en-US" sz="1550" i="1" smtClean="0">
                        <a:solidFill>
                          <a:schemeClr val="tx1">
                            <a:lumMod val="90000"/>
                            <a:lumOff val="10000"/>
                          </a:schemeClr>
                        </a:solidFill>
                        <a:latin typeface="Cambria Math" panose="02040503050406030204" pitchFamily="18" charset="0"/>
                      </a:rPr>
                      <m:t>(</m:t>
                    </m:r>
                    <m:r>
                      <a:rPr lang="en-US" sz="1550" i="1" smtClean="0">
                        <a:solidFill>
                          <a:schemeClr val="tx1">
                            <a:lumMod val="90000"/>
                            <a:lumOff val="10000"/>
                          </a:schemeClr>
                        </a:solidFill>
                        <a:latin typeface="Cambria Math" panose="02040503050406030204" pitchFamily="18" charset="0"/>
                      </a:rPr>
                      <m:t>𝑋</m:t>
                    </m:r>
                    <m:r>
                      <a:rPr lang="en-US" sz="1550" i="1" smtClean="0">
                        <a:solidFill>
                          <a:schemeClr val="tx1">
                            <a:lumMod val="90000"/>
                            <a:lumOff val="10000"/>
                          </a:schemeClr>
                        </a:solidFill>
                        <a:latin typeface="Cambria Math" panose="02040503050406030204" pitchFamily="18" charset="0"/>
                      </a:rPr>
                      <m:t>=3) =</m:t>
                    </m:r>
                  </m:oMath>
                </a14:m>
                <a:endParaRPr lang="en-US" sz="1550">
                  <a:solidFill>
                    <a:schemeClr val="tx1">
                      <a:lumMod val="90000"/>
                      <a:lumOff val="10000"/>
                    </a:schemeClr>
                  </a:solidFill>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954155" y="859139"/>
                <a:ext cx="8452236" cy="3927998"/>
              </a:xfrm>
              <a:prstGeom prst="rect">
                <a:avLst/>
              </a:prstGeom>
              <a:blipFill>
                <a:blip r:embed="rId6"/>
                <a:stretch>
                  <a:fillRect l="-3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359153" y="1660232"/>
                <a:ext cx="343363" cy="5259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500" i="1">
                              <a:solidFill>
                                <a:srgbClr val="151515">
                                  <a:lumMod val="90000"/>
                                  <a:lumOff val="10000"/>
                                </a:srgbClr>
                              </a:solidFill>
                              <a:latin typeface="Cambria Math" panose="02040503050406030204" pitchFamily="18" charset="0"/>
                            </a:rPr>
                          </m:ctrlPr>
                        </m:fPr>
                        <m:num>
                          <m:r>
                            <a:rPr lang="en-US" sz="1500" i="1">
                              <a:solidFill>
                                <a:srgbClr val="151515">
                                  <a:lumMod val="90000"/>
                                  <a:lumOff val="10000"/>
                                </a:srgbClr>
                              </a:solidFill>
                              <a:latin typeface="Cambria Math" panose="02040503050406030204" pitchFamily="18" charset="0"/>
                            </a:rPr>
                            <m:t>1</m:t>
                          </m:r>
                        </m:num>
                        <m:den>
                          <m:r>
                            <a:rPr lang="en-US" sz="1500" i="1">
                              <a:solidFill>
                                <a:srgbClr val="151515">
                                  <a:lumMod val="90000"/>
                                  <a:lumOff val="10000"/>
                                </a:srgbClr>
                              </a:solidFill>
                              <a:latin typeface="Cambria Math" panose="02040503050406030204" pitchFamily="18" charset="0"/>
                            </a:rPr>
                            <m:t>8</m:t>
                          </m:r>
                        </m:den>
                      </m:f>
                    </m:oMath>
                  </m:oMathPara>
                </a14:m>
                <a:endParaRPr lang="en-US" sz="1500"/>
              </a:p>
            </p:txBody>
          </p:sp>
        </mc:Choice>
        <mc:Fallback xmlns="">
          <p:sp>
            <p:nvSpPr>
              <p:cNvPr id="6" name="Rectangle 5"/>
              <p:cNvSpPr>
                <a:spLocks noRot="1" noChangeAspect="1" noMove="1" noResize="1" noEditPoints="1" noAdjustHandles="1" noChangeArrowheads="1" noChangeShapeType="1" noTextEdit="1"/>
              </p:cNvSpPr>
              <p:nvPr/>
            </p:nvSpPr>
            <p:spPr>
              <a:xfrm>
                <a:off x="5359153" y="1660232"/>
                <a:ext cx="343363" cy="525978"/>
              </a:xfrm>
              <a:prstGeom prst="rect">
                <a:avLst/>
              </a:prstGeom>
              <a:blipFill>
                <a:blip r:embed="rId7"/>
                <a:stretch>
                  <a:fillRect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29096" y="2538060"/>
                <a:ext cx="343363" cy="5259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500" i="1" smtClean="0">
                              <a:solidFill>
                                <a:srgbClr val="151515">
                                  <a:lumMod val="90000"/>
                                  <a:lumOff val="10000"/>
                                </a:srgbClr>
                              </a:solidFill>
                              <a:latin typeface="Cambria Math" panose="02040503050406030204" pitchFamily="18" charset="0"/>
                            </a:rPr>
                          </m:ctrlPr>
                        </m:fPr>
                        <m:num>
                          <m:r>
                            <a:rPr lang="en-US" sz="1500" b="0" i="1" smtClean="0">
                              <a:solidFill>
                                <a:srgbClr val="151515">
                                  <a:lumMod val="90000"/>
                                  <a:lumOff val="10000"/>
                                </a:srgbClr>
                              </a:solidFill>
                              <a:latin typeface="Cambria Math" panose="02040503050406030204" pitchFamily="18" charset="0"/>
                            </a:rPr>
                            <m:t>3</m:t>
                          </m:r>
                        </m:num>
                        <m:den>
                          <m:r>
                            <a:rPr lang="en-US" sz="1500" i="1">
                              <a:solidFill>
                                <a:srgbClr val="151515">
                                  <a:lumMod val="90000"/>
                                  <a:lumOff val="10000"/>
                                </a:srgbClr>
                              </a:solidFill>
                              <a:latin typeface="Cambria Math" panose="02040503050406030204" pitchFamily="18" charset="0"/>
                            </a:rPr>
                            <m:t>8</m:t>
                          </m:r>
                        </m:den>
                      </m:f>
                    </m:oMath>
                  </m:oMathPara>
                </a14:m>
                <a:endParaRPr lang="en-US" sz="1500"/>
              </a:p>
            </p:txBody>
          </p:sp>
        </mc:Choice>
        <mc:Fallback xmlns="">
          <p:sp>
            <p:nvSpPr>
              <p:cNvPr id="9" name="Rectangle 8"/>
              <p:cNvSpPr>
                <a:spLocks noRot="1" noChangeAspect="1" noMove="1" noResize="1" noEditPoints="1" noAdjustHandles="1" noChangeArrowheads="1" noChangeShapeType="1" noTextEdit="1"/>
              </p:cNvSpPr>
              <p:nvPr/>
            </p:nvSpPr>
            <p:spPr>
              <a:xfrm>
                <a:off x="6429096" y="2538060"/>
                <a:ext cx="343363" cy="525978"/>
              </a:xfrm>
              <a:prstGeom prst="rect">
                <a:avLst/>
              </a:prstGeom>
              <a:blipFill>
                <a:blip r:embed="rId8"/>
                <a:stretch>
                  <a:fillRect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516557" y="3404219"/>
                <a:ext cx="343363" cy="5259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500" i="1" smtClean="0">
                              <a:solidFill>
                                <a:srgbClr val="151515">
                                  <a:lumMod val="90000"/>
                                  <a:lumOff val="10000"/>
                                </a:srgbClr>
                              </a:solidFill>
                              <a:latin typeface="Cambria Math" panose="02040503050406030204" pitchFamily="18" charset="0"/>
                            </a:rPr>
                          </m:ctrlPr>
                        </m:fPr>
                        <m:num>
                          <m:r>
                            <a:rPr lang="en-US" sz="1500" b="0" i="1" smtClean="0">
                              <a:solidFill>
                                <a:srgbClr val="151515">
                                  <a:lumMod val="90000"/>
                                  <a:lumOff val="10000"/>
                                </a:srgbClr>
                              </a:solidFill>
                              <a:latin typeface="Cambria Math" panose="02040503050406030204" pitchFamily="18" charset="0"/>
                            </a:rPr>
                            <m:t>3</m:t>
                          </m:r>
                        </m:num>
                        <m:den>
                          <m:r>
                            <a:rPr lang="en-US" sz="1500" i="1">
                              <a:solidFill>
                                <a:srgbClr val="151515">
                                  <a:lumMod val="90000"/>
                                  <a:lumOff val="10000"/>
                                </a:srgbClr>
                              </a:solidFill>
                              <a:latin typeface="Cambria Math" panose="02040503050406030204" pitchFamily="18" charset="0"/>
                            </a:rPr>
                            <m:t>8</m:t>
                          </m:r>
                        </m:den>
                      </m:f>
                    </m:oMath>
                  </m:oMathPara>
                </a14:m>
                <a:endParaRPr lang="en-US" sz="1500"/>
              </a:p>
            </p:txBody>
          </p:sp>
        </mc:Choice>
        <mc:Fallback xmlns="">
          <p:sp>
            <p:nvSpPr>
              <p:cNvPr id="10" name="Rectangle 9"/>
              <p:cNvSpPr>
                <a:spLocks noRot="1" noChangeAspect="1" noMove="1" noResize="1" noEditPoints="1" noAdjustHandles="1" noChangeArrowheads="1" noChangeShapeType="1" noTextEdit="1"/>
              </p:cNvSpPr>
              <p:nvPr/>
            </p:nvSpPr>
            <p:spPr>
              <a:xfrm>
                <a:off x="6516557" y="3404219"/>
                <a:ext cx="343363" cy="525978"/>
              </a:xfrm>
              <a:prstGeom prst="rect">
                <a:avLst/>
              </a:prstGeom>
              <a:blipFill>
                <a:blip r:embed="rId9"/>
                <a:stretch>
                  <a:fillRect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546736" y="4278001"/>
                <a:ext cx="415498" cy="5259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500" i="1" smtClean="0">
                              <a:solidFill>
                                <a:srgbClr val="151515">
                                  <a:lumMod val="90000"/>
                                  <a:lumOff val="10000"/>
                                </a:srgbClr>
                              </a:solidFill>
                              <a:latin typeface="Cambria Math" panose="02040503050406030204" pitchFamily="18" charset="0"/>
                            </a:rPr>
                          </m:ctrlPr>
                        </m:fPr>
                        <m:num>
                          <m:r>
                            <a:rPr lang="en-US" sz="1500" i="1">
                              <a:solidFill>
                                <a:srgbClr val="151515">
                                  <a:lumMod val="90000"/>
                                  <a:lumOff val="10000"/>
                                </a:srgbClr>
                              </a:solidFill>
                              <a:latin typeface="Cambria Math" panose="02040503050406030204" pitchFamily="18" charset="0"/>
                            </a:rPr>
                            <m:t>1</m:t>
                          </m:r>
                        </m:num>
                        <m:den>
                          <m:r>
                            <a:rPr lang="en-US" sz="1500" i="1">
                              <a:solidFill>
                                <a:srgbClr val="151515">
                                  <a:lumMod val="90000"/>
                                  <a:lumOff val="10000"/>
                                </a:srgbClr>
                              </a:solidFill>
                              <a:latin typeface="Cambria Math" panose="02040503050406030204" pitchFamily="18" charset="0"/>
                            </a:rPr>
                            <m:t>8</m:t>
                          </m:r>
                        </m:den>
                      </m:f>
                      <m:r>
                        <a:rPr lang="en-US" sz="1500" b="0" i="1" smtClean="0">
                          <a:solidFill>
                            <a:srgbClr val="151515">
                              <a:lumMod val="90000"/>
                              <a:lumOff val="10000"/>
                            </a:srgbClr>
                          </a:solidFill>
                          <a:latin typeface="Cambria Math" panose="02040503050406030204" pitchFamily="18" charset="0"/>
                        </a:rPr>
                        <m:t>.</m:t>
                      </m:r>
                    </m:oMath>
                  </m:oMathPara>
                </a14:m>
                <a:endParaRPr lang="en-US" sz="1500"/>
              </a:p>
            </p:txBody>
          </p:sp>
        </mc:Choice>
        <mc:Fallback xmlns="">
          <p:sp>
            <p:nvSpPr>
              <p:cNvPr id="11" name="Rectangle 10"/>
              <p:cNvSpPr>
                <a:spLocks noRot="1" noChangeAspect="1" noMove="1" noResize="1" noEditPoints="1" noAdjustHandles="1" noChangeArrowheads="1" noChangeShapeType="1" noTextEdit="1"/>
              </p:cNvSpPr>
              <p:nvPr/>
            </p:nvSpPr>
            <p:spPr>
              <a:xfrm>
                <a:off x="5546736" y="4278001"/>
                <a:ext cx="415498" cy="525978"/>
              </a:xfrm>
              <a:prstGeom prst="rect">
                <a:avLst/>
              </a:prstGeom>
              <a:blipFill>
                <a:blip r:embed="rId10"/>
                <a:stretch>
                  <a:fillRect b="-2326"/>
                </a:stretch>
              </a:blipFill>
            </p:spPr>
            <p:txBody>
              <a:bodyPr/>
              <a:lstStyle/>
              <a:p>
                <a:r>
                  <a:rPr lang="en-US">
                    <a:noFill/>
                  </a:rPr>
                  <a:t> </a:t>
                </a:r>
              </a:p>
            </p:txBody>
          </p:sp>
        </mc:Fallback>
      </mc:AlternateContent>
      <p:grpSp>
        <p:nvGrpSpPr>
          <p:cNvPr id="12" name="Google Shape;1090;p44"/>
          <p:cNvGrpSpPr/>
          <p:nvPr/>
        </p:nvGrpSpPr>
        <p:grpSpPr>
          <a:xfrm rot="21396801">
            <a:off x="7982254" y="3928436"/>
            <a:ext cx="1121809" cy="1116165"/>
            <a:chOff x="7313037" y="1902732"/>
            <a:chExt cx="1383826" cy="1437250"/>
          </a:xfrm>
        </p:grpSpPr>
        <p:sp>
          <p:nvSpPr>
            <p:cNvPr id="13"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8209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up)">
                                      <p:cBhvr>
                                        <p:cTn id="30" dur="500"/>
                                        <p:tgtEl>
                                          <p:spTgt spid="2">
                                            <p:txEl>
                                              <p:pRg st="4" end="4"/>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wipe(left)">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wipe(left)">
                                      <p:cBhvr>
                                        <p:cTn id="43" dur="500"/>
                                        <p:tgtEl>
                                          <p:spTgt spid="2">
                                            <p:txEl>
                                              <p:pRg st="6" end="6"/>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fade">
                                      <p:cBhvr>
                                        <p:cTn id="51" dur="5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500"/>
                                        <p:tgtEl>
                                          <p:spTgt spid="2">
                                            <p:txEl>
                                              <p:pRg st="8" end="8"/>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83" name="Rectangle 182"/>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1474678" y="833309"/>
                <a:ext cx="6197111" cy="2439129"/>
              </a:xfrm>
              <a:prstGeom prst="rect">
                <a:avLst/>
              </a:prstGeom>
            </p:spPr>
            <p:txBody>
              <a:bodyPr wrap="square">
                <a:spAutoFit/>
              </a:bodyPr>
              <a:lstStyle/>
              <a:p>
                <a:pPr algn="just">
                  <a:lnSpc>
                    <a:spcPct val="150000"/>
                  </a:lnSpc>
                  <a:spcBef>
                    <a:spcPts val="600"/>
                  </a:spcBef>
                  <a:spcAft>
                    <a:spcPts val="600"/>
                  </a:spcAft>
                </a:pPr>
                <a:r>
                  <a:rPr lang="en-US" sz="1900">
                    <a:latin typeface="+mn-lt"/>
                    <a:ea typeface="Calibri" panose="020F0502020204030204" pitchFamily="34" charset="0"/>
                    <a:cs typeface="Times New Roman" panose="02020603050405020304" pitchFamily="18" charset="0"/>
                  </a:rPr>
                  <a:t>Giả sử </a:t>
                </a:r>
                <a14:m>
                  <m:oMath xmlns:m="http://schemas.openxmlformats.org/officeDocument/2006/math">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1900">
                    <a:effectLst/>
                    <a:latin typeface="+mn-lt"/>
                    <a:ea typeface="Calibri" panose="020F0502020204030204" pitchFamily="34" charset="0"/>
                    <a:cs typeface="Times New Roman" panose="02020603050405020304" pitchFamily="18" charset="0"/>
                  </a:rPr>
                  <a:t> là một biến ngẫu nhiên rời rạc nhận giá trị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1900">
                    <a:effectLst/>
                    <a:latin typeface="+mn-lt"/>
                    <a:ea typeface="Malgun Gothic" panose="020B0503020000020004" pitchFamily="34" charset="-127"/>
                    <a:cs typeface="Times New Roman" panose="02020603050405020304" pitchFamily="18" charset="0"/>
                  </a:rPr>
                  <a:t> với các xác suất tương ứng là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1900">
                    <a:effectLst/>
                    <a:latin typeface="+mn-lt"/>
                    <a:ea typeface="Malgun Gothic" panose="020B0503020000020004" pitchFamily="34" charset="-127"/>
                    <a:cs typeface="Times New Roman" panose="02020603050405020304" pitchFamily="18" charset="0"/>
                  </a:rPr>
                  <a:t> tức là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𝑃</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900" i="1">
                            <a:effectLst/>
                            <a:latin typeface="Cambria Math" panose="02040503050406030204" pitchFamily="18" charset="0"/>
                            <a:ea typeface="Calibri" panose="020F0502020204030204" pitchFamily="34" charset="0"/>
                            <a:cs typeface="Times New Roman" panose="02020603050405020304" pitchFamily="18" charset="0"/>
                          </a:rPr>
                          <m:t> </m:t>
                        </m:r>
                      </m:sub>
                    </m:sSub>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900" i="1">
                            <a:effectLst/>
                            <a:latin typeface="Cambria Math" panose="02040503050406030204" pitchFamily="18" charset="0"/>
                            <a:ea typeface="Calibri" panose="020F0502020204030204" pitchFamily="34" charset="0"/>
                            <a:cs typeface="Times New Roman" panose="02020603050405020304" pitchFamily="18" charset="0"/>
                          </a:rPr>
                          <m:t>=1, 2, …, </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e>
                    </m:d>
                    <m:r>
                      <a:rPr lang="en-US" sz="19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i="1">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Malgun Gothic" panose="020B0503020000020004" pitchFamily="34" charset="-127"/>
                    <a:cs typeface="Times New Roman" panose="02020603050405020304" pitchFamily="18" charset="0"/>
                  </a:rPr>
                  <a:t>Bảng sau đây được gọi là </a:t>
                </a:r>
                <a:r>
                  <a:rPr lang="en-US" sz="1900" b="1">
                    <a:effectLst/>
                    <a:latin typeface="+mn-lt"/>
                    <a:ea typeface="Malgun Gothic" panose="020B0503020000020004" pitchFamily="34" charset="-127"/>
                    <a:cs typeface="Times New Roman" panose="02020603050405020304" pitchFamily="18" charset="0"/>
                  </a:rPr>
                  <a:t>bảng phân bố xác suất</a:t>
                </a:r>
                <a:r>
                  <a:rPr lang="en-US" sz="1900">
                    <a:effectLst/>
                    <a:latin typeface="+mn-lt"/>
                    <a:ea typeface="Malgun Gothic" panose="020B0503020000020004" pitchFamily="34" charset="-127"/>
                    <a:cs typeface="Times New Roman" panose="02020603050405020304" pitchFamily="18" charset="0"/>
                  </a:rPr>
                  <a:t> </a:t>
                </a:r>
                <a:r>
                  <a:rPr lang="en-US" sz="1900" b="1">
                    <a:effectLst/>
                    <a:latin typeface="+mn-lt"/>
                    <a:ea typeface="Malgun Gothic" panose="020B0503020000020004" pitchFamily="34" charset="-127"/>
                    <a:cs typeface="Times New Roman" panose="02020603050405020304" pitchFamily="18" charset="0"/>
                  </a:rPr>
                  <a:t>của biến ngẫu nhiên rời rạc </a:t>
                </a:r>
                <a14:m>
                  <m:oMath xmlns:m="http://schemas.openxmlformats.org/officeDocument/2006/math">
                    <m:r>
                      <a:rPr lang="en-US" sz="1900" b="1" i="1" smtClean="0">
                        <a:effectLst/>
                        <a:latin typeface="Cambria Math" panose="02040503050406030204" pitchFamily="18" charset="0"/>
                        <a:ea typeface="Malgun Gothic" panose="020B0503020000020004" pitchFamily="34" charset="-127"/>
                        <a:cs typeface="Times New Roman" panose="02020603050405020304" pitchFamily="18" charset="0"/>
                      </a:rPr>
                      <m:t>𝑿</m:t>
                    </m:r>
                  </m:oMath>
                </a14:m>
                <a:r>
                  <a:rPr lang="en-US" sz="1900" b="1">
                    <a:effectLst/>
                    <a:latin typeface="+mn-lt"/>
                    <a:ea typeface="Malgun Gothic" panose="020B0503020000020004" pitchFamily="34" charset="-127"/>
                    <a:cs typeface="Times New Roman" panose="02020603050405020304" pitchFamily="18" charset="0"/>
                  </a:rPr>
                  <a:t>.</a:t>
                </a:r>
                <a:endParaRPr lang="en-US" sz="1900">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74678" y="833309"/>
                <a:ext cx="6197111" cy="2439129"/>
              </a:xfrm>
              <a:prstGeom prst="rect">
                <a:avLst/>
              </a:prstGeom>
              <a:blipFill>
                <a:blip r:embed="rId3"/>
                <a:stretch>
                  <a:fillRect l="-984" r="-886" b="-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4701687"/>
                  </p:ext>
                </p:extLst>
              </p:nvPr>
            </p:nvGraphicFramePr>
            <p:xfrm>
              <a:off x="2369587" y="3531781"/>
              <a:ext cx="4388925" cy="1126210"/>
            </p:xfrm>
            <a:graphic>
              <a:graphicData uri="http://schemas.openxmlformats.org/drawingml/2006/table">
                <a:tbl>
                  <a:tblPr firstRow="1" firstCol="1" bandRow="1"/>
                  <a:tblGrid>
                    <a:gridCol w="731348">
                      <a:extLst>
                        <a:ext uri="{9D8B030D-6E8A-4147-A177-3AD203B41FA5}">
                          <a16:colId xmlns:a16="http://schemas.microsoft.com/office/drawing/2014/main" val="1254680857"/>
                        </a:ext>
                      </a:extLst>
                    </a:gridCol>
                    <a:gridCol w="731348">
                      <a:extLst>
                        <a:ext uri="{9D8B030D-6E8A-4147-A177-3AD203B41FA5}">
                          <a16:colId xmlns:a16="http://schemas.microsoft.com/office/drawing/2014/main" val="2266526895"/>
                        </a:ext>
                      </a:extLst>
                    </a:gridCol>
                    <a:gridCol w="731348">
                      <a:extLst>
                        <a:ext uri="{9D8B030D-6E8A-4147-A177-3AD203B41FA5}">
                          <a16:colId xmlns:a16="http://schemas.microsoft.com/office/drawing/2014/main" val="3149782263"/>
                        </a:ext>
                      </a:extLst>
                    </a:gridCol>
                    <a:gridCol w="731348">
                      <a:extLst>
                        <a:ext uri="{9D8B030D-6E8A-4147-A177-3AD203B41FA5}">
                          <a16:colId xmlns:a16="http://schemas.microsoft.com/office/drawing/2014/main" val="3871080290"/>
                        </a:ext>
                      </a:extLst>
                    </a:gridCol>
                    <a:gridCol w="731348">
                      <a:extLst>
                        <a:ext uri="{9D8B030D-6E8A-4147-A177-3AD203B41FA5}">
                          <a16:colId xmlns:a16="http://schemas.microsoft.com/office/drawing/2014/main" val="1125703268"/>
                        </a:ext>
                      </a:extLst>
                    </a:gridCol>
                    <a:gridCol w="732185">
                      <a:extLst>
                        <a:ext uri="{9D8B030D-6E8A-4147-A177-3AD203B41FA5}">
                          <a16:colId xmlns:a16="http://schemas.microsoft.com/office/drawing/2014/main" val="884724786"/>
                        </a:ext>
                      </a:extLst>
                    </a:gridCol>
                  </a:tblGrid>
                  <a:tr h="563105">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900" i="1">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3666851"/>
                      </a:ext>
                    </a:extLst>
                  </a:tr>
                  <a:tr h="563105">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900" i="1">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𝑛</m:t>
                                    </m:r>
                                  </m:sub>
                                </m:sSub>
                              </m:oMath>
                            </m:oMathPara>
                          </a14:m>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507459"/>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4701687"/>
                  </p:ext>
                </p:extLst>
              </p:nvPr>
            </p:nvGraphicFramePr>
            <p:xfrm>
              <a:off x="2369587" y="3531781"/>
              <a:ext cx="4388925" cy="1126210"/>
            </p:xfrm>
            <a:graphic>
              <a:graphicData uri="http://schemas.openxmlformats.org/drawingml/2006/table">
                <a:tbl>
                  <a:tblPr firstRow="1" firstCol="1" bandRow="1"/>
                  <a:tblGrid>
                    <a:gridCol w="731348">
                      <a:extLst>
                        <a:ext uri="{9D8B030D-6E8A-4147-A177-3AD203B41FA5}">
                          <a16:colId xmlns:a16="http://schemas.microsoft.com/office/drawing/2014/main" val="1254680857"/>
                        </a:ext>
                      </a:extLst>
                    </a:gridCol>
                    <a:gridCol w="731348">
                      <a:extLst>
                        <a:ext uri="{9D8B030D-6E8A-4147-A177-3AD203B41FA5}">
                          <a16:colId xmlns:a16="http://schemas.microsoft.com/office/drawing/2014/main" val="2266526895"/>
                        </a:ext>
                      </a:extLst>
                    </a:gridCol>
                    <a:gridCol w="731348">
                      <a:extLst>
                        <a:ext uri="{9D8B030D-6E8A-4147-A177-3AD203B41FA5}">
                          <a16:colId xmlns:a16="http://schemas.microsoft.com/office/drawing/2014/main" val="3149782263"/>
                        </a:ext>
                      </a:extLst>
                    </a:gridCol>
                    <a:gridCol w="731348">
                      <a:extLst>
                        <a:ext uri="{9D8B030D-6E8A-4147-A177-3AD203B41FA5}">
                          <a16:colId xmlns:a16="http://schemas.microsoft.com/office/drawing/2014/main" val="3871080290"/>
                        </a:ext>
                      </a:extLst>
                    </a:gridCol>
                    <a:gridCol w="731348">
                      <a:extLst>
                        <a:ext uri="{9D8B030D-6E8A-4147-A177-3AD203B41FA5}">
                          <a16:colId xmlns:a16="http://schemas.microsoft.com/office/drawing/2014/main" val="1125703268"/>
                        </a:ext>
                      </a:extLst>
                    </a:gridCol>
                    <a:gridCol w="732185">
                      <a:extLst>
                        <a:ext uri="{9D8B030D-6E8A-4147-A177-3AD203B41FA5}">
                          <a16:colId xmlns:a16="http://schemas.microsoft.com/office/drawing/2014/main" val="884724786"/>
                        </a:ext>
                      </a:extLst>
                    </a:gridCol>
                  </a:tblGrid>
                  <a:tr h="563105">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33" t="-1075" r="-502500" b="-10860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833" t="-1075" r="-402500" b="-10860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833" t="-1075" r="-302500" b="-108602"/>
                          </a:stretch>
                        </a:blipFill>
                      </a:tcPr>
                    </a:tc>
                    <a:tc>
                      <a:txBody>
                        <a:bodyPr/>
                        <a:lstStyle/>
                        <a:p>
                          <a:pPr algn="ctr">
                            <a:lnSpc>
                              <a:spcPct val="150000"/>
                            </a:lnSpc>
                            <a:spcBef>
                              <a:spcPts val="600"/>
                            </a:spcBef>
                            <a:spcAft>
                              <a:spcPts val="600"/>
                            </a:spcAft>
                          </a:pPr>
                          <a:r>
                            <a:rPr lang="en-US" sz="1900" i="1">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667" t="-1075" r="-101667" b="-10860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1667" t="-1075" r="-1667" b="-108602"/>
                          </a:stretch>
                        </a:blipFill>
                      </a:tcPr>
                    </a:tc>
                    <a:extLst>
                      <a:ext uri="{0D108BD9-81ED-4DB2-BD59-A6C34878D82A}">
                        <a16:rowId xmlns:a16="http://schemas.microsoft.com/office/drawing/2014/main" val="4023666851"/>
                      </a:ext>
                    </a:extLst>
                  </a:tr>
                  <a:tr h="563105">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33" t="-101075" r="-502500" b="-860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833" t="-101075" r="-402500" b="-860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833" t="-101075" r="-302500" b="-8602"/>
                          </a:stretch>
                        </a:blipFill>
                      </a:tcPr>
                    </a:tc>
                    <a:tc>
                      <a:txBody>
                        <a:bodyPr/>
                        <a:lstStyle/>
                        <a:p>
                          <a:pPr algn="ctr">
                            <a:lnSpc>
                              <a:spcPct val="150000"/>
                            </a:lnSpc>
                            <a:spcBef>
                              <a:spcPts val="600"/>
                            </a:spcBef>
                            <a:spcAft>
                              <a:spcPts val="600"/>
                            </a:spcAft>
                          </a:pPr>
                          <a:r>
                            <a:rPr lang="en-US" sz="1900" i="1">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667" t="-101075" r="-101667" b="-860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1667" t="-101075" r="-1667" b="-8602"/>
                          </a:stretch>
                        </a:blipFill>
                      </a:tcPr>
                    </a:tc>
                    <a:extLst>
                      <a:ext uri="{0D108BD9-81ED-4DB2-BD59-A6C34878D82A}">
                        <a16:rowId xmlns:a16="http://schemas.microsoft.com/office/drawing/2014/main" val="1957507459"/>
                      </a:ext>
                    </a:extLst>
                  </a:tr>
                </a:tbl>
              </a:graphicData>
            </a:graphic>
          </p:graphicFrame>
        </mc:Fallback>
      </mc:AlternateContent>
      <p:grpSp>
        <p:nvGrpSpPr>
          <p:cNvPr id="188" name="Google Shape;1277;p47"/>
          <p:cNvGrpSpPr/>
          <p:nvPr/>
        </p:nvGrpSpPr>
        <p:grpSpPr>
          <a:xfrm rot="6288888">
            <a:off x="7014193" y="502767"/>
            <a:ext cx="2898902" cy="2591812"/>
            <a:chOff x="6007438" y="2403115"/>
            <a:chExt cx="3545722" cy="3170112"/>
          </a:xfrm>
        </p:grpSpPr>
        <p:sp>
          <p:nvSpPr>
            <p:cNvPr id="189" name="Google Shape;1278;p47"/>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279;p47"/>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280;p47"/>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2" name="Google Shape;1281;p47"/>
            <p:cNvGrpSpPr/>
            <p:nvPr/>
          </p:nvGrpSpPr>
          <p:grpSpPr>
            <a:xfrm rot="1935470">
              <a:off x="7034585" y="2523897"/>
              <a:ext cx="1299479" cy="2928548"/>
              <a:chOff x="7266412" y="524764"/>
              <a:chExt cx="1149248" cy="2589982"/>
            </a:xfrm>
          </p:grpSpPr>
          <p:sp>
            <p:nvSpPr>
              <p:cNvPr id="194" name="Google Shape;1282;p47"/>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283;p47"/>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284;p47"/>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285;p47"/>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286;p47"/>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287;p47"/>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288;p47"/>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289;p47"/>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290;p47"/>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291;p47"/>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292;p47"/>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293;p47"/>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294;p47"/>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295;p47"/>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296;p47"/>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297;p47"/>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298;p47"/>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299;p47"/>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300;p47"/>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301;p47"/>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302;p47"/>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303;p47"/>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304;p47"/>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305;p47"/>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306;p47"/>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307;p47"/>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308;p47"/>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309;p47"/>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310;p47"/>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311;p47"/>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312;p47"/>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313;p47"/>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314;p47"/>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315;p47"/>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316;p47"/>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317;p47"/>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318;p47"/>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319;p47"/>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320;p47"/>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321;p47"/>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322;p47"/>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323;p47"/>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324;p47"/>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325;p47"/>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326;p47"/>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327;p47"/>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328;p47"/>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329;p47"/>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330;p47"/>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331;p47"/>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332;p47"/>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333;p47"/>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334;p47"/>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335;p47"/>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336;p47"/>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337;p47"/>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338;p47"/>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339;p47"/>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340;p47"/>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341;p47"/>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342;p47"/>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343;p47"/>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344;p47"/>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345;p47"/>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346;p47"/>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347;p47"/>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348;p47"/>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349;p47"/>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350;p47"/>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351;p47"/>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352;p47"/>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353;p47"/>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354;p47"/>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355;p47"/>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356;p47"/>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357;p47"/>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358;p47"/>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359;p47"/>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360;p47"/>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361;p47"/>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362;p47"/>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3" name="Google Shape;1363;p47"/>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48040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286247" y="253222"/>
            <a:ext cx="8580474" cy="46288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p:cNvGrpSpPr/>
          <p:nvPr/>
        </p:nvGrpSpPr>
        <p:grpSpPr>
          <a:xfrm>
            <a:off x="809818" y="1163567"/>
            <a:ext cx="7516414" cy="1107996"/>
            <a:chOff x="599510" y="964015"/>
            <a:chExt cx="7516414" cy="1107996"/>
          </a:xfrm>
        </p:grpSpPr>
        <p:sp>
          <p:nvSpPr>
            <p:cNvPr id="27" name="Rectangle 26"/>
            <p:cNvSpPr/>
            <p:nvPr/>
          </p:nvSpPr>
          <p:spPr>
            <a:xfrm>
              <a:off x="599510" y="964015"/>
              <a:ext cx="7516414" cy="1107996"/>
            </a:xfrm>
            <a:prstGeom prst="rect">
              <a:avLst/>
            </a:prstGeom>
          </p:spPr>
          <p:txBody>
            <a:bodyPr wrap="square">
              <a:spAutoFit/>
            </a:bodyPr>
            <a:lstStyle/>
            <a:p>
              <a:pPr lvl="0" algn="just">
                <a:lnSpc>
                  <a:spcPct val="165000"/>
                </a:lnSpc>
              </a:pPr>
              <a:r>
                <a:rPr kumimoji="0" lang="en-US" sz="2000" b="0" i="0" u="none" strike="noStrike" kern="0" cap="none" spc="0" normalizeH="0" baseline="0" noProof="0" smtClean="0">
                  <a:ln>
                    <a:noFill/>
                  </a:ln>
                  <a:solidFill>
                    <a:srgbClr val="1F2000"/>
                  </a:solidFill>
                  <a:effectLst/>
                  <a:uLnTx/>
                  <a:uFillTx/>
                  <a:sym typeface="Arial"/>
                </a:rPr>
                <a:t>                </a:t>
              </a:r>
              <a:r>
                <a:rPr lang="vi-VN" sz="2000" smtClean="0">
                  <a:solidFill>
                    <a:srgbClr val="1F2000"/>
                  </a:solidFill>
                </a:rPr>
                <a:t>Hãy </a:t>
              </a:r>
              <a:r>
                <a:rPr lang="vi-VN" sz="2000">
                  <a:solidFill>
                    <a:srgbClr val="1F2000"/>
                  </a:solidFill>
                </a:rPr>
                <a:t>nêu số thích hợp với dấu “?” để hoàn thành bảng phân bố xác suất của biến ngẫu nhiên rời rạc X trong Ví dụ 1.</a:t>
              </a:r>
              <a:endParaRPr kumimoji="0" lang="vi-VN" sz="2000" b="0" i="0" u="none" strike="noStrike" kern="0" cap="none" spc="0" normalizeH="0" baseline="0" noProof="0">
                <a:ln>
                  <a:noFill/>
                </a:ln>
                <a:solidFill>
                  <a:srgbClr val="1F2000"/>
                </a:solidFill>
                <a:effectLst/>
                <a:uLnTx/>
                <a:uFillTx/>
                <a:sym typeface="Arial"/>
              </a:endParaRPr>
            </a:p>
          </p:txBody>
        </p:sp>
        <p:sp>
          <p:nvSpPr>
            <p:cNvPr id="28" name="Google Shape;1913;p42"/>
            <p:cNvSpPr/>
            <p:nvPr/>
          </p:nvSpPr>
          <p:spPr>
            <a:xfrm rot="2165">
              <a:off x="698027" y="1096499"/>
              <a:ext cx="1011538" cy="382467"/>
            </a:xfrm>
            <a:prstGeom prst="chevron">
              <a:avLst>
                <a:gd name="adj" fmla="val 33665"/>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smtClean="0">
                  <a:ln>
                    <a:noFill/>
                  </a:ln>
                  <a:solidFill>
                    <a:sysClr val="windowText" lastClr="000000"/>
                  </a:solidFill>
                  <a:effectLst/>
                  <a:uLnTx/>
                  <a:uFillTx/>
                  <a:latin typeface="Arial"/>
                  <a:ea typeface="+mn-ea"/>
                  <a:cs typeface="Arial"/>
                  <a:sym typeface="Arial"/>
                </a:rPr>
                <a:t>HĐ2</a:t>
              </a:r>
              <a:endParaRPr kumimoji="0" sz="2000" b="1" i="1"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grpSp>
        <p:nvGrpSpPr>
          <p:cNvPr id="29" name="Group 28"/>
          <p:cNvGrpSpPr/>
          <p:nvPr/>
        </p:nvGrpSpPr>
        <p:grpSpPr>
          <a:xfrm>
            <a:off x="294198" y="253222"/>
            <a:ext cx="7241956" cy="524786"/>
            <a:chOff x="304800" y="323399"/>
            <a:chExt cx="13659069" cy="542482"/>
          </a:xfrm>
        </p:grpSpPr>
        <p:sp>
          <p:nvSpPr>
            <p:cNvPr id="30" name="Round Single Corner Rectangle 29"/>
            <p:cNvSpPr/>
            <p:nvPr/>
          </p:nvSpPr>
          <p:spPr>
            <a:xfrm flipV="1">
              <a:off x="304800" y="323399"/>
              <a:ext cx="13659069" cy="542482"/>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p:cNvSpPr/>
            <p:nvPr/>
          </p:nvSpPr>
          <p:spPr>
            <a:xfrm>
              <a:off x="465500" y="407231"/>
              <a:ext cx="13498369" cy="429509"/>
            </a:xfrm>
            <a:prstGeom prst="rect">
              <a:avLst/>
            </a:prstGeom>
          </p:spPr>
          <p:txBody>
            <a:bodyPr wrap="square">
              <a:spAutoFit/>
            </a:bodyPr>
            <a:lstStyle/>
            <a:p>
              <a:pPr lvl="0">
                <a:defRPr/>
              </a:pPr>
              <a:r>
                <a:rPr lang="en-US" sz="2100" b="1">
                  <a:solidFill>
                    <a:prstClr val="black"/>
                  </a:solidFill>
                  <a:cs typeface="Arial" panose="020B0604020202020204" pitchFamily="34" charset="0"/>
                </a:rPr>
                <a:t>Bảng phân bố xác suất của biến cố ngẫu nhiên rời rạc</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37" name="Google Shape;848;p40"/>
          <p:cNvGrpSpPr/>
          <p:nvPr/>
        </p:nvGrpSpPr>
        <p:grpSpPr>
          <a:xfrm rot="16200000">
            <a:off x="-52263" y="3043412"/>
            <a:ext cx="519976" cy="603409"/>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211748134"/>
                  </p:ext>
                </p:extLst>
              </p:nvPr>
            </p:nvGraphicFramePr>
            <p:xfrm>
              <a:off x="1996286" y="2627114"/>
              <a:ext cx="5160396" cy="1436005"/>
            </p:xfrm>
            <a:graphic>
              <a:graphicData uri="http://schemas.openxmlformats.org/drawingml/2006/table">
                <a:tbl>
                  <a:tblPr firstRow="1" firstCol="1" bandRow="1"/>
                  <a:tblGrid>
                    <a:gridCol w="1031024">
                      <a:extLst>
                        <a:ext uri="{9D8B030D-6E8A-4147-A177-3AD203B41FA5}">
                          <a16:colId xmlns:a16="http://schemas.microsoft.com/office/drawing/2014/main" val="2880815046"/>
                        </a:ext>
                      </a:extLst>
                    </a:gridCol>
                    <a:gridCol w="1032343">
                      <a:extLst>
                        <a:ext uri="{9D8B030D-6E8A-4147-A177-3AD203B41FA5}">
                          <a16:colId xmlns:a16="http://schemas.microsoft.com/office/drawing/2014/main" val="4243650067"/>
                        </a:ext>
                      </a:extLst>
                    </a:gridCol>
                    <a:gridCol w="1032343">
                      <a:extLst>
                        <a:ext uri="{9D8B030D-6E8A-4147-A177-3AD203B41FA5}">
                          <a16:colId xmlns:a16="http://schemas.microsoft.com/office/drawing/2014/main" val="3099438822"/>
                        </a:ext>
                      </a:extLst>
                    </a:gridCol>
                    <a:gridCol w="1032343">
                      <a:extLst>
                        <a:ext uri="{9D8B030D-6E8A-4147-A177-3AD203B41FA5}">
                          <a16:colId xmlns:a16="http://schemas.microsoft.com/office/drawing/2014/main" val="398564882"/>
                        </a:ext>
                      </a:extLst>
                    </a:gridCol>
                    <a:gridCol w="1032343">
                      <a:extLst>
                        <a:ext uri="{9D8B030D-6E8A-4147-A177-3AD203B41FA5}">
                          <a16:colId xmlns:a16="http://schemas.microsoft.com/office/drawing/2014/main" val="1998514576"/>
                        </a:ext>
                      </a:extLst>
                    </a:gridCol>
                  </a:tblGrid>
                  <a:tr h="64008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35025"/>
                      </a:ext>
                    </a:extLst>
                  </a:tr>
                  <a:tr h="795925">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143706"/>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211748134"/>
                  </p:ext>
                </p:extLst>
              </p:nvPr>
            </p:nvGraphicFramePr>
            <p:xfrm>
              <a:off x="1996286" y="2627114"/>
              <a:ext cx="5160396" cy="1436005"/>
            </p:xfrm>
            <a:graphic>
              <a:graphicData uri="http://schemas.openxmlformats.org/drawingml/2006/table">
                <a:tbl>
                  <a:tblPr firstRow="1" firstCol="1" bandRow="1"/>
                  <a:tblGrid>
                    <a:gridCol w="1031024">
                      <a:extLst>
                        <a:ext uri="{9D8B030D-6E8A-4147-A177-3AD203B41FA5}">
                          <a16:colId xmlns:a16="http://schemas.microsoft.com/office/drawing/2014/main" val="2880815046"/>
                        </a:ext>
                      </a:extLst>
                    </a:gridCol>
                    <a:gridCol w="1032343">
                      <a:extLst>
                        <a:ext uri="{9D8B030D-6E8A-4147-A177-3AD203B41FA5}">
                          <a16:colId xmlns:a16="http://schemas.microsoft.com/office/drawing/2014/main" val="4243650067"/>
                        </a:ext>
                      </a:extLst>
                    </a:gridCol>
                    <a:gridCol w="1032343">
                      <a:extLst>
                        <a:ext uri="{9D8B030D-6E8A-4147-A177-3AD203B41FA5}">
                          <a16:colId xmlns:a16="http://schemas.microsoft.com/office/drawing/2014/main" val="3099438822"/>
                        </a:ext>
                      </a:extLst>
                    </a:gridCol>
                    <a:gridCol w="1032343">
                      <a:extLst>
                        <a:ext uri="{9D8B030D-6E8A-4147-A177-3AD203B41FA5}">
                          <a16:colId xmlns:a16="http://schemas.microsoft.com/office/drawing/2014/main" val="398564882"/>
                        </a:ext>
                      </a:extLst>
                    </a:gridCol>
                    <a:gridCol w="1032343">
                      <a:extLst>
                        <a:ext uri="{9D8B030D-6E8A-4147-A177-3AD203B41FA5}">
                          <a16:colId xmlns:a16="http://schemas.microsoft.com/office/drawing/2014/main" val="1998514576"/>
                        </a:ext>
                      </a:extLst>
                    </a:gridCol>
                  </a:tblGrid>
                  <a:tr h="6400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92" t="-943" r="-402959" b="-12547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943" r="-300588" b="-12547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183" t="-943" r="-202367" b="-12547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412" t="-943" r="-101176" b="-12547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775" t="-943" r="-1775" b="-125472"/>
                          </a:stretch>
                        </a:blipFill>
                      </a:tcPr>
                    </a:tc>
                    <a:extLst>
                      <a:ext uri="{0D108BD9-81ED-4DB2-BD59-A6C34878D82A}">
                        <a16:rowId xmlns:a16="http://schemas.microsoft.com/office/drawing/2014/main" val="252535025"/>
                      </a:ext>
                    </a:extLst>
                  </a:tr>
                  <a:tr h="795925">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92" t="-81679" r="-402959" b="-152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81679" r="-300588" b="-152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183" t="-81679" r="-202367" b="-152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412" t="-81679" r="-101176" b="-152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775" t="-81679" r="-1775" b="-1527"/>
                          </a:stretch>
                        </a:blipFill>
                      </a:tcPr>
                    </a:tc>
                    <a:extLst>
                      <a:ext uri="{0D108BD9-81ED-4DB2-BD59-A6C34878D82A}">
                        <a16:rowId xmlns:a16="http://schemas.microsoft.com/office/drawing/2014/main" val="2493143706"/>
                      </a:ext>
                    </a:extLst>
                  </a:tr>
                </a:tbl>
              </a:graphicData>
            </a:graphic>
          </p:graphicFrame>
        </mc:Fallback>
      </mc:AlternateContent>
      <mc:AlternateContent xmlns:mc="http://schemas.openxmlformats.org/markup-compatibility/2006" xmlns:a14="http://schemas.microsoft.com/office/drawing/2010/main">
        <mc:Choice Requires="a14">
          <p:sp>
            <p:nvSpPr>
              <p:cNvPr id="7" name="Rectangle 6"/>
              <p:cNvSpPr/>
              <p:nvPr/>
            </p:nvSpPr>
            <p:spPr>
              <a:xfrm>
                <a:off x="3339652" y="3337006"/>
                <a:ext cx="389510" cy="67063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C00000"/>
                              </a:solidFill>
                              <a:latin typeface="Cambria Math" panose="02040503050406030204" pitchFamily="18" charset="0"/>
                            </a:rPr>
                          </m:ctrlPr>
                        </m:fPr>
                        <m:num>
                          <m:r>
                            <a:rPr lang="en-US" sz="2000" b="1" i="1">
                              <a:solidFill>
                                <a:srgbClr val="C00000"/>
                              </a:solidFill>
                              <a:latin typeface="Cambria Math" panose="02040503050406030204" pitchFamily="18" charset="0"/>
                            </a:rPr>
                            <m:t>𝟏</m:t>
                          </m:r>
                        </m:num>
                        <m:den>
                          <m:r>
                            <a:rPr lang="en-US" sz="2000" b="1" i="1">
                              <a:solidFill>
                                <a:srgbClr val="C00000"/>
                              </a:solidFill>
                              <a:latin typeface="Cambria Math" panose="02040503050406030204" pitchFamily="18" charset="0"/>
                            </a:rPr>
                            <m:t>𝟖</m:t>
                          </m:r>
                        </m:den>
                      </m:f>
                    </m:oMath>
                  </m:oMathPara>
                </a14:m>
                <a:endParaRPr lang="en-US" sz="2000" b="1">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3339652" y="3337006"/>
                <a:ext cx="389510" cy="6706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6440506" y="3321103"/>
                <a:ext cx="389510" cy="67063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C00000"/>
                              </a:solidFill>
                              <a:latin typeface="Cambria Math" panose="02040503050406030204" pitchFamily="18" charset="0"/>
                            </a:rPr>
                          </m:ctrlPr>
                        </m:fPr>
                        <m:num>
                          <m:r>
                            <a:rPr lang="en-US" sz="2000" b="1" i="1">
                              <a:solidFill>
                                <a:srgbClr val="C00000"/>
                              </a:solidFill>
                              <a:latin typeface="Cambria Math" panose="02040503050406030204" pitchFamily="18" charset="0"/>
                            </a:rPr>
                            <m:t>𝟏</m:t>
                          </m:r>
                        </m:num>
                        <m:den>
                          <m:r>
                            <a:rPr lang="en-US" sz="2000" b="1" i="1">
                              <a:solidFill>
                                <a:srgbClr val="C00000"/>
                              </a:solidFill>
                              <a:latin typeface="Cambria Math" panose="02040503050406030204" pitchFamily="18" charset="0"/>
                            </a:rPr>
                            <m:t>𝟖</m:t>
                          </m:r>
                        </m:den>
                      </m:f>
                    </m:oMath>
                  </m:oMathPara>
                </a14:m>
                <a:endParaRPr lang="en-US" sz="2000" b="1">
                  <a:solidFill>
                    <a:srgbClr val="C0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6440506" y="3321103"/>
                <a:ext cx="389510" cy="6706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4373270" y="3327872"/>
                <a:ext cx="389510" cy="67063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C00000"/>
                              </a:solidFill>
                              <a:latin typeface="Cambria Math" panose="02040503050406030204" pitchFamily="18" charset="0"/>
                            </a:rPr>
                          </m:ctrlPr>
                        </m:fPr>
                        <m:num>
                          <m:r>
                            <a:rPr lang="en-US" sz="2000" b="1" i="1" smtClean="0">
                              <a:solidFill>
                                <a:srgbClr val="C00000"/>
                              </a:solidFill>
                              <a:latin typeface="Cambria Math" panose="02040503050406030204" pitchFamily="18" charset="0"/>
                            </a:rPr>
                            <m:t>𝟑</m:t>
                          </m:r>
                        </m:num>
                        <m:den>
                          <m:r>
                            <a:rPr lang="en-US" sz="2000" b="1" i="1">
                              <a:solidFill>
                                <a:srgbClr val="C00000"/>
                              </a:solidFill>
                              <a:latin typeface="Cambria Math" panose="02040503050406030204" pitchFamily="18" charset="0"/>
                            </a:rPr>
                            <m:t>𝟖</m:t>
                          </m:r>
                        </m:den>
                      </m:f>
                    </m:oMath>
                  </m:oMathPara>
                </a14:m>
                <a:endParaRPr lang="en-US" sz="2000" b="1">
                  <a:solidFill>
                    <a:srgbClr val="C0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4373270" y="3327872"/>
                <a:ext cx="389510" cy="6706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5406888" y="3327871"/>
                <a:ext cx="389510" cy="67063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C00000"/>
                              </a:solidFill>
                              <a:latin typeface="Cambria Math" panose="02040503050406030204" pitchFamily="18" charset="0"/>
                            </a:rPr>
                          </m:ctrlPr>
                        </m:fPr>
                        <m:num>
                          <m:r>
                            <a:rPr lang="en-US" sz="2000" b="1" i="1" smtClean="0">
                              <a:solidFill>
                                <a:srgbClr val="C00000"/>
                              </a:solidFill>
                              <a:latin typeface="Cambria Math" panose="02040503050406030204" pitchFamily="18" charset="0"/>
                            </a:rPr>
                            <m:t>𝟑</m:t>
                          </m:r>
                        </m:num>
                        <m:den>
                          <m:r>
                            <a:rPr lang="en-US" sz="2000" b="1" i="1">
                              <a:solidFill>
                                <a:srgbClr val="C00000"/>
                              </a:solidFill>
                              <a:latin typeface="Cambria Math" panose="02040503050406030204" pitchFamily="18" charset="0"/>
                            </a:rPr>
                            <m:t>𝟖</m:t>
                          </m:r>
                        </m:den>
                      </m:f>
                    </m:oMath>
                  </m:oMathPara>
                </a14:m>
                <a:endParaRPr lang="en-US" sz="2000" b="1">
                  <a:solidFill>
                    <a:srgbClr val="C00000"/>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5406888" y="3327871"/>
                <a:ext cx="389510" cy="670633"/>
              </a:xfrm>
              <a:prstGeom prst="rect">
                <a:avLst/>
              </a:prstGeom>
              <a:blipFill>
                <a:blip r:embed="rId8"/>
                <a:stretch>
                  <a:fillRect/>
                </a:stretch>
              </a:blipFill>
            </p:spPr>
            <p:txBody>
              <a:bodyPr/>
              <a:lstStyle/>
              <a:p>
                <a:r>
                  <a:rPr lang="en-US">
                    <a:noFill/>
                  </a:rPr>
                  <a:t> </a:t>
                </a:r>
              </a:p>
            </p:txBody>
          </p:sp>
        </mc:Fallback>
      </mc:AlternateContent>
      <p:pic>
        <p:nvPicPr>
          <p:cNvPr id="63" name="Google Shape;254;p4"/>
          <p:cNvPicPr preferRelativeResize="0"/>
          <p:nvPr/>
        </p:nvPicPr>
        <p:blipFill rotWithShape="1">
          <a:blip r:embed="rId9">
            <a:alphaModFix/>
          </a:blip>
          <a:srcRect/>
          <a:stretch/>
        </p:blipFill>
        <p:spPr>
          <a:xfrm>
            <a:off x="7307187" y="4639448"/>
            <a:ext cx="1642097" cy="305306"/>
          </a:xfrm>
          <a:prstGeom prst="rect">
            <a:avLst/>
          </a:prstGeom>
          <a:noFill/>
          <a:ln>
            <a:noFill/>
          </a:ln>
        </p:spPr>
      </p:pic>
    </p:spTree>
    <p:extLst>
      <p:ext uri="{BB962C8B-B14F-4D97-AF65-F5344CB8AC3E}">
        <p14:creationId xmlns:p14="http://schemas.microsoft.com/office/powerpoint/2010/main" val="316389291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500" fill="hold"/>
                                        <p:tgtEl>
                                          <p:spTgt spid="61"/>
                                        </p:tgtEl>
                                        <p:attrNameLst>
                                          <p:attrName>ppt_w</p:attrName>
                                        </p:attrNameLst>
                                      </p:cBhvr>
                                      <p:tavLst>
                                        <p:tav tm="0">
                                          <p:val>
                                            <p:fltVal val="0"/>
                                          </p:val>
                                        </p:tav>
                                        <p:tav tm="100000">
                                          <p:val>
                                            <p:strVal val="#ppt_w"/>
                                          </p:val>
                                        </p:tav>
                                      </p:tavLst>
                                    </p:anim>
                                    <p:anim calcmode="lin" valueType="num">
                                      <p:cBhvr>
                                        <p:cTn id="30" dur="500" fill="hold"/>
                                        <p:tgtEl>
                                          <p:spTgt spid="61"/>
                                        </p:tgtEl>
                                        <p:attrNameLst>
                                          <p:attrName>ppt_h</p:attrName>
                                        </p:attrNameLst>
                                      </p:cBhvr>
                                      <p:tavLst>
                                        <p:tav tm="0">
                                          <p:val>
                                            <p:fltVal val="0"/>
                                          </p:val>
                                        </p:tav>
                                        <p:tav tm="100000">
                                          <p:val>
                                            <p:strVal val="#ppt_h"/>
                                          </p:val>
                                        </p:tav>
                                      </p:tavLst>
                                    </p:anim>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animEffect transition="in" filter="fade">
                                      <p:cBhvr>
                                        <p:cTn id="38" dur="5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p:cTn id="43" dur="500" fill="hold"/>
                                        <p:tgtEl>
                                          <p:spTgt spid="60"/>
                                        </p:tgtEl>
                                        <p:attrNameLst>
                                          <p:attrName>ppt_w</p:attrName>
                                        </p:attrNameLst>
                                      </p:cBhvr>
                                      <p:tavLst>
                                        <p:tav tm="0">
                                          <p:val>
                                            <p:fltVal val="0"/>
                                          </p:val>
                                        </p:tav>
                                        <p:tav tm="100000">
                                          <p:val>
                                            <p:strVal val="#ppt_w"/>
                                          </p:val>
                                        </p:tav>
                                      </p:tavLst>
                                    </p:anim>
                                    <p:anim calcmode="lin" valueType="num">
                                      <p:cBhvr>
                                        <p:cTn id="44" dur="500" fill="hold"/>
                                        <p:tgtEl>
                                          <p:spTgt spid="60"/>
                                        </p:tgtEl>
                                        <p:attrNameLst>
                                          <p:attrName>ppt_h</p:attrName>
                                        </p:attrNameLst>
                                      </p:cBhvr>
                                      <p:tavLst>
                                        <p:tav tm="0">
                                          <p:val>
                                            <p:fltVal val="0"/>
                                          </p:val>
                                        </p:tav>
                                        <p:tav tm="100000">
                                          <p:val>
                                            <p:strVal val="#ppt_h"/>
                                          </p:val>
                                        </p:tav>
                                      </p:tavLst>
                                    </p:anim>
                                    <p:animEffect transition="in" filter="fade">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0" grpId="0" animBg="1"/>
      <p:bldP spid="61" grpId="0" animBg="1"/>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3" name="Rectangle 2"/>
          <p:cNvSpPr/>
          <p:nvPr/>
        </p:nvSpPr>
        <p:spPr>
          <a:xfrm>
            <a:off x="1630017" y="1558456"/>
            <a:ext cx="5923722" cy="2716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oogle Shape;1821;p51"/>
          <p:cNvGrpSpPr/>
          <p:nvPr/>
        </p:nvGrpSpPr>
        <p:grpSpPr>
          <a:xfrm rot="1956136">
            <a:off x="-418055" y="819924"/>
            <a:ext cx="2038054" cy="2253092"/>
            <a:chOff x="7341682" y="3396257"/>
            <a:chExt cx="1295250" cy="1248969"/>
          </a:xfrm>
        </p:grpSpPr>
        <p:sp>
          <p:nvSpPr>
            <p:cNvPr id="79" name="Google Shape;1822;p51"/>
            <p:cNvSpPr/>
            <p:nvPr/>
          </p:nvSpPr>
          <p:spPr>
            <a:xfrm>
              <a:off x="7341682" y="3396257"/>
              <a:ext cx="1295250" cy="1248969"/>
            </a:xfrm>
            <a:custGeom>
              <a:avLst/>
              <a:gdLst/>
              <a:ahLst/>
              <a:cxnLst/>
              <a:rect l="l" t="t" r="r" b="b"/>
              <a:pathLst>
                <a:path w="33976" h="32762" extrusionOk="0">
                  <a:moveTo>
                    <a:pt x="28273" y="0"/>
                  </a:moveTo>
                  <a:cubicBezTo>
                    <a:pt x="28211" y="0"/>
                    <a:pt x="28150" y="5"/>
                    <a:pt x="28088" y="14"/>
                  </a:cubicBezTo>
                  <a:lnTo>
                    <a:pt x="1295" y="3143"/>
                  </a:lnTo>
                  <a:cubicBezTo>
                    <a:pt x="923" y="3188"/>
                    <a:pt x="575" y="3379"/>
                    <a:pt x="350" y="3672"/>
                  </a:cubicBezTo>
                  <a:cubicBezTo>
                    <a:pt x="113" y="3965"/>
                    <a:pt x="0" y="4347"/>
                    <a:pt x="45" y="4719"/>
                  </a:cubicBezTo>
                  <a:lnTo>
                    <a:pt x="3175" y="31513"/>
                  </a:lnTo>
                  <a:cubicBezTo>
                    <a:pt x="3220" y="31896"/>
                    <a:pt x="3434" y="32256"/>
                    <a:pt x="3749" y="32492"/>
                  </a:cubicBezTo>
                  <a:cubicBezTo>
                    <a:pt x="3997" y="32672"/>
                    <a:pt x="4290" y="32762"/>
                    <a:pt x="4593" y="32762"/>
                  </a:cubicBezTo>
                  <a:cubicBezTo>
                    <a:pt x="4672" y="32762"/>
                    <a:pt x="4763" y="32762"/>
                    <a:pt x="4853" y="32739"/>
                  </a:cubicBezTo>
                  <a:lnTo>
                    <a:pt x="31792" y="27651"/>
                  </a:lnTo>
                  <a:cubicBezTo>
                    <a:pt x="32074" y="27595"/>
                    <a:pt x="32321" y="27460"/>
                    <a:pt x="32524" y="27268"/>
                  </a:cubicBezTo>
                  <a:cubicBezTo>
                    <a:pt x="33976" y="25861"/>
                    <a:pt x="33773" y="23666"/>
                    <a:pt x="33425" y="22597"/>
                  </a:cubicBezTo>
                  <a:cubicBezTo>
                    <a:pt x="33224" y="22006"/>
                    <a:pt x="32678" y="21623"/>
                    <a:pt x="32083" y="21623"/>
                  </a:cubicBezTo>
                  <a:cubicBezTo>
                    <a:pt x="32043" y="21623"/>
                    <a:pt x="32002" y="21625"/>
                    <a:pt x="31961" y="21629"/>
                  </a:cubicBezTo>
                  <a:cubicBezTo>
                    <a:pt x="30295" y="12701"/>
                    <a:pt x="29675" y="1466"/>
                    <a:pt x="29664" y="1342"/>
                  </a:cubicBezTo>
                  <a:cubicBezTo>
                    <a:pt x="29653" y="948"/>
                    <a:pt x="29462" y="587"/>
                    <a:pt x="29169" y="340"/>
                  </a:cubicBezTo>
                  <a:cubicBezTo>
                    <a:pt x="28913" y="123"/>
                    <a:pt x="28595" y="0"/>
                    <a:pt x="2827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823;p51"/>
            <p:cNvSpPr/>
            <p:nvPr/>
          </p:nvSpPr>
          <p:spPr>
            <a:xfrm>
              <a:off x="7397036" y="3450392"/>
              <a:ext cx="1146801" cy="1140778"/>
            </a:xfrm>
            <a:custGeom>
              <a:avLst/>
              <a:gdLst/>
              <a:ahLst/>
              <a:cxnLst/>
              <a:rect l="l" t="t" r="r" b="b"/>
              <a:pathLst>
                <a:path w="30082" h="29924" extrusionOk="0">
                  <a:moveTo>
                    <a:pt x="26794" y="0"/>
                  </a:moveTo>
                  <a:lnTo>
                    <a:pt x="1" y="3130"/>
                  </a:lnTo>
                  <a:lnTo>
                    <a:pt x="3141" y="29923"/>
                  </a:lnTo>
                  <a:cubicBezTo>
                    <a:pt x="3141" y="29923"/>
                    <a:pt x="27695" y="25285"/>
                    <a:pt x="30081" y="24835"/>
                  </a:cubicBezTo>
                  <a:cubicBezTo>
                    <a:pt x="27627" y="15491"/>
                    <a:pt x="26794" y="0"/>
                    <a:pt x="26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51515"/>
                </a:solidFill>
                <a:effectLst/>
                <a:uLnTx/>
                <a:uFillTx/>
                <a:latin typeface="Fredoka One"/>
                <a:ea typeface="Fredoka One"/>
                <a:cs typeface="Fredoka One"/>
                <a:sym typeface="Fredoka One"/>
              </a:endParaRPr>
            </a:p>
          </p:txBody>
        </p:sp>
        <p:sp>
          <p:nvSpPr>
            <p:cNvPr id="81" name="Google Shape;1824;p51"/>
            <p:cNvSpPr/>
            <p:nvPr/>
          </p:nvSpPr>
          <p:spPr>
            <a:xfrm>
              <a:off x="7516782" y="4265852"/>
              <a:ext cx="1012877" cy="325337"/>
            </a:xfrm>
            <a:custGeom>
              <a:avLst/>
              <a:gdLst/>
              <a:ahLst/>
              <a:cxnLst/>
              <a:rect l="l" t="t" r="r" b="b"/>
              <a:pathLst>
                <a:path w="26569" h="8534" extrusionOk="0">
                  <a:moveTo>
                    <a:pt x="26152" y="0"/>
                  </a:moveTo>
                  <a:lnTo>
                    <a:pt x="0" y="8533"/>
                  </a:lnTo>
                  <a:lnTo>
                    <a:pt x="26568" y="1926"/>
                  </a:lnTo>
                  <a:cubicBezTo>
                    <a:pt x="26422" y="1306"/>
                    <a:pt x="26287" y="653"/>
                    <a:pt x="26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825;p51"/>
            <p:cNvSpPr/>
            <p:nvPr/>
          </p:nvSpPr>
          <p:spPr>
            <a:xfrm>
              <a:off x="7516782" y="4274430"/>
              <a:ext cx="1072958" cy="316760"/>
            </a:xfrm>
            <a:custGeom>
              <a:avLst/>
              <a:gdLst/>
              <a:ahLst/>
              <a:cxnLst/>
              <a:rect l="l" t="t" r="r" b="b"/>
              <a:pathLst>
                <a:path w="28145" h="8309" extrusionOk="0">
                  <a:moveTo>
                    <a:pt x="27481" y="0"/>
                  </a:moveTo>
                  <a:lnTo>
                    <a:pt x="0" y="8308"/>
                  </a:lnTo>
                  <a:lnTo>
                    <a:pt x="26940" y="3220"/>
                  </a:lnTo>
                  <a:cubicBezTo>
                    <a:pt x="28144" y="2049"/>
                    <a:pt x="27481" y="0"/>
                    <a:pt x="274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2068814" y="1568416"/>
                <a:ext cx="5062029" cy="1919372"/>
              </a:xfrm>
              <a:prstGeom prst="rect">
                <a:avLst/>
              </a:prstGeom>
            </p:spPr>
            <p:txBody>
              <a:bodyPr wrap="square">
                <a:spAutoFit/>
              </a:bodyPr>
              <a:lstStyle/>
              <a:p>
                <a:pPr algn="just">
                  <a:lnSpc>
                    <a:spcPct val="165000"/>
                  </a:lnSpc>
                  <a:spcBef>
                    <a:spcPts val="600"/>
                  </a:spcBef>
                  <a:spcAft>
                    <a:spcPts val="600"/>
                  </a:spcAft>
                </a:pPr>
                <a:r>
                  <a:rPr lang="en-US" sz="2300" b="1">
                    <a:latin typeface="+mn-lt"/>
                    <a:ea typeface="Calibri" panose="020F0502020204030204" pitchFamily="34" charset="0"/>
                    <a:cs typeface="Times New Roman" panose="02020603050405020304" pitchFamily="18" charset="0"/>
                  </a:rPr>
                  <a:t>Trong bảng phân bố xác suất của biến ngẫu nhiên rời rạc </a:t>
                </a:r>
                <a14:m>
                  <m:oMath xmlns:m="http://schemas.openxmlformats.org/officeDocument/2006/math">
                    <m:r>
                      <a:rPr lang="en-US" sz="2300" b="1" i="1" smtClean="0">
                        <a:latin typeface="Cambria Math" panose="02040503050406030204" pitchFamily="18" charset="0"/>
                        <a:ea typeface="Calibri" panose="020F0502020204030204" pitchFamily="34" charset="0"/>
                        <a:cs typeface="Times New Roman" panose="02020603050405020304" pitchFamily="18" charset="0"/>
                      </a:rPr>
                      <m:t>𝑿</m:t>
                    </m:r>
                  </m:oMath>
                </a14:m>
                <a:r>
                  <a:rPr lang="en-US" sz="2300" b="1">
                    <a:latin typeface="+mn-lt"/>
                    <a:ea typeface="Calibri" panose="020F0502020204030204" pitchFamily="34" charset="0"/>
                    <a:cs typeface="Times New Roman" panose="02020603050405020304" pitchFamily="18" charset="0"/>
                  </a:rPr>
                  <a:t>, ta có:</a:t>
                </a:r>
              </a:p>
              <a:p>
                <a:pPr algn="ctr">
                  <a:lnSpc>
                    <a:spcPct val="165000"/>
                  </a:lnSpc>
                  <a:spcBef>
                    <a:spcPts val="600"/>
                  </a:spcBef>
                  <a:spcAft>
                    <a:spcPts val="600"/>
                  </a:spcAft>
                </a:pPr>
                <a14:m>
                  <m:oMath xmlns:m="http://schemas.openxmlformats.org/officeDocument/2006/math">
                    <m:sSub>
                      <m:sSubPr>
                        <m:ctrlPr>
                          <a:rPr lang="en-US" sz="23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b="1" i="1">
                            <a:effectLst/>
                            <a:latin typeface="Cambria Math" panose="02040503050406030204" pitchFamily="18" charset="0"/>
                            <a:ea typeface="Calibri" panose="020F0502020204030204" pitchFamily="34" charset="0"/>
                            <a:cs typeface="Times New Roman" panose="02020603050405020304" pitchFamily="18" charset="0"/>
                          </a:rPr>
                          <m:t>𝒑</m:t>
                        </m:r>
                      </m:e>
                      <m:sub>
                        <m:r>
                          <a:rPr lang="nl-NL" sz="2300" b="1" i="1">
                            <a:effectLst/>
                            <a:latin typeface="Cambria Math" panose="02040503050406030204" pitchFamily="18" charset="0"/>
                            <a:ea typeface="Calibri" panose="020F0502020204030204" pitchFamily="34" charset="0"/>
                            <a:cs typeface="Times New Roman" panose="02020603050405020304" pitchFamily="18" charset="0"/>
                          </a:rPr>
                          <m:t>𝟏</m:t>
                        </m:r>
                      </m:sub>
                    </m:sSub>
                    <m:r>
                      <a:rPr lang="nl-NL" sz="23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3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b="1" i="1">
                            <a:effectLst/>
                            <a:latin typeface="Cambria Math" panose="02040503050406030204" pitchFamily="18" charset="0"/>
                            <a:ea typeface="Calibri" panose="020F0502020204030204" pitchFamily="34" charset="0"/>
                            <a:cs typeface="Times New Roman" panose="02020603050405020304" pitchFamily="18" charset="0"/>
                          </a:rPr>
                          <m:t>𝒑</m:t>
                        </m:r>
                      </m:e>
                      <m:sub>
                        <m:r>
                          <a:rPr lang="nl-NL" sz="2300" b="1" i="1">
                            <a:effectLst/>
                            <a:latin typeface="Cambria Math" panose="02040503050406030204" pitchFamily="18" charset="0"/>
                            <a:ea typeface="Calibri" panose="020F0502020204030204" pitchFamily="34" charset="0"/>
                            <a:cs typeface="Times New Roman" panose="02020603050405020304" pitchFamily="18" charset="0"/>
                          </a:rPr>
                          <m:t>𝟐</m:t>
                        </m:r>
                      </m:sub>
                    </m:sSub>
                    <m:r>
                      <a:rPr lang="nl-NL" sz="23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3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b="1" i="1">
                            <a:effectLst/>
                            <a:latin typeface="Cambria Math" panose="02040503050406030204" pitchFamily="18" charset="0"/>
                            <a:ea typeface="Calibri" panose="020F0502020204030204" pitchFamily="34" charset="0"/>
                            <a:cs typeface="Times New Roman" panose="02020603050405020304" pitchFamily="18" charset="0"/>
                          </a:rPr>
                          <m:t>𝒑</m:t>
                        </m:r>
                      </m:e>
                      <m:sub>
                        <m:r>
                          <a:rPr lang="en-US" sz="2300" b="1" i="1">
                            <a:effectLst/>
                            <a:latin typeface="Cambria Math" panose="02040503050406030204" pitchFamily="18" charset="0"/>
                            <a:ea typeface="Calibri" panose="020F0502020204030204" pitchFamily="34" charset="0"/>
                            <a:cs typeface="Times New Roman" panose="02020603050405020304" pitchFamily="18" charset="0"/>
                          </a:rPr>
                          <m:t>𝒏</m:t>
                        </m:r>
                        <m:r>
                          <a:rPr lang="nl-NL" sz="2300" b="1" i="1">
                            <a:effectLst/>
                            <a:latin typeface="Cambria Math" panose="02040503050406030204" pitchFamily="18" charset="0"/>
                            <a:ea typeface="Calibri" panose="020F0502020204030204" pitchFamily="34" charset="0"/>
                            <a:cs typeface="Times New Roman" panose="02020603050405020304" pitchFamily="18" charset="0"/>
                          </a:rPr>
                          <m:t>−</m:t>
                        </m:r>
                        <m:r>
                          <a:rPr lang="nl-NL" sz="2300" b="1" i="1">
                            <a:effectLst/>
                            <a:latin typeface="Cambria Math" panose="02040503050406030204" pitchFamily="18" charset="0"/>
                            <a:ea typeface="Calibri" panose="020F0502020204030204" pitchFamily="34" charset="0"/>
                            <a:cs typeface="Times New Roman" panose="02020603050405020304" pitchFamily="18" charset="0"/>
                          </a:rPr>
                          <m:t>𝟏</m:t>
                        </m:r>
                      </m:sub>
                    </m:sSub>
                    <m:r>
                      <a:rPr lang="nl-NL" sz="23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3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b="1" i="1">
                            <a:effectLst/>
                            <a:latin typeface="Cambria Math" panose="02040503050406030204" pitchFamily="18" charset="0"/>
                            <a:ea typeface="Calibri" panose="020F0502020204030204" pitchFamily="34" charset="0"/>
                            <a:cs typeface="Times New Roman" panose="02020603050405020304" pitchFamily="18" charset="0"/>
                          </a:rPr>
                          <m:t>𝒑</m:t>
                        </m:r>
                      </m:e>
                      <m:sub>
                        <m:r>
                          <a:rPr lang="en-US" sz="2300" b="1" i="1">
                            <a:effectLst/>
                            <a:latin typeface="Cambria Math" panose="02040503050406030204" pitchFamily="18" charset="0"/>
                            <a:ea typeface="Calibri" panose="020F0502020204030204" pitchFamily="34" charset="0"/>
                            <a:cs typeface="Times New Roman" panose="02020603050405020304" pitchFamily="18" charset="0"/>
                          </a:rPr>
                          <m:t>𝒏</m:t>
                        </m:r>
                      </m:sub>
                    </m:sSub>
                    <m:r>
                      <a:rPr lang="nl-NL" sz="2300" b="1" i="1">
                        <a:effectLst/>
                        <a:latin typeface="Cambria Math" panose="02040503050406030204" pitchFamily="18" charset="0"/>
                        <a:ea typeface="Calibri" panose="020F0502020204030204" pitchFamily="34" charset="0"/>
                        <a:cs typeface="Times New Roman" panose="02020603050405020304" pitchFamily="18" charset="0"/>
                      </a:rPr>
                      <m:t>=</m:t>
                    </m:r>
                    <m:r>
                      <a:rPr lang="nl-NL" sz="2300" b="1" i="1">
                        <a:effectLst/>
                        <a:latin typeface="Cambria Math" panose="02040503050406030204" pitchFamily="18" charset="0"/>
                        <a:ea typeface="Calibri" panose="020F0502020204030204" pitchFamily="34" charset="0"/>
                        <a:cs typeface="Times New Roman" panose="02020603050405020304" pitchFamily="18" charset="0"/>
                      </a:rPr>
                      <m:t>𝟏</m:t>
                    </m:r>
                  </m:oMath>
                </a14:m>
                <a:r>
                  <a:rPr lang="nl-NL" sz="2300" b="1">
                    <a:effectLst/>
                    <a:latin typeface="+mn-lt"/>
                    <a:ea typeface="Malgun Gothic" panose="020B0503020000020004" pitchFamily="34" charset="-127"/>
                    <a:cs typeface="Times New Roman" panose="02020603050405020304" pitchFamily="18" charset="0"/>
                  </a:rPr>
                  <a:t>.</a:t>
                </a:r>
                <a:endParaRPr lang="en-US" sz="2300" b="1">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68814" y="1568416"/>
                <a:ext cx="5062029" cy="1919372"/>
              </a:xfrm>
              <a:prstGeom prst="rect">
                <a:avLst/>
              </a:prstGeom>
              <a:blipFill>
                <a:blip r:embed="rId3"/>
                <a:stretch>
                  <a:fillRect l="-1685" r="-1685" b="-6032"/>
                </a:stretch>
              </a:blipFill>
            </p:spPr>
            <p:txBody>
              <a:bodyPr/>
              <a:lstStyle/>
              <a:p>
                <a:r>
                  <a:rPr lang="en-US">
                    <a:noFill/>
                  </a:rPr>
                  <a:t> </a:t>
                </a:r>
              </a:p>
            </p:txBody>
          </p:sp>
        </mc:Fallback>
      </mc:AlternateContent>
      <p:grpSp>
        <p:nvGrpSpPr>
          <p:cNvPr id="128" name="Google Shape;1851;p51"/>
          <p:cNvGrpSpPr/>
          <p:nvPr/>
        </p:nvGrpSpPr>
        <p:grpSpPr>
          <a:xfrm>
            <a:off x="6496402" y="3338519"/>
            <a:ext cx="2256031" cy="2595078"/>
            <a:chOff x="2948863" y="1868351"/>
            <a:chExt cx="1142739" cy="1140398"/>
          </a:xfrm>
        </p:grpSpPr>
        <p:sp>
          <p:nvSpPr>
            <p:cNvPr id="129" name="Google Shape;1852;p51"/>
            <p:cNvSpPr/>
            <p:nvPr/>
          </p:nvSpPr>
          <p:spPr>
            <a:xfrm rot="-1315937">
              <a:off x="3080495" y="2000925"/>
              <a:ext cx="879475" cy="875250"/>
            </a:xfrm>
            <a:custGeom>
              <a:avLst/>
              <a:gdLst/>
              <a:ahLst/>
              <a:cxnLst/>
              <a:rect l="l" t="t" r="r" b="b"/>
              <a:pathLst>
                <a:path w="35180" h="35011" extrusionOk="0">
                  <a:moveTo>
                    <a:pt x="5013" y="1"/>
                  </a:moveTo>
                  <a:cubicBezTo>
                    <a:pt x="4303" y="1"/>
                    <a:pt x="3686" y="528"/>
                    <a:pt x="3603" y="1249"/>
                  </a:cubicBezTo>
                  <a:lnTo>
                    <a:pt x="101" y="29922"/>
                  </a:lnTo>
                  <a:cubicBezTo>
                    <a:pt x="0" y="30699"/>
                    <a:pt x="551" y="31409"/>
                    <a:pt x="1329" y="31499"/>
                  </a:cubicBezTo>
                  <a:lnTo>
                    <a:pt x="30001" y="34999"/>
                  </a:lnTo>
                  <a:cubicBezTo>
                    <a:pt x="30058" y="35011"/>
                    <a:pt x="30114" y="35011"/>
                    <a:pt x="30171" y="35011"/>
                  </a:cubicBezTo>
                  <a:cubicBezTo>
                    <a:pt x="30486" y="35011"/>
                    <a:pt x="30801" y="34909"/>
                    <a:pt x="31049" y="34718"/>
                  </a:cubicBezTo>
                  <a:cubicBezTo>
                    <a:pt x="31342" y="34481"/>
                    <a:pt x="31544" y="34144"/>
                    <a:pt x="31589" y="33761"/>
                  </a:cubicBezTo>
                  <a:lnTo>
                    <a:pt x="35090" y="5099"/>
                  </a:lnTo>
                  <a:cubicBezTo>
                    <a:pt x="35180" y="4322"/>
                    <a:pt x="34629" y="3613"/>
                    <a:pt x="33852" y="3512"/>
                  </a:cubicBezTo>
                  <a:lnTo>
                    <a:pt x="30531" y="3107"/>
                  </a:lnTo>
                  <a:cubicBezTo>
                    <a:pt x="30476" y="3101"/>
                    <a:pt x="30421" y="3098"/>
                    <a:pt x="30367" y="3098"/>
                  </a:cubicBezTo>
                  <a:cubicBezTo>
                    <a:pt x="30018" y="3098"/>
                    <a:pt x="29679" y="3220"/>
                    <a:pt x="29416" y="3444"/>
                  </a:cubicBezTo>
                  <a:cubicBezTo>
                    <a:pt x="29191" y="3117"/>
                    <a:pt x="28831" y="2904"/>
                    <a:pt x="28425" y="2847"/>
                  </a:cubicBezTo>
                  <a:lnTo>
                    <a:pt x="25521" y="2499"/>
                  </a:lnTo>
                  <a:cubicBezTo>
                    <a:pt x="25460" y="2491"/>
                    <a:pt x="25399" y="2487"/>
                    <a:pt x="25339" y="2487"/>
                  </a:cubicBezTo>
                  <a:cubicBezTo>
                    <a:pt x="24974" y="2487"/>
                    <a:pt x="24622" y="2630"/>
                    <a:pt x="24362" y="2881"/>
                  </a:cubicBezTo>
                  <a:cubicBezTo>
                    <a:pt x="24137" y="2521"/>
                    <a:pt x="23765" y="2284"/>
                    <a:pt x="23337" y="2229"/>
                  </a:cubicBezTo>
                  <a:lnTo>
                    <a:pt x="20207" y="1846"/>
                  </a:lnTo>
                  <a:cubicBezTo>
                    <a:pt x="20151" y="1839"/>
                    <a:pt x="20094" y="1835"/>
                    <a:pt x="20037" y="1835"/>
                  </a:cubicBezTo>
                  <a:cubicBezTo>
                    <a:pt x="19733" y="1835"/>
                    <a:pt x="19432" y="1935"/>
                    <a:pt x="19194" y="2116"/>
                  </a:cubicBezTo>
                  <a:cubicBezTo>
                    <a:pt x="18969" y="1846"/>
                    <a:pt x="18643" y="1654"/>
                    <a:pt x="18271" y="1609"/>
                  </a:cubicBezTo>
                  <a:lnTo>
                    <a:pt x="14950" y="1204"/>
                  </a:lnTo>
                  <a:cubicBezTo>
                    <a:pt x="14894" y="1197"/>
                    <a:pt x="14837" y="1194"/>
                    <a:pt x="14780" y="1194"/>
                  </a:cubicBezTo>
                  <a:cubicBezTo>
                    <a:pt x="14442" y="1194"/>
                    <a:pt x="14109" y="1308"/>
                    <a:pt x="13858" y="1531"/>
                  </a:cubicBezTo>
                  <a:cubicBezTo>
                    <a:pt x="13622" y="1215"/>
                    <a:pt x="13273" y="1001"/>
                    <a:pt x="12879" y="956"/>
                  </a:cubicBezTo>
                  <a:lnTo>
                    <a:pt x="10357" y="641"/>
                  </a:lnTo>
                  <a:cubicBezTo>
                    <a:pt x="10301" y="634"/>
                    <a:pt x="10246" y="631"/>
                    <a:pt x="10190" y="631"/>
                  </a:cubicBezTo>
                  <a:cubicBezTo>
                    <a:pt x="9766" y="631"/>
                    <a:pt x="9365" y="817"/>
                    <a:pt x="9096" y="1136"/>
                  </a:cubicBezTo>
                  <a:cubicBezTo>
                    <a:pt x="9051" y="1193"/>
                    <a:pt x="9017" y="1238"/>
                    <a:pt x="8984" y="1294"/>
                  </a:cubicBezTo>
                  <a:cubicBezTo>
                    <a:pt x="8972" y="1260"/>
                    <a:pt x="8950" y="1226"/>
                    <a:pt x="8939" y="1181"/>
                  </a:cubicBezTo>
                  <a:cubicBezTo>
                    <a:pt x="8736" y="720"/>
                    <a:pt x="8308" y="393"/>
                    <a:pt x="7801" y="337"/>
                  </a:cubicBezTo>
                  <a:lnTo>
                    <a:pt x="5179" y="10"/>
                  </a:lnTo>
                  <a:cubicBezTo>
                    <a:pt x="5123" y="4"/>
                    <a:pt x="5067" y="1"/>
                    <a:pt x="5013"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853;p51"/>
            <p:cNvSpPr/>
            <p:nvPr/>
          </p:nvSpPr>
          <p:spPr>
            <a:xfrm rot="-1315937">
              <a:off x="3118191" y="2036348"/>
              <a:ext cx="804077" cy="804377"/>
            </a:xfrm>
            <a:custGeom>
              <a:avLst/>
              <a:gdLst/>
              <a:ahLst/>
              <a:cxnLst/>
              <a:rect l="l" t="t" r="r" b="b"/>
              <a:pathLst>
                <a:path w="32164" h="32176" extrusionOk="0">
                  <a:moveTo>
                    <a:pt x="3501" y="1"/>
                  </a:moveTo>
                  <a:lnTo>
                    <a:pt x="1" y="28674"/>
                  </a:lnTo>
                  <a:lnTo>
                    <a:pt x="28663" y="32176"/>
                  </a:lnTo>
                  <a:lnTo>
                    <a:pt x="32163" y="3502"/>
                  </a:lnTo>
                  <a:lnTo>
                    <a:pt x="28854" y="3096"/>
                  </a:lnTo>
                  <a:lnTo>
                    <a:pt x="28854" y="3096"/>
                  </a:lnTo>
                  <a:cubicBezTo>
                    <a:pt x="29387" y="3940"/>
                    <a:pt x="28929" y="5361"/>
                    <a:pt x="27719" y="5361"/>
                  </a:cubicBezTo>
                  <a:cubicBezTo>
                    <a:pt x="27653" y="5361"/>
                    <a:pt x="27585" y="5357"/>
                    <a:pt x="27514" y="5348"/>
                  </a:cubicBezTo>
                  <a:cubicBezTo>
                    <a:pt x="26141" y="5190"/>
                    <a:pt x="25983" y="3569"/>
                    <a:pt x="26749" y="2849"/>
                  </a:cubicBezTo>
                  <a:lnTo>
                    <a:pt x="23844" y="2488"/>
                  </a:lnTo>
                  <a:lnTo>
                    <a:pt x="23844" y="2488"/>
                  </a:lnTo>
                  <a:cubicBezTo>
                    <a:pt x="24249" y="3309"/>
                    <a:pt x="23797" y="4562"/>
                    <a:pt x="22680" y="4562"/>
                  </a:cubicBezTo>
                  <a:cubicBezTo>
                    <a:pt x="22616" y="4562"/>
                    <a:pt x="22550" y="4558"/>
                    <a:pt x="22482" y="4549"/>
                  </a:cubicBezTo>
                  <a:cubicBezTo>
                    <a:pt x="21221" y="4391"/>
                    <a:pt x="21030" y="2961"/>
                    <a:pt x="21660" y="2218"/>
                  </a:cubicBezTo>
                  <a:lnTo>
                    <a:pt x="18531" y="1847"/>
                  </a:lnTo>
                  <a:lnTo>
                    <a:pt x="18531" y="1847"/>
                  </a:lnTo>
                  <a:cubicBezTo>
                    <a:pt x="18643" y="1982"/>
                    <a:pt x="18744" y="2128"/>
                    <a:pt x="18801" y="2298"/>
                  </a:cubicBezTo>
                  <a:cubicBezTo>
                    <a:pt x="18891" y="2523"/>
                    <a:pt x="18924" y="2759"/>
                    <a:pt x="18902" y="2996"/>
                  </a:cubicBezTo>
                  <a:cubicBezTo>
                    <a:pt x="18869" y="3108"/>
                    <a:pt x="18834" y="3231"/>
                    <a:pt x="18812" y="3344"/>
                  </a:cubicBezTo>
                  <a:cubicBezTo>
                    <a:pt x="18722" y="3558"/>
                    <a:pt x="18576" y="3749"/>
                    <a:pt x="18396" y="3896"/>
                  </a:cubicBezTo>
                  <a:cubicBezTo>
                    <a:pt x="18158" y="4076"/>
                    <a:pt x="17864" y="4177"/>
                    <a:pt x="17569" y="4177"/>
                  </a:cubicBezTo>
                  <a:cubicBezTo>
                    <a:pt x="17514" y="4177"/>
                    <a:pt x="17460" y="4173"/>
                    <a:pt x="17405" y="4166"/>
                  </a:cubicBezTo>
                  <a:cubicBezTo>
                    <a:pt x="17157" y="4132"/>
                    <a:pt x="16943" y="4054"/>
                    <a:pt x="16752" y="3907"/>
                  </a:cubicBezTo>
                  <a:cubicBezTo>
                    <a:pt x="16595" y="3806"/>
                    <a:pt x="16470" y="3671"/>
                    <a:pt x="16358" y="3524"/>
                  </a:cubicBezTo>
                  <a:cubicBezTo>
                    <a:pt x="16144" y="3231"/>
                    <a:pt x="16032" y="2883"/>
                    <a:pt x="16077" y="2511"/>
                  </a:cubicBezTo>
                  <a:cubicBezTo>
                    <a:pt x="16122" y="2151"/>
                    <a:pt x="16313" y="1825"/>
                    <a:pt x="16595" y="1600"/>
                  </a:cubicBezTo>
                  <a:lnTo>
                    <a:pt x="13273" y="1194"/>
                  </a:lnTo>
                  <a:lnTo>
                    <a:pt x="13273" y="1194"/>
                  </a:lnTo>
                  <a:cubicBezTo>
                    <a:pt x="13700" y="1995"/>
                    <a:pt x="13256" y="3232"/>
                    <a:pt x="12162" y="3232"/>
                  </a:cubicBezTo>
                  <a:cubicBezTo>
                    <a:pt x="12103" y="3232"/>
                    <a:pt x="12042" y="3228"/>
                    <a:pt x="11979" y="3221"/>
                  </a:cubicBezTo>
                  <a:cubicBezTo>
                    <a:pt x="10741" y="3074"/>
                    <a:pt x="10560" y="1655"/>
                    <a:pt x="11202" y="947"/>
                  </a:cubicBezTo>
                  <a:lnTo>
                    <a:pt x="8669" y="642"/>
                  </a:lnTo>
                  <a:lnTo>
                    <a:pt x="8669" y="642"/>
                  </a:lnTo>
                  <a:cubicBezTo>
                    <a:pt x="8692" y="699"/>
                    <a:pt x="8714" y="767"/>
                    <a:pt x="8725" y="834"/>
                  </a:cubicBezTo>
                  <a:cubicBezTo>
                    <a:pt x="8737" y="1093"/>
                    <a:pt x="8747" y="1385"/>
                    <a:pt x="8624" y="1622"/>
                  </a:cubicBezTo>
                  <a:cubicBezTo>
                    <a:pt x="8500" y="1858"/>
                    <a:pt x="8387" y="2072"/>
                    <a:pt x="8162" y="2218"/>
                  </a:cubicBezTo>
                  <a:cubicBezTo>
                    <a:pt x="7937" y="2376"/>
                    <a:pt x="7723" y="2500"/>
                    <a:pt x="7442" y="2534"/>
                  </a:cubicBezTo>
                  <a:cubicBezTo>
                    <a:pt x="7378" y="2542"/>
                    <a:pt x="7315" y="2547"/>
                    <a:pt x="7252" y="2547"/>
                  </a:cubicBezTo>
                  <a:cubicBezTo>
                    <a:pt x="7068" y="2547"/>
                    <a:pt x="6886" y="2510"/>
                    <a:pt x="6710" y="2443"/>
                  </a:cubicBezTo>
                  <a:cubicBezTo>
                    <a:pt x="6485" y="2343"/>
                    <a:pt x="6293" y="2207"/>
                    <a:pt x="6147" y="2016"/>
                  </a:cubicBezTo>
                  <a:cubicBezTo>
                    <a:pt x="5922" y="1723"/>
                    <a:pt x="5810" y="1352"/>
                    <a:pt x="5855" y="992"/>
                  </a:cubicBezTo>
                  <a:cubicBezTo>
                    <a:pt x="5888" y="744"/>
                    <a:pt x="5978" y="519"/>
                    <a:pt x="6125" y="327"/>
                  </a:cubicBezTo>
                  <a:lnTo>
                    <a:pt x="350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854;p51"/>
            <p:cNvSpPr/>
            <p:nvPr/>
          </p:nvSpPr>
          <p:spPr>
            <a:xfrm rot="-1315937">
              <a:off x="3185539" y="2255774"/>
              <a:ext cx="598358" cy="73748"/>
            </a:xfrm>
            <a:custGeom>
              <a:avLst/>
              <a:gdLst/>
              <a:ahLst/>
              <a:cxnLst/>
              <a:rect l="l" t="t" r="r" b="b"/>
              <a:pathLst>
                <a:path w="23935" h="2950" extrusionOk="0">
                  <a:moveTo>
                    <a:pt x="1" y="0"/>
                  </a:moveTo>
                  <a:lnTo>
                    <a:pt x="1" y="34"/>
                  </a:lnTo>
                  <a:lnTo>
                    <a:pt x="23934" y="2950"/>
                  </a:lnTo>
                  <a:lnTo>
                    <a:pt x="23934" y="2927"/>
                  </a:lnTo>
                  <a:lnTo>
                    <a:pt x="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855;p51"/>
            <p:cNvSpPr/>
            <p:nvPr/>
          </p:nvSpPr>
          <p:spPr>
            <a:xfrm rot="-1315937">
              <a:off x="3206792" y="2335492"/>
              <a:ext cx="598358" cy="74073"/>
            </a:xfrm>
            <a:custGeom>
              <a:avLst/>
              <a:gdLst/>
              <a:ahLst/>
              <a:cxnLst/>
              <a:rect l="l" t="t" r="r" b="b"/>
              <a:pathLst>
                <a:path w="23935" h="2963" extrusionOk="0">
                  <a:moveTo>
                    <a:pt x="11" y="1"/>
                  </a:moveTo>
                  <a:lnTo>
                    <a:pt x="0" y="35"/>
                  </a:lnTo>
                  <a:lnTo>
                    <a:pt x="23934" y="2962"/>
                  </a:lnTo>
                  <a:lnTo>
                    <a:pt x="23934" y="2928"/>
                  </a:lnTo>
                  <a:lnTo>
                    <a:pt x="1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856;p51"/>
            <p:cNvSpPr/>
            <p:nvPr/>
          </p:nvSpPr>
          <p:spPr>
            <a:xfrm rot="-1315937">
              <a:off x="3228276" y="2415442"/>
              <a:ext cx="598358" cy="73748"/>
            </a:xfrm>
            <a:custGeom>
              <a:avLst/>
              <a:gdLst/>
              <a:ahLst/>
              <a:cxnLst/>
              <a:rect l="l" t="t" r="r" b="b"/>
              <a:pathLst>
                <a:path w="23935" h="2950" extrusionOk="0">
                  <a:moveTo>
                    <a:pt x="1" y="0"/>
                  </a:moveTo>
                  <a:lnTo>
                    <a:pt x="1" y="34"/>
                  </a:lnTo>
                  <a:lnTo>
                    <a:pt x="23935" y="2950"/>
                  </a:lnTo>
                  <a:lnTo>
                    <a:pt x="23935" y="2927"/>
                  </a:lnTo>
                  <a:lnTo>
                    <a:pt x="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857;p51"/>
            <p:cNvSpPr/>
            <p:nvPr/>
          </p:nvSpPr>
          <p:spPr>
            <a:xfrm rot="-1315937">
              <a:off x="3249529" y="2495186"/>
              <a:ext cx="598358" cy="74023"/>
            </a:xfrm>
            <a:custGeom>
              <a:avLst/>
              <a:gdLst/>
              <a:ahLst/>
              <a:cxnLst/>
              <a:rect l="l" t="t" r="r" b="b"/>
              <a:pathLst>
                <a:path w="23935" h="2961" extrusionOk="0">
                  <a:moveTo>
                    <a:pt x="1" y="1"/>
                  </a:moveTo>
                  <a:lnTo>
                    <a:pt x="1" y="34"/>
                  </a:lnTo>
                  <a:lnTo>
                    <a:pt x="23934" y="2961"/>
                  </a:lnTo>
                  <a:lnTo>
                    <a:pt x="23934" y="2928"/>
                  </a:ln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858;p51"/>
            <p:cNvSpPr/>
            <p:nvPr/>
          </p:nvSpPr>
          <p:spPr>
            <a:xfrm rot="-1315937">
              <a:off x="3270777" y="2575152"/>
              <a:ext cx="598633" cy="73773"/>
            </a:xfrm>
            <a:custGeom>
              <a:avLst/>
              <a:gdLst/>
              <a:ahLst/>
              <a:cxnLst/>
              <a:rect l="l" t="t" r="r" b="b"/>
              <a:pathLst>
                <a:path w="23946" h="2951" extrusionOk="0">
                  <a:moveTo>
                    <a:pt x="12" y="1"/>
                  </a:moveTo>
                  <a:lnTo>
                    <a:pt x="0" y="23"/>
                  </a:lnTo>
                  <a:lnTo>
                    <a:pt x="23934" y="2950"/>
                  </a:lnTo>
                  <a:lnTo>
                    <a:pt x="23946" y="2916"/>
                  </a:lnTo>
                  <a:lnTo>
                    <a:pt x="1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859;p51"/>
            <p:cNvSpPr/>
            <p:nvPr/>
          </p:nvSpPr>
          <p:spPr>
            <a:xfrm rot="-1315937">
              <a:off x="3292239" y="2654855"/>
              <a:ext cx="598358" cy="73748"/>
            </a:xfrm>
            <a:custGeom>
              <a:avLst/>
              <a:gdLst/>
              <a:ahLst/>
              <a:cxnLst/>
              <a:rect l="l" t="t" r="r" b="b"/>
              <a:pathLst>
                <a:path w="23935" h="2950" extrusionOk="0">
                  <a:moveTo>
                    <a:pt x="1" y="0"/>
                  </a:moveTo>
                  <a:lnTo>
                    <a:pt x="1" y="35"/>
                  </a:lnTo>
                  <a:lnTo>
                    <a:pt x="23935" y="2950"/>
                  </a:lnTo>
                  <a:lnTo>
                    <a:pt x="23935" y="2927"/>
                  </a:lnTo>
                  <a:lnTo>
                    <a:pt x="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3920392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77" name="Rectangle 76"/>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oogle Shape;1210;p46"/>
          <p:cNvGrpSpPr/>
          <p:nvPr/>
        </p:nvGrpSpPr>
        <p:grpSpPr>
          <a:xfrm rot="-2308260">
            <a:off x="7501473" y="2452091"/>
            <a:ext cx="1341023" cy="1437207"/>
            <a:chOff x="7313037" y="1902732"/>
            <a:chExt cx="1383826" cy="1437250"/>
          </a:xfrm>
        </p:grpSpPr>
        <p:sp>
          <p:nvSpPr>
            <p:cNvPr id="79" name="Google Shape;1211;p46"/>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212;p46"/>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213;p46"/>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214;p46"/>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215;p46"/>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216;p46"/>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17;p46"/>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18;p46"/>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19;p46"/>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06" name="TextBox 105"/>
              <p:cNvSpPr txBox="1"/>
              <p:nvPr/>
            </p:nvSpPr>
            <p:spPr>
              <a:xfrm>
                <a:off x="1167196" y="763272"/>
                <a:ext cx="6755797" cy="877163"/>
              </a:xfrm>
              <a:prstGeom prst="rect">
                <a:avLst/>
              </a:prstGeom>
              <a:noFill/>
            </p:spPr>
            <p:txBody>
              <a:bodyPr wrap="square" rtlCol="0">
                <a:spAutoFit/>
              </a:bodyPr>
              <a:lstStyle/>
              <a:p>
                <a:pPr algn="just">
                  <a:lnSpc>
                    <a:spcPct val="150000"/>
                  </a:lnSpc>
                </a:pPr>
                <a:r>
                  <a:rPr kumimoji="0" lang="en-US" sz="1700" b="1" u="none" strike="noStrike" kern="0" cap="none" spc="0" normalizeH="0" baseline="0" noProof="0">
                    <a:ln>
                      <a:noFill/>
                    </a:ln>
                    <a:solidFill>
                      <a:srgbClr val="FFFFFF"/>
                    </a:solidFill>
                    <a:effectLst/>
                    <a:highlight>
                      <a:srgbClr val="CE4D8E"/>
                    </a:highlight>
                    <a:uLnTx/>
                    <a:uFillTx/>
                    <a:latin typeface="+mn-lt"/>
                    <a:ea typeface="+mn-ea"/>
                    <a:cs typeface="Arial" panose="020B0604020202020204" pitchFamily="34" charset="0"/>
                    <a:sym typeface="Arial"/>
                  </a:rPr>
                  <a:t>Ví dụ </a:t>
                </a:r>
                <a:r>
                  <a:rPr kumimoji="0" lang="en-US" sz="1700" b="1" u="none" strike="noStrike" kern="0" cap="none" spc="0" normalizeH="0" baseline="0" noProof="0" smtClean="0">
                    <a:ln>
                      <a:noFill/>
                    </a:ln>
                    <a:solidFill>
                      <a:srgbClr val="FFFFFF"/>
                    </a:solidFill>
                    <a:effectLst/>
                    <a:highlight>
                      <a:srgbClr val="CE4D8E"/>
                    </a:highlight>
                    <a:uLnTx/>
                    <a:uFillTx/>
                    <a:latin typeface="+mn-lt"/>
                    <a:ea typeface="+mn-ea"/>
                    <a:cs typeface="Arial" panose="020B0604020202020204" pitchFamily="34" charset="0"/>
                    <a:sym typeface="Arial"/>
                  </a:rPr>
                  <a:t>2:</a:t>
                </a:r>
                <a:r>
                  <a:rPr kumimoji="0" lang="en-US" sz="1700" b="0" u="none" strike="noStrike" kern="1200" cap="none" spc="0" normalizeH="0" baseline="0" noProof="0" smtClean="0">
                    <a:ln>
                      <a:noFill/>
                    </a:ln>
                    <a:solidFill>
                      <a:sysClr val="windowText" lastClr="000000"/>
                    </a:solidFill>
                    <a:effectLst/>
                    <a:uLnTx/>
                    <a:uFillTx/>
                    <a:latin typeface="+mn-lt"/>
                    <a:ea typeface="+mn-ea"/>
                    <a:cs typeface="Arial" panose="020B0604020202020204" pitchFamily="34" charset="0"/>
                    <a:sym typeface="Arial"/>
                  </a:rPr>
                  <a:t> </a:t>
                </a:r>
                <a:r>
                  <a:rPr lang="vi-VN" sz="1700">
                    <a:latin typeface="+mn-lt"/>
                    <a:ea typeface="Calibri" panose="020F0502020204030204" pitchFamily="34" charset="0"/>
                    <a:cs typeface="Times New Roman" panose="02020603050405020304" pitchFamily="18" charset="0"/>
                  </a:rPr>
                  <a:t>Cho biến ngẫu nhiên rời rạc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vi-VN" sz="1700">
                    <a:latin typeface="+mn-lt"/>
                    <a:ea typeface="Calibri" panose="020F0502020204030204" pitchFamily="34" charset="0"/>
                    <a:cs typeface="Times New Roman" panose="02020603050405020304" pitchFamily="18" charset="0"/>
                  </a:rPr>
                  <a:t> với bảng phân bố xác suất như sau:</a:t>
                </a:r>
                <a:endParaRPr lang="en-US" sz="1700">
                  <a:effectLst/>
                  <a:latin typeface="+mn-lt"/>
                  <a:ea typeface="Calibri" panose="020F0502020204030204" pitchFamily="34" charset="0"/>
                  <a:cs typeface="Times New Roman" panose="02020603050405020304" pitchFamily="18" charset="0"/>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1167196" y="763272"/>
                <a:ext cx="6755797" cy="877163"/>
              </a:xfrm>
              <a:prstGeom prst="rect">
                <a:avLst/>
              </a:prstGeom>
              <a:blipFill>
                <a:blip r:embed="rId7"/>
                <a:stretch>
                  <a:fillRect l="-541" r="-541" b="-34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083298272"/>
                  </p:ext>
                </p:extLst>
              </p:nvPr>
            </p:nvGraphicFramePr>
            <p:xfrm>
              <a:off x="2846217" y="1726125"/>
              <a:ext cx="3618790" cy="929640"/>
            </p:xfrm>
            <a:graphic>
              <a:graphicData uri="http://schemas.openxmlformats.org/drawingml/2006/table">
                <a:tbl>
                  <a:tblPr firstRow="1" firstCol="1" bandRow="1"/>
                  <a:tblGrid>
                    <a:gridCol w="723758">
                      <a:extLst>
                        <a:ext uri="{9D8B030D-6E8A-4147-A177-3AD203B41FA5}">
                          <a16:colId xmlns:a16="http://schemas.microsoft.com/office/drawing/2014/main" val="234379349"/>
                        </a:ext>
                      </a:extLst>
                    </a:gridCol>
                    <a:gridCol w="723758">
                      <a:extLst>
                        <a:ext uri="{9D8B030D-6E8A-4147-A177-3AD203B41FA5}">
                          <a16:colId xmlns:a16="http://schemas.microsoft.com/office/drawing/2014/main" val="3150031274"/>
                        </a:ext>
                      </a:extLst>
                    </a:gridCol>
                    <a:gridCol w="723758">
                      <a:extLst>
                        <a:ext uri="{9D8B030D-6E8A-4147-A177-3AD203B41FA5}">
                          <a16:colId xmlns:a16="http://schemas.microsoft.com/office/drawing/2014/main" val="784556772"/>
                        </a:ext>
                      </a:extLst>
                    </a:gridCol>
                    <a:gridCol w="723758">
                      <a:extLst>
                        <a:ext uri="{9D8B030D-6E8A-4147-A177-3AD203B41FA5}">
                          <a16:colId xmlns:a16="http://schemas.microsoft.com/office/drawing/2014/main" val="81771792"/>
                        </a:ext>
                      </a:extLst>
                    </a:gridCol>
                    <a:gridCol w="723758">
                      <a:extLst>
                        <a:ext uri="{9D8B030D-6E8A-4147-A177-3AD203B41FA5}">
                          <a16:colId xmlns:a16="http://schemas.microsoft.com/office/drawing/2014/main" val="2198432040"/>
                        </a:ext>
                      </a:extLst>
                    </a:gridCol>
                  </a:tblGrid>
                  <a:tr h="38224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594280"/>
                      </a:ext>
                    </a:extLst>
                  </a:tr>
                  <a:tr h="38224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615091"/>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083298272"/>
                  </p:ext>
                </p:extLst>
              </p:nvPr>
            </p:nvGraphicFramePr>
            <p:xfrm>
              <a:off x="2846217" y="1726125"/>
              <a:ext cx="3618790" cy="929640"/>
            </p:xfrm>
            <a:graphic>
              <a:graphicData uri="http://schemas.openxmlformats.org/drawingml/2006/table">
                <a:tbl>
                  <a:tblPr firstRow="1" firstCol="1" bandRow="1"/>
                  <a:tblGrid>
                    <a:gridCol w="723758">
                      <a:extLst>
                        <a:ext uri="{9D8B030D-6E8A-4147-A177-3AD203B41FA5}">
                          <a16:colId xmlns:a16="http://schemas.microsoft.com/office/drawing/2014/main" val="234379349"/>
                        </a:ext>
                      </a:extLst>
                    </a:gridCol>
                    <a:gridCol w="723758">
                      <a:extLst>
                        <a:ext uri="{9D8B030D-6E8A-4147-A177-3AD203B41FA5}">
                          <a16:colId xmlns:a16="http://schemas.microsoft.com/office/drawing/2014/main" val="3150031274"/>
                        </a:ext>
                      </a:extLst>
                    </a:gridCol>
                    <a:gridCol w="723758">
                      <a:extLst>
                        <a:ext uri="{9D8B030D-6E8A-4147-A177-3AD203B41FA5}">
                          <a16:colId xmlns:a16="http://schemas.microsoft.com/office/drawing/2014/main" val="784556772"/>
                        </a:ext>
                      </a:extLst>
                    </a:gridCol>
                    <a:gridCol w="723758">
                      <a:extLst>
                        <a:ext uri="{9D8B030D-6E8A-4147-A177-3AD203B41FA5}">
                          <a16:colId xmlns:a16="http://schemas.microsoft.com/office/drawing/2014/main" val="81771792"/>
                        </a:ext>
                      </a:extLst>
                    </a:gridCol>
                    <a:gridCol w="723758">
                      <a:extLst>
                        <a:ext uri="{9D8B030D-6E8A-4147-A177-3AD203B41FA5}">
                          <a16:colId xmlns:a16="http://schemas.microsoft.com/office/drawing/2014/main" val="2198432040"/>
                        </a:ext>
                      </a:extLst>
                    </a:gridCol>
                  </a:tblGrid>
                  <a:tr h="4648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40" t="-1299" r="-401681" b="-10129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840" t="-1299" r="-301681" b="-10129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0840" t="-1299" r="-201681" b="-10129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0840" t="-1299" r="-101681" b="-10129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0840" t="-1299" r="-1681" b="-101299"/>
                          </a:stretch>
                        </a:blipFill>
                      </a:tcPr>
                    </a:tc>
                    <a:extLst>
                      <a:ext uri="{0D108BD9-81ED-4DB2-BD59-A6C34878D82A}">
                        <a16:rowId xmlns:a16="http://schemas.microsoft.com/office/drawing/2014/main" val="2041594280"/>
                      </a:ext>
                    </a:extLst>
                  </a:tr>
                  <a:tr h="4648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40" t="-102632" r="-401681" b="-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840" t="-102632" r="-301681" b="-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0840" t="-102632" r="-201681" b="-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0840" t="-102632" r="-101681" b="-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0840" t="-102632" r="-1681" b="-2632"/>
                          </a:stretch>
                        </a:blipFill>
                      </a:tcPr>
                    </a:tc>
                    <a:extLst>
                      <a:ext uri="{0D108BD9-81ED-4DB2-BD59-A6C34878D82A}">
                        <a16:rowId xmlns:a16="http://schemas.microsoft.com/office/drawing/2014/main" val="3023615091"/>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1167196" y="2791385"/>
                <a:ext cx="808748" cy="484748"/>
              </a:xfrm>
              <a:prstGeom prst="rect">
                <a:avLst/>
              </a:prstGeom>
            </p:spPr>
            <p:txBody>
              <a:bodyPr wrap="none">
                <a:spAutoFit/>
              </a:bodyPr>
              <a:lstStyle/>
              <a:p>
                <a:pPr algn="just">
                  <a:lnSpc>
                    <a:spcPct val="150000"/>
                  </a:lnSpc>
                  <a:spcBef>
                    <a:spcPts val="600"/>
                  </a:spcBef>
                  <a:spcAft>
                    <a:spcPts val="600"/>
                  </a:spcAft>
                </a:pPr>
                <a:r>
                  <a:rPr lang="en-US" sz="1700">
                    <a:latin typeface="+mj-lt"/>
                    <a:ea typeface="Calibri" panose="020F0502020204030204" pitchFamily="34" charset="0"/>
                    <a:cs typeface="Times New Roman" panose="02020603050405020304" pitchFamily="18" charset="0"/>
                  </a:rPr>
                  <a:t>Tìm</a:t>
                </a:r>
                <a:r>
                  <a:rPr lang="en-US" sz="1700" i="1">
                    <a:latin typeface="+mj-lt"/>
                    <a:ea typeface="Calibri" panose="020F0502020204030204" pitchFamily="34"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𝑎</m:t>
                    </m:r>
                  </m:oMath>
                </a14:m>
                <a:r>
                  <a:rPr lang="en-US" sz="1700" i="1">
                    <a:latin typeface="+mj-lt"/>
                    <a:ea typeface="Calibri" panose="020F0502020204030204" pitchFamily="34" charset="0"/>
                    <a:cs typeface="Times New Roman" panose="02020603050405020304" pitchFamily="18" charset="0"/>
                  </a:rPr>
                  <a:t>.</a:t>
                </a:r>
                <a:endParaRPr lang="en-US" sz="1700">
                  <a:latin typeface="+mj-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67196" y="2791385"/>
                <a:ext cx="808748" cy="484748"/>
              </a:xfrm>
              <a:prstGeom prst="rect">
                <a:avLst/>
              </a:prstGeom>
              <a:blipFill>
                <a:blip r:embed="rId9"/>
                <a:stretch>
                  <a:fillRect l="-4511" r="-4511" b="-7595"/>
                </a:stretch>
              </a:blipFill>
            </p:spPr>
            <p:txBody>
              <a:bodyPr/>
              <a:lstStyle/>
              <a:p>
                <a:r>
                  <a:rPr lang="en-US">
                    <a:noFill/>
                  </a:rPr>
                  <a:t> </a:t>
                </a:r>
              </a:p>
            </p:txBody>
          </p:sp>
        </mc:Fallback>
      </mc:AlternateContent>
      <p:sp>
        <p:nvSpPr>
          <p:cNvPr id="110" name="Rectangle 109"/>
          <p:cNvSpPr/>
          <p:nvPr/>
        </p:nvSpPr>
        <p:spPr>
          <a:xfrm>
            <a:off x="4320424" y="3366982"/>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12" name="Rectangle 111"/>
              <p:cNvSpPr/>
              <p:nvPr/>
            </p:nvSpPr>
            <p:spPr>
              <a:xfrm>
                <a:off x="2571882" y="3870432"/>
                <a:ext cx="4174156" cy="906402"/>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m:rPr>
                          <m:nor/>
                        </m:rPr>
                        <a:rPr lang="en-US" sz="1700">
                          <a:ea typeface="Calibri" panose="020F0502020204030204" pitchFamily="34" charset="0"/>
                          <a:cs typeface="Times New Roman" panose="02020603050405020304" pitchFamily="18" charset="0"/>
                        </a:rPr>
                        <m:t>Ta</m:t>
                      </m:r>
                      <m:r>
                        <m:rPr>
                          <m:nor/>
                        </m:rPr>
                        <a:rPr lang="en-US" sz="1700">
                          <a:ea typeface="Calibri" panose="020F0502020204030204" pitchFamily="34" charset="0"/>
                          <a:cs typeface="Times New Roman" panose="02020603050405020304" pitchFamily="18" charset="0"/>
                        </a:rPr>
                        <m:t> </m:t>
                      </m:r>
                      <m:r>
                        <m:rPr>
                          <m:nor/>
                        </m:rPr>
                        <a:rPr lang="en-US" sz="1700">
                          <a:ea typeface="Calibri" panose="020F0502020204030204" pitchFamily="34" charset="0"/>
                          <a:cs typeface="Times New Roman" panose="02020603050405020304" pitchFamily="18" charset="0"/>
                        </a:rPr>
                        <m:t>c</m:t>
                      </m:r>
                      <m:r>
                        <m:rPr>
                          <m:nor/>
                        </m:rPr>
                        <a:rPr lang="en-US" sz="1700">
                          <a:ea typeface="Calibri" panose="020F0502020204030204" pitchFamily="34" charset="0"/>
                          <a:cs typeface="Times New Roman" panose="02020603050405020304" pitchFamily="18" charset="0"/>
                        </a:rPr>
                        <m:t>ó </m:t>
                      </m:r>
                      <m:r>
                        <a:rPr lang="en-US" sz="1700" i="1">
                          <a:latin typeface="Cambria Math" panose="02040503050406030204" pitchFamily="18" charset="0"/>
                          <a:ea typeface="Calibri" panose="020F0502020204030204" pitchFamily="34" charset="0"/>
                          <a:cs typeface="Times New Roman" panose="02020603050405020304" pitchFamily="18" charset="0"/>
                        </a:rPr>
                        <m:t>𝑎</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𝑎</m:t>
                      </m:r>
                      <m:r>
                        <a:rPr lang="en-US" sz="1700" i="1">
                          <a:latin typeface="Cambria Math" panose="02040503050406030204" pitchFamily="18" charset="0"/>
                          <a:ea typeface="Calibri" panose="020F0502020204030204" pitchFamily="34" charset="0"/>
                          <a:cs typeface="Times New Roman" panose="02020603050405020304" pitchFamily="18" charset="0"/>
                        </a:rPr>
                        <m:t>+3</m:t>
                      </m:r>
                      <m:r>
                        <a:rPr lang="en-US" sz="1700" i="1">
                          <a:latin typeface="Cambria Math" panose="02040503050406030204" pitchFamily="18" charset="0"/>
                          <a:ea typeface="Calibri" panose="020F0502020204030204" pitchFamily="34" charset="0"/>
                          <a:cs typeface="Times New Roman" panose="02020603050405020304" pitchFamily="18" charset="0"/>
                        </a:rPr>
                        <m:t>𝑎</m:t>
                      </m:r>
                      <m:r>
                        <a:rPr lang="en-US" sz="1700" i="1">
                          <a:latin typeface="Cambria Math" panose="02040503050406030204" pitchFamily="18" charset="0"/>
                          <a:ea typeface="Calibri" panose="020F0502020204030204" pitchFamily="34" charset="0"/>
                          <a:cs typeface="Times New Roman" panose="02020603050405020304" pitchFamily="18" charset="0"/>
                        </a:rPr>
                        <m:t>+3</m:t>
                      </m:r>
                      <m:r>
                        <a:rPr lang="en-US" sz="1700" i="1">
                          <a:latin typeface="Cambria Math" panose="02040503050406030204" pitchFamily="18" charset="0"/>
                          <a:ea typeface="Calibri" panose="020F0502020204030204" pitchFamily="34" charset="0"/>
                          <a:cs typeface="Times New Roman" panose="02020603050405020304" pitchFamily="18" charset="0"/>
                        </a:rPr>
                        <m:t>𝑎</m:t>
                      </m:r>
                      <m:r>
                        <a:rPr lang="en-US" sz="1700" i="1">
                          <a:latin typeface="Cambria Math" panose="02040503050406030204" pitchFamily="18" charset="0"/>
                          <a:ea typeface="Calibri" panose="020F0502020204030204" pitchFamily="34" charset="0"/>
                          <a:cs typeface="Times New Roman" panose="02020603050405020304" pitchFamily="18" charset="0"/>
                        </a:rPr>
                        <m:t>=1</m:t>
                      </m:r>
                      <m:r>
                        <m:rPr>
                          <m:nor/>
                        </m:rPr>
                        <a:rPr lang="en-US" sz="1700" b="0" i="0" smtClean="0">
                          <a:latin typeface="Cambria Math" panose="02040503050406030204" pitchFamily="18" charset="0"/>
                          <a:ea typeface="Calibri" panose="020F0502020204030204" pitchFamily="34" charset="0"/>
                          <a:cs typeface="Times New Roman" panose="02020603050405020304" pitchFamily="18" charset="0"/>
                        </a:rPr>
                        <m:t>. </m:t>
                      </m:r>
                      <m:r>
                        <m:rPr>
                          <m:nor/>
                        </m:rPr>
                        <a:rPr lang="en-US" sz="1700">
                          <a:ea typeface="Calibri" panose="020F0502020204030204" pitchFamily="34" charset="0"/>
                          <a:cs typeface="Times New Roman" panose="02020603050405020304" pitchFamily="18" charset="0"/>
                        </a:rPr>
                        <m:t>Suy</m:t>
                      </m:r>
                      <m:r>
                        <m:rPr>
                          <m:nor/>
                        </m:rPr>
                        <a:rPr lang="en-US" sz="1700">
                          <a:ea typeface="Calibri" panose="020F0502020204030204" pitchFamily="34" charset="0"/>
                          <a:cs typeface="Times New Roman" panose="02020603050405020304" pitchFamily="18" charset="0"/>
                        </a:rPr>
                        <m:t> </m:t>
                      </m:r>
                      <m:r>
                        <m:rPr>
                          <m:nor/>
                        </m:rPr>
                        <a:rPr lang="en-US"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en-US" sz="1700" i="1" smtClean="0">
                          <a:latin typeface="Cambria Math" panose="02040503050406030204" pitchFamily="18" charset="0"/>
                          <a:ea typeface="Calibri" panose="020F0502020204030204" pitchFamily="34" charset="0"/>
                          <a:cs typeface="Times New Roman" panose="02020603050405020304" pitchFamily="18" charset="0"/>
                        </a:rPr>
                        <m:t>𝑎</m:t>
                      </m:r>
                      <m:r>
                        <a:rPr lang="en-US" sz="17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smtClean="0">
                              <a:latin typeface="Cambria Math" panose="02040503050406030204" pitchFamily="18" charset="0"/>
                              <a:ea typeface="Calibri" panose="020F0502020204030204" pitchFamily="34" charset="0"/>
                              <a:cs typeface="Times New Roman" panose="02020603050405020304" pitchFamily="18" charset="0"/>
                            </a:rPr>
                          </m:ctrlPr>
                        </m:fPr>
                        <m:num>
                          <m:r>
                            <a:rPr lang="en-US" sz="1700" b="0" i="1"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1700" b="0" i="1" smtClean="0">
                              <a:latin typeface="Cambria Math" panose="02040503050406030204" pitchFamily="18" charset="0"/>
                              <a:ea typeface="Calibri" panose="020F0502020204030204" pitchFamily="34" charset="0"/>
                              <a:cs typeface="Times New Roman" panose="02020603050405020304" pitchFamily="18" charset="0"/>
                            </a:rPr>
                            <m:t>8</m:t>
                          </m:r>
                        </m:den>
                      </m:f>
                      <m:r>
                        <a:rPr lang="en-US" sz="17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latin typeface="+mj-lt"/>
                  <a:ea typeface="Calibri" panose="020F0502020204030204" pitchFamily="34" charset="0"/>
                  <a:cs typeface="Times New Roman" panose="02020603050405020304" pitchFamily="18" charset="0"/>
                </a:endParaRPr>
              </a:p>
            </p:txBody>
          </p:sp>
        </mc:Choice>
        <mc:Fallback xmlns="">
          <p:sp>
            <p:nvSpPr>
              <p:cNvPr id="112" name="Rectangle 111"/>
              <p:cNvSpPr>
                <a:spLocks noRot="1" noChangeAspect="1" noMove="1" noResize="1" noEditPoints="1" noAdjustHandles="1" noChangeArrowheads="1" noChangeShapeType="1" noTextEdit="1"/>
              </p:cNvSpPr>
              <p:nvPr/>
            </p:nvSpPr>
            <p:spPr>
              <a:xfrm>
                <a:off x="2571882" y="3870432"/>
                <a:ext cx="4174156" cy="90640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985744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anim calcmode="lin" valueType="num">
                                      <p:cBhvr>
                                        <p:cTn id="8" dur="500" fill="hold"/>
                                        <p:tgtEl>
                                          <p:spTgt spid="106"/>
                                        </p:tgtEl>
                                        <p:attrNameLst>
                                          <p:attrName>ppt_x</p:attrName>
                                        </p:attrNameLst>
                                      </p:cBhvr>
                                      <p:tavLst>
                                        <p:tav tm="0">
                                          <p:val>
                                            <p:strVal val="#ppt_x"/>
                                          </p:val>
                                        </p:tav>
                                        <p:tav tm="100000">
                                          <p:val>
                                            <p:strVal val="#ppt_x"/>
                                          </p:val>
                                        </p:tav>
                                      </p:tavLst>
                                    </p:anim>
                                    <p:anim calcmode="lin" valueType="num">
                                      <p:cBhvr>
                                        <p:cTn id="9" dur="500" fill="hold"/>
                                        <p:tgtEl>
                                          <p:spTgt spid="1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barn(inVertical)">
                                      <p:cBhvr>
                                        <p:cTn id="24" dur="500"/>
                                        <p:tgtEl>
                                          <p:spTgt spid="1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wipe(left)">
                                      <p:cBhvr>
                                        <p:cTn id="2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 grpId="0"/>
      <p:bldP spid="110" grpId="0"/>
      <p:bldP spid="1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256781" y="238539"/>
            <a:ext cx="8624823" cy="4675367"/>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0"/>
          <p:cNvGrpSpPr/>
          <p:nvPr/>
        </p:nvGrpSpPr>
        <p:grpSpPr>
          <a:xfrm rot="16200000">
            <a:off x="-76662" y="1751363"/>
            <a:ext cx="519976" cy="603409"/>
            <a:chOff x="4769427" y="2848704"/>
            <a:chExt cx="258181" cy="299607"/>
          </a:xfrm>
        </p:grpSpPr>
        <p:sp>
          <p:nvSpPr>
            <p:cNvPr id="86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7" name="TextBox 26"/>
              <p:cNvSpPr txBox="1"/>
              <p:nvPr/>
            </p:nvSpPr>
            <p:spPr>
              <a:xfrm>
                <a:off x="462105" y="458096"/>
                <a:ext cx="8214172" cy="1338828"/>
              </a:xfrm>
              <a:prstGeom prst="rect">
                <a:avLst/>
              </a:prstGeom>
              <a:noFill/>
            </p:spPr>
            <p:txBody>
              <a:bodyPr wrap="square" rtlCol="0">
                <a:spAutoFit/>
              </a:bodyPr>
              <a:lstStyle/>
              <a:p>
                <a:pPr algn="just">
                  <a:lnSpc>
                    <a:spcPct val="150000"/>
                  </a:lnSpc>
                </a:pPr>
                <a:r>
                  <a:rPr kumimoji="0" lang="en-US" sz="1800" b="1" u="none" strike="noStrike" kern="0" cap="none" spc="0" normalizeH="0" baseline="0" noProof="0">
                    <a:ln>
                      <a:noFill/>
                    </a:ln>
                    <a:solidFill>
                      <a:srgbClr val="FFFFFF"/>
                    </a:solidFill>
                    <a:effectLst/>
                    <a:highlight>
                      <a:srgbClr val="CE4D8E"/>
                    </a:highlight>
                    <a:uLnTx/>
                    <a:uFillTx/>
                    <a:latin typeface="+mn-lt"/>
                    <a:ea typeface="+mn-ea"/>
                    <a:cs typeface="Arial" panose="020B0604020202020204" pitchFamily="34" charset="0"/>
                    <a:sym typeface="Arial"/>
                  </a:rPr>
                  <a:t>Ví dụ </a:t>
                </a:r>
                <a:r>
                  <a:rPr kumimoji="0" lang="en-US" sz="1800" b="1" u="none" strike="noStrike" kern="0" cap="none" spc="0" normalizeH="0" baseline="0" noProof="0" smtClean="0">
                    <a:ln>
                      <a:noFill/>
                    </a:ln>
                    <a:solidFill>
                      <a:srgbClr val="FFFFFF"/>
                    </a:solidFill>
                    <a:effectLst/>
                    <a:highlight>
                      <a:srgbClr val="CE4D8E"/>
                    </a:highlight>
                    <a:uLnTx/>
                    <a:uFillTx/>
                    <a:latin typeface="+mn-lt"/>
                    <a:ea typeface="+mn-ea"/>
                    <a:cs typeface="Arial" panose="020B0604020202020204" pitchFamily="34" charset="0"/>
                    <a:sym typeface="Arial"/>
                  </a:rPr>
                  <a:t>3:</a:t>
                </a:r>
                <a:r>
                  <a:rPr kumimoji="0" lang="en-US" sz="1800" b="0" u="none" strike="noStrike" kern="1200" cap="none" spc="0" normalizeH="0" baseline="0" noProof="0" smtClean="0">
                    <a:ln>
                      <a:noFill/>
                    </a:ln>
                    <a:solidFill>
                      <a:sysClr val="windowText" lastClr="000000"/>
                    </a:solidFill>
                    <a:effectLst/>
                    <a:uLnTx/>
                    <a:uFillTx/>
                    <a:latin typeface="+mn-lt"/>
                    <a:ea typeface="+mn-ea"/>
                    <a:cs typeface="Arial" panose="020B0604020202020204" pitchFamily="34" charset="0"/>
                    <a:sym typeface="Arial"/>
                  </a:rPr>
                  <a:t> </a:t>
                </a:r>
                <a:r>
                  <a:rPr lang="vi-VN" sz="1800">
                    <a:latin typeface="+mn-lt"/>
                    <a:ea typeface="Calibri" panose="020F0502020204030204" pitchFamily="34" charset="0"/>
                    <a:cs typeface="Times New Roman" panose="02020603050405020304" pitchFamily="18" charset="0"/>
                  </a:rPr>
                  <a:t>Giả sử số vụ vi phạm Luật giao </a:t>
                </a:r>
                <a:r>
                  <a:rPr lang="vi-VN" sz="1800" smtClean="0">
                    <a:latin typeface="+mn-lt"/>
                    <a:ea typeface="Calibri" panose="020F0502020204030204" pitchFamily="34" charset="0"/>
                    <a:cs typeface="Times New Roman" panose="02020603050405020304" pitchFamily="18" charset="0"/>
                  </a:rPr>
                  <a:t>thông</a:t>
                </a:r>
                <a:r>
                  <a:rPr lang="en-US" sz="1800" smtClean="0">
                    <a:latin typeface="+mn-lt"/>
                    <a:ea typeface="Calibri" panose="020F0502020204030204" pitchFamily="34" charset="0"/>
                    <a:cs typeface="Times New Roman" panose="02020603050405020304" pitchFamily="18" charset="0"/>
                  </a:rPr>
                  <a:t> đường bộ</a:t>
                </a:r>
                <a:r>
                  <a:rPr lang="vi-VN" sz="1800" smtClean="0">
                    <a:latin typeface="+mn-lt"/>
                    <a:ea typeface="Calibri" panose="020F0502020204030204" pitchFamily="34" charset="0"/>
                    <a:cs typeface="Times New Roman" panose="02020603050405020304" pitchFamily="18" charset="0"/>
                  </a:rPr>
                  <a:t> </a:t>
                </a:r>
                <a:r>
                  <a:rPr lang="vi-VN" sz="1800">
                    <a:latin typeface="+mn-lt"/>
                    <a:ea typeface="Calibri" panose="020F0502020204030204" pitchFamily="34" charset="0"/>
                    <a:cs typeface="Times New Roman" panose="02020603050405020304" pitchFamily="18" charset="0"/>
                  </a:rPr>
                  <a:t>trên một đoạn đường vào tối thứ Bảy là một biến ngẫu nhiên rời rạc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vi-VN" sz="1800">
                    <a:latin typeface="+mn-lt"/>
                    <a:ea typeface="Calibri" panose="020F0502020204030204" pitchFamily="34" charset="0"/>
                    <a:cs typeface="Times New Roman" panose="02020603050405020304" pitchFamily="18" charset="0"/>
                  </a:rPr>
                  <a:t> với bảng phân bố xác suất như sau:</a:t>
                </a:r>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62105" y="458096"/>
                <a:ext cx="8214172" cy="1338828"/>
              </a:xfrm>
              <a:prstGeom prst="rect">
                <a:avLst/>
              </a:prstGeom>
              <a:blipFill>
                <a:blip r:embed="rId8"/>
                <a:stretch>
                  <a:fillRect l="-668" r="-594" b="-2727"/>
                </a:stretch>
              </a:blipFill>
            </p:spPr>
            <p:txBody>
              <a:bodyPr/>
              <a:lstStyle/>
              <a:p>
                <a:r>
                  <a:rPr lang="en-US">
                    <a:noFill/>
                  </a:rPr>
                  <a:t> </a:t>
                </a:r>
              </a:p>
            </p:txBody>
          </p:sp>
        </mc:Fallback>
      </mc:AlternateContent>
      <p:sp>
        <p:nvSpPr>
          <p:cNvPr id="6" name="Rectangle 5"/>
          <p:cNvSpPr/>
          <p:nvPr/>
        </p:nvSpPr>
        <p:spPr>
          <a:xfrm>
            <a:off x="482210" y="2977609"/>
            <a:ext cx="6403620" cy="1831271"/>
          </a:xfrm>
          <a:prstGeom prst="rect">
            <a:avLst/>
          </a:prstGeom>
        </p:spPr>
        <p:txBody>
          <a:bodyPr wrap="square">
            <a:spAutoFit/>
          </a:bodyPr>
          <a:lstStyle/>
          <a:p>
            <a:pPr algn="just">
              <a:lnSpc>
                <a:spcPct val="150000"/>
              </a:lnSpc>
              <a:spcBef>
                <a:spcPts val="100"/>
              </a:spcBef>
              <a:spcAft>
                <a:spcPts val="100"/>
              </a:spcAft>
            </a:pPr>
            <a:r>
              <a:rPr lang="en-US" sz="1800">
                <a:latin typeface="+mj-lt"/>
                <a:ea typeface="Calibri" panose="020F0502020204030204" pitchFamily="34" charset="0"/>
                <a:cs typeface="Times New Roman" panose="02020603050405020304" pitchFamily="18" charset="0"/>
              </a:rPr>
              <a:t>Tính xác suất để tối thứ Bảy:</a:t>
            </a:r>
          </a:p>
          <a:p>
            <a:pPr algn="just">
              <a:lnSpc>
                <a:spcPct val="150000"/>
              </a:lnSpc>
              <a:spcBef>
                <a:spcPts val="100"/>
              </a:spcBef>
              <a:spcAft>
                <a:spcPts val="100"/>
              </a:spcAft>
            </a:pPr>
            <a:r>
              <a:rPr lang="en-US" sz="1800">
                <a:latin typeface="+mj-lt"/>
                <a:ea typeface="Calibri" panose="020F0502020204030204" pitchFamily="34" charset="0"/>
                <a:cs typeface="Times New Roman" panose="02020603050405020304" pitchFamily="18" charset="0"/>
              </a:rPr>
              <a:t>a) Xảy ra nhiều nhất 1 vụ vi </a:t>
            </a:r>
            <a:r>
              <a:rPr lang="en-US" sz="1800" smtClean="0">
                <a:latin typeface="+mj-lt"/>
                <a:ea typeface="Calibri" panose="020F0502020204030204" pitchFamily="34" charset="0"/>
                <a:cs typeface="Times New Roman" panose="02020603050405020304" pitchFamily="18" charset="0"/>
              </a:rPr>
              <a:t>phạm </a:t>
            </a:r>
            <a:r>
              <a:rPr lang="en-US" sz="1800">
                <a:latin typeface="+mj-lt"/>
                <a:ea typeface="Calibri" panose="020F0502020204030204" pitchFamily="34" charset="0"/>
                <a:cs typeface="Times New Roman" panose="02020603050405020304" pitchFamily="18" charset="0"/>
              </a:rPr>
              <a:t>Luật giao </a:t>
            </a:r>
            <a:r>
              <a:rPr lang="en-US" sz="1800" smtClean="0">
                <a:latin typeface="+mj-lt"/>
                <a:ea typeface="Calibri" panose="020F0502020204030204" pitchFamily="34" charset="0"/>
                <a:cs typeface="Times New Roman" panose="02020603050405020304" pitchFamily="18" charset="0"/>
              </a:rPr>
              <a:t>thông đường bộ;</a:t>
            </a:r>
            <a:endParaRPr lang="en-US" sz="180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a:latin typeface="+mj-lt"/>
                <a:ea typeface="Calibri" panose="020F0502020204030204" pitchFamily="34" charset="0"/>
                <a:cs typeface="Times New Roman" panose="02020603050405020304" pitchFamily="18" charset="0"/>
              </a:rPr>
              <a:t>b) Xảy ra ít nhất 3 vụ vi phậm Luật giao </a:t>
            </a:r>
            <a:r>
              <a:rPr lang="en-US" sz="1800" smtClean="0">
                <a:latin typeface="+mj-lt"/>
                <a:ea typeface="Calibri" panose="020F0502020204030204" pitchFamily="34" charset="0"/>
                <a:cs typeface="Times New Roman" panose="02020603050405020304" pitchFamily="18" charset="0"/>
              </a:rPr>
              <a:t>thông </a:t>
            </a:r>
            <a:r>
              <a:rPr lang="en-US" sz="1800">
                <a:ea typeface="Calibri" panose="020F0502020204030204" pitchFamily="34" charset="0"/>
                <a:cs typeface="Times New Roman" panose="02020603050405020304" pitchFamily="18" charset="0"/>
              </a:rPr>
              <a:t>đường bộ</a:t>
            </a:r>
            <a:r>
              <a:rPr lang="en-US" sz="1800" smtClean="0">
                <a:latin typeface="+mj-lt"/>
                <a:ea typeface="Calibri" panose="020F0502020204030204" pitchFamily="34" charset="0"/>
                <a:cs typeface="Times New Roman" panose="02020603050405020304" pitchFamily="18" charset="0"/>
              </a:rPr>
              <a:t>;</a:t>
            </a:r>
            <a:endParaRPr lang="en-US" sz="180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a:latin typeface="+mj-lt"/>
                <a:ea typeface="Calibri" panose="020F0502020204030204" pitchFamily="34" charset="0"/>
                <a:cs typeface="Times New Roman" panose="02020603050405020304" pitchFamily="18" charset="0"/>
              </a:rPr>
              <a:t>c) Xảy ra ít nhất 2 vụ vi phạm Luật giao </a:t>
            </a:r>
            <a:r>
              <a:rPr lang="en-US" sz="1800" smtClean="0">
                <a:latin typeface="+mj-lt"/>
                <a:ea typeface="Calibri" panose="020F0502020204030204" pitchFamily="34" charset="0"/>
                <a:cs typeface="Times New Roman" panose="02020603050405020304" pitchFamily="18" charset="0"/>
              </a:rPr>
              <a:t>thông </a:t>
            </a:r>
            <a:r>
              <a:rPr lang="en-US" sz="1800">
                <a:ea typeface="Calibri" panose="020F0502020204030204" pitchFamily="34" charset="0"/>
                <a:cs typeface="Times New Roman" panose="02020603050405020304" pitchFamily="18" charset="0"/>
              </a:rPr>
              <a:t>đường bộ</a:t>
            </a:r>
            <a:r>
              <a:rPr lang="en-US" sz="1800" smtClean="0">
                <a:latin typeface="+mj-lt"/>
                <a:ea typeface="Calibri" panose="020F0502020204030204" pitchFamily="34" charset="0"/>
                <a:cs typeface="Times New Roman" panose="02020603050405020304" pitchFamily="18" charset="0"/>
              </a:rPr>
              <a:t>.</a:t>
            </a:r>
            <a:endParaRPr lang="en-US" sz="1800">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028996040"/>
                  </p:ext>
                </p:extLst>
              </p:nvPr>
            </p:nvGraphicFramePr>
            <p:xfrm>
              <a:off x="1962870" y="1863531"/>
              <a:ext cx="5212641" cy="975360"/>
            </p:xfrm>
            <a:graphic>
              <a:graphicData uri="http://schemas.openxmlformats.org/drawingml/2006/table">
                <a:tbl>
                  <a:tblPr firstRow="1" firstCol="1" bandRow="1"/>
                  <a:tblGrid>
                    <a:gridCol w="744379">
                      <a:extLst>
                        <a:ext uri="{9D8B030D-6E8A-4147-A177-3AD203B41FA5}">
                          <a16:colId xmlns:a16="http://schemas.microsoft.com/office/drawing/2014/main" val="1607086217"/>
                        </a:ext>
                      </a:extLst>
                    </a:gridCol>
                    <a:gridCol w="744379">
                      <a:extLst>
                        <a:ext uri="{9D8B030D-6E8A-4147-A177-3AD203B41FA5}">
                          <a16:colId xmlns:a16="http://schemas.microsoft.com/office/drawing/2014/main" val="1532888978"/>
                        </a:ext>
                      </a:extLst>
                    </a:gridCol>
                    <a:gridCol w="744379">
                      <a:extLst>
                        <a:ext uri="{9D8B030D-6E8A-4147-A177-3AD203B41FA5}">
                          <a16:colId xmlns:a16="http://schemas.microsoft.com/office/drawing/2014/main" val="672284909"/>
                        </a:ext>
                      </a:extLst>
                    </a:gridCol>
                    <a:gridCol w="744379">
                      <a:extLst>
                        <a:ext uri="{9D8B030D-6E8A-4147-A177-3AD203B41FA5}">
                          <a16:colId xmlns:a16="http://schemas.microsoft.com/office/drawing/2014/main" val="2210191039"/>
                        </a:ext>
                      </a:extLst>
                    </a:gridCol>
                    <a:gridCol w="744379">
                      <a:extLst>
                        <a:ext uri="{9D8B030D-6E8A-4147-A177-3AD203B41FA5}">
                          <a16:colId xmlns:a16="http://schemas.microsoft.com/office/drawing/2014/main" val="2309238340"/>
                        </a:ext>
                      </a:extLst>
                    </a:gridCol>
                    <a:gridCol w="745373">
                      <a:extLst>
                        <a:ext uri="{9D8B030D-6E8A-4147-A177-3AD203B41FA5}">
                          <a16:colId xmlns:a16="http://schemas.microsoft.com/office/drawing/2014/main" val="1305024078"/>
                        </a:ext>
                      </a:extLst>
                    </a:gridCol>
                    <a:gridCol w="745373">
                      <a:extLst>
                        <a:ext uri="{9D8B030D-6E8A-4147-A177-3AD203B41FA5}">
                          <a16:colId xmlns:a16="http://schemas.microsoft.com/office/drawing/2014/main" val="1292277754"/>
                        </a:ext>
                      </a:extLst>
                    </a:gridCol>
                  </a:tblGrid>
                  <a:tr h="44313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728905"/>
                      </a:ext>
                    </a:extLst>
                  </a:tr>
                  <a:tr h="44313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0,1</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0,2</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0,3</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0,2</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0,15</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0,05</m:t>
                                </m:r>
                              </m:oMath>
                            </m:oMathPara>
                          </a14:m>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4223959"/>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028996040"/>
                  </p:ext>
                </p:extLst>
              </p:nvPr>
            </p:nvGraphicFramePr>
            <p:xfrm>
              <a:off x="1962870" y="1863531"/>
              <a:ext cx="5212641" cy="975360"/>
            </p:xfrm>
            <a:graphic>
              <a:graphicData uri="http://schemas.openxmlformats.org/drawingml/2006/table">
                <a:tbl>
                  <a:tblPr firstRow="1" firstCol="1" bandRow="1"/>
                  <a:tblGrid>
                    <a:gridCol w="744379">
                      <a:extLst>
                        <a:ext uri="{9D8B030D-6E8A-4147-A177-3AD203B41FA5}">
                          <a16:colId xmlns:a16="http://schemas.microsoft.com/office/drawing/2014/main" val="1607086217"/>
                        </a:ext>
                      </a:extLst>
                    </a:gridCol>
                    <a:gridCol w="744379">
                      <a:extLst>
                        <a:ext uri="{9D8B030D-6E8A-4147-A177-3AD203B41FA5}">
                          <a16:colId xmlns:a16="http://schemas.microsoft.com/office/drawing/2014/main" val="1532888978"/>
                        </a:ext>
                      </a:extLst>
                    </a:gridCol>
                    <a:gridCol w="744379">
                      <a:extLst>
                        <a:ext uri="{9D8B030D-6E8A-4147-A177-3AD203B41FA5}">
                          <a16:colId xmlns:a16="http://schemas.microsoft.com/office/drawing/2014/main" val="672284909"/>
                        </a:ext>
                      </a:extLst>
                    </a:gridCol>
                    <a:gridCol w="744379">
                      <a:extLst>
                        <a:ext uri="{9D8B030D-6E8A-4147-A177-3AD203B41FA5}">
                          <a16:colId xmlns:a16="http://schemas.microsoft.com/office/drawing/2014/main" val="2210191039"/>
                        </a:ext>
                      </a:extLst>
                    </a:gridCol>
                    <a:gridCol w="744379">
                      <a:extLst>
                        <a:ext uri="{9D8B030D-6E8A-4147-A177-3AD203B41FA5}">
                          <a16:colId xmlns:a16="http://schemas.microsoft.com/office/drawing/2014/main" val="2309238340"/>
                        </a:ext>
                      </a:extLst>
                    </a:gridCol>
                    <a:gridCol w="745373">
                      <a:extLst>
                        <a:ext uri="{9D8B030D-6E8A-4147-A177-3AD203B41FA5}">
                          <a16:colId xmlns:a16="http://schemas.microsoft.com/office/drawing/2014/main" val="1305024078"/>
                        </a:ext>
                      </a:extLst>
                    </a:gridCol>
                    <a:gridCol w="745373">
                      <a:extLst>
                        <a:ext uri="{9D8B030D-6E8A-4147-A177-3AD203B41FA5}">
                          <a16:colId xmlns:a16="http://schemas.microsoft.com/office/drawing/2014/main" val="1292277754"/>
                        </a:ext>
                      </a:extLst>
                    </a:gridCol>
                  </a:tblGrid>
                  <a:tr h="4876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820" t="-1235" r="-604098" b="-1012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000" t="-1235" r="-499187" b="-1012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1639" t="-1235" r="-403279" b="-1012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187" t="-1235" r="-300000" b="-1012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2459" t="-1235" r="-202459" b="-1012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2459" t="-1235" r="-102459" b="-1012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97561" t="-1235" r="-1626" b="-101235"/>
                          </a:stretch>
                        </a:blipFill>
                      </a:tcPr>
                    </a:tc>
                    <a:extLst>
                      <a:ext uri="{0D108BD9-81ED-4DB2-BD59-A6C34878D82A}">
                        <a16:rowId xmlns:a16="http://schemas.microsoft.com/office/drawing/2014/main" val="2998728905"/>
                      </a:ext>
                    </a:extLst>
                  </a:tr>
                  <a:tr h="4876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820" t="-102500" r="-604098" b="-25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000" t="-102500" r="-499187" b="-25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1639" t="-102500" r="-403279" b="-25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187" t="-102500" r="-300000" b="-25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2459" t="-102500" r="-202459" b="-25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2459" t="-102500" r="-102459" b="-25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97561" t="-102500" r="-1626" b="-2500"/>
                          </a:stretch>
                        </a:blipFill>
                      </a:tcPr>
                    </a:tc>
                    <a:extLst>
                      <a:ext uri="{0D108BD9-81ED-4DB2-BD59-A6C34878D82A}">
                        <a16:rowId xmlns:a16="http://schemas.microsoft.com/office/drawing/2014/main" val="2734223959"/>
                      </a:ext>
                    </a:extLst>
                  </a:tr>
                </a:tbl>
              </a:graphicData>
            </a:graphic>
          </p:graphicFrame>
        </mc:Fallback>
      </mc:AlternateContent>
      <p:grpSp>
        <p:nvGrpSpPr>
          <p:cNvPr id="33" name="Google Shape;1053;p43"/>
          <p:cNvGrpSpPr/>
          <p:nvPr/>
        </p:nvGrpSpPr>
        <p:grpSpPr>
          <a:xfrm>
            <a:off x="7833245" y="3876501"/>
            <a:ext cx="865958" cy="855111"/>
            <a:chOff x="4747765" y="3349511"/>
            <a:chExt cx="290074" cy="286431"/>
          </a:xfrm>
        </p:grpSpPr>
        <p:sp>
          <p:nvSpPr>
            <p:cNvPr id="34"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16220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256781" y="238539"/>
            <a:ext cx="8624823" cy="4675367"/>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Rectangle 64"/>
          <p:cNvSpPr/>
          <p:nvPr/>
        </p:nvSpPr>
        <p:spPr>
          <a:xfrm>
            <a:off x="4203581" y="474553"/>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83366" y="992680"/>
                <a:ext cx="8138058" cy="3624069"/>
              </a:xfrm>
              <a:prstGeom prst="rect">
                <a:avLst/>
              </a:prstGeom>
            </p:spPr>
            <p:txBody>
              <a:bodyPr wrap="square">
                <a:spAutoFit/>
              </a:bodyPr>
              <a:lstStyle/>
              <a:p>
                <a:pPr algn="just">
                  <a:lnSpc>
                    <a:spcPct val="150000"/>
                  </a:lnSpc>
                </a:pPr>
                <a:r>
                  <a:rPr lang="vi-VN" sz="1700" smtClean="0">
                    <a:solidFill>
                      <a:schemeClr val="tx1"/>
                    </a:solidFill>
                    <a:latin typeface="Arial" panose="020B0604020202020204" pitchFamily="34" charset="0"/>
                  </a:rPr>
                  <a:t>a) Gọi </a:t>
                </a:r>
                <a14:m>
                  <m:oMath xmlns:m="http://schemas.openxmlformats.org/officeDocument/2006/math">
                    <m:r>
                      <a:rPr lang="vi-VN" sz="1700" i="1" smtClean="0">
                        <a:solidFill>
                          <a:schemeClr val="tx1"/>
                        </a:solidFill>
                        <a:latin typeface="Cambria Math" panose="02040503050406030204" pitchFamily="18" charset="0"/>
                      </a:rPr>
                      <m:t>𝐴</m:t>
                    </m:r>
                  </m:oMath>
                </a14:m>
                <a:r>
                  <a:rPr lang="vi-VN" sz="1700">
                    <a:solidFill>
                      <a:schemeClr val="tx1"/>
                    </a:solidFill>
                    <a:latin typeface="Arial" panose="020B0604020202020204" pitchFamily="34" charset="0"/>
                  </a:rPr>
                  <a:t> là biến cố: “Xảy ra nhiều nhất 1 vụ vi phạm Luật Giao thông đường bộ </a:t>
                </a:r>
                <a:r>
                  <a:rPr lang="vi-VN" sz="1700" smtClean="0">
                    <a:solidFill>
                      <a:schemeClr val="tx1"/>
                    </a:solidFill>
                    <a:latin typeface="Arial" panose="020B0604020202020204" pitchFamily="34" charset="0"/>
                  </a:rPr>
                  <a:t>vào</a:t>
                </a:r>
                <a:r>
                  <a:rPr lang="en-US" sz="1700" smtClean="0">
                    <a:solidFill>
                      <a:schemeClr val="tx1"/>
                    </a:solidFill>
                  </a:rPr>
                  <a:t> </a:t>
                </a:r>
                <a:r>
                  <a:rPr lang="vi-VN" sz="1700" smtClean="0">
                    <a:solidFill>
                      <a:schemeClr val="tx1"/>
                    </a:solidFill>
                    <a:latin typeface="Arial" panose="020B0604020202020204" pitchFamily="34" charset="0"/>
                  </a:rPr>
                  <a:t>tối </a:t>
                </a:r>
                <a:r>
                  <a:rPr lang="vi-VN" sz="1700">
                    <a:solidFill>
                      <a:schemeClr val="tx1"/>
                    </a:solidFill>
                    <a:latin typeface="Arial" panose="020B0604020202020204" pitchFamily="34" charset="0"/>
                  </a:rPr>
                  <a:t>thứ Bảy”. Khi đó, </a:t>
                </a:r>
                <a14:m>
                  <m:oMath xmlns:m="http://schemas.openxmlformats.org/officeDocument/2006/math">
                    <m:r>
                      <a:rPr lang="vi-VN" sz="1700" i="1" smtClean="0">
                        <a:solidFill>
                          <a:schemeClr val="tx1"/>
                        </a:solidFill>
                        <a:latin typeface="Cambria Math" panose="02040503050406030204" pitchFamily="18" charset="0"/>
                      </a:rPr>
                      <m:t>𝐴</m:t>
                    </m:r>
                  </m:oMath>
                </a14:m>
                <a:r>
                  <a:rPr lang="vi-VN" sz="1700">
                    <a:solidFill>
                      <a:schemeClr val="tx1"/>
                    </a:solidFill>
                    <a:latin typeface="Arial" panose="020B0604020202020204" pitchFamily="34" charset="0"/>
                  </a:rPr>
                  <a:t> là hợp của hai biến cố xung khắc: </a:t>
                </a:r>
                <a14:m>
                  <m:oMath xmlns:m="http://schemas.openxmlformats.org/officeDocument/2006/math">
                    <m:r>
                      <a:rPr lang="vi-VN" sz="170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𝑋</m:t>
                    </m:r>
                    <m:r>
                      <a:rPr lang="vi-VN" sz="1700" i="1" smtClean="0">
                        <a:solidFill>
                          <a:schemeClr val="tx1"/>
                        </a:solidFill>
                        <a:latin typeface="Cambria Math" panose="02040503050406030204" pitchFamily="18" charset="0"/>
                      </a:rPr>
                      <m:t>=0} </m:t>
                    </m:r>
                  </m:oMath>
                </a14:m>
                <a:r>
                  <a:rPr lang="vi-VN" sz="1700">
                    <a:solidFill>
                      <a:schemeClr val="tx1"/>
                    </a:solidFill>
                    <a:latin typeface="Arial" panose="020B0604020202020204" pitchFamily="34" charset="0"/>
                  </a:rPr>
                  <a:t>và </a:t>
                </a:r>
                <a14:m>
                  <m:oMath xmlns:m="http://schemas.openxmlformats.org/officeDocument/2006/math">
                    <m:r>
                      <a:rPr lang="vi-VN" sz="170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𝑋</m:t>
                    </m:r>
                    <m:r>
                      <a:rPr lang="vi-VN" sz="1700" i="1" smtClean="0">
                        <a:solidFill>
                          <a:schemeClr val="tx1"/>
                        </a:solidFill>
                        <a:latin typeface="Cambria Math" panose="02040503050406030204" pitchFamily="18" charset="0"/>
                      </a:rPr>
                      <m:t>=1}. </m:t>
                    </m:r>
                  </m:oMath>
                </a14:m>
                <a:endParaRPr lang="en-US" sz="1700" smtClean="0">
                  <a:solidFill>
                    <a:schemeClr val="tx1"/>
                  </a:solidFill>
                  <a:latin typeface="Arial" panose="020B0604020202020204" pitchFamily="34" charset="0"/>
                </a:endParaRPr>
              </a:p>
              <a:p>
                <a:pPr algn="just">
                  <a:lnSpc>
                    <a:spcPct val="150000"/>
                  </a:lnSpc>
                </a:pPr>
                <a:r>
                  <a:rPr lang="vi-VN" sz="1700" smtClean="0">
                    <a:solidFill>
                      <a:schemeClr val="tx1"/>
                    </a:solidFill>
                    <a:latin typeface="Arial" panose="020B0604020202020204" pitchFamily="34" charset="0"/>
                  </a:rPr>
                  <a:t>Tức </a:t>
                </a:r>
                <a:r>
                  <a:rPr lang="vi-VN" sz="1700">
                    <a:solidFill>
                      <a:schemeClr val="tx1"/>
                    </a:solidFill>
                    <a:latin typeface="Arial" panose="020B0604020202020204" pitchFamily="34" charset="0"/>
                  </a:rPr>
                  <a:t>là </a:t>
                </a:r>
                <a14:m>
                  <m:oMath xmlns:m="http://schemas.openxmlformats.org/officeDocument/2006/math">
                    <m:r>
                      <a:rPr lang="vi-VN" sz="1700" i="1" smtClean="0">
                        <a:solidFill>
                          <a:schemeClr val="tx1"/>
                        </a:solidFill>
                        <a:latin typeface="Cambria Math" panose="02040503050406030204" pitchFamily="18" charset="0"/>
                      </a:rPr>
                      <m:t>𝐴</m:t>
                    </m:r>
                    <m:r>
                      <a:rPr lang="vi-VN" sz="170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𝑋</m:t>
                    </m:r>
                    <m:r>
                      <a:rPr lang="vi-VN" sz="1700" i="1" smtClean="0">
                        <a:solidFill>
                          <a:schemeClr val="tx1"/>
                        </a:solidFill>
                        <a:latin typeface="Cambria Math" panose="02040503050406030204" pitchFamily="18" charset="0"/>
                      </a:rPr>
                      <m:t>=0}∪{</m:t>
                    </m:r>
                    <m:r>
                      <a:rPr lang="vi-VN" sz="1700" i="1" smtClean="0">
                        <a:solidFill>
                          <a:schemeClr val="tx1"/>
                        </a:solidFill>
                        <a:latin typeface="Cambria Math" panose="02040503050406030204" pitchFamily="18" charset="0"/>
                      </a:rPr>
                      <m:t>𝑋</m:t>
                    </m:r>
                    <m:r>
                      <a:rPr lang="vi-VN" sz="1700" i="1" smtClean="0">
                        <a:solidFill>
                          <a:schemeClr val="tx1"/>
                        </a:solidFill>
                        <a:latin typeface="Cambria Math" panose="02040503050406030204" pitchFamily="18" charset="0"/>
                      </a:rPr>
                      <m:t>=1}.</m:t>
                    </m:r>
                  </m:oMath>
                </a14:m>
                <a:r>
                  <a:rPr lang="en-US" sz="1700" smtClean="0">
                    <a:solidFill>
                      <a:schemeClr val="tx1"/>
                    </a:solidFill>
                    <a:latin typeface="Arial" panose="020B0604020202020204" pitchFamily="34" charset="0"/>
                  </a:rPr>
                  <a:t> </a:t>
                </a:r>
              </a:p>
              <a:p>
                <a:pPr algn="just">
                  <a:lnSpc>
                    <a:spcPct val="150000"/>
                  </a:lnSpc>
                </a:pPr>
                <a:r>
                  <a:rPr lang="vi-VN" sz="1700" smtClean="0">
                    <a:solidFill>
                      <a:schemeClr val="tx1"/>
                    </a:solidFill>
                    <a:latin typeface="Arial" panose="020B0604020202020204" pitchFamily="34" charset="0"/>
                  </a:rPr>
                  <a:t>Theo </a:t>
                </a:r>
                <a:r>
                  <a:rPr lang="vi-VN" sz="1700">
                    <a:solidFill>
                      <a:schemeClr val="tx1"/>
                    </a:solidFill>
                    <a:latin typeface="Arial" panose="020B0604020202020204" pitchFamily="34" charset="0"/>
                  </a:rPr>
                  <a:t>quy tắc cộng xác suất, ta có</a:t>
                </a:r>
                <a:endParaRPr lang="vi-VN" sz="1700">
                  <a:solidFill>
                    <a:schemeClr val="tx1"/>
                  </a:solidFill>
                </a:endParaRPr>
              </a:p>
              <a:p>
                <a:pPr algn="just">
                  <a:lnSpc>
                    <a:spcPct val="150000"/>
                  </a:lnSpc>
                </a:pPr>
                <a14:m>
                  <m:oMathPara xmlns:m="http://schemas.openxmlformats.org/officeDocument/2006/math">
                    <m:oMathParaPr>
                      <m:jc m:val="centerGroup"/>
                    </m:oMathParaPr>
                    <m:oMath xmlns:m="http://schemas.openxmlformats.org/officeDocument/2006/math">
                      <m:r>
                        <a:rPr lang="vi-VN" sz="1700" i="1" smtClean="0">
                          <a:solidFill>
                            <a:schemeClr val="tx1"/>
                          </a:solidFill>
                          <a:latin typeface="Cambria Math" panose="02040503050406030204" pitchFamily="18" charset="0"/>
                        </a:rPr>
                        <m:t>𝑃</m:t>
                      </m:r>
                      <m:d>
                        <m:dPr>
                          <m:ctrlPr>
                            <a:rPr lang="vi-VN" sz="1700" i="1" smtClean="0">
                              <a:solidFill>
                                <a:schemeClr val="tx1"/>
                              </a:solidFill>
                              <a:latin typeface="Cambria Math" panose="02040503050406030204" pitchFamily="18" charset="0"/>
                            </a:rPr>
                          </m:ctrlPr>
                        </m:dPr>
                        <m:e>
                          <m:r>
                            <a:rPr lang="vi-VN" sz="1700" i="1" smtClean="0">
                              <a:solidFill>
                                <a:schemeClr val="tx1"/>
                              </a:solidFill>
                              <a:latin typeface="Cambria Math" panose="02040503050406030204" pitchFamily="18" charset="0"/>
                            </a:rPr>
                            <m:t>𝐴</m:t>
                          </m:r>
                        </m:e>
                      </m:d>
                      <m:r>
                        <a:rPr lang="vi-VN" sz="170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𝑃</m:t>
                      </m:r>
                      <m:d>
                        <m:dPr>
                          <m:ctrlPr>
                            <a:rPr lang="vi-VN" sz="1700" i="1" smtClean="0">
                              <a:solidFill>
                                <a:schemeClr val="tx1"/>
                              </a:solidFill>
                              <a:latin typeface="Cambria Math" panose="02040503050406030204" pitchFamily="18" charset="0"/>
                            </a:rPr>
                          </m:ctrlPr>
                        </m:dPr>
                        <m:e>
                          <m:r>
                            <a:rPr lang="vi-VN" sz="1700" i="1" smtClean="0">
                              <a:solidFill>
                                <a:schemeClr val="tx1"/>
                              </a:solidFill>
                              <a:latin typeface="Cambria Math" panose="02040503050406030204" pitchFamily="18" charset="0"/>
                            </a:rPr>
                            <m:t>𝑋</m:t>
                          </m:r>
                          <m:r>
                            <a:rPr lang="vi-VN" sz="1700" i="1" smtClean="0">
                              <a:solidFill>
                                <a:schemeClr val="tx1"/>
                              </a:solidFill>
                              <a:latin typeface="Cambria Math" panose="02040503050406030204" pitchFamily="18" charset="0"/>
                            </a:rPr>
                            <m:t>=0</m:t>
                          </m:r>
                        </m:e>
                      </m:d>
                      <m:r>
                        <a:rPr lang="vi-VN" sz="170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𝑃</m:t>
                      </m:r>
                      <m:d>
                        <m:dPr>
                          <m:ctrlPr>
                            <a:rPr lang="vi-VN" sz="1700" i="1" smtClean="0">
                              <a:solidFill>
                                <a:schemeClr val="tx1"/>
                              </a:solidFill>
                              <a:latin typeface="Cambria Math" panose="02040503050406030204" pitchFamily="18" charset="0"/>
                            </a:rPr>
                          </m:ctrlPr>
                        </m:dPr>
                        <m:e>
                          <m:r>
                            <a:rPr lang="vi-VN" sz="1700" i="1" smtClean="0">
                              <a:solidFill>
                                <a:schemeClr val="tx1"/>
                              </a:solidFill>
                              <a:latin typeface="Cambria Math" panose="02040503050406030204" pitchFamily="18" charset="0"/>
                            </a:rPr>
                            <m:t>𝑋</m:t>
                          </m:r>
                          <m:r>
                            <a:rPr lang="en-US" sz="1700" b="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1</m:t>
                          </m:r>
                        </m:e>
                      </m:d>
                      <m:r>
                        <a:rPr lang="vi-VN" sz="1700" i="1" smtClean="0">
                          <a:solidFill>
                            <a:schemeClr val="tx1"/>
                          </a:solidFill>
                          <a:latin typeface="Cambria Math" panose="02040503050406030204" pitchFamily="18" charset="0"/>
                        </a:rPr>
                        <m:t>=0,1+0,2</m:t>
                      </m:r>
                      <m:r>
                        <a:rPr lang="en-US" sz="1700" b="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0,3.</m:t>
                      </m:r>
                    </m:oMath>
                  </m:oMathPara>
                </a14:m>
                <a:endParaRPr lang="vi-VN" sz="1700">
                  <a:solidFill>
                    <a:schemeClr val="tx1"/>
                  </a:solidFill>
                </a:endParaRPr>
              </a:p>
              <a:p>
                <a:pPr algn="just">
                  <a:lnSpc>
                    <a:spcPct val="150000"/>
                  </a:lnSpc>
                </a:pPr>
                <a:r>
                  <a:rPr lang="vi-VN" sz="1700">
                    <a:solidFill>
                      <a:schemeClr val="tx1"/>
                    </a:solidFill>
                    <a:latin typeface="Arial" panose="020B0604020202020204" pitchFamily="34" charset="0"/>
                  </a:rPr>
                  <a:t>b) Gọi </a:t>
                </a:r>
                <a14:m>
                  <m:oMath xmlns:m="http://schemas.openxmlformats.org/officeDocument/2006/math">
                    <m:r>
                      <a:rPr lang="vi-VN" sz="1700" i="1" smtClean="0">
                        <a:solidFill>
                          <a:schemeClr val="tx1"/>
                        </a:solidFill>
                        <a:latin typeface="Cambria Math" panose="02040503050406030204" pitchFamily="18" charset="0"/>
                      </a:rPr>
                      <m:t>𝐵</m:t>
                    </m:r>
                  </m:oMath>
                </a14:m>
                <a:r>
                  <a:rPr lang="vi-VN" sz="1700">
                    <a:solidFill>
                      <a:schemeClr val="tx1"/>
                    </a:solidFill>
                    <a:latin typeface="Arial" panose="020B0604020202020204" pitchFamily="34" charset="0"/>
                  </a:rPr>
                  <a:t> là biến cố: “Xảy ra ít nhất 3 vụ vi phạm Luật Giao thông đường bộ vào tối thứ Bảy”; </a:t>
                </a:r>
                <a14:m>
                  <m:oMath xmlns:m="http://schemas.openxmlformats.org/officeDocument/2006/math">
                    <m:r>
                      <a:rPr lang="vi-VN" sz="1700" i="1" smtClean="0">
                        <a:solidFill>
                          <a:schemeClr val="tx1"/>
                        </a:solidFill>
                        <a:latin typeface="Cambria Math" panose="02040503050406030204" pitchFamily="18" charset="0"/>
                      </a:rPr>
                      <m:t>𝐶</m:t>
                    </m:r>
                  </m:oMath>
                </a14:m>
                <a:r>
                  <a:rPr lang="vi-VN" sz="1700">
                    <a:solidFill>
                      <a:schemeClr val="tx1"/>
                    </a:solidFill>
                    <a:latin typeface="Arial" panose="020B0604020202020204" pitchFamily="34" charset="0"/>
                  </a:rPr>
                  <a:t> là biến cố: “Xảy ra 4 hoặc 5 vụ vi phạm Luật Giao thông đường bộ vào tối thứ Bảy</a:t>
                </a:r>
                <a:r>
                  <a:rPr lang="vi-VN" sz="1700" smtClean="0">
                    <a:solidFill>
                      <a:schemeClr val="tx1"/>
                    </a:solidFill>
                    <a:latin typeface="Arial" panose="020B0604020202020204" pitchFamily="34" charset="0"/>
                  </a:rPr>
                  <a:t>”. </a:t>
                </a:r>
                <a:endParaRPr lang="en-US" sz="1700" smtClean="0">
                  <a:solidFill>
                    <a:schemeClr val="tx1"/>
                  </a:solidFill>
                  <a:latin typeface="Arial" panose="020B0604020202020204" pitchFamily="34" charset="0"/>
                </a:endParaRPr>
              </a:p>
              <a:p>
                <a:pPr algn="just">
                  <a:lnSpc>
                    <a:spcPct val="150000"/>
                  </a:lnSpc>
                </a:pPr>
                <a:r>
                  <a:rPr lang="vi-VN" sz="1700" smtClean="0">
                    <a:solidFill>
                      <a:schemeClr val="tx1"/>
                    </a:solidFill>
                    <a:latin typeface="Arial" panose="020B0604020202020204" pitchFamily="34" charset="0"/>
                  </a:rPr>
                  <a:t>Khi </a:t>
                </a:r>
                <a:r>
                  <a:rPr lang="vi-VN" sz="1700">
                    <a:solidFill>
                      <a:schemeClr val="tx1"/>
                    </a:solidFill>
                    <a:latin typeface="Arial" panose="020B0604020202020204" pitchFamily="34" charset="0"/>
                  </a:rPr>
                  <a:t>đó, </a:t>
                </a:r>
                <a14:m>
                  <m:oMath xmlns:m="http://schemas.openxmlformats.org/officeDocument/2006/math">
                    <m:r>
                      <a:rPr lang="vi-VN" sz="1700" i="1" smtClean="0">
                        <a:solidFill>
                          <a:schemeClr val="tx1"/>
                        </a:solidFill>
                        <a:latin typeface="Cambria Math" panose="02040503050406030204" pitchFamily="18" charset="0"/>
                      </a:rPr>
                      <m:t>𝐵</m:t>
                    </m:r>
                  </m:oMath>
                </a14:m>
                <a:r>
                  <a:rPr lang="vi-VN" sz="1700">
                    <a:solidFill>
                      <a:schemeClr val="tx1"/>
                    </a:solidFill>
                    <a:latin typeface="Arial" panose="020B0604020202020204" pitchFamily="34" charset="0"/>
                  </a:rPr>
                  <a:t> là hợp của hai biến cố xung khắc: biến cố </a:t>
                </a:r>
                <a14:m>
                  <m:oMath xmlns:m="http://schemas.openxmlformats.org/officeDocument/2006/math">
                    <m:r>
                      <a:rPr lang="vi-VN" sz="1700" i="1" smtClean="0">
                        <a:solidFill>
                          <a:schemeClr val="tx1"/>
                        </a:solidFill>
                        <a:latin typeface="Cambria Math" panose="02040503050406030204" pitchFamily="18" charset="0"/>
                      </a:rPr>
                      <m:t>{</m:t>
                    </m:r>
                    <m:r>
                      <a:rPr lang="vi-VN" sz="1700" i="1" smtClean="0">
                        <a:solidFill>
                          <a:schemeClr val="tx1"/>
                        </a:solidFill>
                        <a:latin typeface="Cambria Math" panose="02040503050406030204" pitchFamily="18" charset="0"/>
                      </a:rPr>
                      <m:t>𝑋</m:t>
                    </m:r>
                    <m:r>
                      <a:rPr lang="vi-VN" sz="1700" i="1" smtClean="0">
                        <a:solidFill>
                          <a:schemeClr val="tx1"/>
                        </a:solidFill>
                        <a:latin typeface="Cambria Math" panose="02040503050406030204" pitchFamily="18" charset="0"/>
                      </a:rPr>
                      <m:t>=3} </m:t>
                    </m:r>
                  </m:oMath>
                </a14:m>
                <a:r>
                  <a:rPr lang="vi-VN" sz="1700">
                    <a:solidFill>
                      <a:schemeClr val="tx1"/>
                    </a:solidFill>
                    <a:latin typeface="Arial" panose="020B0604020202020204" pitchFamily="34" charset="0"/>
                  </a:rPr>
                  <a:t>và biến cố </a:t>
                </a:r>
                <a14:m>
                  <m:oMath xmlns:m="http://schemas.openxmlformats.org/officeDocument/2006/math">
                    <m:r>
                      <a:rPr lang="vi-VN" sz="1700" i="1" smtClean="0">
                        <a:solidFill>
                          <a:schemeClr val="tx1"/>
                        </a:solidFill>
                        <a:latin typeface="Cambria Math" panose="02040503050406030204" pitchFamily="18" charset="0"/>
                      </a:rPr>
                      <m:t>𝐶</m:t>
                    </m:r>
                  </m:oMath>
                </a14:m>
                <a:r>
                  <a:rPr lang="vi-VN" sz="1700">
                    <a:solidFill>
                      <a:schemeClr val="tx1"/>
                    </a:solidFill>
                    <a:latin typeface="Arial" panose="020B0604020202020204" pitchFamily="34" charset="0"/>
                  </a:rPr>
                  <a:t>. </a:t>
                </a:r>
                <a:endParaRPr lang="en-US" sz="1700" smtClean="0">
                  <a:solidFill>
                    <a:schemeClr val="tx1"/>
                  </a:solidFill>
                  <a:latin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83366" y="992680"/>
                <a:ext cx="8138058" cy="3624069"/>
              </a:xfrm>
              <a:prstGeom prst="rect">
                <a:avLst/>
              </a:prstGeom>
              <a:blipFill>
                <a:blip r:embed="rId3"/>
                <a:stretch>
                  <a:fillRect l="-449" r="-524" b="-168"/>
                </a:stretch>
              </a:blipFill>
            </p:spPr>
            <p:txBody>
              <a:bodyPr/>
              <a:lstStyle/>
              <a:p>
                <a:r>
                  <a:rPr lang="en-US">
                    <a:noFill/>
                  </a:rPr>
                  <a:t> </a:t>
                </a:r>
              </a:p>
            </p:txBody>
          </p:sp>
        </mc:Fallback>
      </mc:AlternateContent>
      <p:grpSp>
        <p:nvGrpSpPr>
          <p:cNvPr id="66" name="Google Shape;1053;p43"/>
          <p:cNvGrpSpPr/>
          <p:nvPr/>
        </p:nvGrpSpPr>
        <p:grpSpPr>
          <a:xfrm>
            <a:off x="8338010" y="4467781"/>
            <a:ext cx="566828" cy="483011"/>
            <a:chOff x="4747765" y="3349511"/>
            <a:chExt cx="290074" cy="286431"/>
          </a:xfrm>
        </p:grpSpPr>
        <p:sp>
          <p:nvSpPr>
            <p:cNvPr id="67"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403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down)">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256781" y="238539"/>
            <a:ext cx="8624823" cy="4675367"/>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Rectangle 64"/>
          <p:cNvSpPr/>
          <p:nvPr/>
        </p:nvSpPr>
        <p:spPr>
          <a:xfrm>
            <a:off x="4203581" y="474553"/>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44661" y="940495"/>
                <a:ext cx="7656819" cy="3624069"/>
              </a:xfrm>
              <a:prstGeom prst="rect">
                <a:avLst/>
              </a:prstGeom>
            </p:spPr>
            <p:txBody>
              <a:bodyPr wrap="square">
                <a:spAutoFit/>
              </a:bodyPr>
              <a:lstStyle/>
              <a:p>
                <a:pPr lvl="0" algn="just">
                  <a:lnSpc>
                    <a:spcPct val="150000"/>
                  </a:lnSpc>
                  <a:defRPr/>
                </a:pPr>
                <a:r>
                  <a:rPr lang="vi-VN" sz="1700" smtClean="0">
                    <a:solidFill>
                      <a:srgbClr val="151515"/>
                    </a:solidFill>
                    <a:latin typeface="Arial" panose="020B0604020202020204" pitchFamily="34" charset="0"/>
                  </a:rPr>
                  <a:t>Theo </a:t>
                </a:r>
                <a:r>
                  <a:rPr lang="vi-VN" sz="1700">
                    <a:solidFill>
                      <a:srgbClr val="151515"/>
                    </a:solidFill>
                    <a:latin typeface="Arial" panose="020B0604020202020204" pitchFamily="34" charset="0"/>
                  </a:rPr>
                  <a:t>quy tắc cộng xác suất, ta có:</a:t>
                </a:r>
                <a:r>
                  <a:rPr lang="en-US" sz="1700">
                    <a:solidFill>
                      <a:srgbClr val="151515"/>
                    </a:solidFill>
                  </a:rPr>
                  <a:t> </a:t>
                </a:r>
                <a14:m>
                  <m:oMath xmlns:m="http://schemas.openxmlformats.org/officeDocument/2006/math">
                    <m:r>
                      <a:rPr lang="vi-VN" sz="1700" i="1">
                        <a:solidFill>
                          <a:srgbClr val="151515"/>
                        </a:solidFill>
                        <a:latin typeface="Cambria Math" panose="02040503050406030204" pitchFamily="18" charset="0"/>
                      </a:rPr>
                      <m:t>𝑃</m:t>
                    </m:r>
                    <m:r>
                      <a:rPr lang="vi-VN" sz="1700" i="1">
                        <a:solidFill>
                          <a:srgbClr val="151515"/>
                        </a:solidFill>
                        <a:latin typeface="Cambria Math" panose="02040503050406030204" pitchFamily="18" charset="0"/>
                      </a:rPr>
                      <m:t>(</m:t>
                    </m:r>
                    <m:r>
                      <a:rPr lang="vi-VN" sz="1700" i="1">
                        <a:solidFill>
                          <a:srgbClr val="151515"/>
                        </a:solidFill>
                        <a:latin typeface="Cambria Math" panose="02040503050406030204" pitchFamily="18" charset="0"/>
                      </a:rPr>
                      <m:t>𝐵</m:t>
                    </m:r>
                    <m:r>
                      <a:rPr lang="vi-VN" sz="1700" i="1">
                        <a:solidFill>
                          <a:srgbClr val="151515"/>
                        </a:solidFill>
                        <a:latin typeface="Cambria Math" panose="02040503050406030204" pitchFamily="18" charset="0"/>
                      </a:rPr>
                      <m:t>) = </m:t>
                    </m:r>
                    <m:r>
                      <a:rPr lang="vi-VN" sz="1700" i="1">
                        <a:solidFill>
                          <a:srgbClr val="151515"/>
                        </a:solidFill>
                        <a:latin typeface="Cambria Math" panose="02040503050406030204" pitchFamily="18" charset="0"/>
                      </a:rPr>
                      <m:t>𝑃</m:t>
                    </m:r>
                    <m:r>
                      <a:rPr lang="vi-VN" sz="1700" i="1">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a:solidFill>
                          <a:srgbClr val="151515"/>
                        </a:solidFill>
                        <a:latin typeface="Cambria Math" panose="02040503050406030204" pitchFamily="18" charset="0"/>
                      </a:rPr>
                      <m:t>=3)+</m:t>
                    </m:r>
                    <m:r>
                      <a:rPr lang="vi-VN" sz="1700" i="1">
                        <a:solidFill>
                          <a:srgbClr val="151515"/>
                        </a:solidFill>
                        <a:latin typeface="Cambria Math" panose="02040503050406030204" pitchFamily="18" charset="0"/>
                      </a:rPr>
                      <m:t>𝑃</m:t>
                    </m:r>
                    <m:r>
                      <a:rPr lang="vi-VN" sz="1700" i="1">
                        <a:solidFill>
                          <a:srgbClr val="151515"/>
                        </a:solidFill>
                        <a:latin typeface="Cambria Math" panose="02040503050406030204" pitchFamily="18" charset="0"/>
                      </a:rPr>
                      <m:t>(</m:t>
                    </m:r>
                    <m:r>
                      <a:rPr lang="vi-VN" sz="1700" i="1">
                        <a:solidFill>
                          <a:srgbClr val="151515"/>
                        </a:solidFill>
                        <a:latin typeface="Cambria Math" panose="02040503050406030204" pitchFamily="18" charset="0"/>
                      </a:rPr>
                      <m:t>𝐶</m:t>
                    </m:r>
                    <m:r>
                      <a:rPr lang="vi-VN" sz="1700" i="1">
                        <a:solidFill>
                          <a:srgbClr val="151515"/>
                        </a:solidFill>
                        <a:latin typeface="Cambria Math" panose="02040503050406030204" pitchFamily="18" charset="0"/>
                      </a:rPr>
                      <m:t>)</m:t>
                    </m:r>
                  </m:oMath>
                </a14:m>
                <a:endParaRPr lang="vi-VN" sz="1700">
                  <a:solidFill>
                    <a:srgbClr val="151515"/>
                  </a:solidFill>
                </a:endParaRPr>
              </a:p>
              <a:p>
                <a:pPr lvl="0" algn="just">
                  <a:lnSpc>
                    <a:spcPct val="150000"/>
                  </a:lnSpc>
                  <a:defRPr/>
                </a:pPr>
                <a:r>
                  <a:rPr lang="vi-VN" sz="1700">
                    <a:solidFill>
                      <a:srgbClr val="151515"/>
                    </a:solidFill>
                    <a:latin typeface="Arial" panose="020B0604020202020204" pitchFamily="34" charset="0"/>
                  </a:rPr>
                  <a:t>Biến cố </a:t>
                </a:r>
                <a14:m>
                  <m:oMath xmlns:m="http://schemas.openxmlformats.org/officeDocument/2006/math">
                    <m:r>
                      <a:rPr lang="vi-VN" sz="1700" i="1" smtClean="0">
                        <a:solidFill>
                          <a:srgbClr val="151515"/>
                        </a:solidFill>
                        <a:latin typeface="Cambria Math" panose="02040503050406030204" pitchFamily="18" charset="0"/>
                      </a:rPr>
                      <m:t>𝐶</m:t>
                    </m:r>
                  </m:oMath>
                </a14:m>
                <a:r>
                  <a:rPr lang="vi-VN" sz="1700">
                    <a:solidFill>
                      <a:srgbClr val="151515"/>
                    </a:solidFill>
                    <a:latin typeface="Arial" panose="020B0604020202020204" pitchFamily="34" charset="0"/>
                  </a:rPr>
                  <a:t> là hợp của hai biến cố xung khắc: </a:t>
                </a:r>
                <a14:m>
                  <m:oMath xmlns:m="http://schemas.openxmlformats.org/officeDocument/2006/math">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=4} </m:t>
                    </m:r>
                  </m:oMath>
                </a14:m>
                <a:r>
                  <a:rPr lang="vi-VN" sz="1700">
                    <a:solidFill>
                      <a:srgbClr val="151515"/>
                    </a:solidFill>
                    <a:latin typeface="Arial" panose="020B0604020202020204" pitchFamily="34" charset="0"/>
                  </a:rPr>
                  <a:t>và </a:t>
                </a:r>
                <a14:m>
                  <m:oMath xmlns:m="http://schemas.openxmlformats.org/officeDocument/2006/math">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=5}</m:t>
                    </m:r>
                  </m:oMath>
                </a14:m>
                <a:endParaRPr lang="en-US" sz="1700" smtClean="0">
                  <a:solidFill>
                    <a:srgbClr val="151515"/>
                  </a:solidFill>
                  <a:latin typeface="Arial" panose="020B0604020202020204" pitchFamily="34" charset="0"/>
                </a:endParaRPr>
              </a:p>
              <a:p>
                <a:pPr algn="just">
                  <a:lnSpc>
                    <a:spcPct val="150000"/>
                  </a:lnSpc>
                  <a:defRPr/>
                </a:pPr>
                <a:r>
                  <a:rPr lang="vi-VN" sz="1700" smtClean="0">
                    <a:solidFill>
                      <a:srgbClr val="151515"/>
                    </a:solidFill>
                    <a:latin typeface="Arial" panose="020B0604020202020204" pitchFamily="34" charset="0"/>
                  </a:rPr>
                  <a:t>Theo </a:t>
                </a:r>
                <a:r>
                  <a:rPr lang="vi-VN" sz="1700">
                    <a:solidFill>
                      <a:srgbClr val="151515"/>
                    </a:solidFill>
                    <a:latin typeface="Arial" panose="020B0604020202020204" pitchFamily="34" charset="0"/>
                  </a:rPr>
                  <a:t>quy tắc cộng xác </a:t>
                </a:r>
                <a:r>
                  <a:rPr lang="vi-VN" sz="1700" smtClean="0">
                    <a:solidFill>
                      <a:srgbClr val="151515"/>
                    </a:solidFill>
                    <a:latin typeface="Arial" panose="020B0604020202020204" pitchFamily="34" charset="0"/>
                  </a:rPr>
                  <a:t>suất,</a:t>
                </a:r>
                <a:r>
                  <a:rPr lang="en-US" sz="1700" smtClean="0">
                    <a:solidFill>
                      <a:srgbClr val="151515"/>
                    </a:solidFill>
                    <a:latin typeface="Arial" panose="020B0604020202020204" pitchFamily="34" charset="0"/>
                  </a:rPr>
                  <a:t> </a:t>
                </a:r>
                <a:r>
                  <a:rPr lang="vi-VN" sz="1700">
                    <a:solidFill>
                      <a:srgbClr val="151515"/>
                    </a:solidFill>
                    <a:latin typeface="Arial" panose="020B0604020202020204" pitchFamily="34" charset="0"/>
                  </a:rPr>
                  <a:t>ta có:</a:t>
                </a:r>
                <a:r>
                  <a:rPr lang="en-US" sz="1700" smtClean="0">
                    <a:solidFill>
                      <a:srgbClr val="151515"/>
                    </a:solidFill>
                  </a:rPr>
                  <a:t> </a:t>
                </a:r>
                <a14:m>
                  <m:oMath xmlns:m="http://schemas.openxmlformats.org/officeDocument/2006/math">
                    <m:r>
                      <a:rPr lang="vi-VN" sz="1700" i="1" smtClean="0">
                        <a:solidFill>
                          <a:srgbClr val="151515"/>
                        </a:solidFill>
                        <a:latin typeface="Cambria Math" panose="02040503050406030204" pitchFamily="18" charset="0"/>
                      </a:rPr>
                      <m:t>𝑃</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𝐶</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𝑃</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=4)+</m:t>
                    </m:r>
                    <m:r>
                      <a:rPr lang="vi-VN" sz="1700" i="1" smtClean="0">
                        <a:solidFill>
                          <a:srgbClr val="151515"/>
                        </a:solidFill>
                        <a:latin typeface="Cambria Math" panose="02040503050406030204" pitchFamily="18" charset="0"/>
                      </a:rPr>
                      <m:t>𝑃</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=5)</m:t>
                    </m:r>
                  </m:oMath>
                </a14:m>
                <a:endParaRPr lang="vi-VN" sz="1700">
                  <a:solidFill>
                    <a:srgbClr val="151515"/>
                  </a:solidFill>
                </a:endParaRPr>
              </a:p>
              <a:p>
                <a:pPr lvl="0" algn="just">
                  <a:lnSpc>
                    <a:spcPct val="150000"/>
                  </a:lnSpc>
                  <a:defRPr/>
                </a:pPr>
                <a:r>
                  <a:rPr lang="vi-VN" sz="1700" smtClean="0">
                    <a:solidFill>
                      <a:srgbClr val="151515"/>
                    </a:solidFill>
                    <a:latin typeface="Arial" panose="020B0604020202020204" pitchFamily="34" charset="0"/>
                  </a:rPr>
                  <a:t>Do </a:t>
                </a:r>
                <a:r>
                  <a:rPr lang="vi-VN" sz="1700">
                    <a:solidFill>
                      <a:srgbClr val="151515"/>
                    </a:solidFill>
                    <a:latin typeface="Arial" panose="020B0604020202020204" pitchFamily="34" charset="0"/>
                  </a:rPr>
                  <a:t>đó</a:t>
                </a:r>
                <a:r>
                  <a:rPr lang="en-US" sz="1700" smtClean="0">
                    <a:solidFill>
                      <a:srgbClr val="151515"/>
                    </a:solidFill>
                    <a:latin typeface="Arial" panose="020B0604020202020204" pitchFamily="34" charset="0"/>
                  </a:rPr>
                  <a:t>  </a:t>
                </a:r>
                <a14:m>
                  <m:oMath xmlns:m="http://schemas.openxmlformats.org/officeDocument/2006/math">
                    <m:r>
                      <a:rPr lang="vi-VN" sz="1700" i="1" smtClean="0">
                        <a:solidFill>
                          <a:srgbClr val="151515"/>
                        </a:solidFill>
                        <a:latin typeface="Cambria Math" panose="02040503050406030204" pitchFamily="18" charset="0"/>
                      </a:rPr>
                      <m:t>𝑃</m:t>
                    </m:r>
                    <m:d>
                      <m:dPr>
                        <m:ctrlPr>
                          <a:rPr lang="vi-VN" sz="1700" i="1" smtClean="0">
                            <a:solidFill>
                              <a:srgbClr val="151515"/>
                            </a:solidFill>
                            <a:latin typeface="Cambria Math" panose="02040503050406030204" pitchFamily="18" charset="0"/>
                          </a:rPr>
                        </m:ctrlPr>
                      </m:dPr>
                      <m:e>
                        <m:r>
                          <a:rPr lang="vi-VN" sz="1700" i="1" smtClean="0">
                            <a:solidFill>
                              <a:srgbClr val="151515"/>
                            </a:solidFill>
                            <a:latin typeface="Cambria Math" panose="02040503050406030204" pitchFamily="18" charset="0"/>
                          </a:rPr>
                          <m:t>𝐵</m:t>
                        </m:r>
                      </m:e>
                    </m:d>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𝑃</m:t>
                    </m:r>
                    <m:d>
                      <m:dPr>
                        <m:ctrlPr>
                          <a:rPr lang="vi-VN" sz="1700" i="1" smtClean="0">
                            <a:solidFill>
                              <a:srgbClr val="151515"/>
                            </a:solidFill>
                            <a:latin typeface="Cambria Math" panose="02040503050406030204" pitchFamily="18" charset="0"/>
                          </a:rPr>
                        </m:ctrlPr>
                      </m:dPr>
                      <m:e>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=3</m:t>
                        </m:r>
                      </m:e>
                    </m:d>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𝑃</m:t>
                    </m:r>
                    <m:d>
                      <m:dPr>
                        <m:ctrlPr>
                          <a:rPr lang="vi-VN" sz="1700" i="1" smtClean="0">
                            <a:solidFill>
                              <a:srgbClr val="151515"/>
                            </a:solidFill>
                            <a:latin typeface="Cambria Math" panose="02040503050406030204" pitchFamily="18" charset="0"/>
                          </a:rPr>
                        </m:ctrlPr>
                      </m:dPr>
                      <m:e>
                        <m:r>
                          <a:rPr lang="vi-VN" sz="1700" i="1" smtClean="0">
                            <a:solidFill>
                              <a:srgbClr val="151515"/>
                            </a:solidFill>
                            <a:latin typeface="Cambria Math" panose="02040503050406030204" pitchFamily="18" charset="0"/>
                          </a:rPr>
                          <m:t>𝐶</m:t>
                        </m:r>
                      </m:e>
                    </m:d>
                  </m:oMath>
                </a14:m>
                <a:endParaRPr lang="en-US" sz="1700" i="1" smtClean="0">
                  <a:solidFill>
                    <a:srgbClr val="151515"/>
                  </a:solidFill>
                  <a:latin typeface="Cambria Math" panose="02040503050406030204" pitchFamily="18" charset="0"/>
                </a:endParaRPr>
              </a:p>
              <a:p>
                <a:pPr lvl="0" algn="just">
                  <a:lnSpc>
                    <a:spcPct val="150000"/>
                  </a:lnSpc>
                  <a:defRPr/>
                </a:pPr>
                <a:r>
                  <a:rPr lang="en-US" sz="1700" smtClean="0">
                    <a:solidFill>
                      <a:srgbClr val="151515"/>
                    </a:solidFill>
                  </a:rPr>
                  <a:t> 	     </a:t>
                </a:r>
                <a14:m>
                  <m:oMath xmlns:m="http://schemas.openxmlformats.org/officeDocument/2006/math">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𝑃</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=3)+</m:t>
                    </m:r>
                    <m:r>
                      <a:rPr lang="vi-VN" sz="1700" i="1" smtClean="0">
                        <a:solidFill>
                          <a:srgbClr val="151515"/>
                        </a:solidFill>
                        <a:latin typeface="Cambria Math" panose="02040503050406030204" pitchFamily="18" charset="0"/>
                      </a:rPr>
                      <m:t>𝑃</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=4)+</m:t>
                    </m:r>
                    <m:r>
                      <a:rPr lang="vi-VN" sz="1700" i="1" smtClean="0">
                        <a:solidFill>
                          <a:srgbClr val="151515"/>
                        </a:solidFill>
                        <a:latin typeface="Cambria Math" panose="02040503050406030204" pitchFamily="18" charset="0"/>
                      </a:rPr>
                      <m:t>𝑃</m:t>
                    </m:r>
                    <m:r>
                      <a:rPr lang="vi-VN" sz="170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𝑋</m:t>
                    </m:r>
                    <m:r>
                      <a:rPr lang="vi-VN" sz="1700" i="1" smtClean="0">
                        <a:solidFill>
                          <a:srgbClr val="151515"/>
                        </a:solidFill>
                        <a:latin typeface="Cambria Math" panose="02040503050406030204" pitchFamily="18" charset="0"/>
                      </a:rPr>
                      <m:t>=5)=0,2+0,15+0,05=0,4 </m:t>
                    </m:r>
                  </m:oMath>
                </a14:m>
                <a:endParaRPr lang="en-US" sz="1700" smtClean="0">
                  <a:solidFill>
                    <a:srgbClr val="151515"/>
                  </a:solidFill>
                  <a:latin typeface="Arial" panose="020B0604020202020204" pitchFamily="34" charset="0"/>
                </a:endParaRPr>
              </a:p>
              <a:p>
                <a:pPr lvl="0" algn="just">
                  <a:lnSpc>
                    <a:spcPct val="150000"/>
                  </a:lnSpc>
                  <a:defRPr/>
                </a:pPr>
                <a:r>
                  <a:rPr lang="vi-VN" sz="1700" smtClean="0">
                    <a:solidFill>
                      <a:srgbClr val="151515"/>
                    </a:solidFill>
                    <a:latin typeface="Arial" panose="020B0604020202020204" pitchFamily="34" charset="0"/>
                  </a:rPr>
                  <a:t>c</a:t>
                </a:r>
                <a:r>
                  <a:rPr lang="vi-VN" sz="1700">
                    <a:solidFill>
                      <a:srgbClr val="151515"/>
                    </a:solidFill>
                    <a:latin typeface="Arial" panose="020B0604020202020204" pitchFamily="34" charset="0"/>
                  </a:rPr>
                  <a:t>) Gọi </a:t>
                </a:r>
                <a14:m>
                  <m:oMath xmlns:m="http://schemas.openxmlformats.org/officeDocument/2006/math">
                    <m:r>
                      <a:rPr lang="vi-VN" sz="1700" i="1" smtClean="0">
                        <a:solidFill>
                          <a:srgbClr val="151515"/>
                        </a:solidFill>
                        <a:latin typeface="Cambria Math" panose="02040503050406030204" pitchFamily="18" charset="0"/>
                      </a:rPr>
                      <m:t>𝐷</m:t>
                    </m:r>
                  </m:oMath>
                </a14:m>
                <a:r>
                  <a:rPr lang="vi-VN" sz="1700">
                    <a:solidFill>
                      <a:srgbClr val="151515"/>
                    </a:solidFill>
                    <a:latin typeface="Arial" panose="020B0604020202020204" pitchFamily="34" charset="0"/>
                  </a:rPr>
                  <a:t> là biến cố: “Xảy ra ít nhất 2 vụ vi phạm Luật Giao thông đường bộ vào tối thứ Bảy</a:t>
                </a:r>
                <a:r>
                  <a:rPr lang="vi-VN" sz="1700" smtClean="0">
                    <a:solidFill>
                      <a:srgbClr val="151515"/>
                    </a:solidFill>
                    <a:latin typeface="Arial" panose="020B0604020202020204" pitchFamily="34" charset="0"/>
                  </a:rPr>
                  <a:t>”. </a:t>
                </a:r>
                <a:endParaRPr lang="en-US" sz="1700" smtClean="0">
                  <a:solidFill>
                    <a:srgbClr val="151515"/>
                  </a:solidFill>
                  <a:latin typeface="Arial" panose="020B0604020202020204" pitchFamily="34" charset="0"/>
                </a:endParaRPr>
              </a:p>
              <a:p>
                <a:pPr lvl="0" algn="just">
                  <a:lnSpc>
                    <a:spcPct val="150000"/>
                  </a:lnSpc>
                  <a:defRPr/>
                </a:pPr>
                <a:r>
                  <a:rPr lang="vi-VN" sz="1700" smtClean="0">
                    <a:solidFill>
                      <a:srgbClr val="151515"/>
                    </a:solidFill>
                    <a:latin typeface="Arial" panose="020B0604020202020204" pitchFamily="34" charset="0"/>
                  </a:rPr>
                  <a:t>Suy </a:t>
                </a:r>
                <a:r>
                  <a:rPr lang="vi-VN" sz="1700">
                    <a:solidFill>
                      <a:srgbClr val="151515"/>
                    </a:solidFill>
                    <a:latin typeface="Arial" panose="020B0604020202020204" pitchFamily="34" charset="0"/>
                  </a:rPr>
                  <a:t>ra </a:t>
                </a:r>
                <a14:m>
                  <m:oMath xmlns:m="http://schemas.openxmlformats.org/officeDocument/2006/math">
                    <m:r>
                      <a:rPr lang="vi-VN" sz="1700" i="1" smtClean="0">
                        <a:solidFill>
                          <a:srgbClr val="151515"/>
                        </a:solidFill>
                        <a:latin typeface="Cambria Math" panose="02040503050406030204" pitchFamily="18" charset="0"/>
                      </a:rPr>
                      <m:t>𝐷</m:t>
                    </m:r>
                  </m:oMath>
                </a14:m>
                <a:r>
                  <a:rPr lang="vi-VN" sz="1700">
                    <a:solidFill>
                      <a:srgbClr val="151515"/>
                    </a:solidFill>
                    <a:latin typeface="Arial" panose="020B0604020202020204" pitchFamily="34" charset="0"/>
                  </a:rPr>
                  <a:t> là biến cố đối của biến cố </a:t>
                </a:r>
                <a14:m>
                  <m:oMath xmlns:m="http://schemas.openxmlformats.org/officeDocument/2006/math">
                    <m:r>
                      <a:rPr lang="vi-VN" sz="1700" i="1" smtClean="0">
                        <a:solidFill>
                          <a:srgbClr val="151515"/>
                        </a:solidFill>
                        <a:latin typeface="Cambria Math" panose="02040503050406030204" pitchFamily="18" charset="0"/>
                      </a:rPr>
                      <m:t>𝐴</m:t>
                    </m:r>
                  </m:oMath>
                </a14:m>
                <a:endParaRPr lang="en-US" sz="1700" smtClean="0">
                  <a:solidFill>
                    <a:srgbClr val="151515"/>
                  </a:solidFill>
                  <a:latin typeface="Arial" panose="020B0604020202020204" pitchFamily="34" charset="0"/>
                </a:endParaRPr>
              </a:p>
              <a:p>
                <a:pPr lvl="0" algn="just">
                  <a:lnSpc>
                    <a:spcPct val="150000"/>
                  </a:lnSpc>
                  <a:defRPr/>
                </a:pPr>
                <a:r>
                  <a:rPr lang="vi-VN" sz="1700" smtClean="0">
                    <a:solidFill>
                      <a:srgbClr val="151515"/>
                    </a:solidFill>
                    <a:latin typeface="Arial" panose="020B0604020202020204" pitchFamily="34" charset="0"/>
                  </a:rPr>
                  <a:t>Vậy </a:t>
                </a:r>
                <a14:m>
                  <m:oMath xmlns:m="http://schemas.openxmlformats.org/officeDocument/2006/math">
                    <m:r>
                      <a:rPr lang="vi-VN" sz="1700" i="1" smtClean="0">
                        <a:solidFill>
                          <a:srgbClr val="151515"/>
                        </a:solidFill>
                        <a:latin typeface="Cambria Math" panose="02040503050406030204" pitchFamily="18" charset="0"/>
                      </a:rPr>
                      <m:t>𝑃</m:t>
                    </m:r>
                    <m:d>
                      <m:dPr>
                        <m:ctrlPr>
                          <a:rPr lang="vi-VN" sz="1700" i="1" smtClean="0">
                            <a:solidFill>
                              <a:srgbClr val="151515"/>
                            </a:solidFill>
                            <a:latin typeface="Cambria Math" panose="02040503050406030204" pitchFamily="18" charset="0"/>
                          </a:rPr>
                        </m:ctrlPr>
                      </m:dPr>
                      <m:e>
                        <m:r>
                          <a:rPr lang="vi-VN" sz="1700" i="1" smtClean="0">
                            <a:solidFill>
                              <a:srgbClr val="151515"/>
                            </a:solidFill>
                            <a:latin typeface="Cambria Math" panose="02040503050406030204" pitchFamily="18" charset="0"/>
                          </a:rPr>
                          <m:t>𝐷</m:t>
                        </m:r>
                      </m:e>
                    </m:d>
                    <m:r>
                      <a:rPr lang="vi-VN" sz="1700" i="1" smtClean="0">
                        <a:solidFill>
                          <a:srgbClr val="151515"/>
                        </a:solidFill>
                        <a:latin typeface="Cambria Math" panose="02040503050406030204" pitchFamily="18" charset="0"/>
                      </a:rPr>
                      <m:t>= 1 </m:t>
                    </m:r>
                    <m:r>
                      <a:rPr lang="en-US" sz="1700" b="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𝑃</m:t>
                    </m:r>
                    <m:d>
                      <m:dPr>
                        <m:ctrlPr>
                          <a:rPr lang="vi-VN" sz="1700" i="1" smtClean="0">
                            <a:solidFill>
                              <a:srgbClr val="151515"/>
                            </a:solidFill>
                            <a:latin typeface="Cambria Math" panose="02040503050406030204" pitchFamily="18" charset="0"/>
                          </a:rPr>
                        </m:ctrlPr>
                      </m:dPr>
                      <m:e>
                        <m:r>
                          <a:rPr lang="vi-VN" sz="1700" i="1" smtClean="0">
                            <a:solidFill>
                              <a:srgbClr val="151515"/>
                            </a:solidFill>
                            <a:latin typeface="Cambria Math" panose="02040503050406030204" pitchFamily="18" charset="0"/>
                          </a:rPr>
                          <m:t>𝐴</m:t>
                        </m:r>
                      </m:e>
                    </m:d>
                    <m:r>
                      <a:rPr lang="vi-VN" sz="1700" i="1" smtClean="0">
                        <a:solidFill>
                          <a:srgbClr val="151515"/>
                        </a:solidFill>
                        <a:latin typeface="Cambria Math" panose="02040503050406030204" pitchFamily="18" charset="0"/>
                      </a:rPr>
                      <m:t>= 1 </m:t>
                    </m:r>
                    <m:r>
                      <a:rPr lang="en-US" sz="1700" b="0" i="1" smtClean="0">
                        <a:solidFill>
                          <a:srgbClr val="151515"/>
                        </a:solidFill>
                        <a:latin typeface="Cambria Math" panose="02040503050406030204" pitchFamily="18" charset="0"/>
                      </a:rPr>
                      <m:t>−</m:t>
                    </m:r>
                    <m:r>
                      <a:rPr lang="vi-VN" sz="1700" i="1" smtClean="0">
                        <a:solidFill>
                          <a:srgbClr val="151515"/>
                        </a:solidFill>
                        <a:latin typeface="Cambria Math" panose="02040503050406030204" pitchFamily="18" charset="0"/>
                      </a:rPr>
                      <m:t>0,3 =</m:t>
                    </m:r>
                    <m:r>
                      <a:rPr lang="vi-VN" sz="1700" i="1">
                        <a:solidFill>
                          <a:srgbClr val="151515"/>
                        </a:solidFill>
                        <a:latin typeface="Cambria Math" panose="02040503050406030204" pitchFamily="18" charset="0"/>
                      </a:rPr>
                      <m:t>0,7</m:t>
                    </m:r>
                    <m:r>
                      <a:rPr lang="vi-VN" sz="1700" i="1" smtClean="0">
                        <a:solidFill>
                          <a:srgbClr val="151515"/>
                        </a:solidFill>
                        <a:latin typeface="Cambria Math" panose="02040503050406030204" pitchFamily="18" charset="0"/>
                      </a:rPr>
                      <m:t>.</m:t>
                    </m:r>
                  </m:oMath>
                </a14:m>
                <a:endParaRPr lang="vi-VN" sz="1700">
                  <a:solidFill>
                    <a:srgbClr val="151515"/>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44661" y="940495"/>
                <a:ext cx="7656819" cy="3624069"/>
              </a:xfrm>
              <a:prstGeom prst="rect">
                <a:avLst/>
              </a:prstGeom>
              <a:blipFill>
                <a:blip r:embed="rId3"/>
                <a:stretch>
                  <a:fillRect l="-478" r="-557"/>
                </a:stretch>
              </a:blipFill>
            </p:spPr>
            <p:txBody>
              <a:bodyPr/>
              <a:lstStyle/>
              <a:p>
                <a:r>
                  <a:rPr lang="en-US">
                    <a:noFill/>
                  </a:rPr>
                  <a:t> </a:t>
                </a:r>
              </a:p>
            </p:txBody>
          </p:sp>
        </mc:Fallback>
      </mc:AlternateContent>
      <p:grpSp>
        <p:nvGrpSpPr>
          <p:cNvPr id="66" name="Google Shape;1053;p43"/>
          <p:cNvGrpSpPr/>
          <p:nvPr/>
        </p:nvGrpSpPr>
        <p:grpSpPr>
          <a:xfrm>
            <a:off x="8338010" y="4467781"/>
            <a:ext cx="566828" cy="483011"/>
            <a:chOff x="4747765" y="3349511"/>
            <a:chExt cx="290074" cy="286431"/>
          </a:xfrm>
        </p:grpSpPr>
        <p:sp>
          <p:nvSpPr>
            <p:cNvPr id="67"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3" name="Google Shape;254;p4"/>
          <p:cNvPicPr preferRelativeResize="0"/>
          <p:nvPr/>
        </p:nvPicPr>
        <p:blipFill rotWithShape="1">
          <a:blip r:embed="rId4">
            <a:alphaModFix/>
          </a:blip>
          <a:srcRect/>
          <a:stretch/>
        </p:blipFill>
        <p:spPr>
          <a:xfrm>
            <a:off x="7253148" y="134913"/>
            <a:ext cx="1642097" cy="305306"/>
          </a:xfrm>
          <a:prstGeom prst="rect">
            <a:avLst/>
          </a:prstGeom>
          <a:noFill/>
          <a:ln>
            <a:noFill/>
          </a:ln>
        </p:spPr>
      </p:pic>
    </p:spTree>
    <p:extLst>
      <p:ext uri="{BB962C8B-B14F-4D97-AF65-F5344CB8AC3E}">
        <p14:creationId xmlns:p14="http://schemas.microsoft.com/office/powerpoint/2010/main" val="52474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down)">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barn(inVertical)">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rot="15479435">
            <a:off x="8546914" y="3468379"/>
            <a:ext cx="812506" cy="401912"/>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0"/>
          <p:cNvGrpSpPr/>
          <p:nvPr/>
        </p:nvGrpSpPr>
        <p:grpSpPr>
          <a:xfrm rot="5400000">
            <a:off x="8807717" y="1520952"/>
            <a:ext cx="519976" cy="603409"/>
            <a:chOff x="4769427" y="2848704"/>
            <a:chExt cx="258181" cy="299607"/>
          </a:xfrm>
        </p:grpSpPr>
        <p:sp>
          <p:nvSpPr>
            <p:cNvPr id="86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7" name="TextBox 26"/>
              <p:cNvSpPr txBox="1"/>
              <p:nvPr/>
            </p:nvSpPr>
            <p:spPr>
              <a:xfrm>
                <a:off x="491986" y="294582"/>
                <a:ext cx="8144126" cy="1200329"/>
              </a:xfrm>
              <a:prstGeom prst="rect">
                <a:avLst/>
              </a:prstGeom>
              <a:noFill/>
            </p:spPr>
            <p:txBody>
              <a:bodyPr wrap="square" rtlCol="0">
                <a:spAutoFit/>
              </a:bodyPr>
              <a:lstStyle/>
              <a:p>
                <a:pPr lvl="0" algn="just">
                  <a:lnSpc>
                    <a:spcPct val="150000"/>
                  </a:lnSpc>
                </a:pPr>
                <a:r>
                  <a:rPr kumimoji="0" lang="en-US" sz="1600" b="1" i="0" u="none" strike="noStrike" kern="0" cap="none" spc="0" normalizeH="0" baseline="0" noProof="0">
                    <a:ln>
                      <a:noFill/>
                    </a:ln>
                    <a:solidFill>
                      <a:srgbClr val="FFFFFF"/>
                    </a:solidFill>
                    <a:effectLst/>
                    <a:highlight>
                      <a:srgbClr val="CE4D8E"/>
                    </a:highlight>
                    <a:uLnTx/>
                    <a:uFillTx/>
                    <a:latin typeface="Arial"/>
                    <a:ea typeface="+mn-ea"/>
                    <a:cs typeface="Arial" panose="020B0604020202020204" pitchFamily="34" charset="0"/>
                    <a:sym typeface="Arial"/>
                  </a:rPr>
                  <a:t>Ví dụ </a:t>
                </a:r>
                <a:r>
                  <a:rPr lang="en-US" sz="1600" b="1">
                    <a:solidFill>
                      <a:srgbClr val="FFFFFF"/>
                    </a:solidFill>
                    <a:highlight>
                      <a:srgbClr val="CE4D8E"/>
                    </a:highlight>
                    <a:ea typeface="+mn-ea"/>
                    <a:cs typeface="Arial" panose="020B0604020202020204" pitchFamily="34" charset="0"/>
                  </a:rPr>
                  <a:t>4</a:t>
                </a:r>
                <a:r>
                  <a:rPr kumimoji="0" lang="en-US" sz="1600" b="1" i="0" u="none" strike="noStrike" kern="0" cap="none" spc="0" normalizeH="0" baseline="0" noProof="0" smtClean="0">
                    <a:ln>
                      <a:noFill/>
                    </a:ln>
                    <a:solidFill>
                      <a:srgbClr val="FFFFFF"/>
                    </a:solidFill>
                    <a:effectLst/>
                    <a:highlight>
                      <a:srgbClr val="CE4D8E"/>
                    </a:highlight>
                    <a:uLnTx/>
                    <a:uFillTx/>
                    <a:latin typeface="Arial"/>
                    <a:ea typeface="+mn-ea"/>
                    <a:cs typeface="Arial" panose="020B0604020202020204" pitchFamily="34" charset="0"/>
                    <a:sym typeface="Arial"/>
                  </a:rPr>
                  <a:t>:</a:t>
                </a:r>
                <a:r>
                  <a:rPr kumimoji="0" lang="en-US" sz="16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a:t>
                </a:r>
                <a:r>
                  <a:rPr lang="vi-VN" sz="1600">
                    <a:latin typeface="Arial" panose="020B0604020202020204" pitchFamily="34" charset="0"/>
                    <a:ea typeface="Calibri" panose="020F0502020204030204" pitchFamily="34" charset="0"/>
                    <a:cs typeface="Times New Roman" panose="02020603050405020304" pitchFamily="18" charset="0"/>
                  </a:rPr>
                  <a:t>Một túi đựng 6 viên bi đỏ và 4 viên bi xanh. Các viên bi có cùng kích thước và khối lượng. Lấy ngẫu nhiên đồng thời 3 viên </a:t>
                </a:r>
                <a:r>
                  <a:rPr lang="vi-VN" sz="1600" smtClean="0">
                    <a:latin typeface="Arial" panose="020B0604020202020204" pitchFamily="34" charset="0"/>
                    <a:ea typeface="Calibri" panose="020F0502020204030204" pitchFamily="34" charset="0"/>
                    <a:cs typeface="Times New Roman" panose="02020603050405020304" pitchFamily="18" charset="0"/>
                  </a:rPr>
                  <a:t>b</a:t>
                </a:r>
                <a:r>
                  <a:rPr lang="en-US" sz="1600" smtClean="0">
                    <a:latin typeface="Arial" panose="020B0604020202020204" pitchFamily="34" charset="0"/>
                    <a:ea typeface="Calibri" panose="020F0502020204030204" pitchFamily="34" charset="0"/>
                    <a:cs typeface="Times New Roman" panose="02020603050405020304" pitchFamily="18" charset="0"/>
                  </a:rPr>
                  <a:t>i</a:t>
                </a:r>
                <a:r>
                  <a:rPr lang="vi-VN" sz="1600" smtClean="0">
                    <a:latin typeface="Arial" panose="020B0604020202020204" pitchFamily="34" charset="0"/>
                    <a:ea typeface="Calibri" panose="020F0502020204030204" pitchFamily="34" charset="0"/>
                    <a:cs typeface="Times New Roman" panose="02020603050405020304" pitchFamily="18" charset="0"/>
                  </a:rPr>
                  <a:t> </a:t>
                </a:r>
                <a:r>
                  <a:rPr lang="vi-VN" sz="1600">
                    <a:latin typeface="Arial" panose="020B0604020202020204" pitchFamily="34" charset="0"/>
                    <a:ea typeface="Calibri" panose="020F0502020204030204" pitchFamily="34" charset="0"/>
                    <a:cs typeface="Times New Roman" panose="02020603050405020304" pitchFamily="18" charset="0"/>
                  </a:rPr>
                  <a:t>từ trong túi. Gọi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vi-VN" sz="1600">
                    <a:latin typeface="Arial" panose="020B0604020202020204" pitchFamily="34" charset="0"/>
                    <a:ea typeface="Calibri" panose="020F0502020204030204" pitchFamily="34" charset="0"/>
                    <a:cs typeface="Times New Roman" panose="02020603050405020304" pitchFamily="18" charset="0"/>
                  </a:rPr>
                  <a:t> là số viên bi xanh trong 3 viên bi lấy ra. Lập bảng phân bố xác suất của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vi-VN" sz="1600">
                    <a:latin typeface="Arial" panose="020B0604020202020204" pitchFamily="34" charset="0"/>
                    <a:ea typeface="Calibri" panose="020F0502020204030204" pitchFamily="34" charset="0"/>
                    <a:cs typeface="Times New Roman" panose="02020603050405020304" pitchFamily="18" charset="0"/>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91986" y="294582"/>
                <a:ext cx="8144126" cy="1200329"/>
              </a:xfrm>
              <a:prstGeom prst="rect">
                <a:avLst/>
              </a:prstGeom>
              <a:blipFill>
                <a:blip r:embed="rId10"/>
                <a:stretch>
                  <a:fillRect l="-449" r="-374" b="-2030"/>
                </a:stretch>
              </a:blipFill>
            </p:spPr>
            <p:txBody>
              <a:bodyPr/>
              <a:lstStyle/>
              <a:p>
                <a:r>
                  <a:rPr lang="en-US">
                    <a:noFill/>
                  </a:rPr>
                  <a:t> </a:t>
                </a:r>
              </a:p>
            </p:txBody>
          </p:sp>
        </mc:Fallback>
      </mc:AlternateContent>
      <p:sp>
        <p:nvSpPr>
          <p:cNvPr id="28" name="Rectangle 27"/>
          <p:cNvSpPr/>
          <p:nvPr/>
        </p:nvSpPr>
        <p:spPr>
          <a:xfrm>
            <a:off x="4242486" y="1637522"/>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91986" y="2125598"/>
                <a:ext cx="7829959" cy="2642198"/>
              </a:xfrm>
              <a:prstGeom prst="rect">
                <a:avLst/>
              </a:prstGeom>
            </p:spPr>
            <p:txBody>
              <a:bodyPr wrap="square">
                <a:spAutoFit/>
              </a:bodyPr>
              <a:lstStyle/>
              <a:p>
                <a:pPr algn="just">
                  <a:lnSpc>
                    <a:spcPct val="150000"/>
                  </a:lnSpc>
                </a:pPr>
                <a:r>
                  <a:rPr lang="vi-VN" sz="1600" smtClean="0">
                    <a:solidFill>
                      <a:schemeClr val="tx1"/>
                    </a:solidFill>
                    <a:latin typeface="+mn-lt"/>
                  </a:rPr>
                  <a:t>Các giá trị có thể của </a:t>
                </a:r>
                <a14:m>
                  <m:oMath xmlns:m="http://schemas.openxmlformats.org/officeDocument/2006/math">
                    <m:r>
                      <a:rPr lang="vi-VN" sz="1600" i="1" smtClean="0">
                        <a:solidFill>
                          <a:schemeClr val="tx1"/>
                        </a:solidFill>
                        <a:latin typeface="Cambria Math" panose="02040503050406030204" pitchFamily="18" charset="0"/>
                      </a:rPr>
                      <m:t>𝑋</m:t>
                    </m:r>
                  </m:oMath>
                </a14:m>
                <a:r>
                  <a:rPr lang="vi-VN" sz="1600">
                    <a:solidFill>
                      <a:schemeClr val="tx1"/>
                    </a:solidFill>
                    <a:latin typeface="+mn-lt"/>
                  </a:rPr>
                  <a:t> thuộc tập </a:t>
                </a:r>
                <a14:m>
                  <m:oMath xmlns:m="http://schemas.openxmlformats.org/officeDocument/2006/math">
                    <m:r>
                      <a:rPr lang="vi-VN" sz="1600" i="1" smtClean="0">
                        <a:solidFill>
                          <a:schemeClr val="tx1"/>
                        </a:solidFill>
                        <a:latin typeface="Cambria Math" panose="02040503050406030204" pitchFamily="18" charset="0"/>
                      </a:rPr>
                      <m:t>{0; 1; 2; 3}</m:t>
                    </m:r>
                  </m:oMath>
                </a14:m>
                <a:endParaRPr lang="vi-VN" sz="1600">
                  <a:solidFill>
                    <a:schemeClr val="tx1"/>
                  </a:solidFill>
                  <a:latin typeface="+mn-lt"/>
                </a:endParaRPr>
              </a:p>
              <a:p>
                <a:pPr algn="just">
                  <a:lnSpc>
                    <a:spcPct val="150000"/>
                  </a:lnSpc>
                </a:pPr>
                <a:r>
                  <a:rPr lang="vi-VN" sz="1600">
                    <a:solidFill>
                      <a:schemeClr val="tx1"/>
                    </a:solidFill>
                    <a:latin typeface="+mn-lt"/>
                  </a:rPr>
                  <a:t>Tiếp theo, ta cần tính </a:t>
                </a:r>
                <a14:m>
                  <m:oMath xmlns:m="http://schemas.openxmlformats.org/officeDocument/2006/math">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=0), </m:t>
                    </m:r>
                    <m:r>
                      <a:rPr lang="vi-VN" sz="1600" i="1">
                        <a:solidFill>
                          <a:schemeClr val="tx1"/>
                        </a:solidFill>
                        <a:latin typeface="Cambria Math" panose="02040503050406030204" pitchFamily="18" charset="0"/>
                      </a:rPr>
                      <m:t>𝑃</m:t>
                    </m:r>
                    <m:r>
                      <a:rPr lang="vi-VN" sz="1600" i="1">
                        <a:solidFill>
                          <a:schemeClr val="tx1"/>
                        </a:solidFill>
                        <a:latin typeface="Cambria Math" panose="02040503050406030204" pitchFamily="18" charset="0"/>
                      </a:rPr>
                      <m:t>(</m:t>
                    </m:r>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=1), </m:t>
                    </m:r>
                    <m:r>
                      <a:rPr lang="vi-VN" sz="1600" i="1">
                        <a:solidFill>
                          <a:schemeClr val="tx1"/>
                        </a:solidFill>
                        <a:latin typeface="Cambria Math" panose="02040503050406030204" pitchFamily="18" charset="0"/>
                      </a:rPr>
                      <m:t>𝑃</m:t>
                    </m:r>
                    <m:r>
                      <a:rPr lang="vi-VN" sz="1600" i="1">
                        <a:solidFill>
                          <a:schemeClr val="tx1"/>
                        </a:solidFill>
                        <a:latin typeface="Cambria Math" panose="02040503050406030204" pitchFamily="18" charset="0"/>
                      </a:rPr>
                      <m:t>(</m:t>
                    </m:r>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=2), </m:t>
                    </m:r>
                    <m:r>
                      <a:rPr lang="vi-VN" sz="1600" i="1">
                        <a:solidFill>
                          <a:schemeClr val="tx1"/>
                        </a:solidFill>
                        <a:latin typeface="Cambria Math" panose="02040503050406030204" pitchFamily="18" charset="0"/>
                      </a:rPr>
                      <m:t>𝑃</m:t>
                    </m:r>
                    <m:r>
                      <a:rPr lang="vi-VN" sz="1600" i="1">
                        <a:solidFill>
                          <a:schemeClr val="tx1"/>
                        </a:solidFill>
                        <a:latin typeface="Cambria Math" panose="02040503050406030204" pitchFamily="18" charset="0"/>
                      </a:rPr>
                      <m:t>(</m:t>
                    </m:r>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=3)</m:t>
                    </m:r>
                  </m:oMath>
                </a14:m>
                <a:endParaRPr lang="vi-VN" sz="1600">
                  <a:solidFill>
                    <a:schemeClr val="tx1"/>
                  </a:solidFill>
                </a:endParaRPr>
              </a:p>
              <a:p>
                <a:pPr algn="just">
                  <a:lnSpc>
                    <a:spcPct val="150000"/>
                  </a:lnSpc>
                </a:pPr>
                <a:r>
                  <a:rPr lang="vi-VN" sz="1600" smtClean="0">
                    <a:solidFill>
                      <a:schemeClr val="tx1"/>
                    </a:solidFill>
                    <a:latin typeface="+mn-lt"/>
                  </a:rPr>
                  <a:t>Số </a:t>
                </a:r>
                <a:r>
                  <a:rPr lang="vi-VN" sz="1600">
                    <a:solidFill>
                      <a:schemeClr val="tx1"/>
                    </a:solidFill>
                    <a:latin typeface="+mn-lt"/>
                  </a:rPr>
                  <a:t>kết quả có thể là </a:t>
                </a:r>
                <a14:m>
                  <m:oMath xmlns:m="http://schemas.openxmlformats.org/officeDocument/2006/math">
                    <m:sSubSup>
                      <m:sSubSupPr>
                        <m:ctrlPr>
                          <a:rPr lang="vi-VN" sz="160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𝐶</m:t>
                        </m:r>
                      </m:e>
                      <m:sub>
                        <m:r>
                          <a:rPr lang="en-US" sz="1600" b="0" i="1" smtClean="0">
                            <a:solidFill>
                              <a:schemeClr val="tx1"/>
                            </a:solidFill>
                            <a:latin typeface="Cambria Math" panose="02040503050406030204" pitchFamily="18" charset="0"/>
                          </a:rPr>
                          <m:t>10</m:t>
                        </m:r>
                      </m:sub>
                      <m:sup>
                        <m:r>
                          <a:rPr lang="en-US" sz="1600" b="0" i="1" smtClean="0">
                            <a:solidFill>
                              <a:schemeClr val="tx1"/>
                            </a:solidFill>
                            <a:latin typeface="Cambria Math" panose="02040503050406030204" pitchFamily="18" charset="0"/>
                          </a:rPr>
                          <m:t>3</m:t>
                        </m:r>
                      </m:sup>
                    </m:sSubSup>
                    <m:r>
                      <a:rPr lang="vi-VN" sz="1600" i="1" smtClean="0">
                        <a:solidFill>
                          <a:schemeClr val="tx1"/>
                        </a:solidFill>
                        <a:latin typeface="Cambria Math" panose="02040503050406030204" pitchFamily="18" charset="0"/>
                      </a:rPr>
                      <m:t> =120.</m:t>
                    </m:r>
                  </m:oMath>
                </a14:m>
                <a:endParaRPr lang="vi-VN" sz="1600">
                  <a:solidFill>
                    <a:schemeClr val="tx1"/>
                  </a:solidFill>
                  <a:latin typeface="+mn-lt"/>
                </a:endParaRPr>
              </a:p>
              <a:p>
                <a:pPr marL="285750" indent="-285750" algn="just">
                  <a:lnSpc>
                    <a:spcPct val="150000"/>
                  </a:lnSpc>
                  <a:buFont typeface="Arial" panose="020B0604020202020204" pitchFamily="34" charset="0"/>
                  <a:buChar char="•"/>
                </a:pPr>
                <a:r>
                  <a:rPr lang="vi-VN" sz="1600" smtClean="0">
                    <a:solidFill>
                      <a:schemeClr val="tx1"/>
                    </a:solidFill>
                    <a:latin typeface="+mn-lt"/>
                  </a:rPr>
                  <a:t>Tính </a:t>
                </a:r>
                <a14:m>
                  <m:oMath xmlns:m="http://schemas.openxmlformats.org/officeDocument/2006/math">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=0)</m:t>
                    </m:r>
                  </m:oMath>
                </a14:m>
                <a:r>
                  <a:rPr lang="vi-VN" sz="1600">
                    <a:solidFill>
                      <a:schemeClr val="tx1"/>
                    </a:solidFill>
                    <a:latin typeface="+mn-lt"/>
                  </a:rPr>
                  <a:t>: Biến cố </a:t>
                </a:r>
                <a14:m>
                  <m:oMath xmlns:m="http://schemas.openxmlformats.org/officeDocument/2006/math">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=0} </m:t>
                    </m:r>
                  </m:oMath>
                </a14:m>
                <a:r>
                  <a:rPr lang="vi-VN" sz="1600">
                    <a:solidFill>
                      <a:schemeClr val="tx1"/>
                    </a:solidFill>
                    <a:latin typeface="+mn-lt"/>
                  </a:rPr>
                  <a:t>là: “Lấy được 3 viên bi đỏ</a:t>
                </a:r>
                <a:r>
                  <a:rPr lang="vi-VN" sz="1600" smtClean="0">
                    <a:solidFill>
                      <a:schemeClr val="tx1"/>
                    </a:solidFill>
                    <a:latin typeface="+mn-lt"/>
                  </a:rPr>
                  <a:t>”</a:t>
                </a:r>
                <a:endParaRPr lang="vi-VN" sz="1600">
                  <a:solidFill>
                    <a:schemeClr val="tx1"/>
                  </a:solidFill>
                  <a:latin typeface="+mn-lt"/>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rPr>
                        <m:t>S</m:t>
                      </m:r>
                      <m:r>
                        <m:rPr>
                          <m:nor/>
                        </m:rPr>
                        <a:rPr lang="vi-VN" sz="1600">
                          <a:solidFill>
                            <a:schemeClr val="tx1"/>
                          </a:solidFill>
                        </a:rPr>
                        <m:t>ố </m:t>
                      </m:r>
                      <m:r>
                        <m:rPr>
                          <m:nor/>
                        </m:rPr>
                        <a:rPr lang="vi-VN" sz="1600">
                          <a:solidFill>
                            <a:schemeClr val="tx1"/>
                          </a:solidFill>
                        </a:rPr>
                        <m:t>k</m:t>
                      </m:r>
                      <m:r>
                        <m:rPr>
                          <m:nor/>
                        </m:rPr>
                        <a:rPr lang="vi-VN" sz="1600">
                          <a:solidFill>
                            <a:schemeClr val="tx1"/>
                          </a:solidFill>
                        </a:rPr>
                        <m:t>ế</m:t>
                      </m:r>
                      <m:r>
                        <m:rPr>
                          <m:nor/>
                        </m:rPr>
                        <a:rPr lang="vi-VN" sz="1600">
                          <a:solidFill>
                            <a:schemeClr val="tx1"/>
                          </a:solidFill>
                        </a:rPr>
                        <m:t>t</m:t>
                      </m:r>
                      <m:r>
                        <m:rPr>
                          <m:nor/>
                        </m:rPr>
                        <a:rPr lang="vi-VN" sz="1600">
                          <a:solidFill>
                            <a:schemeClr val="tx1"/>
                          </a:solidFill>
                        </a:rPr>
                        <m:t> </m:t>
                      </m:r>
                      <m:r>
                        <m:rPr>
                          <m:nor/>
                        </m:rPr>
                        <a:rPr lang="vi-VN" sz="1600">
                          <a:solidFill>
                            <a:schemeClr val="tx1"/>
                          </a:solidFill>
                        </a:rPr>
                        <m:t>qu</m:t>
                      </m:r>
                      <m:r>
                        <m:rPr>
                          <m:nor/>
                        </m:rPr>
                        <a:rPr lang="vi-VN" sz="1600">
                          <a:solidFill>
                            <a:schemeClr val="tx1"/>
                          </a:solidFill>
                        </a:rPr>
                        <m:t>ả </m:t>
                      </m:r>
                      <m:r>
                        <m:rPr>
                          <m:nor/>
                        </m:rPr>
                        <a:rPr lang="vi-VN" sz="1600">
                          <a:solidFill>
                            <a:schemeClr val="tx1"/>
                          </a:solidFill>
                        </a:rPr>
                        <m:t>thu</m:t>
                      </m:r>
                      <m:r>
                        <m:rPr>
                          <m:nor/>
                        </m:rPr>
                        <a:rPr lang="vi-VN" sz="1600">
                          <a:solidFill>
                            <a:schemeClr val="tx1"/>
                          </a:solidFill>
                        </a:rPr>
                        <m:t>ậ</m:t>
                      </m:r>
                      <m:r>
                        <m:rPr>
                          <m:nor/>
                        </m:rPr>
                        <a:rPr lang="vi-VN" sz="1600">
                          <a:solidFill>
                            <a:schemeClr val="tx1"/>
                          </a:solidFill>
                        </a:rPr>
                        <m:t>n</m:t>
                      </m:r>
                      <m:r>
                        <m:rPr>
                          <m:nor/>
                        </m:rPr>
                        <a:rPr lang="vi-VN" sz="1600">
                          <a:solidFill>
                            <a:schemeClr val="tx1"/>
                          </a:solidFill>
                        </a:rPr>
                        <m:t> </m:t>
                      </m:r>
                      <m:r>
                        <m:rPr>
                          <m:nor/>
                        </m:rPr>
                        <a:rPr lang="vi-VN" sz="1600">
                          <a:solidFill>
                            <a:schemeClr val="tx1"/>
                          </a:solidFill>
                        </a:rPr>
                        <m:t>l</m:t>
                      </m:r>
                      <m:r>
                        <m:rPr>
                          <m:nor/>
                        </m:rPr>
                        <a:rPr lang="vi-VN" sz="1600">
                          <a:solidFill>
                            <a:schemeClr val="tx1"/>
                          </a:solidFill>
                        </a:rPr>
                        <m:t>ợ</m:t>
                      </m:r>
                      <m:r>
                        <m:rPr>
                          <m:nor/>
                        </m:rPr>
                        <a:rPr lang="vi-VN" sz="1600">
                          <a:solidFill>
                            <a:schemeClr val="tx1"/>
                          </a:solidFill>
                        </a:rPr>
                        <m:t>i</m:t>
                      </m:r>
                      <m:r>
                        <m:rPr>
                          <m:nor/>
                        </m:rPr>
                        <a:rPr lang="vi-VN" sz="1600">
                          <a:solidFill>
                            <a:schemeClr val="tx1"/>
                          </a:solidFill>
                        </a:rPr>
                        <m:t> </m:t>
                      </m:r>
                      <m:r>
                        <m:rPr>
                          <m:nor/>
                        </m:rPr>
                        <a:rPr lang="vi-VN" sz="1600">
                          <a:solidFill>
                            <a:schemeClr val="tx1"/>
                          </a:solidFill>
                        </a:rPr>
                        <m:t>cho</m:t>
                      </m:r>
                      <m:r>
                        <m:rPr>
                          <m:nor/>
                        </m:rPr>
                        <a:rPr lang="vi-VN" sz="1600">
                          <a:solidFill>
                            <a:schemeClr val="tx1"/>
                          </a:solidFill>
                        </a:rPr>
                        <m:t> </m:t>
                      </m:r>
                      <m:r>
                        <m:rPr>
                          <m:nor/>
                        </m:rPr>
                        <a:rPr lang="vi-VN" sz="1600">
                          <a:solidFill>
                            <a:schemeClr val="tx1"/>
                          </a:solidFill>
                        </a:rPr>
                        <m:t>bi</m:t>
                      </m:r>
                      <m:r>
                        <m:rPr>
                          <m:nor/>
                        </m:rPr>
                        <a:rPr lang="vi-VN" sz="1600">
                          <a:solidFill>
                            <a:schemeClr val="tx1"/>
                          </a:solidFill>
                        </a:rPr>
                        <m:t>ế</m:t>
                      </m:r>
                      <m:r>
                        <m:rPr>
                          <m:nor/>
                        </m:rPr>
                        <a:rPr lang="vi-VN" sz="1600">
                          <a:solidFill>
                            <a:schemeClr val="tx1"/>
                          </a:solidFill>
                        </a:rPr>
                        <m:t>n</m:t>
                      </m:r>
                      <m:r>
                        <m:rPr>
                          <m:nor/>
                        </m:rPr>
                        <a:rPr lang="vi-VN" sz="1600">
                          <a:solidFill>
                            <a:schemeClr val="tx1"/>
                          </a:solidFill>
                        </a:rPr>
                        <m:t> </m:t>
                      </m:r>
                      <m:r>
                        <m:rPr>
                          <m:nor/>
                        </m:rPr>
                        <a:rPr lang="vi-VN" sz="1600">
                          <a:solidFill>
                            <a:schemeClr val="tx1"/>
                          </a:solidFill>
                        </a:rPr>
                        <m:t>c</m:t>
                      </m:r>
                      <m:r>
                        <m:rPr>
                          <m:nor/>
                        </m:rPr>
                        <a:rPr lang="vi-VN" sz="1600">
                          <a:solidFill>
                            <a:schemeClr val="tx1"/>
                          </a:solidFill>
                        </a:rPr>
                        <m:t>ố </m:t>
                      </m:r>
                      <m:d>
                        <m:dPr>
                          <m:begChr m:val="{"/>
                          <m:endChr m:val="}"/>
                          <m:ctrlPr>
                            <a:rPr lang="vi-VN" sz="1600" i="1">
                              <a:solidFill>
                                <a:schemeClr val="tx1"/>
                              </a:solidFill>
                              <a:latin typeface="Cambria Math" panose="02040503050406030204" pitchFamily="18" charset="0"/>
                            </a:rPr>
                          </m:ctrlPr>
                        </m:dPr>
                        <m:e>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=0</m:t>
                          </m:r>
                        </m:e>
                      </m:d>
                      <m:r>
                        <m:rPr>
                          <m:nor/>
                        </m:rPr>
                        <a:rPr lang="vi-VN" sz="1600">
                          <a:solidFill>
                            <a:schemeClr val="tx1"/>
                          </a:solidFill>
                        </a:rPr>
                        <m:t> </m:t>
                      </m:r>
                      <m:r>
                        <m:rPr>
                          <m:nor/>
                        </m:rPr>
                        <a:rPr lang="vi-VN" sz="1600">
                          <a:solidFill>
                            <a:schemeClr val="tx1"/>
                          </a:solidFill>
                        </a:rPr>
                        <m:t>l</m:t>
                      </m:r>
                      <m:r>
                        <m:rPr>
                          <m:nor/>
                        </m:rPr>
                        <a:rPr lang="vi-VN" sz="1600">
                          <a:solidFill>
                            <a:schemeClr val="tx1"/>
                          </a:solidFill>
                        </a:rPr>
                        <m:t>à </m:t>
                      </m:r>
                      <m:sSubSup>
                        <m:sSubSupPr>
                          <m:ctrlPr>
                            <a:rPr lang="vi-VN"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6</m:t>
                          </m:r>
                        </m:sub>
                        <m:sup>
                          <m:r>
                            <a:rPr lang="en-US" sz="1600" i="1">
                              <a:solidFill>
                                <a:schemeClr val="tx1"/>
                              </a:solidFill>
                              <a:latin typeface="Cambria Math" panose="02040503050406030204" pitchFamily="18" charset="0"/>
                            </a:rPr>
                            <m:t>3</m:t>
                          </m:r>
                        </m:sup>
                      </m:sSubSup>
                      <m:r>
                        <a:rPr lang="vi-VN" sz="1600" i="1">
                          <a:solidFill>
                            <a:schemeClr val="tx1"/>
                          </a:solidFill>
                          <a:latin typeface="Cambria Math" panose="02040503050406030204" pitchFamily="18" charset="0"/>
                        </a:rPr>
                        <m:t>=20.</m:t>
                      </m:r>
                      <m:r>
                        <m:rPr>
                          <m:nor/>
                        </m:rPr>
                        <a:rPr lang="en-US" sz="1600">
                          <a:solidFill>
                            <a:schemeClr val="tx1"/>
                          </a:solidFill>
                        </a:rPr>
                        <m:t> </m:t>
                      </m:r>
                      <m:r>
                        <m:rPr>
                          <m:nor/>
                        </m:rPr>
                        <a:rPr lang="vi-VN" sz="1600">
                          <a:solidFill>
                            <a:schemeClr val="tx1"/>
                          </a:solidFill>
                        </a:rPr>
                        <m:t>Do</m:t>
                      </m:r>
                      <m:r>
                        <m:rPr>
                          <m:nor/>
                        </m:rPr>
                        <a:rPr lang="vi-VN" sz="1600">
                          <a:solidFill>
                            <a:schemeClr val="tx1"/>
                          </a:solidFill>
                        </a:rPr>
                        <m:t> đó</m:t>
                      </m:r>
                      <m:r>
                        <a:rPr lang="en-US" sz="1600" b="0" i="1" smtClean="0">
                          <a:solidFill>
                            <a:schemeClr val="tx1"/>
                          </a:solidFill>
                          <a:latin typeface="Cambria Math" panose="02040503050406030204" pitchFamily="18" charset="0"/>
                        </a:rPr>
                        <m:t> </m:t>
                      </m:r>
                      <m:r>
                        <a:rPr lang="vi-VN" sz="1600" i="1" smtClean="0">
                          <a:solidFill>
                            <a:schemeClr val="tx1"/>
                          </a:solidFill>
                          <a:latin typeface="Cambria Math" panose="02040503050406030204" pitchFamily="18" charset="0"/>
                        </a:rPr>
                        <m:t>𝑃</m:t>
                      </m:r>
                      <m:d>
                        <m:dPr>
                          <m:ctrlPr>
                            <a:rPr lang="vi-VN" sz="1600" i="1" smtClean="0">
                              <a:solidFill>
                                <a:schemeClr val="tx1"/>
                              </a:solidFill>
                              <a:latin typeface="Cambria Math" panose="02040503050406030204" pitchFamily="18" charset="0"/>
                            </a:rPr>
                          </m:ctrlPr>
                        </m:dPr>
                        <m:e>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=0</m:t>
                          </m:r>
                        </m:e>
                      </m:d>
                      <m:r>
                        <a:rPr lang="vi-VN" sz="1600" i="1" smtClean="0">
                          <a:solidFill>
                            <a:schemeClr val="tx1"/>
                          </a:solidFill>
                          <a:latin typeface="Cambria Math" panose="02040503050406030204" pitchFamily="18" charset="0"/>
                        </a:rPr>
                        <m:t>=</m:t>
                      </m:r>
                      <m:f>
                        <m:fPr>
                          <m:ctrlPr>
                            <a:rPr lang="vi-VN" sz="160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20</m:t>
                          </m:r>
                        </m:num>
                        <m:den>
                          <m:r>
                            <a:rPr lang="en-US" sz="1600" b="0" i="1" smtClean="0">
                              <a:solidFill>
                                <a:schemeClr val="tx1"/>
                              </a:solidFill>
                              <a:latin typeface="Cambria Math" panose="02040503050406030204" pitchFamily="18" charset="0"/>
                            </a:rPr>
                            <m:t>120</m:t>
                          </m:r>
                        </m:den>
                      </m:f>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6</m:t>
                          </m:r>
                        </m:den>
                      </m:f>
                      <m:r>
                        <a:rPr lang="en-US" sz="1600" b="0" i="1" smtClean="0">
                          <a:solidFill>
                            <a:schemeClr val="tx1"/>
                          </a:solidFill>
                          <a:latin typeface="Cambria Math" panose="02040503050406030204" pitchFamily="18" charset="0"/>
                        </a:rPr>
                        <m:t>.</m:t>
                      </m:r>
                    </m:oMath>
                  </m:oMathPara>
                </a14:m>
                <a:endParaRPr lang="vi-VN" sz="1600">
                  <a:solidFill>
                    <a:schemeClr val="tx1"/>
                  </a:solidFill>
                  <a:latin typeface="+mn-lt"/>
                </a:endParaRPr>
              </a:p>
              <a:p>
                <a:pPr marL="285750" indent="-285750" algn="just">
                  <a:lnSpc>
                    <a:spcPct val="150000"/>
                  </a:lnSpc>
                  <a:buFont typeface="Arial" panose="020B0604020202020204" pitchFamily="34" charset="0"/>
                  <a:buChar char="•"/>
                </a:pPr>
                <a:r>
                  <a:rPr lang="vi-VN" sz="1600" smtClean="0">
                    <a:solidFill>
                      <a:schemeClr val="tx1"/>
                    </a:solidFill>
                    <a:latin typeface="+mn-lt"/>
                  </a:rPr>
                  <a:t>Tính </a:t>
                </a:r>
                <a14:m>
                  <m:oMath xmlns:m="http://schemas.openxmlformats.org/officeDocument/2006/math">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=1): </m:t>
                    </m:r>
                  </m:oMath>
                </a14:m>
                <a:r>
                  <a:rPr lang="vi-VN" sz="1600">
                    <a:solidFill>
                      <a:schemeClr val="tx1"/>
                    </a:solidFill>
                    <a:latin typeface="+mn-lt"/>
                  </a:rPr>
                  <a:t>Biến cố </a:t>
                </a:r>
                <a14:m>
                  <m:oMath xmlns:m="http://schemas.openxmlformats.org/officeDocument/2006/math">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=1} </m:t>
                    </m:r>
                  </m:oMath>
                </a14:m>
                <a:r>
                  <a:rPr lang="vi-VN" sz="1600">
                    <a:solidFill>
                      <a:schemeClr val="tx1"/>
                    </a:solidFill>
                    <a:latin typeface="+mn-lt"/>
                  </a:rPr>
                  <a:t>là: “Lấy được 1 viên bi xanh và 2 viên bi đỏ</a:t>
                </a:r>
                <a:r>
                  <a:rPr lang="vi-VN" sz="1600" smtClean="0">
                    <a:solidFill>
                      <a:schemeClr val="tx1"/>
                    </a:solidFill>
                    <a:latin typeface="+mn-lt"/>
                  </a:rPr>
                  <a:t>” </a:t>
                </a:r>
                <a:endParaRPr lang="en-US" sz="1600" smtClean="0">
                  <a:solidFill>
                    <a:schemeClr val="tx1"/>
                  </a:solidFill>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91986" y="2125598"/>
                <a:ext cx="7829959" cy="2642198"/>
              </a:xfrm>
              <a:prstGeom prst="rect">
                <a:avLst/>
              </a:prstGeom>
              <a:blipFill>
                <a:blip r:embed="rId11"/>
                <a:stretch>
                  <a:fillRect l="-467" b="-462"/>
                </a:stretch>
              </a:blipFill>
            </p:spPr>
            <p:txBody>
              <a:bodyPr/>
              <a:lstStyle/>
              <a:p>
                <a:r>
                  <a:rPr lang="en-US">
                    <a:noFill/>
                  </a:rPr>
                  <a:t> </a:t>
                </a:r>
              </a:p>
            </p:txBody>
          </p:sp>
        </mc:Fallback>
      </mc:AlternateContent>
    </p:spTree>
    <p:extLst>
      <p:ext uri="{BB962C8B-B14F-4D97-AF65-F5344CB8AC3E}">
        <p14:creationId xmlns:p14="http://schemas.microsoft.com/office/powerpoint/2010/main" val="34410669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down)">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06917" y="840581"/>
                <a:ext cx="8101786" cy="4079450"/>
              </a:xfrm>
              <a:prstGeom prst="rect">
                <a:avLst/>
              </a:prstGeom>
            </p:spPr>
            <p:txBody>
              <a:bodyPr wrap="square">
                <a:spAutoFit/>
              </a:bodyPr>
              <a:lstStyle/>
              <a:p>
                <a:pPr lvl="0" algn="just">
                  <a:lnSpc>
                    <a:spcPct val="150000"/>
                  </a:lnSpc>
                </a:pPr>
                <a:r>
                  <a:rPr lang="vi-VN" sz="1600" smtClean="0">
                    <a:solidFill>
                      <a:srgbClr val="151515"/>
                    </a:solidFill>
                    <a:latin typeface="Arial" panose="020B0604020202020204" pitchFamily="34" charset="0"/>
                  </a:rPr>
                  <a:t>Có </a:t>
                </a:r>
                <a14:m>
                  <m:oMath xmlns:m="http://schemas.openxmlformats.org/officeDocument/2006/math">
                    <m:sSubSup>
                      <m:sSubSupPr>
                        <m:ctrlPr>
                          <a:rPr lang="vi-VN" sz="1600" i="1">
                            <a:solidFill>
                              <a:srgbClr val="151515"/>
                            </a:solidFill>
                            <a:latin typeface="Cambria Math" panose="02040503050406030204" pitchFamily="18" charset="0"/>
                          </a:rPr>
                        </m:ctrlPr>
                      </m:sSubSupPr>
                      <m:e>
                        <m:r>
                          <a:rPr lang="en-US" sz="1600" i="1">
                            <a:solidFill>
                              <a:srgbClr val="151515"/>
                            </a:solidFill>
                            <a:latin typeface="Cambria Math" panose="02040503050406030204" pitchFamily="18" charset="0"/>
                          </a:rPr>
                          <m:t>𝐶</m:t>
                        </m:r>
                      </m:e>
                      <m:sub>
                        <m:r>
                          <a:rPr lang="en-US" sz="1600" i="1">
                            <a:solidFill>
                              <a:srgbClr val="151515"/>
                            </a:solidFill>
                            <a:latin typeface="Cambria Math" panose="02040503050406030204" pitchFamily="18" charset="0"/>
                          </a:rPr>
                          <m:t>4</m:t>
                        </m:r>
                      </m:sub>
                      <m:sup>
                        <m:r>
                          <a:rPr lang="en-US" sz="1600" i="1">
                            <a:solidFill>
                              <a:srgbClr val="151515"/>
                            </a:solidFill>
                            <a:latin typeface="Cambria Math" panose="02040503050406030204" pitchFamily="18" charset="0"/>
                          </a:rPr>
                          <m:t>1</m:t>
                        </m:r>
                      </m:sup>
                    </m:sSubSup>
                    <m:r>
                      <a:rPr lang="vi-VN" sz="1600" i="1">
                        <a:solidFill>
                          <a:srgbClr val="151515"/>
                        </a:solidFill>
                        <a:latin typeface="Cambria Math" panose="02040503050406030204" pitchFamily="18" charset="0"/>
                      </a:rPr>
                      <m:t>=</m:t>
                    </m:r>
                    <m:r>
                      <a:rPr lang="en-US" sz="1600" i="1">
                        <a:solidFill>
                          <a:srgbClr val="151515"/>
                        </a:solidFill>
                        <a:latin typeface="Cambria Math" panose="02040503050406030204" pitchFamily="18" charset="0"/>
                      </a:rPr>
                      <m:t>4</m:t>
                    </m:r>
                  </m:oMath>
                </a14:m>
                <a:r>
                  <a:rPr lang="en-US" sz="1600">
                    <a:solidFill>
                      <a:srgbClr val="151515"/>
                    </a:solidFill>
                  </a:rPr>
                  <a:t> </a:t>
                </a:r>
                <a:r>
                  <a:rPr lang="vi-VN" sz="1600">
                    <a:solidFill>
                      <a:srgbClr val="151515"/>
                    </a:solidFill>
                    <a:latin typeface="Arial" panose="020B0604020202020204" pitchFamily="34" charset="0"/>
                  </a:rPr>
                  <a:t>cách chọn 1 viên bi xanh trong 4 viên bi xanh và </a:t>
                </a:r>
                <a14:m>
                  <m:oMath xmlns:m="http://schemas.openxmlformats.org/officeDocument/2006/math">
                    <m:sSubSup>
                      <m:sSubSupPr>
                        <m:ctrlPr>
                          <a:rPr lang="vi-VN" sz="1600" i="1">
                            <a:solidFill>
                              <a:srgbClr val="151515"/>
                            </a:solidFill>
                            <a:latin typeface="Cambria Math" panose="02040503050406030204" pitchFamily="18" charset="0"/>
                          </a:rPr>
                        </m:ctrlPr>
                      </m:sSubSupPr>
                      <m:e>
                        <m:r>
                          <a:rPr lang="en-US" sz="1600" i="1">
                            <a:solidFill>
                              <a:srgbClr val="151515"/>
                            </a:solidFill>
                            <a:latin typeface="Cambria Math" panose="02040503050406030204" pitchFamily="18" charset="0"/>
                          </a:rPr>
                          <m:t>𝐶</m:t>
                        </m:r>
                      </m:e>
                      <m:sub>
                        <m:r>
                          <a:rPr lang="en-US" sz="1600" i="1">
                            <a:solidFill>
                              <a:srgbClr val="151515"/>
                            </a:solidFill>
                            <a:latin typeface="Cambria Math" panose="02040503050406030204" pitchFamily="18" charset="0"/>
                          </a:rPr>
                          <m:t>6</m:t>
                        </m:r>
                      </m:sub>
                      <m:sup>
                        <m:r>
                          <a:rPr lang="en-US" sz="1600" i="1">
                            <a:solidFill>
                              <a:srgbClr val="151515"/>
                            </a:solidFill>
                            <a:latin typeface="Cambria Math" panose="02040503050406030204" pitchFamily="18" charset="0"/>
                          </a:rPr>
                          <m:t>2</m:t>
                        </m:r>
                      </m:sup>
                    </m:sSubSup>
                    <m:r>
                      <a:rPr lang="vi-VN" sz="1600" i="1">
                        <a:solidFill>
                          <a:srgbClr val="151515"/>
                        </a:solidFill>
                        <a:latin typeface="Cambria Math" panose="02040503050406030204" pitchFamily="18" charset="0"/>
                      </a:rPr>
                      <m:t>=</m:t>
                    </m:r>
                    <m:r>
                      <a:rPr lang="en-US" sz="1600" i="1">
                        <a:solidFill>
                          <a:srgbClr val="151515"/>
                        </a:solidFill>
                        <a:latin typeface="Cambria Math" panose="02040503050406030204" pitchFamily="18" charset="0"/>
                      </a:rPr>
                      <m:t>15</m:t>
                    </m:r>
                  </m:oMath>
                </a14:m>
                <a:r>
                  <a:rPr lang="en-US" sz="1600">
                    <a:solidFill>
                      <a:srgbClr val="151515"/>
                    </a:solidFill>
                  </a:rPr>
                  <a:t> </a:t>
                </a:r>
                <a:r>
                  <a:rPr lang="vi-VN" sz="1600">
                    <a:solidFill>
                      <a:srgbClr val="151515"/>
                    </a:solidFill>
                    <a:latin typeface="Arial" panose="020B0604020202020204" pitchFamily="34" charset="0"/>
                  </a:rPr>
                  <a:t>cách chọn 2 viên bi đỏ trong 6 viên b</a:t>
                </a:r>
                <a:r>
                  <a:rPr lang="en-US" sz="1600">
                    <a:solidFill>
                      <a:srgbClr val="151515"/>
                    </a:solidFill>
                  </a:rPr>
                  <a:t>i</a:t>
                </a:r>
                <a:r>
                  <a:rPr lang="vi-VN" sz="1600">
                    <a:solidFill>
                      <a:srgbClr val="151515"/>
                    </a:solidFill>
                    <a:latin typeface="Arial" panose="020B0604020202020204" pitchFamily="34" charset="0"/>
                  </a:rPr>
                  <a:t> </a:t>
                </a:r>
                <a:r>
                  <a:rPr lang="vi-VN" sz="1600" smtClean="0">
                    <a:solidFill>
                      <a:srgbClr val="151515"/>
                    </a:solidFill>
                    <a:latin typeface="Arial" panose="020B0604020202020204" pitchFamily="34" charset="0"/>
                  </a:rPr>
                  <a:t>đỏ</a:t>
                </a:r>
                <a:endParaRPr lang="en-US" sz="1600" smtClean="0">
                  <a:solidFill>
                    <a:schemeClr val="tx1"/>
                  </a:solidFill>
                  <a:latin typeface="Arial" panose="020B0604020202020204" pitchFamily="34" charset="0"/>
                </a:endParaRPr>
              </a:p>
              <a:p>
                <a:pPr lvl="0" algn="just">
                  <a:lnSpc>
                    <a:spcPct val="150000"/>
                  </a:lnSpc>
                  <a:defRPr/>
                </a:pPr>
                <a:r>
                  <a:rPr lang="vi-VN" sz="1600" smtClean="0">
                    <a:solidFill>
                      <a:schemeClr val="tx1"/>
                    </a:solidFill>
                    <a:latin typeface="Arial" panose="020B0604020202020204" pitchFamily="34" charset="0"/>
                  </a:rPr>
                  <a:t>Theo quy</a:t>
                </a:r>
                <a:r>
                  <a:rPr lang="en-US" sz="1600" smtClean="0">
                    <a:solidFill>
                      <a:schemeClr val="tx1"/>
                    </a:solidFill>
                    <a:latin typeface="Arial" panose="020B0604020202020204" pitchFamily="34" charset="0"/>
                  </a:rPr>
                  <a:t> </a:t>
                </a:r>
                <a:r>
                  <a:rPr lang="vi-VN" sz="1600" smtClean="0">
                    <a:solidFill>
                      <a:schemeClr val="tx1"/>
                    </a:solidFill>
                    <a:latin typeface="Arial" panose="020B0604020202020204" pitchFamily="34" charset="0"/>
                  </a:rPr>
                  <a:t>tắc </a:t>
                </a:r>
                <a:r>
                  <a:rPr lang="vi-VN" sz="1600">
                    <a:solidFill>
                      <a:schemeClr val="tx1"/>
                    </a:solidFill>
                    <a:latin typeface="Arial" panose="020B0604020202020204" pitchFamily="34" charset="0"/>
                  </a:rPr>
                  <a:t>nhân ta có </a:t>
                </a:r>
                <a14:m>
                  <m:oMath xmlns:m="http://schemas.openxmlformats.org/officeDocument/2006/math">
                    <m:r>
                      <a:rPr lang="vi-VN" sz="1600" i="1" smtClean="0">
                        <a:solidFill>
                          <a:schemeClr val="tx1"/>
                        </a:solidFill>
                        <a:latin typeface="Cambria Math" panose="02040503050406030204" pitchFamily="18" charset="0"/>
                      </a:rPr>
                      <m:t>4.15=60</m:t>
                    </m:r>
                  </m:oMath>
                </a14:m>
                <a:r>
                  <a:rPr lang="vi-VN" sz="1600">
                    <a:solidFill>
                      <a:schemeClr val="tx1"/>
                    </a:solidFill>
                    <a:latin typeface="Arial" panose="020B0604020202020204" pitchFamily="34" charset="0"/>
                  </a:rPr>
                  <a:t> cách chọn 1 viên bi xanh và 2 viên bi </a:t>
                </a:r>
                <a:r>
                  <a:rPr lang="vi-VN" sz="1600" smtClean="0">
                    <a:solidFill>
                      <a:schemeClr val="tx1"/>
                    </a:solidFill>
                    <a:latin typeface="Arial" panose="020B0604020202020204" pitchFamily="34" charset="0"/>
                  </a:rPr>
                  <a:t>đỏ</a:t>
                </a:r>
                <a:endParaRPr lang="vi-VN" sz="1600">
                  <a:solidFill>
                    <a:schemeClr val="tx1"/>
                  </a:solidFill>
                  <a:latin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latin typeface="Arial" panose="020B0604020202020204" pitchFamily="34" charset="0"/>
                        </a:rPr>
                        <m:t>S</m:t>
                      </m:r>
                      <m:r>
                        <m:rPr>
                          <m:nor/>
                        </m:rPr>
                        <a:rPr lang="vi-VN" sz="1600">
                          <a:solidFill>
                            <a:schemeClr val="tx1"/>
                          </a:solidFill>
                          <a:latin typeface="Arial" panose="020B0604020202020204" pitchFamily="34" charset="0"/>
                        </a:rPr>
                        <m:t>ố </m:t>
                      </m:r>
                      <m:r>
                        <m:rPr>
                          <m:nor/>
                        </m:rPr>
                        <a:rPr lang="vi-VN" sz="1600">
                          <a:solidFill>
                            <a:schemeClr val="tx1"/>
                          </a:solidFill>
                          <a:latin typeface="Arial" panose="020B0604020202020204" pitchFamily="34" charset="0"/>
                        </a:rPr>
                        <m:t>k</m:t>
                      </m:r>
                      <m:r>
                        <m:rPr>
                          <m:nor/>
                        </m:rPr>
                        <a:rPr lang="vi-VN" sz="1600">
                          <a:solidFill>
                            <a:schemeClr val="tx1"/>
                          </a:solidFill>
                          <a:latin typeface="Arial" panose="020B0604020202020204" pitchFamily="34" charset="0"/>
                        </a:rPr>
                        <m:t>ế</m:t>
                      </m:r>
                      <m:r>
                        <m:rPr>
                          <m:nor/>
                        </m:rPr>
                        <a:rPr lang="vi-VN" sz="1600">
                          <a:solidFill>
                            <a:schemeClr val="tx1"/>
                          </a:solidFill>
                          <a:latin typeface="Arial" panose="020B0604020202020204" pitchFamily="34" charset="0"/>
                        </a:rPr>
                        <m:t>t</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qu</m:t>
                      </m:r>
                      <m:r>
                        <m:rPr>
                          <m:nor/>
                        </m:rPr>
                        <a:rPr lang="vi-VN" sz="1600">
                          <a:solidFill>
                            <a:schemeClr val="tx1"/>
                          </a:solidFill>
                          <a:latin typeface="Arial" panose="020B0604020202020204" pitchFamily="34" charset="0"/>
                        </a:rPr>
                        <m:t>ả </m:t>
                      </m:r>
                      <m:r>
                        <m:rPr>
                          <m:nor/>
                        </m:rPr>
                        <a:rPr lang="vi-VN" sz="1600">
                          <a:solidFill>
                            <a:schemeClr val="tx1"/>
                          </a:solidFill>
                          <a:latin typeface="Arial" panose="020B0604020202020204" pitchFamily="34" charset="0"/>
                        </a:rPr>
                        <m:t>thu</m:t>
                      </m:r>
                      <m:r>
                        <m:rPr>
                          <m:nor/>
                        </m:rPr>
                        <a:rPr lang="vi-VN" sz="1600">
                          <a:solidFill>
                            <a:schemeClr val="tx1"/>
                          </a:solidFill>
                          <a:latin typeface="Arial" panose="020B0604020202020204" pitchFamily="34" charset="0"/>
                        </a:rPr>
                        <m:t>ậ</m:t>
                      </m:r>
                      <m:r>
                        <m:rPr>
                          <m:nor/>
                        </m:rPr>
                        <a:rPr lang="vi-VN" sz="1600">
                          <a:solidFill>
                            <a:schemeClr val="tx1"/>
                          </a:solidFill>
                          <a:latin typeface="Arial" panose="020B0604020202020204" pitchFamily="34" charset="0"/>
                        </a:rPr>
                        <m:t>n</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l</m:t>
                      </m:r>
                      <m:r>
                        <m:rPr>
                          <m:nor/>
                        </m:rPr>
                        <a:rPr lang="vi-VN" sz="1600">
                          <a:solidFill>
                            <a:schemeClr val="tx1"/>
                          </a:solidFill>
                          <a:latin typeface="Arial" panose="020B0604020202020204" pitchFamily="34" charset="0"/>
                        </a:rPr>
                        <m:t>ợ</m:t>
                      </m:r>
                      <m:r>
                        <m:rPr>
                          <m:nor/>
                        </m:rPr>
                        <a:rPr lang="vi-VN" sz="1600">
                          <a:solidFill>
                            <a:schemeClr val="tx1"/>
                          </a:solidFill>
                          <a:latin typeface="Arial" panose="020B0604020202020204" pitchFamily="34" charset="0"/>
                        </a:rPr>
                        <m:t>i</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cho</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bi</m:t>
                      </m:r>
                      <m:r>
                        <m:rPr>
                          <m:nor/>
                        </m:rPr>
                        <a:rPr lang="vi-VN" sz="1600">
                          <a:solidFill>
                            <a:schemeClr val="tx1"/>
                          </a:solidFill>
                          <a:latin typeface="Arial" panose="020B0604020202020204" pitchFamily="34" charset="0"/>
                        </a:rPr>
                        <m:t>ế</m:t>
                      </m:r>
                      <m:r>
                        <m:rPr>
                          <m:nor/>
                        </m:rPr>
                        <a:rPr lang="vi-VN" sz="1600">
                          <a:solidFill>
                            <a:schemeClr val="tx1"/>
                          </a:solidFill>
                          <a:latin typeface="Arial" panose="020B0604020202020204" pitchFamily="34" charset="0"/>
                        </a:rPr>
                        <m:t>n</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c</m:t>
                      </m:r>
                      <m:r>
                        <m:rPr>
                          <m:nor/>
                        </m:rPr>
                        <a:rPr lang="vi-VN" sz="1600">
                          <a:solidFill>
                            <a:schemeClr val="tx1"/>
                          </a:solidFill>
                          <a:latin typeface="Arial" panose="020B0604020202020204" pitchFamily="34" charset="0"/>
                        </a:rPr>
                        <m:t>ố </m:t>
                      </m:r>
                      <m:d>
                        <m:dPr>
                          <m:begChr m:val="{"/>
                          <m:endChr m:val="}"/>
                          <m:ctrlPr>
                            <a:rPr lang="vi-VN" sz="1600" i="1">
                              <a:solidFill>
                                <a:schemeClr val="tx1"/>
                              </a:solidFill>
                              <a:latin typeface="Cambria Math" panose="02040503050406030204" pitchFamily="18" charset="0"/>
                            </a:rPr>
                          </m:ctrlPr>
                        </m:dPr>
                        <m:e>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=1</m:t>
                          </m:r>
                        </m:e>
                      </m:d>
                      <m:r>
                        <m:rPr>
                          <m:nor/>
                        </m:rPr>
                        <a:rPr lang="en-US" sz="1600" b="0" i="0" smtClean="0">
                          <a:solidFill>
                            <a:schemeClr val="tx1"/>
                          </a:solidFill>
                          <a:latin typeface="Cambria Math" panose="02040503050406030204" pitchFamily="18" charset="0"/>
                        </a:rPr>
                        <m:t> </m:t>
                      </m:r>
                      <m:r>
                        <m:rPr>
                          <m:nor/>
                        </m:rPr>
                        <a:rPr lang="vi-VN" sz="1600">
                          <a:solidFill>
                            <a:schemeClr val="tx1"/>
                          </a:solidFill>
                          <a:latin typeface="Arial" panose="020B0604020202020204" pitchFamily="34" charset="0"/>
                        </a:rPr>
                        <m:t>l</m:t>
                      </m:r>
                      <m:r>
                        <m:rPr>
                          <m:nor/>
                        </m:rPr>
                        <a:rPr lang="vi-VN" sz="1600">
                          <a:solidFill>
                            <a:schemeClr val="tx1"/>
                          </a:solidFill>
                          <a:latin typeface="Arial" panose="020B0604020202020204" pitchFamily="34" charset="0"/>
                        </a:rPr>
                        <m:t>à </m:t>
                      </m:r>
                      <m:r>
                        <a:rPr lang="vi-VN" sz="1600" i="1">
                          <a:solidFill>
                            <a:schemeClr val="tx1"/>
                          </a:solidFill>
                          <a:latin typeface="Cambria Math" panose="02040503050406030204" pitchFamily="18" charset="0"/>
                        </a:rPr>
                        <m:t>60</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Do</m:t>
                      </m:r>
                      <m:r>
                        <m:rPr>
                          <m:nor/>
                        </m:rPr>
                        <a:rPr lang="vi-VN" sz="1600">
                          <a:solidFill>
                            <a:schemeClr val="tx1"/>
                          </a:solidFill>
                          <a:latin typeface="Arial" panose="020B0604020202020204" pitchFamily="34" charset="0"/>
                        </a:rPr>
                        <m:t> đó</m:t>
                      </m:r>
                      <m:r>
                        <a:rPr lang="en-US" sz="1600" b="0" i="1" smtClean="0">
                          <a:solidFill>
                            <a:schemeClr val="tx1"/>
                          </a:solidFill>
                          <a:latin typeface="Cambria Math" panose="02040503050406030204" pitchFamily="18" charset="0"/>
                        </a:rPr>
                        <m:t> </m:t>
                      </m:r>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=1)=</m:t>
                      </m:r>
                      <m:f>
                        <m:fPr>
                          <m:ctrlPr>
                            <a:rPr lang="vi-VN"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6</m:t>
                          </m:r>
                          <m:r>
                            <a:rPr lang="en-US" sz="1600" i="1">
                              <a:solidFill>
                                <a:schemeClr val="tx1"/>
                              </a:solidFill>
                              <a:latin typeface="Cambria Math" panose="02040503050406030204" pitchFamily="18" charset="0"/>
                            </a:rPr>
                            <m:t>0</m:t>
                          </m:r>
                        </m:num>
                        <m:den>
                          <m:r>
                            <a:rPr lang="en-US" sz="1600" i="1">
                              <a:solidFill>
                                <a:schemeClr val="tx1"/>
                              </a:solidFill>
                              <a:latin typeface="Cambria Math" panose="02040503050406030204" pitchFamily="18" charset="0"/>
                            </a:rPr>
                            <m:t>120</m:t>
                          </m:r>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2</m:t>
                          </m:r>
                        </m:den>
                      </m:f>
                      <m:r>
                        <a:rPr lang="en-US" sz="1600" i="1">
                          <a:solidFill>
                            <a:schemeClr val="tx1"/>
                          </a:solidFill>
                          <a:latin typeface="Cambria Math" panose="02040503050406030204" pitchFamily="18" charset="0"/>
                        </a:rPr>
                        <m:t>.</m:t>
                      </m:r>
                    </m:oMath>
                  </m:oMathPara>
                </a14:m>
                <a:endParaRPr lang="en-US" sz="1600" smtClean="0">
                  <a:solidFill>
                    <a:schemeClr val="tx1"/>
                  </a:solidFill>
                  <a:latin typeface="Arial" panose="020B0604020202020204" pitchFamily="34" charset="0"/>
                </a:endParaRPr>
              </a:p>
              <a:p>
                <a:pPr marL="285750" indent="-285750" algn="just">
                  <a:lnSpc>
                    <a:spcPct val="150000"/>
                  </a:lnSpc>
                  <a:buFont typeface="Arial" panose="020B0604020202020204" pitchFamily="34" charset="0"/>
                  <a:buChar char="•"/>
                </a:pPr>
                <a:r>
                  <a:rPr lang="vi-VN" sz="1600">
                    <a:solidFill>
                      <a:schemeClr val="tx1"/>
                    </a:solidFill>
                    <a:latin typeface="Arial" panose="020B0604020202020204" pitchFamily="34" charset="0"/>
                  </a:rPr>
                  <a:t>Tính </a:t>
                </a:r>
                <a14:m>
                  <m:oMath xmlns:m="http://schemas.openxmlformats.org/officeDocument/2006/math">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=2):</m:t>
                    </m:r>
                  </m:oMath>
                </a14:m>
                <a:r>
                  <a:rPr lang="en-US" sz="1600" smtClean="0">
                    <a:solidFill>
                      <a:schemeClr val="tx1"/>
                    </a:solidFill>
                    <a:latin typeface="Arial" panose="020B0604020202020204" pitchFamily="34" charset="0"/>
                  </a:rPr>
                  <a:t> </a:t>
                </a:r>
                <a:r>
                  <a:rPr lang="vi-VN" sz="1600" smtClean="0">
                    <a:solidFill>
                      <a:schemeClr val="tx1"/>
                    </a:solidFill>
                    <a:latin typeface="Arial" panose="020B0604020202020204" pitchFamily="34" charset="0"/>
                  </a:rPr>
                  <a:t>Biến </a:t>
                </a:r>
                <a:r>
                  <a:rPr lang="vi-VN" sz="1600">
                    <a:solidFill>
                      <a:schemeClr val="tx1"/>
                    </a:solidFill>
                    <a:latin typeface="Arial" panose="020B0604020202020204" pitchFamily="34" charset="0"/>
                  </a:rPr>
                  <a:t>cố </a:t>
                </a:r>
                <a14:m>
                  <m:oMath xmlns:m="http://schemas.openxmlformats.org/officeDocument/2006/math">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=2} </m:t>
                    </m:r>
                  </m:oMath>
                </a14:m>
                <a:r>
                  <a:rPr lang="vi-VN" sz="1600">
                    <a:solidFill>
                      <a:schemeClr val="tx1"/>
                    </a:solidFill>
                    <a:latin typeface="Arial" panose="020B0604020202020204" pitchFamily="34" charset="0"/>
                  </a:rPr>
                  <a:t>là: “Lấy được 2 viên bi xanh và 1 viên bi đỏ</a:t>
                </a:r>
                <a:r>
                  <a:rPr lang="vi-VN" sz="1600" smtClean="0">
                    <a:solidFill>
                      <a:schemeClr val="tx1"/>
                    </a:solidFill>
                    <a:latin typeface="Arial" panose="020B0604020202020204" pitchFamily="34" charset="0"/>
                  </a:rPr>
                  <a:t>”</a:t>
                </a:r>
                <a:endParaRPr lang="vi-VN" sz="1600">
                  <a:solidFill>
                    <a:schemeClr val="tx1"/>
                  </a:solidFill>
                </a:endParaRPr>
              </a:p>
              <a:p>
                <a:pPr algn="just">
                  <a:lnSpc>
                    <a:spcPct val="150000"/>
                  </a:lnSpc>
                </a:pPr>
                <a:r>
                  <a:rPr lang="vi-VN" sz="1600">
                    <a:solidFill>
                      <a:schemeClr val="tx1"/>
                    </a:solidFill>
                    <a:latin typeface="Arial" panose="020B0604020202020204" pitchFamily="34" charset="0"/>
                  </a:rPr>
                  <a:t>Có </a:t>
                </a:r>
                <a14:m>
                  <m:oMath xmlns:m="http://schemas.openxmlformats.org/officeDocument/2006/math">
                    <m:sSubSup>
                      <m:sSubSupPr>
                        <m:ctrlPr>
                          <a:rPr lang="vi-VN"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4</m:t>
                        </m:r>
                      </m:sub>
                      <m:sup>
                        <m:r>
                          <a:rPr lang="en-US" sz="1600" b="0" i="1" smtClean="0">
                            <a:solidFill>
                              <a:schemeClr val="tx1"/>
                            </a:solidFill>
                            <a:latin typeface="Cambria Math" panose="02040503050406030204" pitchFamily="18" charset="0"/>
                          </a:rPr>
                          <m:t>2</m:t>
                        </m:r>
                      </m:sup>
                    </m:sSubSup>
                    <m:r>
                      <a:rPr lang="vi-VN" sz="160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6</m:t>
                    </m:r>
                  </m:oMath>
                </a14:m>
                <a:r>
                  <a:rPr lang="en-US" sz="1600" smtClean="0">
                    <a:solidFill>
                      <a:schemeClr val="tx1"/>
                    </a:solidFill>
                    <a:latin typeface="Arial" panose="020B0604020202020204" pitchFamily="34" charset="0"/>
                  </a:rPr>
                  <a:t> </a:t>
                </a:r>
                <a:r>
                  <a:rPr lang="vi-VN" sz="1600">
                    <a:solidFill>
                      <a:schemeClr val="tx1"/>
                    </a:solidFill>
                    <a:latin typeface="Arial" panose="020B0604020202020204" pitchFamily="34" charset="0"/>
                  </a:rPr>
                  <a:t>cách chọn 2 viên bi xanh trong 4 viên bi xanh và </a:t>
                </a:r>
                <a14:m>
                  <m:oMath xmlns:m="http://schemas.openxmlformats.org/officeDocument/2006/math">
                    <m:sSubSup>
                      <m:sSubSupPr>
                        <m:ctrlPr>
                          <a:rPr lang="vi-VN"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𝐶</m:t>
                        </m:r>
                      </m:e>
                      <m:sub>
                        <m:r>
                          <a:rPr lang="en-US" sz="1600" b="0" i="1" smtClean="0">
                            <a:solidFill>
                              <a:schemeClr val="tx1"/>
                            </a:solidFill>
                            <a:latin typeface="Cambria Math" panose="02040503050406030204" pitchFamily="18" charset="0"/>
                          </a:rPr>
                          <m:t>6</m:t>
                        </m:r>
                      </m:sub>
                      <m:sup>
                        <m:r>
                          <a:rPr lang="en-US" sz="1600" b="0" i="1" smtClean="0">
                            <a:solidFill>
                              <a:schemeClr val="tx1"/>
                            </a:solidFill>
                            <a:latin typeface="Cambria Math" panose="02040503050406030204" pitchFamily="18" charset="0"/>
                          </a:rPr>
                          <m:t>1</m:t>
                        </m:r>
                      </m:sup>
                    </m:sSubSup>
                    <m:r>
                      <a:rPr lang="vi-VN"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6</m:t>
                    </m:r>
                  </m:oMath>
                </a14:m>
                <a:r>
                  <a:rPr lang="vi-VN" sz="1600">
                    <a:solidFill>
                      <a:schemeClr val="tx1"/>
                    </a:solidFill>
                    <a:latin typeface="Arial" panose="020B0604020202020204" pitchFamily="34" charset="0"/>
                  </a:rPr>
                  <a:t> cách chọn 1 viên bi đỏ trong 6 viên </a:t>
                </a:r>
                <a:r>
                  <a:rPr lang="vi-VN" sz="1600" smtClean="0">
                    <a:solidFill>
                      <a:schemeClr val="tx1"/>
                    </a:solidFill>
                    <a:latin typeface="Arial" panose="020B0604020202020204" pitchFamily="34" charset="0"/>
                  </a:rPr>
                  <a:t>b</a:t>
                </a:r>
                <a:r>
                  <a:rPr lang="en-US" sz="1600" smtClean="0">
                    <a:solidFill>
                      <a:schemeClr val="tx1"/>
                    </a:solidFill>
                    <a:latin typeface="Arial" panose="020B0604020202020204" pitchFamily="34" charset="0"/>
                  </a:rPr>
                  <a:t>i</a:t>
                </a:r>
                <a:r>
                  <a:rPr lang="vi-VN" sz="1600" smtClean="0">
                    <a:solidFill>
                      <a:schemeClr val="tx1"/>
                    </a:solidFill>
                    <a:latin typeface="Arial" panose="020B0604020202020204" pitchFamily="34" charset="0"/>
                  </a:rPr>
                  <a:t> đỏ</a:t>
                </a:r>
                <a:endParaRPr lang="vi-VN" sz="1600">
                  <a:solidFill>
                    <a:schemeClr val="tx1"/>
                  </a:solidFill>
                </a:endParaRPr>
              </a:p>
              <a:p>
                <a:pPr algn="just">
                  <a:lnSpc>
                    <a:spcPct val="150000"/>
                  </a:lnSpc>
                </a:pPr>
                <a:r>
                  <a:rPr lang="vi-VN" sz="1600">
                    <a:solidFill>
                      <a:schemeClr val="tx1"/>
                    </a:solidFill>
                    <a:latin typeface="Arial" panose="020B0604020202020204" pitchFamily="34" charset="0"/>
                  </a:rPr>
                  <a:t>Theo quy tắc nhân ta có </a:t>
                </a:r>
                <a14:m>
                  <m:oMath xmlns:m="http://schemas.openxmlformats.org/officeDocument/2006/math">
                    <m:r>
                      <a:rPr lang="vi-VN" sz="1600" i="1" smtClean="0">
                        <a:solidFill>
                          <a:schemeClr val="tx1"/>
                        </a:solidFill>
                        <a:latin typeface="Cambria Math" panose="02040503050406030204" pitchFamily="18" charset="0"/>
                      </a:rPr>
                      <m:t>6.6=36</m:t>
                    </m:r>
                  </m:oMath>
                </a14:m>
                <a:r>
                  <a:rPr lang="en-US" sz="1600" smtClean="0">
                    <a:solidFill>
                      <a:schemeClr val="tx1"/>
                    </a:solidFill>
                    <a:latin typeface="Arial" panose="020B0604020202020204" pitchFamily="34" charset="0"/>
                  </a:rPr>
                  <a:t> </a:t>
                </a:r>
                <a:r>
                  <a:rPr lang="vi-VN" sz="1600">
                    <a:solidFill>
                      <a:schemeClr val="tx1"/>
                    </a:solidFill>
                    <a:latin typeface="Arial" panose="020B0604020202020204" pitchFamily="34" charset="0"/>
                  </a:rPr>
                  <a:t>cách chọn 2 viên bi xanh và 1 viên bi </a:t>
                </a:r>
                <a:r>
                  <a:rPr lang="vi-VN" sz="1600" smtClean="0">
                    <a:solidFill>
                      <a:schemeClr val="tx1"/>
                    </a:solidFill>
                    <a:latin typeface="Arial" panose="020B0604020202020204" pitchFamily="34" charset="0"/>
                  </a:rPr>
                  <a:t>đỏ</a:t>
                </a:r>
                <a:endParaRPr lang="vi-VN" sz="1600">
                  <a:solidFill>
                    <a:schemeClr val="tx1"/>
                  </a:solidFill>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latin typeface="Arial" panose="020B0604020202020204" pitchFamily="34" charset="0"/>
                        </a:rPr>
                        <m:t>S</m:t>
                      </m:r>
                      <m:r>
                        <m:rPr>
                          <m:nor/>
                        </m:rPr>
                        <a:rPr lang="vi-VN" sz="1600">
                          <a:solidFill>
                            <a:schemeClr val="tx1"/>
                          </a:solidFill>
                          <a:latin typeface="Arial" panose="020B0604020202020204" pitchFamily="34" charset="0"/>
                        </a:rPr>
                        <m:t>ố </m:t>
                      </m:r>
                      <m:r>
                        <m:rPr>
                          <m:nor/>
                        </m:rPr>
                        <a:rPr lang="vi-VN" sz="1600">
                          <a:solidFill>
                            <a:schemeClr val="tx1"/>
                          </a:solidFill>
                          <a:latin typeface="Arial" panose="020B0604020202020204" pitchFamily="34" charset="0"/>
                        </a:rPr>
                        <m:t>k</m:t>
                      </m:r>
                      <m:r>
                        <m:rPr>
                          <m:nor/>
                        </m:rPr>
                        <a:rPr lang="vi-VN" sz="1600">
                          <a:solidFill>
                            <a:schemeClr val="tx1"/>
                          </a:solidFill>
                          <a:latin typeface="Arial" panose="020B0604020202020204" pitchFamily="34" charset="0"/>
                        </a:rPr>
                        <m:t>ế</m:t>
                      </m:r>
                      <m:r>
                        <m:rPr>
                          <m:nor/>
                        </m:rPr>
                        <a:rPr lang="vi-VN" sz="1600">
                          <a:solidFill>
                            <a:schemeClr val="tx1"/>
                          </a:solidFill>
                          <a:latin typeface="Arial" panose="020B0604020202020204" pitchFamily="34" charset="0"/>
                        </a:rPr>
                        <m:t>t</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qu</m:t>
                      </m:r>
                      <m:r>
                        <m:rPr>
                          <m:nor/>
                        </m:rPr>
                        <a:rPr lang="vi-VN" sz="1600">
                          <a:solidFill>
                            <a:schemeClr val="tx1"/>
                          </a:solidFill>
                          <a:latin typeface="Arial" panose="020B0604020202020204" pitchFamily="34" charset="0"/>
                        </a:rPr>
                        <m:t>ả </m:t>
                      </m:r>
                      <m:r>
                        <m:rPr>
                          <m:nor/>
                        </m:rPr>
                        <a:rPr lang="vi-VN" sz="1600">
                          <a:solidFill>
                            <a:schemeClr val="tx1"/>
                          </a:solidFill>
                          <a:latin typeface="Arial" panose="020B0604020202020204" pitchFamily="34" charset="0"/>
                        </a:rPr>
                        <m:t>thu</m:t>
                      </m:r>
                      <m:r>
                        <m:rPr>
                          <m:nor/>
                        </m:rPr>
                        <a:rPr lang="vi-VN" sz="1600">
                          <a:solidFill>
                            <a:schemeClr val="tx1"/>
                          </a:solidFill>
                          <a:latin typeface="Arial" panose="020B0604020202020204" pitchFamily="34" charset="0"/>
                        </a:rPr>
                        <m:t>ậ</m:t>
                      </m:r>
                      <m:r>
                        <m:rPr>
                          <m:nor/>
                        </m:rPr>
                        <a:rPr lang="vi-VN" sz="1600">
                          <a:solidFill>
                            <a:schemeClr val="tx1"/>
                          </a:solidFill>
                          <a:latin typeface="Arial" panose="020B0604020202020204" pitchFamily="34" charset="0"/>
                        </a:rPr>
                        <m:t>n</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l</m:t>
                      </m:r>
                      <m:r>
                        <m:rPr>
                          <m:nor/>
                        </m:rPr>
                        <a:rPr lang="vi-VN" sz="1600">
                          <a:solidFill>
                            <a:schemeClr val="tx1"/>
                          </a:solidFill>
                          <a:latin typeface="Arial" panose="020B0604020202020204" pitchFamily="34" charset="0"/>
                        </a:rPr>
                        <m:t>ợ</m:t>
                      </m:r>
                      <m:r>
                        <m:rPr>
                          <m:nor/>
                        </m:rPr>
                        <a:rPr lang="vi-VN" sz="1600">
                          <a:solidFill>
                            <a:schemeClr val="tx1"/>
                          </a:solidFill>
                          <a:latin typeface="Arial" panose="020B0604020202020204" pitchFamily="34" charset="0"/>
                        </a:rPr>
                        <m:t>i</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cho</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bi</m:t>
                      </m:r>
                      <m:r>
                        <m:rPr>
                          <m:nor/>
                        </m:rPr>
                        <a:rPr lang="vi-VN" sz="1600">
                          <a:solidFill>
                            <a:schemeClr val="tx1"/>
                          </a:solidFill>
                          <a:latin typeface="Arial" panose="020B0604020202020204" pitchFamily="34" charset="0"/>
                        </a:rPr>
                        <m:t>ế</m:t>
                      </m:r>
                      <m:r>
                        <m:rPr>
                          <m:nor/>
                        </m:rPr>
                        <a:rPr lang="vi-VN" sz="1600">
                          <a:solidFill>
                            <a:schemeClr val="tx1"/>
                          </a:solidFill>
                          <a:latin typeface="Arial" panose="020B0604020202020204" pitchFamily="34" charset="0"/>
                        </a:rPr>
                        <m:t>n</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c</m:t>
                      </m:r>
                      <m:r>
                        <m:rPr>
                          <m:nor/>
                        </m:rPr>
                        <a:rPr lang="vi-VN" sz="1600">
                          <a:solidFill>
                            <a:schemeClr val="tx1"/>
                          </a:solidFill>
                          <a:latin typeface="Arial" panose="020B0604020202020204" pitchFamily="34" charset="0"/>
                        </a:rPr>
                        <m:t>ố </m:t>
                      </m:r>
                      <m:d>
                        <m:dPr>
                          <m:begChr m:val="{"/>
                          <m:endChr m:val="}"/>
                          <m:ctrlPr>
                            <a:rPr lang="vi-VN" sz="1600" i="1">
                              <a:solidFill>
                                <a:schemeClr val="tx1"/>
                              </a:solidFill>
                              <a:latin typeface="Cambria Math" panose="02040503050406030204" pitchFamily="18" charset="0"/>
                            </a:rPr>
                          </m:ctrlPr>
                        </m:dPr>
                        <m:e>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=2</m:t>
                          </m:r>
                        </m:e>
                      </m:d>
                      <m:r>
                        <m:rPr>
                          <m:nor/>
                        </m:rPr>
                        <a:rPr lang="en-US"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l</m:t>
                      </m:r>
                      <m:r>
                        <m:rPr>
                          <m:nor/>
                        </m:rPr>
                        <a:rPr lang="vi-VN" sz="1600">
                          <a:solidFill>
                            <a:schemeClr val="tx1"/>
                          </a:solidFill>
                          <a:latin typeface="Arial" panose="020B0604020202020204" pitchFamily="34" charset="0"/>
                        </a:rPr>
                        <m:t>à </m:t>
                      </m:r>
                      <m:r>
                        <a:rPr lang="vi-VN" sz="1600" i="1">
                          <a:solidFill>
                            <a:schemeClr val="tx1"/>
                          </a:solidFill>
                          <a:latin typeface="Cambria Math" panose="02040503050406030204" pitchFamily="18" charset="0"/>
                        </a:rPr>
                        <m:t>36</m:t>
                      </m:r>
                      <m:r>
                        <m:rPr>
                          <m:nor/>
                        </m:rPr>
                        <a:rPr lang="vi-VN" sz="1600">
                          <a:solidFill>
                            <a:schemeClr val="tx1"/>
                          </a:solidFill>
                          <a:latin typeface="Arial" panose="020B0604020202020204" pitchFamily="34" charset="0"/>
                        </a:rPr>
                        <m:t>. </m:t>
                      </m:r>
                      <m:r>
                        <m:rPr>
                          <m:nor/>
                        </m:rPr>
                        <a:rPr lang="vi-VN" sz="1600">
                          <a:solidFill>
                            <a:schemeClr val="tx1"/>
                          </a:solidFill>
                          <a:latin typeface="Arial" panose="020B0604020202020204" pitchFamily="34" charset="0"/>
                        </a:rPr>
                        <m:t>Do</m:t>
                      </m:r>
                      <m:r>
                        <m:rPr>
                          <m:nor/>
                        </m:rPr>
                        <a:rPr lang="vi-VN" sz="1600">
                          <a:solidFill>
                            <a:schemeClr val="tx1"/>
                          </a:solidFill>
                          <a:latin typeface="Arial" panose="020B0604020202020204" pitchFamily="34" charset="0"/>
                        </a:rPr>
                        <m:t> đó</m:t>
                      </m:r>
                      <m:r>
                        <a:rPr lang="en-US" sz="1600" b="0" i="1" smtClean="0">
                          <a:solidFill>
                            <a:schemeClr val="tx1"/>
                          </a:solidFill>
                          <a:latin typeface="Cambria Math" panose="02040503050406030204" pitchFamily="18" charset="0"/>
                        </a:rPr>
                        <m:t> </m:t>
                      </m:r>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=2)=</m:t>
                      </m:r>
                      <m:f>
                        <m:fPr>
                          <m:ctrlPr>
                            <a:rPr lang="vi-VN"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36</m:t>
                          </m:r>
                        </m:num>
                        <m:den>
                          <m:r>
                            <a:rPr lang="en-US" sz="1600" i="1">
                              <a:solidFill>
                                <a:schemeClr val="tx1"/>
                              </a:solidFill>
                              <a:latin typeface="Cambria Math" panose="02040503050406030204" pitchFamily="18" charset="0"/>
                            </a:rPr>
                            <m:t>120</m:t>
                          </m:r>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3</m:t>
                          </m:r>
                        </m:num>
                        <m:den>
                          <m:r>
                            <a:rPr lang="en-US" sz="1600" b="0" i="1" smtClean="0">
                              <a:solidFill>
                                <a:schemeClr val="tx1"/>
                              </a:solidFill>
                              <a:latin typeface="Cambria Math" panose="02040503050406030204" pitchFamily="18" charset="0"/>
                            </a:rPr>
                            <m:t>10</m:t>
                          </m:r>
                        </m:den>
                      </m:f>
                      <m:r>
                        <a:rPr lang="en-US" sz="1600" i="1">
                          <a:solidFill>
                            <a:schemeClr val="tx1"/>
                          </a:solidFill>
                          <a:latin typeface="Cambria Math" panose="02040503050406030204" pitchFamily="18" charset="0"/>
                        </a:rPr>
                        <m:t>.</m:t>
                      </m:r>
                    </m:oMath>
                  </m:oMathPara>
                </a14:m>
                <a:endParaRPr lang="en-US" sz="1600" smtClean="0">
                  <a:solidFill>
                    <a:schemeClr val="tx1"/>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06917" y="840581"/>
                <a:ext cx="8101786" cy="4079450"/>
              </a:xfrm>
              <a:prstGeom prst="rect">
                <a:avLst/>
              </a:prstGeom>
              <a:blipFill>
                <a:blip r:embed="rId3"/>
                <a:stretch>
                  <a:fillRect l="-376" r="-451"/>
                </a:stretch>
              </a:blipFill>
            </p:spPr>
            <p:txBody>
              <a:bodyPr/>
              <a:lstStyle/>
              <a:p>
                <a:r>
                  <a:rPr lang="en-US">
                    <a:noFill/>
                  </a:rPr>
                  <a:t> </a:t>
                </a:r>
              </a:p>
            </p:txBody>
          </p:sp>
        </mc:Fallback>
      </mc:AlternateContent>
      <p:sp>
        <p:nvSpPr>
          <p:cNvPr id="29" name="Google Shape;845;p40"/>
          <p:cNvSpPr/>
          <p:nvPr/>
        </p:nvSpPr>
        <p:spPr>
          <a:xfrm rot="15479435">
            <a:off x="8546915" y="3918684"/>
            <a:ext cx="812506" cy="401912"/>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866;p40"/>
          <p:cNvGrpSpPr/>
          <p:nvPr/>
        </p:nvGrpSpPr>
        <p:grpSpPr>
          <a:xfrm rot="5400000">
            <a:off x="8807717" y="1520952"/>
            <a:ext cx="519976" cy="603409"/>
            <a:chOff x="4769427" y="2848704"/>
            <a:chExt cx="258181" cy="299607"/>
          </a:xfrm>
        </p:grpSpPr>
        <p:sp>
          <p:nvSpPr>
            <p:cNvPr id="31"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 name="Rectangle 47"/>
          <p:cNvSpPr/>
          <p:nvPr/>
        </p:nvSpPr>
        <p:spPr>
          <a:xfrm>
            <a:off x="4222620" y="401883"/>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1405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51074"/>
            <a:ext cx="8778240" cy="4818491"/>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rot="878279">
            <a:off x="37597" y="4585298"/>
            <a:ext cx="812506" cy="401912"/>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0"/>
          <p:cNvGrpSpPr/>
          <p:nvPr/>
        </p:nvGrpSpPr>
        <p:grpSpPr>
          <a:xfrm>
            <a:off x="8260688" y="21385"/>
            <a:ext cx="519976" cy="603409"/>
            <a:chOff x="4769427" y="2848704"/>
            <a:chExt cx="258181" cy="299607"/>
          </a:xfrm>
        </p:grpSpPr>
        <p:sp>
          <p:nvSpPr>
            <p:cNvPr id="86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2161;p36"/>
          <p:cNvSpPr txBox="1">
            <a:spLocks noGrp="1"/>
          </p:cNvSpPr>
          <p:nvPr>
            <p:ph type="title"/>
          </p:nvPr>
        </p:nvSpPr>
        <p:spPr>
          <a:xfrm>
            <a:off x="436664" y="404665"/>
            <a:ext cx="2897843" cy="541538"/>
          </a:xfrm>
          <a:prstGeom prst="rect">
            <a:avLst/>
          </a:prstGeom>
        </p:spPr>
        <p:txBody>
          <a:bodyPr spcFirstLastPara="1" wrap="square" lIns="91425" tIns="91425" rIns="91425" bIns="91425" anchor="t" anchorCtr="0">
            <a:noAutofit/>
          </a:bodyPr>
          <a:lstStyle/>
          <a:p>
            <a:pPr lvl="0"/>
            <a:r>
              <a:rPr lang="en-US" b="1" dirty="0">
                <a:highlight>
                  <a:schemeClr val="dk2"/>
                </a:highlight>
                <a:latin typeface="+mj-lt"/>
              </a:rPr>
              <a:t>KHỞI ĐỘNG</a:t>
            </a:r>
          </a:p>
        </p:txBody>
      </p:sp>
      <p:sp>
        <p:nvSpPr>
          <p:cNvPr id="52" name="Rectangle 51"/>
          <p:cNvSpPr/>
          <p:nvPr/>
        </p:nvSpPr>
        <p:spPr>
          <a:xfrm>
            <a:off x="428713" y="1182740"/>
            <a:ext cx="4021873" cy="3416320"/>
          </a:xfrm>
          <a:prstGeom prst="rect">
            <a:avLst/>
          </a:prstGeom>
        </p:spPr>
        <p:txBody>
          <a:bodyPr wrap="square">
            <a:spAutoFit/>
          </a:bodyPr>
          <a:lstStyle/>
          <a:p>
            <a:pPr algn="just" defTabSz="457200">
              <a:lnSpc>
                <a:spcPct val="150000"/>
              </a:lnSpc>
              <a:buClrTx/>
            </a:pPr>
            <a:r>
              <a:rPr lang="vi-VN" sz="1800" kern="100">
                <a:solidFill>
                  <a:prstClr val="black"/>
                </a:solidFill>
                <a:latin typeface="Arial" panose="020B0604020202020204" pitchFamily="34" charset="0"/>
                <a:ea typeface="Calibri" panose="020F0502020204030204" pitchFamily="34" charset="0"/>
                <a:cs typeface="Arial" panose="020B0604020202020204" pitchFamily="34" charset="0"/>
              </a:rPr>
              <a:t>Trong một trò chơi, các câu hỏi gồm hai loại I và II:</a:t>
            </a:r>
          </a:p>
          <a:p>
            <a:pPr algn="just" defTabSz="457200">
              <a:lnSpc>
                <a:spcPct val="150000"/>
              </a:lnSpc>
              <a:buClrTx/>
            </a:pPr>
            <a:r>
              <a:rPr lang="vi-VN"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Với </a:t>
            </a:r>
            <a:r>
              <a:rPr lang="vi-VN" sz="1800" kern="100">
                <a:solidFill>
                  <a:prstClr val="black"/>
                </a:solidFill>
                <a:latin typeface="Arial" panose="020B0604020202020204" pitchFamily="34" charset="0"/>
                <a:ea typeface="Calibri" panose="020F0502020204030204" pitchFamily="34" charset="0"/>
                <a:cs typeface="Arial" panose="020B0604020202020204" pitchFamily="34" charset="0"/>
              </a:rPr>
              <a:t>câu hỏi loại I: Trả lời đúng được 20 điểm. </a:t>
            </a:r>
            <a:endParaRPr lang="en-US" sz="18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50000"/>
              </a:lnSpc>
              <a:buClrTx/>
            </a:pPr>
            <a:r>
              <a:rPr lang="vi-VN"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Trả </a:t>
            </a:r>
            <a:r>
              <a:rPr lang="vi-VN" sz="1800" kern="100">
                <a:solidFill>
                  <a:prstClr val="black"/>
                </a:solidFill>
                <a:latin typeface="Arial" panose="020B0604020202020204" pitchFamily="34" charset="0"/>
                <a:ea typeface="Calibri" panose="020F0502020204030204" pitchFamily="34" charset="0"/>
                <a:cs typeface="Arial" panose="020B0604020202020204" pitchFamily="34" charset="0"/>
              </a:rPr>
              <a:t>lời sai không được điểm (0 điểm).</a:t>
            </a:r>
          </a:p>
          <a:p>
            <a:pPr algn="just" defTabSz="457200">
              <a:lnSpc>
                <a:spcPct val="150000"/>
              </a:lnSpc>
              <a:buClrTx/>
            </a:pPr>
            <a:r>
              <a:rPr lang="vi-VN"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Với </a:t>
            </a:r>
            <a:r>
              <a:rPr lang="vi-VN" sz="1800" kern="100">
                <a:solidFill>
                  <a:prstClr val="black"/>
                </a:solidFill>
                <a:latin typeface="Arial" panose="020B0604020202020204" pitchFamily="34" charset="0"/>
                <a:ea typeface="Calibri" panose="020F0502020204030204" pitchFamily="34" charset="0"/>
                <a:cs typeface="Arial" panose="020B0604020202020204" pitchFamily="34" charset="0"/>
              </a:rPr>
              <a:t>câu hỏi loại II: Trả lời đúng được 80 điểm. </a:t>
            </a:r>
            <a:endParaRPr lang="en-US" sz="18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50000"/>
              </a:lnSpc>
              <a:buClrTx/>
            </a:pPr>
            <a:r>
              <a:rPr lang="vi-VN" sz="1800" kern="100" smtClean="0">
                <a:solidFill>
                  <a:prstClr val="black"/>
                </a:solidFill>
                <a:latin typeface="Arial" panose="020B0604020202020204" pitchFamily="34" charset="0"/>
                <a:ea typeface="Calibri" panose="020F0502020204030204" pitchFamily="34" charset="0"/>
                <a:cs typeface="Arial" panose="020B0604020202020204" pitchFamily="34" charset="0"/>
              </a:rPr>
              <a:t>Trả </a:t>
            </a:r>
            <a:r>
              <a:rPr lang="vi-VN" sz="1800" kern="100">
                <a:solidFill>
                  <a:prstClr val="black"/>
                </a:solidFill>
                <a:latin typeface="Arial" panose="020B0604020202020204" pitchFamily="34" charset="0"/>
                <a:ea typeface="Calibri" panose="020F0502020204030204" pitchFamily="34" charset="0"/>
                <a:cs typeface="Arial" panose="020B0604020202020204" pitchFamily="34" charset="0"/>
              </a:rPr>
              <a:t>lời sai không được điểm (0 điểm).</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6587" y="1271277"/>
            <a:ext cx="4054679" cy="3303930"/>
          </a:xfrm>
          <a:prstGeom prst="rect">
            <a:avLst/>
          </a:prstGeom>
        </p:spPr>
      </p:pic>
    </p:spTree>
    <p:extLst>
      <p:ext uri="{BB962C8B-B14F-4D97-AF65-F5344CB8AC3E}">
        <p14:creationId xmlns:p14="http://schemas.microsoft.com/office/powerpoint/2010/main" val="404941396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43392" y="1030487"/>
                <a:ext cx="7628833" cy="1569660"/>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650" b="0" i="0" u="none" strike="noStrike" kern="0" cap="none" spc="0" normalizeH="0" baseline="0" noProof="0" smtClean="0">
                    <a:ln>
                      <a:noFill/>
                    </a:ln>
                    <a:solidFill>
                      <a:srgbClr val="151515"/>
                    </a:solidFill>
                    <a:effectLst/>
                    <a:uLnTx/>
                    <a:uFillTx/>
                    <a:latin typeface="Arial" panose="020B0604020202020204" pitchFamily="34" charset="0"/>
                    <a:sym typeface="Arial"/>
                  </a:rPr>
                  <a:t>Tính </a:t>
                </a:r>
                <a14:m>
                  <m:oMath xmlns:m="http://schemas.openxmlformats.org/officeDocument/2006/math">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𝑃</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=3)</m:t>
                    </m:r>
                  </m:oMath>
                </a14:m>
                <a: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a:t>: Biến cố </a:t>
                </a:r>
                <a14:m>
                  <m:oMath xmlns:m="http://schemas.openxmlformats.org/officeDocument/2006/math">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=3} </m:t>
                    </m:r>
                  </m:oMath>
                </a14:m>
                <a: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a:t>là: “Lấy được 3 viên bi xanh</a:t>
                </a:r>
                <a:r>
                  <a:rPr kumimoji="0" lang="vi-VN" sz="1650" b="0" i="0" u="none" strike="noStrike" kern="0" cap="none" spc="0" normalizeH="0" baseline="0" noProof="0" smtClean="0">
                    <a:ln>
                      <a:noFill/>
                    </a:ln>
                    <a:solidFill>
                      <a:srgbClr val="151515"/>
                    </a:solidFill>
                    <a:effectLst/>
                    <a:uLnTx/>
                    <a:uFillTx/>
                    <a:latin typeface="Arial" panose="020B0604020202020204" pitchFamily="34" charset="0"/>
                    <a:sym typeface="Arial"/>
                  </a:rPr>
                  <a:t>”</a:t>
                </a:r>
                <a:endParaRPr kumimoji="0" lang="en-US" sz="1650" b="0" i="0" u="none" strike="noStrike" kern="0" cap="none" spc="0" normalizeH="0" baseline="0" noProof="0" smtClean="0">
                  <a:ln>
                    <a:noFill/>
                  </a:ln>
                  <a:solidFill>
                    <a:srgbClr val="151515"/>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S</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ố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k</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ế</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t</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qu</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ả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thu</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ậ</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n</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l</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ợ</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i</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cho</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bi</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ế</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n</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c</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ố </m:t>
                      </m:r>
                      <m:d>
                        <m:dPr>
                          <m:begChr m:val="{"/>
                          <m:endChr m:val="}"/>
                          <m:ctrlP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ctrlPr>
                        </m:dPr>
                        <m:e>
                          <m: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t>𝑋</m:t>
                          </m:r>
                          <m: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t>=3</m:t>
                          </m:r>
                        </m:e>
                      </m:d>
                      <m:r>
                        <a:rPr kumimoji="0" lang="en-US"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l</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à </m:t>
                      </m:r>
                      <m:sSubSup>
                        <m:sSubSupPr>
                          <m:ctrlP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ctrlPr>
                        </m:sSubSupPr>
                        <m:e>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𝐶</m:t>
                          </m:r>
                        </m:e>
                        <m:sub>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4</m:t>
                          </m:r>
                        </m:sub>
                        <m:sup>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3</m:t>
                          </m:r>
                        </m:sup>
                      </m:sSubSup>
                      <m: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t>=</m:t>
                      </m:r>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4</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Do</m:t>
                      </m:r>
                      <m:r>
                        <m:rPr>
                          <m:nor/>
                        </m:rPr>
                        <a:rPr kumimoji="0" lang="vi-VN" sz="1650" b="0" i="0" u="none" strike="noStrike" kern="0" cap="none" spc="0" normalizeH="0" baseline="0" noProof="0">
                          <a:ln>
                            <a:noFill/>
                          </a:ln>
                          <a:solidFill>
                            <a:srgbClr val="151515"/>
                          </a:solidFill>
                          <a:effectLst/>
                          <a:uLnTx/>
                          <a:uFillTx/>
                          <a:latin typeface="Arial" panose="020B0604020202020204" pitchFamily="34" charset="0"/>
                          <a:sym typeface="Arial"/>
                        </a:rPr>
                        <m:t> đó</m:t>
                      </m:r>
                      <m:r>
                        <a:rPr kumimoji="0" lang="en-US"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 </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𝑃</m:t>
                      </m:r>
                      <m:d>
                        <m:dPr>
                          <m:ctrlP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ctrlPr>
                        </m:dPr>
                        <m:e>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=3</m:t>
                          </m:r>
                        </m:e>
                      </m:d>
                      <m: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t>=</m:t>
                      </m:r>
                      <m:f>
                        <m:fPr>
                          <m:ctrlPr>
                            <a:rPr kumimoji="0" lang="vi-VN" sz="1650" b="0" i="1" u="none" strike="noStrike" kern="0" cap="none" spc="0" normalizeH="0" baseline="0" noProof="0">
                              <a:ln>
                                <a:noFill/>
                              </a:ln>
                              <a:solidFill>
                                <a:srgbClr val="151515"/>
                              </a:solidFill>
                              <a:effectLst/>
                              <a:uLnTx/>
                              <a:uFillTx/>
                              <a:latin typeface="Cambria Math" panose="02040503050406030204" pitchFamily="18" charset="0"/>
                              <a:sym typeface="Arial"/>
                            </a:rPr>
                          </m:ctrlPr>
                        </m:fPr>
                        <m:num>
                          <m:r>
                            <a:rPr kumimoji="0" lang="en-US"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4</m:t>
                          </m:r>
                        </m:num>
                        <m:den>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120</m:t>
                          </m:r>
                        </m:den>
                      </m:f>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m:t>
                      </m:r>
                      <m:f>
                        <m:fPr>
                          <m:ctrlP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ctrlPr>
                        </m:fPr>
                        <m:num>
                          <m:r>
                            <a:rPr kumimoji="0" lang="en-US"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1</m:t>
                          </m:r>
                        </m:num>
                        <m:den>
                          <m:r>
                            <a:rPr kumimoji="0" lang="en-US"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3</m:t>
                          </m:r>
                          <m:r>
                            <a:rPr kumimoji="0" lang="en-US" sz="1650" b="0" i="1" u="none" strike="noStrike" kern="0" cap="none" spc="0" normalizeH="0" baseline="0" noProof="0">
                              <a:ln>
                                <a:noFill/>
                              </a:ln>
                              <a:solidFill>
                                <a:srgbClr val="151515"/>
                              </a:solidFill>
                              <a:effectLst/>
                              <a:uLnTx/>
                              <a:uFillTx/>
                              <a:latin typeface="Cambria Math" panose="02040503050406030204" pitchFamily="18" charset="0"/>
                              <a:sym typeface="Arial"/>
                            </a:rPr>
                            <m:t>0</m:t>
                          </m:r>
                        </m:den>
                      </m:f>
                      <m:r>
                        <a:rPr kumimoji="0" lang="en-US" sz="165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oMath>
                  </m:oMathPara>
                </a14:m>
                <a:endParaRPr kumimoji="0" lang="en-US" sz="1650" b="0" i="0" u="none" strike="noStrike" kern="0" cap="none" spc="0" normalizeH="0" baseline="0" noProof="0" smtClean="0">
                  <a:ln>
                    <a:noFill/>
                  </a:ln>
                  <a:solidFill>
                    <a:srgbClr val="151515"/>
                  </a:solidFill>
                  <a:effectLst/>
                  <a:uLnTx/>
                  <a:uFillTx/>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650" smtClean="0">
                    <a:solidFill>
                      <a:srgbClr val="151515"/>
                    </a:solidFill>
                  </a:rPr>
                  <a:t>Bảng phân bố xác suất của </a:t>
                </a:r>
                <a14:m>
                  <m:oMath xmlns:m="http://schemas.openxmlformats.org/officeDocument/2006/math">
                    <m:r>
                      <a:rPr lang="en-US" sz="1650" i="1" smtClean="0">
                        <a:solidFill>
                          <a:srgbClr val="151515"/>
                        </a:solidFill>
                        <a:latin typeface="Cambria Math" panose="02040503050406030204" pitchFamily="18" charset="0"/>
                      </a:rPr>
                      <m:t>𝑋</m:t>
                    </m:r>
                  </m:oMath>
                </a14:m>
                <a:r>
                  <a:rPr lang="en-US" sz="1650" smtClean="0">
                    <a:solidFill>
                      <a:srgbClr val="151515"/>
                    </a:solidFill>
                  </a:rPr>
                  <a:t> là:</a:t>
                </a:r>
                <a:endParaRPr kumimoji="0" lang="vi-VN" sz="1650" b="0" i="0" u="none" strike="noStrike" kern="0" cap="none" spc="0" normalizeH="0" baseline="0" noProof="0">
                  <a:ln>
                    <a:noFill/>
                  </a:ln>
                  <a:solidFill>
                    <a:srgbClr val="151515"/>
                  </a:solidFill>
                  <a:effectLst/>
                  <a:uLnTx/>
                  <a:uFillTx/>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743392" y="1030487"/>
                <a:ext cx="7628833" cy="1569660"/>
              </a:xfrm>
              <a:prstGeom prst="rect">
                <a:avLst/>
              </a:prstGeom>
              <a:blipFill>
                <a:blip r:embed="rId3"/>
                <a:stretch>
                  <a:fillRect l="-480" b="-1550"/>
                </a:stretch>
              </a:blipFill>
            </p:spPr>
            <p:txBody>
              <a:bodyPr/>
              <a:lstStyle/>
              <a:p>
                <a:r>
                  <a:rPr lang="en-US">
                    <a:noFill/>
                  </a:rPr>
                  <a:t> </a:t>
                </a:r>
              </a:p>
            </p:txBody>
          </p:sp>
        </mc:Fallback>
      </mc:AlternateContent>
      <p:sp>
        <p:nvSpPr>
          <p:cNvPr id="25" name="Google Shape;845;p40"/>
          <p:cNvSpPr/>
          <p:nvPr/>
        </p:nvSpPr>
        <p:spPr>
          <a:xfrm rot="15479435">
            <a:off x="8546915" y="3918684"/>
            <a:ext cx="812506" cy="401912"/>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oogle Shape;866;p40"/>
          <p:cNvGrpSpPr/>
          <p:nvPr/>
        </p:nvGrpSpPr>
        <p:grpSpPr>
          <a:xfrm rot="5400000">
            <a:off x="8807717" y="1520952"/>
            <a:ext cx="519976" cy="603409"/>
            <a:chOff x="4769427" y="2848704"/>
            <a:chExt cx="258181" cy="299607"/>
          </a:xfrm>
        </p:grpSpPr>
        <p:sp>
          <p:nvSpPr>
            <p:cNvPr id="2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Rectangle 44"/>
          <p:cNvSpPr/>
          <p:nvPr/>
        </p:nvSpPr>
        <p:spPr>
          <a:xfrm>
            <a:off x="4222620" y="433687"/>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graphicFrame>
            <p:nvGraphicFramePr>
              <p:cNvPr id="46" name="Table 45"/>
              <p:cNvGraphicFramePr>
                <a:graphicFrameLocks noGrp="1"/>
              </p:cNvGraphicFramePr>
              <p:nvPr>
                <p:extLst>
                  <p:ext uri="{D42A27DB-BD31-4B8C-83A1-F6EECF244321}">
                    <p14:modId xmlns:p14="http://schemas.microsoft.com/office/powerpoint/2010/main" val="3879595804"/>
                  </p:ext>
                </p:extLst>
              </p:nvPr>
            </p:nvGraphicFramePr>
            <p:xfrm>
              <a:off x="1977610" y="2840781"/>
              <a:ext cx="5160396" cy="1341165"/>
            </p:xfrm>
            <a:graphic>
              <a:graphicData uri="http://schemas.openxmlformats.org/drawingml/2006/table">
                <a:tbl>
                  <a:tblPr firstRow="1" firstCol="1" bandRow="1"/>
                  <a:tblGrid>
                    <a:gridCol w="1031024">
                      <a:extLst>
                        <a:ext uri="{9D8B030D-6E8A-4147-A177-3AD203B41FA5}">
                          <a16:colId xmlns:a16="http://schemas.microsoft.com/office/drawing/2014/main" val="2880815046"/>
                        </a:ext>
                      </a:extLst>
                    </a:gridCol>
                    <a:gridCol w="1032343">
                      <a:extLst>
                        <a:ext uri="{9D8B030D-6E8A-4147-A177-3AD203B41FA5}">
                          <a16:colId xmlns:a16="http://schemas.microsoft.com/office/drawing/2014/main" val="4243650067"/>
                        </a:ext>
                      </a:extLst>
                    </a:gridCol>
                    <a:gridCol w="1032343">
                      <a:extLst>
                        <a:ext uri="{9D8B030D-6E8A-4147-A177-3AD203B41FA5}">
                          <a16:colId xmlns:a16="http://schemas.microsoft.com/office/drawing/2014/main" val="3099438822"/>
                        </a:ext>
                      </a:extLst>
                    </a:gridCol>
                    <a:gridCol w="1032343">
                      <a:extLst>
                        <a:ext uri="{9D8B030D-6E8A-4147-A177-3AD203B41FA5}">
                          <a16:colId xmlns:a16="http://schemas.microsoft.com/office/drawing/2014/main" val="398564882"/>
                        </a:ext>
                      </a:extLst>
                    </a:gridCol>
                    <a:gridCol w="1032343">
                      <a:extLst>
                        <a:ext uri="{9D8B030D-6E8A-4147-A177-3AD203B41FA5}">
                          <a16:colId xmlns:a16="http://schemas.microsoft.com/office/drawing/2014/main" val="1998514576"/>
                        </a:ext>
                      </a:extLst>
                    </a:gridCol>
                  </a:tblGrid>
                  <a:tr h="577704">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35025"/>
                      </a:ext>
                    </a:extLst>
                  </a:tr>
                  <a:tr h="71836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f>
                                  <m:fPr>
                                    <m:ctrlPr>
                                      <a:rPr lang="en-US" sz="1600" b="0" i="1" smtClean="0">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6</m:t>
                                    </m:r>
                                  </m:den>
                                </m:f>
                              </m:oMath>
                            </m:oMathPara>
                          </a14:m>
                          <a:endParaRPr lang="en-US" sz="1600" b="0">
                            <a:solidFill>
                              <a:srgbClr val="C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b="0" i="1" smtClean="0">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2</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3</m:t>
                                    </m:r>
                                  </m:num>
                                  <m:den>
                                    <m:r>
                                      <a:rPr lang="en-US" sz="1600" b="0" i="1" smtClean="0">
                                        <a:solidFill>
                                          <a:schemeClr val="tx1"/>
                                        </a:solidFill>
                                        <a:latin typeface="Cambria Math" panose="02040503050406030204" pitchFamily="18" charset="0"/>
                                      </a:rPr>
                                      <m:t>10</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b="0" i="1" smtClean="0">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30</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143706"/>
                      </a:ext>
                    </a:extLst>
                  </a:tr>
                </a:tbl>
              </a:graphicData>
            </a:graphic>
          </p:graphicFrame>
        </mc:Choice>
        <mc:Fallback xmlns="">
          <p:graphicFrame>
            <p:nvGraphicFramePr>
              <p:cNvPr id="46" name="Table 45"/>
              <p:cNvGraphicFramePr>
                <a:graphicFrameLocks noGrp="1"/>
              </p:cNvGraphicFramePr>
              <p:nvPr>
                <p:extLst>
                  <p:ext uri="{D42A27DB-BD31-4B8C-83A1-F6EECF244321}">
                    <p14:modId xmlns:p14="http://schemas.microsoft.com/office/powerpoint/2010/main" val="3879595804"/>
                  </p:ext>
                </p:extLst>
              </p:nvPr>
            </p:nvGraphicFramePr>
            <p:xfrm>
              <a:off x="1977610" y="2840781"/>
              <a:ext cx="5160396" cy="1341165"/>
            </p:xfrm>
            <a:graphic>
              <a:graphicData uri="http://schemas.openxmlformats.org/drawingml/2006/table">
                <a:tbl>
                  <a:tblPr firstRow="1" firstCol="1" bandRow="1"/>
                  <a:tblGrid>
                    <a:gridCol w="1031024">
                      <a:extLst>
                        <a:ext uri="{9D8B030D-6E8A-4147-A177-3AD203B41FA5}">
                          <a16:colId xmlns:a16="http://schemas.microsoft.com/office/drawing/2014/main" val="2880815046"/>
                        </a:ext>
                      </a:extLst>
                    </a:gridCol>
                    <a:gridCol w="1032343">
                      <a:extLst>
                        <a:ext uri="{9D8B030D-6E8A-4147-A177-3AD203B41FA5}">
                          <a16:colId xmlns:a16="http://schemas.microsoft.com/office/drawing/2014/main" val="4243650067"/>
                        </a:ext>
                      </a:extLst>
                    </a:gridCol>
                    <a:gridCol w="1032343">
                      <a:extLst>
                        <a:ext uri="{9D8B030D-6E8A-4147-A177-3AD203B41FA5}">
                          <a16:colId xmlns:a16="http://schemas.microsoft.com/office/drawing/2014/main" val="3099438822"/>
                        </a:ext>
                      </a:extLst>
                    </a:gridCol>
                    <a:gridCol w="1032343">
                      <a:extLst>
                        <a:ext uri="{9D8B030D-6E8A-4147-A177-3AD203B41FA5}">
                          <a16:colId xmlns:a16="http://schemas.microsoft.com/office/drawing/2014/main" val="398564882"/>
                        </a:ext>
                      </a:extLst>
                    </a:gridCol>
                    <a:gridCol w="1032343">
                      <a:extLst>
                        <a:ext uri="{9D8B030D-6E8A-4147-A177-3AD203B41FA5}">
                          <a16:colId xmlns:a16="http://schemas.microsoft.com/office/drawing/2014/main" val="1998514576"/>
                        </a:ext>
                      </a:extLst>
                    </a:gridCol>
                  </a:tblGrid>
                  <a:tr h="57770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92" t="-2105" r="-402959" b="-1347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2105" r="-300588" b="-1347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183" t="-2105" r="-202367" b="-1347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412" t="-2105" r="-101176" b="-1347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775" t="-2105" r="-1775" b="-134737"/>
                          </a:stretch>
                        </a:blipFill>
                      </a:tcPr>
                    </a:tc>
                    <a:extLst>
                      <a:ext uri="{0D108BD9-81ED-4DB2-BD59-A6C34878D82A}">
                        <a16:rowId xmlns:a16="http://schemas.microsoft.com/office/drawing/2014/main" val="252535025"/>
                      </a:ext>
                    </a:extLst>
                  </a:tr>
                  <a:tr h="763461">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92" t="-76984" r="-402959"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76984" r="-300588"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183" t="-76984" r="-202367"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412" t="-76984" r="-101176"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775" t="-76984" r="-1775" b="-1587"/>
                          </a:stretch>
                        </a:blipFill>
                      </a:tcPr>
                    </a:tc>
                    <a:extLst>
                      <a:ext uri="{0D108BD9-81ED-4DB2-BD59-A6C34878D82A}">
                        <a16:rowId xmlns:a16="http://schemas.microsoft.com/office/drawing/2014/main" val="2493143706"/>
                      </a:ext>
                    </a:extLst>
                  </a:tr>
                </a:tbl>
              </a:graphicData>
            </a:graphic>
          </p:graphicFrame>
        </mc:Fallback>
      </mc:AlternateContent>
    </p:spTree>
    <p:extLst>
      <p:ext uri="{BB962C8B-B14F-4D97-AF65-F5344CB8AC3E}">
        <p14:creationId xmlns:p14="http://schemas.microsoft.com/office/powerpoint/2010/main" val="36661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grpSp>
        <p:nvGrpSpPr>
          <p:cNvPr id="10" name="Group 9"/>
          <p:cNvGrpSpPr/>
          <p:nvPr/>
        </p:nvGrpSpPr>
        <p:grpSpPr>
          <a:xfrm>
            <a:off x="302950" y="295333"/>
            <a:ext cx="6039070" cy="1199287"/>
            <a:chOff x="1506719" y="263756"/>
            <a:chExt cx="6039070" cy="1199287"/>
          </a:xfrm>
        </p:grpSpPr>
        <p:sp>
          <p:nvSpPr>
            <p:cNvPr id="839" name="Google Shape;839;p40"/>
            <p:cNvSpPr/>
            <p:nvPr/>
          </p:nvSpPr>
          <p:spPr>
            <a:xfrm>
              <a:off x="1506719" y="263756"/>
              <a:ext cx="6039070" cy="1199287"/>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a:off x="2081691" y="492540"/>
              <a:ext cx="462064" cy="726101"/>
            </a:xfrm>
            <a:prstGeom prst="rect">
              <a:avLst/>
            </a:prstGeom>
          </p:spPr>
        </p:pic>
        <p:sp>
          <p:nvSpPr>
            <p:cNvPr id="5" name="Rectangle 4"/>
            <p:cNvSpPr/>
            <p:nvPr/>
          </p:nvSpPr>
          <p:spPr>
            <a:xfrm>
              <a:off x="2819055" y="368763"/>
              <a:ext cx="4572000" cy="948978"/>
            </a:xfrm>
            <a:prstGeom prst="rect">
              <a:avLst/>
            </a:prstGeom>
          </p:spPr>
          <p:txBody>
            <a:bodyPr>
              <a:spAutoFit/>
            </a:bodyPr>
            <a:lstStyle/>
            <a:p>
              <a:pPr algn="just">
                <a:lnSpc>
                  <a:spcPct val="150000"/>
                </a:lnSpc>
                <a:spcBef>
                  <a:spcPts val="600"/>
                </a:spcBef>
                <a:spcAft>
                  <a:spcPts val="600"/>
                </a:spcAft>
              </a:pPr>
              <a:r>
                <a:rPr lang="en-US" sz="1800">
                  <a:latin typeface="+mj-lt"/>
                  <a:ea typeface="Calibri" panose="020F0502020204030204" pitchFamily="34" charset="0"/>
                  <a:cs typeface="Times New Roman" panose="02020603050405020304" pitchFamily="18" charset="0"/>
                </a:rPr>
                <a:t>1. Thế nào là hai biến cố giao nhau?</a:t>
              </a:r>
            </a:p>
            <a:p>
              <a:pPr>
                <a:lnSpc>
                  <a:spcPct val="150000"/>
                </a:lnSpc>
              </a:pPr>
              <a:r>
                <a:rPr lang="en-US" sz="1800">
                  <a:latin typeface="+mj-lt"/>
                  <a:ea typeface="Calibri" panose="020F0502020204030204" pitchFamily="34" charset="0"/>
                </a:rPr>
                <a:t>2. Hãy nhắc lại quy tắc nhân xác suất.</a:t>
              </a:r>
              <a:endParaRPr lang="en-US" sz="1800">
                <a:latin typeface="+mj-lt"/>
              </a:endParaRPr>
            </a:p>
          </p:txBody>
        </p:sp>
      </p:grpSp>
      <p:grpSp>
        <p:nvGrpSpPr>
          <p:cNvPr id="9" name="Group 8"/>
          <p:cNvGrpSpPr/>
          <p:nvPr/>
        </p:nvGrpSpPr>
        <p:grpSpPr>
          <a:xfrm>
            <a:off x="261784" y="1783962"/>
            <a:ext cx="4978902" cy="3090187"/>
            <a:chOff x="699105" y="1783963"/>
            <a:chExt cx="4978902" cy="3090187"/>
          </a:xfrm>
        </p:grpSpPr>
        <p:sp>
          <p:nvSpPr>
            <p:cNvPr id="838" name="Google Shape;838;p40"/>
            <p:cNvSpPr/>
            <p:nvPr/>
          </p:nvSpPr>
          <p:spPr>
            <a:xfrm>
              <a:off x="699105" y="1783963"/>
              <a:ext cx="4978902" cy="3090187"/>
            </a:xfrm>
            <a:prstGeom prst="roundRect">
              <a:avLst>
                <a:gd name="adj" fmla="val 1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8" name="Rectangle 7"/>
                <p:cNvSpPr/>
                <p:nvPr/>
              </p:nvSpPr>
              <p:spPr>
                <a:xfrm>
                  <a:off x="883710" y="1855702"/>
                  <a:ext cx="4609687" cy="1754326"/>
                </a:xfrm>
                <a:prstGeom prst="rect">
                  <a:avLst/>
                </a:prstGeom>
              </p:spPr>
              <p:txBody>
                <a:bodyPr wrap="square">
                  <a:spAutoFit/>
                </a:bodyPr>
                <a:lstStyle/>
                <a:p>
                  <a:pPr algn="just">
                    <a:lnSpc>
                      <a:spcPct val="150000"/>
                    </a:lnSpc>
                    <a:spcBef>
                      <a:spcPts val="600"/>
                    </a:spcBef>
                    <a:spcAft>
                      <a:spcPts val="600"/>
                    </a:spcAft>
                  </a:pPr>
                  <a:r>
                    <a:rPr lang="en-US" sz="1800">
                      <a:latin typeface="+mj-lt"/>
                      <a:ea typeface="Calibri" panose="020F0502020204030204" pitchFamily="34" charset="0"/>
                      <a:cs typeface="Times New Roman" panose="02020603050405020304" pitchFamily="18" charset="0"/>
                    </a:rPr>
                    <a:t>1. Cho hai biến cố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a:latin typeface="+mj-lt"/>
                      <a:ea typeface="Calibri" panose="020F0502020204030204" pitchFamily="34" charset="0"/>
                      <a:cs typeface="Times New Roman" panose="02020603050405020304" pitchFamily="18" charset="0"/>
                    </a:rPr>
                    <a:t> và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latin typeface="+mj-lt"/>
                      <a:ea typeface="Calibri" panose="020F0502020204030204" pitchFamily="34" charset="0"/>
                      <a:cs typeface="Times New Roman" panose="02020603050405020304" pitchFamily="18" charset="0"/>
                    </a:rPr>
                    <a:t> cùng liên quan đến một phép thứ T. Biến cố “Cả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a:ea typeface="Calibri" panose="020F0502020204030204" pitchFamily="34" charset="0"/>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ea typeface="Calibri" panose="020F0502020204030204" pitchFamily="34" charset="0"/>
                      <a:cs typeface="Times New Roman" panose="02020603050405020304" pitchFamily="18" charset="0"/>
                    </a:rPr>
                    <a:t> </a:t>
                  </a:r>
                  <a:r>
                    <a:rPr lang="en-US" sz="1800">
                      <a:latin typeface="+mj-lt"/>
                      <a:ea typeface="Calibri" panose="020F0502020204030204" pitchFamily="34" charset="0"/>
                      <a:cs typeface="Times New Roman" panose="02020603050405020304" pitchFamily="18" charset="0"/>
                    </a:rPr>
                    <a:t>cùng xảy ra” được gọi là giao của hai biến cố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a:ea typeface="Calibri" panose="020F0502020204030204" pitchFamily="34" charset="0"/>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latin typeface="+mj-lt"/>
                      <a:ea typeface="Calibri" panose="020F0502020204030204" pitchFamily="34" charset="0"/>
                      <a:cs typeface="Times New Roman" panose="02020603050405020304" pitchFamily="18" charset="0"/>
                    </a:rPr>
                    <a:t>, kí hiệu là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𝐴𝐵</m:t>
                      </m:r>
                    </m:oMath>
                  </a14:m>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83710" y="1855702"/>
                  <a:ext cx="4609687" cy="1754326"/>
                </a:xfrm>
                <a:prstGeom prst="rect">
                  <a:avLst/>
                </a:prstGeom>
                <a:blipFill>
                  <a:blip r:embed="rId25"/>
                  <a:stretch>
                    <a:fillRect l="-1058" r="-1190" b="-1736"/>
                  </a:stretch>
                </a:blipFill>
              </p:spPr>
              <p:txBody>
                <a:bodyPr/>
                <a:lstStyle/>
                <a:p>
                  <a:r>
                    <a:rPr lang="en-US">
                      <a:noFill/>
                    </a:rPr>
                    <a:t> </a:t>
                  </a:r>
                </a:p>
              </p:txBody>
            </p:sp>
          </mc:Fallback>
        </mc:AlternateContent>
        <p:pic>
          <p:nvPicPr>
            <p:cNvPr id="57" name="Picture 56"/>
            <p:cNvPicPr/>
            <p:nvPr/>
          </p:nvPicPr>
          <p:blipFill>
            <a:blip r:embed="rId26"/>
            <a:stretch>
              <a:fillRect/>
            </a:stretch>
          </p:blipFill>
          <p:spPr>
            <a:xfrm>
              <a:off x="1682015" y="3649783"/>
              <a:ext cx="3013075" cy="1123950"/>
            </a:xfrm>
            <a:prstGeom prst="rect">
              <a:avLst/>
            </a:prstGeom>
          </p:spPr>
        </p:pic>
      </p:grpSp>
      <p:sp>
        <p:nvSpPr>
          <p:cNvPr id="58" name="Google Shape;838;p40"/>
          <p:cNvSpPr/>
          <p:nvPr/>
        </p:nvSpPr>
        <p:spPr>
          <a:xfrm>
            <a:off x="5562811" y="1783962"/>
            <a:ext cx="3310845" cy="3090187"/>
          </a:xfrm>
          <a:prstGeom prst="roundRect">
            <a:avLst>
              <a:gd name="adj" fmla="val 1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59" name="Rectangle 58"/>
              <p:cNvSpPr/>
              <p:nvPr/>
            </p:nvSpPr>
            <p:spPr>
              <a:xfrm>
                <a:off x="5722504" y="1973268"/>
                <a:ext cx="2991457" cy="1908215"/>
              </a:xfrm>
              <a:prstGeom prst="rect">
                <a:avLst/>
              </a:prstGeom>
            </p:spPr>
            <p:txBody>
              <a:bodyPr wrap="square">
                <a:spAutoFit/>
              </a:bodyPr>
              <a:lstStyle/>
              <a:p>
                <a:pPr algn="just">
                  <a:lnSpc>
                    <a:spcPct val="150000"/>
                  </a:lnSpc>
                  <a:spcBef>
                    <a:spcPts val="600"/>
                  </a:spcBef>
                  <a:spcAft>
                    <a:spcPts val="600"/>
                  </a:spcAft>
                </a:pPr>
                <a:r>
                  <a:rPr lang="en-US" sz="1800">
                    <a:latin typeface="+mj-lt"/>
                    <a:ea typeface="Calibri" panose="020F0502020204030204" pitchFamily="34" charset="0"/>
                    <a:cs typeface="Times New Roman" panose="02020603050405020304" pitchFamily="18" charset="0"/>
                  </a:rPr>
                  <a:t>2. Nếu hai biến cố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a:ea typeface="Calibri" panose="020F0502020204030204" pitchFamily="34" charset="0"/>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ea typeface="Calibri" panose="020F0502020204030204" pitchFamily="34" charset="0"/>
                    <a:cs typeface="Times New Roman" panose="02020603050405020304" pitchFamily="18" charset="0"/>
                  </a:rPr>
                  <a:t> </a:t>
                </a:r>
                <a:r>
                  <a:rPr lang="en-US" sz="1800">
                    <a:latin typeface="+mj-lt"/>
                    <a:ea typeface="Calibri" panose="020F0502020204030204" pitchFamily="34" charset="0"/>
                    <a:cs typeface="Times New Roman" panose="02020603050405020304" pitchFamily="18" charset="0"/>
                  </a:rPr>
                  <a:t>độc lập với nhau thì xác suất để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a:ea typeface="Calibri" panose="020F0502020204030204" pitchFamily="34" charset="0"/>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ea typeface="Calibri" panose="020F0502020204030204" pitchFamily="34" charset="0"/>
                    <a:cs typeface="Times New Roman" panose="02020603050405020304" pitchFamily="18" charset="0"/>
                  </a:rPr>
                  <a:t> </a:t>
                </a:r>
                <a:r>
                  <a:rPr lang="en-US" sz="1800">
                    <a:latin typeface="+mj-lt"/>
                    <a:ea typeface="Calibri" panose="020F0502020204030204" pitchFamily="34" charset="0"/>
                    <a:cs typeface="Times New Roman" panose="02020603050405020304" pitchFamily="18" charset="0"/>
                  </a:rPr>
                  <a:t>xảy ra là:</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𝑃</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𝐴𝐵</m:t>
                      </m:r>
                      <m:r>
                        <a:rPr lang="en-US" sz="1800" i="1" smtClean="0">
                          <a:latin typeface="Cambria Math" panose="02040503050406030204" pitchFamily="18" charset="0"/>
                          <a:ea typeface="Calibri" panose="020F0502020204030204" pitchFamily="34" charset="0"/>
                          <a:cs typeface="Times New Roman" panose="02020603050405020304" pitchFamily="18" charset="0"/>
                        </a:rPr>
                        <m:t>) =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𝑃</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𝐴</m:t>
                      </m:r>
                      <m:r>
                        <a:rPr lang="en-US" sz="1800" i="1" smtClean="0">
                          <a:latin typeface="Cambria Math" panose="02040503050406030204" pitchFamily="18" charset="0"/>
                          <a:ea typeface="Calibri" panose="020F0502020204030204" pitchFamily="34" charset="0"/>
                          <a:cs typeface="Times New Roman" panose="02020603050405020304" pitchFamily="18" charset="0"/>
                        </a:rPr>
                        <m:t>) .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𝑃</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5722504" y="1973268"/>
                <a:ext cx="2991457" cy="1908215"/>
              </a:xfrm>
              <a:prstGeom prst="rect">
                <a:avLst/>
              </a:prstGeom>
              <a:blipFill>
                <a:blip r:embed="rId27"/>
                <a:stretch>
                  <a:fillRect l="-1837" r="-1837"/>
                </a:stretch>
              </a:blipFill>
            </p:spPr>
            <p:txBody>
              <a:bodyPr/>
              <a:lstStyle/>
              <a:p>
                <a:r>
                  <a:rPr lang="en-US">
                    <a:noFill/>
                  </a:rPr>
                  <a:t> </a:t>
                </a:r>
              </a:p>
            </p:txBody>
          </p:sp>
        </mc:Fallback>
      </mc:AlternateContent>
      <p:sp>
        <p:nvSpPr>
          <p:cNvPr id="61" name="Google Shape;845;p40"/>
          <p:cNvSpPr/>
          <p:nvPr/>
        </p:nvSpPr>
        <p:spPr>
          <a:xfrm rot="20835346">
            <a:off x="6713833" y="4542474"/>
            <a:ext cx="1008798" cy="414811"/>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866;p40"/>
          <p:cNvGrpSpPr/>
          <p:nvPr/>
        </p:nvGrpSpPr>
        <p:grpSpPr>
          <a:xfrm rot="5400000">
            <a:off x="6246877" y="619734"/>
            <a:ext cx="519976" cy="603409"/>
            <a:chOff x="4769427" y="2848704"/>
            <a:chExt cx="258181" cy="299607"/>
          </a:xfrm>
        </p:grpSpPr>
        <p:sp>
          <p:nvSpPr>
            <p:cNvPr id="64"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5"/>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219001">
            <a:off x="242414" y="1383855"/>
            <a:ext cx="666639" cy="493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left)">
                                      <p:cBhvr>
                                        <p:cTn id="3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7951861" y="1877353"/>
            <a:ext cx="1355228" cy="1459392"/>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5"/>
          <p:cNvGrpSpPr/>
          <p:nvPr/>
        </p:nvGrpSpPr>
        <p:grpSpPr>
          <a:xfrm>
            <a:off x="373815" y="249838"/>
            <a:ext cx="8404322" cy="1387303"/>
            <a:chOff x="646355" y="912325"/>
            <a:chExt cx="16808643" cy="2774605"/>
          </a:xfrm>
        </p:grpSpPr>
        <p:sp>
          <p:nvSpPr>
            <p:cNvPr id="17" name="Rounded Rectangle 16"/>
            <p:cNvSpPr/>
            <p:nvPr/>
          </p:nvSpPr>
          <p:spPr>
            <a:xfrm>
              <a:off x="788891" y="991293"/>
              <a:ext cx="3387432" cy="949973"/>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defRPr/>
              </a:pPr>
              <a:r>
                <a:rPr lang="en-US" sz="2000" b="1" kern="1200">
                  <a:solidFill>
                    <a:prstClr val="black"/>
                  </a:solidFill>
                  <a:latin typeface="Arial" panose="020B0604020202020204" pitchFamily="34" charset="0"/>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8" name="Rectangle 17"/>
                <p:cNvSpPr/>
                <p:nvPr/>
              </p:nvSpPr>
              <p:spPr>
                <a:xfrm>
                  <a:off x="646355" y="912325"/>
                  <a:ext cx="16808643" cy="2774605"/>
                </a:xfrm>
                <a:prstGeom prst="rect">
                  <a:avLst/>
                </a:prstGeom>
              </p:spPr>
              <p:txBody>
                <a:bodyPr wrap="square">
                  <a:spAutoFit/>
                </a:bodyPr>
                <a:lstStyle/>
                <a:p>
                  <a:pPr algn="just" defTabSz="1828800">
                    <a:lnSpc>
                      <a:spcPct val="170000"/>
                    </a:lnSpc>
                    <a:spcBef>
                      <a:spcPts val="100"/>
                    </a:spcBef>
                    <a:spcAft>
                      <a:spcPts val="100"/>
                    </a:spcAft>
                    <a:buClr>
                      <a:srgbClr val="2D1549"/>
                    </a:buClr>
                    <a:buSzPts val="1100"/>
                    <a:defRPr/>
                  </a:pPr>
                  <a:r>
                    <a:rPr lang="en-US" sz="1700" kern="1200" smtClean="0">
                      <a:solidFill>
                        <a:prstClr val="black"/>
                      </a:solidFill>
                      <a:latin typeface="Arial" panose="020B0604020202020204" pitchFamily="34" charset="0"/>
                      <a:ea typeface="+mn-ea"/>
                      <a:cs typeface="Arial" panose="020B0604020202020204" pitchFamily="34" charset="0"/>
                    </a:rPr>
                    <a:t>                             </a:t>
                  </a:r>
                  <a:r>
                    <a:rPr lang="vi-VN" sz="1700" kern="1200" smtClean="0">
                      <a:solidFill>
                        <a:prstClr val="black"/>
                      </a:solidFill>
                      <a:latin typeface="Arial" panose="020B0604020202020204" pitchFamily="34" charset="0"/>
                      <a:ea typeface="+mn-ea"/>
                      <a:cs typeface="Arial" panose="020B0604020202020204" pitchFamily="34" charset="0"/>
                    </a:rPr>
                    <a:t>Một </a:t>
                  </a:r>
                  <a:r>
                    <a:rPr lang="vi-VN" sz="1700" kern="1200">
                      <a:solidFill>
                        <a:prstClr val="black"/>
                      </a:solidFill>
                      <a:latin typeface="Arial" panose="020B0604020202020204" pitchFamily="34" charset="0"/>
                      <a:ea typeface="+mn-ea"/>
                      <a:cs typeface="Arial" panose="020B0604020202020204" pitchFamily="34" charset="0"/>
                    </a:rPr>
                    <a:t>tổ có 10 học sinh nam và 6 học sinh nữ. Giáo viên chọn ngẫu </a:t>
                  </a:r>
                  <a:r>
                    <a:rPr lang="vi-VN" sz="1700" kern="1200" smtClean="0">
                      <a:solidFill>
                        <a:prstClr val="black"/>
                      </a:solidFill>
                      <a:latin typeface="Arial" panose="020B0604020202020204" pitchFamily="34" charset="0"/>
                      <a:ea typeface="+mn-ea"/>
                      <a:cs typeface="Arial" panose="020B0604020202020204" pitchFamily="34" charset="0"/>
                    </a:rPr>
                    <a:t>nhiên</a:t>
                  </a:r>
                  <a:r>
                    <a:rPr lang="en-US" sz="1700" kern="1200" smtClean="0">
                      <a:solidFill>
                        <a:prstClr val="black"/>
                      </a:solidFill>
                      <a:latin typeface="Arial" panose="020B0604020202020204" pitchFamily="34" charset="0"/>
                      <a:ea typeface="+mn-ea"/>
                      <a:cs typeface="Arial" panose="020B0604020202020204" pitchFamily="34" charset="0"/>
                    </a:rPr>
                    <a:t> đồng thời</a:t>
                  </a:r>
                  <a:r>
                    <a:rPr lang="vi-VN" sz="1700" kern="1200" smtClean="0">
                      <a:solidFill>
                        <a:prstClr val="black"/>
                      </a:solidFill>
                      <a:latin typeface="Arial" panose="020B0604020202020204" pitchFamily="34" charset="0"/>
                      <a:ea typeface="+mn-ea"/>
                      <a:cs typeface="Arial" panose="020B0604020202020204" pitchFamily="34" charset="0"/>
                    </a:rPr>
                    <a:t> </a:t>
                  </a:r>
                  <a:r>
                    <a:rPr lang="vi-VN" sz="1700" kern="1200">
                      <a:solidFill>
                        <a:prstClr val="black"/>
                      </a:solidFill>
                      <a:latin typeface="Arial" panose="020B0604020202020204" pitchFamily="34" charset="0"/>
                      <a:ea typeface="+mn-ea"/>
                      <a:cs typeface="Arial" panose="020B0604020202020204" pitchFamily="34" charset="0"/>
                    </a:rPr>
                    <a:t>3 học sinh. Gọi </a:t>
                  </a:r>
                  <a14:m>
                    <m:oMath xmlns:m="http://schemas.openxmlformats.org/officeDocument/2006/math">
                      <m:r>
                        <a:rPr lang="vi-VN" sz="1700" i="1" kern="1200" smtClean="0">
                          <a:solidFill>
                            <a:prstClr val="black"/>
                          </a:solidFill>
                          <a:latin typeface="Cambria Math" panose="02040503050406030204" pitchFamily="18" charset="0"/>
                          <a:ea typeface="+mn-ea"/>
                          <a:cs typeface="Arial" panose="020B0604020202020204" pitchFamily="34" charset="0"/>
                        </a:rPr>
                        <m:t>𝑋</m:t>
                      </m:r>
                    </m:oMath>
                  </a14:m>
                  <a:r>
                    <a:rPr lang="vi-VN" sz="1700" kern="1200">
                      <a:solidFill>
                        <a:prstClr val="black"/>
                      </a:solidFill>
                      <a:latin typeface="Arial" panose="020B0604020202020204" pitchFamily="34" charset="0"/>
                      <a:ea typeface="+mn-ea"/>
                      <a:cs typeface="Arial" panose="020B0604020202020204" pitchFamily="34" charset="0"/>
                    </a:rPr>
                    <a:t> là số học sinh nam trong 3 học sinh được chọn. Lập bảng phân bố xác suất của </a:t>
                  </a:r>
                  <a14:m>
                    <m:oMath xmlns:m="http://schemas.openxmlformats.org/officeDocument/2006/math">
                      <m:r>
                        <a:rPr lang="vi-VN" sz="1700" i="1" kern="1200" smtClean="0">
                          <a:solidFill>
                            <a:prstClr val="black"/>
                          </a:solidFill>
                          <a:latin typeface="Cambria Math" panose="02040503050406030204" pitchFamily="18" charset="0"/>
                          <a:ea typeface="+mn-ea"/>
                          <a:cs typeface="Arial" panose="020B0604020202020204" pitchFamily="34" charset="0"/>
                        </a:rPr>
                        <m:t>𝑋</m:t>
                      </m:r>
                    </m:oMath>
                  </a14:m>
                  <a:r>
                    <a:rPr lang="vi-VN" sz="1700" kern="1200">
                      <a:solidFill>
                        <a:prstClr val="black"/>
                      </a:solidFill>
                      <a:latin typeface="Arial" panose="020B0604020202020204" pitchFamily="34" charset="0"/>
                      <a:ea typeface="+mn-ea"/>
                      <a:cs typeface="Arial" panose="020B0604020202020204" pitchFamily="34" charset="0"/>
                    </a:rPr>
                    <a:t>.</a:t>
                  </a:r>
                  <a:endParaRPr lang="en-US" sz="1700" kern="1200">
                    <a:solidFill>
                      <a:prstClr val="black"/>
                    </a:solidFill>
                    <a:latin typeface="Arial" panose="020B0604020202020204" pitchFamily="34" charset="0"/>
                    <a:ea typeface="+mn-ea"/>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46355" y="912325"/>
                  <a:ext cx="16808643" cy="2774605"/>
                </a:xfrm>
                <a:prstGeom prst="rect">
                  <a:avLst/>
                </a:prstGeom>
                <a:blipFill>
                  <a:blip r:embed="rId5"/>
                  <a:stretch>
                    <a:fillRect l="-435" r="-435" b="-3509"/>
                  </a:stretch>
                </a:blipFill>
              </p:spPr>
              <p:txBody>
                <a:bodyPr/>
                <a:lstStyle/>
                <a:p>
                  <a:r>
                    <a:rPr lang="en-US">
                      <a:noFill/>
                    </a:rPr>
                    <a:t> </a:t>
                  </a:r>
                </a:p>
              </p:txBody>
            </p:sp>
          </mc:Fallback>
        </mc:AlternateContent>
      </p:grpSp>
      <p:sp>
        <p:nvSpPr>
          <p:cNvPr id="20" name="Rectangle 19"/>
          <p:cNvSpPr/>
          <p:nvPr/>
        </p:nvSpPr>
        <p:spPr>
          <a:xfrm>
            <a:off x="4415712" y="1848561"/>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3816" y="2467752"/>
                <a:ext cx="7470786" cy="2428165"/>
              </a:xfrm>
              <a:prstGeom prst="rect">
                <a:avLst/>
              </a:prstGeom>
            </p:spPr>
            <p:txBody>
              <a:bodyPr wrap="square">
                <a:spAutoFit/>
              </a:bodyPr>
              <a:lstStyle/>
              <a:p>
                <a:pPr algn="just">
                  <a:lnSpc>
                    <a:spcPct val="150000"/>
                  </a:lnSpc>
                </a:pPr>
                <a:r>
                  <a:rPr lang="en-US" sz="1700" smtClean="0">
                    <a:latin typeface="+mn-lt"/>
                    <a:ea typeface="Calibri" panose="020F0502020204030204" pitchFamily="34" charset="0"/>
                    <a:cs typeface="Times New Roman" panose="02020603050405020304" pitchFamily="18" charset="0"/>
                  </a:rPr>
                  <a:t>Các giá trị có thể của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en-US" sz="1700">
                    <a:latin typeface="+mn-lt"/>
                    <a:ea typeface="Calibri" panose="020F0502020204030204" pitchFamily="34" charset="0"/>
                    <a:cs typeface="Times New Roman" panose="02020603050405020304" pitchFamily="18" charset="0"/>
                  </a:rPr>
                  <a:t> thuộc tập {0, 1, 2, 3}.</a:t>
                </a:r>
              </a:p>
              <a:p>
                <a:pPr algn="just">
                  <a:lnSpc>
                    <a:spcPct val="150000"/>
                  </a:lnSpc>
                </a:pPr>
                <a:r>
                  <a:rPr lang="en-US" sz="1700">
                    <a:effectLst/>
                    <a:latin typeface="+mn-lt"/>
                    <a:ea typeface="Calibri" panose="020F0502020204030204" pitchFamily="34" charset="0"/>
                    <a:cs typeface="Times New Roman" panose="02020603050405020304" pitchFamily="18" charset="0"/>
                  </a:rPr>
                  <a:t>Số cách chọn 3 học sinh trong 16 học sinh là: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16</m:t>
                        </m:r>
                      </m:sub>
                      <m:sup>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en-US" sz="1700" i="1">
                        <a:effectLst/>
                        <a:latin typeface="Cambria Math" panose="02040503050406030204" pitchFamily="18" charset="0"/>
                        <a:ea typeface="Malgun Gothic" panose="020B0503020000020004" pitchFamily="34" charset="-127"/>
                        <a:cs typeface="Times New Roman" panose="02020603050405020304" pitchFamily="18" charset="0"/>
                      </a:rPr>
                      <m:t>=560</m:t>
                    </m:r>
                  </m:oMath>
                </a14:m>
                <a:r>
                  <a:rPr lang="en-US" sz="1700">
                    <a:effectLst/>
                    <a:latin typeface="+mn-lt"/>
                    <a:ea typeface="Malgun Gothic" panose="020B0503020000020004" pitchFamily="34" charset="-127"/>
                    <a:cs typeface="Times New Roman" panose="02020603050405020304" pitchFamily="18" charset="0"/>
                  </a:rPr>
                  <a:t> </a:t>
                </a:r>
                <a:r>
                  <a:rPr lang="en-US" sz="1700" smtClean="0">
                    <a:effectLst/>
                    <a:latin typeface="+mn-lt"/>
                    <a:ea typeface="Malgun Gothic" panose="020B0503020000020004" pitchFamily="34" charset="-127"/>
                    <a:cs typeface="Times New Roman" panose="02020603050405020304" pitchFamily="18" charset="0"/>
                  </a:rPr>
                  <a:t>cách</a:t>
                </a:r>
                <a:endParaRPr lang="en-US" sz="1700">
                  <a:latin typeface="+mn-lt"/>
                  <a:ea typeface="Calibri" panose="020F0502020204030204" pitchFamily="34" charset="0"/>
                  <a:cs typeface="Times New Roman" panose="02020603050405020304" pitchFamily="18" charset="0"/>
                </a:endParaRPr>
              </a:p>
              <a:p>
                <a:pPr algn="just">
                  <a:lnSpc>
                    <a:spcPct val="150000"/>
                  </a:lnSpc>
                </a:pPr>
                <a:r>
                  <a:rPr lang="en-US" sz="1700">
                    <a:effectLst/>
                    <a:latin typeface="+mn-lt"/>
                    <a:ea typeface="Malgun Gothic" panose="020B0503020000020004" pitchFamily="34" charset="-127"/>
                    <a:cs typeface="Times New Roman" panose="02020603050405020304" pitchFamily="18" charset="0"/>
                  </a:rPr>
                  <a:t>Ta </a:t>
                </a:r>
                <a:r>
                  <a:rPr lang="en-US" sz="1700" smtClean="0">
                    <a:effectLst/>
                    <a:latin typeface="+mn-lt"/>
                    <a:ea typeface="Malgun Gothic" panose="020B0503020000020004" pitchFamily="34" charset="-127"/>
                    <a:cs typeface="Times New Roman" panose="02020603050405020304" pitchFamily="18" charset="0"/>
                  </a:rPr>
                  <a:t>có:</a:t>
                </a:r>
                <a:r>
                  <a:rPr lang="en-US" sz="1700" smtClean="0">
                    <a:latin typeface="+mn-lt"/>
                    <a:ea typeface="Calibri" panose="020F0502020204030204" pitchFamily="34" charset="0"/>
                    <a:cs typeface="Times New Roman" panose="02020603050405020304" pitchFamily="18" charset="0"/>
                  </a:rPr>
                  <a:t> </a:t>
                </a:r>
              </a:p>
              <a:p>
                <a:pPr marL="285750" indent="-285750" algn="just">
                  <a:lnSpc>
                    <a:spcPct val="150000"/>
                  </a:lnSpc>
                  <a:buFont typeface="Arial" panose="020B0604020202020204" pitchFamily="34" charset="0"/>
                  <a:buChar char="•"/>
                </a:pPr>
                <a:r>
                  <a:rPr lang="en-US" sz="1700" smtClean="0">
                    <a:effectLst/>
                    <a:latin typeface="+mn-lt"/>
                    <a:ea typeface="Malgun Gothic" panose="020B0503020000020004" pitchFamily="34" charset="-127"/>
                    <a:cs typeface="Times New Roman" panose="02020603050405020304" pitchFamily="18" charset="0"/>
                  </a:rPr>
                  <a:t>Biến </a:t>
                </a:r>
                <a:r>
                  <a:rPr lang="en-US" sz="1700">
                    <a:effectLst/>
                    <a:latin typeface="+mn-lt"/>
                    <a:ea typeface="Malgun Gothic" panose="020B0503020000020004" pitchFamily="34" charset="-127"/>
                    <a:cs typeface="Times New Roman" panose="02020603050405020304" pitchFamily="18" charset="0"/>
                  </a:rPr>
                  <a:t>cố </a:t>
                </a:r>
                <a14:m>
                  <m:oMath xmlns:m="http://schemas.openxmlformats.org/officeDocument/2006/math">
                    <m:r>
                      <a:rPr lang="en-US" sz="1700" i="1"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700" i="1" smtClean="0">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1700" i="1" smtClean="0">
                        <a:effectLst/>
                        <a:latin typeface="Cambria Math" panose="02040503050406030204" pitchFamily="18" charset="0"/>
                        <a:ea typeface="Malgun Gothic" panose="020B0503020000020004" pitchFamily="34" charset="-127"/>
                        <a:cs typeface="Times New Roman" panose="02020603050405020304" pitchFamily="18" charset="0"/>
                      </a:rPr>
                      <m:t>=0} </m:t>
                    </m:r>
                  </m:oMath>
                </a14:m>
                <a:r>
                  <a:rPr lang="en-US" sz="1700">
                    <a:effectLst/>
                    <a:latin typeface="+mn-lt"/>
                    <a:ea typeface="Malgun Gothic" panose="020B0503020000020004" pitchFamily="34" charset="-127"/>
                    <a:cs typeface="Times New Roman" panose="02020603050405020304" pitchFamily="18" charset="0"/>
                  </a:rPr>
                  <a:t>là: “Lấy được 3 học sinh đều là nữ”</a:t>
                </a:r>
                <a:endParaRPr lang="en-US" sz="1700">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700">
                          <a:ea typeface="Malgun Gothic" panose="020B0503020000020004" pitchFamily="34" charset="-127"/>
                          <a:cs typeface="Times New Roman" panose="02020603050405020304" pitchFamily="18" charset="0"/>
                        </a:rPr>
                        <m:t>S</m:t>
                      </m:r>
                      <m:r>
                        <m:rPr>
                          <m:nor/>
                        </m:rPr>
                        <a:rPr lang="en-US" sz="1700">
                          <a:ea typeface="Malgun Gothic" panose="020B0503020000020004" pitchFamily="34" charset="-127"/>
                          <a:cs typeface="Times New Roman" panose="02020603050405020304" pitchFamily="18" charset="0"/>
                        </a:rPr>
                        <m:t>ố </m:t>
                      </m:r>
                      <m:r>
                        <m:rPr>
                          <m:nor/>
                        </m:rPr>
                        <a:rPr lang="en-US" sz="1700">
                          <a:ea typeface="Malgun Gothic" panose="020B0503020000020004" pitchFamily="34" charset="-127"/>
                          <a:cs typeface="Times New Roman" panose="02020603050405020304" pitchFamily="18" charset="0"/>
                        </a:rPr>
                        <m:t>k</m:t>
                      </m:r>
                      <m:r>
                        <m:rPr>
                          <m:nor/>
                        </m:rPr>
                        <a:rPr lang="en-US" sz="1700">
                          <a:ea typeface="Malgun Gothic" panose="020B0503020000020004" pitchFamily="34" charset="-127"/>
                          <a:cs typeface="Times New Roman" panose="02020603050405020304" pitchFamily="18" charset="0"/>
                        </a:rPr>
                        <m:t>ế</m:t>
                      </m:r>
                      <m:r>
                        <m:rPr>
                          <m:nor/>
                        </m:rPr>
                        <a:rPr lang="en-US" sz="1700">
                          <a:ea typeface="Malgun Gothic" panose="020B0503020000020004" pitchFamily="34" charset="-127"/>
                          <a:cs typeface="Times New Roman" panose="02020603050405020304" pitchFamily="18" charset="0"/>
                        </a:rPr>
                        <m:t>t</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qu</m:t>
                      </m:r>
                      <m:r>
                        <m:rPr>
                          <m:nor/>
                        </m:rPr>
                        <a:rPr lang="en-US" sz="1700">
                          <a:ea typeface="Malgun Gothic" panose="020B0503020000020004" pitchFamily="34" charset="-127"/>
                          <a:cs typeface="Times New Roman" panose="02020603050405020304" pitchFamily="18" charset="0"/>
                        </a:rPr>
                        <m:t>ả </m:t>
                      </m:r>
                      <m:r>
                        <m:rPr>
                          <m:nor/>
                        </m:rPr>
                        <a:rPr lang="en-US" sz="1700">
                          <a:ea typeface="Malgun Gothic" panose="020B0503020000020004" pitchFamily="34" charset="-127"/>
                          <a:cs typeface="Times New Roman" panose="02020603050405020304" pitchFamily="18" charset="0"/>
                        </a:rPr>
                        <m:t>thu</m:t>
                      </m:r>
                      <m:r>
                        <m:rPr>
                          <m:nor/>
                        </m:rPr>
                        <a:rPr lang="en-US" sz="1700">
                          <a:ea typeface="Malgun Gothic" panose="020B0503020000020004" pitchFamily="34" charset="-127"/>
                          <a:cs typeface="Times New Roman" panose="02020603050405020304" pitchFamily="18" charset="0"/>
                        </a:rPr>
                        <m:t>ậ</m:t>
                      </m:r>
                      <m:r>
                        <m:rPr>
                          <m:nor/>
                        </m:rPr>
                        <a:rPr lang="en-US" sz="1700">
                          <a:ea typeface="Malgun Gothic" panose="020B0503020000020004" pitchFamily="34" charset="-127"/>
                          <a:cs typeface="Times New Roman" panose="02020603050405020304" pitchFamily="18" charset="0"/>
                        </a:rPr>
                        <m:t>n</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l</m:t>
                      </m:r>
                      <m:r>
                        <m:rPr>
                          <m:nor/>
                        </m:rPr>
                        <a:rPr lang="en-US" sz="1700">
                          <a:ea typeface="Malgun Gothic" panose="020B0503020000020004" pitchFamily="34" charset="-127"/>
                          <a:cs typeface="Times New Roman" panose="02020603050405020304" pitchFamily="18" charset="0"/>
                        </a:rPr>
                        <m:t>ợ</m:t>
                      </m:r>
                      <m:r>
                        <m:rPr>
                          <m:nor/>
                        </m:rPr>
                        <a:rPr lang="en-US" sz="1700">
                          <a:ea typeface="Malgun Gothic" panose="020B0503020000020004" pitchFamily="34" charset="-127"/>
                          <a:cs typeface="Times New Roman" panose="02020603050405020304" pitchFamily="18" charset="0"/>
                        </a:rPr>
                        <m:t>i</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cho</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bi</m:t>
                      </m:r>
                      <m:r>
                        <m:rPr>
                          <m:nor/>
                        </m:rPr>
                        <a:rPr lang="en-US" sz="1700">
                          <a:ea typeface="Malgun Gothic" panose="020B0503020000020004" pitchFamily="34" charset="-127"/>
                          <a:cs typeface="Times New Roman" panose="02020603050405020304" pitchFamily="18" charset="0"/>
                        </a:rPr>
                        <m:t>ế</m:t>
                      </m:r>
                      <m:r>
                        <m:rPr>
                          <m:nor/>
                        </m:rPr>
                        <a:rPr lang="en-US" sz="1700">
                          <a:ea typeface="Malgun Gothic" panose="020B0503020000020004" pitchFamily="34" charset="-127"/>
                          <a:cs typeface="Times New Roman" panose="02020603050405020304" pitchFamily="18" charset="0"/>
                        </a:rPr>
                        <m:t>n</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c</m:t>
                      </m:r>
                      <m:r>
                        <m:rPr>
                          <m:nor/>
                        </m:rPr>
                        <a:rPr lang="en-US" sz="1700">
                          <a:ea typeface="Malgun Gothic" panose="020B0503020000020004" pitchFamily="34" charset="-127"/>
                          <a:cs typeface="Times New Roman" panose="02020603050405020304" pitchFamily="18" charset="0"/>
                        </a:rPr>
                        <m:t>ố </m:t>
                      </m:r>
                      <m:d>
                        <m:dPr>
                          <m:begChr m:val="{"/>
                          <m:endChr m:val="}"/>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latin typeface="Cambria Math" panose="02040503050406030204" pitchFamily="18" charset="0"/>
                              <a:ea typeface="Malgun Gothic" panose="020B0503020000020004" pitchFamily="34" charset="-127"/>
                              <a:cs typeface="Times New Roman" panose="02020603050405020304" pitchFamily="18" charset="0"/>
                            </a:rPr>
                            <m:t>=0</m:t>
                          </m:r>
                        </m:e>
                      </m:d>
                      <m:r>
                        <m:rPr>
                          <m:nor/>
                        </m:rPr>
                        <a:rPr lang="en-US" sz="1700">
                          <a:ea typeface="Malgun Gothic" panose="020B0503020000020004" pitchFamily="34" charset="-127"/>
                          <a:cs typeface="Times New Roman" panose="02020603050405020304" pitchFamily="18" charset="0"/>
                        </a:rPr>
                        <m:t>l</m:t>
                      </m:r>
                      <m:r>
                        <m:rPr>
                          <m:nor/>
                        </m:rPr>
                        <a:rPr lang="en-US" sz="1700">
                          <a:ea typeface="Malgun Gothic" panose="020B0503020000020004" pitchFamily="34" charset="-127"/>
                          <a:cs typeface="Times New Roman" panose="02020603050405020304" pitchFamily="18" charset="0"/>
                        </a:rPr>
                        <m:t>à </m:t>
                      </m:r>
                      <m:sSubSup>
                        <m:sSub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latin typeface="Cambria Math" panose="02040503050406030204" pitchFamily="18" charset="0"/>
                              <a:ea typeface="Calibri" panose="020F0502020204030204" pitchFamily="34" charset="0"/>
                              <a:cs typeface="Times New Roman" panose="02020603050405020304" pitchFamily="18" charset="0"/>
                            </a:rPr>
                            <m:t>𝐶</m:t>
                          </m:r>
                        </m:e>
                        <m:sub>
                          <m:r>
                            <a:rPr lang="en-US" sz="1700" i="1">
                              <a:latin typeface="Cambria Math" panose="02040503050406030204" pitchFamily="18" charset="0"/>
                              <a:ea typeface="Calibri" panose="020F0502020204030204" pitchFamily="34" charset="0"/>
                              <a:cs typeface="Times New Roman" panose="02020603050405020304" pitchFamily="18" charset="0"/>
                            </a:rPr>
                            <m:t>6</m:t>
                          </m:r>
                        </m:sub>
                        <m:sup>
                          <m:r>
                            <a:rPr lang="en-US" sz="1700" i="1">
                              <a:latin typeface="Cambria Math" panose="02040503050406030204" pitchFamily="18" charset="0"/>
                              <a:ea typeface="Calibri" panose="020F0502020204030204" pitchFamily="34" charset="0"/>
                              <a:cs typeface="Times New Roman" panose="02020603050405020304" pitchFamily="18" charset="0"/>
                            </a:rPr>
                            <m:t>3</m:t>
                          </m:r>
                        </m:sup>
                      </m:sSubSup>
                      <m:r>
                        <a:rPr lang="en-US" sz="1700" i="1">
                          <a:latin typeface="Cambria Math" panose="02040503050406030204" pitchFamily="18" charset="0"/>
                          <a:ea typeface="Malgun Gothic" panose="020B0503020000020004" pitchFamily="34" charset="-127"/>
                          <a:cs typeface="Times New Roman" panose="02020603050405020304" pitchFamily="18" charset="0"/>
                        </a:rPr>
                        <m:t>=20</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700" i="1">
                              <a:effectLst/>
                              <a:latin typeface="Cambria Math" panose="02040503050406030204" pitchFamily="18" charset="0"/>
                              <a:ea typeface="Calibri" panose="020F0502020204030204" pitchFamily="34" charset="0"/>
                              <a:cs typeface="Times New Roman" panose="02020603050405020304" pitchFamily="18" charset="0"/>
                            </a:rPr>
                            <m:t>=0</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20</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560</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3816" y="2467752"/>
                <a:ext cx="7470786" cy="2428165"/>
              </a:xfrm>
              <a:prstGeom prst="rect">
                <a:avLst/>
              </a:prstGeom>
              <a:blipFill>
                <a:blip r:embed="rId6"/>
                <a:stretch>
                  <a:fillRect l="-489"/>
                </a:stretch>
              </a:blipFill>
            </p:spPr>
            <p:txBody>
              <a:bodyPr/>
              <a:lstStyle/>
              <a:p>
                <a:r>
                  <a:rPr lang="en-US">
                    <a:noFill/>
                  </a:rPr>
                  <a:t> </a:t>
                </a:r>
              </a:p>
            </p:txBody>
          </p:sp>
        </mc:Fallback>
      </mc:AlternateContent>
    </p:spTree>
    <p:extLst>
      <p:ext uri="{BB962C8B-B14F-4D97-AF65-F5344CB8AC3E}">
        <p14:creationId xmlns:p14="http://schemas.microsoft.com/office/powerpoint/2010/main" val="11652759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8155814" y="-29411"/>
            <a:ext cx="1194884" cy="1270068"/>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4232837" y="37757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9" name="Rectangle 18"/>
              <p:cNvSpPr/>
              <p:nvPr/>
            </p:nvSpPr>
            <p:spPr>
              <a:xfrm>
                <a:off x="464494" y="838242"/>
                <a:ext cx="8182418" cy="4131324"/>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Arial" panose="020B0604020202020204" pitchFamily="34" charset="0"/>
                  <a:buChar char="•"/>
                  <a:tabLst/>
                  <a:defRPr/>
                </a:pPr>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Biến </a:t>
                </a: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cố </a:t>
                </a:r>
                <a14:m>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𝑋</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m:t>
                    </m:r>
                  </m:oMath>
                </a14:m>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a:t>
                </a: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là: “Lấy được 1 học sinh nam và 2 học sinh nữ”</a:t>
                </a:r>
                <a:endParaRPr kumimoji="0" lang="en-US" sz="17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Có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sub>
                      <m: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=10</m:t>
                    </m:r>
                  </m:oMath>
                </a14:m>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cách chọn 1 học sinh nam trong 10 học sinh nam và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ub>
                      <m: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oMath>
                </a14:m>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cách chọn 2 học sinh nữ trong 6 học sinh </a:t>
                </a:r>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nữ</a:t>
                </a:r>
                <a:endParaRPr kumimoji="0" lang="en-US" sz="17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Theo quy tắc nhân ta có: </a:t>
                </a:r>
                <a14:m>
                  <m:oMath xmlns:m="http://schemas.openxmlformats.org/officeDocument/2006/math">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10.15=150</m:t>
                    </m:r>
                  </m:oMath>
                </a14:m>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cách chọn 1 học sinh nam và 2 học sinh </a:t>
                </a:r>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nữ</a:t>
                </a:r>
                <a:endParaRPr kumimoji="0" lang="en-US" sz="17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en-US" sz="1700">
                          <a:latin typeface="+mn-lt"/>
                          <a:ea typeface="Malgun Gothic" panose="020B0503020000020004" pitchFamily="34" charset="-127"/>
                          <a:cs typeface="Times New Roman" panose="02020603050405020304" pitchFamily="18" charset="0"/>
                        </a:rPr>
                        <m:t>S</m:t>
                      </m:r>
                      <m:r>
                        <m:rPr>
                          <m:nor/>
                        </m:rPr>
                        <a:rPr lang="en-US" sz="1700">
                          <a:latin typeface="+mn-lt"/>
                          <a:ea typeface="Malgun Gothic" panose="020B0503020000020004" pitchFamily="34" charset="-127"/>
                          <a:cs typeface="Times New Roman" panose="02020603050405020304" pitchFamily="18" charset="0"/>
                        </a:rPr>
                        <m:t>ố </m:t>
                      </m:r>
                      <m:r>
                        <m:rPr>
                          <m:nor/>
                        </m:rPr>
                        <a:rPr lang="en-US" sz="1700">
                          <a:latin typeface="+mn-lt"/>
                          <a:ea typeface="Malgun Gothic" panose="020B0503020000020004" pitchFamily="34" charset="-127"/>
                          <a:cs typeface="Times New Roman" panose="02020603050405020304" pitchFamily="18" charset="0"/>
                        </a:rPr>
                        <m:t>k</m:t>
                      </m:r>
                      <m:r>
                        <m:rPr>
                          <m:nor/>
                        </m:rPr>
                        <a:rPr lang="en-US" sz="1700">
                          <a:latin typeface="+mn-lt"/>
                          <a:ea typeface="Malgun Gothic" panose="020B0503020000020004" pitchFamily="34" charset="-127"/>
                          <a:cs typeface="Times New Roman" panose="02020603050405020304" pitchFamily="18" charset="0"/>
                        </a:rPr>
                        <m:t>ế</m:t>
                      </m:r>
                      <m:r>
                        <m:rPr>
                          <m:nor/>
                        </m:rPr>
                        <a:rPr lang="en-US" sz="1700">
                          <a:latin typeface="+mn-lt"/>
                          <a:ea typeface="Malgun Gothic" panose="020B0503020000020004" pitchFamily="34" charset="-127"/>
                          <a:cs typeface="Times New Roman" panose="02020603050405020304" pitchFamily="18" charset="0"/>
                        </a:rPr>
                        <m:t>t</m:t>
                      </m:r>
                      <m:r>
                        <m:rPr>
                          <m:nor/>
                        </m:rPr>
                        <a:rPr lang="en-US" sz="1700">
                          <a:latin typeface="+mn-lt"/>
                          <a:ea typeface="Malgun Gothic" panose="020B0503020000020004" pitchFamily="34" charset="-127"/>
                          <a:cs typeface="Times New Roman" panose="02020603050405020304" pitchFamily="18" charset="0"/>
                        </a:rPr>
                        <m:t> </m:t>
                      </m:r>
                      <m:r>
                        <m:rPr>
                          <m:nor/>
                        </m:rPr>
                        <a:rPr lang="en-US" sz="1700">
                          <a:latin typeface="+mn-lt"/>
                          <a:ea typeface="Malgun Gothic" panose="020B0503020000020004" pitchFamily="34" charset="-127"/>
                          <a:cs typeface="Times New Roman" panose="02020603050405020304" pitchFamily="18" charset="0"/>
                        </a:rPr>
                        <m:t>qu</m:t>
                      </m:r>
                      <m:r>
                        <m:rPr>
                          <m:nor/>
                        </m:rPr>
                        <a:rPr lang="en-US" sz="1700">
                          <a:latin typeface="+mn-lt"/>
                          <a:ea typeface="Malgun Gothic" panose="020B0503020000020004" pitchFamily="34" charset="-127"/>
                          <a:cs typeface="Times New Roman" panose="02020603050405020304" pitchFamily="18" charset="0"/>
                        </a:rPr>
                        <m:t>ả </m:t>
                      </m:r>
                      <m:r>
                        <m:rPr>
                          <m:nor/>
                        </m:rPr>
                        <a:rPr lang="en-US" sz="1700">
                          <a:latin typeface="+mn-lt"/>
                          <a:ea typeface="Malgun Gothic" panose="020B0503020000020004" pitchFamily="34" charset="-127"/>
                          <a:cs typeface="Times New Roman" panose="02020603050405020304" pitchFamily="18" charset="0"/>
                        </a:rPr>
                        <m:t>thu</m:t>
                      </m:r>
                      <m:r>
                        <m:rPr>
                          <m:nor/>
                        </m:rPr>
                        <a:rPr lang="en-US" sz="1700">
                          <a:latin typeface="+mn-lt"/>
                          <a:ea typeface="Malgun Gothic" panose="020B0503020000020004" pitchFamily="34" charset="-127"/>
                          <a:cs typeface="Times New Roman" panose="02020603050405020304" pitchFamily="18" charset="0"/>
                        </a:rPr>
                        <m:t>ậ</m:t>
                      </m:r>
                      <m:r>
                        <m:rPr>
                          <m:nor/>
                        </m:rPr>
                        <a:rPr lang="en-US" sz="1700">
                          <a:latin typeface="+mn-lt"/>
                          <a:ea typeface="Malgun Gothic" panose="020B0503020000020004" pitchFamily="34" charset="-127"/>
                          <a:cs typeface="Times New Roman" panose="02020603050405020304" pitchFamily="18" charset="0"/>
                        </a:rPr>
                        <m:t>n</m:t>
                      </m:r>
                      <m:r>
                        <m:rPr>
                          <m:nor/>
                        </m:rPr>
                        <a:rPr lang="en-US" sz="1700">
                          <a:latin typeface="+mn-lt"/>
                          <a:ea typeface="Malgun Gothic" panose="020B0503020000020004" pitchFamily="34" charset="-127"/>
                          <a:cs typeface="Times New Roman" panose="02020603050405020304" pitchFamily="18" charset="0"/>
                        </a:rPr>
                        <m:t> </m:t>
                      </m:r>
                      <m:r>
                        <m:rPr>
                          <m:nor/>
                        </m:rPr>
                        <a:rPr lang="en-US" sz="1700">
                          <a:latin typeface="+mn-lt"/>
                          <a:ea typeface="Malgun Gothic" panose="020B0503020000020004" pitchFamily="34" charset="-127"/>
                          <a:cs typeface="Times New Roman" panose="02020603050405020304" pitchFamily="18" charset="0"/>
                        </a:rPr>
                        <m:t>l</m:t>
                      </m:r>
                      <m:r>
                        <m:rPr>
                          <m:nor/>
                        </m:rPr>
                        <a:rPr lang="en-US" sz="1700">
                          <a:latin typeface="+mn-lt"/>
                          <a:ea typeface="Malgun Gothic" panose="020B0503020000020004" pitchFamily="34" charset="-127"/>
                          <a:cs typeface="Times New Roman" panose="02020603050405020304" pitchFamily="18" charset="0"/>
                        </a:rPr>
                        <m:t>ợ</m:t>
                      </m:r>
                      <m:r>
                        <m:rPr>
                          <m:nor/>
                        </m:rPr>
                        <a:rPr lang="en-US" sz="1700">
                          <a:latin typeface="+mn-lt"/>
                          <a:ea typeface="Malgun Gothic" panose="020B0503020000020004" pitchFamily="34" charset="-127"/>
                          <a:cs typeface="Times New Roman" panose="02020603050405020304" pitchFamily="18" charset="0"/>
                        </a:rPr>
                        <m:t>i</m:t>
                      </m:r>
                      <m:r>
                        <m:rPr>
                          <m:nor/>
                        </m:rPr>
                        <a:rPr lang="en-US" sz="1700">
                          <a:latin typeface="+mn-lt"/>
                          <a:ea typeface="Malgun Gothic" panose="020B0503020000020004" pitchFamily="34" charset="-127"/>
                          <a:cs typeface="Times New Roman" panose="02020603050405020304" pitchFamily="18" charset="0"/>
                        </a:rPr>
                        <m:t> </m:t>
                      </m:r>
                      <m:r>
                        <m:rPr>
                          <m:nor/>
                        </m:rPr>
                        <a:rPr lang="en-US" sz="1700">
                          <a:latin typeface="+mn-lt"/>
                          <a:ea typeface="Malgun Gothic" panose="020B0503020000020004" pitchFamily="34" charset="-127"/>
                          <a:cs typeface="Times New Roman" panose="02020603050405020304" pitchFamily="18" charset="0"/>
                        </a:rPr>
                        <m:t>cho</m:t>
                      </m:r>
                      <m:r>
                        <m:rPr>
                          <m:nor/>
                        </m:rPr>
                        <a:rPr lang="en-US" sz="1700">
                          <a:latin typeface="+mn-lt"/>
                          <a:ea typeface="Malgun Gothic" panose="020B0503020000020004" pitchFamily="34" charset="-127"/>
                          <a:cs typeface="Times New Roman" panose="02020603050405020304" pitchFamily="18" charset="0"/>
                        </a:rPr>
                        <m:t> </m:t>
                      </m:r>
                      <m:r>
                        <m:rPr>
                          <m:nor/>
                        </m:rPr>
                        <a:rPr lang="en-US" sz="1700">
                          <a:latin typeface="+mn-lt"/>
                          <a:ea typeface="Malgun Gothic" panose="020B0503020000020004" pitchFamily="34" charset="-127"/>
                          <a:cs typeface="Times New Roman" panose="02020603050405020304" pitchFamily="18" charset="0"/>
                        </a:rPr>
                        <m:t>bi</m:t>
                      </m:r>
                      <m:r>
                        <m:rPr>
                          <m:nor/>
                        </m:rPr>
                        <a:rPr lang="en-US" sz="1700">
                          <a:latin typeface="+mn-lt"/>
                          <a:ea typeface="Malgun Gothic" panose="020B0503020000020004" pitchFamily="34" charset="-127"/>
                          <a:cs typeface="Times New Roman" panose="02020603050405020304" pitchFamily="18" charset="0"/>
                        </a:rPr>
                        <m:t>ế</m:t>
                      </m:r>
                      <m:r>
                        <m:rPr>
                          <m:nor/>
                        </m:rPr>
                        <a:rPr lang="en-US" sz="1700">
                          <a:latin typeface="+mn-lt"/>
                          <a:ea typeface="Malgun Gothic" panose="020B0503020000020004" pitchFamily="34" charset="-127"/>
                          <a:cs typeface="Times New Roman" panose="02020603050405020304" pitchFamily="18" charset="0"/>
                        </a:rPr>
                        <m:t>n</m:t>
                      </m:r>
                      <m:r>
                        <m:rPr>
                          <m:nor/>
                        </m:rPr>
                        <a:rPr lang="en-US" sz="1700">
                          <a:latin typeface="+mn-lt"/>
                          <a:ea typeface="Malgun Gothic" panose="020B0503020000020004" pitchFamily="34" charset="-127"/>
                          <a:cs typeface="Times New Roman" panose="02020603050405020304" pitchFamily="18" charset="0"/>
                        </a:rPr>
                        <m:t> </m:t>
                      </m:r>
                      <m:r>
                        <m:rPr>
                          <m:nor/>
                        </m:rPr>
                        <a:rPr lang="en-US" sz="1700">
                          <a:latin typeface="+mn-lt"/>
                          <a:ea typeface="Malgun Gothic" panose="020B0503020000020004" pitchFamily="34" charset="-127"/>
                          <a:cs typeface="Times New Roman" panose="02020603050405020304" pitchFamily="18" charset="0"/>
                        </a:rPr>
                        <m:t>c</m:t>
                      </m:r>
                      <m:r>
                        <m:rPr>
                          <m:nor/>
                        </m:rPr>
                        <a:rPr lang="en-US" sz="1700">
                          <a:latin typeface="+mn-lt"/>
                          <a:ea typeface="Malgun Gothic" panose="020B0503020000020004" pitchFamily="34" charset="-127"/>
                          <a:cs typeface="Times New Roman" panose="02020603050405020304" pitchFamily="18" charset="0"/>
                        </a:rPr>
                        <m:t>ố </m:t>
                      </m:r>
                      <m:d>
                        <m:dPr>
                          <m:begChr m:val="{"/>
                          <m:endChr m:val="}"/>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latin typeface="Cambria Math" panose="02040503050406030204" pitchFamily="18" charset="0"/>
                              <a:ea typeface="Malgun Gothic" panose="020B0503020000020004" pitchFamily="34" charset="-127"/>
                              <a:cs typeface="Times New Roman" panose="02020603050405020304" pitchFamily="18" charset="0"/>
                            </a:rPr>
                            <m:t>=1</m:t>
                          </m:r>
                        </m:e>
                      </m:d>
                      <m:r>
                        <m:rPr>
                          <m:nor/>
                        </m:rPr>
                        <a:rPr lang="en-US" sz="1700">
                          <a:latin typeface="+mn-lt"/>
                          <a:ea typeface="Malgun Gothic" panose="020B0503020000020004" pitchFamily="34" charset="-127"/>
                          <a:cs typeface="Times New Roman" panose="02020603050405020304" pitchFamily="18" charset="0"/>
                        </a:rPr>
                        <m:t> </m:t>
                      </m:r>
                      <m:r>
                        <m:rPr>
                          <m:nor/>
                        </m:rPr>
                        <a:rPr lang="en-US" sz="1700">
                          <a:latin typeface="+mn-lt"/>
                          <a:ea typeface="Malgun Gothic" panose="020B0503020000020004" pitchFamily="34" charset="-127"/>
                          <a:cs typeface="Times New Roman" panose="02020603050405020304" pitchFamily="18" charset="0"/>
                        </a:rPr>
                        <m:t>l</m:t>
                      </m:r>
                      <m:r>
                        <m:rPr>
                          <m:nor/>
                        </m:rPr>
                        <a:rPr lang="en-US" sz="1700">
                          <a:latin typeface="+mn-lt"/>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150</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150</m:t>
                          </m:r>
                        </m:num>
                        <m:den>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560</m:t>
                          </m:r>
                        </m:den>
                      </m:f>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15</m:t>
                          </m:r>
                        </m:num>
                        <m:den>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56</m:t>
                          </m:r>
                        </m:den>
                      </m:f>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7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50000"/>
                  </a:lnSpc>
                  <a:buClr>
                    <a:srgbClr val="000000"/>
                  </a:buClr>
                  <a:buSzTx/>
                  <a:buFont typeface="Arial" panose="020B0604020202020204" pitchFamily="34" charset="0"/>
                  <a:buChar char="•"/>
                  <a:tabLst/>
                  <a:defRPr/>
                </a:pPr>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Biến </a:t>
                </a: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cố </a:t>
                </a:r>
                <a14:m>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𝑋</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oMath>
                </a14:m>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a:t>
                </a: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là: “Lấy được 2 học sinh nam và 1 học sinh nữ”</a:t>
                </a:r>
                <a:endParaRPr kumimoji="0" lang="en-US" sz="17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Có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sub>
                      <m: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cách chọn 2 học sinh nam trong 10 học sinh nam và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ub>
                      <m: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m:t>
                    </m:r>
                  </m:oMath>
                </a14:m>
                <a:r>
                  <a:rPr kumimoji="0" lang="en-US" sz="17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cách chọn 1 học sinh nữ trong 6 học sinh </a:t>
                </a:r>
                <a:r>
                  <a:rPr kumimoji="0" lang="en-US" sz="1700" b="0" i="0" u="none" strike="noStrike" kern="0" cap="none" spc="0" normalizeH="0" baseline="0" noProof="0" smtClean="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nữ</a:t>
                </a:r>
              </a:p>
              <a:p>
                <a:pPr algn="just">
                  <a:lnSpc>
                    <a:spcPct val="150000"/>
                  </a:lnSpc>
                </a:pPr>
                <a:r>
                  <a:rPr lang="en-US" sz="1700">
                    <a:latin typeface="+mn-lt"/>
                    <a:ea typeface="Malgun Gothic" panose="020B0503020000020004" pitchFamily="34" charset="-127"/>
                    <a:cs typeface="Times New Roman" panose="02020603050405020304" pitchFamily="18" charset="0"/>
                  </a:rPr>
                  <a:t>Theo quy tắc nhân ta có: </a:t>
                </a:r>
                <a14:m>
                  <m:oMath xmlns:m="http://schemas.openxmlformats.org/officeDocument/2006/math">
                    <m:r>
                      <a:rPr lang="en-US" sz="1700" i="1">
                        <a:effectLst/>
                        <a:latin typeface="Cambria Math" panose="02040503050406030204" pitchFamily="18" charset="0"/>
                        <a:ea typeface="Malgun Gothic" panose="020B0503020000020004" pitchFamily="34" charset="-127"/>
                        <a:cs typeface="Times New Roman" panose="02020603050405020304" pitchFamily="18" charset="0"/>
                      </a:rPr>
                      <m:t>45.6=270</m:t>
                    </m:r>
                  </m:oMath>
                </a14:m>
                <a:r>
                  <a:rPr lang="en-US" sz="1700">
                    <a:effectLst/>
                    <a:latin typeface="+mn-lt"/>
                    <a:ea typeface="Malgun Gothic" panose="020B0503020000020004" pitchFamily="34" charset="-127"/>
                    <a:cs typeface="Times New Roman" panose="02020603050405020304" pitchFamily="18" charset="0"/>
                  </a:rPr>
                  <a:t> cách chọn 2 học sinh nam và 1 học sinh </a:t>
                </a:r>
                <a:r>
                  <a:rPr lang="en-US" sz="1700" smtClean="0">
                    <a:effectLst/>
                    <a:latin typeface="+mn-lt"/>
                    <a:ea typeface="Malgun Gothic" panose="020B0503020000020004" pitchFamily="34" charset="-127"/>
                    <a:cs typeface="Times New Roman" panose="02020603050405020304" pitchFamily="18" charset="0"/>
                  </a:rPr>
                  <a:t>nữ</a:t>
                </a:r>
                <a:endParaRPr lang="en-US" sz="1700">
                  <a:effectLst/>
                  <a:latin typeface="+mn-lt"/>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464494" y="838242"/>
                <a:ext cx="8182418" cy="4131324"/>
              </a:xfrm>
              <a:prstGeom prst="rect">
                <a:avLst/>
              </a:prstGeom>
              <a:blipFill>
                <a:blip r:embed="rId3"/>
                <a:stretch>
                  <a:fillRect l="-447" r="-522"/>
                </a:stretch>
              </a:blipFill>
            </p:spPr>
            <p:txBody>
              <a:bodyPr/>
              <a:lstStyle/>
              <a:p>
                <a:r>
                  <a:rPr lang="en-US">
                    <a:noFill/>
                  </a:rPr>
                  <a:t> </a:t>
                </a:r>
              </a:p>
            </p:txBody>
          </p:sp>
        </mc:Fallback>
      </mc:AlternateContent>
    </p:spTree>
    <p:extLst>
      <p:ext uri="{BB962C8B-B14F-4D97-AF65-F5344CB8AC3E}">
        <p14:creationId xmlns:p14="http://schemas.microsoft.com/office/powerpoint/2010/main" val="400941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left)">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randombar(horizontal)">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wipe(down)">
                                      <p:cBhvr>
                                        <p:cTn id="37"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4232837" y="37757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9" name="Rectangle 18"/>
              <p:cNvSpPr/>
              <p:nvPr/>
            </p:nvSpPr>
            <p:spPr>
              <a:xfrm>
                <a:off x="659964" y="776008"/>
                <a:ext cx="7723202" cy="23514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700" smtClean="0">
                          <a:ea typeface="Malgun Gothic" panose="020B0503020000020004" pitchFamily="34" charset="-127"/>
                          <a:cs typeface="Times New Roman" panose="02020603050405020304" pitchFamily="18" charset="0"/>
                        </a:rPr>
                        <m:t>S</m:t>
                      </m:r>
                      <m:r>
                        <m:rPr>
                          <m:nor/>
                        </m:rPr>
                        <a:rPr lang="en-US" sz="1700" smtClean="0">
                          <a:ea typeface="Malgun Gothic" panose="020B0503020000020004" pitchFamily="34" charset="-127"/>
                          <a:cs typeface="Times New Roman" panose="02020603050405020304" pitchFamily="18" charset="0"/>
                        </a:rPr>
                        <m:t>ố </m:t>
                      </m:r>
                      <m:r>
                        <m:rPr>
                          <m:nor/>
                        </m:rPr>
                        <a:rPr lang="en-US" sz="1700" smtClean="0">
                          <a:ea typeface="Malgun Gothic" panose="020B0503020000020004" pitchFamily="34" charset="-127"/>
                          <a:cs typeface="Times New Roman" panose="02020603050405020304" pitchFamily="18" charset="0"/>
                        </a:rPr>
                        <m:t>k</m:t>
                      </m:r>
                      <m:r>
                        <m:rPr>
                          <m:nor/>
                        </m:rPr>
                        <a:rPr lang="en-US" sz="1700" smtClean="0">
                          <a:ea typeface="Malgun Gothic" panose="020B0503020000020004" pitchFamily="34" charset="-127"/>
                          <a:cs typeface="Times New Roman" panose="02020603050405020304" pitchFamily="18" charset="0"/>
                        </a:rPr>
                        <m:t>ế</m:t>
                      </m:r>
                      <m:r>
                        <m:rPr>
                          <m:nor/>
                        </m:rPr>
                        <a:rPr lang="en-US" sz="1700" smtClean="0">
                          <a:ea typeface="Malgun Gothic" panose="020B0503020000020004" pitchFamily="34" charset="-127"/>
                          <a:cs typeface="Times New Roman" panose="02020603050405020304" pitchFamily="18" charset="0"/>
                        </a:rPr>
                        <m:t>t</m:t>
                      </m:r>
                      <m:r>
                        <m:rPr>
                          <m:nor/>
                        </m:rPr>
                        <a:rPr lang="en-US" sz="1700" smtClean="0">
                          <a:ea typeface="Malgun Gothic" panose="020B0503020000020004" pitchFamily="34" charset="-127"/>
                          <a:cs typeface="Times New Roman" panose="02020603050405020304" pitchFamily="18" charset="0"/>
                        </a:rPr>
                        <m:t> </m:t>
                      </m:r>
                      <m:r>
                        <m:rPr>
                          <m:nor/>
                        </m:rPr>
                        <a:rPr lang="en-US" sz="1700" smtClean="0">
                          <a:ea typeface="Malgun Gothic" panose="020B0503020000020004" pitchFamily="34" charset="-127"/>
                          <a:cs typeface="Times New Roman" panose="02020603050405020304" pitchFamily="18" charset="0"/>
                        </a:rPr>
                        <m:t>qu</m:t>
                      </m:r>
                      <m:r>
                        <m:rPr>
                          <m:nor/>
                        </m:rPr>
                        <a:rPr lang="en-US" sz="1700" smtClean="0">
                          <a:ea typeface="Malgun Gothic" panose="020B0503020000020004" pitchFamily="34" charset="-127"/>
                          <a:cs typeface="Times New Roman" panose="02020603050405020304" pitchFamily="18" charset="0"/>
                        </a:rPr>
                        <m:t>ả </m:t>
                      </m:r>
                      <m:r>
                        <m:rPr>
                          <m:nor/>
                        </m:rPr>
                        <a:rPr lang="en-US" sz="1700" smtClean="0">
                          <a:ea typeface="Malgun Gothic" panose="020B0503020000020004" pitchFamily="34" charset="-127"/>
                          <a:cs typeface="Times New Roman" panose="02020603050405020304" pitchFamily="18" charset="0"/>
                        </a:rPr>
                        <m:t>thu</m:t>
                      </m:r>
                      <m:r>
                        <m:rPr>
                          <m:nor/>
                        </m:rPr>
                        <a:rPr lang="en-US" sz="1700" smtClean="0">
                          <a:ea typeface="Malgun Gothic" panose="020B0503020000020004" pitchFamily="34" charset="-127"/>
                          <a:cs typeface="Times New Roman" panose="02020603050405020304" pitchFamily="18" charset="0"/>
                        </a:rPr>
                        <m:t>ậ</m:t>
                      </m:r>
                      <m:r>
                        <m:rPr>
                          <m:nor/>
                        </m:rPr>
                        <a:rPr lang="en-US" sz="1700" smtClean="0">
                          <a:ea typeface="Malgun Gothic" panose="020B0503020000020004" pitchFamily="34" charset="-127"/>
                          <a:cs typeface="Times New Roman" panose="02020603050405020304" pitchFamily="18" charset="0"/>
                        </a:rPr>
                        <m:t>n</m:t>
                      </m:r>
                      <m:r>
                        <m:rPr>
                          <m:nor/>
                        </m:rPr>
                        <a:rPr lang="en-US" sz="1700" smtClean="0">
                          <a:ea typeface="Malgun Gothic" panose="020B0503020000020004" pitchFamily="34" charset="-127"/>
                          <a:cs typeface="Times New Roman" panose="02020603050405020304" pitchFamily="18" charset="0"/>
                        </a:rPr>
                        <m:t> </m:t>
                      </m:r>
                      <m:r>
                        <m:rPr>
                          <m:nor/>
                        </m:rPr>
                        <a:rPr lang="en-US" sz="1700" smtClean="0">
                          <a:ea typeface="Malgun Gothic" panose="020B0503020000020004" pitchFamily="34" charset="-127"/>
                          <a:cs typeface="Times New Roman" panose="02020603050405020304" pitchFamily="18" charset="0"/>
                        </a:rPr>
                        <m:t>l</m:t>
                      </m:r>
                      <m:r>
                        <m:rPr>
                          <m:nor/>
                        </m:rPr>
                        <a:rPr lang="en-US" sz="1700" smtClean="0">
                          <a:ea typeface="Malgun Gothic" panose="020B0503020000020004" pitchFamily="34" charset="-127"/>
                          <a:cs typeface="Times New Roman" panose="02020603050405020304" pitchFamily="18" charset="0"/>
                        </a:rPr>
                        <m:t>ợ</m:t>
                      </m:r>
                      <m:r>
                        <m:rPr>
                          <m:nor/>
                        </m:rPr>
                        <a:rPr lang="en-US" sz="1700" smtClean="0">
                          <a:ea typeface="Malgun Gothic" panose="020B0503020000020004" pitchFamily="34" charset="-127"/>
                          <a:cs typeface="Times New Roman" panose="02020603050405020304" pitchFamily="18" charset="0"/>
                        </a:rPr>
                        <m:t>i</m:t>
                      </m:r>
                      <m:r>
                        <m:rPr>
                          <m:nor/>
                        </m:rPr>
                        <a:rPr lang="en-US" sz="1700" smtClean="0">
                          <a:ea typeface="Malgun Gothic" panose="020B0503020000020004" pitchFamily="34" charset="-127"/>
                          <a:cs typeface="Times New Roman" panose="02020603050405020304" pitchFamily="18" charset="0"/>
                        </a:rPr>
                        <m:t> </m:t>
                      </m:r>
                      <m:r>
                        <m:rPr>
                          <m:nor/>
                        </m:rPr>
                        <a:rPr lang="en-US" sz="1700" smtClean="0">
                          <a:ea typeface="Malgun Gothic" panose="020B0503020000020004" pitchFamily="34" charset="-127"/>
                          <a:cs typeface="Times New Roman" panose="02020603050405020304" pitchFamily="18" charset="0"/>
                        </a:rPr>
                        <m:t>cho</m:t>
                      </m:r>
                      <m:r>
                        <m:rPr>
                          <m:nor/>
                        </m:rPr>
                        <a:rPr lang="en-US" sz="1700" smtClean="0">
                          <a:ea typeface="Malgun Gothic" panose="020B0503020000020004" pitchFamily="34" charset="-127"/>
                          <a:cs typeface="Times New Roman" panose="02020603050405020304" pitchFamily="18" charset="0"/>
                        </a:rPr>
                        <m:t> </m:t>
                      </m:r>
                      <m:r>
                        <m:rPr>
                          <m:nor/>
                        </m:rPr>
                        <a:rPr lang="en-US" sz="1700" smtClean="0">
                          <a:ea typeface="Malgun Gothic" panose="020B0503020000020004" pitchFamily="34" charset="-127"/>
                          <a:cs typeface="Times New Roman" panose="02020603050405020304" pitchFamily="18" charset="0"/>
                        </a:rPr>
                        <m:t>bi</m:t>
                      </m:r>
                      <m:r>
                        <m:rPr>
                          <m:nor/>
                        </m:rPr>
                        <a:rPr lang="en-US" sz="1700" smtClean="0">
                          <a:ea typeface="Malgun Gothic" panose="020B0503020000020004" pitchFamily="34" charset="-127"/>
                          <a:cs typeface="Times New Roman" panose="02020603050405020304" pitchFamily="18" charset="0"/>
                        </a:rPr>
                        <m:t>ế</m:t>
                      </m:r>
                      <m:r>
                        <m:rPr>
                          <m:nor/>
                        </m:rPr>
                        <a:rPr lang="en-US" sz="1700" smtClean="0">
                          <a:ea typeface="Malgun Gothic" panose="020B0503020000020004" pitchFamily="34" charset="-127"/>
                          <a:cs typeface="Times New Roman" panose="02020603050405020304" pitchFamily="18" charset="0"/>
                        </a:rPr>
                        <m:t>n</m:t>
                      </m:r>
                      <m:r>
                        <m:rPr>
                          <m:nor/>
                        </m:rPr>
                        <a:rPr lang="en-US" sz="1700" smtClean="0">
                          <a:ea typeface="Malgun Gothic" panose="020B0503020000020004" pitchFamily="34" charset="-127"/>
                          <a:cs typeface="Times New Roman" panose="02020603050405020304" pitchFamily="18" charset="0"/>
                        </a:rPr>
                        <m:t> </m:t>
                      </m:r>
                      <m:r>
                        <m:rPr>
                          <m:nor/>
                        </m:rPr>
                        <a:rPr lang="en-US" sz="1700" smtClean="0">
                          <a:ea typeface="Malgun Gothic" panose="020B0503020000020004" pitchFamily="34" charset="-127"/>
                          <a:cs typeface="Times New Roman" panose="02020603050405020304" pitchFamily="18" charset="0"/>
                        </a:rPr>
                        <m:t>c</m:t>
                      </m:r>
                      <m:r>
                        <m:rPr>
                          <m:nor/>
                        </m:rPr>
                        <a:rPr lang="en-US" sz="1700" smtClean="0">
                          <a:ea typeface="Malgun Gothic" panose="020B0503020000020004" pitchFamily="34" charset="-127"/>
                          <a:cs typeface="Times New Roman" panose="02020603050405020304" pitchFamily="18" charset="0"/>
                        </a:rPr>
                        <m:t>ố </m:t>
                      </m:r>
                      <m:d>
                        <m:dPr>
                          <m:begChr m:val="{"/>
                          <m:endChr m:val="}"/>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latin typeface="Cambria Math" panose="02040503050406030204" pitchFamily="18" charset="0"/>
                              <a:ea typeface="Malgun Gothic" panose="020B0503020000020004" pitchFamily="34" charset="-127"/>
                              <a:cs typeface="Times New Roman" panose="02020603050405020304" pitchFamily="18" charset="0"/>
                            </a:rPr>
                            <m:t>=2</m:t>
                          </m:r>
                        </m:e>
                      </m:d>
                      <m:r>
                        <m:rPr>
                          <m:nor/>
                        </m:rPr>
                        <a:rPr lang="en-US" sz="17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l</m:t>
                      </m:r>
                      <m:r>
                        <m:rPr>
                          <m:nor/>
                        </m:rPr>
                        <a:rPr lang="en-US"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r>
                        <a:rPr lang="en-US" sz="1700" i="1">
                          <a:effectLst/>
                          <a:latin typeface="Cambria Math" panose="02040503050406030204" pitchFamily="18" charset="0"/>
                          <a:ea typeface="Malgun Gothic" panose="020B0503020000020004" pitchFamily="34" charset="-127"/>
                          <a:cs typeface="Times New Roman" panose="02020603050405020304" pitchFamily="18" charset="0"/>
                        </a:rPr>
                        <m:t>270</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270</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560</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56</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700" smtClean="0">
                    <a:effectLst/>
                    <a:latin typeface="+mn-lt"/>
                    <a:ea typeface="Malgun Gothic" panose="020B0503020000020004" pitchFamily="34" charset="-127"/>
                    <a:cs typeface="Times New Roman" panose="02020603050405020304" pitchFamily="18" charset="0"/>
                  </a:rPr>
                  <a:t>Biến </a:t>
                </a:r>
                <a:r>
                  <a:rPr lang="en-US" sz="1700">
                    <a:effectLst/>
                    <a:latin typeface="+mn-lt"/>
                    <a:ea typeface="Malgun Gothic" panose="020B0503020000020004" pitchFamily="34" charset="-127"/>
                    <a:cs typeface="Times New Roman" panose="02020603050405020304" pitchFamily="18" charset="0"/>
                  </a:rPr>
                  <a:t>cố </a:t>
                </a:r>
                <a14:m>
                  <m:oMath xmlns:m="http://schemas.openxmlformats.org/officeDocument/2006/math">
                    <m:r>
                      <a:rPr lang="en-US" sz="1700" i="1"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700" i="1" smtClean="0">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1700" i="1" smtClean="0">
                        <a:effectLst/>
                        <a:latin typeface="Cambria Math" panose="02040503050406030204" pitchFamily="18" charset="0"/>
                        <a:ea typeface="Malgun Gothic" panose="020B0503020000020004" pitchFamily="34" charset="-127"/>
                        <a:cs typeface="Times New Roman" panose="02020603050405020304" pitchFamily="18" charset="0"/>
                      </a:rPr>
                      <m:t>=3</m:t>
                    </m:r>
                  </m:oMath>
                </a14:m>
                <a:r>
                  <a:rPr lang="en-US" sz="1700">
                    <a:effectLst/>
                    <a:latin typeface="+mn-lt"/>
                    <a:ea typeface="Malgun Gothic" panose="020B0503020000020004" pitchFamily="34" charset="-127"/>
                    <a:cs typeface="Times New Roman" panose="02020603050405020304" pitchFamily="18" charset="0"/>
                  </a:rPr>
                  <a:t>} là: “Lấy được 3 học sinh đều là nam”</a:t>
                </a:r>
                <a:endParaRPr lang="en-US" sz="17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700">
                          <a:ea typeface="Malgun Gothic" panose="020B0503020000020004" pitchFamily="34" charset="-127"/>
                          <a:cs typeface="Times New Roman" panose="02020603050405020304" pitchFamily="18" charset="0"/>
                        </a:rPr>
                        <m:t>S</m:t>
                      </m:r>
                      <m:r>
                        <m:rPr>
                          <m:nor/>
                        </m:rPr>
                        <a:rPr lang="en-US" sz="1700">
                          <a:ea typeface="Malgun Gothic" panose="020B0503020000020004" pitchFamily="34" charset="-127"/>
                          <a:cs typeface="Times New Roman" panose="02020603050405020304" pitchFamily="18" charset="0"/>
                        </a:rPr>
                        <m:t>ố </m:t>
                      </m:r>
                      <m:r>
                        <m:rPr>
                          <m:nor/>
                        </m:rPr>
                        <a:rPr lang="en-US" sz="1700">
                          <a:ea typeface="Malgun Gothic" panose="020B0503020000020004" pitchFamily="34" charset="-127"/>
                          <a:cs typeface="Times New Roman" panose="02020603050405020304" pitchFamily="18" charset="0"/>
                        </a:rPr>
                        <m:t>k</m:t>
                      </m:r>
                      <m:r>
                        <m:rPr>
                          <m:nor/>
                        </m:rPr>
                        <a:rPr lang="en-US" sz="1700">
                          <a:ea typeface="Malgun Gothic" panose="020B0503020000020004" pitchFamily="34" charset="-127"/>
                          <a:cs typeface="Times New Roman" panose="02020603050405020304" pitchFamily="18" charset="0"/>
                        </a:rPr>
                        <m:t>ế</m:t>
                      </m:r>
                      <m:r>
                        <m:rPr>
                          <m:nor/>
                        </m:rPr>
                        <a:rPr lang="en-US" sz="1700">
                          <a:ea typeface="Malgun Gothic" panose="020B0503020000020004" pitchFamily="34" charset="-127"/>
                          <a:cs typeface="Times New Roman" panose="02020603050405020304" pitchFamily="18" charset="0"/>
                        </a:rPr>
                        <m:t>t</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qu</m:t>
                      </m:r>
                      <m:r>
                        <m:rPr>
                          <m:nor/>
                        </m:rPr>
                        <a:rPr lang="en-US" sz="1700">
                          <a:ea typeface="Malgun Gothic" panose="020B0503020000020004" pitchFamily="34" charset="-127"/>
                          <a:cs typeface="Times New Roman" panose="02020603050405020304" pitchFamily="18" charset="0"/>
                        </a:rPr>
                        <m:t>ả </m:t>
                      </m:r>
                      <m:r>
                        <m:rPr>
                          <m:nor/>
                        </m:rPr>
                        <a:rPr lang="en-US" sz="1700">
                          <a:ea typeface="Malgun Gothic" panose="020B0503020000020004" pitchFamily="34" charset="-127"/>
                          <a:cs typeface="Times New Roman" panose="02020603050405020304" pitchFamily="18" charset="0"/>
                        </a:rPr>
                        <m:t>thu</m:t>
                      </m:r>
                      <m:r>
                        <m:rPr>
                          <m:nor/>
                        </m:rPr>
                        <a:rPr lang="en-US" sz="1700">
                          <a:ea typeface="Malgun Gothic" panose="020B0503020000020004" pitchFamily="34" charset="-127"/>
                          <a:cs typeface="Times New Roman" panose="02020603050405020304" pitchFamily="18" charset="0"/>
                        </a:rPr>
                        <m:t>ậ</m:t>
                      </m:r>
                      <m:r>
                        <m:rPr>
                          <m:nor/>
                        </m:rPr>
                        <a:rPr lang="en-US" sz="1700">
                          <a:ea typeface="Malgun Gothic" panose="020B0503020000020004" pitchFamily="34" charset="-127"/>
                          <a:cs typeface="Times New Roman" panose="02020603050405020304" pitchFamily="18" charset="0"/>
                        </a:rPr>
                        <m:t>n</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l</m:t>
                      </m:r>
                      <m:r>
                        <m:rPr>
                          <m:nor/>
                        </m:rPr>
                        <a:rPr lang="en-US" sz="1700">
                          <a:ea typeface="Malgun Gothic" panose="020B0503020000020004" pitchFamily="34" charset="-127"/>
                          <a:cs typeface="Times New Roman" panose="02020603050405020304" pitchFamily="18" charset="0"/>
                        </a:rPr>
                        <m:t>ợ</m:t>
                      </m:r>
                      <m:r>
                        <m:rPr>
                          <m:nor/>
                        </m:rPr>
                        <a:rPr lang="en-US" sz="1700">
                          <a:ea typeface="Malgun Gothic" panose="020B0503020000020004" pitchFamily="34" charset="-127"/>
                          <a:cs typeface="Times New Roman" panose="02020603050405020304" pitchFamily="18" charset="0"/>
                        </a:rPr>
                        <m:t>i</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cho</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bi</m:t>
                      </m:r>
                      <m:r>
                        <m:rPr>
                          <m:nor/>
                        </m:rPr>
                        <a:rPr lang="en-US" sz="1700">
                          <a:ea typeface="Malgun Gothic" panose="020B0503020000020004" pitchFamily="34" charset="-127"/>
                          <a:cs typeface="Times New Roman" panose="02020603050405020304" pitchFamily="18" charset="0"/>
                        </a:rPr>
                        <m:t>ế</m:t>
                      </m:r>
                      <m:r>
                        <m:rPr>
                          <m:nor/>
                        </m:rPr>
                        <a:rPr lang="en-US" sz="1700">
                          <a:ea typeface="Malgun Gothic" panose="020B0503020000020004" pitchFamily="34" charset="-127"/>
                          <a:cs typeface="Times New Roman" panose="02020603050405020304" pitchFamily="18" charset="0"/>
                        </a:rPr>
                        <m:t>n</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c</m:t>
                      </m:r>
                      <m:r>
                        <m:rPr>
                          <m:nor/>
                        </m:rPr>
                        <a:rPr lang="en-US" sz="1700">
                          <a:ea typeface="Malgun Gothic" panose="020B0503020000020004" pitchFamily="34" charset="-127"/>
                          <a:cs typeface="Times New Roman" panose="02020603050405020304" pitchFamily="18" charset="0"/>
                        </a:rPr>
                        <m:t>ố </m:t>
                      </m:r>
                      <m:r>
                        <a:rPr lang="en-US" sz="1700" i="1">
                          <a:latin typeface="Cambria Math" panose="02040503050406030204" pitchFamily="18" charset="0"/>
                          <a:ea typeface="Malgun Gothic" panose="020B0503020000020004" pitchFamily="34" charset="-127"/>
                          <a:cs typeface="Times New Roman" panose="02020603050405020304" pitchFamily="18" charset="0"/>
                        </a:rPr>
                        <m:t>{</m:t>
                      </m:r>
                      <m:r>
                        <a:rPr lang="en-US" sz="1700" i="1">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latin typeface="Cambria Math" panose="02040503050406030204" pitchFamily="18" charset="0"/>
                          <a:ea typeface="Malgun Gothic" panose="020B0503020000020004" pitchFamily="34" charset="-127"/>
                          <a:cs typeface="Times New Roman" panose="02020603050405020304" pitchFamily="18" charset="0"/>
                        </a:rPr>
                        <m:t>=3</m:t>
                      </m:r>
                      <m:r>
                        <m:rPr>
                          <m:nor/>
                        </m:rPr>
                        <a:rPr lang="en-US" sz="1700">
                          <a:ea typeface="Malgun Gothic" panose="020B0503020000020004" pitchFamily="34" charset="-127"/>
                          <a:cs typeface="Times New Roman" panose="02020603050405020304" pitchFamily="18" charset="0"/>
                        </a:rPr>
                        <m:t>} </m:t>
                      </m:r>
                      <m:r>
                        <m:rPr>
                          <m:nor/>
                        </m:rPr>
                        <a:rPr lang="en-US" sz="1700">
                          <a:ea typeface="Malgun Gothic" panose="020B0503020000020004" pitchFamily="34" charset="-127"/>
                          <a:cs typeface="Times New Roman" panose="02020603050405020304" pitchFamily="18" charset="0"/>
                        </a:rPr>
                        <m:t>l</m:t>
                      </m:r>
                      <m:r>
                        <m:rPr>
                          <m:nor/>
                        </m:rPr>
                        <a:rPr lang="en-US"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10</m:t>
                          </m:r>
                        </m:sub>
                        <m:sup>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en-US" sz="1700" i="1">
                          <a:effectLst/>
                          <a:latin typeface="Cambria Math" panose="02040503050406030204" pitchFamily="18" charset="0"/>
                          <a:ea typeface="Malgun Gothic" panose="020B0503020000020004" pitchFamily="34" charset="-127"/>
                          <a:cs typeface="Times New Roman" panose="02020603050405020304" pitchFamily="18" charset="0"/>
                        </a:rPr>
                        <m:t>=120</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700" i="1">
                              <a:effectLst/>
                              <a:latin typeface="Cambria Math" panose="02040503050406030204" pitchFamily="18" charset="0"/>
                              <a:ea typeface="Calibri" panose="020F0502020204030204" pitchFamily="34" charset="0"/>
                              <a:cs typeface="Times New Roman" panose="02020603050405020304" pitchFamily="18" charset="0"/>
                            </a:rPr>
                            <m:t>=0</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560</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en-US" sz="1700">
                    <a:effectLst/>
                    <a:latin typeface="+mn-lt"/>
                    <a:ea typeface="Calibri" panose="020F0502020204030204" pitchFamily="34" charset="0"/>
                    <a:cs typeface="Times New Roman" panose="02020603050405020304" pitchFamily="18" charset="0"/>
                  </a:rPr>
                  <a:t>Bảng phân bố xác suất của </a:t>
                </a:r>
                <a14:m>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1700">
                    <a:effectLst/>
                    <a:latin typeface="+mn-lt"/>
                    <a:ea typeface="Calibri" panose="020F0502020204030204" pitchFamily="34" charset="0"/>
                    <a:cs typeface="Times New Roman" panose="02020603050405020304" pitchFamily="18" charset="0"/>
                  </a:rPr>
                  <a:t> là:</a:t>
                </a:r>
              </a:p>
            </p:txBody>
          </p:sp>
        </mc:Choice>
        <mc:Fallback xmlns="">
          <p:sp>
            <p:nvSpPr>
              <p:cNvPr id="19" name="Rectangle 18"/>
              <p:cNvSpPr>
                <a:spLocks noRot="1" noChangeAspect="1" noMove="1" noResize="1" noEditPoints="1" noAdjustHandles="1" noChangeArrowheads="1" noChangeShapeType="1" noTextEdit="1"/>
              </p:cNvSpPr>
              <p:nvPr/>
            </p:nvSpPr>
            <p:spPr>
              <a:xfrm>
                <a:off x="659964" y="776008"/>
                <a:ext cx="7723202" cy="2351413"/>
              </a:xfrm>
              <a:prstGeom prst="rect">
                <a:avLst/>
              </a:prstGeom>
              <a:blipFill>
                <a:blip r:embed="rId4"/>
                <a:stretch>
                  <a:fillRect l="-474" b="-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36559076"/>
                  </p:ext>
                </p:extLst>
              </p:nvPr>
            </p:nvGraphicFramePr>
            <p:xfrm>
              <a:off x="2335142" y="3347724"/>
              <a:ext cx="4372845" cy="1362550"/>
            </p:xfrm>
            <a:graphic>
              <a:graphicData uri="http://schemas.openxmlformats.org/drawingml/2006/table">
                <a:tbl>
                  <a:tblPr firstRow="1" firstCol="1" bandRow="1"/>
                  <a:tblGrid>
                    <a:gridCol w="873777">
                      <a:extLst>
                        <a:ext uri="{9D8B030D-6E8A-4147-A177-3AD203B41FA5}">
                          <a16:colId xmlns:a16="http://schemas.microsoft.com/office/drawing/2014/main" val="51567088"/>
                        </a:ext>
                      </a:extLst>
                    </a:gridCol>
                    <a:gridCol w="874767">
                      <a:extLst>
                        <a:ext uri="{9D8B030D-6E8A-4147-A177-3AD203B41FA5}">
                          <a16:colId xmlns:a16="http://schemas.microsoft.com/office/drawing/2014/main" val="1562561535"/>
                        </a:ext>
                      </a:extLst>
                    </a:gridCol>
                    <a:gridCol w="874767">
                      <a:extLst>
                        <a:ext uri="{9D8B030D-6E8A-4147-A177-3AD203B41FA5}">
                          <a16:colId xmlns:a16="http://schemas.microsoft.com/office/drawing/2014/main" val="3846689402"/>
                        </a:ext>
                      </a:extLst>
                    </a:gridCol>
                    <a:gridCol w="874767">
                      <a:extLst>
                        <a:ext uri="{9D8B030D-6E8A-4147-A177-3AD203B41FA5}">
                          <a16:colId xmlns:a16="http://schemas.microsoft.com/office/drawing/2014/main" val="3912009769"/>
                        </a:ext>
                      </a:extLst>
                    </a:gridCol>
                    <a:gridCol w="874767">
                      <a:extLst>
                        <a:ext uri="{9D8B030D-6E8A-4147-A177-3AD203B41FA5}">
                          <a16:colId xmlns:a16="http://schemas.microsoft.com/office/drawing/2014/main" val="126283149"/>
                        </a:ext>
                      </a:extLst>
                    </a:gridCol>
                  </a:tblGrid>
                  <a:tr h="54841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803519"/>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28</m:t>
                                    </m:r>
                                  </m:den>
                                </m:f>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56</m:t>
                                    </m:r>
                                  </m:den>
                                </m:f>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56</m:t>
                                    </m:r>
                                  </m:den>
                                </m:f>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14</m:t>
                                    </m:r>
                                  </m:den>
                                </m:f>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855859"/>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36559076"/>
                  </p:ext>
                </p:extLst>
              </p:nvPr>
            </p:nvGraphicFramePr>
            <p:xfrm>
              <a:off x="2335142" y="3347724"/>
              <a:ext cx="4372845" cy="1362550"/>
            </p:xfrm>
            <a:graphic>
              <a:graphicData uri="http://schemas.openxmlformats.org/drawingml/2006/table">
                <a:tbl>
                  <a:tblPr firstRow="1" firstCol="1" bandRow="1"/>
                  <a:tblGrid>
                    <a:gridCol w="873777">
                      <a:extLst>
                        <a:ext uri="{9D8B030D-6E8A-4147-A177-3AD203B41FA5}">
                          <a16:colId xmlns:a16="http://schemas.microsoft.com/office/drawing/2014/main" val="51567088"/>
                        </a:ext>
                      </a:extLst>
                    </a:gridCol>
                    <a:gridCol w="874767">
                      <a:extLst>
                        <a:ext uri="{9D8B030D-6E8A-4147-A177-3AD203B41FA5}">
                          <a16:colId xmlns:a16="http://schemas.microsoft.com/office/drawing/2014/main" val="1562561535"/>
                        </a:ext>
                      </a:extLst>
                    </a:gridCol>
                    <a:gridCol w="874767">
                      <a:extLst>
                        <a:ext uri="{9D8B030D-6E8A-4147-A177-3AD203B41FA5}">
                          <a16:colId xmlns:a16="http://schemas.microsoft.com/office/drawing/2014/main" val="3846689402"/>
                        </a:ext>
                      </a:extLst>
                    </a:gridCol>
                    <a:gridCol w="874767">
                      <a:extLst>
                        <a:ext uri="{9D8B030D-6E8A-4147-A177-3AD203B41FA5}">
                          <a16:colId xmlns:a16="http://schemas.microsoft.com/office/drawing/2014/main" val="3912009769"/>
                        </a:ext>
                      </a:extLst>
                    </a:gridCol>
                    <a:gridCol w="874767">
                      <a:extLst>
                        <a:ext uri="{9D8B030D-6E8A-4147-A177-3AD203B41FA5}">
                          <a16:colId xmlns:a16="http://schemas.microsoft.com/office/drawing/2014/main" val="126283149"/>
                        </a:ext>
                      </a:extLst>
                    </a:gridCol>
                  </a:tblGrid>
                  <a:tr h="548416">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99" t="-1111" r="-403497" b="-1511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1111" r="-300694" b="-1511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111" r="-200694" b="-1511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2098" t="-1111" r="-102098" b="-1511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9306" t="-1111" r="-1389" b="-151111"/>
                          </a:stretch>
                        </a:blipFill>
                      </a:tcPr>
                    </a:tc>
                    <a:extLst>
                      <a:ext uri="{0D108BD9-81ED-4DB2-BD59-A6C34878D82A}">
                        <a16:rowId xmlns:a16="http://schemas.microsoft.com/office/drawing/2014/main" val="1313803519"/>
                      </a:ext>
                    </a:extLst>
                  </a:tr>
                  <a:tr h="81413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99" t="-67910" r="-403497" b="-14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67910" r="-300694" b="-14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67910" r="-200694" b="-14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2098" t="-67910" r="-102098" b="-14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9306" t="-67910" r="-1389" b="-1493"/>
                          </a:stretch>
                        </a:blipFill>
                      </a:tcPr>
                    </a:tc>
                    <a:extLst>
                      <a:ext uri="{0D108BD9-81ED-4DB2-BD59-A6C34878D82A}">
                        <a16:rowId xmlns:a16="http://schemas.microsoft.com/office/drawing/2014/main" val="4099855859"/>
                      </a:ext>
                    </a:extLst>
                  </a:tr>
                </a:tbl>
              </a:graphicData>
            </a:graphic>
          </p:graphicFrame>
        </mc:Fallback>
      </mc:AlternateContent>
      <p:pic>
        <p:nvPicPr>
          <p:cNvPr id="16" name="Google Shape;254;p4"/>
          <p:cNvPicPr preferRelativeResize="0"/>
          <p:nvPr/>
        </p:nvPicPr>
        <p:blipFill rotWithShape="1">
          <a:blip r:embed="rId6">
            <a:alphaModFix/>
          </a:blip>
          <a:srcRect/>
          <a:stretch/>
        </p:blipFill>
        <p:spPr>
          <a:xfrm>
            <a:off x="77428" y="4806216"/>
            <a:ext cx="1642097" cy="305306"/>
          </a:xfrm>
          <a:prstGeom prst="rect">
            <a:avLst/>
          </a:prstGeom>
          <a:noFill/>
          <a:ln>
            <a:noFill/>
          </a:ln>
        </p:spPr>
      </p:pic>
      <p:grpSp>
        <p:nvGrpSpPr>
          <p:cNvPr id="17" name="Google Shape;1090;p44"/>
          <p:cNvGrpSpPr/>
          <p:nvPr/>
        </p:nvGrpSpPr>
        <p:grpSpPr>
          <a:xfrm rot="19121524">
            <a:off x="8155814" y="-29411"/>
            <a:ext cx="1194884" cy="1270068"/>
            <a:chOff x="7313037" y="1902732"/>
            <a:chExt cx="1383826" cy="1437250"/>
          </a:xfrm>
        </p:grpSpPr>
        <p:sp>
          <p:nvSpPr>
            <p:cNvPr id="18"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2417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up)">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barn(inVertical)">
                                      <p:cBhvr>
                                        <p:cTn id="22" dur="500"/>
                                        <p:tgtEl>
                                          <p:spTgt spid="19">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6" name="Group 15"/>
          <p:cNvGrpSpPr/>
          <p:nvPr/>
        </p:nvGrpSpPr>
        <p:grpSpPr>
          <a:xfrm>
            <a:off x="229225" y="181607"/>
            <a:ext cx="8656960" cy="2456057"/>
            <a:chOff x="722729" y="1004641"/>
            <a:chExt cx="17313919" cy="4912113"/>
          </a:xfrm>
        </p:grpSpPr>
        <p:sp>
          <p:nvSpPr>
            <p:cNvPr id="17" name="Rounded Rectangle 16"/>
            <p:cNvSpPr/>
            <p:nvPr/>
          </p:nvSpPr>
          <p:spPr>
            <a:xfrm>
              <a:off x="916113" y="1070805"/>
              <a:ext cx="3244308" cy="890546"/>
            </a:xfrm>
            <a:prstGeom prst="roundRect">
              <a:avLst/>
            </a:prstGeom>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 dụng 1</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8" name="Rectangle 17"/>
                <p:cNvSpPr/>
                <p:nvPr/>
              </p:nvSpPr>
              <p:spPr>
                <a:xfrm>
                  <a:off x="722729" y="1004641"/>
                  <a:ext cx="17313919" cy="4912113"/>
                </a:xfrm>
                <a:prstGeom prst="rect">
                  <a:avLst/>
                </a:prstGeom>
              </p:spPr>
              <p:txBody>
                <a:bodyPr wrap="square">
                  <a:spAutoFit/>
                </a:bodyPr>
                <a:lstStyle/>
                <a:p>
                  <a:pPr marL="0" marR="0" lvl="0" indent="0" algn="just" defTabSz="1828800" rtl="0" eaLnBrk="1" fontAlgn="auto" latinLnBrk="0" hangingPunct="1">
                    <a:lnSpc>
                      <a:spcPct val="160000"/>
                    </a:lnSpc>
                    <a:spcBef>
                      <a:spcPts val="0"/>
                    </a:spcBef>
                    <a:spcAft>
                      <a:spcPts val="0"/>
                    </a:spcAft>
                    <a:buClr>
                      <a:srgbClr val="2D1549"/>
                    </a:buClr>
                    <a:buSzPts val="1100"/>
                    <a:buFont typeface="Arial"/>
                    <a:buNone/>
                    <a:tabLst/>
                    <a:defRPr/>
                  </a:pP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Một </a:t>
                  </a: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trò chơi sử dụng một hộp đựng 20 quả cầu có kích thước và khối lượng như nhau được ghi số từ 1 đến 20. Người chơi lấy ngẫu nhiên đồng thời 3 quả cầu trông hộp. Gọi </a:t>
                  </a:r>
                  <a14:m>
                    <m:oMath xmlns:m="http://schemas.openxmlformats.org/officeDocument/2006/math">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𝑋</m:t>
                      </m:r>
                    </m:oMath>
                  </a14:m>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là số lớn nhất ghi trên 3 quả cầu đã lấy ra.</a:t>
                  </a:r>
                </a:p>
                <a:p>
                  <a:pPr marL="0" marR="0" lvl="0" indent="0" algn="just" defTabSz="1828800" rtl="0" eaLnBrk="1" fontAlgn="auto" latinLnBrk="0" hangingPunct="1">
                    <a:lnSpc>
                      <a:spcPct val="160000"/>
                    </a:lnSpc>
                    <a:spcBef>
                      <a:spcPts val="0"/>
                    </a:spcBef>
                    <a:spcAft>
                      <a:spcPts val="0"/>
                    </a:spcAft>
                    <a:buClr>
                      <a:srgbClr val="2D1549"/>
                    </a:buClr>
                    <a:buSzPts val="1100"/>
                    <a:buFont typeface="Arial"/>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 Lập bảng phân bố xác suất của </a:t>
                  </a:r>
                  <a14:m>
                    <m:oMath xmlns:m="http://schemas.openxmlformats.org/officeDocument/2006/math">
                      <m:r>
                        <a:rPr kumimoji="0" lang="vi-VN" sz="16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𝑋</m:t>
                      </m:r>
                    </m:oMath>
                  </a14:m>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a:p>
                  <a:pPr marL="0" marR="0" lvl="0" indent="0" algn="just" defTabSz="1828800" rtl="0" eaLnBrk="1" fontAlgn="auto" latinLnBrk="0" hangingPunct="1">
                    <a:lnSpc>
                      <a:spcPct val="160000"/>
                    </a:lnSpc>
                    <a:spcBef>
                      <a:spcPts val="0"/>
                    </a:spcBef>
                    <a:spcAft>
                      <a:spcPts val="0"/>
                    </a:spcAft>
                    <a:buClr>
                      <a:srgbClr val="2D1549"/>
                    </a:buClr>
                    <a:buSzPts val="1100"/>
                    <a:buFont typeface="Arial"/>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Người chơi thắng cuộc nếu trong 3 quả cầu lấy ra có ít nhất 1 quả cầu ghi số lớn hơn 18. Tính xác suất thắng của người chơi.</a:t>
                  </a:r>
                </a:p>
              </p:txBody>
            </p:sp>
          </mc:Choice>
          <mc:Fallback xmlns="">
            <p:sp>
              <p:nvSpPr>
                <p:cNvPr id="18" name="Rectangle 17"/>
                <p:cNvSpPr>
                  <a:spLocks noRot="1" noChangeAspect="1" noMove="1" noResize="1" noEditPoints="1" noAdjustHandles="1" noChangeArrowheads="1" noChangeShapeType="1" noTextEdit="1"/>
                </p:cNvSpPr>
                <p:nvPr/>
              </p:nvSpPr>
              <p:spPr>
                <a:xfrm>
                  <a:off x="722729" y="1004641"/>
                  <a:ext cx="17313919" cy="4912113"/>
                </a:xfrm>
                <a:prstGeom prst="rect">
                  <a:avLst/>
                </a:prstGeom>
                <a:blipFill>
                  <a:blip r:embed="rId3"/>
                  <a:stretch>
                    <a:fillRect l="-423" r="-352" b="-2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229225" y="3056975"/>
                <a:ext cx="8382038" cy="196630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Tập các giá trị có thể có của </a:t>
                </a:r>
                <a14:m>
                  <m:oMath xmlns:m="http://schemas.openxmlformats.org/officeDocument/2006/math">
                    <m:r>
                      <a:rPr kumimoji="0" lang="vi-VN" sz="16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𝑋</m:t>
                    </m:r>
                  </m:oMath>
                </a14:m>
                <a:r>
                  <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a:t>
                </a: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 4;…; 20}</m:t>
                    </m:r>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Ta tính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𝑘</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với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𝑘</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6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 20</m:t>
                        </m: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 kết quả có thể là </a:t>
                </a:r>
                <a14:m>
                  <m:oMath xmlns:m="http://schemas.openxmlformats.org/officeDocument/2006/math">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b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=1 140</m:t>
                    </m:r>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Biến cố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𝑋</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𝑘</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là biến cố: “Trong 3 quả cầu lấy ra có một quả cầu đánh số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𝑘</m:t>
                    </m:r>
                  </m:oMath>
                </a14:m>
                <a:r>
                  <a:rPr kumimoji="0" lang="en-US"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và 2 quả cầu đánh số nhỏ hơn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𝑘</m:t>
                    </m:r>
                  </m:oMath>
                </a14:m>
                <a:r>
                  <a:rPr kumimoji="0" lang="en-US"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229225" y="3056975"/>
                <a:ext cx="8382038" cy="1966308"/>
              </a:xfrm>
              <a:prstGeom prst="rect">
                <a:avLst/>
              </a:prstGeom>
              <a:blipFill>
                <a:blip r:embed="rId4"/>
                <a:stretch>
                  <a:fillRect l="-436" r="-364"/>
                </a:stretch>
              </a:blipFill>
            </p:spPr>
            <p:txBody>
              <a:bodyPr/>
              <a:lstStyle/>
              <a:p>
                <a:r>
                  <a:rPr lang="en-US">
                    <a:noFill/>
                  </a:rPr>
                  <a:t> </a:t>
                </a:r>
              </a:p>
            </p:txBody>
          </p:sp>
        </mc:Fallback>
      </mc:AlternateContent>
      <p:sp>
        <p:nvSpPr>
          <p:cNvPr id="9" name="Rectangle 8"/>
          <p:cNvSpPr/>
          <p:nvPr/>
        </p:nvSpPr>
        <p:spPr>
          <a:xfrm>
            <a:off x="4331554" y="2610101"/>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p:grpSp>
        <p:nvGrpSpPr>
          <p:cNvPr id="22" name="Google Shape;1042;p43"/>
          <p:cNvGrpSpPr/>
          <p:nvPr/>
        </p:nvGrpSpPr>
        <p:grpSpPr>
          <a:xfrm rot="16700307">
            <a:off x="7861483" y="3737768"/>
            <a:ext cx="1995096" cy="483135"/>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2341717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ipe(left)">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8" name="Rectangle 7"/>
              <p:cNvSpPr/>
              <p:nvPr/>
            </p:nvSpPr>
            <p:spPr>
              <a:xfrm>
                <a:off x="1595032" y="808810"/>
                <a:ext cx="6230529" cy="4054123"/>
              </a:xfrm>
              <a:prstGeom prst="rect">
                <a:avLst/>
              </a:prstGeom>
            </p:spPr>
            <p:txBody>
              <a:bodyPr wrap="square">
                <a:spAutoFit/>
              </a:bodyPr>
              <a:lstStyle/>
              <a:p>
                <a:pPr algn="just">
                  <a:lnSpc>
                    <a:spcPct val="140000"/>
                  </a:lnSpc>
                </a:pPr>
                <a:r>
                  <a:rPr lang="en-US" sz="1600" smtClean="0">
                    <a:latin typeface="+mn-lt"/>
                    <a:ea typeface="Malgun Gothic" panose="020B0503020000020004" pitchFamily="34" charset="-127"/>
                    <a:cs typeface="Times New Roman" panose="02020603050405020304" pitchFamily="18" charset="0"/>
                  </a:rPr>
                  <a:t>Số kết quả thuận lợi là </a:t>
                </a:r>
                <a14:m>
                  <m:oMath xmlns:m="http://schemas.openxmlformats.org/officeDocument/2006/math">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600">
                    <a:effectLst/>
                    <a:latin typeface="+mn-lt"/>
                    <a:ea typeface="Malgun Gothic" panose="020B0503020000020004" pitchFamily="34" charset="-127"/>
                    <a:cs typeface="Times New Roman" panose="02020603050405020304" pitchFamily="18" charset="0"/>
                  </a:rPr>
                  <a:t>.</a:t>
                </a:r>
                <a:endParaRPr lang="en-US" sz="1600">
                  <a:effectLst/>
                  <a:latin typeface="+mn-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ea typeface="Malgun Gothic" panose="020B0503020000020004" pitchFamily="34" charset="-127"/>
                          <a:cs typeface="Times New Roman" panose="02020603050405020304" pitchFamily="18" charset="0"/>
                        </a:rPr>
                        <m:t>V</m:t>
                      </m:r>
                      <m:r>
                        <m:rPr>
                          <m:nor/>
                        </m:rPr>
                        <a:rPr lang="en-US" sz="1600">
                          <a:ea typeface="Malgun Gothic" panose="020B0503020000020004" pitchFamily="34" charset="-127"/>
                          <a:cs typeface="Times New Roman" panose="02020603050405020304" pitchFamily="18" charset="0"/>
                        </a:rPr>
                        <m:t>ậ</m:t>
                      </m:r>
                      <m:r>
                        <m:rPr>
                          <m:nor/>
                        </m:rPr>
                        <a:rPr lang="en-US" sz="1600">
                          <a:ea typeface="Malgun Gothic" panose="020B0503020000020004" pitchFamily="34" charset="-127"/>
                          <a:cs typeface="Times New Roman" panose="02020603050405020304" pitchFamily="18" charset="0"/>
                        </a:rPr>
                        <m:t>y</m:t>
                      </m:r>
                      <m:r>
                        <m:rPr>
                          <m:nor/>
                        </m:rPr>
                        <a:rPr lang="en-US" sz="1600">
                          <a:ea typeface="Malgun Gothic" panose="020B0503020000020004" pitchFamily="34" charset="-127"/>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p>
                          </m:sSubSup>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2 280</m:t>
                          </m:r>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ea typeface="Malgun Gothic" panose="020B0503020000020004" pitchFamily="34" charset="-127"/>
                          <a:cs typeface="Times New Roman" panose="02020603050405020304" pitchFamily="18" charset="0"/>
                        </a:rPr>
                        <m:t>V</m:t>
                      </m:r>
                      <m:r>
                        <m:rPr>
                          <m:nor/>
                        </m:rPr>
                        <a:rPr lang="en-US" sz="1600">
                          <a:ea typeface="Malgun Gothic" panose="020B0503020000020004" pitchFamily="34" charset="-127"/>
                          <a:cs typeface="Times New Roman" panose="02020603050405020304" pitchFamily="18" charset="0"/>
                        </a:rPr>
                        <m:t>ớ</m:t>
                      </m:r>
                      <m:r>
                        <m:rPr>
                          <m:nor/>
                        </m:rPr>
                        <a:rPr lang="en-US" sz="1600">
                          <a:ea typeface="Malgun Gothic" panose="020B0503020000020004" pitchFamily="34" charset="-127"/>
                          <a:cs typeface="Times New Roman" panose="02020603050405020304" pitchFamily="18" charset="0"/>
                        </a:rPr>
                        <m:t>i</m:t>
                      </m:r>
                      <m:r>
                        <m:rPr>
                          <m:nor/>
                        </m:rPr>
                        <a:rPr lang="en-US" sz="1600">
                          <a:ea typeface="Malgun Gothic" panose="020B0503020000020004" pitchFamily="34" charset="-127"/>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𝑘</m:t>
                      </m:r>
                      <m:r>
                        <a:rPr lang="en-US" sz="1600" i="1">
                          <a:latin typeface="Cambria Math" panose="02040503050406030204" pitchFamily="18" charset="0"/>
                          <a:ea typeface="Calibri" panose="020F0502020204030204" pitchFamily="34" charset="0"/>
                          <a:cs typeface="Times New Roman" panose="02020603050405020304" pitchFamily="18" charset="0"/>
                        </a:rPr>
                        <m:t>=3</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ta</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c</m:t>
                      </m:r>
                      <m:r>
                        <m:rPr>
                          <m:nor/>
                        </m:rPr>
                        <a:rPr lang="en-US" sz="1600">
                          <a:ea typeface="Malgun Gothic" panose="020B0503020000020004" pitchFamily="34" charset="-127"/>
                          <a:cs typeface="Times New Roman" panose="02020603050405020304" pitchFamily="18" charset="0"/>
                        </a:rPr>
                        <m:t>ó:</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3−1</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p>
                          </m:sSubSup>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(3−1)(3−2)</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2 280</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1 140</m:t>
                          </m:r>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ea typeface="Malgun Gothic" panose="020B0503020000020004" pitchFamily="34" charset="-127"/>
                          <a:cs typeface="Times New Roman" panose="02020603050405020304" pitchFamily="18" charset="0"/>
                        </a:rPr>
                        <m:t>V</m:t>
                      </m:r>
                      <m:r>
                        <m:rPr>
                          <m:nor/>
                        </m:rPr>
                        <a:rPr lang="en-US" sz="1600">
                          <a:ea typeface="Malgun Gothic" panose="020B0503020000020004" pitchFamily="34" charset="-127"/>
                          <a:cs typeface="Times New Roman" panose="02020603050405020304" pitchFamily="18" charset="0"/>
                        </a:rPr>
                        <m:t>ớ</m:t>
                      </m:r>
                      <m:r>
                        <m:rPr>
                          <m:nor/>
                        </m:rPr>
                        <a:rPr lang="en-US" sz="1600">
                          <a:ea typeface="Malgun Gothic" panose="020B0503020000020004" pitchFamily="34" charset="-127"/>
                          <a:cs typeface="Times New Roman" panose="02020603050405020304" pitchFamily="18" charset="0"/>
                        </a:rPr>
                        <m:t>i</m:t>
                      </m:r>
                      <m:r>
                        <m:rPr>
                          <m:nor/>
                        </m:rPr>
                        <a:rPr lang="en-US" sz="1600">
                          <a:ea typeface="Malgun Gothic" panose="020B0503020000020004" pitchFamily="34" charset="-127"/>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𝑘</m:t>
                      </m:r>
                      <m:r>
                        <a:rPr lang="en-US" sz="1600" i="1">
                          <a:latin typeface="Cambria Math" panose="02040503050406030204" pitchFamily="18" charset="0"/>
                          <a:ea typeface="Calibri" panose="020F0502020204030204" pitchFamily="34" charset="0"/>
                          <a:cs typeface="Times New Roman" panose="02020603050405020304" pitchFamily="18" charset="0"/>
                        </a:rPr>
                        <m:t>=4</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ta</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c</m:t>
                      </m:r>
                      <m:r>
                        <m:rPr>
                          <m:nor/>
                        </m:rPr>
                        <a:rPr lang="en-US" sz="1600">
                          <a:ea typeface="Malgun Gothic" panose="020B0503020000020004" pitchFamily="34" charset="-127"/>
                          <a:cs typeface="Times New Roman" panose="02020603050405020304" pitchFamily="18" charset="0"/>
                        </a:rPr>
                        <m:t>ó:</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=4</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4−1</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p>
                          </m:sSubSup>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(4−1)(4−2)</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2 280</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380</m:t>
                          </m:r>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40000"/>
                  </a:lnSpc>
                </a:pPr>
                <a:r>
                  <a:rPr lang="en-US" sz="1600">
                    <a:effectLst/>
                    <a:latin typeface="+mn-lt"/>
                    <a:ea typeface="Malgun Gothic" panose="020B0503020000020004" pitchFamily="34" charset="-127"/>
                    <a:cs typeface="Times New Roman" panose="02020603050405020304" pitchFamily="18" charset="0"/>
                  </a:rPr>
                  <a:t>….</a:t>
                </a:r>
                <a:endParaRPr lang="en-US" sz="1600">
                  <a:effectLst/>
                  <a:latin typeface="+mn-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ea typeface="Malgun Gothic" panose="020B0503020000020004" pitchFamily="34" charset="-127"/>
                          <a:cs typeface="Times New Roman" panose="02020603050405020304" pitchFamily="18" charset="0"/>
                        </a:rPr>
                        <m:t>V</m:t>
                      </m:r>
                      <m:r>
                        <m:rPr>
                          <m:nor/>
                        </m:rPr>
                        <a:rPr lang="en-US" sz="1600">
                          <a:ea typeface="Malgun Gothic" panose="020B0503020000020004" pitchFamily="34" charset="-127"/>
                          <a:cs typeface="Times New Roman" panose="02020603050405020304" pitchFamily="18" charset="0"/>
                        </a:rPr>
                        <m:t>ớ</m:t>
                      </m:r>
                      <m:r>
                        <m:rPr>
                          <m:nor/>
                        </m:rPr>
                        <a:rPr lang="en-US" sz="1600">
                          <a:ea typeface="Malgun Gothic" panose="020B0503020000020004" pitchFamily="34" charset="-127"/>
                          <a:cs typeface="Times New Roman" panose="02020603050405020304" pitchFamily="18" charset="0"/>
                        </a:rPr>
                        <m:t>i</m:t>
                      </m:r>
                      <m:r>
                        <m:rPr>
                          <m:nor/>
                        </m:rPr>
                        <a:rPr lang="en-US" sz="1600">
                          <a:ea typeface="Malgun Gothic" panose="020B0503020000020004" pitchFamily="34" charset="-127"/>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𝑘</m:t>
                      </m:r>
                      <m:r>
                        <a:rPr lang="en-US" sz="1600" i="1">
                          <a:latin typeface="Cambria Math" panose="02040503050406030204" pitchFamily="18" charset="0"/>
                          <a:ea typeface="Calibri" panose="020F0502020204030204" pitchFamily="34" charset="0"/>
                          <a:cs typeface="Times New Roman" panose="02020603050405020304" pitchFamily="18" charset="0"/>
                        </a:rPr>
                        <m:t>=19</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ta</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c</m:t>
                      </m:r>
                      <m:r>
                        <m:rPr>
                          <m:nor/>
                        </m:rPr>
                        <a:rPr lang="en-US" sz="1600">
                          <a:ea typeface="Malgun Gothic" panose="020B0503020000020004" pitchFamily="34" charset="-127"/>
                          <a:cs typeface="Times New Roman" panose="02020603050405020304" pitchFamily="18" charset="0"/>
                        </a:rPr>
                        <m:t>ó:</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=19</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19−1</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p>
                          </m:sSubSup>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(19−1)(19−2)</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2 280</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51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380</m:t>
                          </m:r>
                        </m:den>
                      </m:f>
                    </m:oMath>
                  </m:oMathPara>
                </a14:m>
                <a:endParaRPr lang="en-US" sz="160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95032" y="808810"/>
                <a:ext cx="6230529" cy="4054123"/>
              </a:xfrm>
              <a:prstGeom prst="rect">
                <a:avLst/>
              </a:prstGeom>
              <a:blipFill>
                <a:blip r:embed="rId8"/>
                <a:stretch>
                  <a:fillRect l="-587"/>
                </a:stretch>
              </a:blipFill>
            </p:spPr>
            <p:txBody>
              <a:bodyPr/>
              <a:lstStyle/>
              <a:p>
                <a:r>
                  <a:rPr lang="en-US">
                    <a:noFill/>
                  </a:rPr>
                  <a:t> </a:t>
                </a:r>
              </a:p>
            </p:txBody>
          </p:sp>
        </mc:Fallback>
      </mc:AlternateContent>
      <p:sp>
        <p:nvSpPr>
          <p:cNvPr id="118" name="Rectangle 117"/>
          <p:cNvSpPr/>
          <p:nvPr/>
        </p:nvSpPr>
        <p:spPr>
          <a:xfrm>
            <a:off x="4365730" y="306292"/>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grpSp>
        <p:nvGrpSpPr>
          <p:cNvPr id="119" name="Google Shape;1042;p43"/>
          <p:cNvGrpSpPr/>
          <p:nvPr/>
        </p:nvGrpSpPr>
        <p:grpSpPr>
          <a:xfrm rot="16700307">
            <a:off x="7861483" y="3737768"/>
            <a:ext cx="1995096" cy="483135"/>
            <a:chOff x="6653975" y="2250350"/>
            <a:chExt cx="2070101" cy="521443"/>
          </a:xfrm>
        </p:grpSpPr>
        <p:sp>
          <p:nvSpPr>
            <p:cNvPr id="120"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51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77005" y="708456"/>
                <a:ext cx="8382038" cy="1329788"/>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1600" smtClean="0">
                          <a:ea typeface="Malgun Gothic" panose="020B0503020000020004" pitchFamily="34" charset="-127"/>
                          <a:cs typeface="Times New Roman" panose="02020603050405020304" pitchFamily="18" charset="0"/>
                        </a:rPr>
                        <m:t>V</m:t>
                      </m:r>
                      <m:r>
                        <m:rPr>
                          <m:nor/>
                        </m:rPr>
                        <a:rPr lang="en-US" sz="1600" smtClean="0">
                          <a:ea typeface="Malgun Gothic" panose="020B0503020000020004" pitchFamily="34" charset="-127"/>
                          <a:cs typeface="Times New Roman" panose="02020603050405020304" pitchFamily="18" charset="0"/>
                        </a:rPr>
                        <m:t>ớ</m:t>
                      </m:r>
                      <m:r>
                        <m:rPr>
                          <m:nor/>
                        </m:rPr>
                        <a:rPr lang="en-US" sz="1600" smtClean="0">
                          <a:ea typeface="Malgun Gothic" panose="020B0503020000020004" pitchFamily="34" charset="-127"/>
                          <a:cs typeface="Times New Roman" panose="02020603050405020304" pitchFamily="18" charset="0"/>
                        </a:rPr>
                        <m:t>i</m:t>
                      </m:r>
                      <m:r>
                        <m:rPr>
                          <m:nor/>
                        </m:rPr>
                        <a:rPr lang="en-US" sz="1600" smtClean="0">
                          <a:ea typeface="Malgun Gothic" panose="020B0503020000020004" pitchFamily="34" charset="-127"/>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𝑘</m:t>
                      </m:r>
                      <m:r>
                        <a:rPr lang="en-US" sz="1600" i="1">
                          <a:latin typeface="Cambria Math" panose="02040503050406030204" pitchFamily="18" charset="0"/>
                          <a:ea typeface="Calibri" panose="020F0502020204030204" pitchFamily="34" charset="0"/>
                          <a:cs typeface="Times New Roman" panose="02020603050405020304" pitchFamily="18" charset="0"/>
                        </a:rPr>
                        <m:t>=20</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ta</m:t>
                      </m:r>
                      <m:r>
                        <m:rPr>
                          <m:nor/>
                        </m:rPr>
                        <a:rPr lang="en-US" sz="1600">
                          <a:ea typeface="Malgun Gothic" panose="020B0503020000020004" pitchFamily="34" charset="-127"/>
                          <a:cs typeface="Times New Roman" panose="02020603050405020304" pitchFamily="18" charset="0"/>
                        </a:rPr>
                        <m:t> </m:t>
                      </m:r>
                      <m:r>
                        <m:rPr>
                          <m:nor/>
                        </m:rPr>
                        <a:rPr lang="en-US" sz="1600">
                          <a:ea typeface="Malgun Gothic" panose="020B0503020000020004" pitchFamily="34" charset="-127"/>
                          <a:cs typeface="Times New Roman" panose="02020603050405020304" pitchFamily="18" charset="0"/>
                        </a:rPr>
                        <m:t>c</m:t>
                      </m:r>
                      <m:r>
                        <m:rPr>
                          <m:nor/>
                        </m:rPr>
                        <a:rPr lang="en-US" sz="1600">
                          <a:ea typeface="Malgun Gothic" panose="020B0503020000020004" pitchFamily="34" charset="-127"/>
                          <a:cs typeface="Times New Roman" panose="02020603050405020304" pitchFamily="18" charset="0"/>
                        </a:rPr>
                        <m:t>ó:</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20−1</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num>
                        <m:den>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bSup>
                        </m:den>
                      </m:f>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(20−1)(20−2)</m:t>
                          </m:r>
                        </m:num>
                        <m:den>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2 280</m:t>
                          </m:r>
                        </m:den>
                      </m:f>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den>
                      </m:f>
                    </m:oMath>
                  </m:oMathPara>
                </a14:m>
                <a:endPar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pPr>
                <a:r>
                  <a:rPr lang="en-US" sz="1600">
                    <a:ea typeface="Calibri" panose="020F0502020204030204" pitchFamily="34" charset="0"/>
                    <a:cs typeface="Times New Roman" panose="02020603050405020304" pitchFamily="18" charset="0"/>
                  </a:rPr>
                  <a:t>Bảng phân bố xác suất của </a:t>
                </a:r>
                <a14:m>
                  <m:oMath xmlns:m="http://schemas.openxmlformats.org/officeDocument/2006/math">
                    <m:r>
                      <a:rPr lang="en-US" sz="16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en-US" sz="1600">
                    <a:ea typeface="Calibri" panose="020F0502020204030204" pitchFamily="34" charset="0"/>
                    <a:cs typeface="Times New Roman" panose="02020603050405020304" pitchFamily="18" charset="0"/>
                  </a:rPr>
                  <a:t> là:</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377005" y="708456"/>
                <a:ext cx="8382038" cy="1329788"/>
              </a:xfrm>
              <a:prstGeom prst="rect">
                <a:avLst/>
              </a:prstGeom>
              <a:blipFill>
                <a:blip r:embed="rId4"/>
                <a:stretch>
                  <a:fillRect l="-436" b="-1835"/>
                </a:stretch>
              </a:blipFill>
            </p:spPr>
            <p:txBody>
              <a:bodyPr/>
              <a:lstStyle/>
              <a:p>
                <a:r>
                  <a:rPr lang="en-US">
                    <a:noFill/>
                  </a:rPr>
                  <a:t> </a:t>
                </a:r>
              </a:p>
            </p:txBody>
          </p:sp>
        </mc:Fallback>
      </mc:AlternateContent>
      <p:sp>
        <p:nvSpPr>
          <p:cNvPr id="6" name="Rectangle 5"/>
          <p:cNvSpPr/>
          <p:nvPr/>
        </p:nvSpPr>
        <p:spPr>
          <a:xfrm>
            <a:off x="4365730" y="306292"/>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01242027"/>
                  </p:ext>
                </p:extLst>
              </p:nvPr>
            </p:nvGraphicFramePr>
            <p:xfrm>
              <a:off x="2025640" y="2271223"/>
              <a:ext cx="5350557" cy="944286"/>
            </p:xfrm>
            <a:graphic>
              <a:graphicData uri="http://schemas.openxmlformats.org/drawingml/2006/table">
                <a:tbl>
                  <a:tblPr firstRow="1" firstCol="1" bandRow="1"/>
                  <a:tblGrid>
                    <a:gridCol w="891154">
                      <a:extLst>
                        <a:ext uri="{9D8B030D-6E8A-4147-A177-3AD203B41FA5}">
                          <a16:colId xmlns:a16="http://schemas.microsoft.com/office/drawing/2014/main" val="2114944579"/>
                        </a:ext>
                      </a:extLst>
                    </a:gridCol>
                    <a:gridCol w="891154">
                      <a:extLst>
                        <a:ext uri="{9D8B030D-6E8A-4147-A177-3AD203B41FA5}">
                          <a16:colId xmlns:a16="http://schemas.microsoft.com/office/drawing/2014/main" val="2486605186"/>
                        </a:ext>
                      </a:extLst>
                    </a:gridCol>
                    <a:gridCol w="891154">
                      <a:extLst>
                        <a:ext uri="{9D8B030D-6E8A-4147-A177-3AD203B41FA5}">
                          <a16:colId xmlns:a16="http://schemas.microsoft.com/office/drawing/2014/main" val="3250055060"/>
                        </a:ext>
                      </a:extLst>
                    </a:gridCol>
                    <a:gridCol w="892365">
                      <a:extLst>
                        <a:ext uri="{9D8B030D-6E8A-4147-A177-3AD203B41FA5}">
                          <a16:colId xmlns:a16="http://schemas.microsoft.com/office/drawing/2014/main" val="1070533259"/>
                        </a:ext>
                      </a:extLst>
                    </a:gridCol>
                    <a:gridCol w="892365">
                      <a:extLst>
                        <a:ext uri="{9D8B030D-6E8A-4147-A177-3AD203B41FA5}">
                          <a16:colId xmlns:a16="http://schemas.microsoft.com/office/drawing/2014/main" val="2450900765"/>
                        </a:ext>
                      </a:extLst>
                    </a:gridCol>
                    <a:gridCol w="892365">
                      <a:extLst>
                        <a:ext uri="{9D8B030D-6E8A-4147-A177-3AD203B41FA5}">
                          <a16:colId xmlns:a16="http://schemas.microsoft.com/office/drawing/2014/main" val="2648523945"/>
                        </a:ext>
                      </a:extLst>
                    </a:gridCol>
                  </a:tblGrid>
                  <a:tr h="359551">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19</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20</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798046"/>
                      </a:ext>
                    </a:extLst>
                  </a:tr>
                  <a:tr h="584735">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1 140</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380</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51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380</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394968"/>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01242027"/>
                  </p:ext>
                </p:extLst>
              </p:nvPr>
            </p:nvGraphicFramePr>
            <p:xfrm>
              <a:off x="2025640" y="2271223"/>
              <a:ext cx="5350557" cy="944286"/>
            </p:xfrm>
            <a:graphic>
              <a:graphicData uri="http://schemas.openxmlformats.org/drawingml/2006/table">
                <a:tbl>
                  <a:tblPr firstRow="1" firstCol="1" bandRow="1"/>
                  <a:tblGrid>
                    <a:gridCol w="891154">
                      <a:extLst>
                        <a:ext uri="{9D8B030D-6E8A-4147-A177-3AD203B41FA5}">
                          <a16:colId xmlns:a16="http://schemas.microsoft.com/office/drawing/2014/main" val="2114944579"/>
                        </a:ext>
                      </a:extLst>
                    </a:gridCol>
                    <a:gridCol w="891154">
                      <a:extLst>
                        <a:ext uri="{9D8B030D-6E8A-4147-A177-3AD203B41FA5}">
                          <a16:colId xmlns:a16="http://schemas.microsoft.com/office/drawing/2014/main" val="2486605186"/>
                        </a:ext>
                      </a:extLst>
                    </a:gridCol>
                    <a:gridCol w="891154">
                      <a:extLst>
                        <a:ext uri="{9D8B030D-6E8A-4147-A177-3AD203B41FA5}">
                          <a16:colId xmlns:a16="http://schemas.microsoft.com/office/drawing/2014/main" val="3250055060"/>
                        </a:ext>
                      </a:extLst>
                    </a:gridCol>
                    <a:gridCol w="892365">
                      <a:extLst>
                        <a:ext uri="{9D8B030D-6E8A-4147-A177-3AD203B41FA5}">
                          <a16:colId xmlns:a16="http://schemas.microsoft.com/office/drawing/2014/main" val="1070533259"/>
                        </a:ext>
                      </a:extLst>
                    </a:gridCol>
                    <a:gridCol w="892365">
                      <a:extLst>
                        <a:ext uri="{9D8B030D-6E8A-4147-A177-3AD203B41FA5}">
                          <a16:colId xmlns:a16="http://schemas.microsoft.com/office/drawing/2014/main" val="2450900765"/>
                        </a:ext>
                      </a:extLst>
                    </a:gridCol>
                    <a:gridCol w="892365">
                      <a:extLst>
                        <a:ext uri="{9D8B030D-6E8A-4147-A177-3AD203B41FA5}">
                          <a16:colId xmlns:a16="http://schemas.microsoft.com/office/drawing/2014/main" val="2648523945"/>
                        </a:ext>
                      </a:extLst>
                    </a:gridCol>
                  </a:tblGrid>
                  <a:tr h="359551">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85" t="-1695" r="-503425" b="-1677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1695" r="-400000" b="-1677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1370" t="-1695" r="-302740" b="-1677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9320" t="-1695" r="-200680" b="-1677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2055" t="-1695" r="-102055" b="-1677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8639" t="-1695" r="-1361" b="-167797"/>
                          </a:stretch>
                        </a:blipFill>
                      </a:tcPr>
                    </a:tc>
                    <a:extLst>
                      <a:ext uri="{0D108BD9-81ED-4DB2-BD59-A6C34878D82A}">
                        <a16:rowId xmlns:a16="http://schemas.microsoft.com/office/drawing/2014/main" val="435798046"/>
                      </a:ext>
                    </a:extLst>
                  </a:tr>
                  <a:tr h="584735">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85" t="-61856" r="-503425" b="-20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61856" r="-400000" b="-20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1370" t="-61856" r="-302740" b="-20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9320" t="-61856" r="-200680" b="-20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2055" t="-61856" r="-102055" b="-20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8639" t="-61856" r="-1361" b="-2062"/>
                          </a:stretch>
                        </a:blipFill>
                      </a:tcPr>
                    </a:tc>
                    <a:extLst>
                      <a:ext uri="{0D108BD9-81ED-4DB2-BD59-A6C34878D82A}">
                        <a16:rowId xmlns:a16="http://schemas.microsoft.com/office/drawing/2014/main" val="2967394968"/>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377005" y="3442338"/>
                <a:ext cx="8382038" cy="1317027"/>
              </a:xfrm>
              <a:prstGeom prst="rect">
                <a:avLst/>
              </a:prstGeom>
            </p:spPr>
            <p:txBody>
              <a:bodyPr wrap="square">
                <a:spAutoFit/>
              </a:bodyPr>
              <a:lstStyle/>
              <a:p>
                <a:pPr algn="just">
                  <a:lnSpc>
                    <a:spcPct val="150000"/>
                  </a:lnSpc>
                  <a:spcBef>
                    <a:spcPts val="600"/>
                  </a:spcBef>
                  <a:spcAft>
                    <a:spcPts val="600"/>
                  </a:spcAft>
                </a:pPr>
                <a:r>
                  <a:rPr lang="en-US" sz="1600">
                    <a:latin typeface="+mj-lt"/>
                    <a:ea typeface="Calibri" panose="020F0502020204030204" pitchFamily="34" charset="0"/>
                    <a:cs typeface="Times New Roman" panose="02020603050405020304" pitchFamily="18" charset="0"/>
                  </a:rPr>
                  <a:t>b) Biến cố </a:t>
                </a:r>
                <a:r>
                  <a:rPr lang="en-US" sz="1600" i="1">
                    <a:effectLst/>
                    <a:latin typeface="+mj-lt"/>
                    <a:ea typeface="Calibri" panose="020F0502020204030204" pitchFamily="34" charset="0"/>
                    <a:cs typeface="Times New Roman" panose="02020603050405020304" pitchFamily="18" charset="0"/>
                  </a:rPr>
                  <a:t>“Người chơi thắng”</a:t>
                </a:r>
                <a:r>
                  <a:rPr lang="en-US" sz="1600">
                    <a:effectLst/>
                    <a:latin typeface="+mj-lt"/>
                    <a:ea typeface="Calibri" panose="020F0502020204030204" pitchFamily="34" charset="0"/>
                    <a:cs typeface="Times New Roman" panose="02020603050405020304" pitchFamily="18" charset="0"/>
                  </a:rPr>
                  <a:t> là biến cố hợp của hai biến cố </a:t>
                </a:r>
                <a14:m>
                  <m:oMath xmlns:m="http://schemas.openxmlformats.org/officeDocument/2006/math">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=19}</m:t>
                    </m:r>
                  </m:oMath>
                </a14:m>
                <a:r>
                  <a:rPr lang="en-US" sz="16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=20}</m:t>
                    </m:r>
                  </m:oMath>
                </a14:m>
                <a:endParaRPr lang="en-US" sz="1600">
                  <a:latin typeface="+mj-lt"/>
                  <a:ea typeface="Calibri" panose="020F050202020403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=19</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51</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380</m:t>
                          </m:r>
                        </m:den>
                      </m:f>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95</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377005" y="3442338"/>
                <a:ext cx="8382038" cy="1317027"/>
              </a:xfrm>
              <a:prstGeom prst="rect">
                <a:avLst/>
              </a:prstGeom>
              <a:blipFill>
                <a:blip r:embed="rId6"/>
                <a:stretch>
                  <a:fillRect l="-436"/>
                </a:stretch>
              </a:blipFill>
            </p:spPr>
            <p:txBody>
              <a:bodyPr/>
              <a:lstStyle/>
              <a:p>
                <a:r>
                  <a:rPr lang="en-US">
                    <a:noFill/>
                  </a:rPr>
                  <a:t> </a:t>
                </a:r>
              </a:p>
            </p:txBody>
          </p:sp>
        </mc:Fallback>
      </mc:AlternateContent>
      <p:grpSp>
        <p:nvGrpSpPr>
          <p:cNvPr id="9" name="Google Shape;1042;p43"/>
          <p:cNvGrpSpPr/>
          <p:nvPr/>
        </p:nvGrpSpPr>
        <p:grpSpPr>
          <a:xfrm rot="16700307">
            <a:off x="7861483" y="3737768"/>
            <a:ext cx="1995096" cy="483135"/>
            <a:chOff x="6653975" y="2250350"/>
            <a:chExt cx="2070101" cy="521443"/>
          </a:xfrm>
        </p:grpSpPr>
        <p:sp>
          <p:nvSpPr>
            <p:cNvPr id="10"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633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2"/>
        <p:cNvGrpSpPr/>
        <p:nvPr/>
      </p:nvGrpSpPr>
      <p:grpSpPr>
        <a:xfrm>
          <a:off x="0" y="0"/>
          <a:ext cx="0" cy="0"/>
          <a:chOff x="0" y="0"/>
          <a:chExt cx="0" cy="0"/>
        </a:xfrm>
      </p:grpSpPr>
      <p:sp>
        <p:nvSpPr>
          <p:cNvPr id="59" name="Rectangle 58"/>
          <p:cNvSpPr/>
          <p:nvPr/>
        </p:nvSpPr>
        <p:spPr>
          <a:xfrm>
            <a:off x="1586411" y="1479332"/>
            <a:ext cx="6038890" cy="2835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Google Shape;1039;p43"/>
          <p:cNvSpPr txBox="1">
            <a:spLocks/>
          </p:cNvSpPr>
          <p:nvPr/>
        </p:nvSpPr>
        <p:spPr>
          <a:xfrm>
            <a:off x="1934198" y="1896593"/>
            <a:ext cx="5343316" cy="22635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62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lvl="0">
              <a:lnSpc>
                <a:spcPct val="150000"/>
              </a:lnSpc>
              <a:buClr>
                <a:srgbClr val="151515"/>
              </a:buClr>
            </a:pPr>
            <a:r>
              <a:rPr lang="vi-VN" sz="3600" b="1">
                <a:solidFill>
                  <a:srgbClr val="151515"/>
                </a:solidFill>
                <a:latin typeface="Arial"/>
              </a:rPr>
              <a:t>Các số đặc trưng của biến ngẫu nhiên rời rạc</a:t>
            </a:r>
            <a:endParaRPr kumimoji="0" lang="en-US" sz="3600" b="1" i="0" u="none" strike="noStrike" kern="0" cap="none" spc="0" normalizeH="0" baseline="0" noProof="0">
              <a:ln>
                <a:noFill/>
              </a:ln>
              <a:solidFill>
                <a:srgbClr val="151515"/>
              </a:solidFill>
              <a:effectLst/>
              <a:uLnTx/>
              <a:uFillTx/>
              <a:latin typeface="Arial"/>
              <a:sym typeface="Fredoka One"/>
            </a:endParaRPr>
          </a:p>
        </p:txBody>
      </p:sp>
      <p:sp>
        <p:nvSpPr>
          <p:cNvPr id="61" name="Google Shape;1040;p43"/>
          <p:cNvSpPr txBox="1">
            <a:spLocks/>
          </p:cNvSpPr>
          <p:nvPr/>
        </p:nvSpPr>
        <p:spPr>
          <a:xfrm>
            <a:off x="3993106" y="1274940"/>
            <a:ext cx="1225500" cy="837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redoka One"/>
              <a:buNone/>
              <a:defRPr sz="6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2pPr>
            <a:lvl3pPr marR="0" lvl="2"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3pPr>
            <a:lvl4pPr marR="0" lvl="3"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4pPr>
            <a:lvl5pPr marR="0" lvl="4"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5pPr>
            <a:lvl6pPr marR="0" lvl="5"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6pPr>
            <a:lvl7pPr marR="0" lvl="6"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7pPr>
            <a:lvl8pPr marR="0" lvl="7"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8pPr>
            <a:lvl9pPr marR="0" lvl="8"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FFFFFF"/>
              </a:buClr>
              <a:buSzPts val="6000"/>
              <a:buFont typeface="Fredoka One"/>
              <a:buNone/>
              <a:tabLst/>
              <a:defRPr/>
            </a:pPr>
            <a:r>
              <a:rPr kumimoji="0" lang="en" sz="7500" b="1" i="0" u="none" strike="noStrike" kern="0" cap="none" spc="0" normalizeH="0" baseline="0" noProof="0" smtClean="0">
                <a:ln>
                  <a:noFill/>
                </a:ln>
                <a:solidFill>
                  <a:srgbClr val="EC8C0F"/>
                </a:solidFill>
                <a:effectLst/>
                <a:uLnTx/>
                <a:uFillTx/>
                <a:latin typeface="Arial"/>
                <a:sym typeface="Fredoka One"/>
              </a:rPr>
              <a:t>2</a:t>
            </a:r>
            <a:endParaRPr kumimoji="0" lang="en" sz="7500" b="1" i="0" u="none" strike="noStrike" kern="0" cap="none" spc="0" normalizeH="0" baseline="0" noProof="0">
              <a:ln>
                <a:noFill/>
              </a:ln>
              <a:solidFill>
                <a:srgbClr val="EC8C0F"/>
              </a:solidFill>
              <a:effectLst/>
              <a:uLnTx/>
              <a:uFillTx/>
              <a:latin typeface="Arial"/>
              <a:sym typeface="Fredoka One"/>
            </a:endParaRPr>
          </a:p>
        </p:txBody>
      </p:sp>
      <p:sp>
        <p:nvSpPr>
          <p:cNvPr id="62" name="Google Shape;2169;p56"/>
          <p:cNvSpPr/>
          <p:nvPr/>
        </p:nvSpPr>
        <p:spPr>
          <a:xfrm>
            <a:off x="7151083" y="1261769"/>
            <a:ext cx="1296224" cy="692255"/>
          </a:xfrm>
          <a:prstGeom prst="wedgeRoundRectCallout">
            <a:avLst>
              <a:gd name="adj1" fmla="val -37571"/>
              <a:gd name="adj2" fmla="val 95734"/>
              <a:gd name="adj3" fmla="val 0"/>
            </a:avLst>
          </a:prstGeom>
          <a:solidFill>
            <a:schemeClr val="accent2"/>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51515"/>
              </a:solidFill>
              <a:effectLst/>
              <a:uLnTx/>
              <a:uFillTx/>
              <a:latin typeface="Fredoka One"/>
              <a:ea typeface="Fredoka One"/>
              <a:cs typeface="Fredoka One"/>
              <a:sym typeface="Fredoka One"/>
            </a:endParaRPr>
          </a:p>
        </p:txBody>
      </p:sp>
      <p:grpSp>
        <p:nvGrpSpPr>
          <p:cNvPr id="105" name="Google Shape;933;p42"/>
          <p:cNvGrpSpPr/>
          <p:nvPr/>
        </p:nvGrpSpPr>
        <p:grpSpPr>
          <a:xfrm rot="5029665">
            <a:off x="224497" y="2377999"/>
            <a:ext cx="2898766" cy="2591691"/>
            <a:chOff x="6007438" y="2403115"/>
            <a:chExt cx="3545722" cy="3170112"/>
          </a:xfrm>
        </p:grpSpPr>
        <p:sp>
          <p:nvSpPr>
            <p:cNvPr id="106" name="Google Shape;934;p42"/>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35;p42"/>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36;p4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937;p42"/>
            <p:cNvGrpSpPr/>
            <p:nvPr/>
          </p:nvGrpSpPr>
          <p:grpSpPr>
            <a:xfrm rot="1935470">
              <a:off x="7034585" y="2523897"/>
              <a:ext cx="1299479" cy="2928548"/>
              <a:chOff x="7266412" y="524764"/>
              <a:chExt cx="1149248" cy="2589982"/>
            </a:xfrm>
          </p:grpSpPr>
          <p:sp>
            <p:nvSpPr>
              <p:cNvPr id="111" name="Google Shape;938;p42"/>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9;p42"/>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40;p42"/>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41;p42"/>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42;p42"/>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43;p42"/>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44;p42"/>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45;p42"/>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46;p42"/>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7;p42"/>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8;p42"/>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9;p42"/>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50;p42"/>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51;p42"/>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52;p42"/>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53;p42"/>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54;p42"/>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55;p42"/>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56;p42"/>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57;p42"/>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58;p42"/>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9;p42"/>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60;p42"/>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61;p42"/>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62;p42"/>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3;p42"/>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4;p42"/>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5;p42"/>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966;p42"/>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67;p42"/>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68;p42"/>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69;p42"/>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70;p42"/>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71;p42"/>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72;p42"/>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73;p42"/>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74;p42"/>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75;p42"/>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76;p42"/>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77;p42"/>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78;p42"/>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79;p42"/>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80;p42"/>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81;p42"/>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82;p42"/>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83;p42"/>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84;p42"/>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85;p42"/>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86;p42"/>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87;p42"/>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88;p42"/>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89;p42"/>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90;p42"/>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91;p42"/>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92;p42"/>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93;p42"/>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94;p42"/>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95;p42"/>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96;p42"/>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97;p42"/>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98;p42"/>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99;p42"/>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00;p42"/>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01;p42"/>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002;p42"/>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003;p42"/>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04;p42"/>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05;p42"/>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006;p42"/>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07;p42"/>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08;p42"/>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09;p42"/>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10;p42"/>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11;p42"/>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12;p42"/>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13;p42"/>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14;p42"/>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15;p42"/>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016;p42"/>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017;p42"/>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18;p42"/>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019;p4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6797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p:cNvGrpSpPr/>
          <p:nvPr/>
        </p:nvGrpSpPr>
        <p:grpSpPr>
          <a:xfrm>
            <a:off x="312094" y="876730"/>
            <a:ext cx="8490000" cy="1714315"/>
            <a:chOff x="312094" y="789269"/>
            <a:chExt cx="8490000" cy="1714315"/>
          </a:xfrm>
        </p:grpSpPr>
        <p:sp>
          <p:nvSpPr>
            <p:cNvPr id="27" name="Rectangle 26"/>
            <p:cNvSpPr/>
            <p:nvPr/>
          </p:nvSpPr>
          <p:spPr>
            <a:xfrm>
              <a:off x="312094" y="789269"/>
              <a:ext cx="8490000" cy="1714315"/>
            </a:xfrm>
            <a:prstGeom prst="rect">
              <a:avLst/>
            </a:prstGeom>
          </p:spPr>
          <p:txBody>
            <a:bodyPr wrap="square">
              <a:spAutoFit/>
            </a:bodyPr>
            <a:lstStyle/>
            <a:p>
              <a:pPr lvl="0" algn="just">
                <a:lnSpc>
                  <a:spcPct val="155000"/>
                </a:lnSpc>
              </a:pPr>
              <a:r>
                <a:rPr lang="en-US" sz="1700" smtClean="0">
                  <a:solidFill>
                    <a:srgbClr val="1F2000"/>
                  </a:solidFill>
                </a:rPr>
                <a:t>                 </a:t>
              </a:r>
              <a:r>
                <a:rPr lang="vi-VN" sz="1700" smtClean="0">
                  <a:solidFill>
                    <a:srgbClr val="1F2000"/>
                  </a:solidFill>
                </a:rPr>
                <a:t>Giả </a:t>
              </a:r>
              <a:r>
                <a:rPr lang="vi-VN" sz="1700">
                  <a:solidFill>
                    <a:srgbClr val="1F2000"/>
                  </a:solidFill>
                </a:rPr>
                <a:t>sử số vụ vi phạm Luật giao thông trên một đoạn đường AB trong 98 buổi tối thứ Bảy được thống kê như sau: 10 tối không có vụ nào; 20 tối có 1 vụ; 23 tối có 2 vụ; 25 tối có 3 vụ; 15 tối có 4 vụ; 5 tối có 7 vụ. Hỏi trung bình có bao nhiêu vụ </a:t>
              </a:r>
              <a:r>
                <a:rPr lang="en-US" sz="1700" smtClean="0">
                  <a:solidFill>
                    <a:srgbClr val="1F2000"/>
                  </a:solidFill>
                </a:rPr>
                <a:t>      </a:t>
              </a:r>
              <a:r>
                <a:rPr lang="vi-VN" sz="1700" smtClean="0">
                  <a:solidFill>
                    <a:srgbClr val="1F2000"/>
                  </a:solidFill>
                </a:rPr>
                <a:t>vi </a:t>
              </a:r>
              <a:r>
                <a:rPr lang="vi-VN" sz="1700">
                  <a:solidFill>
                    <a:srgbClr val="1F2000"/>
                  </a:solidFill>
                </a:rPr>
                <a:t>phạm Luật giao thông trên đoạn đường AB trong 98 buổi tối thứ Bảy đó?</a:t>
              </a:r>
              <a:endParaRPr kumimoji="0" lang="vi-VN" sz="1700" b="0" i="0" u="none" strike="noStrike" kern="0" cap="none" spc="0" normalizeH="0" baseline="0" noProof="0">
                <a:ln>
                  <a:noFill/>
                </a:ln>
                <a:solidFill>
                  <a:srgbClr val="1F2000"/>
                </a:solidFill>
                <a:effectLst/>
                <a:uLnTx/>
                <a:uFillTx/>
                <a:latin typeface="Arial"/>
                <a:cs typeface="Arial"/>
                <a:sym typeface="Arial"/>
              </a:endParaRPr>
            </a:p>
          </p:txBody>
        </p:sp>
        <p:sp>
          <p:nvSpPr>
            <p:cNvPr id="28" name="Google Shape;1913;p42"/>
            <p:cNvSpPr/>
            <p:nvPr/>
          </p:nvSpPr>
          <p:spPr>
            <a:xfrm rot="2165">
              <a:off x="432099" y="861112"/>
              <a:ext cx="903711" cy="355433"/>
            </a:xfrm>
            <a:prstGeom prst="chevron">
              <a:avLst>
                <a:gd name="adj" fmla="val 33665"/>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smtClean="0">
                  <a:ln>
                    <a:noFill/>
                  </a:ln>
                  <a:solidFill>
                    <a:sysClr val="windowText" lastClr="000000"/>
                  </a:solidFill>
                  <a:effectLst/>
                  <a:uLnTx/>
                  <a:uFillTx/>
                  <a:latin typeface="Arial"/>
                  <a:ea typeface="+mn-ea"/>
                  <a:cs typeface="Arial"/>
                  <a:sym typeface="Arial"/>
                </a:rPr>
                <a:t>HĐ3</a:t>
              </a:r>
              <a:endParaRPr kumimoji="0" sz="1700" b="1" i="1"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grpSp>
        <p:nvGrpSpPr>
          <p:cNvPr id="29" name="Group 28"/>
          <p:cNvGrpSpPr/>
          <p:nvPr/>
        </p:nvGrpSpPr>
        <p:grpSpPr>
          <a:xfrm>
            <a:off x="144807" y="135171"/>
            <a:ext cx="1564724" cy="547491"/>
            <a:chOff x="304802" y="323398"/>
            <a:chExt cx="2951229" cy="565953"/>
          </a:xfrm>
        </p:grpSpPr>
        <p:sp>
          <p:nvSpPr>
            <p:cNvPr id="30" name="Round Single Corner Rectangle 29"/>
            <p:cNvSpPr/>
            <p:nvPr/>
          </p:nvSpPr>
          <p:spPr>
            <a:xfrm flipV="1">
              <a:off x="304802" y="323398"/>
              <a:ext cx="2951227" cy="565953"/>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p:cNvSpPr/>
            <p:nvPr/>
          </p:nvSpPr>
          <p:spPr>
            <a:xfrm>
              <a:off x="465502" y="399012"/>
              <a:ext cx="2790529" cy="413602"/>
            </a:xfrm>
            <a:prstGeom prst="rect">
              <a:avLst/>
            </a:prstGeom>
          </p:spPr>
          <p:txBody>
            <a:bodyPr wrap="square">
              <a:spAutoFit/>
            </a:bodyPr>
            <a:lstStyle/>
            <a:p>
              <a:pPr lvl="0">
                <a:defRPr/>
              </a:pPr>
              <a:r>
                <a:rPr lang="en-US" sz="2000" b="1">
                  <a:solidFill>
                    <a:prstClr val="black"/>
                  </a:solidFill>
                  <a:cs typeface="Arial" panose="020B0604020202020204" pitchFamily="34" charset="0"/>
                </a:rPr>
                <a:t>a) Kì vọng</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33" name="Rectangle 32"/>
          <p:cNvSpPr/>
          <p:nvPr/>
        </p:nvSpPr>
        <p:spPr>
          <a:xfrm>
            <a:off x="4221906" y="2721065"/>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093015" y="3143929"/>
                <a:ext cx="6950019" cy="1582613"/>
              </a:xfrm>
              <a:prstGeom prst="rect">
                <a:avLst/>
              </a:prstGeom>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m:rPr>
                          <m:nor/>
                        </m:rPr>
                        <a:rPr lang="da-DK" sz="1700" smtClean="0">
                          <a:ea typeface="Malgun Gothic" panose="020B0503020000020004" pitchFamily="34" charset="-127"/>
                          <a:cs typeface="Times New Roman" panose="02020603050405020304" pitchFamily="18" charset="0"/>
                        </a:rPr>
                        <m:t>Ta</m:t>
                      </m:r>
                      <m:r>
                        <m:rPr>
                          <m:nor/>
                        </m:rPr>
                        <a:rPr lang="da-DK" sz="1700" smtClean="0">
                          <a:ea typeface="Malgun Gothic" panose="020B0503020000020004" pitchFamily="34" charset="-127"/>
                          <a:cs typeface="Times New Roman" panose="02020603050405020304" pitchFamily="18" charset="0"/>
                        </a:rPr>
                        <m:t> </m:t>
                      </m:r>
                      <m:r>
                        <m:rPr>
                          <m:nor/>
                        </m:rPr>
                        <a:rPr lang="da-DK" sz="1700" smtClean="0">
                          <a:ea typeface="Malgun Gothic" panose="020B0503020000020004" pitchFamily="34" charset="-127"/>
                          <a:cs typeface="Times New Roman" panose="02020603050405020304" pitchFamily="18" charset="0"/>
                        </a:rPr>
                        <m:t>c</m:t>
                      </m:r>
                      <m:r>
                        <m:rPr>
                          <m:nor/>
                        </m:rPr>
                        <a:rPr lang="da-DK" sz="1700" smtClean="0">
                          <a:ea typeface="Malgun Gothic" panose="020B0503020000020004" pitchFamily="34" charset="-127"/>
                          <a:cs typeface="Times New Roman" panose="02020603050405020304" pitchFamily="18" charset="0"/>
                        </a:rPr>
                        <m:t>ó:</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da-DK" sz="1700" i="1">
                              <a:effectLst/>
                              <a:latin typeface="Cambria Math" panose="02040503050406030204" pitchFamily="18" charset="0"/>
                              <a:ea typeface="Calibri" panose="020F0502020204030204" pitchFamily="34" charset="0"/>
                              <a:cs typeface="Times New Roman" panose="02020603050405020304" pitchFamily="18" charset="0"/>
                            </a:rPr>
                            <m:t>=0</m:t>
                          </m:r>
                        </m:e>
                      </m:d>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49</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da-DK" sz="1700" i="1">
                              <a:effectLst/>
                              <a:latin typeface="Cambria Math" panose="02040503050406030204" pitchFamily="18" charset="0"/>
                              <a:ea typeface="Calibri" panose="020F0502020204030204" pitchFamily="34" charset="0"/>
                              <a:cs typeface="Times New Roman" panose="02020603050405020304" pitchFamily="18" charset="0"/>
                            </a:rPr>
                            <m:t>=1</m:t>
                          </m:r>
                        </m:e>
                      </m:d>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20</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49</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da-DK" sz="1700" i="1">
                              <a:effectLst/>
                              <a:latin typeface="Cambria Math" panose="02040503050406030204" pitchFamily="18" charset="0"/>
                              <a:ea typeface="Calibri" panose="020F0502020204030204" pitchFamily="34" charset="0"/>
                              <a:cs typeface="Times New Roman" panose="02020603050405020304" pitchFamily="18" charset="0"/>
                            </a:rPr>
                            <m:t>=2</m:t>
                          </m:r>
                        </m:e>
                      </m:d>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23</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n-lt"/>
                  <a:ea typeface="Calibri" panose="020F050202020403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da-DK" sz="1700" i="1">
                              <a:effectLst/>
                              <a:latin typeface="Cambria Math" panose="02040503050406030204" pitchFamily="18" charset="0"/>
                              <a:ea typeface="Calibri" panose="020F0502020204030204" pitchFamily="34" charset="0"/>
                              <a:cs typeface="Times New Roman" panose="02020603050405020304" pitchFamily="18" charset="0"/>
                            </a:rPr>
                            <m:t>=3</m:t>
                          </m:r>
                        </m:e>
                      </m:d>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25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da-DK" sz="1700" i="1">
                              <a:effectLst/>
                              <a:latin typeface="Cambria Math" panose="02040503050406030204" pitchFamily="18" charset="0"/>
                              <a:ea typeface="Calibri" panose="020F0502020204030204" pitchFamily="34" charset="0"/>
                              <a:cs typeface="Times New Roman" panose="02020603050405020304" pitchFamily="18" charset="0"/>
                            </a:rPr>
                            <m:t>=4</m:t>
                          </m:r>
                        </m:e>
                      </m:d>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r>
                            <a:rPr lang="da-DK" sz="1700" i="1">
                              <a:effectLst/>
                              <a:latin typeface="Cambria Math" panose="02040503050406030204" pitchFamily="18" charset="0"/>
                              <a:ea typeface="Calibri" panose="020F0502020204030204" pitchFamily="34" charset="0"/>
                              <a:cs typeface="Times New Roman" panose="02020603050405020304" pitchFamily="18" charset="0"/>
                            </a:rPr>
                            <m:t>=7</m:t>
                          </m:r>
                        </m:e>
                      </m:d>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oMath>
                  </m:oMathPara>
                </a14:m>
                <a:endParaRPr lang="en-US" sz="17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93015" y="3143929"/>
                <a:ext cx="6950019" cy="1582613"/>
              </a:xfrm>
              <a:prstGeom prst="rect">
                <a:avLst/>
              </a:prstGeom>
              <a:blipFill>
                <a:blip r:embed="rId3"/>
                <a:stretch>
                  <a:fillRect/>
                </a:stretch>
              </a:blipFill>
            </p:spPr>
            <p:txBody>
              <a:bodyPr/>
              <a:lstStyle/>
              <a:p>
                <a:r>
                  <a:rPr lang="en-US">
                    <a:noFill/>
                  </a:rPr>
                  <a:t> </a:t>
                </a:r>
              </a:p>
            </p:txBody>
          </p:sp>
        </mc:Fallback>
      </mc:AlternateContent>
      <p:grpSp>
        <p:nvGrpSpPr>
          <p:cNvPr id="37" name="Google Shape;848;p40"/>
          <p:cNvGrpSpPr/>
          <p:nvPr/>
        </p:nvGrpSpPr>
        <p:grpSpPr>
          <a:xfrm rot="2926950">
            <a:off x="8589121" y="-941"/>
            <a:ext cx="519976" cy="603409"/>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2" name="Google Shape;254;p4"/>
          <p:cNvPicPr preferRelativeResize="0"/>
          <p:nvPr/>
        </p:nvPicPr>
        <p:blipFill rotWithShape="1">
          <a:blip r:embed="rId4">
            <a:alphaModFix/>
          </a:blip>
          <a:srcRect/>
          <a:stretch/>
        </p:blipFill>
        <p:spPr>
          <a:xfrm>
            <a:off x="7448347" y="4761074"/>
            <a:ext cx="1642097" cy="305306"/>
          </a:xfrm>
          <a:prstGeom prst="rect">
            <a:avLst/>
          </a:prstGeom>
          <a:noFill/>
          <a:ln>
            <a:noFill/>
          </a:ln>
        </p:spPr>
      </p:pic>
    </p:spTree>
    <p:extLst>
      <p:ext uri="{BB962C8B-B14F-4D97-AF65-F5344CB8AC3E}">
        <p14:creationId xmlns:p14="http://schemas.microsoft.com/office/powerpoint/2010/main" val="23285118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26" name="Google Shape;839;p40"/>
          <p:cNvSpPr/>
          <p:nvPr/>
        </p:nvSpPr>
        <p:spPr>
          <a:xfrm>
            <a:off x="174929" y="151074"/>
            <a:ext cx="8778240" cy="4818491"/>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rot="878279">
            <a:off x="8366459" y="65159"/>
            <a:ext cx="812506" cy="401912"/>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0"/>
          <p:cNvGrpSpPr/>
          <p:nvPr/>
        </p:nvGrpSpPr>
        <p:grpSpPr>
          <a:xfrm>
            <a:off x="4576103" y="4472487"/>
            <a:ext cx="519976" cy="603409"/>
            <a:chOff x="4769427" y="2848704"/>
            <a:chExt cx="258181" cy="299607"/>
          </a:xfrm>
        </p:grpSpPr>
        <p:sp>
          <p:nvSpPr>
            <p:cNvPr id="86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23849" y="2329339"/>
            <a:ext cx="3149175" cy="2566085"/>
          </a:xfrm>
          <a:prstGeom prst="rect">
            <a:avLst/>
          </a:prstGeom>
        </p:spPr>
      </p:pic>
      <p:sp>
        <p:nvSpPr>
          <p:cNvPr id="27" name="Rectangle 26"/>
          <p:cNvSpPr/>
          <p:nvPr/>
        </p:nvSpPr>
        <p:spPr>
          <a:xfrm>
            <a:off x="348434" y="313820"/>
            <a:ext cx="8432229" cy="2331407"/>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nl-NL" sz="1700" b="1" i="1" u="sng" strike="noStrike" kern="0" cap="none" spc="0" normalizeH="0" baseline="0" noProof="0">
                <a:ln>
                  <a:noFill/>
                </a:ln>
                <a:solidFill>
                  <a:srgbClr val="C00000"/>
                </a:solidFill>
                <a:effectLst/>
                <a:uLnTx/>
                <a:uFillTx/>
                <a:latin typeface="+mj-lt"/>
                <a:ea typeface="Calibri" panose="020F0502020204030204" pitchFamily="34" charset="0"/>
                <a:cs typeface="Times New Roman" panose="02020603050405020304" pitchFamily="18" charset="0"/>
                <a:sym typeface="Arial"/>
              </a:rPr>
              <a:t>Luật </a:t>
            </a:r>
            <a:r>
              <a:rPr kumimoji="0" lang="nl-NL" sz="1700" b="1" i="1" u="sng" strike="noStrike" kern="0" cap="none" spc="0" normalizeH="0" baseline="0" noProof="0" smtClean="0">
                <a:ln>
                  <a:noFill/>
                </a:ln>
                <a:solidFill>
                  <a:srgbClr val="C00000"/>
                </a:solidFill>
                <a:effectLst/>
                <a:uLnTx/>
                <a:uFillTx/>
                <a:latin typeface="+mj-lt"/>
                <a:ea typeface="Calibri" panose="020F0502020204030204" pitchFamily="34" charset="0"/>
                <a:cs typeface="Times New Roman" panose="02020603050405020304" pitchFamily="18" charset="0"/>
                <a:sym typeface="Arial"/>
              </a:rPr>
              <a:t>chơi:</a:t>
            </a:r>
            <a:r>
              <a:rPr lang="en-US" sz="1700">
                <a:solidFill>
                  <a:srgbClr val="C00000"/>
                </a:solidFill>
                <a:latin typeface="+mj-lt"/>
                <a:ea typeface="Calibri" panose="020F0502020204030204" pitchFamily="34" charset="0"/>
                <a:cs typeface="Times New Roman" panose="02020603050405020304" pitchFamily="18" charset="0"/>
              </a:rPr>
              <a:t> </a:t>
            </a:r>
            <a:r>
              <a:rPr kumimoji="0" lang="nl-NL" sz="1600" b="0" i="0" u="none" strike="noStrike" kern="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Ở </a:t>
            </a:r>
            <a:r>
              <a:rPr kumimoji="0" lang="nl-NL" sz="1600" b="0" i="0"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vòng 1, người chơi được chọn một trong hai loại câu hỏi. Sau khi chọn xong loại câu hỏi, người chơi bốc thăm ngẫu nhiên một câu hỏi trong loại đó. Nếu trả lời sai thì phải dừng cuộc chơi. Nếu trả lời đúng, thí sinh sẽ bước vào vòng 2, bốc ngẫu nhiên một câu hỏi trong loại còn lại. Người chơi trả lời đúng hay sai, cuộc chơi cũng kết thúc tại đây. Giả thiết rằng việc trả lời đúng câu hỏi vòng 1 sẽ không ảnh hưởng đến xác suất trả lời đúng hay sai câu hỏi ở vòng 2</a:t>
            </a:r>
            <a:r>
              <a:rPr kumimoji="0" lang="nl-NL" sz="1600" b="0" i="0" u="none" strike="noStrike" kern="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p:txBody>
      </p:sp>
      <p:sp>
        <p:nvSpPr>
          <p:cNvPr id="3" name="Rectangle 2"/>
          <p:cNvSpPr/>
          <p:nvPr/>
        </p:nvSpPr>
        <p:spPr>
          <a:xfrm>
            <a:off x="348433" y="2629325"/>
            <a:ext cx="4819915" cy="1938992"/>
          </a:xfrm>
          <a:prstGeom prst="rect">
            <a:avLst/>
          </a:prstGeom>
        </p:spPr>
        <p:txBody>
          <a:bodyPr wrap="square">
            <a:spAutoFit/>
          </a:bodyPr>
          <a:lstStyle/>
          <a:p>
            <a:pPr lvl="0" algn="just">
              <a:lnSpc>
                <a:spcPct val="150000"/>
              </a:lnSpc>
              <a:defRPr/>
            </a:pPr>
            <a:r>
              <a:rPr lang="nl-NL" sz="1600" b="1" i="1" u="sng">
                <a:solidFill>
                  <a:srgbClr val="C00000"/>
                </a:solidFill>
                <a:ea typeface="Calibri" panose="020F0502020204030204" pitchFamily="34" charset="0"/>
                <a:cs typeface="Times New Roman" panose="02020603050405020304" pitchFamily="18" charset="0"/>
              </a:rPr>
              <a:t>Bài toán:</a:t>
            </a:r>
            <a:r>
              <a:rPr lang="nl-NL" sz="1600" b="1" i="1">
                <a:solidFill>
                  <a:srgbClr val="C00000"/>
                </a:solidFill>
                <a:ea typeface="Calibri" panose="020F0502020204030204" pitchFamily="34" charset="0"/>
                <a:cs typeface="Times New Roman" panose="02020603050405020304" pitchFamily="18" charset="0"/>
              </a:rPr>
              <a:t> </a:t>
            </a:r>
            <a:r>
              <a:rPr lang="nl-NL" sz="1600">
                <a:ea typeface="Calibri" panose="020F0502020204030204" pitchFamily="34" charset="0"/>
                <a:cs typeface="Times New Roman" panose="02020603050405020304" pitchFamily="18" charset="0"/>
              </a:rPr>
              <a:t>Bạn Minh tham gia cuộc chơi. Giả sử xác </a:t>
            </a:r>
            <a:r>
              <a:rPr lang="nl-NL" sz="1600" smtClean="0">
                <a:ea typeface="Calibri" panose="020F0502020204030204" pitchFamily="34" charset="0"/>
                <a:cs typeface="Times New Roman" panose="02020603050405020304" pitchFamily="18" charset="0"/>
              </a:rPr>
              <a:t>suất </a:t>
            </a:r>
            <a:r>
              <a:rPr lang="nl-NL" sz="1600">
                <a:ea typeface="Calibri" panose="020F0502020204030204" pitchFamily="34" charset="0"/>
                <a:cs typeface="Times New Roman" panose="02020603050405020304" pitchFamily="18" charset="0"/>
              </a:rPr>
              <a:t>để Minh trả lời đúng câu hỏi loại I là 0,8; xác suất để Minh trả lời đúng câu hỏi loại II là 0,6.</a:t>
            </a:r>
            <a:endParaRPr lang="en-US" sz="1600">
              <a:ea typeface="Calibri" panose="020F0502020204030204" pitchFamily="34" charset="0"/>
              <a:cs typeface="Times New Roman" panose="02020603050405020304" pitchFamily="18" charset="0"/>
            </a:endParaRPr>
          </a:p>
          <a:p>
            <a:pPr lvl="0" algn="just">
              <a:lnSpc>
                <a:spcPct val="150000"/>
              </a:lnSpc>
              <a:defRPr/>
            </a:pPr>
            <a:r>
              <a:rPr lang="nl-NL" sz="1600" i="1">
                <a:ea typeface="Calibri" panose="020F0502020204030204" pitchFamily="34" charset="0"/>
                <a:cs typeface="Times New Roman" panose="02020603050405020304" pitchFamily="18" charset="0"/>
              </a:rPr>
              <a:t>Hỏi ở vòng 1 Minh nên chọn câu hỏi loại I hay câu hỏi loại II?</a:t>
            </a:r>
            <a:endParaRPr lang="en-US" sz="16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45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9" name="Group 28"/>
          <p:cNvGrpSpPr/>
          <p:nvPr/>
        </p:nvGrpSpPr>
        <p:grpSpPr>
          <a:xfrm>
            <a:off x="144807" y="135171"/>
            <a:ext cx="1564724" cy="547491"/>
            <a:chOff x="304802" y="323398"/>
            <a:chExt cx="2951229" cy="565953"/>
          </a:xfrm>
        </p:grpSpPr>
        <p:sp>
          <p:nvSpPr>
            <p:cNvPr id="30" name="Round Single Corner Rectangle 29"/>
            <p:cNvSpPr/>
            <p:nvPr/>
          </p:nvSpPr>
          <p:spPr>
            <a:xfrm flipV="1">
              <a:off x="304802" y="323398"/>
              <a:ext cx="2951227" cy="565953"/>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p:cNvSpPr/>
            <p:nvPr/>
          </p:nvSpPr>
          <p:spPr>
            <a:xfrm>
              <a:off x="465502" y="399012"/>
              <a:ext cx="2790529" cy="4136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black"/>
                  </a:solidFill>
                  <a:effectLst/>
                  <a:uLnTx/>
                  <a:uFillTx/>
                  <a:latin typeface="Arial"/>
                  <a:cs typeface="Arial" panose="020B0604020202020204" pitchFamily="34" charset="0"/>
                  <a:sym typeface="Arial"/>
                </a:rPr>
                <a:t>a) Kì vọng</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33" name="Rectangle 32"/>
          <p:cNvSpPr/>
          <p:nvPr/>
        </p:nvSpPr>
        <p:spPr>
          <a:xfrm>
            <a:off x="4232837" y="682662"/>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grpSp>
        <p:nvGrpSpPr>
          <p:cNvPr id="37" name="Google Shape;848;p40"/>
          <p:cNvGrpSpPr/>
          <p:nvPr/>
        </p:nvGrpSpPr>
        <p:grpSpPr>
          <a:xfrm rot="2926950">
            <a:off x="8589121" y="-941"/>
            <a:ext cx="519976" cy="603409"/>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567331" y="1124904"/>
            <a:ext cx="2715808" cy="436273"/>
          </a:xfrm>
          <a:prstGeom prst="rect">
            <a:avLst/>
          </a:prstGeom>
        </p:spPr>
        <p:txBody>
          <a:bodyPr wrap="none">
            <a:spAutoFit/>
          </a:bodyPr>
          <a:lstStyle/>
          <a:p>
            <a:pPr algn="just">
              <a:lnSpc>
                <a:spcPct val="150000"/>
              </a:lnSpc>
              <a:spcBef>
                <a:spcPts val="600"/>
              </a:spcBef>
              <a:spcAft>
                <a:spcPts val="600"/>
              </a:spcAft>
            </a:pPr>
            <a:r>
              <a:rPr lang="da-DK" sz="1700">
                <a:latin typeface="+mj-lt"/>
                <a:ea typeface="Malgun Gothic" panose="020B0503020000020004" pitchFamily="34" charset="-127"/>
                <a:cs typeface="Times New Roman" panose="02020603050405020304" pitchFamily="18" charset="0"/>
              </a:rPr>
              <a:t>Bảng phân bố xác xuất là:</a:t>
            </a:r>
            <a:endParaRPr lang="en-US" sz="1700">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3947619334"/>
                  </p:ext>
                </p:extLst>
              </p:nvPr>
            </p:nvGraphicFramePr>
            <p:xfrm>
              <a:off x="2193944" y="1703090"/>
              <a:ext cx="4925130" cy="1278954"/>
            </p:xfrm>
            <a:graphic>
              <a:graphicData uri="http://schemas.openxmlformats.org/drawingml/2006/table">
                <a:tbl>
                  <a:tblPr firstRow="1" firstCol="1" bandRow="1">
                    <a:tableStyleId>{C7127886-D124-40A5-9636-44E87FFFFF15}</a:tableStyleId>
                  </a:tblPr>
                  <a:tblGrid>
                    <a:gridCol w="703590">
                      <a:extLst>
                        <a:ext uri="{9D8B030D-6E8A-4147-A177-3AD203B41FA5}">
                          <a16:colId xmlns:a16="http://schemas.microsoft.com/office/drawing/2014/main" val="3173143118"/>
                        </a:ext>
                      </a:extLst>
                    </a:gridCol>
                    <a:gridCol w="703590">
                      <a:extLst>
                        <a:ext uri="{9D8B030D-6E8A-4147-A177-3AD203B41FA5}">
                          <a16:colId xmlns:a16="http://schemas.microsoft.com/office/drawing/2014/main" val="2756045023"/>
                        </a:ext>
                      </a:extLst>
                    </a:gridCol>
                    <a:gridCol w="703590">
                      <a:extLst>
                        <a:ext uri="{9D8B030D-6E8A-4147-A177-3AD203B41FA5}">
                          <a16:colId xmlns:a16="http://schemas.microsoft.com/office/drawing/2014/main" val="1763701411"/>
                        </a:ext>
                      </a:extLst>
                    </a:gridCol>
                    <a:gridCol w="703590">
                      <a:extLst>
                        <a:ext uri="{9D8B030D-6E8A-4147-A177-3AD203B41FA5}">
                          <a16:colId xmlns:a16="http://schemas.microsoft.com/office/drawing/2014/main" val="3536555512"/>
                        </a:ext>
                      </a:extLst>
                    </a:gridCol>
                    <a:gridCol w="703590">
                      <a:extLst>
                        <a:ext uri="{9D8B030D-6E8A-4147-A177-3AD203B41FA5}">
                          <a16:colId xmlns:a16="http://schemas.microsoft.com/office/drawing/2014/main" val="3058220831"/>
                        </a:ext>
                      </a:extLst>
                    </a:gridCol>
                    <a:gridCol w="703590">
                      <a:extLst>
                        <a:ext uri="{9D8B030D-6E8A-4147-A177-3AD203B41FA5}">
                          <a16:colId xmlns:a16="http://schemas.microsoft.com/office/drawing/2014/main" val="3153714089"/>
                        </a:ext>
                      </a:extLst>
                    </a:gridCol>
                    <a:gridCol w="703590">
                      <a:extLst>
                        <a:ext uri="{9D8B030D-6E8A-4147-A177-3AD203B41FA5}">
                          <a16:colId xmlns:a16="http://schemas.microsoft.com/office/drawing/2014/main" val="3492516248"/>
                        </a:ext>
                      </a:extLst>
                    </a:gridCol>
                  </a:tblGrid>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𝑋</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0</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1</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2</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3</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4</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7</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2695549"/>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700" i="1" smtClean="0">
                                    <a:effectLst/>
                                    <a:latin typeface="Cambria Math" panose="02040503050406030204" pitchFamily="18" charset="0"/>
                                  </a:rPr>
                                  <m:t>𝑃</m:t>
                                </m:r>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rPr>
                                    </m:ctrlPr>
                                  </m:fPr>
                                  <m:num>
                                    <m:r>
                                      <a:rPr lang="en-US" sz="1700">
                                        <a:effectLst/>
                                        <a:latin typeface="Cambria Math" panose="02040503050406030204" pitchFamily="18" charset="0"/>
                                      </a:rPr>
                                      <m:t>5</m:t>
                                    </m:r>
                                  </m:num>
                                  <m:den>
                                    <m:r>
                                      <a:rPr lang="en-US" sz="1700">
                                        <a:effectLst/>
                                        <a:latin typeface="Cambria Math" panose="02040503050406030204" pitchFamily="18" charset="0"/>
                                      </a:rPr>
                                      <m:t>49</m:t>
                                    </m:r>
                                  </m:den>
                                </m:f>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rPr>
                                    </m:ctrlPr>
                                  </m:fPr>
                                  <m:num>
                                    <m:r>
                                      <a:rPr lang="en-US" sz="1700">
                                        <a:effectLst/>
                                        <a:latin typeface="Cambria Math" panose="02040503050406030204" pitchFamily="18" charset="0"/>
                                      </a:rPr>
                                      <m:t>10</m:t>
                                    </m:r>
                                  </m:num>
                                  <m:den>
                                    <m:r>
                                      <a:rPr lang="en-US" sz="1700">
                                        <a:effectLst/>
                                        <a:latin typeface="Cambria Math" panose="02040503050406030204" pitchFamily="18" charset="0"/>
                                      </a:rPr>
                                      <m:t>49</m:t>
                                    </m:r>
                                  </m:den>
                                </m:f>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rPr>
                                    </m:ctrlPr>
                                  </m:fPr>
                                  <m:num>
                                    <m:r>
                                      <a:rPr lang="en-US" sz="1700">
                                        <a:effectLst/>
                                        <a:latin typeface="Cambria Math" panose="02040503050406030204" pitchFamily="18" charset="0"/>
                                      </a:rPr>
                                      <m:t>23</m:t>
                                    </m:r>
                                  </m:num>
                                  <m:den>
                                    <m:r>
                                      <a:rPr lang="en-US" sz="1700">
                                        <a:effectLst/>
                                        <a:latin typeface="Cambria Math" panose="02040503050406030204" pitchFamily="18" charset="0"/>
                                      </a:rPr>
                                      <m:t>98</m:t>
                                    </m:r>
                                  </m:den>
                                </m:f>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rPr>
                                    </m:ctrlPr>
                                  </m:fPr>
                                  <m:num>
                                    <m:r>
                                      <a:rPr lang="en-US" sz="1700">
                                        <a:effectLst/>
                                        <a:latin typeface="Cambria Math" panose="02040503050406030204" pitchFamily="18" charset="0"/>
                                      </a:rPr>
                                      <m:t>25</m:t>
                                    </m:r>
                                  </m:num>
                                  <m:den>
                                    <m:r>
                                      <a:rPr lang="en-US" sz="1700">
                                        <a:effectLst/>
                                        <a:latin typeface="Cambria Math" panose="02040503050406030204" pitchFamily="18" charset="0"/>
                                      </a:rPr>
                                      <m:t>98</m:t>
                                    </m:r>
                                  </m:den>
                                </m:f>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rPr>
                                    </m:ctrlPr>
                                  </m:fPr>
                                  <m:num>
                                    <m:r>
                                      <a:rPr lang="en-US" sz="1700">
                                        <a:effectLst/>
                                        <a:latin typeface="Cambria Math" panose="02040503050406030204" pitchFamily="18" charset="0"/>
                                      </a:rPr>
                                      <m:t>15</m:t>
                                    </m:r>
                                  </m:num>
                                  <m:den>
                                    <m:r>
                                      <a:rPr lang="en-US" sz="1700">
                                        <a:effectLst/>
                                        <a:latin typeface="Cambria Math" panose="02040503050406030204" pitchFamily="18" charset="0"/>
                                      </a:rPr>
                                      <m:t>98</m:t>
                                    </m:r>
                                  </m:den>
                                </m:f>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rPr>
                                    </m:ctrlPr>
                                  </m:fPr>
                                  <m:num>
                                    <m:r>
                                      <a:rPr lang="en-US" sz="1700">
                                        <a:effectLst/>
                                        <a:latin typeface="Cambria Math" panose="02040503050406030204" pitchFamily="18" charset="0"/>
                                      </a:rPr>
                                      <m:t>5</m:t>
                                    </m:r>
                                  </m:num>
                                  <m:den>
                                    <m:r>
                                      <a:rPr lang="en-US" sz="1700">
                                        <a:effectLst/>
                                        <a:latin typeface="Cambria Math" panose="02040503050406030204" pitchFamily="18" charset="0"/>
                                      </a:rPr>
                                      <m:t>98</m:t>
                                    </m:r>
                                  </m:den>
                                </m:f>
                              </m:oMath>
                            </m:oMathPara>
                          </a14:m>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5589278"/>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947619334"/>
                  </p:ext>
                </p:extLst>
              </p:nvPr>
            </p:nvGraphicFramePr>
            <p:xfrm>
              <a:off x="2193944" y="1703090"/>
              <a:ext cx="4925130" cy="1278954"/>
            </p:xfrm>
            <a:graphic>
              <a:graphicData uri="http://schemas.openxmlformats.org/drawingml/2006/table">
                <a:tbl>
                  <a:tblPr firstRow="1" firstCol="1" bandRow="1">
                    <a:tableStyleId>{C7127886-D124-40A5-9636-44E87FFFFF15}</a:tableStyleId>
                  </a:tblPr>
                  <a:tblGrid>
                    <a:gridCol w="703590">
                      <a:extLst>
                        <a:ext uri="{9D8B030D-6E8A-4147-A177-3AD203B41FA5}">
                          <a16:colId xmlns:a16="http://schemas.microsoft.com/office/drawing/2014/main" val="3173143118"/>
                        </a:ext>
                      </a:extLst>
                    </a:gridCol>
                    <a:gridCol w="703590">
                      <a:extLst>
                        <a:ext uri="{9D8B030D-6E8A-4147-A177-3AD203B41FA5}">
                          <a16:colId xmlns:a16="http://schemas.microsoft.com/office/drawing/2014/main" val="2756045023"/>
                        </a:ext>
                      </a:extLst>
                    </a:gridCol>
                    <a:gridCol w="703590">
                      <a:extLst>
                        <a:ext uri="{9D8B030D-6E8A-4147-A177-3AD203B41FA5}">
                          <a16:colId xmlns:a16="http://schemas.microsoft.com/office/drawing/2014/main" val="1763701411"/>
                        </a:ext>
                      </a:extLst>
                    </a:gridCol>
                    <a:gridCol w="703590">
                      <a:extLst>
                        <a:ext uri="{9D8B030D-6E8A-4147-A177-3AD203B41FA5}">
                          <a16:colId xmlns:a16="http://schemas.microsoft.com/office/drawing/2014/main" val="3536555512"/>
                        </a:ext>
                      </a:extLst>
                    </a:gridCol>
                    <a:gridCol w="703590">
                      <a:extLst>
                        <a:ext uri="{9D8B030D-6E8A-4147-A177-3AD203B41FA5}">
                          <a16:colId xmlns:a16="http://schemas.microsoft.com/office/drawing/2014/main" val="3058220831"/>
                        </a:ext>
                      </a:extLst>
                    </a:gridCol>
                    <a:gridCol w="703590">
                      <a:extLst>
                        <a:ext uri="{9D8B030D-6E8A-4147-A177-3AD203B41FA5}">
                          <a16:colId xmlns:a16="http://schemas.microsoft.com/office/drawing/2014/main" val="3153714089"/>
                        </a:ext>
                      </a:extLst>
                    </a:gridCol>
                    <a:gridCol w="703590">
                      <a:extLst>
                        <a:ext uri="{9D8B030D-6E8A-4147-A177-3AD203B41FA5}">
                          <a16:colId xmlns:a16="http://schemas.microsoft.com/office/drawing/2014/main" val="3492516248"/>
                        </a:ext>
                      </a:extLst>
                    </a:gridCol>
                  </a:tblGrid>
                  <a:tr h="464820">
                    <a:tc>
                      <a:txBody>
                        <a:bodyPr/>
                        <a:lstStyle/>
                        <a:p>
                          <a:endParaRPr lang="en-US"/>
                        </a:p>
                      </a:txBody>
                      <a:tcPr marL="68580" marR="68580" marT="0" marB="0" anchor="ctr">
                        <a:blipFill>
                          <a:blip r:embed="rId3"/>
                          <a:stretch>
                            <a:fillRect t="-1299" r="-599138" b="-175325"/>
                          </a:stretch>
                        </a:blipFill>
                      </a:tcPr>
                    </a:tc>
                    <a:tc>
                      <a:txBody>
                        <a:bodyPr/>
                        <a:lstStyle/>
                        <a:p>
                          <a:endParaRPr lang="en-US"/>
                        </a:p>
                      </a:txBody>
                      <a:tcPr marL="68580" marR="68580" marT="0" marB="0" anchor="ctr">
                        <a:blipFill>
                          <a:blip r:embed="rId3"/>
                          <a:stretch>
                            <a:fillRect l="-100870" t="-1299" r="-504348" b="-175325"/>
                          </a:stretch>
                        </a:blipFill>
                      </a:tcPr>
                    </a:tc>
                    <a:tc>
                      <a:txBody>
                        <a:bodyPr/>
                        <a:lstStyle/>
                        <a:p>
                          <a:endParaRPr lang="en-US"/>
                        </a:p>
                      </a:txBody>
                      <a:tcPr marL="68580" marR="68580" marT="0" marB="0" anchor="ctr">
                        <a:blipFill>
                          <a:blip r:embed="rId3"/>
                          <a:stretch>
                            <a:fillRect l="-199138" t="-1299" r="-400000" b="-175325"/>
                          </a:stretch>
                        </a:blipFill>
                      </a:tcPr>
                    </a:tc>
                    <a:tc>
                      <a:txBody>
                        <a:bodyPr/>
                        <a:lstStyle/>
                        <a:p>
                          <a:endParaRPr lang="en-US"/>
                        </a:p>
                      </a:txBody>
                      <a:tcPr marL="68580" marR="68580" marT="0" marB="0" anchor="ctr">
                        <a:blipFill>
                          <a:blip r:embed="rId3"/>
                          <a:stretch>
                            <a:fillRect l="-301739" t="-1299" r="-303478" b="-175325"/>
                          </a:stretch>
                        </a:blipFill>
                      </a:tcPr>
                    </a:tc>
                    <a:tc>
                      <a:txBody>
                        <a:bodyPr/>
                        <a:lstStyle/>
                        <a:p>
                          <a:endParaRPr lang="en-US"/>
                        </a:p>
                      </a:txBody>
                      <a:tcPr marL="68580" marR="68580" marT="0" marB="0" anchor="ctr">
                        <a:blipFill>
                          <a:blip r:embed="rId3"/>
                          <a:stretch>
                            <a:fillRect l="-398276" t="-1299" r="-200862" b="-175325"/>
                          </a:stretch>
                        </a:blipFill>
                      </a:tcPr>
                    </a:tc>
                    <a:tc>
                      <a:txBody>
                        <a:bodyPr/>
                        <a:lstStyle/>
                        <a:p>
                          <a:endParaRPr lang="en-US"/>
                        </a:p>
                      </a:txBody>
                      <a:tcPr marL="68580" marR="68580" marT="0" marB="0" anchor="ctr">
                        <a:blipFill>
                          <a:blip r:embed="rId3"/>
                          <a:stretch>
                            <a:fillRect l="-502609" t="-1299" r="-102609" b="-175325"/>
                          </a:stretch>
                        </a:blipFill>
                      </a:tcPr>
                    </a:tc>
                    <a:tc>
                      <a:txBody>
                        <a:bodyPr/>
                        <a:lstStyle/>
                        <a:p>
                          <a:endParaRPr lang="en-US"/>
                        </a:p>
                      </a:txBody>
                      <a:tcPr marL="68580" marR="68580" marT="0" marB="0" anchor="ctr">
                        <a:blipFill>
                          <a:blip r:embed="rId3"/>
                          <a:stretch>
                            <a:fillRect l="-597414" t="-1299" r="-1724" b="-175325"/>
                          </a:stretch>
                        </a:blipFill>
                      </a:tcPr>
                    </a:tc>
                    <a:extLst>
                      <a:ext uri="{0D108BD9-81ED-4DB2-BD59-A6C34878D82A}">
                        <a16:rowId xmlns:a16="http://schemas.microsoft.com/office/drawing/2014/main" val="1442695549"/>
                      </a:ext>
                    </a:extLst>
                  </a:tr>
                  <a:tr h="814134">
                    <a:tc>
                      <a:txBody>
                        <a:bodyPr/>
                        <a:lstStyle/>
                        <a:p>
                          <a:endParaRPr lang="en-US"/>
                        </a:p>
                      </a:txBody>
                      <a:tcPr marL="68580" marR="68580" marT="0" marB="0" anchor="ctr">
                        <a:blipFill>
                          <a:blip r:embed="rId3"/>
                          <a:stretch>
                            <a:fillRect t="-58209" r="-599138" b="-746"/>
                          </a:stretch>
                        </a:blipFill>
                      </a:tcPr>
                    </a:tc>
                    <a:tc>
                      <a:txBody>
                        <a:bodyPr/>
                        <a:lstStyle/>
                        <a:p>
                          <a:endParaRPr lang="en-US"/>
                        </a:p>
                      </a:txBody>
                      <a:tcPr marL="68580" marR="68580" marT="0" marB="0" anchor="ctr">
                        <a:blipFill>
                          <a:blip r:embed="rId3"/>
                          <a:stretch>
                            <a:fillRect l="-100870" t="-58209" r="-504348" b="-746"/>
                          </a:stretch>
                        </a:blipFill>
                      </a:tcPr>
                    </a:tc>
                    <a:tc>
                      <a:txBody>
                        <a:bodyPr/>
                        <a:lstStyle/>
                        <a:p>
                          <a:endParaRPr lang="en-US"/>
                        </a:p>
                      </a:txBody>
                      <a:tcPr marL="68580" marR="68580" marT="0" marB="0" anchor="ctr">
                        <a:blipFill>
                          <a:blip r:embed="rId3"/>
                          <a:stretch>
                            <a:fillRect l="-199138" t="-58209" r="-400000" b="-746"/>
                          </a:stretch>
                        </a:blipFill>
                      </a:tcPr>
                    </a:tc>
                    <a:tc>
                      <a:txBody>
                        <a:bodyPr/>
                        <a:lstStyle/>
                        <a:p>
                          <a:endParaRPr lang="en-US"/>
                        </a:p>
                      </a:txBody>
                      <a:tcPr marL="68580" marR="68580" marT="0" marB="0" anchor="ctr">
                        <a:blipFill>
                          <a:blip r:embed="rId3"/>
                          <a:stretch>
                            <a:fillRect l="-301739" t="-58209" r="-303478" b="-746"/>
                          </a:stretch>
                        </a:blipFill>
                      </a:tcPr>
                    </a:tc>
                    <a:tc>
                      <a:txBody>
                        <a:bodyPr/>
                        <a:lstStyle/>
                        <a:p>
                          <a:endParaRPr lang="en-US"/>
                        </a:p>
                      </a:txBody>
                      <a:tcPr marL="68580" marR="68580" marT="0" marB="0" anchor="ctr">
                        <a:blipFill>
                          <a:blip r:embed="rId3"/>
                          <a:stretch>
                            <a:fillRect l="-398276" t="-58209" r="-200862" b="-746"/>
                          </a:stretch>
                        </a:blipFill>
                      </a:tcPr>
                    </a:tc>
                    <a:tc>
                      <a:txBody>
                        <a:bodyPr/>
                        <a:lstStyle/>
                        <a:p>
                          <a:endParaRPr lang="en-US"/>
                        </a:p>
                      </a:txBody>
                      <a:tcPr marL="68580" marR="68580" marT="0" marB="0" anchor="ctr">
                        <a:blipFill>
                          <a:blip r:embed="rId3"/>
                          <a:stretch>
                            <a:fillRect l="-502609" t="-58209" r="-102609" b="-746"/>
                          </a:stretch>
                        </a:blipFill>
                      </a:tcPr>
                    </a:tc>
                    <a:tc>
                      <a:txBody>
                        <a:bodyPr/>
                        <a:lstStyle/>
                        <a:p>
                          <a:endParaRPr lang="en-US"/>
                        </a:p>
                      </a:txBody>
                      <a:tcPr marL="68580" marR="68580" marT="0" marB="0" anchor="ctr">
                        <a:blipFill>
                          <a:blip r:embed="rId3"/>
                          <a:stretch>
                            <a:fillRect l="-597414" t="-58209" r="-1724" b="-746"/>
                          </a:stretch>
                        </a:blipFill>
                      </a:tcPr>
                    </a:tc>
                    <a:extLst>
                      <a:ext uri="{0D108BD9-81ED-4DB2-BD59-A6C34878D82A}">
                        <a16:rowId xmlns:a16="http://schemas.microsoft.com/office/drawing/2014/main" val="775589278"/>
                      </a:ext>
                    </a:extLst>
                  </a:tr>
                </a:tbl>
              </a:graphicData>
            </a:graphic>
          </p:graphicFrame>
        </mc:Fallback>
      </mc:AlternateContent>
      <mc:AlternateContent xmlns:mc="http://schemas.openxmlformats.org/markup-compatibility/2006" xmlns:a14="http://schemas.microsoft.com/office/drawing/2010/main">
        <mc:Choice Requires="a14">
          <p:sp>
            <p:nvSpPr>
              <p:cNvPr id="9" name="Rectangle 8"/>
              <p:cNvSpPr/>
              <p:nvPr/>
            </p:nvSpPr>
            <p:spPr>
              <a:xfrm>
                <a:off x="567330" y="3095334"/>
                <a:ext cx="7983849" cy="1622304"/>
              </a:xfrm>
              <a:prstGeom prst="rect">
                <a:avLst/>
              </a:prstGeom>
            </p:spPr>
            <p:txBody>
              <a:bodyPr wrap="square">
                <a:spAutoFit/>
              </a:bodyPr>
              <a:lstStyle/>
              <a:p>
                <a:pPr algn="just">
                  <a:lnSpc>
                    <a:spcPct val="150000"/>
                  </a:lnSpc>
                </a:pPr>
                <a:r>
                  <a:rPr lang="da-DK" sz="1700" smtClean="0">
                    <a:latin typeface="+mj-lt"/>
                    <a:ea typeface="Malgun Gothic" panose="020B0503020000020004" pitchFamily="34" charset="-127"/>
                    <a:cs typeface="Times New Roman" panose="02020603050405020304" pitchFamily="18" charset="0"/>
                  </a:rPr>
                  <a:t>Trung bình số vụ vi phạm Luật giao thông trên đoạn đường AB trong 98 buổi tối thứ Bảy là:</a:t>
                </a:r>
                <a:endParaRPr lang="en-US" sz="1700">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da-DK" sz="1700" i="1">
                          <a:effectLst/>
                          <a:latin typeface="Cambria Math" panose="02040503050406030204" pitchFamily="18" charset="0"/>
                          <a:ea typeface="Calibri" panose="020F0502020204030204" pitchFamily="34" charset="0"/>
                          <a:cs typeface="Times New Roman" panose="02020603050405020304" pitchFamily="18" charset="0"/>
                        </a:rPr>
                        <m:t>0. 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49</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49</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23</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+3.</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25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+7.</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98</m:t>
                          </m:r>
                        </m:den>
                      </m:f>
                      <m:r>
                        <a:rPr lang="da-DK"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1700" i="1">
                              <a:effectLst/>
                              <a:latin typeface="Cambria Math" panose="02040503050406030204" pitchFamily="18" charset="0"/>
                              <a:ea typeface="Calibri" panose="020F0502020204030204" pitchFamily="34" charset="0"/>
                              <a:cs typeface="Times New Roman" panose="02020603050405020304" pitchFamily="18" charset="0"/>
                            </a:rPr>
                            <m:t>118</m:t>
                          </m:r>
                        </m:num>
                        <m:den>
                          <m:r>
                            <a:rPr lang="da-DK" sz="1700" i="1">
                              <a:effectLst/>
                              <a:latin typeface="Cambria Math" panose="02040503050406030204" pitchFamily="18" charset="0"/>
                              <a:ea typeface="Calibri" panose="020F0502020204030204" pitchFamily="34" charset="0"/>
                              <a:cs typeface="Times New Roman" panose="02020603050405020304" pitchFamily="18" charset="0"/>
                            </a:rPr>
                            <m:t>49</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≈2,4</m:t>
                      </m:r>
                      <m:r>
                        <a:rPr lang="en-US" sz="17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v</m:t>
                      </m:r>
                      <m:r>
                        <m:rPr>
                          <m:nor/>
                        </m:rPr>
                        <a:rPr lang="da-DK" sz="1700">
                          <a:ea typeface="Malgun Gothic" panose="020B0503020000020004" pitchFamily="34" charset="-127"/>
                          <a:cs typeface="Times New Roman" panose="02020603050405020304" pitchFamily="18" charset="0"/>
                        </a:rPr>
                        <m:t>ụ).</m:t>
                      </m:r>
                    </m:oMath>
                  </m:oMathPara>
                </a14:m>
                <a:endParaRPr lang="en-US" sz="170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67330" y="3095334"/>
                <a:ext cx="7983849" cy="1622304"/>
              </a:xfrm>
              <a:prstGeom prst="rect">
                <a:avLst/>
              </a:prstGeom>
              <a:blipFill>
                <a:blip r:embed="rId4"/>
                <a:stretch>
                  <a:fillRect l="-458" r="-458"/>
                </a:stretch>
              </a:blipFill>
            </p:spPr>
            <p:txBody>
              <a:bodyPr/>
              <a:lstStyle/>
              <a:p>
                <a:r>
                  <a:rPr lang="en-US">
                    <a:noFill/>
                  </a:rPr>
                  <a:t> </a:t>
                </a:r>
              </a:p>
            </p:txBody>
          </p:sp>
        </mc:Fallback>
      </mc:AlternateContent>
    </p:spTree>
    <p:extLst>
      <p:ext uri="{BB962C8B-B14F-4D97-AF65-F5344CB8AC3E}">
        <p14:creationId xmlns:p14="http://schemas.microsoft.com/office/powerpoint/2010/main" val="203103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anim calcmode="lin" valueType="num">
                                      <p:cBhvr>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83" name="Rectangle 182"/>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Google Shape;2743;p52"/>
          <p:cNvSpPr txBox="1">
            <a:spLocks noGrp="1"/>
          </p:cNvSpPr>
          <p:nvPr>
            <p:ph type="title"/>
          </p:nvPr>
        </p:nvSpPr>
        <p:spPr>
          <a:xfrm>
            <a:off x="3143354" y="798483"/>
            <a:ext cx="3032212" cy="768900"/>
          </a:xfrm>
          <a:prstGeom prst="rect">
            <a:avLst/>
          </a:prstGeom>
        </p:spPr>
        <p:txBody>
          <a:bodyPr spcFirstLastPara="1" wrap="square" lIns="91425" tIns="91425" rIns="91425" bIns="91425" anchor="t" anchorCtr="0">
            <a:noAutofit/>
          </a:bodyPr>
          <a:lstStyle/>
          <a:p>
            <a:pPr lvl="0"/>
            <a:r>
              <a:rPr lang="en-US" sz="3300" b="1" smtClean="0">
                <a:solidFill>
                  <a:srgbClr val="C00000"/>
                </a:solidFill>
                <a:latin typeface="+mj-lt"/>
              </a:rPr>
              <a:t>KHÁI NIỆM</a:t>
            </a:r>
            <a:endParaRPr lang="en-US" sz="3300" b="1">
              <a:solidFill>
                <a:srgbClr val="C00000"/>
              </a:solidFill>
              <a:latin typeface="+mj-lt"/>
            </a:endParaRPr>
          </a:p>
        </p:txBody>
      </p:sp>
      <mc:AlternateContent xmlns:mc="http://schemas.openxmlformats.org/markup-compatibility/2006" xmlns:a14="http://schemas.microsoft.com/office/drawing/2010/main">
        <mc:Choice Requires="a14">
          <p:sp>
            <p:nvSpPr>
              <p:cNvPr id="185" name="Rectangle 184"/>
              <p:cNvSpPr/>
              <p:nvPr/>
            </p:nvSpPr>
            <p:spPr>
              <a:xfrm>
                <a:off x="1001866" y="1543530"/>
                <a:ext cx="7124367" cy="466603"/>
              </a:xfrm>
              <a:prstGeom prst="rect">
                <a:avLst/>
              </a:prstGeom>
            </p:spPr>
            <p:txBody>
              <a:bodyPr wrap="square">
                <a:spAutoFit/>
              </a:bodyPr>
              <a:lstStyle/>
              <a:p>
                <a:pPr algn="ctr">
                  <a:lnSpc>
                    <a:spcPct val="150000"/>
                  </a:lnSpc>
                  <a:spcBef>
                    <a:spcPts val="600"/>
                  </a:spcBef>
                  <a:spcAft>
                    <a:spcPts val="600"/>
                  </a:spcAft>
                </a:pPr>
                <a:r>
                  <a:rPr lang="da-DK" sz="1850">
                    <a:latin typeface="+mj-lt"/>
                    <a:ea typeface="Malgun Gothic" panose="020B0503020000020004" pitchFamily="34" charset="-127"/>
                    <a:cs typeface="Times New Roman" panose="02020603050405020304" pitchFamily="18" charset="0"/>
                  </a:rPr>
                  <a:t>Cho </a:t>
                </a:r>
                <a14:m>
                  <m:oMath xmlns:m="http://schemas.openxmlformats.org/officeDocument/2006/math">
                    <m:r>
                      <a:rPr lang="da-DK" sz="185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850">
                    <a:latin typeface="+mj-lt"/>
                    <a:ea typeface="Malgun Gothic" panose="020B0503020000020004" pitchFamily="34" charset="-127"/>
                    <a:cs typeface="Times New Roman" panose="02020603050405020304" pitchFamily="18" charset="0"/>
                  </a:rPr>
                  <a:t> là một biến ngẫu nhiên rời rạc với bảng phân bố xác suất:</a:t>
                </a:r>
                <a:endParaRPr lang="en-US" sz="1850">
                  <a:effectLst/>
                  <a:latin typeface="+mj-lt"/>
                  <a:ea typeface="Calibri" panose="020F0502020204030204" pitchFamily="34" charset="0"/>
                  <a:cs typeface="Times New Roman" panose="02020603050405020304" pitchFamily="18" charset="0"/>
                </a:endParaRPr>
              </a:p>
            </p:txBody>
          </p:sp>
        </mc:Choice>
        <mc:Fallback xmlns="">
          <p:sp>
            <p:nvSpPr>
              <p:cNvPr id="185" name="Rectangle 184"/>
              <p:cNvSpPr>
                <a:spLocks noRot="1" noChangeAspect="1" noMove="1" noResize="1" noEditPoints="1" noAdjustHandles="1" noChangeArrowheads="1" noChangeShapeType="1" noTextEdit="1"/>
              </p:cNvSpPr>
              <p:nvPr/>
            </p:nvSpPr>
            <p:spPr>
              <a:xfrm>
                <a:off x="1001866" y="1543530"/>
                <a:ext cx="7124367" cy="466603"/>
              </a:xfrm>
              <a:prstGeom prst="rect">
                <a:avLst/>
              </a:prstGeom>
              <a:blipFill>
                <a:blip r:embed="rId3"/>
                <a:stretch>
                  <a:fillRect b="-20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86" name="Table 185"/>
              <p:cNvGraphicFramePr>
                <a:graphicFrameLocks noGrp="1"/>
              </p:cNvGraphicFramePr>
              <p:nvPr>
                <p:extLst>
                  <p:ext uri="{D42A27DB-BD31-4B8C-83A1-F6EECF244321}">
                    <p14:modId xmlns:p14="http://schemas.microsoft.com/office/powerpoint/2010/main" val="3909885262"/>
                  </p:ext>
                </p:extLst>
              </p:nvPr>
            </p:nvGraphicFramePr>
            <p:xfrm>
              <a:off x="1649133" y="2247486"/>
              <a:ext cx="5829831" cy="975360"/>
            </p:xfrm>
            <a:graphic>
              <a:graphicData uri="http://schemas.openxmlformats.org/drawingml/2006/table">
                <a:tbl>
                  <a:tblPr firstRow="1" firstCol="1" bandRow="1">
                    <a:tableStyleId>{C7127886-D124-40A5-9636-44E87FFFFF15}</a:tableStyleId>
                  </a:tblPr>
                  <a:tblGrid>
                    <a:gridCol w="971058">
                      <a:extLst>
                        <a:ext uri="{9D8B030D-6E8A-4147-A177-3AD203B41FA5}">
                          <a16:colId xmlns:a16="http://schemas.microsoft.com/office/drawing/2014/main" val="2817888623"/>
                        </a:ext>
                      </a:extLst>
                    </a:gridCol>
                    <a:gridCol w="971058">
                      <a:extLst>
                        <a:ext uri="{9D8B030D-6E8A-4147-A177-3AD203B41FA5}">
                          <a16:colId xmlns:a16="http://schemas.microsoft.com/office/drawing/2014/main" val="161014358"/>
                        </a:ext>
                      </a:extLst>
                    </a:gridCol>
                    <a:gridCol w="971058">
                      <a:extLst>
                        <a:ext uri="{9D8B030D-6E8A-4147-A177-3AD203B41FA5}">
                          <a16:colId xmlns:a16="http://schemas.microsoft.com/office/drawing/2014/main" val="1790135911"/>
                        </a:ext>
                      </a:extLst>
                    </a:gridCol>
                    <a:gridCol w="972219">
                      <a:extLst>
                        <a:ext uri="{9D8B030D-6E8A-4147-A177-3AD203B41FA5}">
                          <a16:colId xmlns:a16="http://schemas.microsoft.com/office/drawing/2014/main" val="2655156521"/>
                        </a:ext>
                      </a:extLst>
                    </a:gridCol>
                    <a:gridCol w="972219">
                      <a:extLst>
                        <a:ext uri="{9D8B030D-6E8A-4147-A177-3AD203B41FA5}">
                          <a16:colId xmlns:a16="http://schemas.microsoft.com/office/drawing/2014/main" val="1360877546"/>
                        </a:ext>
                      </a:extLst>
                    </a:gridCol>
                    <a:gridCol w="972219">
                      <a:extLst>
                        <a:ext uri="{9D8B030D-6E8A-4147-A177-3AD203B41FA5}">
                          <a16:colId xmlns:a16="http://schemas.microsoft.com/office/drawing/2014/main" val="3381850821"/>
                        </a:ext>
                      </a:extLst>
                    </a:gridCol>
                  </a:tblGrid>
                  <a:tr h="427364">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800" i="1" smtClean="0">
                                    <a:effectLst/>
                                    <a:latin typeface="Cambria Math" panose="02040503050406030204" pitchFamily="18" charset="0"/>
                                  </a:rPr>
                                  <m:t>𝑋</m:t>
                                </m:r>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𝑥</m:t>
                                    </m:r>
                                  </m:e>
                                  <m:sub>
                                    <m:r>
                                      <a:rPr lang="en-US" sz="1800">
                                        <a:effectLst/>
                                        <a:latin typeface="Cambria Math" panose="02040503050406030204" pitchFamily="18" charset="0"/>
                                      </a:rPr>
                                      <m:t>1</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𝑥</m:t>
                                    </m:r>
                                  </m:e>
                                  <m:sub>
                                    <m:r>
                                      <a:rPr lang="en-US" sz="1800">
                                        <a:effectLst/>
                                        <a:latin typeface="Cambria Math" panose="02040503050406030204" pitchFamily="18" charset="0"/>
                                      </a:rPr>
                                      <m:t>2</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da-DK" sz="1800">
                              <a:effectLst/>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𝑥</m:t>
                                    </m:r>
                                  </m:e>
                                  <m:sub>
                                    <m:r>
                                      <a:rPr lang="en-US" sz="1800">
                                        <a:effectLst/>
                                        <a:latin typeface="Cambria Math" panose="02040503050406030204" pitchFamily="18" charset="0"/>
                                      </a:rPr>
                                      <m:t>𝑛</m:t>
                                    </m:r>
                                    <m:r>
                                      <a:rPr lang="en-US" sz="1800">
                                        <a:effectLst/>
                                        <a:latin typeface="Cambria Math" panose="02040503050406030204" pitchFamily="18" charset="0"/>
                                      </a:rPr>
                                      <m:t>−1</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𝑥</m:t>
                                    </m:r>
                                  </m:e>
                                  <m:sub>
                                    <m:r>
                                      <a:rPr lang="en-US" sz="1800">
                                        <a:effectLst/>
                                        <a:latin typeface="Cambria Math" panose="02040503050406030204" pitchFamily="18" charset="0"/>
                                      </a:rPr>
                                      <m:t>𝑛</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2737303"/>
                      </a:ext>
                    </a:extLst>
                  </a:tr>
                  <a:tr h="427364">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800" i="1" smtClean="0">
                                    <a:effectLst/>
                                    <a:latin typeface="Cambria Math" panose="02040503050406030204" pitchFamily="18" charset="0"/>
                                  </a:rPr>
                                  <m:t>𝑃</m:t>
                                </m:r>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𝑝</m:t>
                                    </m:r>
                                  </m:e>
                                  <m:sub>
                                    <m:r>
                                      <a:rPr lang="en-US" sz="1800">
                                        <a:effectLst/>
                                        <a:latin typeface="Cambria Math" panose="02040503050406030204" pitchFamily="18" charset="0"/>
                                      </a:rPr>
                                      <m:t>1</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𝑝</m:t>
                                    </m:r>
                                  </m:e>
                                  <m:sub>
                                    <m:r>
                                      <a:rPr lang="en-US" sz="1800">
                                        <a:effectLst/>
                                        <a:latin typeface="Cambria Math" panose="02040503050406030204" pitchFamily="18" charset="0"/>
                                      </a:rPr>
                                      <m:t>2</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da-DK" sz="1800">
                              <a:effectLst/>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𝑝</m:t>
                                    </m:r>
                                  </m:e>
                                  <m:sub>
                                    <m:r>
                                      <a:rPr lang="en-US" sz="1800">
                                        <a:effectLst/>
                                        <a:latin typeface="Cambria Math" panose="02040503050406030204" pitchFamily="18" charset="0"/>
                                      </a:rPr>
                                      <m:t>𝑛</m:t>
                                    </m:r>
                                    <m:r>
                                      <a:rPr lang="en-US" sz="1800">
                                        <a:effectLst/>
                                        <a:latin typeface="Cambria Math" panose="02040503050406030204" pitchFamily="18" charset="0"/>
                                      </a:rPr>
                                      <m:t>−1</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𝑝</m:t>
                                    </m:r>
                                  </m:e>
                                  <m:sub>
                                    <m:r>
                                      <a:rPr lang="en-US" sz="1800">
                                        <a:effectLst/>
                                        <a:latin typeface="Cambria Math" panose="02040503050406030204" pitchFamily="18" charset="0"/>
                                      </a:rPr>
                                      <m:t>𝑛</m:t>
                                    </m:r>
                                  </m:sub>
                                </m:sSub>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4979986"/>
                      </a:ext>
                    </a:extLst>
                  </a:tr>
                </a:tbl>
              </a:graphicData>
            </a:graphic>
          </p:graphicFrame>
        </mc:Choice>
        <mc:Fallback xmlns="">
          <p:graphicFrame>
            <p:nvGraphicFramePr>
              <p:cNvPr id="186" name="Table 185"/>
              <p:cNvGraphicFramePr>
                <a:graphicFrameLocks noGrp="1"/>
              </p:cNvGraphicFramePr>
              <p:nvPr>
                <p:extLst>
                  <p:ext uri="{D42A27DB-BD31-4B8C-83A1-F6EECF244321}">
                    <p14:modId xmlns:p14="http://schemas.microsoft.com/office/powerpoint/2010/main" val="3909885262"/>
                  </p:ext>
                </p:extLst>
              </p:nvPr>
            </p:nvGraphicFramePr>
            <p:xfrm>
              <a:off x="1649133" y="2247486"/>
              <a:ext cx="5829831" cy="975360"/>
            </p:xfrm>
            <a:graphic>
              <a:graphicData uri="http://schemas.openxmlformats.org/drawingml/2006/table">
                <a:tbl>
                  <a:tblPr firstRow="1" firstCol="1" bandRow="1">
                    <a:tableStyleId>{C7127886-D124-40A5-9636-44E87FFFFF15}</a:tableStyleId>
                  </a:tblPr>
                  <a:tblGrid>
                    <a:gridCol w="971058">
                      <a:extLst>
                        <a:ext uri="{9D8B030D-6E8A-4147-A177-3AD203B41FA5}">
                          <a16:colId xmlns:a16="http://schemas.microsoft.com/office/drawing/2014/main" val="2817888623"/>
                        </a:ext>
                      </a:extLst>
                    </a:gridCol>
                    <a:gridCol w="971058">
                      <a:extLst>
                        <a:ext uri="{9D8B030D-6E8A-4147-A177-3AD203B41FA5}">
                          <a16:colId xmlns:a16="http://schemas.microsoft.com/office/drawing/2014/main" val="161014358"/>
                        </a:ext>
                      </a:extLst>
                    </a:gridCol>
                    <a:gridCol w="971058">
                      <a:extLst>
                        <a:ext uri="{9D8B030D-6E8A-4147-A177-3AD203B41FA5}">
                          <a16:colId xmlns:a16="http://schemas.microsoft.com/office/drawing/2014/main" val="1790135911"/>
                        </a:ext>
                      </a:extLst>
                    </a:gridCol>
                    <a:gridCol w="972219">
                      <a:extLst>
                        <a:ext uri="{9D8B030D-6E8A-4147-A177-3AD203B41FA5}">
                          <a16:colId xmlns:a16="http://schemas.microsoft.com/office/drawing/2014/main" val="2655156521"/>
                        </a:ext>
                      </a:extLst>
                    </a:gridCol>
                    <a:gridCol w="972219">
                      <a:extLst>
                        <a:ext uri="{9D8B030D-6E8A-4147-A177-3AD203B41FA5}">
                          <a16:colId xmlns:a16="http://schemas.microsoft.com/office/drawing/2014/main" val="1360877546"/>
                        </a:ext>
                      </a:extLst>
                    </a:gridCol>
                    <a:gridCol w="972219">
                      <a:extLst>
                        <a:ext uri="{9D8B030D-6E8A-4147-A177-3AD203B41FA5}">
                          <a16:colId xmlns:a16="http://schemas.microsoft.com/office/drawing/2014/main" val="3381850821"/>
                        </a:ext>
                      </a:extLst>
                    </a:gridCol>
                  </a:tblGrid>
                  <a:tr h="487680">
                    <a:tc>
                      <a:txBody>
                        <a:bodyPr/>
                        <a:lstStyle/>
                        <a:p>
                          <a:endParaRPr lang="en-US"/>
                        </a:p>
                      </a:txBody>
                      <a:tcPr marL="68580" marR="68580" marT="0" marB="0" anchor="ctr">
                        <a:blipFill>
                          <a:blip r:embed="rId4"/>
                          <a:stretch>
                            <a:fillRect l="-629" t="-1235" r="-503145" b="-114815"/>
                          </a:stretch>
                        </a:blipFill>
                      </a:tcPr>
                    </a:tc>
                    <a:tc>
                      <a:txBody>
                        <a:bodyPr/>
                        <a:lstStyle/>
                        <a:p>
                          <a:endParaRPr lang="en-US"/>
                        </a:p>
                      </a:txBody>
                      <a:tcPr marL="68580" marR="68580" marT="0" marB="0" anchor="ctr">
                        <a:blipFill>
                          <a:blip r:embed="rId4"/>
                          <a:stretch>
                            <a:fillRect l="-100000" t="-1235" r="-400000" b="-114815"/>
                          </a:stretch>
                        </a:blipFill>
                      </a:tcPr>
                    </a:tc>
                    <a:tc>
                      <a:txBody>
                        <a:bodyPr/>
                        <a:lstStyle/>
                        <a:p>
                          <a:endParaRPr lang="en-US"/>
                        </a:p>
                      </a:txBody>
                      <a:tcPr marL="68580" marR="68580" marT="0" marB="0" anchor="ctr">
                        <a:blipFill>
                          <a:blip r:embed="rId4"/>
                          <a:stretch>
                            <a:fillRect l="-201258" t="-1235" r="-302516" b="-114815"/>
                          </a:stretch>
                        </a:blipFill>
                      </a:tcPr>
                    </a:tc>
                    <a:tc>
                      <a:txBody>
                        <a:bodyPr/>
                        <a:lstStyle/>
                        <a:p>
                          <a:pPr algn="ctr">
                            <a:lnSpc>
                              <a:spcPct val="150000"/>
                            </a:lnSpc>
                            <a:spcBef>
                              <a:spcPts val="600"/>
                            </a:spcBef>
                            <a:spcAft>
                              <a:spcPts val="600"/>
                            </a:spcAft>
                          </a:pPr>
                          <a:r>
                            <a:rPr lang="da-DK" sz="1800">
                              <a:effectLst/>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4"/>
                          <a:stretch>
                            <a:fillRect l="-401887" t="-1235" r="-101887" b="-114815"/>
                          </a:stretch>
                        </a:blipFill>
                      </a:tcPr>
                    </a:tc>
                    <a:tc>
                      <a:txBody>
                        <a:bodyPr/>
                        <a:lstStyle/>
                        <a:p>
                          <a:endParaRPr lang="en-US"/>
                        </a:p>
                      </a:txBody>
                      <a:tcPr marL="68580" marR="68580" marT="0" marB="0" anchor="ctr">
                        <a:blipFill>
                          <a:blip r:embed="rId4"/>
                          <a:stretch>
                            <a:fillRect l="-498750" t="-1235" r="-1250" b="-114815"/>
                          </a:stretch>
                        </a:blipFill>
                      </a:tcPr>
                    </a:tc>
                    <a:extLst>
                      <a:ext uri="{0D108BD9-81ED-4DB2-BD59-A6C34878D82A}">
                        <a16:rowId xmlns:a16="http://schemas.microsoft.com/office/drawing/2014/main" val="3332737303"/>
                      </a:ext>
                    </a:extLst>
                  </a:tr>
                  <a:tr h="487680">
                    <a:tc>
                      <a:txBody>
                        <a:bodyPr/>
                        <a:lstStyle/>
                        <a:p>
                          <a:endParaRPr lang="en-US"/>
                        </a:p>
                      </a:txBody>
                      <a:tcPr marL="68580" marR="68580" marT="0" marB="0" anchor="ctr">
                        <a:blipFill>
                          <a:blip r:embed="rId4"/>
                          <a:stretch>
                            <a:fillRect l="-629" t="-102500" r="-503145" b="-16250"/>
                          </a:stretch>
                        </a:blipFill>
                      </a:tcPr>
                    </a:tc>
                    <a:tc>
                      <a:txBody>
                        <a:bodyPr/>
                        <a:lstStyle/>
                        <a:p>
                          <a:endParaRPr lang="en-US"/>
                        </a:p>
                      </a:txBody>
                      <a:tcPr marL="68580" marR="68580" marT="0" marB="0" anchor="ctr">
                        <a:blipFill>
                          <a:blip r:embed="rId4"/>
                          <a:stretch>
                            <a:fillRect l="-100000" t="-102500" r="-400000" b="-16250"/>
                          </a:stretch>
                        </a:blipFill>
                      </a:tcPr>
                    </a:tc>
                    <a:tc>
                      <a:txBody>
                        <a:bodyPr/>
                        <a:lstStyle/>
                        <a:p>
                          <a:endParaRPr lang="en-US"/>
                        </a:p>
                      </a:txBody>
                      <a:tcPr marL="68580" marR="68580" marT="0" marB="0" anchor="ctr">
                        <a:blipFill>
                          <a:blip r:embed="rId4"/>
                          <a:stretch>
                            <a:fillRect l="-201258" t="-102500" r="-302516" b="-16250"/>
                          </a:stretch>
                        </a:blipFill>
                      </a:tcPr>
                    </a:tc>
                    <a:tc>
                      <a:txBody>
                        <a:bodyPr/>
                        <a:lstStyle/>
                        <a:p>
                          <a:pPr algn="ctr">
                            <a:lnSpc>
                              <a:spcPct val="150000"/>
                            </a:lnSpc>
                            <a:spcBef>
                              <a:spcPts val="600"/>
                            </a:spcBef>
                            <a:spcAft>
                              <a:spcPts val="600"/>
                            </a:spcAft>
                          </a:pPr>
                          <a:r>
                            <a:rPr lang="da-DK" sz="1800">
                              <a:effectLst/>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4"/>
                          <a:stretch>
                            <a:fillRect l="-401887" t="-102500" r="-101887" b="-16250"/>
                          </a:stretch>
                        </a:blipFill>
                      </a:tcPr>
                    </a:tc>
                    <a:tc>
                      <a:txBody>
                        <a:bodyPr/>
                        <a:lstStyle/>
                        <a:p>
                          <a:endParaRPr lang="en-US"/>
                        </a:p>
                      </a:txBody>
                      <a:tcPr marL="68580" marR="68580" marT="0" marB="0" anchor="ctr">
                        <a:blipFill>
                          <a:blip r:embed="rId4"/>
                          <a:stretch>
                            <a:fillRect l="-498750" t="-102500" r="-1250" b="-16250"/>
                          </a:stretch>
                        </a:blipFill>
                      </a:tcPr>
                    </a:tc>
                    <a:extLst>
                      <a:ext uri="{0D108BD9-81ED-4DB2-BD59-A6C34878D82A}">
                        <a16:rowId xmlns:a16="http://schemas.microsoft.com/office/drawing/2014/main" val="4094979986"/>
                      </a:ext>
                    </a:extLst>
                  </a:tr>
                </a:tbl>
              </a:graphicData>
            </a:graphic>
          </p:graphicFrame>
        </mc:Fallback>
      </mc:AlternateContent>
      <mc:AlternateContent xmlns:mc="http://schemas.openxmlformats.org/markup-compatibility/2006" xmlns:a14="http://schemas.microsoft.com/office/drawing/2010/main">
        <mc:Choice Requires="a14">
          <p:sp>
            <p:nvSpPr>
              <p:cNvPr id="187" name="Rectangle 186"/>
              <p:cNvSpPr/>
              <p:nvPr/>
            </p:nvSpPr>
            <p:spPr>
              <a:xfrm>
                <a:off x="1001866" y="3392972"/>
                <a:ext cx="7124367" cy="1373453"/>
              </a:xfrm>
              <a:prstGeom prst="rect">
                <a:avLst/>
              </a:prstGeom>
            </p:spPr>
            <p:txBody>
              <a:bodyPr wrap="square">
                <a:spAutoFit/>
              </a:bodyPr>
              <a:lstStyle/>
              <a:p>
                <a:pPr algn="just">
                  <a:lnSpc>
                    <a:spcPct val="150000"/>
                  </a:lnSpc>
                </a:pPr>
                <a:r>
                  <a:rPr lang="da-DK" sz="1850" b="1">
                    <a:latin typeface="+mj-lt"/>
                    <a:ea typeface="Malgun Gothic" panose="020B0503020000020004" pitchFamily="34" charset="-127"/>
                    <a:cs typeface="Times New Roman" panose="02020603050405020304" pitchFamily="18" charset="0"/>
                  </a:rPr>
                  <a:t>Kì vọng </a:t>
                </a:r>
                <a:r>
                  <a:rPr lang="da-DK" sz="1850">
                    <a:latin typeface="+mj-lt"/>
                    <a:ea typeface="Malgun Gothic" panose="020B0503020000020004" pitchFamily="34" charset="-127"/>
                    <a:cs typeface="Times New Roman" panose="02020603050405020304" pitchFamily="18" charset="0"/>
                  </a:rPr>
                  <a:t>của </a:t>
                </a:r>
                <a14:m>
                  <m:oMath xmlns:m="http://schemas.openxmlformats.org/officeDocument/2006/math">
                    <m:r>
                      <a:rPr lang="da-DK" sz="185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850">
                    <a:latin typeface="+mj-lt"/>
                    <a:ea typeface="Malgun Gothic" panose="020B0503020000020004" pitchFamily="34" charset="-127"/>
                    <a:cs typeface="Times New Roman" panose="02020603050405020304" pitchFamily="18" charset="0"/>
                  </a:rPr>
                  <a:t>, kí hiệu </a:t>
                </a:r>
                <a14:m>
                  <m:oMath xmlns:m="http://schemas.openxmlformats.org/officeDocument/2006/math">
                    <m:r>
                      <a:rPr lang="da-DK" sz="1850" i="1" smtClean="0">
                        <a:latin typeface="Cambria Math" panose="02040503050406030204" pitchFamily="18" charset="0"/>
                        <a:ea typeface="Malgun Gothic" panose="020B0503020000020004" pitchFamily="34" charset="-127"/>
                        <a:cs typeface="Times New Roman" panose="02020603050405020304" pitchFamily="18" charset="0"/>
                      </a:rPr>
                      <m:t>𝐸</m:t>
                    </m:r>
                    <m:r>
                      <a:rPr lang="da-DK" sz="1850" i="1" smtClean="0">
                        <a:latin typeface="Cambria Math" panose="02040503050406030204" pitchFamily="18" charset="0"/>
                        <a:ea typeface="Malgun Gothic" panose="020B0503020000020004" pitchFamily="34" charset="-127"/>
                        <a:cs typeface="Times New Roman" panose="02020603050405020304" pitchFamily="18" charset="0"/>
                      </a:rPr>
                      <m:t>(</m:t>
                    </m:r>
                    <m:r>
                      <a:rPr lang="da-DK" sz="1850" i="1" smtClean="0">
                        <a:latin typeface="Cambria Math" panose="02040503050406030204" pitchFamily="18" charset="0"/>
                        <a:ea typeface="Malgun Gothic" panose="020B0503020000020004" pitchFamily="34" charset="-127"/>
                        <a:cs typeface="Times New Roman" panose="02020603050405020304" pitchFamily="18" charset="0"/>
                      </a:rPr>
                      <m:t>𝑋</m:t>
                    </m:r>
                    <m:r>
                      <a:rPr lang="da-DK" sz="1850" i="1"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da-DK" sz="1850">
                    <a:latin typeface="+mj-lt"/>
                    <a:ea typeface="Malgun Gothic" panose="020B0503020000020004" pitchFamily="34" charset="-127"/>
                    <a:cs typeface="Times New Roman" panose="02020603050405020304" pitchFamily="18" charset="0"/>
                  </a:rPr>
                  <a:t>, là một số được tính theo công thức sau:</a:t>
                </a:r>
                <a:endParaRPr lang="en-US" sz="1850">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𝐸</m:t>
                          </m:r>
                          <m:r>
                            <a:rPr lang="en-US" sz="1850" i="1">
                              <a:effectLst/>
                              <a:latin typeface="Cambria Math" panose="02040503050406030204" pitchFamily="18" charset="0"/>
                              <a:ea typeface="Calibri" panose="020F0502020204030204" pitchFamily="34" charset="0"/>
                              <a:cs typeface="Times New Roman" panose="02020603050405020304" pitchFamily="18" charset="0"/>
                            </a:rPr>
                            <m:t>(</m:t>
                          </m:r>
                          <m:r>
                            <a:rPr lang="en-US" sz="1850" i="1">
                              <a:effectLst/>
                              <a:latin typeface="Cambria Math" panose="02040503050406030204" pitchFamily="18" charset="0"/>
                              <a:ea typeface="Calibri" panose="020F0502020204030204" pitchFamily="34" charset="0"/>
                              <a:cs typeface="Times New Roman" panose="02020603050405020304" pitchFamily="18" charset="0"/>
                            </a:rPr>
                            <m:t>𝑋</m:t>
                          </m:r>
                          <m:r>
                            <a:rPr lang="en-US" sz="1850" i="1">
                              <a:effectLst/>
                              <a:latin typeface="Cambria Math" panose="02040503050406030204" pitchFamily="18" charset="0"/>
                              <a:ea typeface="Calibri" panose="020F0502020204030204" pitchFamily="34" charset="0"/>
                              <a:cs typeface="Times New Roman" panose="02020603050405020304" pitchFamily="18" charset="0"/>
                            </a:rPr>
                            <m:t>)=</m:t>
                          </m:r>
                          <m:r>
                            <a:rPr lang="en-US" sz="185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 </m:t>
                          </m:r>
                          <m:r>
                            <a:rPr lang="en-US" sz="185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𝑛</m:t>
                          </m:r>
                          <m:r>
                            <a:rPr lang="en-US" sz="1850" i="1">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𝑛</m:t>
                          </m:r>
                          <m:r>
                            <a:rPr lang="en-US" sz="18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n-US" sz="185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5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50" i="1">
                              <a:effectLst/>
                              <a:latin typeface="Cambria Math" panose="02040503050406030204" pitchFamily="18" charset="0"/>
                              <a:ea typeface="Calibri" panose="020F0502020204030204" pitchFamily="34" charset="0"/>
                              <a:cs typeface="Times New Roman" panose="02020603050405020304" pitchFamily="18" charset="0"/>
                            </a:rPr>
                            <m:t>𝑛</m:t>
                          </m:r>
                        </m:sub>
                      </m:sSub>
                    </m:oMath>
                  </m:oMathPara>
                </a14:m>
                <a:endParaRPr lang="en-US" sz="1850">
                  <a:latin typeface="+mj-lt"/>
                  <a:ea typeface="Calibri" panose="020F0502020204030204" pitchFamily="34" charset="0"/>
                  <a:cs typeface="Times New Roman" panose="02020603050405020304" pitchFamily="18" charset="0"/>
                </a:endParaRPr>
              </a:p>
            </p:txBody>
          </p:sp>
        </mc:Choice>
        <mc:Fallback xmlns="">
          <p:sp>
            <p:nvSpPr>
              <p:cNvPr id="187" name="Rectangle 186"/>
              <p:cNvSpPr>
                <a:spLocks noRot="1" noChangeAspect="1" noMove="1" noResize="1" noEditPoints="1" noAdjustHandles="1" noChangeArrowheads="1" noChangeShapeType="1" noTextEdit="1"/>
              </p:cNvSpPr>
              <p:nvPr/>
            </p:nvSpPr>
            <p:spPr>
              <a:xfrm>
                <a:off x="1001866" y="3392972"/>
                <a:ext cx="7124367" cy="1373453"/>
              </a:xfrm>
              <a:prstGeom prst="rect">
                <a:avLst/>
              </a:prstGeom>
              <a:blipFill>
                <a:blip r:embed="rId6"/>
                <a:stretch>
                  <a:fillRect l="-770" r="-770"/>
                </a:stretch>
              </a:blipFill>
            </p:spPr>
            <p:txBody>
              <a:bodyPr/>
              <a:lstStyle/>
              <a:p>
                <a:r>
                  <a:rPr lang="en-US">
                    <a:noFill/>
                  </a:rPr>
                  <a:t> </a:t>
                </a:r>
              </a:p>
            </p:txBody>
          </p:sp>
        </mc:Fallback>
      </mc:AlternateContent>
      <p:grpSp>
        <p:nvGrpSpPr>
          <p:cNvPr id="190" name="Google Shape;1100;p44"/>
          <p:cNvGrpSpPr/>
          <p:nvPr/>
        </p:nvGrpSpPr>
        <p:grpSpPr>
          <a:xfrm>
            <a:off x="7728859" y="4079698"/>
            <a:ext cx="1065091" cy="1060502"/>
            <a:chOff x="7727851" y="3904758"/>
            <a:chExt cx="1065091" cy="1060502"/>
          </a:xfrm>
        </p:grpSpPr>
        <p:sp>
          <p:nvSpPr>
            <p:cNvPr id="191" name="Google Shape;1101;p44"/>
            <p:cNvSpPr/>
            <p:nvPr/>
          </p:nvSpPr>
          <p:spPr>
            <a:xfrm rot="1389393">
              <a:off x="8345585" y="4227780"/>
              <a:ext cx="244638" cy="592901"/>
            </a:xfrm>
            <a:custGeom>
              <a:avLst/>
              <a:gdLst/>
              <a:ahLst/>
              <a:cxnLst/>
              <a:rect l="l" t="t" r="r" b="b"/>
              <a:pathLst>
                <a:path w="3986" h="9660" extrusionOk="0">
                  <a:moveTo>
                    <a:pt x="470" y="1"/>
                  </a:moveTo>
                  <a:cubicBezTo>
                    <a:pt x="0" y="3447"/>
                    <a:pt x="348" y="6719"/>
                    <a:pt x="2036" y="9659"/>
                  </a:cubicBezTo>
                  <a:lnTo>
                    <a:pt x="3985" y="9659"/>
                  </a:lnTo>
                  <a:lnTo>
                    <a:pt x="3985" y="1897"/>
                  </a:lnTo>
                  <a:cubicBezTo>
                    <a:pt x="3985" y="836"/>
                    <a:pt x="3133" y="1"/>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02;p44"/>
            <p:cNvSpPr/>
            <p:nvPr/>
          </p:nvSpPr>
          <p:spPr>
            <a:xfrm rot="1389393">
              <a:off x="8256239" y="4720904"/>
              <a:ext cx="165649" cy="165595"/>
            </a:xfrm>
            <a:custGeom>
              <a:avLst/>
              <a:gdLst/>
              <a:ahLst/>
              <a:cxnLst/>
              <a:rect l="l" t="t" r="r" b="b"/>
              <a:pathLst>
                <a:path w="2699" h="2698" extrusionOk="0">
                  <a:moveTo>
                    <a:pt x="1063" y="1"/>
                  </a:moveTo>
                  <a:cubicBezTo>
                    <a:pt x="488" y="1"/>
                    <a:pt x="0" y="488"/>
                    <a:pt x="0" y="1062"/>
                  </a:cubicBezTo>
                  <a:lnTo>
                    <a:pt x="0" y="2698"/>
                  </a:lnTo>
                  <a:lnTo>
                    <a:pt x="2699" y="1"/>
                  </a:lnTo>
                  <a:close/>
                </a:path>
              </a:pathLst>
            </a:custGeom>
            <a:solidFill>
              <a:srgbClr val="EEE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03;p44"/>
            <p:cNvSpPr/>
            <p:nvPr/>
          </p:nvSpPr>
          <p:spPr>
            <a:xfrm rot="1389325">
              <a:off x="8367775" y="4182102"/>
              <a:ext cx="278765" cy="652754"/>
            </a:xfrm>
            <a:custGeom>
              <a:avLst/>
              <a:gdLst/>
              <a:ahLst/>
              <a:cxnLst/>
              <a:rect l="l" t="t" r="r" b="b"/>
              <a:pathLst>
                <a:path w="4542" h="10635" extrusionOk="0">
                  <a:moveTo>
                    <a:pt x="0" y="1"/>
                  </a:moveTo>
                  <a:cubicBezTo>
                    <a:pt x="209" y="4630"/>
                    <a:pt x="1218" y="8424"/>
                    <a:pt x="3776" y="10634"/>
                  </a:cubicBezTo>
                  <a:cubicBezTo>
                    <a:pt x="4194" y="10617"/>
                    <a:pt x="4542" y="10251"/>
                    <a:pt x="4542" y="9834"/>
                  </a:cubicBezTo>
                  <a:lnTo>
                    <a:pt x="4542" y="1132"/>
                  </a:lnTo>
                  <a:cubicBezTo>
                    <a:pt x="4542" y="505"/>
                    <a:pt x="4038" y="1"/>
                    <a:pt x="3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04;p44"/>
            <p:cNvSpPr/>
            <p:nvPr/>
          </p:nvSpPr>
          <p:spPr>
            <a:xfrm rot="1389393">
              <a:off x="7896893" y="3996938"/>
              <a:ext cx="526592" cy="679013"/>
            </a:xfrm>
            <a:custGeom>
              <a:avLst/>
              <a:gdLst/>
              <a:ahLst/>
              <a:cxnLst/>
              <a:rect l="l" t="t" r="r" b="b"/>
              <a:pathLst>
                <a:path w="8580" h="11063" extrusionOk="0">
                  <a:moveTo>
                    <a:pt x="7330" y="0"/>
                  </a:moveTo>
                  <a:cubicBezTo>
                    <a:pt x="7248" y="0"/>
                    <a:pt x="7165" y="9"/>
                    <a:pt x="7083" y="29"/>
                  </a:cubicBezTo>
                  <a:lnTo>
                    <a:pt x="991" y="1421"/>
                  </a:lnTo>
                  <a:cubicBezTo>
                    <a:pt x="383" y="1544"/>
                    <a:pt x="0" y="2170"/>
                    <a:pt x="139" y="2762"/>
                  </a:cubicBezTo>
                  <a:lnTo>
                    <a:pt x="2054" y="11063"/>
                  </a:lnTo>
                  <a:lnTo>
                    <a:pt x="8580" y="1544"/>
                  </a:lnTo>
                  <a:lnTo>
                    <a:pt x="8424" y="882"/>
                  </a:lnTo>
                  <a:cubicBezTo>
                    <a:pt x="8318" y="357"/>
                    <a:pt x="7839" y="0"/>
                    <a:pt x="7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05;p44"/>
            <p:cNvSpPr/>
            <p:nvPr/>
          </p:nvSpPr>
          <p:spPr>
            <a:xfrm rot="1389393">
              <a:off x="7985746" y="4112035"/>
              <a:ext cx="411269" cy="650534"/>
            </a:xfrm>
            <a:custGeom>
              <a:avLst/>
              <a:gdLst/>
              <a:ahLst/>
              <a:cxnLst/>
              <a:rect l="l" t="t" r="r" b="b"/>
              <a:pathLst>
                <a:path w="6701" h="10599" extrusionOk="0">
                  <a:moveTo>
                    <a:pt x="1897" y="1"/>
                  </a:moveTo>
                  <a:cubicBezTo>
                    <a:pt x="836" y="1"/>
                    <a:pt x="1" y="836"/>
                    <a:pt x="1" y="1897"/>
                  </a:cubicBezTo>
                  <a:lnTo>
                    <a:pt x="1" y="9520"/>
                  </a:lnTo>
                  <a:lnTo>
                    <a:pt x="36" y="9747"/>
                  </a:lnTo>
                  <a:cubicBezTo>
                    <a:pt x="157" y="10181"/>
                    <a:pt x="505" y="10495"/>
                    <a:pt x="906" y="10599"/>
                  </a:cubicBezTo>
                  <a:lnTo>
                    <a:pt x="6701" y="766"/>
                  </a:lnTo>
                  <a:lnTo>
                    <a:pt x="65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06;p44"/>
            <p:cNvSpPr/>
            <p:nvPr/>
          </p:nvSpPr>
          <p:spPr>
            <a:xfrm rot="1389325">
              <a:off x="8059401" y="4206315"/>
              <a:ext cx="467923" cy="639865"/>
            </a:xfrm>
            <a:custGeom>
              <a:avLst/>
              <a:gdLst/>
              <a:ahLst/>
              <a:cxnLst/>
              <a:rect l="l" t="t" r="r" b="b"/>
              <a:pathLst>
                <a:path w="7624" h="10425" extrusionOk="0">
                  <a:moveTo>
                    <a:pt x="2089" y="0"/>
                  </a:moveTo>
                  <a:cubicBezTo>
                    <a:pt x="1" y="2837"/>
                    <a:pt x="574" y="9085"/>
                    <a:pt x="4073" y="10425"/>
                  </a:cubicBezTo>
                  <a:lnTo>
                    <a:pt x="4925" y="10425"/>
                  </a:lnTo>
                  <a:lnTo>
                    <a:pt x="5744" y="8598"/>
                  </a:lnTo>
                  <a:lnTo>
                    <a:pt x="7624" y="7728"/>
                  </a:lnTo>
                  <a:lnTo>
                    <a:pt x="7624" y="1131"/>
                  </a:lnTo>
                  <a:cubicBezTo>
                    <a:pt x="7624" y="504"/>
                    <a:pt x="7118" y="0"/>
                    <a:pt x="6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07;p44"/>
            <p:cNvSpPr/>
            <p:nvPr/>
          </p:nvSpPr>
          <p:spPr>
            <a:xfrm rot="1389325">
              <a:off x="8016932" y="4152977"/>
              <a:ext cx="303438" cy="639865"/>
            </a:xfrm>
            <a:custGeom>
              <a:avLst/>
              <a:gdLst/>
              <a:ahLst/>
              <a:cxnLst/>
              <a:rect l="l" t="t" r="r" b="b"/>
              <a:pathLst>
                <a:path w="4944" h="10425" extrusionOk="0">
                  <a:moveTo>
                    <a:pt x="1131" y="0"/>
                  </a:moveTo>
                  <a:cubicBezTo>
                    <a:pt x="505" y="0"/>
                    <a:pt x="0" y="504"/>
                    <a:pt x="0" y="1131"/>
                  </a:cubicBezTo>
                  <a:lnTo>
                    <a:pt x="0" y="9294"/>
                  </a:lnTo>
                  <a:cubicBezTo>
                    <a:pt x="0" y="9921"/>
                    <a:pt x="505" y="10425"/>
                    <a:pt x="1131" y="10425"/>
                  </a:cubicBezTo>
                  <a:lnTo>
                    <a:pt x="4943" y="10425"/>
                  </a:lnTo>
                  <a:cubicBezTo>
                    <a:pt x="2802" y="7554"/>
                    <a:pt x="1966" y="3324"/>
                    <a:pt x="2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08;p44"/>
            <p:cNvSpPr/>
            <p:nvPr/>
          </p:nvSpPr>
          <p:spPr>
            <a:xfrm rot="1389393">
              <a:off x="8249216" y="4262456"/>
              <a:ext cx="23568" cy="43025"/>
            </a:xfrm>
            <a:custGeom>
              <a:avLst/>
              <a:gdLst/>
              <a:ahLst/>
              <a:cxnLst/>
              <a:rect l="l" t="t" r="r" b="b"/>
              <a:pathLst>
                <a:path w="384" h="701" extrusionOk="0">
                  <a:moveTo>
                    <a:pt x="186" y="0"/>
                  </a:moveTo>
                  <a:cubicBezTo>
                    <a:pt x="92" y="0"/>
                    <a:pt x="1" y="65"/>
                    <a:pt x="1" y="196"/>
                  </a:cubicBezTo>
                  <a:lnTo>
                    <a:pt x="1" y="510"/>
                  </a:lnTo>
                  <a:cubicBezTo>
                    <a:pt x="1" y="596"/>
                    <a:pt x="88" y="700"/>
                    <a:pt x="193" y="700"/>
                  </a:cubicBezTo>
                  <a:cubicBezTo>
                    <a:pt x="297" y="700"/>
                    <a:pt x="384" y="596"/>
                    <a:pt x="384" y="510"/>
                  </a:cubicBezTo>
                  <a:lnTo>
                    <a:pt x="384" y="196"/>
                  </a:lnTo>
                  <a:cubicBezTo>
                    <a:pt x="375" y="65"/>
                    <a:pt x="280"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9;p44"/>
            <p:cNvSpPr/>
            <p:nvPr/>
          </p:nvSpPr>
          <p:spPr>
            <a:xfrm rot="1389393">
              <a:off x="8429962" y="4339749"/>
              <a:ext cx="23506" cy="43025"/>
            </a:xfrm>
            <a:custGeom>
              <a:avLst/>
              <a:gdLst/>
              <a:ahLst/>
              <a:cxnLst/>
              <a:rect l="l" t="t" r="r" b="b"/>
              <a:pathLst>
                <a:path w="383" h="701" extrusionOk="0">
                  <a:moveTo>
                    <a:pt x="192" y="0"/>
                  </a:moveTo>
                  <a:cubicBezTo>
                    <a:pt x="96" y="0"/>
                    <a:pt x="0" y="65"/>
                    <a:pt x="0" y="196"/>
                  </a:cubicBezTo>
                  <a:lnTo>
                    <a:pt x="0" y="510"/>
                  </a:lnTo>
                  <a:cubicBezTo>
                    <a:pt x="0" y="596"/>
                    <a:pt x="88" y="700"/>
                    <a:pt x="192" y="700"/>
                  </a:cubicBezTo>
                  <a:cubicBezTo>
                    <a:pt x="313" y="700"/>
                    <a:pt x="383" y="596"/>
                    <a:pt x="383" y="510"/>
                  </a:cubicBezTo>
                  <a:lnTo>
                    <a:pt x="383" y="196"/>
                  </a:lnTo>
                  <a:cubicBezTo>
                    <a:pt x="383" y="65"/>
                    <a:pt x="287"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0;p44"/>
            <p:cNvSpPr/>
            <p:nvPr/>
          </p:nvSpPr>
          <p:spPr>
            <a:xfrm rot="1389393">
              <a:off x="8305939" y="4318010"/>
              <a:ext cx="79112" cy="36703"/>
            </a:xfrm>
            <a:custGeom>
              <a:avLst/>
              <a:gdLst/>
              <a:ahLst/>
              <a:cxnLst/>
              <a:rect l="l" t="t" r="r" b="b"/>
              <a:pathLst>
                <a:path w="1289" h="598" extrusionOk="0">
                  <a:moveTo>
                    <a:pt x="219" y="0"/>
                  </a:moveTo>
                  <a:cubicBezTo>
                    <a:pt x="173" y="0"/>
                    <a:pt x="127" y="18"/>
                    <a:pt x="88" y="57"/>
                  </a:cubicBezTo>
                  <a:cubicBezTo>
                    <a:pt x="19" y="127"/>
                    <a:pt x="0" y="249"/>
                    <a:pt x="88" y="319"/>
                  </a:cubicBezTo>
                  <a:cubicBezTo>
                    <a:pt x="227" y="493"/>
                    <a:pt x="418" y="597"/>
                    <a:pt x="645" y="597"/>
                  </a:cubicBezTo>
                  <a:cubicBezTo>
                    <a:pt x="871" y="597"/>
                    <a:pt x="1063" y="493"/>
                    <a:pt x="1219" y="319"/>
                  </a:cubicBezTo>
                  <a:cubicBezTo>
                    <a:pt x="1288" y="249"/>
                    <a:pt x="1272" y="127"/>
                    <a:pt x="1202" y="57"/>
                  </a:cubicBezTo>
                  <a:cubicBezTo>
                    <a:pt x="1162" y="18"/>
                    <a:pt x="1116" y="0"/>
                    <a:pt x="1071" y="0"/>
                  </a:cubicBezTo>
                  <a:cubicBezTo>
                    <a:pt x="1016" y="0"/>
                    <a:pt x="962" y="27"/>
                    <a:pt x="924" y="75"/>
                  </a:cubicBezTo>
                  <a:cubicBezTo>
                    <a:pt x="845" y="162"/>
                    <a:pt x="745" y="206"/>
                    <a:pt x="645" y="206"/>
                  </a:cubicBezTo>
                  <a:cubicBezTo>
                    <a:pt x="544" y="206"/>
                    <a:pt x="445" y="162"/>
                    <a:pt x="367" y="75"/>
                  </a:cubicBezTo>
                  <a:cubicBezTo>
                    <a:pt x="328" y="27"/>
                    <a:pt x="274" y="0"/>
                    <a:pt x="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11;p44"/>
            <p:cNvSpPr/>
            <p:nvPr/>
          </p:nvSpPr>
          <p:spPr>
            <a:xfrm rot="1389325">
              <a:off x="7853388" y="4032370"/>
              <a:ext cx="814016" cy="805278"/>
            </a:xfrm>
            <a:custGeom>
              <a:avLst/>
              <a:gdLst/>
              <a:ahLst/>
              <a:cxnLst/>
              <a:rect l="l" t="t" r="r" b="b"/>
              <a:pathLst>
                <a:path w="13263" h="13120" extrusionOk="0">
                  <a:moveTo>
                    <a:pt x="11051" y="10421"/>
                  </a:moveTo>
                  <a:lnTo>
                    <a:pt x="10234" y="11257"/>
                  </a:lnTo>
                  <a:lnTo>
                    <a:pt x="9015" y="12458"/>
                  </a:lnTo>
                  <a:lnTo>
                    <a:pt x="9015" y="11292"/>
                  </a:lnTo>
                  <a:cubicBezTo>
                    <a:pt x="9015" y="10804"/>
                    <a:pt x="9398" y="10421"/>
                    <a:pt x="9886" y="10421"/>
                  </a:cubicBezTo>
                  <a:close/>
                  <a:moveTo>
                    <a:pt x="7553" y="388"/>
                  </a:moveTo>
                  <a:cubicBezTo>
                    <a:pt x="7983" y="388"/>
                    <a:pt x="8351" y="680"/>
                    <a:pt x="8440" y="1111"/>
                  </a:cubicBezTo>
                  <a:lnTo>
                    <a:pt x="8719" y="2311"/>
                  </a:lnTo>
                  <a:lnTo>
                    <a:pt x="4159" y="2311"/>
                  </a:lnTo>
                  <a:cubicBezTo>
                    <a:pt x="3428" y="2311"/>
                    <a:pt x="2836" y="2903"/>
                    <a:pt x="2836" y="3634"/>
                  </a:cubicBezTo>
                  <a:lnTo>
                    <a:pt x="2836" y="5722"/>
                  </a:lnTo>
                  <a:cubicBezTo>
                    <a:pt x="2836" y="5853"/>
                    <a:pt x="2932" y="5919"/>
                    <a:pt x="3028" y="5919"/>
                  </a:cubicBezTo>
                  <a:cubicBezTo>
                    <a:pt x="3124" y="5919"/>
                    <a:pt x="3219" y="5853"/>
                    <a:pt x="3219" y="5722"/>
                  </a:cubicBezTo>
                  <a:lnTo>
                    <a:pt x="3219" y="3634"/>
                  </a:lnTo>
                  <a:cubicBezTo>
                    <a:pt x="3219" y="3112"/>
                    <a:pt x="3637" y="2712"/>
                    <a:pt x="4159" y="2712"/>
                  </a:cubicBezTo>
                  <a:lnTo>
                    <a:pt x="10390" y="2712"/>
                  </a:lnTo>
                  <a:cubicBezTo>
                    <a:pt x="10912" y="2712"/>
                    <a:pt x="11330" y="3112"/>
                    <a:pt x="11330" y="3634"/>
                  </a:cubicBezTo>
                  <a:lnTo>
                    <a:pt x="11330" y="8298"/>
                  </a:lnTo>
                  <a:cubicBezTo>
                    <a:pt x="11330" y="8420"/>
                    <a:pt x="11425" y="8481"/>
                    <a:pt x="11521" y="8481"/>
                  </a:cubicBezTo>
                  <a:cubicBezTo>
                    <a:pt x="11617" y="8481"/>
                    <a:pt x="11712" y="8420"/>
                    <a:pt x="11712" y="8298"/>
                  </a:cubicBezTo>
                  <a:lnTo>
                    <a:pt x="11712" y="3634"/>
                  </a:lnTo>
                  <a:cubicBezTo>
                    <a:pt x="11712" y="2903"/>
                    <a:pt x="11121" y="2311"/>
                    <a:pt x="10390" y="2311"/>
                  </a:cubicBezTo>
                  <a:lnTo>
                    <a:pt x="9120" y="2311"/>
                  </a:lnTo>
                  <a:cubicBezTo>
                    <a:pt x="8807" y="972"/>
                    <a:pt x="8823" y="1023"/>
                    <a:pt x="8807" y="954"/>
                  </a:cubicBezTo>
                  <a:lnTo>
                    <a:pt x="11939" y="954"/>
                  </a:lnTo>
                  <a:cubicBezTo>
                    <a:pt x="12461" y="954"/>
                    <a:pt x="12879" y="1390"/>
                    <a:pt x="12879" y="1894"/>
                  </a:cubicBezTo>
                  <a:lnTo>
                    <a:pt x="12879" y="10596"/>
                  </a:lnTo>
                  <a:cubicBezTo>
                    <a:pt x="12879" y="10927"/>
                    <a:pt x="12601" y="11187"/>
                    <a:pt x="12269" y="11187"/>
                  </a:cubicBezTo>
                  <a:lnTo>
                    <a:pt x="10825" y="11187"/>
                  </a:lnTo>
                  <a:lnTo>
                    <a:pt x="11643" y="10370"/>
                  </a:lnTo>
                  <a:cubicBezTo>
                    <a:pt x="11696" y="10335"/>
                    <a:pt x="11712" y="10266"/>
                    <a:pt x="11712" y="10231"/>
                  </a:cubicBezTo>
                  <a:lnTo>
                    <a:pt x="11712" y="9186"/>
                  </a:lnTo>
                  <a:cubicBezTo>
                    <a:pt x="11712" y="9065"/>
                    <a:pt x="11617" y="9004"/>
                    <a:pt x="11521" y="9004"/>
                  </a:cubicBezTo>
                  <a:cubicBezTo>
                    <a:pt x="11425" y="9004"/>
                    <a:pt x="11330" y="9065"/>
                    <a:pt x="11330" y="9186"/>
                  </a:cubicBezTo>
                  <a:lnTo>
                    <a:pt x="11330" y="10039"/>
                  </a:lnTo>
                  <a:lnTo>
                    <a:pt x="9886" y="10039"/>
                  </a:lnTo>
                  <a:cubicBezTo>
                    <a:pt x="9190" y="10039"/>
                    <a:pt x="8633" y="10596"/>
                    <a:pt x="8633" y="11292"/>
                  </a:cubicBezTo>
                  <a:lnTo>
                    <a:pt x="8633" y="12737"/>
                  </a:lnTo>
                  <a:lnTo>
                    <a:pt x="4159" y="12737"/>
                  </a:lnTo>
                  <a:cubicBezTo>
                    <a:pt x="3637" y="12737"/>
                    <a:pt x="3219" y="12319"/>
                    <a:pt x="3219" y="11797"/>
                  </a:cubicBezTo>
                  <a:lnTo>
                    <a:pt x="3219" y="6627"/>
                  </a:lnTo>
                  <a:cubicBezTo>
                    <a:pt x="3219" y="6497"/>
                    <a:pt x="3124" y="6432"/>
                    <a:pt x="3028" y="6432"/>
                  </a:cubicBezTo>
                  <a:cubicBezTo>
                    <a:pt x="2932" y="6432"/>
                    <a:pt x="2836" y="6497"/>
                    <a:pt x="2836" y="6627"/>
                  </a:cubicBezTo>
                  <a:lnTo>
                    <a:pt x="2836" y="11797"/>
                  </a:lnTo>
                  <a:cubicBezTo>
                    <a:pt x="2836" y="11867"/>
                    <a:pt x="2836" y="11918"/>
                    <a:pt x="2854" y="11988"/>
                  </a:cubicBezTo>
                  <a:cubicBezTo>
                    <a:pt x="2680" y="11867"/>
                    <a:pt x="2541" y="11675"/>
                    <a:pt x="2488" y="11449"/>
                  </a:cubicBezTo>
                  <a:lnTo>
                    <a:pt x="539" y="2921"/>
                  </a:lnTo>
                  <a:cubicBezTo>
                    <a:pt x="435" y="2416"/>
                    <a:pt x="748" y="1912"/>
                    <a:pt x="1253" y="1789"/>
                  </a:cubicBezTo>
                  <a:lnTo>
                    <a:pt x="7327" y="415"/>
                  </a:lnTo>
                  <a:cubicBezTo>
                    <a:pt x="7403" y="397"/>
                    <a:pt x="7479" y="388"/>
                    <a:pt x="7553" y="388"/>
                  </a:cubicBezTo>
                  <a:close/>
                  <a:moveTo>
                    <a:pt x="7529" y="0"/>
                  </a:moveTo>
                  <a:cubicBezTo>
                    <a:pt x="7434" y="0"/>
                    <a:pt x="7337" y="11"/>
                    <a:pt x="7240" y="32"/>
                  </a:cubicBezTo>
                  <a:lnTo>
                    <a:pt x="1149" y="1424"/>
                  </a:lnTo>
                  <a:cubicBezTo>
                    <a:pt x="453" y="1580"/>
                    <a:pt x="0" y="2295"/>
                    <a:pt x="156" y="3007"/>
                  </a:cubicBezTo>
                  <a:lnTo>
                    <a:pt x="2123" y="11535"/>
                  </a:lnTo>
                  <a:cubicBezTo>
                    <a:pt x="2228" y="12006"/>
                    <a:pt x="2593" y="12371"/>
                    <a:pt x="3045" y="12510"/>
                  </a:cubicBezTo>
                  <a:cubicBezTo>
                    <a:pt x="3272" y="12876"/>
                    <a:pt x="3690" y="13120"/>
                    <a:pt x="4159" y="13120"/>
                  </a:cubicBezTo>
                  <a:lnTo>
                    <a:pt x="8823" y="13120"/>
                  </a:lnTo>
                  <a:cubicBezTo>
                    <a:pt x="8858" y="13120"/>
                    <a:pt x="8928" y="13102"/>
                    <a:pt x="8963" y="13067"/>
                  </a:cubicBezTo>
                  <a:lnTo>
                    <a:pt x="10443" y="11588"/>
                  </a:lnTo>
                  <a:lnTo>
                    <a:pt x="12269" y="11588"/>
                  </a:lnTo>
                  <a:cubicBezTo>
                    <a:pt x="12810" y="11588"/>
                    <a:pt x="13262" y="11136"/>
                    <a:pt x="13262" y="10596"/>
                  </a:cubicBezTo>
                  <a:lnTo>
                    <a:pt x="13262" y="1894"/>
                  </a:lnTo>
                  <a:cubicBezTo>
                    <a:pt x="13262" y="1163"/>
                    <a:pt x="12670" y="589"/>
                    <a:pt x="11939" y="589"/>
                  </a:cubicBezTo>
                  <a:lnTo>
                    <a:pt x="8633" y="589"/>
                  </a:lnTo>
                  <a:cubicBezTo>
                    <a:pt x="8388" y="229"/>
                    <a:pt x="7978" y="0"/>
                    <a:pt x="7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12;p44"/>
            <p:cNvSpPr/>
            <p:nvPr/>
          </p:nvSpPr>
          <p:spPr>
            <a:xfrm rot="1389393">
              <a:off x="8105690" y="4406289"/>
              <a:ext cx="410226" cy="22525"/>
            </a:xfrm>
            <a:custGeom>
              <a:avLst/>
              <a:gdLst/>
              <a:ahLst/>
              <a:cxnLst/>
              <a:rect l="l" t="t" r="r" b="b"/>
              <a:pathLst>
                <a:path w="6684" h="367" extrusionOk="0">
                  <a:moveTo>
                    <a:pt x="261" y="0"/>
                  </a:moveTo>
                  <a:cubicBezTo>
                    <a:pt x="0" y="18"/>
                    <a:pt x="0" y="366"/>
                    <a:pt x="261" y="366"/>
                  </a:cubicBezTo>
                  <a:lnTo>
                    <a:pt x="6422" y="366"/>
                  </a:lnTo>
                  <a:cubicBezTo>
                    <a:pt x="6684" y="366"/>
                    <a:pt x="6684" y="18"/>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13;p44"/>
            <p:cNvSpPr/>
            <p:nvPr/>
          </p:nvSpPr>
          <p:spPr>
            <a:xfrm rot="1389393">
              <a:off x="8077560" y="4472092"/>
              <a:ext cx="410226" cy="22464"/>
            </a:xfrm>
            <a:custGeom>
              <a:avLst/>
              <a:gdLst/>
              <a:ahLst/>
              <a:cxnLst/>
              <a:rect l="l" t="t" r="r" b="b"/>
              <a:pathLst>
                <a:path w="6684" h="366" extrusionOk="0">
                  <a:moveTo>
                    <a:pt x="261" y="1"/>
                  </a:moveTo>
                  <a:cubicBezTo>
                    <a:pt x="0" y="1"/>
                    <a:pt x="0" y="349"/>
                    <a:pt x="261" y="366"/>
                  </a:cubicBezTo>
                  <a:lnTo>
                    <a:pt x="6422" y="366"/>
                  </a:lnTo>
                  <a:cubicBezTo>
                    <a:pt x="6684" y="349"/>
                    <a:pt x="6684" y="1"/>
                    <a:pt x="6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14;p44"/>
            <p:cNvSpPr/>
            <p:nvPr/>
          </p:nvSpPr>
          <p:spPr>
            <a:xfrm rot="1389393">
              <a:off x="8049611" y="4536888"/>
              <a:ext cx="410226" cy="23569"/>
            </a:xfrm>
            <a:custGeom>
              <a:avLst/>
              <a:gdLst/>
              <a:ahLst/>
              <a:cxnLst/>
              <a:rect l="l" t="t" r="r" b="b"/>
              <a:pathLst>
                <a:path w="6684" h="384" extrusionOk="0">
                  <a:moveTo>
                    <a:pt x="261" y="0"/>
                  </a:moveTo>
                  <a:cubicBezTo>
                    <a:pt x="0" y="17"/>
                    <a:pt x="0" y="365"/>
                    <a:pt x="261" y="383"/>
                  </a:cubicBezTo>
                  <a:lnTo>
                    <a:pt x="6422" y="383"/>
                  </a:lnTo>
                  <a:cubicBezTo>
                    <a:pt x="6684" y="365"/>
                    <a:pt x="6684" y="17"/>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15;p44"/>
            <p:cNvSpPr/>
            <p:nvPr/>
          </p:nvSpPr>
          <p:spPr>
            <a:xfrm rot="1389393">
              <a:off x="8029315" y="4565493"/>
              <a:ext cx="221132" cy="22525"/>
            </a:xfrm>
            <a:custGeom>
              <a:avLst/>
              <a:gdLst/>
              <a:ahLst/>
              <a:cxnLst/>
              <a:rect l="l" t="t" r="r" b="b"/>
              <a:pathLst>
                <a:path w="3603" h="367" extrusionOk="0">
                  <a:moveTo>
                    <a:pt x="261" y="1"/>
                  </a:moveTo>
                  <a:cubicBezTo>
                    <a:pt x="0" y="1"/>
                    <a:pt x="0" y="367"/>
                    <a:pt x="261" y="367"/>
                  </a:cubicBezTo>
                  <a:lnTo>
                    <a:pt x="3342" y="367"/>
                  </a:lnTo>
                  <a:cubicBezTo>
                    <a:pt x="3602" y="367"/>
                    <a:pt x="3602" y="1"/>
                    <a:pt x="3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8555964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barn(inVertical)">
                                      <p:cBhvr>
                                        <p:cTn id="7" dur="500"/>
                                        <p:tgtEl>
                                          <p:spTgt spid="18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barn(inVertical)">
                                      <p:cBhvr>
                                        <p:cTn id="10" dur="500"/>
                                        <p:tgtEl>
                                          <p:spTgt spid="185"/>
                                        </p:tgtEl>
                                      </p:cBhvr>
                                    </p:animEffect>
                                  </p:childTnLst>
                                </p:cTn>
                              </p:par>
                              <p:par>
                                <p:cTn id="11" presetID="16" presetClass="entr" presetSubtype="21" fill="hold" nodeType="withEffect">
                                  <p:stCondLst>
                                    <p:cond delay="0"/>
                                  </p:stCondLst>
                                  <p:childTnLst>
                                    <p:set>
                                      <p:cBhvr>
                                        <p:cTn id="12" dur="1" fill="hold">
                                          <p:stCondLst>
                                            <p:cond delay="0"/>
                                          </p:stCondLst>
                                        </p:cTn>
                                        <p:tgtEl>
                                          <p:spTgt spid="186"/>
                                        </p:tgtEl>
                                        <p:attrNameLst>
                                          <p:attrName>style.visibility</p:attrName>
                                        </p:attrNameLst>
                                      </p:cBhvr>
                                      <p:to>
                                        <p:strVal val="visible"/>
                                      </p:to>
                                    </p:set>
                                    <p:animEffect transition="in" filter="barn(inVertical)">
                                      <p:cBhvr>
                                        <p:cTn id="13" dur="500"/>
                                        <p:tgtEl>
                                          <p:spTgt spid="18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7"/>
                                        </p:tgtEl>
                                        <p:attrNameLst>
                                          <p:attrName>style.visibility</p:attrName>
                                        </p:attrNameLst>
                                      </p:cBhvr>
                                      <p:to>
                                        <p:strVal val="visible"/>
                                      </p:to>
                                    </p:set>
                                    <p:animEffect transition="in" filter="barn(inVertical)">
                                      <p:cBhvr>
                                        <p:cTn id="16"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P spid="18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94" name="Google Shape;2743;p52"/>
          <p:cNvSpPr txBox="1">
            <a:spLocks noGrp="1"/>
          </p:cNvSpPr>
          <p:nvPr>
            <p:ph type="title"/>
          </p:nvPr>
        </p:nvSpPr>
        <p:spPr>
          <a:xfrm>
            <a:off x="1012293" y="842838"/>
            <a:ext cx="1730021" cy="589816"/>
          </a:xfrm>
          <a:prstGeom prst="rect">
            <a:avLst/>
          </a:prstGeom>
        </p:spPr>
        <p:txBody>
          <a:bodyPr spcFirstLastPara="1" wrap="square" lIns="91425" tIns="91425" rIns="91425" bIns="91425" anchor="t" anchorCtr="0">
            <a:noAutofit/>
          </a:bodyPr>
          <a:lstStyle/>
          <a:p>
            <a:pPr lvl="0"/>
            <a:r>
              <a:rPr lang="en-US" sz="2500" b="1" i="1" u="sng">
                <a:solidFill>
                  <a:srgbClr val="C00000"/>
                </a:solidFill>
                <a:latin typeface="+mj-lt"/>
              </a:rPr>
              <a:t>Nhận xét</a:t>
            </a:r>
          </a:p>
        </p:txBody>
      </p:sp>
      <p:pic>
        <p:nvPicPr>
          <p:cNvPr id="7" name="Picture 6"/>
          <p:cNvPicPr>
            <a:picLocks noChangeAspect="1"/>
          </p:cNvPicPr>
          <p:nvPr/>
        </p:nvPicPr>
        <p:blipFill>
          <a:blip r:embed="rId3"/>
          <a:stretch>
            <a:fillRect/>
          </a:stretch>
        </p:blipFill>
        <p:spPr>
          <a:xfrm flipH="1">
            <a:off x="3259591" y="3943560"/>
            <a:ext cx="1630904" cy="11999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69450" y="1591477"/>
                <a:ext cx="3319669" cy="2169825"/>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da-DK" sz="1800" smtClean="0">
                    <a:latin typeface="+mj-lt"/>
                    <a:ea typeface="Malgun Gothic" panose="020B0503020000020004" pitchFamily="34" charset="-127"/>
                    <a:cs typeface="Times New Roman" panose="02020603050405020304" pitchFamily="18" charset="0"/>
                  </a:rPr>
                  <a:t>Kì </a:t>
                </a:r>
                <a:r>
                  <a:rPr lang="da-DK" sz="1800">
                    <a:latin typeface="+mj-lt"/>
                    <a:ea typeface="Malgun Gothic" panose="020B0503020000020004" pitchFamily="34" charset="-127"/>
                    <a:cs typeface="Times New Roman" panose="02020603050405020304" pitchFamily="18" charset="0"/>
                  </a:rPr>
                  <a:t>vọng </a:t>
                </a: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𝐸</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da-DK" sz="1800">
                    <a:latin typeface="+mj-lt"/>
                    <a:ea typeface="Malgun Gothic" panose="020B0503020000020004" pitchFamily="34" charset="-127"/>
                    <a:cs typeface="Times New Roman" panose="02020603050405020304" pitchFamily="18" charset="0"/>
                  </a:rPr>
                  <a:t> là một số cho ta một ý niệm về độ lớn trung bình của </a:t>
                </a: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800">
                    <a:latin typeface="+mj-lt"/>
                    <a:ea typeface="Malgun Gothic" panose="020B0503020000020004" pitchFamily="34" charset="-127"/>
                    <a:cs typeface="Times New Roman" panose="02020603050405020304" pitchFamily="18" charset="0"/>
                  </a:rPr>
                  <a:t> nên kì vọng </a:t>
                </a: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𝐸</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 </m:t>
                    </m:r>
                  </m:oMath>
                </a14:m>
                <a:r>
                  <a:rPr lang="da-DK" sz="1800">
                    <a:latin typeface="+mj-lt"/>
                    <a:ea typeface="Malgun Gothic" panose="020B0503020000020004" pitchFamily="34" charset="-127"/>
                    <a:cs typeface="Times New Roman" panose="02020603050405020304" pitchFamily="18" charset="0"/>
                  </a:rPr>
                  <a:t>còn được gọi là </a:t>
                </a:r>
                <a:r>
                  <a:rPr lang="da-DK" sz="1800" i="1">
                    <a:latin typeface="+mj-lt"/>
                    <a:ea typeface="Malgun Gothic" panose="020B0503020000020004" pitchFamily="34" charset="-127"/>
                    <a:cs typeface="Times New Roman" panose="02020603050405020304" pitchFamily="18" charset="0"/>
                  </a:rPr>
                  <a:t>giá trị trung bình </a:t>
                </a:r>
                <a:r>
                  <a:rPr lang="da-DK" sz="1800">
                    <a:latin typeface="+mj-lt"/>
                    <a:ea typeface="Malgun Gothic" panose="020B0503020000020004" pitchFamily="34" charset="-127"/>
                    <a:cs typeface="Times New Roman" panose="02020603050405020304" pitchFamily="18" charset="0"/>
                  </a:rPr>
                  <a:t>của </a:t>
                </a:r>
                <a14:m>
                  <m:oMath xmlns:m="http://schemas.openxmlformats.org/officeDocument/2006/math">
                    <m:r>
                      <a:rPr lang="da-DK" sz="1800" i="1">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800">
                    <a:latin typeface="+mj-lt"/>
                    <a:ea typeface="Malgun Gothic" panose="020B0503020000020004" pitchFamily="34" charset="-127"/>
                    <a:cs typeface="Times New Roman" panose="02020603050405020304" pitchFamily="18" charset="0"/>
                  </a:rPr>
                  <a:t>.</a:t>
                </a:r>
                <a:endParaRPr lang="en-US" sz="1800">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9450" y="1591477"/>
                <a:ext cx="3319669" cy="2169825"/>
              </a:xfrm>
              <a:prstGeom prst="rect">
                <a:avLst/>
              </a:prstGeom>
              <a:blipFill>
                <a:blip r:embed="rId6"/>
                <a:stretch>
                  <a:fillRect l="-1101" r="-1468" b="-14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814514" y="1591477"/>
                <a:ext cx="3097033" cy="2739211"/>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𝐸</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r>
                      <a:rPr lang="da-DK" sz="1800" i="1">
                        <a:latin typeface="Cambria Math" panose="02040503050406030204" pitchFamily="18" charset="0"/>
                        <a:ea typeface="Malgun Gothic" panose="020B0503020000020004" pitchFamily="34" charset="-127"/>
                        <a:cs typeface="Times New Roman" panose="02020603050405020304" pitchFamily="18" charset="0"/>
                      </a:rPr>
                      <m:t>) </m:t>
                    </m:r>
                  </m:oMath>
                </a14:m>
                <a:r>
                  <a:rPr lang="da-DK" sz="1800">
                    <a:latin typeface="+mj-lt"/>
                    <a:ea typeface="Malgun Gothic" panose="020B0503020000020004" pitchFamily="34" charset="-127"/>
                    <a:cs typeface="Times New Roman" panose="02020603050405020304" pitchFamily="18" charset="0"/>
                  </a:rPr>
                  <a:t>được tính thông qua bảng phân bố xác suất của </a:t>
                </a: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smtClean="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𝐸</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m:t>
                    </m:r>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r>
                      <a:rPr lang="da-DK" sz="1800" i="1">
                        <a:latin typeface="Cambria Math" panose="02040503050406030204" pitchFamily="18" charset="0"/>
                        <a:ea typeface="Malgun Gothic" panose="020B0503020000020004" pitchFamily="34" charset="-127"/>
                        <a:cs typeface="Times New Roman" panose="02020603050405020304" pitchFamily="18" charset="0"/>
                      </a:rPr>
                      <m:t>) </m:t>
                    </m:r>
                  </m:oMath>
                </a14:m>
                <a:r>
                  <a:rPr lang="da-DK" sz="1800">
                    <a:latin typeface="+mj-lt"/>
                    <a:ea typeface="Malgun Gothic" panose="020B0503020000020004" pitchFamily="34" charset="-127"/>
                    <a:cs typeface="Times New Roman" panose="02020603050405020304" pitchFamily="18" charset="0"/>
                  </a:rPr>
                  <a:t>không nhất thiết thuộc tập các giá trị có thể của </a:t>
                </a:r>
                <a14:m>
                  <m:oMath xmlns:m="http://schemas.openxmlformats.org/officeDocument/2006/math">
                    <m:r>
                      <a:rPr lang="da-DK" sz="18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800">
                    <a:latin typeface="+mj-lt"/>
                    <a:ea typeface="Malgun Gothic" panose="020B0503020000020004" pitchFamily="34" charset="-127"/>
                    <a:cs typeface="Times New Roman" panose="02020603050405020304" pitchFamily="18" charset="0"/>
                  </a:rPr>
                  <a:t>.</a:t>
                </a:r>
                <a:endParaRPr lang="en-US" sz="1800">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814514" y="1591477"/>
                <a:ext cx="3097033" cy="2739211"/>
              </a:xfrm>
              <a:prstGeom prst="rect">
                <a:avLst/>
              </a:prstGeom>
              <a:blipFill>
                <a:blip r:embed="rId7"/>
                <a:stretch>
                  <a:fillRect l="-1378" r="-1575" b="-891"/>
                </a:stretch>
              </a:blipFill>
            </p:spPr>
            <p:txBody>
              <a:bodyPr/>
              <a:lstStyle/>
              <a:p>
                <a:r>
                  <a:rPr lang="en-US">
                    <a:noFill/>
                  </a:rPr>
                  <a:t> </a:t>
                </a:r>
              </a:p>
            </p:txBody>
          </p:sp>
        </mc:Fallback>
      </mc:AlternateContent>
    </p:spTree>
    <p:extLst>
      <p:ext uri="{BB962C8B-B14F-4D97-AF65-F5344CB8AC3E}">
        <p14:creationId xmlns:p14="http://schemas.microsoft.com/office/powerpoint/2010/main" val="97596995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256781" y="238539"/>
            <a:ext cx="8624823" cy="4675367"/>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0"/>
          <p:cNvGrpSpPr/>
          <p:nvPr/>
        </p:nvGrpSpPr>
        <p:grpSpPr>
          <a:xfrm rot="16200000">
            <a:off x="-175785" y="2905013"/>
            <a:ext cx="519976" cy="603409"/>
            <a:chOff x="4769427" y="2848704"/>
            <a:chExt cx="258181" cy="299607"/>
          </a:xfrm>
        </p:grpSpPr>
        <p:sp>
          <p:nvSpPr>
            <p:cNvPr id="86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TextBox 26"/>
          <p:cNvSpPr txBox="1"/>
          <p:nvPr/>
        </p:nvSpPr>
        <p:spPr>
          <a:xfrm>
            <a:off x="517505" y="344147"/>
            <a:ext cx="8084295" cy="1200329"/>
          </a:xfrm>
          <a:prstGeom prst="rect">
            <a:avLst/>
          </a:prstGeom>
          <a:noFill/>
        </p:spPr>
        <p:txBody>
          <a:bodyPr wrap="square" rtlCol="0">
            <a:spAutoFit/>
          </a:bodyPr>
          <a:lstStyle/>
          <a:p>
            <a:pPr lvl="0" algn="just">
              <a:lnSpc>
                <a:spcPct val="150000"/>
              </a:lnSpc>
            </a:pPr>
            <a:r>
              <a:rPr kumimoji="0" lang="en-US" sz="1600" b="1" i="0" u="none" strike="noStrike" kern="0" cap="none" spc="0" normalizeH="0" baseline="0" noProof="0">
                <a:ln>
                  <a:noFill/>
                </a:ln>
                <a:solidFill>
                  <a:srgbClr val="FFFFFF"/>
                </a:solidFill>
                <a:effectLst/>
                <a:highlight>
                  <a:srgbClr val="CE4D8E"/>
                </a:highlight>
                <a:uLnTx/>
                <a:uFillTx/>
                <a:ea typeface="+mn-ea"/>
                <a:cs typeface="Arial" panose="020B0604020202020204" pitchFamily="34" charset="0"/>
                <a:sym typeface="Arial"/>
              </a:rPr>
              <a:t>Ví dụ </a:t>
            </a:r>
            <a:r>
              <a:rPr kumimoji="0" lang="en-US" sz="1600" b="1" i="0" u="none" strike="noStrike" kern="0" cap="none" spc="0" normalizeH="0" baseline="0" noProof="0" smtClean="0">
                <a:ln>
                  <a:noFill/>
                </a:ln>
                <a:solidFill>
                  <a:srgbClr val="FFFFFF"/>
                </a:solidFill>
                <a:effectLst/>
                <a:highlight>
                  <a:srgbClr val="CE4D8E"/>
                </a:highlight>
                <a:uLnTx/>
                <a:uFillTx/>
                <a:ea typeface="+mn-ea"/>
                <a:cs typeface="Arial" panose="020B0604020202020204" pitchFamily="34" charset="0"/>
                <a:sym typeface="Arial"/>
              </a:rPr>
              <a:t>5:</a:t>
            </a:r>
            <a:r>
              <a:rPr kumimoji="0" lang="en-US" sz="1600" b="0" i="0"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a:t> </a:t>
            </a:r>
            <a:r>
              <a:rPr lang="vi-VN" sz="1600">
                <a:latin typeface="Arial" panose="020B0604020202020204" pitchFamily="34" charset="0"/>
                <a:ea typeface="Calibri" panose="020F0502020204030204" pitchFamily="34" charset="0"/>
                <a:cs typeface="Times New Roman" panose="02020603050405020304" pitchFamily="18" charset="0"/>
              </a:rPr>
              <a:t>Trong mỗi buổi </a:t>
            </a:r>
            <a:r>
              <a:rPr lang="vi-VN" sz="1600" smtClean="0">
                <a:latin typeface="Arial" panose="020B0604020202020204" pitchFamily="34" charset="0"/>
                <a:ea typeface="Calibri" panose="020F0502020204030204" pitchFamily="34" charset="0"/>
                <a:cs typeface="Times New Roman" panose="02020603050405020304" pitchFamily="18" charset="0"/>
              </a:rPr>
              <a:t>ông </a:t>
            </a:r>
            <a:r>
              <a:rPr lang="vi-VN" sz="1600">
                <a:latin typeface="Arial" panose="020B0604020202020204" pitchFamily="34" charset="0"/>
                <a:ea typeface="Calibri" panose="020F0502020204030204" pitchFamily="34" charset="0"/>
                <a:cs typeface="Times New Roman" panose="02020603050405020304" pitchFamily="18" charset="0"/>
              </a:rPr>
              <a:t>An đi câu cá, ông có thể câu được 0; 1; 2; 3; 4 con cá với xác suất tương ứng là 0,16; </a:t>
            </a:r>
            <a:r>
              <a:rPr lang="vi-VN" sz="1600" smtClean="0">
                <a:latin typeface="Arial" panose="020B0604020202020204" pitchFamily="34" charset="0"/>
                <a:ea typeface="Calibri" panose="020F0502020204030204" pitchFamily="34" charset="0"/>
                <a:cs typeface="Times New Roman" panose="02020603050405020304" pitchFamily="18" charset="0"/>
              </a:rPr>
              <a:t>0,1</a:t>
            </a:r>
            <a:r>
              <a:rPr lang="en-US" sz="1600" smtClean="0">
                <a:latin typeface="Arial" panose="020B0604020202020204" pitchFamily="34" charset="0"/>
                <a:ea typeface="Calibri" panose="020F0502020204030204" pitchFamily="34" charset="0"/>
                <a:cs typeface="Times New Roman" panose="02020603050405020304" pitchFamily="18" charset="0"/>
              </a:rPr>
              <a:t>8</a:t>
            </a:r>
            <a:r>
              <a:rPr lang="vi-VN" sz="1600" smtClean="0">
                <a:latin typeface="Arial" panose="020B0604020202020204" pitchFamily="34" charset="0"/>
                <a:ea typeface="Calibri" panose="020F0502020204030204" pitchFamily="34" charset="0"/>
                <a:cs typeface="Times New Roman" panose="02020603050405020304" pitchFamily="18" charset="0"/>
              </a:rPr>
              <a:t>; 0,25</a:t>
            </a:r>
            <a:r>
              <a:rPr lang="vi-VN" sz="1600">
                <a:latin typeface="Arial" panose="020B0604020202020204" pitchFamily="34" charset="0"/>
                <a:ea typeface="Calibri" panose="020F0502020204030204" pitchFamily="34" charset="0"/>
                <a:cs typeface="Times New Roman" panose="02020603050405020304" pitchFamily="18" charset="0"/>
              </a:rPr>
              <a:t>; </a:t>
            </a:r>
            <a:r>
              <a:rPr lang="vi-VN" sz="1600" smtClean="0">
                <a:latin typeface="Arial" panose="020B0604020202020204" pitchFamily="34" charset="0"/>
                <a:ea typeface="Calibri" panose="020F0502020204030204" pitchFamily="34" charset="0"/>
                <a:cs typeface="Times New Roman" panose="02020603050405020304" pitchFamily="18" charset="0"/>
              </a:rPr>
              <a:t>0,28 </a:t>
            </a:r>
            <a:r>
              <a:rPr lang="vi-VN" sz="1600">
                <a:latin typeface="Arial" panose="020B0604020202020204" pitchFamily="34" charset="0"/>
                <a:ea typeface="Calibri" panose="020F0502020204030204" pitchFamily="34" charset="0"/>
                <a:cs typeface="Times New Roman" panose="02020603050405020304" pitchFamily="18" charset="0"/>
              </a:rPr>
              <a:t>và </a:t>
            </a:r>
            <a:r>
              <a:rPr lang="vi-VN" sz="1600" smtClean="0">
                <a:latin typeface="Arial" panose="020B0604020202020204" pitchFamily="34" charset="0"/>
                <a:ea typeface="Calibri" panose="020F0502020204030204" pitchFamily="34" charset="0"/>
                <a:cs typeface="Times New Roman" panose="02020603050405020304" pitchFamily="18" charset="0"/>
              </a:rPr>
              <a:t>0,13</a:t>
            </a:r>
            <a:r>
              <a:rPr lang="vi-VN" sz="1600">
                <a:latin typeface="Arial" panose="020B0604020202020204" pitchFamily="34" charset="0"/>
                <a:ea typeface="Calibri" panose="020F0502020204030204" pitchFamily="34" charset="0"/>
                <a:cs typeface="Times New Roman" panose="02020603050405020304" pitchFamily="18" charset="0"/>
              </a:rPr>
              <a:t>. Hỏi trung bình ông An câu được bao nhiêu cá trong một buổi đi câu?</a:t>
            </a:r>
            <a:endParaRPr kumimoji="0" lang="en-US" sz="16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850274670"/>
                  </p:ext>
                </p:extLst>
              </p:nvPr>
            </p:nvGraphicFramePr>
            <p:xfrm>
              <a:off x="2326018" y="2973887"/>
              <a:ext cx="4467268" cy="640080"/>
            </p:xfrm>
            <a:graphic>
              <a:graphicData uri="http://schemas.openxmlformats.org/drawingml/2006/table">
                <a:tbl>
                  <a:tblPr firstRow="1" firstCol="1" bandRow="1"/>
                  <a:tblGrid>
                    <a:gridCol w="744379">
                      <a:extLst>
                        <a:ext uri="{9D8B030D-6E8A-4147-A177-3AD203B41FA5}">
                          <a16:colId xmlns:a16="http://schemas.microsoft.com/office/drawing/2014/main" val="1607086217"/>
                        </a:ext>
                      </a:extLst>
                    </a:gridCol>
                    <a:gridCol w="744379">
                      <a:extLst>
                        <a:ext uri="{9D8B030D-6E8A-4147-A177-3AD203B41FA5}">
                          <a16:colId xmlns:a16="http://schemas.microsoft.com/office/drawing/2014/main" val="1532888978"/>
                        </a:ext>
                      </a:extLst>
                    </a:gridCol>
                    <a:gridCol w="744379">
                      <a:extLst>
                        <a:ext uri="{9D8B030D-6E8A-4147-A177-3AD203B41FA5}">
                          <a16:colId xmlns:a16="http://schemas.microsoft.com/office/drawing/2014/main" val="672284909"/>
                        </a:ext>
                      </a:extLst>
                    </a:gridCol>
                    <a:gridCol w="744379">
                      <a:extLst>
                        <a:ext uri="{9D8B030D-6E8A-4147-A177-3AD203B41FA5}">
                          <a16:colId xmlns:a16="http://schemas.microsoft.com/office/drawing/2014/main" val="2210191039"/>
                        </a:ext>
                      </a:extLst>
                    </a:gridCol>
                    <a:gridCol w="744379">
                      <a:extLst>
                        <a:ext uri="{9D8B030D-6E8A-4147-A177-3AD203B41FA5}">
                          <a16:colId xmlns:a16="http://schemas.microsoft.com/office/drawing/2014/main" val="2309238340"/>
                        </a:ext>
                      </a:extLst>
                    </a:gridCol>
                    <a:gridCol w="745373">
                      <a:extLst>
                        <a:ext uri="{9D8B030D-6E8A-4147-A177-3AD203B41FA5}">
                          <a16:colId xmlns:a16="http://schemas.microsoft.com/office/drawing/2014/main" val="1305024078"/>
                        </a:ext>
                      </a:extLst>
                    </a:gridCol>
                  </a:tblGrid>
                  <a:tr h="291660">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728905"/>
                      </a:ext>
                    </a:extLst>
                  </a:tr>
                  <a:tr h="291660">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0,1</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6</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18</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25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0,2</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0,1</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4223959"/>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850274670"/>
                  </p:ext>
                </p:extLst>
              </p:nvPr>
            </p:nvGraphicFramePr>
            <p:xfrm>
              <a:off x="2326018" y="2973887"/>
              <a:ext cx="4467268" cy="640080"/>
            </p:xfrm>
            <a:graphic>
              <a:graphicData uri="http://schemas.openxmlformats.org/drawingml/2006/table">
                <a:tbl>
                  <a:tblPr firstRow="1" firstCol="1" bandRow="1"/>
                  <a:tblGrid>
                    <a:gridCol w="744379">
                      <a:extLst>
                        <a:ext uri="{9D8B030D-6E8A-4147-A177-3AD203B41FA5}">
                          <a16:colId xmlns:a16="http://schemas.microsoft.com/office/drawing/2014/main" val="1607086217"/>
                        </a:ext>
                      </a:extLst>
                    </a:gridCol>
                    <a:gridCol w="744379">
                      <a:extLst>
                        <a:ext uri="{9D8B030D-6E8A-4147-A177-3AD203B41FA5}">
                          <a16:colId xmlns:a16="http://schemas.microsoft.com/office/drawing/2014/main" val="1532888978"/>
                        </a:ext>
                      </a:extLst>
                    </a:gridCol>
                    <a:gridCol w="744379">
                      <a:extLst>
                        <a:ext uri="{9D8B030D-6E8A-4147-A177-3AD203B41FA5}">
                          <a16:colId xmlns:a16="http://schemas.microsoft.com/office/drawing/2014/main" val="672284909"/>
                        </a:ext>
                      </a:extLst>
                    </a:gridCol>
                    <a:gridCol w="744379">
                      <a:extLst>
                        <a:ext uri="{9D8B030D-6E8A-4147-A177-3AD203B41FA5}">
                          <a16:colId xmlns:a16="http://schemas.microsoft.com/office/drawing/2014/main" val="2210191039"/>
                        </a:ext>
                      </a:extLst>
                    </a:gridCol>
                    <a:gridCol w="744379">
                      <a:extLst>
                        <a:ext uri="{9D8B030D-6E8A-4147-A177-3AD203B41FA5}">
                          <a16:colId xmlns:a16="http://schemas.microsoft.com/office/drawing/2014/main" val="2309238340"/>
                        </a:ext>
                      </a:extLst>
                    </a:gridCol>
                    <a:gridCol w="745373">
                      <a:extLst>
                        <a:ext uri="{9D8B030D-6E8A-4147-A177-3AD203B41FA5}">
                          <a16:colId xmlns:a16="http://schemas.microsoft.com/office/drawing/2014/main" val="1305024078"/>
                        </a:ext>
                      </a:extLst>
                    </a:gridCol>
                  </a:tblGrid>
                  <a:tr h="3200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820" t="-1887" r="-503279" b="-10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1887" r="-399187" b="-10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1639" t="-1887" r="-302459" b="-10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1639" t="-1887" r="-202459" b="-10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8374" t="-1887" r="-100813" b="-10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2459" t="-1887" r="-1639" b="-103774"/>
                          </a:stretch>
                        </a:blipFill>
                      </a:tcPr>
                    </a:tc>
                    <a:extLst>
                      <a:ext uri="{0D108BD9-81ED-4DB2-BD59-A6C34878D82A}">
                        <a16:rowId xmlns:a16="http://schemas.microsoft.com/office/drawing/2014/main" val="2998728905"/>
                      </a:ext>
                    </a:extLst>
                  </a:tr>
                  <a:tr h="3200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820" t="-101887" r="-503279" b="-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101887" r="-399187" b="-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1639" t="-101887" r="-302459" b="-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1639" t="-101887" r="-202459" b="-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8374" t="-101887" r="-100813" b="-37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2459" t="-101887" r="-1639" b="-3774"/>
                          </a:stretch>
                        </a:blipFill>
                      </a:tcPr>
                    </a:tc>
                    <a:extLst>
                      <a:ext uri="{0D108BD9-81ED-4DB2-BD59-A6C34878D82A}">
                        <a16:rowId xmlns:a16="http://schemas.microsoft.com/office/drawing/2014/main" val="2734223959"/>
                      </a:ext>
                    </a:extLst>
                  </a:tr>
                </a:tbl>
              </a:graphicData>
            </a:graphic>
          </p:graphicFrame>
        </mc:Fallback>
      </mc:AlternateContent>
      <p:grpSp>
        <p:nvGrpSpPr>
          <p:cNvPr id="33" name="Google Shape;1053;p43"/>
          <p:cNvGrpSpPr/>
          <p:nvPr/>
        </p:nvGrpSpPr>
        <p:grpSpPr>
          <a:xfrm>
            <a:off x="8445707" y="4335932"/>
            <a:ext cx="698293" cy="652007"/>
            <a:chOff x="4747765" y="3349511"/>
            <a:chExt cx="290074" cy="286431"/>
          </a:xfrm>
        </p:grpSpPr>
        <p:sp>
          <p:nvSpPr>
            <p:cNvPr id="34"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Rectangle 67"/>
          <p:cNvSpPr/>
          <p:nvPr/>
        </p:nvSpPr>
        <p:spPr>
          <a:xfrm>
            <a:off x="4234762" y="1584147"/>
            <a:ext cx="6497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06524" y="2024267"/>
                <a:ext cx="8052491" cy="830997"/>
              </a:xfrm>
              <a:prstGeom prst="rect">
                <a:avLst/>
              </a:prstGeom>
            </p:spPr>
            <p:txBody>
              <a:bodyPr wrap="square">
                <a:spAutoFit/>
              </a:bodyPr>
              <a:lstStyle/>
              <a:p>
                <a:pPr algn="just">
                  <a:lnSpc>
                    <a:spcPct val="150000"/>
                  </a:lnSpc>
                </a:pPr>
                <a:r>
                  <a:rPr lang="vi-VN" sz="1600">
                    <a:solidFill>
                      <a:schemeClr val="tx1"/>
                    </a:solidFill>
                    <a:latin typeface="Arial" panose="020B0604020202020204" pitchFamily="34" charset="0"/>
                  </a:rPr>
                  <a:t>Gọi </a:t>
                </a:r>
                <a14:m>
                  <m:oMath xmlns:m="http://schemas.openxmlformats.org/officeDocument/2006/math">
                    <m:r>
                      <a:rPr lang="vi-VN" sz="1600" i="1" smtClean="0">
                        <a:solidFill>
                          <a:schemeClr val="tx1"/>
                        </a:solidFill>
                        <a:latin typeface="Cambria Math" panose="02040503050406030204" pitchFamily="18" charset="0"/>
                      </a:rPr>
                      <m:t>𝑋</m:t>
                    </m:r>
                  </m:oMath>
                </a14:m>
                <a:r>
                  <a:rPr lang="vi-VN" sz="1600">
                    <a:solidFill>
                      <a:schemeClr val="tx1"/>
                    </a:solidFill>
                    <a:latin typeface="Arial" panose="020B0604020202020204" pitchFamily="34" charset="0"/>
                  </a:rPr>
                  <a:t> là số con cá ông An câu được trong một buổi </a:t>
                </a:r>
                <a:r>
                  <a:rPr lang="vi-VN" sz="1600" smtClean="0">
                    <a:solidFill>
                      <a:schemeClr val="tx1"/>
                    </a:solidFill>
                    <a:latin typeface="Arial" panose="020B0604020202020204" pitchFamily="34" charset="0"/>
                  </a:rPr>
                  <a:t>câu</a:t>
                </a:r>
                <a:endParaRPr lang="vi-VN" sz="1600">
                  <a:solidFill>
                    <a:schemeClr val="tx1"/>
                  </a:solidFill>
                </a:endParaRPr>
              </a:p>
              <a:p>
                <a:pPr algn="just">
                  <a:lnSpc>
                    <a:spcPct val="150000"/>
                  </a:lnSpc>
                </a:pPr>
                <a:r>
                  <a:rPr lang="vi-VN" sz="1600">
                    <a:solidFill>
                      <a:schemeClr val="tx1"/>
                    </a:solidFill>
                    <a:latin typeface="Arial" panose="020B0604020202020204" pitchFamily="34" charset="0"/>
                  </a:rPr>
                  <a:t>Theo giả thiết </a:t>
                </a:r>
                <a14:m>
                  <m:oMath xmlns:m="http://schemas.openxmlformats.org/officeDocument/2006/math">
                    <m:r>
                      <a:rPr lang="vi-VN" sz="1600" i="1">
                        <a:solidFill>
                          <a:schemeClr val="tx1"/>
                        </a:solidFill>
                        <a:latin typeface="Cambria Math" panose="02040503050406030204" pitchFamily="18" charset="0"/>
                      </a:rPr>
                      <m:t>𝑋</m:t>
                    </m:r>
                  </m:oMath>
                </a14:m>
                <a:r>
                  <a:rPr lang="vi-VN" sz="1600">
                    <a:solidFill>
                      <a:schemeClr val="tx1"/>
                    </a:solidFill>
                    <a:latin typeface="Arial" panose="020B0604020202020204" pitchFamily="34" charset="0"/>
                  </a:rPr>
                  <a:t> là biến ngẫu nhiên rời rạc có bảng phân bố xác suất như sau</a:t>
                </a:r>
                <a:r>
                  <a:rPr lang="vi-VN" sz="1600" smtClean="0">
                    <a:solidFill>
                      <a:schemeClr val="tx1"/>
                    </a:solidFill>
                    <a:latin typeface="Arial" panose="020B0604020202020204" pitchFamily="34" charset="0"/>
                  </a:rPr>
                  <a:t>:</a:t>
                </a:r>
                <a:endParaRPr lang="vi-VN" sz="160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906524" y="2024267"/>
                <a:ext cx="8052491" cy="830997"/>
              </a:xfrm>
              <a:prstGeom prst="rect">
                <a:avLst/>
              </a:prstGeom>
              <a:blipFill>
                <a:blip r:embed="rId6"/>
                <a:stretch>
                  <a:fillRect l="-454" b="-36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24819" y="3655338"/>
                <a:ext cx="7438598" cy="1200329"/>
              </a:xfrm>
              <a:prstGeom prst="rect">
                <a:avLst/>
              </a:prstGeom>
            </p:spPr>
            <p:txBody>
              <a:bodyPr wrap="square">
                <a:spAutoFit/>
              </a:bodyPr>
              <a:lstStyle/>
              <a:p>
                <a:pPr algn="just">
                  <a:lnSpc>
                    <a:spcPct val="150000"/>
                  </a:lnSpc>
                </a:pPr>
                <a:r>
                  <a:rPr lang="vi-VN" sz="1600" smtClean="0">
                    <a:solidFill>
                      <a:schemeClr val="tx1"/>
                    </a:solidFill>
                    <a:latin typeface="Arial" panose="020B0604020202020204" pitchFamily="34" charset="0"/>
                  </a:rPr>
                  <a:t>Ta có:</a:t>
                </a:r>
                <a:r>
                  <a:rPr lang="en-US" sz="1600" smtClean="0">
                    <a:solidFill>
                      <a:schemeClr val="tx1"/>
                    </a:solidFill>
                  </a:rPr>
                  <a:t> </a:t>
                </a:r>
              </a:p>
              <a:p>
                <a:pPr algn="just">
                  <a:lnSpc>
                    <a:spcPct val="150000"/>
                  </a:lnSpc>
                </a:pPr>
                <a14:m>
                  <m:oMathPara xmlns:m="http://schemas.openxmlformats.org/officeDocument/2006/math">
                    <m:oMathParaPr>
                      <m:jc m:val="centerGroup"/>
                    </m:oMathParaPr>
                    <m:oMath xmlns:m="http://schemas.openxmlformats.org/officeDocument/2006/math">
                      <m:r>
                        <a:rPr lang="vi-VN" sz="1600" i="1" smtClean="0">
                          <a:solidFill>
                            <a:schemeClr val="tx1"/>
                          </a:solidFill>
                          <a:latin typeface="Cambria Math" panose="02040503050406030204" pitchFamily="18" charset="0"/>
                        </a:rPr>
                        <m:t>𝐸</m:t>
                      </m:r>
                      <m:d>
                        <m:dPr>
                          <m:ctrlPr>
                            <a:rPr lang="vi-VN" sz="1600" i="1" smtClean="0">
                              <a:solidFill>
                                <a:schemeClr val="tx1"/>
                              </a:solidFill>
                              <a:latin typeface="Cambria Math" panose="02040503050406030204" pitchFamily="18" charset="0"/>
                            </a:rPr>
                          </m:ctrlPr>
                        </m:dPr>
                        <m:e>
                          <m:r>
                            <a:rPr lang="vi-VN" sz="1600" i="1" smtClean="0">
                              <a:solidFill>
                                <a:schemeClr val="tx1"/>
                              </a:solidFill>
                              <a:latin typeface="Cambria Math" panose="02040503050406030204" pitchFamily="18" charset="0"/>
                            </a:rPr>
                            <m:t>𝑋</m:t>
                          </m:r>
                        </m:e>
                      </m:d>
                      <m:r>
                        <a:rPr lang="vi-VN" sz="1600" i="1" smtClean="0">
                          <a:solidFill>
                            <a:schemeClr val="tx1"/>
                          </a:solidFill>
                          <a:latin typeface="Cambria Math" panose="02040503050406030204" pitchFamily="18" charset="0"/>
                        </a:rPr>
                        <m:t>=0.0,16+1</m:t>
                      </m:r>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0,18+2.0,25 +3.0,28+4</m:t>
                      </m:r>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0,13</m:t>
                      </m:r>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2,04</m:t>
                      </m:r>
                    </m:oMath>
                  </m:oMathPara>
                </a14:m>
                <a:endParaRPr lang="vi-VN" sz="1600">
                  <a:solidFill>
                    <a:schemeClr val="tx1"/>
                  </a:solidFill>
                </a:endParaRPr>
              </a:p>
              <a:p>
                <a:pPr algn="just">
                  <a:lnSpc>
                    <a:spcPct val="150000"/>
                  </a:lnSpc>
                </a:pPr>
                <a:r>
                  <a:rPr lang="vi-VN" sz="1600">
                    <a:solidFill>
                      <a:schemeClr val="tx1"/>
                    </a:solidFill>
                    <a:latin typeface="Arial" panose="020B0604020202020204" pitchFamily="34" charset="0"/>
                  </a:rPr>
                  <a:t>Vậy trung bình ông An câu được </a:t>
                </a:r>
                <a14:m>
                  <m:oMath xmlns:m="http://schemas.openxmlformats.org/officeDocument/2006/math">
                    <m:r>
                      <a:rPr lang="vi-VN" sz="1600" i="1" smtClean="0">
                        <a:solidFill>
                          <a:schemeClr val="tx1"/>
                        </a:solidFill>
                        <a:latin typeface="Cambria Math" panose="02040503050406030204" pitchFamily="18" charset="0"/>
                      </a:rPr>
                      <m:t>2,04</m:t>
                    </m:r>
                  </m:oMath>
                </a14:m>
                <a:r>
                  <a:rPr lang="vi-VN" sz="1600">
                    <a:solidFill>
                      <a:schemeClr val="tx1"/>
                    </a:solidFill>
                    <a:latin typeface="Arial" panose="020B0604020202020204" pitchFamily="34" charset="0"/>
                  </a:rPr>
                  <a:t> con cá trong một buổi đi câu</a:t>
                </a:r>
                <a:r>
                  <a:rPr lang="vi-VN" sz="1600" smtClean="0">
                    <a:solidFill>
                      <a:schemeClr val="tx1"/>
                    </a:solidFill>
                    <a:latin typeface="Arial" panose="020B0604020202020204" pitchFamily="34" charset="0"/>
                  </a:rPr>
                  <a:t>.</a:t>
                </a:r>
                <a:endParaRPr lang="en-US" sz="160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24819" y="3655338"/>
                <a:ext cx="7438598" cy="1200329"/>
              </a:xfrm>
              <a:prstGeom prst="rect">
                <a:avLst/>
              </a:prstGeom>
              <a:blipFill>
                <a:blip r:embed="rId7"/>
                <a:stretch>
                  <a:fillRect l="-492" b="-2030"/>
                </a:stretch>
              </a:blipFill>
            </p:spPr>
            <p:txBody>
              <a:bodyPr/>
              <a:lstStyle/>
              <a:p>
                <a:r>
                  <a:rPr lang="en-US">
                    <a:noFill/>
                  </a:rPr>
                  <a:t> </a:t>
                </a:r>
              </a:p>
            </p:txBody>
          </p:sp>
        </mc:Fallback>
      </mc:AlternateContent>
    </p:spTree>
    <p:extLst>
      <p:ext uri="{BB962C8B-B14F-4D97-AF65-F5344CB8AC3E}">
        <p14:creationId xmlns:p14="http://schemas.microsoft.com/office/powerpoint/2010/main" val="84846055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left)">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down)">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8007518" y="1877353"/>
            <a:ext cx="1355228" cy="1459392"/>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5"/>
          <p:cNvGrpSpPr/>
          <p:nvPr/>
        </p:nvGrpSpPr>
        <p:grpSpPr>
          <a:xfrm>
            <a:off x="307431" y="192706"/>
            <a:ext cx="8507788" cy="1766637"/>
            <a:chOff x="646355" y="863899"/>
            <a:chExt cx="17015575" cy="3533273"/>
          </a:xfrm>
        </p:grpSpPr>
        <p:sp>
          <p:nvSpPr>
            <p:cNvPr id="17" name="Rounded Rectangle 16"/>
            <p:cNvSpPr/>
            <p:nvPr/>
          </p:nvSpPr>
          <p:spPr>
            <a:xfrm>
              <a:off x="788891" y="991293"/>
              <a:ext cx="3387432" cy="826238"/>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Luyện tập 2</a:t>
              </a:r>
              <a:endParaRPr kumimoji="0" lang="en-US" sz="1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7"/>
            <p:cNvSpPr/>
            <p:nvPr/>
          </p:nvSpPr>
          <p:spPr>
            <a:xfrm>
              <a:off x="646355" y="863899"/>
              <a:ext cx="17015575" cy="3533273"/>
            </a:xfrm>
            <a:prstGeom prst="rect">
              <a:avLst/>
            </a:prstGeom>
          </p:spPr>
          <p:txBody>
            <a:bodyPr wrap="square">
              <a:spAutoFit/>
            </a:bodyPr>
            <a:lstStyle/>
            <a:p>
              <a:pPr lvl="0" algn="just" defTabSz="1828800">
                <a:lnSpc>
                  <a:spcPct val="170000"/>
                </a:lnSpc>
                <a:spcBef>
                  <a:spcPts val="100"/>
                </a:spcBef>
                <a:spcAft>
                  <a:spcPts val="100"/>
                </a:spcAft>
                <a:buClr>
                  <a:srgbClr val="2D1549"/>
                </a:buClr>
                <a:buSzPts val="1100"/>
                <a:defRPr/>
              </a:pPr>
              <a:r>
                <a:rPr lang="en-US" sz="1600" kern="1200" smtClean="0">
                  <a:solidFill>
                    <a:prstClr val="black"/>
                  </a:solidFill>
                  <a:latin typeface="Arial" panose="020B0604020202020204" pitchFamily="34" charset="0"/>
                  <a:ea typeface="+mn-ea"/>
                  <a:cs typeface="Arial" panose="020B0604020202020204" pitchFamily="34" charset="0"/>
                </a:rPr>
                <a:t>                              </a:t>
              </a:r>
              <a:r>
                <a:rPr lang="vi-VN" sz="1600" kern="1200" smtClean="0">
                  <a:solidFill>
                    <a:prstClr val="black"/>
                  </a:solidFill>
                  <a:latin typeface="Arial" panose="020B0604020202020204" pitchFamily="34" charset="0"/>
                  <a:ea typeface="+mn-ea"/>
                  <a:cs typeface="Arial" panose="020B0604020202020204" pitchFamily="34" charset="0"/>
                </a:rPr>
                <a:t>Giả </a:t>
              </a:r>
              <a:r>
                <a:rPr lang="vi-VN" sz="1600" kern="1200">
                  <a:solidFill>
                    <a:prstClr val="black"/>
                  </a:solidFill>
                  <a:latin typeface="Arial" panose="020B0604020202020204" pitchFamily="34" charset="0"/>
                  <a:ea typeface="+mn-ea"/>
                  <a:cs typeface="Arial" panose="020B0604020202020204" pitchFamily="34" charset="0"/>
                </a:rPr>
                <a:t>sử số vụ vi phạm Luật </a:t>
              </a:r>
              <a:r>
                <a:rPr lang="en-US" sz="1600" kern="1200" smtClean="0">
                  <a:solidFill>
                    <a:prstClr val="black"/>
                  </a:solidFill>
                  <a:latin typeface="Arial" panose="020B0604020202020204" pitchFamily="34" charset="0"/>
                  <a:ea typeface="+mn-ea"/>
                  <a:cs typeface="Arial" panose="020B0604020202020204" pitchFamily="34" charset="0"/>
                </a:rPr>
                <a:t>G</a:t>
              </a:r>
              <a:r>
                <a:rPr lang="vi-VN" sz="1600" kern="1200" smtClean="0">
                  <a:solidFill>
                    <a:prstClr val="black"/>
                  </a:solidFill>
                  <a:latin typeface="Arial" panose="020B0604020202020204" pitchFamily="34" charset="0"/>
                  <a:ea typeface="+mn-ea"/>
                  <a:cs typeface="Arial" panose="020B0604020202020204" pitchFamily="34" charset="0"/>
                </a:rPr>
                <a:t>iao thông</a:t>
              </a:r>
              <a:r>
                <a:rPr lang="en-US" sz="1600" kern="1200" smtClean="0">
                  <a:solidFill>
                    <a:prstClr val="black"/>
                  </a:solidFill>
                  <a:latin typeface="Arial" panose="020B0604020202020204" pitchFamily="34" charset="0"/>
                  <a:ea typeface="+mn-ea"/>
                  <a:cs typeface="Arial" panose="020B0604020202020204" pitchFamily="34" charset="0"/>
                </a:rPr>
                <a:t> đường bộ</a:t>
              </a:r>
              <a:r>
                <a:rPr lang="vi-VN" sz="1600" kern="1200" smtClean="0">
                  <a:solidFill>
                    <a:prstClr val="black"/>
                  </a:solidFill>
                  <a:latin typeface="Arial" panose="020B0604020202020204" pitchFamily="34" charset="0"/>
                  <a:ea typeface="+mn-ea"/>
                  <a:cs typeface="Arial" panose="020B0604020202020204" pitchFamily="34" charset="0"/>
                </a:rPr>
                <a:t> </a:t>
              </a:r>
              <a:r>
                <a:rPr lang="vi-VN" sz="1600" kern="1200">
                  <a:solidFill>
                    <a:prstClr val="black"/>
                  </a:solidFill>
                  <a:latin typeface="Arial" panose="020B0604020202020204" pitchFamily="34" charset="0"/>
                  <a:ea typeface="+mn-ea"/>
                  <a:cs typeface="Arial" panose="020B0604020202020204" pitchFamily="34" charset="0"/>
                </a:rPr>
                <a:t>trên một đoạn đường vào tối thứ Bảy có thể là 0; 1; 2; 3; 4; 5 với xác xuất tương ứng là 0,1; 0,2; 0,25; </a:t>
              </a:r>
              <a:r>
                <a:rPr lang="vi-VN" sz="1600" kern="1200" smtClean="0">
                  <a:solidFill>
                    <a:prstClr val="black"/>
                  </a:solidFill>
                  <a:latin typeface="Arial" panose="020B0604020202020204" pitchFamily="34" charset="0"/>
                  <a:ea typeface="+mn-ea"/>
                  <a:cs typeface="Arial" panose="020B0604020202020204" pitchFamily="34" charset="0"/>
                </a:rPr>
                <a:t>0,25</a:t>
              </a:r>
              <a:r>
                <a:rPr lang="en-US" sz="1600" kern="1200" smtClean="0">
                  <a:solidFill>
                    <a:prstClr val="black"/>
                  </a:solidFill>
                  <a:latin typeface="Arial" panose="020B0604020202020204" pitchFamily="34" charset="0"/>
                  <a:ea typeface="+mn-ea"/>
                  <a:cs typeface="Arial" panose="020B0604020202020204" pitchFamily="34" charset="0"/>
                </a:rPr>
                <a:t>; 0,15</a:t>
              </a:r>
              <a:r>
                <a:rPr lang="vi-VN" sz="1600" kern="1200" smtClean="0">
                  <a:solidFill>
                    <a:prstClr val="black"/>
                  </a:solidFill>
                  <a:latin typeface="Arial" panose="020B0604020202020204" pitchFamily="34" charset="0"/>
                  <a:ea typeface="+mn-ea"/>
                  <a:cs typeface="Arial" panose="020B0604020202020204" pitchFamily="34" charset="0"/>
                </a:rPr>
                <a:t> </a:t>
              </a:r>
              <a:r>
                <a:rPr lang="vi-VN" sz="1600" kern="1200">
                  <a:solidFill>
                    <a:prstClr val="black"/>
                  </a:solidFill>
                  <a:latin typeface="Arial" panose="020B0604020202020204" pitchFamily="34" charset="0"/>
                  <a:ea typeface="+mn-ea"/>
                  <a:cs typeface="Arial" panose="020B0604020202020204" pitchFamily="34" charset="0"/>
                </a:rPr>
                <a:t>và 0,05. Hỏi trung bình có bao nhiêu vụ vi phạm Luật </a:t>
              </a:r>
              <a:r>
                <a:rPr lang="en-US" sz="1600" kern="1200" smtClean="0">
                  <a:solidFill>
                    <a:prstClr val="black"/>
                  </a:solidFill>
                  <a:latin typeface="Arial" panose="020B0604020202020204" pitchFamily="34" charset="0"/>
                  <a:ea typeface="+mn-ea"/>
                  <a:cs typeface="Arial" panose="020B0604020202020204" pitchFamily="34" charset="0"/>
                </a:rPr>
                <a:t>G</a:t>
              </a:r>
              <a:r>
                <a:rPr lang="vi-VN" sz="1600" kern="1200" smtClean="0">
                  <a:solidFill>
                    <a:prstClr val="black"/>
                  </a:solidFill>
                  <a:latin typeface="Arial" panose="020B0604020202020204" pitchFamily="34" charset="0"/>
                  <a:ea typeface="+mn-ea"/>
                  <a:cs typeface="Arial" panose="020B0604020202020204" pitchFamily="34" charset="0"/>
                </a:rPr>
                <a:t>iao </a:t>
              </a:r>
              <a:r>
                <a:rPr lang="vi-VN" sz="1600" kern="1200">
                  <a:solidFill>
                    <a:prstClr val="black"/>
                  </a:solidFill>
                  <a:latin typeface="Arial" panose="020B0604020202020204" pitchFamily="34" charset="0"/>
                  <a:ea typeface="+mn-ea"/>
                  <a:cs typeface="Arial" panose="020B0604020202020204" pitchFamily="34" charset="0"/>
                </a:rPr>
                <a:t>thông </a:t>
              </a:r>
              <a:r>
                <a:rPr lang="en-US" sz="1600" kern="1200">
                  <a:solidFill>
                    <a:prstClr val="black"/>
                  </a:solidFill>
                  <a:latin typeface="Arial" panose="020B0604020202020204" pitchFamily="34" charset="0"/>
                  <a:cs typeface="Arial" panose="020B0604020202020204" pitchFamily="34" charset="0"/>
                </a:rPr>
                <a:t>đường bộ </a:t>
              </a:r>
              <a:r>
                <a:rPr lang="vi-VN" sz="1600" kern="1200" smtClean="0">
                  <a:solidFill>
                    <a:prstClr val="black"/>
                  </a:solidFill>
                  <a:latin typeface="Arial" panose="020B0604020202020204" pitchFamily="34" charset="0"/>
                  <a:ea typeface="+mn-ea"/>
                  <a:cs typeface="Arial" panose="020B0604020202020204" pitchFamily="34" charset="0"/>
                </a:rPr>
                <a:t>trên </a:t>
              </a:r>
              <a:r>
                <a:rPr lang="vi-VN" sz="1600" kern="1200">
                  <a:solidFill>
                    <a:prstClr val="black"/>
                  </a:solidFill>
                  <a:latin typeface="Arial" panose="020B0604020202020204" pitchFamily="34" charset="0"/>
                  <a:ea typeface="+mn-ea"/>
                  <a:cs typeface="Arial" panose="020B0604020202020204" pitchFamily="34" charset="0"/>
                </a:rPr>
                <a:t>đoạn đường đó vào tối thứ Bảy? </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19"/>
          <p:cNvSpPr/>
          <p:nvPr/>
        </p:nvSpPr>
        <p:spPr>
          <a:xfrm>
            <a:off x="4365727" y="1924203"/>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19799" y="2367453"/>
                <a:ext cx="7470786" cy="830997"/>
              </a:xfrm>
              <a:prstGeom prst="rect">
                <a:avLst/>
              </a:prstGeom>
            </p:spPr>
            <p:txBody>
              <a:bodyPr wrap="square">
                <a:spAutoFit/>
              </a:bodyPr>
              <a:lstStyle/>
              <a:p>
                <a:pPr algn="just">
                  <a:lnSpc>
                    <a:spcPct val="150000"/>
                  </a:lnSpc>
                </a:pPr>
                <a:r>
                  <a:rPr lang="da-DK" sz="160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6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600">
                    <a:latin typeface="+mj-lt"/>
                    <a:ea typeface="Malgun Gothic" panose="020B0503020000020004" pitchFamily="34" charset="-127"/>
                    <a:cs typeface="Times New Roman" panose="02020603050405020304" pitchFamily="18" charset="0"/>
                  </a:rPr>
                  <a:t> là số vụ vi phạm Luật giao thông trên đoạn đường đó vào tối thứ Bảy.</a:t>
                </a:r>
                <a:endParaRPr lang="en-US" sz="1600">
                  <a:latin typeface="+mj-lt"/>
                  <a:ea typeface="Calibri" panose="020F0502020204030204" pitchFamily="34" charset="0"/>
                  <a:cs typeface="Times New Roman" panose="02020603050405020304" pitchFamily="18" charset="0"/>
                </a:endParaRPr>
              </a:p>
              <a:p>
                <a:pPr algn="just">
                  <a:lnSpc>
                    <a:spcPct val="150000"/>
                  </a:lnSpc>
                </a:pPr>
                <a:r>
                  <a:rPr lang="da-DK" sz="1600">
                    <a:latin typeface="+mj-lt"/>
                    <a:ea typeface="Malgun Gothic" panose="020B0503020000020004" pitchFamily="34" charset="-127"/>
                    <a:cs typeface="Times New Roman" panose="02020603050405020304" pitchFamily="18" charset="0"/>
                  </a:rPr>
                  <a:t>Theo giả thiết </a:t>
                </a:r>
                <a14:m>
                  <m:oMath xmlns:m="http://schemas.openxmlformats.org/officeDocument/2006/math">
                    <m:r>
                      <a:rPr lang="da-DK" sz="1600" i="1">
                        <a:latin typeface="Cambria Math" panose="02040503050406030204" pitchFamily="18" charset="0"/>
                        <a:ea typeface="Malgun Gothic" panose="020B0503020000020004" pitchFamily="34" charset="-127"/>
                        <a:cs typeface="Times New Roman" panose="02020603050405020304" pitchFamily="18" charset="0"/>
                      </a:rPr>
                      <m:t>𝑋</m:t>
                    </m:r>
                  </m:oMath>
                </a14:m>
                <a:r>
                  <a:rPr lang="da-DK" sz="1600">
                    <a:latin typeface="+mj-lt"/>
                    <a:ea typeface="Malgun Gothic" panose="020B0503020000020004" pitchFamily="34" charset="-127"/>
                    <a:cs typeface="Times New Roman" panose="02020603050405020304" pitchFamily="18" charset="0"/>
                  </a:rPr>
                  <a:t> là biến ngẫu nhiên rời rạc có bảng phân bố xác suất như sau:</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9799" y="2367453"/>
                <a:ext cx="7470786" cy="830997"/>
              </a:xfrm>
              <a:prstGeom prst="rect">
                <a:avLst/>
              </a:prstGeom>
              <a:blipFill>
                <a:blip r:embed="rId4"/>
                <a:stretch>
                  <a:fillRect l="-408" b="-29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747553631"/>
                  </p:ext>
                </p:extLst>
              </p:nvPr>
            </p:nvGraphicFramePr>
            <p:xfrm>
              <a:off x="2303720" y="3291362"/>
              <a:ext cx="4703531" cy="748054"/>
            </p:xfrm>
            <a:graphic>
              <a:graphicData uri="http://schemas.openxmlformats.org/drawingml/2006/table">
                <a:tbl>
                  <a:tblPr firstRow="1" firstCol="1" bandRow="1"/>
                  <a:tblGrid>
                    <a:gridCol w="671933">
                      <a:extLst>
                        <a:ext uri="{9D8B030D-6E8A-4147-A177-3AD203B41FA5}">
                          <a16:colId xmlns:a16="http://schemas.microsoft.com/office/drawing/2014/main" val="306289220"/>
                        </a:ext>
                      </a:extLst>
                    </a:gridCol>
                    <a:gridCol w="671933">
                      <a:extLst>
                        <a:ext uri="{9D8B030D-6E8A-4147-A177-3AD203B41FA5}">
                          <a16:colId xmlns:a16="http://schemas.microsoft.com/office/drawing/2014/main" val="541453476"/>
                        </a:ext>
                      </a:extLst>
                    </a:gridCol>
                    <a:gridCol w="671933">
                      <a:extLst>
                        <a:ext uri="{9D8B030D-6E8A-4147-A177-3AD203B41FA5}">
                          <a16:colId xmlns:a16="http://schemas.microsoft.com/office/drawing/2014/main" val="1723749128"/>
                        </a:ext>
                      </a:extLst>
                    </a:gridCol>
                    <a:gridCol w="671933">
                      <a:extLst>
                        <a:ext uri="{9D8B030D-6E8A-4147-A177-3AD203B41FA5}">
                          <a16:colId xmlns:a16="http://schemas.microsoft.com/office/drawing/2014/main" val="1109817673"/>
                        </a:ext>
                      </a:extLst>
                    </a:gridCol>
                    <a:gridCol w="671933">
                      <a:extLst>
                        <a:ext uri="{9D8B030D-6E8A-4147-A177-3AD203B41FA5}">
                          <a16:colId xmlns:a16="http://schemas.microsoft.com/office/drawing/2014/main" val="3667801371"/>
                        </a:ext>
                      </a:extLst>
                    </a:gridCol>
                    <a:gridCol w="671933">
                      <a:extLst>
                        <a:ext uri="{9D8B030D-6E8A-4147-A177-3AD203B41FA5}">
                          <a16:colId xmlns:a16="http://schemas.microsoft.com/office/drawing/2014/main" val="2356135576"/>
                        </a:ext>
                      </a:extLst>
                    </a:gridCol>
                    <a:gridCol w="671933">
                      <a:extLst>
                        <a:ext uri="{9D8B030D-6E8A-4147-A177-3AD203B41FA5}">
                          <a16:colId xmlns:a16="http://schemas.microsoft.com/office/drawing/2014/main" val="1968256913"/>
                        </a:ext>
                      </a:extLst>
                    </a:gridCol>
                  </a:tblGrid>
                  <a:tr h="374027">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𝑃</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453248"/>
                      </a:ext>
                    </a:extLst>
                  </a:tr>
                  <a:tr h="374027">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𝑋</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0,2</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0,25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0,25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0,15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1600" i="1" smtClean="0">
                                    <a:effectLst/>
                                    <a:latin typeface="Cambria Math" panose="02040503050406030204" pitchFamily="18" charset="0"/>
                                    <a:ea typeface="Malgun Gothic" panose="020B0503020000020004" pitchFamily="34" charset="-127"/>
                                    <a:cs typeface="Times New Roman" panose="02020603050405020304" pitchFamily="18" charset="0"/>
                                  </a:rPr>
                                  <m:t>0,05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56417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747553631"/>
                  </p:ext>
                </p:extLst>
              </p:nvPr>
            </p:nvGraphicFramePr>
            <p:xfrm>
              <a:off x="2303720" y="3291362"/>
              <a:ext cx="4703531" cy="748054"/>
            </p:xfrm>
            <a:graphic>
              <a:graphicData uri="http://schemas.openxmlformats.org/drawingml/2006/table">
                <a:tbl>
                  <a:tblPr firstRow="1" firstCol="1" bandRow="1"/>
                  <a:tblGrid>
                    <a:gridCol w="671933">
                      <a:extLst>
                        <a:ext uri="{9D8B030D-6E8A-4147-A177-3AD203B41FA5}">
                          <a16:colId xmlns:a16="http://schemas.microsoft.com/office/drawing/2014/main" val="306289220"/>
                        </a:ext>
                      </a:extLst>
                    </a:gridCol>
                    <a:gridCol w="671933">
                      <a:extLst>
                        <a:ext uri="{9D8B030D-6E8A-4147-A177-3AD203B41FA5}">
                          <a16:colId xmlns:a16="http://schemas.microsoft.com/office/drawing/2014/main" val="541453476"/>
                        </a:ext>
                      </a:extLst>
                    </a:gridCol>
                    <a:gridCol w="671933">
                      <a:extLst>
                        <a:ext uri="{9D8B030D-6E8A-4147-A177-3AD203B41FA5}">
                          <a16:colId xmlns:a16="http://schemas.microsoft.com/office/drawing/2014/main" val="1723749128"/>
                        </a:ext>
                      </a:extLst>
                    </a:gridCol>
                    <a:gridCol w="671933">
                      <a:extLst>
                        <a:ext uri="{9D8B030D-6E8A-4147-A177-3AD203B41FA5}">
                          <a16:colId xmlns:a16="http://schemas.microsoft.com/office/drawing/2014/main" val="1109817673"/>
                        </a:ext>
                      </a:extLst>
                    </a:gridCol>
                    <a:gridCol w="671933">
                      <a:extLst>
                        <a:ext uri="{9D8B030D-6E8A-4147-A177-3AD203B41FA5}">
                          <a16:colId xmlns:a16="http://schemas.microsoft.com/office/drawing/2014/main" val="3667801371"/>
                        </a:ext>
                      </a:extLst>
                    </a:gridCol>
                    <a:gridCol w="671933">
                      <a:extLst>
                        <a:ext uri="{9D8B030D-6E8A-4147-A177-3AD203B41FA5}">
                          <a16:colId xmlns:a16="http://schemas.microsoft.com/office/drawing/2014/main" val="2356135576"/>
                        </a:ext>
                      </a:extLst>
                    </a:gridCol>
                    <a:gridCol w="671933">
                      <a:extLst>
                        <a:ext uri="{9D8B030D-6E8A-4147-A177-3AD203B41FA5}">
                          <a16:colId xmlns:a16="http://schemas.microsoft.com/office/drawing/2014/main" val="1968256913"/>
                        </a:ext>
                      </a:extLst>
                    </a:gridCol>
                  </a:tblGrid>
                  <a:tr h="37402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909" t="-1613" r="-604545" b="-10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1613" r="-499099" b="-10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1818" t="-1613" r="-403636" b="-10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9099" t="-1613" r="-300000" b="-10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2727" t="-1613" r="-202727" b="-10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8198" t="-1613" r="-100901" b="-10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03636" t="-1613" r="-1818" b="-103226"/>
                          </a:stretch>
                        </a:blipFill>
                      </a:tcPr>
                    </a:tc>
                    <a:extLst>
                      <a:ext uri="{0D108BD9-81ED-4DB2-BD59-A6C34878D82A}">
                        <a16:rowId xmlns:a16="http://schemas.microsoft.com/office/drawing/2014/main" val="498453248"/>
                      </a:ext>
                    </a:extLst>
                  </a:tr>
                  <a:tr h="37402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909" t="-101613" r="-604545" b="-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000" t="-101613" r="-499099" b="-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1818" t="-101613" r="-403636" b="-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9099" t="-101613" r="-300000" b="-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2727" t="-101613" r="-202727" b="-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8198" t="-101613" r="-100901" b="-322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03636" t="-101613" r="-1818" b="-3226"/>
                          </a:stretch>
                        </a:blipFill>
                      </a:tcPr>
                    </a:tc>
                    <a:extLst>
                      <a:ext uri="{0D108BD9-81ED-4DB2-BD59-A6C34878D82A}">
                        <a16:rowId xmlns:a16="http://schemas.microsoft.com/office/drawing/2014/main" val="1204564175"/>
                      </a:ext>
                    </a:extLst>
                  </a:tr>
                </a:tbl>
              </a:graphicData>
            </a:graphic>
          </p:graphicFrame>
        </mc:Fallback>
      </mc:AlternateContent>
      <mc:AlternateContent xmlns:mc="http://schemas.openxmlformats.org/markup-compatibility/2006" xmlns:a14="http://schemas.microsoft.com/office/drawing/2010/main">
        <mc:Choice Requires="a14">
          <p:sp>
            <p:nvSpPr>
              <p:cNvPr id="6" name="Rectangle 5"/>
              <p:cNvSpPr/>
              <p:nvPr/>
            </p:nvSpPr>
            <p:spPr>
              <a:xfrm>
                <a:off x="318734" y="4104078"/>
                <a:ext cx="8636831" cy="830997"/>
              </a:xfrm>
              <a:prstGeom prst="rect">
                <a:avLst/>
              </a:prstGeom>
            </p:spPr>
            <p:txBody>
              <a:bodyPr wrap="square">
                <a:spAutoFit/>
              </a:bodyPr>
              <a:lstStyle/>
              <a:p>
                <a:pPr algn="just">
                  <a:lnSpc>
                    <a:spcPct val="150000"/>
                  </a:lnSpc>
                </a:pPr>
                <a:r>
                  <a:rPr lang="da-DK" sz="1600">
                    <a:latin typeface="+mn-lt"/>
                    <a:ea typeface="Malgun Gothic" panose="020B0503020000020004" pitchFamily="34" charset="-127"/>
                    <a:cs typeface="Times New Roman" panose="02020603050405020304" pitchFamily="18" charset="0"/>
                  </a:rPr>
                  <a:t>Ta có: </a:t>
                </a:r>
                <a:r>
                  <a:rPr lang="en-US" sz="1600" smtClean="0">
                    <a:latin typeface="+mn-lt"/>
                    <a:ea typeface="Calibri" panose="020F0502020204030204" pitchFamily="34" charset="0"/>
                    <a:cs typeface="Times New Roman" panose="02020603050405020304" pitchFamily="18" charset="0"/>
                  </a:rPr>
                  <a:t>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𝑋</m:t>
                        </m:r>
                      </m:e>
                    </m:d>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=0.0,1+1.0,2+2.0,25+3.0,25+4.0,15+5.0,05=2,3</m:t>
                    </m:r>
                  </m:oMath>
                </a14:m>
                <a:endParaRPr lang="en-US" sz="1600">
                  <a:latin typeface="+mn-lt"/>
                  <a:ea typeface="Calibri" panose="020F0502020204030204" pitchFamily="34" charset="0"/>
                  <a:cs typeface="Times New Roman" panose="02020603050405020304" pitchFamily="18" charset="0"/>
                </a:endParaRPr>
              </a:p>
              <a:p>
                <a:pPr algn="just">
                  <a:lnSpc>
                    <a:spcPct val="150000"/>
                  </a:lnSpc>
                </a:pPr>
                <a:r>
                  <a:rPr lang="da-DK" sz="1600">
                    <a:effectLst/>
                    <a:latin typeface="+mn-lt"/>
                    <a:ea typeface="Malgun Gothic" panose="020B0503020000020004" pitchFamily="34" charset="-127"/>
                    <a:cs typeface="Times New Roman" panose="02020603050405020304" pitchFamily="18" charset="0"/>
                  </a:rPr>
                  <a:t>Vậy trung bình đoạn đường xảy ra 2,3 số vụ vi phạm Luật giao thông trong buổi tối thứ Bảy.</a:t>
                </a:r>
                <a:endParaRPr lang="en-US" sz="1600">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18734" y="4104078"/>
                <a:ext cx="8636831" cy="830997"/>
              </a:xfrm>
              <a:prstGeom prst="rect">
                <a:avLst/>
              </a:prstGeom>
              <a:blipFill>
                <a:blip r:embed="rId6"/>
                <a:stretch>
                  <a:fillRect l="-353" b="-2920"/>
                </a:stretch>
              </a:blipFill>
            </p:spPr>
            <p:txBody>
              <a:bodyPr/>
              <a:lstStyle/>
              <a:p>
                <a:r>
                  <a:rPr lang="en-US">
                    <a:noFill/>
                  </a:rPr>
                  <a:t> </a:t>
                </a:r>
              </a:p>
            </p:txBody>
          </p:sp>
        </mc:Fallback>
      </mc:AlternateContent>
    </p:spTree>
    <p:extLst>
      <p:ext uri="{BB962C8B-B14F-4D97-AF65-F5344CB8AC3E}">
        <p14:creationId xmlns:p14="http://schemas.microsoft.com/office/powerpoint/2010/main" val="5081754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down)">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TextBox 31"/>
          <p:cNvSpPr txBox="1"/>
          <p:nvPr/>
        </p:nvSpPr>
        <p:spPr>
          <a:xfrm>
            <a:off x="480206" y="195949"/>
            <a:ext cx="8160613" cy="830997"/>
          </a:xfrm>
          <a:prstGeom prst="rect">
            <a:avLst/>
          </a:prstGeom>
          <a:noFill/>
        </p:spPr>
        <p:txBody>
          <a:bodyPr wrap="square" rtlCol="0">
            <a:spAutoFit/>
          </a:bodyPr>
          <a:lstStyle/>
          <a:p>
            <a:pPr lvl="0" algn="just">
              <a:lnSpc>
                <a:spcPct val="150000"/>
              </a:lnSpc>
            </a:pPr>
            <a:r>
              <a:rPr kumimoji="0" lang="en-US" sz="1600" b="1" i="0" u="none" strike="noStrike" kern="0" cap="none" spc="0" normalizeH="0" baseline="0" noProof="0">
                <a:ln>
                  <a:noFill/>
                </a:ln>
                <a:solidFill>
                  <a:srgbClr val="FFFFFF"/>
                </a:solidFill>
                <a:effectLst/>
                <a:highlight>
                  <a:srgbClr val="CE4D8E"/>
                </a:highlight>
                <a:uLnTx/>
                <a:uFillTx/>
                <a:ea typeface="+mn-ea"/>
                <a:cs typeface="Arial" panose="020B0604020202020204" pitchFamily="34" charset="0"/>
                <a:sym typeface="Arial"/>
              </a:rPr>
              <a:t>Ví dụ </a:t>
            </a:r>
            <a:r>
              <a:rPr kumimoji="0" lang="en-US" sz="1600" b="1" i="0" u="none" strike="noStrike" kern="0" cap="none" spc="0" normalizeH="0" baseline="0" noProof="0" smtClean="0">
                <a:ln>
                  <a:noFill/>
                </a:ln>
                <a:solidFill>
                  <a:srgbClr val="FFFFFF"/>
                </a:solidFill>
                <a:effectLst/>
                <a:highlight>
                  <a:srgbClr val="CE4D8E"/>
                </a:highlight>
                <a:uLnTx/>
                <a:uFillTx/>
                <a:ea typeface="+mn-ea"/>
                <a:cs typeface="Arial" panose="020B0604020202020204" pitchFamily="34" charset="0"/>
                <a:sym typeface="Arial"/>
              </a:rPr>
              <a:t>6:</a:t>
            </a:r>
            <a:r>
              <a:rPr kumimoji="0" lang="en-US" sz="1600" b="0" i="0"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a:t> </a:t>
            </a:r>
            <a:r>
              <a:rPr lang="vi-VN" sz="1600">
                <a:ea typeface="Calibri" panose="020F0502020204030204" pitchFamily="34" charset="0"/>
                <a:cs typeface="Times New Roman" panose="02020603050405020304" pitchFamily="18" charset="0"/>
              </a:rPr>
              <a:t>Trở lại </a:t>
            </a:r>
            <a:r>
              <a:rPr lang="vi-VN" sz="1600" i="1">
                <a:ea typeface="Calibri" panose="020F0502020204030204" pitchFamily="34" charset="0"/>
                <a:cs typeface="Times New Roman" panose="02020603050405020304" pitchFamily="18" charset="0"/>
              </a:rPr>
              <a:t>tình huống mở đầu</a:t>
            </a:r>
            <a:r>
              <a:rPr lang="vi-VN" sz="1600">
                <a:ea typeface="Calibri" panose="020F0502020204030204" pitchFamily="34" charset="0"/>
                <a:cs typeface="Times New Roman" panose="02020603050405020304" pitchFamily="18" charset="0"/>
              </a:rPr>
              <a:t>. Giả sử ở vòng 1 bạn Minh bốc ngẫu nhiên một câu hỏi loại I. Hỏi trung bình Minh nhận được bao nhiêu điểm</a:t>
            </a:r>
            <a:r>
              <a:rPr lang="vi-VN" sz="1600" smtClean="0">
                <a:ea typeface="Calibri" panose="020F0502020204030204" pitchFamily="34" charset="0"/>
                <a:cs typeface="Times New Roman" panose="02020603050405020304" pitchFamily="18" charset="0"/>
              </a:rPr>
              <a:t>?</a:t>
            </a:r>
            <a:endParaRPr kumimoji="0" lang="en-US" sz="16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sp>
        <p:nvSpPr>
          <p:cNvPr id="34" name="Rectangle 33"/>
          <p:cNvSpPr/>
          <p:nvPr/>
        </p:nvSpPr>
        <p:spPr>
          <a:xfrm>
            <a:off x="4235622" y="1062743"/>
            <a:ext cx="6497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80205" y="1416287"/>
                <a:ext cx="8190630" cy="3418565"/>
              </a:xfrm>
              <a:prstGeom prst="rect">
                <a:avLst/>
              </a:prstGeom>
            </p:spPr>
            <p:txBody>
              <a:bodyPr wrap="square">
                <a:spAutoFit/>
              </a:bodyPr>
              <a:lstStyle/>
              <a:p>
                <a:pPr lvl="0" algn="just">
                  <a:lnSpc>
                    <a:spcPct val="150000"/>
                  </a:lnSpc>
                </a:pPr>
                <a:r>
                  <a:rPr lang="vi-VN" sz="1600" smtClean="0">
                    <a:solidFill>
                      <a:schemeClr val="tx1"/>
                    </a:solidFill>
                    <a:latin typeface="Arial" panose="020B0604020202020204" pitchFamily="34" charset="0"/>
                  </a:rPr>
                  <a:t>Gọi </a:t>
                </a:r>
                <a14:m>
                  <m:oMath xmlns:m="http://schemas.openxmlformats.org/officeDocument/2006/math">
                    <m:r>
                      <a:rPr lang="vi-VN" sz="1600" i="1" smtClean="0">
                        <a:solidFill>
                          <a:schemeClr val="tx1"/>
                        </a:solidFill>
                        <a:latin typeface="Cambria Math" panose="02040503050406030204" pitchFamily="18" charset="0"/>
                      </a:rPr>
                      <m:t>𝑋</m:t>
                    </m:r>
                  </m:oMath>
                </a14:m>
                <a:r>
                  <a:rPr lang="vi-VN" sz="1600">
                    <a:solidFill>
                      <a:schemeClr val="tx1"/>
                    </a:solidFill>
                    <a:latin typeface="Arial" panose="020B0604020202020204" pitchFamily="34" charset="0"/>
                  </a:rPr>
                  <a:t> là số điểm Minh nhận được. Số điểm trung bình mà Minh nhận được là </a:t>
                </a:r>
                <a14:m>
                  <m:oMath xmlns:m="http://schemas.openxmlformats.org/officeDocument/2006/math">
                    <m:r>
                      <a:rPr lang="vi-VN" sz="1600" i="1" smtClean="0">
                        <a:solidFill>
                          <a:schemeClr val="tx1"/>
                        </a:solidFill>
                        <a:latin typeface="Cambria Math" panose="02040503050406030204" pitchFamily="18" charset="0"/>
                      </a:rPr>
                      <m:t>𝐸</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m:t>
                    </m:r>
                  </m:oMath>
                </a14:m>
                <a:endParaRPr lang="vi-VN" sz="1600">
                  <a:solidFill>
                    <a:schemeClr val="tx1"/>
                  </a:solidFill>
                  <a:latin typeface="Arial" panose="020B0604020202020204" pitchFamily="34" charset="0"/>
                </a:endParaRPr>
              </a:p>
              <a:p>
                <a:pPr lvl="0" algn="just">
                  <a:lnSpc>
                    <a:spcPct val="150000"/>
                  </a:lnSpc>
                </a:pPr>
                <a:r>
                  <a:rPr lang="vi-VN" sz="1600">
                    <a:solidFill>
                      <a:schemeClr val="tx1"/>
                    </a:solidFill>
                    <a:latin typeface="Arial" panose="020B0604020202020204" pitchFamily="34" charset="0"/>
                  </a:rPr>
                  <a:t>Gọi </a:t>
                </a:r>
                <a14:m>
                  <m:oMath xmlns:m="http://schemas.openxmlformats.org/officeDocument/2006/math">
                    <m:r>
                      <a:rPr lang="vi-VN" sz="1600" i="1" smtClean="0">
                        <a:solidFill>
                          <a:schemeClr val="tx1"/>
                        </a:solidFill>
                        <a:latin typeface="Cambria Math" panose="02040503050406030204" pitchFamily="18" charset="0"/>
                      </a:rPr>
                      <m:t>𝐴</m:t>
                    </m:r>
                    <m:r>
                      <a:rPr lang="vi-VN" sz="1600" i="1" smtClean="0">
                        <a:solidFill>
                          <a:schemeClr val="tx1"/>
                        </a:solidFill>
                        <a:latin typeface="Cambria Math" panose="02040503050406030204" pitchFamily="18" charset="0"/>
                      </a:rPr>
                      <m:t> </m:t>
                    </m:r>
                  </m:oMath>
                </a14:m>
                <a:r>
                  <a:rPr lang="vi-VN" sz="1600">
                    <a:solidFill>
                      <a:schemeClr val="tx1"/>
                    </a:solidFill>
                    <a:latin typeface="Arial" panose="020B0604020202020204" pitchFamily="34" charset="0"/>
                  </a:rPr>
                  <a:t>là biến cố: “Minh trả lời đúng câu hỏi loại I”; </a:t>
                </a:r>
                <a:endParaRPr lang="en-US" sz="1600" smtClean="0">
                  <a:solidFill>
                    <a:schemeClr val="tx1"/>
                  </a:solidFill>
                  <a:latin typeface="Arial" panose="020B0604020202020204" pitchFamily="34" charset="0"/>
                </a:endParaRPr>
              </a:p>
              <a:p>
                <a:pPr lvl="0" algn="just">
                  <a:lnSpc>
                    <a:spcPct val="150000"/>
                  </a:lnSpc>
                </a:pPr>
                <a:r>
                  <a:rPr lang="en-US" sz="1600">
                    <a:solidFill>
                      <a:schemeClr val="tx1"/>
                    </a:solidFill>
                    <a:latin typeface="Arial" panose="020B0604020202020204" pitchFamily="34" charset="0"/>
                  </a:rPr>
                  <a:t> </a:t>
                </a:r>
                <a:r>
                  <a:rPr lang="en-US" sz="1600" smtClean="0">
                    <a:solidFill>
                      <a:schemeClr val="tx1"/>
                    </a:solidFill>
                    <a:latin typeface="Arial" panose="020B0604020202020204" pitchFamily="34" charset="0"/>
                  </a:rPr>
                  <a:t>     </a:t>
                </a:r>
                <a14:m>
                  <m:oMath xmlns:m="http://schemas.openxmlformats.org/officeDocument/2006/math">
                    <m:r>
                      <a:rPr lang="vi-VN" sz="1600" i="1" smtClean="0">
                        <a:solidFill>
                          <a:schemeClr val="tx1"/>
                        </a:solidFill>
                        <a:latin typeface="Cambria Math" panose="02040503050406030204" pitchFamily="18" charset="0"/>
                      </a:rPr>
                      <m:t>𝐵</m:t>
                    </m:r>
                  </m:oMath>
                </a14:m>
                <a:r>
                  <a:rPr lang="vi-VN" sz="1600">
                    <a:solidFill>
                      <a:schemeClr val="tx1"/>
                    </a:solidFill>
                    <a:latin typeface="Arial" panose="020B0604020202020204" pitchFamily="34" charset="0"/>
                  </a:rPr>
                  <a:t> là biến cố: “Minh trả lời đúng câu hỏi loại II</a:t>
                </a:r>
                <a:r>
                  <a:rPr lang="vi-VN" sz="1600" smtClean="0">
                    <a:solidFill>
                      <a:schemeClr val="tx1"/>
                    </a:solidFill>
                    <a:latin typeface="Arial" panose="020B0604020202020204" pitchFamily="34" charset="0"/>
                  </a:rPr>
                  <a:t>”</a:t>
                </a:r>
                <a:endParaRPr lang="en-US" sz="1600" smtClean="0">
                  <a:solidFill>
                    <a:schemeClr val="tx1"/>
                  </a:solidFill>
                  <a:latin typeface="Arial" panose="020B0604020202020204" pitchFamily="34" charset="0"/>
                </a:endParaRPr>
              </a:p>
              <a:p>
                <a:pPr lvl="0" algn="just">
                  <a:lnSpc>
                    <a:spcPct val="150000"/>
                  </a:lnSpc>
                </a:pPr>
                <a:r>
                  <a:rPr lang="vi-VN" sz="1600" smtClean="0">
                    <a:solidFill>
                      <a:schemeClr val="tx1"/>
                    </a:solidFill>
                    <a:latin typeface="Arial" panose="020B0604020202020204" pitchFamily="34" charset="0"/>
                  </a:rPr>
                  <a:t>Ta </a:t>
                </a:r>
                <a:r>
                  <a:rPr lang="vi-VN" sz="1600">
                    <a:solidFill>
                      <a:schemeClr val="tx1"/>
                    </a:solidFill>
                    <a:latin typeface="Arial" panose="020B0604020202020204" pitchFamily="34" charset="0"/>
                  </a:rPr>
                  <a:t>có </a:t>
                </a:r>
                <a14:m>
                  <m:oMath xmlns:m="http://schemas.openxmlformats.org/officeDocument/2006/math">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𝐴</m:t>
                    </m:r>
                    <m:r>
                      <a:rPr lang="vi-VN" sz="1600" i="1" smtClean="0">
                        <a:solidFill>
                          <a:schemeClr val="tx1"/>
                        </a:solidFill>
                        <a:latin typeface="Cambria Math" panose="02040503050406030204" pitchFamily="18" charset="0"/>
                      </a:rPr>
                      <m:t>)=0,8; </m:t>
                    </m:r>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𝐵</m:t>
                    </m:r>
                    <m:r>
                      <a:rPr lang="vi-VN" sz="1600" i="1" smtClean="0">
                        <a:solidFill>
                          <a:schemeClr val="tx1"/>
                        </a:solidFill>
                        <a:latin typeface="Cambria Math" panose="02040503050406030204" pitchFamily="18" charset="0"/>
                      </a:rPr>
                      <m:t>)=0,6.</m:t>
                    </m:r>
                  </m:oMath>
                </a14:m>
                <a:endParaRPr lang="vi-VN" sz="1600">
                  <a:solidFill>
                    <a:schemeClr val="tx1"/>
                  </a:solidFill>
                  <a:latin typeface="Arial" panose="020B0604020202020204" pitchFamily="34" charset="0"/>
                </a:endParaRPr>
              </a:p>
              <a:p>
                <a:pPr marL="285750" lvl="0" indent="-285750" algn="just">
                  <a:lnSpc>
                    <a:spcPct val="150000"/>
                  </a:lnSpc>
                  <a:buFont typeface="Arial" panose="020B0604020202020204" pitchFamily="34" charset="0"/>
                  <a:buChar char="•"/>
                </a:pPr>
                <a:r>
                  <a:rPr lang="vi-VN" sz="1600">
                    <a:solidFill>
                      <a:schemeClr val="tx1"/>
                    </a:solidFill>
                    <a:latin typeface="Arial" panose="020B0604020202020204" pitchFamily="34" charset="0"/>
                  </a:rPr>
                  <a:t>Vòng 1: Minh bốc ngẫu nhiên một câu hỏi loại I. Có hai khả năng:</a:t>
                </a:r>
              </a:p>
              <a:p>
                <a:pPr marL="285750" lvl="0" indent="-285750" algn="just">
                  <a:lnSpc>
                    <a:spcPct val="150000"/>
                  </a:lnSpc>
                  <a:buFontTx/>
                  <a:buChar char="-"/>
                </a:pPr>
                <a:r>
                  <a:rPr lang="vi-VN" sz="1600" smtClean="0">
                    <a:solidFill>
                      <a:schemeClr val="tx1"/>
                    </a:solidFill>
                    <a:latin typeface="Arial" panose="020B0604020202020204" pitchFamily="34" charset="0"/>
                  </a:rPr>
                  <a:t>Nếu </a:t>
                </a:r>
                <a:r>
                  <a:rPr lang="vi-VN" sz="1600">
                    <a:solidFill>
                      <a:schemeClr val="tx1"/>
                    </a:solidFill>
                    <a:latin typeface="Arial" panose="020B0604020202020204" pitchFamily="34" charset="0"/>
                  </a:rPr>
                  <a:t>trả lời sai thì Minh nhận 0 điểm. Cuộc chơi kết thúc tại đây. Ta có </a:t>
                </a:r>
                <a14:m>
                  <m:oMath xmlns:m="http://schemas.openxmlformats.org/officeDocument/2006/math">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=0}=</m:t>
                    </m:r>
                    <m:acc>
                      <m:accPr>
                        <m:chr m:val="̅"/>
                        <m:ctrlPr>
                          <a:rPr lang="vi-VN" sz="160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𝐴</m:t>
                        </m:r>
                      </m:e>
                    </m:acc>
                    <m:r>
                      <a:rPr lang="vi-VN" sz="1600" i="1" smtClean="0">
                        <a:solidFill>
                          <a:schemeClr val="tx1"/>
                        </a:solidFill>
                        <a:latin typeface="Cambria Math" panose="02040503050406030204" pitchFamily="18" charset="0"/>
                      </a:rPr>
                      <m:t> </m:t>
                    </m:r>
                  </m:oMath>
                </a14:m>
                <a:r>
                  <a:rPr lang="vi-VN" sz="1600">
                    <a:solidFill>
                      <a:schemeClr val="tx1"/>
                    </a:solidFill>
                    <a:latin typeface="Arial" panose="020B0604020202020204" pitchFamily="34" charset="0"/>
                  </a:rPr>
                  <a:t> </a:t>
                </a:r>
                <a:endParaRPr lang="en-US" sz="1600" smtClean="0">
                  <a:solidFill>
                    <a:schemeClr val="tx1"/>
                  </a:solidFill>
                  <a:latin typeface="Arial" panose="020B0604020202020204" pitchFamily="34" charset="0"/>
                </a:endParaRPr>
              </a:p>
              <a:p>
                <a:pPr lvl="0" algn="just">
                  <a:lnSpc>
                    <a:spcPct val="150000"/>
                  </a:lnSpc>
                </a:pPr>
                <a:r>
                  <a:rPr lang="vi-VN" sz="1600" smtClean="0">
                    <a:solidFill>
                      <a:schemeClr val="tx1"/>
                    </a:solidFill>
                    <a:latin typeface="Arial" panose="020B0604020202020204" pitchFamily="34" charset="0"/>
                  </a:rPr>
                  <a:t>Do đó </a:t>
                </a:r>
                <a:endParaRPr lang="en-US" sz="1600" smtClean="0">
                  <a:solidFill>
                    <a:schemeClr val="tx1"/>
                  </a:solidFill>
                  <a:latin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vi-VN" sz="1600" i="1" smtClean="0">
                          <a:solidFill>
                            <a:schemeClr val="tx1"/>
                          </a:solidFill>
                          <a:latin typeface="Cambria Math" panose="02040503050406030204" pitchFamily="18" charset="0"/>
                        </a:rPr>
                        <m:t>𝑃</m:t>
                      </m:r>
                      <m:r>
                        <a:rPr lang="vi-VN" sz="160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𝑋</m:t>
                      </m:r>
                      <m:r>
                        <a:rPr lang="vi-VN" sz="1600" i="1" smtClean="0">
                          <a:solidFill>
                            <a:schemeClr val="tx1"/>
                          </a:solidFill>
                          <a:latin typeface="Cambria Math" panose="02040503050406030204" pitchFamily="18" charset="0"/>
                        </a:rPr>
                        <m:t>=0)=</m:t>
                      </m:r>
                      <m:r>
                        <a:rPr lang="vi-VN" sz="1600" i="1">
                          <a:solidFill>
                            <a:schemeClr val="tx1"/>
                          </a:solidFill>
                          <a:latin typeface="Cambria Math" panose="02040503050406030204" pitchFamily="18" charset="0"/>
                        </a:rPr>
                        <m:t>𝑃</m:t>
                      </m:r>
                      <m:r>
                        <a:rPr lang="vi-VN" sz="1600" i="1">
                          <a:solidFill>
                            <a:schemeClr val="tx1"/>
                          </a:solidFill>
                          <a:latin typeface="Cambria Math" panose="02040503050406030204" pitchFamily="18" charset="0"/>
                        </a:rPr>
                        <m:t>(</m:t>
                      </m:r>
                      <m:acc>
                        <m:accPr>
                          <m:chr m:val="̅"/>
                          <m:ctrlPr>
                            <a:rPr lang="vi-VN"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r>
                        <a:rPr lang="vi-VN" sz="1600" i="1">
                          <a:solidFill>
                            <a:schemeClr val="tx1"/>
                          </a:solidFill>
                          <a:latin typeface="Cambria Math" panose="02040503050406030204" pitchFamily="18" charset="0"/>
                        </a:rPr>
                        <m:t>)=1−</m:t>
                      </m:r>
                      <m:r>
                        <a:rPr lang="vi-VN" sz="1600" i="1">
                          <a:solidFill>
                            <a:schemeClr val="tx1"/>
                          </a:solidFill>
                          <a:latin typeface="Cambria Math" panose="02040503050406030204" pitchFamily="18" charset="0"/>
                        </a:rPr>
                        <m:t>𝑃</m:t>
                      </m:r>
                      <m:r>
                        <a:rPr lang="vi-VN" sz="1600" i="1">
                          <a:solidFill>
                            <a:schemeClr val="tx1"/>
                          </a:solidFill>
                          <a:latin typeface="Cambria Math" panose="02040503050406030204" pitchFamily="18" charset="0"/>
                        </a:rPr>
                        <m:t>(</m:t>
                      </m:r>
                      <m:r>
                        <a:rPr lang="vi-VN" sz="1600" i="1">
                          <a:solidFill>
                            <a:schemeClr val="tx1"/>
                          </a:solidFill>
                          <a:latin typeface="Cambria Math" panose="02040503050406030204" pitchFamily="18" charset="0"/>
                        </a:rPr>
                        <m:t>𝐴</m:t>
                      </m:r>
                      <m:r>
                        <a:rPr lang="vi-VN" sz="1600" i="1">
                          <a:solidFill>
                            <a:schemeClr val="tx1"/>
                          </a:solidFill>
                          <a:latin typeface="Cambria Math" panose="02040503050406030204" pitchFamily="18" charset="0"/>
                        </a:rPr>
                        <m:t>)=1−0,8=0,2</m:t>
                      </m:r>
                    </m:oMath>
                  </m:oMathPara>
                </a14:m>
                <a:endParaRPr lang="vi-VN" sz="1600">
                  <a:solidFill>
                    <a:schemeClr val="tx1"/>
                  </a:solidFill>
                  <a:latin typeface="Arial" panose="020B0604020202020204" pitchFamily="34" charset="0"/>
                </a:endParaRPr>
              </a:p>
              <a:p>
                <a:pPr marL="285750" lvl="0" indent="-285750" algn="just">
                  <a:lnSpc>
                    <a:spcPct val="150000"/>
                  </a:lnSpc>
                  <a:buFontTx/>
                  <a:buChar char="-"/>
                </a:pPr>
                <a:r>
                  <a:rPr lang="vi-VN" sz="1600" smtClean="0">
                    <a:solidFill>
                      <a:schemeClr val="tx1"/>
                    </a:solidFill>
                    <a:latin typeface="Arial" panose="020B0604020202020204" pitchFamily="34" charset="0"/>
                  </a:rPr>
                  <a:t>Nếu </a:t>
                </a:r>
                <a:r>
                  <a:rPr lang="vi-VN" sz="1600">
                    <a:solidFill>
                      <a:schemeClr val="tx1"/>
                    </a:solidFill>
                    <a:latin typeface="Arial" panose="020B0604020202020204" pitchFamily="34" charset="0"/>
                  </a:rPr>
                  <a:t>trả lời đúng thì Minh nhận 20 điểm và Minh sẽ bước vào vòng 2</a:t>
                </a:r>
                <a:r>
                  <a:rPr lang="vi-VN" sz="1600" smtClean="0">
                    <a:solidFill>
                      <a:schemeClr val="tx1"/>
                    </a:solidFill>
                    <a:latin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480205" y="1416287"/>
                <a:ext cx="8190630" cy="3418565"/>
              </a:xfrm>
              <a:prstGeom prst="rect">
                <a:avLst/>
              </a:prstGeom>
              <a:blipFill>
                <a:blip r:embed="rId3"/>
                <a:stretch>
                  <a:fillRect l="-447"/>
                </a:stretch>
              </a:blipFill>
            </p:spPr>
            <p:txBody>
              <a:bodyPr/>
              <a:lstStyle/>
              <a:p>
                <a:r>
                  <a:rPr lang="en-US">
                    <a:noFill/>
                  </a:rPr>
                  <a:t> </a:t>
                </a:r>
              </a:p>
            </p:txBody>
          </p:sp>
        </mc:Fallback>
      </mc:AlternateContent>
      <p:grpSp>
        <p:nvGrpSpPr>
          <p:cNvPr id="16" name="Google Shape;1672;p49"/>
          <p:cNvGrpSpPr/>
          <p:nvPr/>
        </p:nvGrpSpPr>
        <p:grpSpPr>
          <a:xfrm>
            <a:off x="8314883" y="4341413"/>
            <a:ext cx="534917" cy="524754"/>
            <a:chOff x="2806535" y="3821413"/>
            <a:chExt cx="269197" cy="286300"/>
          </a:xfrm>
        </p:grpSpPr>
        <p:sp>
          <p:nvSpPr>
            <p:cNvPr id="17" name="Google Shape;1673;p49"/>
            <p:cNvSpPr/>
            <p:nvPr/>
          </p:nvSpPr>
          <p:spPr>
            <a:xfrm>
              <a:off x="2834982" y="3825624"/>
              <a:ext cx="198604" cy="277923"/>
            </a:xfrm>
            <a:custGeom>
              <a:avLst/>
              <a:gdLst/>
              <a:ahLst/>
              <a:cxnLst/>
              <a:rect l="l" t="t" r="r" b="b"/>
              <a:pathLst>
                <a:path w="9104" h="12740" extrusionOk="0">
                  <a:moveTo>
                    <a:pt x="1985" y="0"/>
                  </a:moveTo>
                  <a:cubicBezTo>
                    <a:pt x="1" y="4194"/>
                    <a:pt x="506" y="9554"/>
                    <a:pt x="4108" y="12740"/>
                  </a:cubicBezTo>
                  <a:lnTo>
                    <a:pt x="9104" y="12740"/>
                  </a:lnTo>
                  <a:lnTo>
                    <a:pt x="7380" y="1253"/>
                  </a:lnTo>
                  <a:cubicBezTo>
                    <a:pt x="7380" y="557"/>
                    <a:pt x="6807" y="0"/>
                    <a:pt x="6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74;p49"/>
            <p:cNvSpPr/>
            <p:nvPr/>
          </p:nvSpPr>
          <p:spPr>
            <a:xfrm>
              <a:off x="2810331" y="3825624"/>
              <a:ext cx="114289" cy="277923"/>
            </a:xfrm>
            <a:custGeom>
              <a:avLst/>
              <a:gdLst/>
              <a:ahLst/>
              <a:cxnLst/>
              <a:rect l="l" t="t" r="r" b="b"/>
              <a:pathLst>
                <a:path w="5239" h="12740" extrusionOk="0">
                  <a:moveTo>
                    <a:pt x="1253" y="0"/>
                  </a:moveTo>
                  <a:cubicBezTo>
                    <a:pt x="557" y="0"/>
                    <a:pt x="0" y="557"/>
                    <a:pt x="0" y="1253"/>
                  </a:cubicBezTo>
                  <a:lnTo>
                    <a:pt x="0" y="11487"/>
                  </a:lnTo>
                  <a:cubicBezTo>
                    <a:pt x="0" y="12183"/>
                    <a:pt x="557" y="12740"/>
                    <a:pt x="1253" y="12740"/>
                  </a:cubicBezTo>
                  <a:lnTo>
                    <a:pt x="5238" y="12740"/>
                  </a:lnTo>
                  <a:cubicBezTo>
                    <a:pt x="2959" y="9155"/>
                    <a:pt x="1950" y="3915"/>
                    <a:pt x="3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75;p49"/>
            <p:cNvSpPr/>
            <p:nvPr/>
          </p:nvSpPr>
          <p:spPr>
            <a:xfrm>
              <a:off x="2863472" y="3952020"/>
              <a:ext cx="47862" cy="50545"/>
            </a:xfrm>
            <a:custGeom>
              <a:avLst/>
              <a:gdLst/>
              <a:ahLst/>
              <a:cxnLst/>
              <a:rect l="l" t="t" r="r" b="b"/>
              <a:pathLst>
                <a:path w="2194" h="2317" extrusionOk="0">
                  <a:moveTo>
                    <a:pt x="331" y="1"/>
                  </a:moveTo>
                  <a:cubicBezTo>
                    <a:pt x="1" y="820"/>
                    <a:pt x="71" y="1585"/>
                    <a:pt x="802" y="2316"/>
                  </a:cubicBezTo>
                  <a:lnTo>
                    <a:pt x="1514" y="2316"/>
                  </a:lnTo>
                  <a:cubicBezTo>
                    <a:pt x="1897" y="2316"/>
                    <a:pt x="2194" y="2020"/>
                    <a:pt x="2194" y="1637"/>
                  </a:cubicBezTo>
                  <a:lnTo>
                    <a:pt x="2194" y="680"/>
                  </a:lnTo>
                  <a:cubicBezTo>
                    <a:pt x="2194" y="297"/>
                    <a:pt x="1897" y="1"/>
                    <a:pt x="1514" y="1"/>
                  </a:cubicBezTo>
                  <a:close/>
                </a:path>
              </a:pathLst>
            </a:custGeom>
            <a:solidFill>
              <a:srgbClr val="EC8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76;p49"/>
            <p:cNvSpPr/>
            <p:nvPr/>
          </p:nvSpPr>
          <p:spPr>
            <a:xfrm>
              <a:off x="2835396" y="3952020"/>
              <a:ext cx="45572" cy="50545"/>
            </a:xfrm>
            <a:custGeom>
              <a:avLst/>
              <a:gdLst/>
              <a:ahLst/>
              <a:cxnLst/>
              <a:rect l="l" t="t" r="r" b="b"/>
              <a:pathLst>
                <a:path w="2089" h="2317" extrusionOk="0">
                  <a:moveTo>
                    <a:pt x="696" y="1"/>
                  </a:moveTo>
                  <a:cubicBezTo>
                    <a:pt x="330" y="1"/>
                    <a:pt x="0" y="297"/>
                    <a:pt x="0" y="680"/>
                  </a:cubicBezTo>
                  <a:lnTo>
                    <a:pt x="0" y="1637"/>
                  </a:lnTo>
                  <a:cubicBezTo>
                    <a:pt x="0" y="2020"/>
                    <a:pt x="330" y="2316"/>
                    <a:pt x="696" y="2316"/>
                  </a:cubicBezTo>
                  <a:lnTo>
                    <a:pt x="2089" y="2316"/>
                  </a:lnTo>
                  <a:cubicBezTo>
                    <a:pt x="2070" y="2247"/>
                    <a:pt x="2054" y="2194"/>
                    <a:pt x="2036" y="2124"/>
                  </a:cubicBezTo>
                  <a:cubicBezTo>
                    <a:pt x="1845" y="1411"/>
                    <a:pt x="1706" y="697"/>
                    <a:pt x="1618" y="1"/>
                  </a:cubicBezTo>
                  <a:close/>
                </a:path>
              </a:pathLst>
            </a:custGeom>
            <a:solidFill>
              <a:srgbClr val="EC8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77;p49"/>
            <p:cNvSpPr/>
            <p:nvPr/>
          </p:nvSpPr>
          <p:spPr>
            <a:xfrm>
              <a:off x="2856644" y="3850667"/>
              <a:ext cx="113918" cy="75960"/>
            </a:xfrm>
            <a:custGeom>
              <a:avLst/>
              <a:gdLst/>
              <a:ahLst/>
              <a:cxnLst/>
              <a:rect l="l" t="t" r="r" b="b"/>
              <a:pathLst>
                <a:path w="5222" h="3482" extrusionOk="0">
                  <a:moveTo>
                    <a:pt x="714" y="1"/>
                  </a:moveTo>
                  <a:cubicBezTo>
                    <a:pt x="175" y="1027"/>
                    <a:pt x="1" y="2194"/>
                    <a:pt x="523" y="3482"/>
                  </a:cubicBezTo>
                  <a:lnTo>
                    <a:pt x="4542" y="3482"/>
                  </a:lnTo>
                  <a:cubicBezTo>
                    <a:pt x="4925" y="3482"/>
                    <a:pt x="5222" y="3185"/>
                    <a:pt x="5222" y="2802"/>
                  </a:cubicBezTo>
                  <a:lnTo>
                    <a:pt x="5222" y="697"/>
                  </a:lnTo>
                  <a:cubicBezTo>
                    <a:pt x="5222" y="314"/>
                    <a:pt x="4925" y="1"/>
                    <a:pt x="4542" y="1"/>
                  </a:cubicBezTo>
                  <a:close/>
                </a:path>
              </a:pathLst>
            </a:custGeom>
            <a:solidFill>
              <a:srgbClr val="A0D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8;p49"/>
            <p:cNvSpPr/>
            <p:nvPr/>
          </p:nvSpPr>
          <p:spPr>
            <a:xfrm>
              <a:off x="2835396" y="3850667"/>
              <a:ext cx="36824" cy="75960"/>
            </a:xfrm>
            <a:custGeom>
              <a:avLst/>
              <a:gdLst/>
              <a:ahLst/>
              <a:cxnLst/>
              <a:rect l="l" t="t" r="r" b="b"/>
              <a:pathLst>
                <a:path w="1688" h="3482" extrusionOk="0">
                  <a:moveTo>
                    <a:pt x="696" y="1"/>
                  </a:moveTo>
                  <a:cubicBezTo>
                    <a:pt x="330" y="1"/>
                    <a:pt x="0" y="314"/>
                    <a:pt x="0" y="697"/>
                  </a:cubicBezTo>
                  <a:lnTo>
                    <a:pt x="0" y="2802"/>
                  </a:lnTo>
                  <a:cubicBezTo>
                    <a:pt x="0" y="3185"/>
                    <a:pt x="330" y="3482"/>
                    <a:pt x="696" y="3482"/>
                  </a:cubicBezTo>
                  <a:lnTo>
                    <a:pt x="1497" y="3482"/>
                  </a:lnTo>
                  <a:cubicBezTo>
                    <a:pt x="1427" y="2263"/>
                    <a:pt x="1479" y="1080"/>
                    <a:pt x="1688" y="1"/>
                  </a:cubicBezTo>
                  <a:close/>
                </a:path>
              </a:pathLst>
            </a:custGeom>
            <a:solidFill>
              <a:srgbClr val="A0D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9;p49"/>
            <p:cNvSpPr/>
            <p:nvPr/>
          </p:nvSpPr>
          <p:spPr>
            <a:xfrm>
              <a:off x="2995977" y="3855227"/>
              <a:ext cx="75589" cy="248320"/>
            </a:xfrm>
            <a:custGeom>
              <a:avLst/>
              <a:gdLst/>
              <a:ahLst/>
              <a:cxnLst/>
              <a:rect l="l" t="t" r="r" b="b"/>
              <a:pathLst>
                <a:path w="3465" h="11383" extrusionOk="0">
                  <a:moveTo>
                    <a:pt x="0" y="1"/>
                  </a:moveTo>
                  <a:lnTo>
                    <a:pt x="0" y="9642"/>
                  </a:lnTo>
                  <a:cubicBezTo>
                    <a:pt x="0" y="10599"/>
                    <a:pt x="766" y="11383"/>
                    <a:pt x="1724" y="11383"/>
                  </a:cubicBezTo>
                  <a:cubicBezTo>
                    <a:pt x="2680" y="11383"/>
                    <a:pt x="3464" y="10599"/>
                    <a:pt x="3464" y="9642"/>
                  </a:cubicBezTo>
                  <a:lnTo>
                    <a:pt x="3464" y="2593"/>
                  </a:lnTo>
                  <a:cubicBezTo>
                    <a:pt x="3464" y="1897"/>
                    <a:pt x="2907" y="1358"/>
                    <a:pt x="2211" y="1358"/>
                  </a:cubicBezTo>
                  <a:lnTo>
                    <a:pt x="1724" y="1358"/>
                  </a:lnTo>
                  <a:lnTo>
                    <a:pt x="1724" y="1236"/>
                  </a:lnTo>
                  <a:cubicBezTo>
                    <a:pt x="1724" y="557"/>
                    <a:pt x="1167"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0;p49"/>
            <p:cNvSpPr/>
            <p:nvPr/>
          </p:nvSpPr>
          <p:spPr>
            <a:xfrm>
              <a:off x="2863843" y="3876300"/>
              <a:ext cx="8377" cy="15096"/>
            </a:xfrm>
            <a:custGeom>
              <a:avLst/>
              <a:gdLst/>
              <a:ahLst/>
              <a:cxnLst/>
              <a:rect l="l" t="t" r="r" b="b"/>
              <a:pathLst>
                <a:path w="384" h="692" extrusionOk="0">
                  <a:moveTo>
                    <a:pt x="193" y="0"/>
                  </a:moveTo>
                  <a:cubicBezTo>
                    <a:pt x="101" y="0"/>
                    <a:pt x="10" y="61"/>
                    <a:pt x="1" y="183"/>
                  </a:cubicBezTo>
                  <a:lnTo>
                    <a:pt x="1" y="496"/>
                  </a:lnTo>
                  <a:cubicBezTo>
                    <a:pt x="10" y="627"/>
                    <a:pt x="101" y="692"/>
                    <a:pt x="193" y="692"/>
                  </a:cubicBezTo>
                  <a:cubicBezTo>
                    <a:pt x="284" y="692"/>
                    <a:pt x="375" y="627"/>
                    <a:pt x="384" y="496"/>
                  </a:cubicBezTo>
                  <a:lnTo>
                    <a:pt x="384" y="183"/>
                  </a:lnTo>
                  <a:cubicBezTo>
                    <a:pt x="375" y="61"/>
                    <a:pt x="284" y="0"/>
                    <a:pt x="193"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81;p49"/>
            <p:cNvSpPr/>
            <p:nvPr/>
          </p:nvSpPr>
          <p:spPr>
            <a:xfrm>
              <a:off x="2934109" y="3876300"/>
              <a:ext cx="8355" cy="15096"/>
            </a:xfrm>
            <a:custGeom>
              <a:avLst/>
              <a:gdLst/>
              <a:ahLst/>
              <a:cxnLst/>
              <a:rect l="l" t="t" r="r" b="b"/>
              <a:pathLst>
                <a:path w="383" h="692" extrusionOk="0">
                  <a:moveTo>
                    <a:pt x="185" y="0"/>
                  </a:moveTo>
                  <a:cubicBezTo>
                    <a:pt x="91" y="0"/>
                    <a:pt x="0" y="61"/>
                    <a:pt x="0" y="183"/>
                  </a:cubicBezTo>
                  <a:lnTo>
                    <a:pt x="0" y="496"/>
                  </a:lnTo>
                  <a:cubicBezTo>
                    <a:pt x="0" y="627"/>
                    <a:pt x="91" y="692"/>
                    <a:pt x="185" y="692"/>
                  </a:cubicBezTo>
                  <a:cubicBezTo>
                    <a:pt x="278" y="692"/>
                    <a:pt x="374" y="627"/>
                    <a:pt x="383" y="496"/>
                  </a:cubicBezTo>
                  <a:lnTo>
                    <a:pt x="383" y="183"/>
                  </a:lnTo>
                  <a:cubicBezTo>
                    <a:pt x="374" y="61"/>
                    <a:pt x="278" y="0"/>
                    <a:pt x="185"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82;p49"/>
            <p:cNvSpPr/>
            <p:nvPr/>
          </p:nvSpPr>
          <p:spPr>
            <a:xfrm>
              <a:off x="2889301" y="3882604"/>
              <a:ext cx="27727" cy="12500"/>
            </a:xfrm>
            <a:custGeom>
              <a:avLst/>
              <a:gdLst/>
              <a:ahLst/>
              <a:cxnLst/>
              <a:rect l="l" t="t" r="r" b="b"/>
              <a:pathLst>
                <a:path w="1271" h="573" extrusionOk="0">
                  <a:moveTo>
                    <a:pt x="215" y="0"/>
                  </a:moveTo>
                  <a:cubicBezTo>
                    <a:pt x="168" y="0"/>
                    <a:pt x="120" y="17"/>
                    <a:pt x="87" y="50"/>
                  </a:cubicBezTo>
                  <a:cubicBezTo>
                    <a:pt x="0" y="138"/>
                    <a:pt x="0" y="242"/>
                    <a:pt x="70" y="312"/>
                  </a:cubicBezTo>
                  <a:cubicBezTo>
                    <a:pt x="218" y="486"/>
                    <a:pt x="426" y="573"/>
                    <a:pt x="635" y="573"/>
                  </a:cubicBezTo>
                  <a:cubicBezTo>
                    <a:pt x="844" y="573"/>
                    <a:pt x="1053" y="486"/>
                    <a:pt x="1201" y="312"/>
                  </a:cubicBezTo>
                  <a:cubicBezTo>
                    <a:pt x="1270" y="242"/>
                    <a:pt x="1270" y="138"/>
                    <a:pt x="1184" y="50"/>
                  </a:cubicBezTo>
                  <a:cubicBezTo>
                    <a:pt x="1151" y="17"/>
                    <a:pt x="1107" y="0"/>
                    <a:pt x="1060" y="0"/>
                  </a:cubicBezTo>
                  <a:cubicBezTo>
                    <a:pt x="1007" y="0"/>
                    <a:pt x="951" y="22"/>
                    <a:pt x="905" y="68"/>
                  </a:cubicBezTo>
                  <a:cubicBezTo>
                    <a:pt x="836" y="155"/>
                    <a:pt x="731" y="199"/>
                    <a:pt x="627" y="199"/>
                  </a:cubicBezTo>
                  <a:cubicBezTo>
                    <a:pt x="523" y="199"/>
                    <a:pt x="418" y="155"/>
                    <a:pt x="348" y="68"/>
                  </a:cubicBezTo>
                  <a:cubicBezTo>
                    <a:pt x="321" y="22"/>
                    <a:pt x="268" y="0"/>
                    <a:pt x="215"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83;p49"/>
            <p:cNvSpPr/>
            <p:nvPr/>
          </p:nvSpPr>
          <p:spPr>
            <a:xfrm>
              <a:off x="2806535" y="3821413"/>
              <a:ext cx="269197" cy="286300"/>
            </a:xfrm>
            <a:custGeom>
              <a:avLst/>
              <a:gdLst/>
              <a:ahLst/>
              <a:cxnLst/>
              <a:rect l="l" t="t" r="r" b="b"/>
              <a:pathLst>
                <a:path w="12340" h="13124" extrusionOk="0">
                  <a:moveTo>
                    <a:pt x="7414" y="384"/>
                  </a:moveTo>
                  <a:cubicBezTo>
                    <a:pt x="8006" y="384"/>
                    <a:pt x="8475" y="854"/>
                    <a:pt x="8475" y="1446"/>
                  </a:cubicBezTo>
                  <a:lnTo>
                    <a:pt x="8475" y="8912"/>
                  </a:lnTo>
                  <a:cubicBezTo>
                    <a:pt x="8484" y="9043"/>
                    <a:pt x="8580" y="9108"/>
                    <a:pt x="8676" y="9108"/>
                  </a:cubicBezTo>
                  <a:cubicBezTo>
                    <a:pt x="8772" y="9108"/>
                    <a:pt x="8867" y="9043"/>
                    <a:pt x="8876" y="8912"/>
                  </a:cubicBezTo>
                  <a:lnTo>
                    <a:pt x="8876" y="1741"/>
                  </a:lnTo>
                  <a:lnTo>
                    <a:pt x="9172" y="1741"/>
                  </a:lnTo>
                  <a:cubicBezTo>
                    <a:pt x="9747" y="1741"/>
                    <a:pt x="10216" y="2212"/>
                    <a:pt x="10216" y="2786"/>
                  </a:cubicBezTo>
                  <a:lnTo>
                    <a:pt x="10216" y="10617"/>
                  </a:lnTo>
                  <a:cubicBezTo>
                    <a:pt x="10216" y="10739"/>
                    <a:pt x="10312" y="10800"/>
                    <a:pt x="10407" y="10800"/>
                  </a:cubicBezTo>
                  <a:cubicBezTo>
                    <a:pt x="10503" y="10800"/>
                    <a:pt x="10599" y="10739"/>
                    <a:pt x="10599" y="10617"/>
                  </a:cubicBezTo>
                  <a:lnTo>
                    <a:pt x="10599" y="3099"/>
                  </a:lnTo>
                  <a:lnTo>
                    <a:pt x="10895" y="3099"/>
                  </a:lnTo>
                  <a:cubicBezTo>
                    <a:pt x="11487" y="3099"/>
                    <a:pt x="11956" y="3569"/>
                    <a:pt x="11956" y="4143"/>
                  </a:cubicBezTo>
                  <a:lnTo>
                    <a:pt x="11956" y="11192"/>
                  </a:lnTo>
                  <a:cubicBezTo>
                    <a:pt x="11913" y="12219"/>
                    <a:pt x="11160" y="12733"/>
                    <a:pt x="10410" y="12733"/>
                  </a:cubicBezTo>
                  <a:cubicBezTo>
                    <a:pt x="9660" y="12733"/>
                    <a:pt x="8911" y="12219"/>
                    <a:pt x="8876" y="11192"/>
                  </a:cubicBezTo>
                  <a:lnTo>
                    <a:pt x="8876" y="9817"/>
                  </a:lnTo>
                  <a:cubicBezTo>
                    <a:pt x="8867" y="9678"/>
                    <a:pt x="8772" y="9608"/>
                    <a:pt x="8676" y="9608"/>
                  </a:cubicBezTo>
                  <a:cubicBezTo>
                    <a:pt x="8580" y="9608"/>
                    <a:pt x="8484" y="9678"/>
                    <a:pt x="8475" y="9817"/>
                  </a:cubicBezTo>
                  <a:lnTo>
                    <a:pt x="8475" y="11192"/>
                  </a:lnTo>
                  <a:cubicBezTo>
                    <a:pt x="8475" y="11819"/>
                    <a:pt x="8789" y="12393"/>
                    <a:pt x="9259" y="12741"/>
                  </a:cubicBezTo>
                  <a:lnTo>
                    <a:pt x="1427" y="12741"/>
                  </a:lnTo>
                  <a:cubicBezTo>
                    <a:pt x="836" y="12741"/>
                    <a:pt x="365" y="12271"/>
                    <a:pt x="365" y="11680"/>
                  </a:cubicBezTo>
                  <a:lnTo>
                    <a:pt x="365" y="1446"/>
                  </a:lnTo>
                  <a:cubicBezTo>
                    <a:pt x="365" y="854"/>
                    <a:pt x="836" y="384"/>
                    <a:pt x="1427" y="384"/>
                  </a:cubicBezTo>
                  <a:close/>
                  <a:moveTo>
                    <a:pt x="1427" y="1"/>
                  </a:moveTo>
                  <a:cubicBezTo>
                    <a:pt x="644" y="1"/>
                    <a:pt x="0" y="646"/>
                    <a:pt x="0" y="1446"/>
                  </a:cubicBezTo>
                  <a:lnTo>
                    <a:pt x="0" y="11680"/>
                  </a:lnTo>
                  <a:cubicBezTo>
                    <a:pt x="0" y="12480"/>
                    <a:pt x="644" y="13124"/>
                    <a:pt x="1427" y="13124"/>
                  </a:cubicBezTo>
                  <a:lnTo>
                    <a:pt x="10408" y="13124"/>
                  </a:lnTo>
                  <a:cubicBezTo>
                    <a:pt x="11487" y="13124"/>
                    <a:pt x="12339" y="12271"/>
                    <a:pt x="12339" y="11192"/>
                  </a:cubicBezTo>
                  <a:lnTo>
                    <a:pt x="12339" y="4143"/>
                  </a:lnTo>
                  <a:cubicBezTo>
                    <a:pt x="12339" y="3342"/>
                    <a:pt x="11678" y="2699"/>
                    <a:pt x="10895" y="2699"/>
                  </a:cubicBezTo>
                  <a:lnTo>
                    <a:pt x="10599" y="2699"/>
                  </a:lnTo>
                  <a:cubicBezTo>
                    <a:pt x="10547" y="1968"/>
                    <a:pt x="9921" y="1358"/>
                    <a:pt x="9172" y="1358"/>
                  </a:cubicBezTo>
                  <a:lnTo>
                    <a:pt x="8876" y="1358"/>
                  </a:lnTo>
                  <a:cubicBezTo>
                    <a:pt x="8823" y="611"/>
                    <a:pt x="8197" y="1"/>
                    <a:pt x="7414"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84;p49"/>
            <p:cNvSpPr/>
            <p:nvPr/>
          </p:nvSpPr>
          <p:spPr>
            <a:xfrm>
              <a:off x="2831601" y="3846479"/>
              <a:ext cx="143128" cy="84315"/>
            </a:xfrm>
            <a:custGeom>
              <a:avLst/>
              <a:gdLst/>
              <a:ahLst/>
              <a:cxnLst/>
              <a:rect l="l" t="t" r="r" b="b"/>
              <a:pathLst>
                <a:path w="6561" h="3865" extrusionOk="0">
                  <a:moveTo>
                    <a:pt x="870" y="1"/>
                  </a:moveTo>
                  <a:cubicBezTo>
                    <a:pt x="383" y="1"/>
                    <a:pt x="0" y="402"/>
                    <a:pt x="0" y="889"/>
                  </a:cubicBezTo>
                  <a:lnTo>
                    <a:pt x="0" y="2994"/>
                  </a:lnTo>
                  <a:cubicBezTo>
                    <a:pt x="0" y="3481"/>
                    <a:pt x="383" y="3864"/>
                    <a:pt x="870" y="3864"/>
                  </a:cubicBezTo>
                  <a:lnTo>
                    <a:pt x="3637" y="3864"/>
                  </a:lnTo>
                  <a:cubicBezTo>
                    <a:pt x="3880" y="3864"/>
                    <a:pt x="3880" y="3499"/>
                    <a:pt x="3637" y="3481"/>
                  </a:cubicBezTo>
                  <a:lnTo>
                    <a:pt x="870" y="3481"/>
                  </a:lnTo>
                  <a:cubicBezTo>
                    <a:pt x="608" y="3481"/>
                    <a:pt x="383" y="3273"/>
                    <a:pt x="383" y="2994"/>
                  </a:cubicBezTo>
                  <a:lnTo>
                    <a:pt x="383" y="889"/>
                  </a:lnTo>
                  <a:cubicBezTo>
                    <a:pt x="383" y="627"/>
                    <a:pt x="608" y="402"/>
                    <a:pt x="870" y="402"/>
                  </a:cubicBezTo>
                  <a:lnTo>
                    <a:pt x="5690" y="402"/>
                  </a:lnTo>
                  <a:cubicBezTo>
                    <a:pt x="5952" y="402"/>
                    <a:pt x="6178" y="627"/>
                    <a:pt x="6178" y="889"/>
                  </a:cubicBezTo>
                  <a:lnTo>
                    <a:pt x="6178" y="2994"/>
                  </a:lnTo>
                  <a:cubicBezTo>
                    <a:pt x="6178" y="3273"/>
                    <a:pt x="5952" y="3481"/>
                    <a:pt x="5690" y="3481"/>
                  </a:cubicBezTo>
                  <a:lnTo>
                    <a:pt x="4525" y="3481"/>
                  </a:lnTo>
                  <a:cubicBezTo>
                    <a:pt x="4281" y="3499"/>
                    <a:pt x="4281" y="3864"/>
                    <a:pt x="4525" y="3864"/>
                  </a:cubicBezTo>
                  <a:lnTo>
                    <a:pt x="5690" y="3864"/>
                  </a:lnTo>
                  <a:cubicBezTo>
                    <a:pt x="6161" y="3864"/>
                    <a:pt x="6561" y="3481"/>
                    <a:pt x="6561" y="2994"/>
                  </a:cubicBezTo>
                  <a:lnTo>
                    <a:pt x="6561" y="889"/>
                  </a:lnTo>
                  <a:cubicBezTo>
                    <a:pt x="6561" y="402"/>
                    <a:pt x="6161" y="1"/>
                    <a:pt x="5690"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5;p49"/>
            <p:cNvSpPr/>
            <p:nvPr/>
          </p:nvSpPr>
          <p:spPr>
            <a:xfrm>
              <a:off x="2831601" y="3947875"/>
              <a:ext cx="83900" cy="58857"/>
            </a:xfrm>
            <a:custGeom>
              <a:avLst/>
              <a:gdLst/>
              <a:ahLst/>
              <a:cxnLst/>
              <a:rect l="l" t="t" r="r" b="b"/>
              <a:pathLst>
                <a:path w="3846" h="2698" extrusionOk="0">
                  <a:moveTo>
                    <a:pt x="2975" y="383"/>
                  </a:moveTo>
                  <a:cubicBezTo>
                    <a:pt x="3254" y="383"/>
                    <a:pt x="3463" y="609"/>
                    <a:pt x="3463" y="870"/>
                  </a:cubicBezTo>
                  <a:lnTo>
                    <a:pt x="3463" y="1827"/>
                  </a:lnTo>
                  <a:cubicBezTo>
                    <a:pt x="3463" y="2089"/>
                    <a:pt x="3254" y="2314"/>
                    <a:pt x="2975" y="2314"/>
                  </a:cubicBezTo>
                  <a:lnTo>
                    <a:pt x="870" y="2314"/>
                  </a:lnTo>
                  <a:cubicBezTo>
                    <a:pt x="608" y="2314"/>
                    <a:pt x="383" y="2089"/>
                    <a:pt x="383" y="1827"/>
                  </a:cubicBezTo>
                  <a:lnTo>
                    <a:pt x="383" y="870"/>
                  </a:lnTo>
                  <a:cubicBezTo>
                    <a:pt x="383" y="609"/>
                    <a:pt x="608" y="383"/>
                    <a:pt x="870" y="383"/>
                  </a:cubicBezTo>
                  <a:close/>
                  <a:moveTo>
                    <a:pt x="870" y="0"/>
                  </a:moveTo>
                  <a:cubicBezTo>
                    <a:pt x="383" y="0"/>
                    <a:pt x="0" y="400"/>
                    <a:pt x="0" y="870"/>
                  </a:cubicBezTo>
                  <a:lnTo>
                    <a:pt x="0" y="1827"/>
                  </a:lnTo>
                  <a:cubicBezTo>
                    <a:pt x="0" y="2297"/>
                    <a:pt x="383" y="2697"/>
                    <a:pt x="870" y="2697"/>
                  </a:cubicBezTo>
                  <a:lnTo>
                    <a:pt x="2975" y="2697"/>
                  </a:lnTo>
                  <a:cubicBezTo>
                    <a:pt x="3463" y="2697"/>
                    <a:pt x="3846" y="2297"/>
                    <a:pt x="3846" y="1827"/>
                  </a:cubicBezTo>
                  <a:lnTo>
                    <a:pt x="3846" y="870"/>
                  </a:lnTo>
                  <a:cubicBezTo>
                    <a:pt x="3846" y="400"/>
                    <a:pt x="3463" y="0"/>
                    <a:pt x="2975"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86;p49"/>
            <p:cNvSpPr/>
            <p:nvPr/>
          </p:nvSpPr>
          <p:spPr>
            <a:xfrm>
              <a:off x="2931426" y="3947875"/>
              <a:ext cx="44459" cy="8377"/>
            </a:xfrm>
            <a:custGeom>
              <a:avLst/>
              <a:gdLst/>
              <a:ahLst/>
              <a:cxnLst/>
              <a:rect l="l" t="t" r="r" b="b"/>
              <a:pathLst>
                <a:path w="2038" h="384" extrusionOk="0">
                  <a:moveTo>
                    <a:pt x="244" y="0"/>
                  </a:moveTo>
                  <a:cubicBezTo>
                    <a:pt x="1" y="0"/>
                    <a:pt x="1" y="383"/>
                    <a:pt x="244" y="383"/>
                  </a:cubicBezTo>
                  <a:lnTo>
                    <a:pt x="1794" y="383"/>
                  </a:lnTo>
                  <a:cubicBezTo>
                    <a:pt x="2038" y="383"/>
                    <a:pt x="2038" y="0"/>
                    <a:pt x="1794"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87;p49"/>
            <p:cNvSpPr/>
            <p:nvPr/>
          </p:nvSpPr>
          <p:spPr>
            <a:xfrm>
              <a:off x="2931426" y="3972919"/>
              <a:ext cx="44459" cy="8748"/>
            </a:xfrm>
            <a:custGeom>
              <a:avLst/>
              <a:gdLst/>
              <a:ahLst/>
              <a:cxnLst/>
              <a:rect l="l" t="t" r="r" b="b"/>
              <a:pathLst>
                <a:path w="2038" h="401" extrusionOk="0">
                  <a:moveTo>
                    <a:pt x="244" y="1"/>
                  </a:moveTo>
                  <a:cubicBezTo>
                    <a:pt x="1" y="18"/>
                    <a:pt x="1" y="384"/>
                    <a:pt x="244" y="400"/>
                  </a:cubicBezTo>
                  <a:lnTo>
                    <a:pt x="1794" y="400"/>
                  </a:lnTo>
                  <a:cubicBezTo>
                    <a:pt x="2038" y="384"/>
                    <a:pt x="2038" y="18"/>
                    <a:pt x="1794"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88;p49"/>
            <p:cNvSpPr/>
            <p:nvPr/>
          </p:nvSpPr>
          <p:spPr>
            <a:xfrm>
              <a:off x="2931426" y="3998355"/>
              <a:ext cx="44459" cy="8377"/>
            </a:xfrm>
            <a:custGeom>
              <a:avLst/>
              <a:gdLst/>
              <a:ahLst/>
              <a:cxnLst/>
              <a:rect l="l" t="t" r="r" b="b"/>
              <a:pathLst>
                <a:path w="2038" h="384" extrusionOk="0">
                  <a:moveTo>
                    <a:pt x="244" y="0"/>
                  </a:moveTo>
                  <a:cubicBezTo>
                    <a:pt x="1" y="0"/>
                    <a:pt x="1" y="383"/>
                    <a:pt x="244" y="383"/>
                  </a:cubicBezTo>
                  <a:lnTo>
                    <a:pt x="1794" y="383"/>
                  </a:lnTo>
                  <a:cubicBezTo>
                    <a:pt x="2038" y="383"/>
                    <a:pt x="2038" y="0"/>
                    <a:pt x="1794"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89;p49"/>
            <p:cNvSpPr/>
            <p:nvPr/>
          </p:nvSpPr>
          <p:spPr>
            <a:xfrm>
              <a:off x="2830074" y="4023399"/>
              <a:ext cx="145811" cy="8770"/>
            </a:xfrm>
            <a:custGeom>
              <a:avLst/>
              <a:gdLst/>
              <a:ahLst/>
              <a:cxnLst/>
              <a:rect l="l" t="t" r="r" b="b"/>
              <a:pathLst>
                <a:path w="6684" h="402" extrusionOk="0">
                  <a:moveTo>
                    <a:pt x="244" y="1"/>
                  </a:moveTo>
                  <a:cubicBezTo>
                    <a:pt x="0" y="19"/>
                    <a:pt x="0" y="384"/>
                    <a:pt x="244" y="402"/>
                  </a:cubicBezTo>
                  <a:lnTo>
                    <a:pt x="6440" y="402"/>
                  </a:lnTo>
                  <a:cubicBezTo>
                    <a:pt x="6684" y="384"/>
                    <a:pt x="6684" y="19"/>
                    <a:pt x="6440"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90;p49"/>
            <p:cNvSpPr/>
            <p:nvPr/>
          </p:nvSpPr>
          <p:spPr>
            <a:xfrm>
              <a:off x="2830074" y="4048857"/>
              <a:ext cx="145811" cy="8377"/>
            </a:xfrm>
            <a:custGeom>
              <a:avLst/>
              <a:gdLst/>
              <a:ahLst/>
              <a:cxnLst/>
              <a:rect l="l" t="t" r="r" b="b"/>
              <a:pathLst>
                <a:path w="6684" h="384" extrusionOk="0">
                  <a:moveTo>
                    <a:pt x="244" y="1"/>
                  </a:moveTo>
                  <a:cubicBezTo>
                    <a:pt x="0" y="17"/>
                    <a:pt x="0" y="383"/>
                    <a:pt x="244" y="383"/>
                  </a:cubicBezTo>
                  <a:lnTo>
                    <a:pt x="6440" y="383"/>
                  </a:lnTo>
                  <a:cubicBezTo>
                    <a:pt x="6684" y="383"/>
                    <a:pt x="6684" y="17"/>
                    <a:pt x="6440"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91;p49"/>
            <p:cNvSpPr/>
            <p:nvPr/>
          </p:nvSpPr>
          <p:spPr>
            <a:xfrm>
              <a:off x="2830074" y="4074271"/>
              <a:ext cx="145811" cy="8377"/>
            </a:xfrm>
            <a:custGeom>
              <a:avLst/>
              <a:gdLst/>
              <a:ahLst/>
              <a:cxnLst/>
              <a:rect l="l" t="t" r="r" b="b"/>
              <a:pathLst>
                <a:path w="6684" h="384" extrusionOk="0">
                  <a:moveTo>
                    <a:pt x="244" y="1"/>
                  </a:moveTo>
                  <a:cubicBezTo>
                    <a:pt x="0" y="1"/>
                    <a:pt x="0" y="384"/>
                    <a:pt x="244" y="384"/>
                  </a:cubicBezTo>
                  <a:lnTo>
                    <a:pt x="6440" y="384"/>
                  </a:lnTo>
                  <a:cubicBezTo>
                    <a:pt x="6684" y="384"/>
                    <a:pt x="6684" y="1"/>
                    <a:pt x="6440"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031556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barn(inVertical)">
                                      <p:cBhvr>
                                        <p:cTn id="47" dur="500"/>
                                        <p:tgtEl>
                                          <p:spTgt spid="2">
                                            <p:txEl>
                                              <p:pRg st="6" end="6"/>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barn(inVertical)">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wipe(down)">
                                      <p:cBhvr>
                                        <p:cTn id="5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Rectangle 33"/>
          <p:cNvSpPr/>
          <p:nvPr/>
        </p:nvSpPr>
        <p:spPr>
          <a:xfrm>
            <a:off x="4174991" y="377868"/>
            <a:ext cx="786065"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65473" y="824505"/>
                <a:ext cx="8411269" cy="3785652"/>
              </a:xfrm>
              <a:prstGeom prst="rect">
                <a:avLst/>
              </a:prstGeom>
            </p:spPr>
            <p:txBody>
              <a:bodyPr wrap="square">
                <a:spAutoFit/>
              </a:bodyPr>
              <a:lstStyle/>
              <a:p>
                <a:pPr marL="285750" lvl="0" indent="-285750" algn="just">
                  <a:lnSpc>
                    <a:spcPct val="150000"/>
                  </a:lnSpc>
                  <a:buFont typeface="Arial" panose="020B0604020202020204" pitchFamily="34" charset="0"/>
                  <a:buChar char="•"/>
                  <a:defRPr/>
                </a:pPr>
                <a:r>
                  <a:rPr lang="vi-VN" sz="1600" smtClean="0">
                    <a:solidFill>
                      <a:srgbClr val="151515"/>
                    </a:solidFill>
                    <a:latin typeface="Arial" panose="020B0604020202020204" pitchFamily="34" charset="0"/>
                  </a:rPr>
                  <a:t>Vòng 2: Minh bốc ngẫu nhiên một câu hỏi loại II. Khi đó có hai khả </a:t>
                </a:r>
                <a:r>
                  <a:rPr lang="vi-VN" sz="1600">
                    <a:solidFill>
                      <a:srgbClr val="151515"/>
                    </a:solidFill>
                    <a:latin typeface="Arial" panose="020B0604020202020204" pitchFamily="34" charset="0"/>
                  </a:rPr>
                  <a:t>năng</a:t>
                </a:r>
                <a:r>
                  <a:rPr lang="vi-VN" sz="1600" smtClean="0">
                    <a:solidFill>
                      <a:srgbClr val="151515"/>
                    </a:solidFill>
                    <a:latin typeface="Arial" panose="020B0604020202020204" pitchFamily="34" charset="0"/>
                  </a:rPr>
                  <a:t>:</a:t>
                </a:r>
                <a:endParaRPr lang="en-US" sz="1600" smtClean="0">
                  <a:solidFill>
                    <a:srgbClr val="151515"/>
                  </a:solidFill>
                  <a:latin typeface="Arial" panose="020B0604020202020204" pitchFamily="34" charset="0"/>
                </a:endParaRPr>
              </a:p>
              <a:p>
                <a:pPr marL="285750" lvl="0" indent="-285750" algn="just">
                  <a:lnSpc>
                    <a:spcPct val="150000"/>
                  </a:lnSpc>
                  <a:buFontTx/>
                  <a:buChar char="-"/>
                  <a:defRPr/>
                </a:pPr>
                <a:r>
                  <a:rPr lang="vi-VN" sz="1600" smtClean="0">
                    <a:solidFill>
                      <a:srgbClr val="151515"/>
                    </a:solidFill>
                    <a:latin typeface="Arial" panose="020B0604020202020204" pitchFamily="34" charset="0"/>
                  </a:rPr>
                  <a:t>Nếu </a:t>
                </a:r>
                <a:r>
                  <a:rPr lang="vi-VN" sz="1600">
                    <a:solidFill>
                      <a:srgbClr val="151515"/>
                    </a:solidFill>
                    <a:latin typeface="Arial" panose="020B0604020202020204" pitchFamily="34" charset="0"/>
                  </a:rPr>
                  <a:t>trả lời sai, Minh không có điểm và phải dừng cuộc chơi với tổng số điểm nhận được là </a:t>
                </a:r>
                <a:endParaRPr lang="en-US" sz="1600" smtClean="0">
                  <a:solidFill>
                    <a:srgbClr val="151515"/>
                  </a:solidFill>
                  <a:latin typeface="Arial" panose="020B0604020202020204" pitchFamily="34" charset="0"/>
                </a:endParaRPr>
              </a:p>
              <a:p>
                <a:pPr lvl="0" algn="ctr">
                  <a:lnSpc>
                    <a:spcPct val="150000"/>
                  </a:lnSpc>
                  <a:defRPr/>
                </a:pPr>
                <a14:m>
                  <m:oMath xmlns:m="http://schemas.openxmlformats.org/officeDocument/2006/math">
                    <m:r>
                      <a:rPr lang="vi-VN" sz="1600" i="1" smtClean="0">
                        <a:solidFill>
                          <a:srgbClr val="151515"/>
                        </a:solidFill>
                        <a:latin typeface="Cambria Math" panose="02040503050406030204" pitchFamily="18" charset="0"/>
                      </a:rPr>
                      <m:t>20+0=20 </m:t>
                    </m:r>
                  </m:oMath>
                </a14:m>
                <a:r>
                  <a:rPr lang="vi-VN" sz="1600">
                    <a:solidFill>
                      <a:srgbClr val="151515"/>
                    </a:solidFill>
                    <a:latin typeface="Arial" panose="020B0604020202020204" pitchFamily="34" charset="0"/>
                  </a:rPr>
                  <a:t>(điểm</a:t>
                </a:r>
                <a:r>
                  <a:rPr lang="vi-VN" sz="1600" smtClean="0">
                    <a:solidFill>
                      <a:srgbClr val="151515"/>
                    </a:solidFill>
                    <a:latin typeface="Arial" panose="020B0604020202020204" pitchFamily="34" charset="0"/>
                  </a:rPr>
                  <a:t>)</a:t>
                </a:r>
                <a:endParaRPr lang="vi-VN" sz="1600">
                  <a:solidFill>
                    <a:srgbClr val="151515"/>
                  </a:solidFill>
                  <a:latin typeface="Arial" panose="020B0604020202020204" pitchFamily="34" charset="0"/>
                </a:endParaRPr>
              </a:p>
              <a:p>
                <a:pPr lvl="0" algn="just">
                  <a:lnSpc>
                    <a:spcPct val="150000"/>
                  </a:lnSpc>
                  <a:defRPr/>
                </a:pPr>
                <a:r>
                  <a:rPr lang="vi-VN" sz="1600">
                    <a:solidFill>
                      <a:srgbClr val="151515"/>
                    </a:solidFill>
                    <a:latin typeface="Arial" panose="020B0604020202020204" pitchFamily="34" charset="0"/>
                  </a:rPr>
                  <a:t>Ta có </a:t>
                </a:r>
                <a14:m>
                  <m:oMath xmlns:m="http://schemas.openxmlformats.org/officeDocument/2006/math">
                    <m:r>
                      <a:rPr lang="vi-VN" sz="1600" i="1" smtClean="0">
                        <a:solidFill>
                          <a:srgbClr val="151515"/>
                        </a:solidFill>
                        <a:latin typeface="Cambria Math" panose="02040503050406030204" pitchFamily="18" charset="0"/>
                      </a:rPr>
                      <m:t>{</m:t>
                    </m:r>
                    <m:r>
                      <a:rPr lang="vi-VN" sz="1600" i="1" smtClean="0">
                        <a:solidFill>
                          <a:srgbClr val="151515"/>
                        </a:solidFill>
                        <a:latin typeface="Cambria Math" panose="02040503050406030204" pitchFamily="18" charset="0"/>
                      </a:rPr>
                      <m:t>𝑋</m:t>
                    </m:r>
                    <m:r>
                      <a:rPr lang="vi-VN" sz="1600" i="1" smtClean="0">
                        <a:solidFill>
                          <a:srgbClr val="151515"/>
                        </a:solidFill>
                        <a:latin typeface="Cambria Math" panose="02040503050406030204" pitchFamily="18" charset="0"/>
                      </a:rPr>
                      <m:t>=20}=</m:t>
                    </m:r>
                    <m:r>
                      <a:rPr lang="en-US" sz="1600" b="0" i="1" smtClean="0">
                        <a:solidFill>
                          <a:srgbClr val="151515"/>
                        </a:solidFill>
                        <a:latin typeface="Cambria Math" panose="02040503050406030204" pitchFamily="18" charset="0"/>
                      </a:rPr>
                      <m:t>𝐴</m:t>
                    </m:r>
                    <m:acc>
                      <m:accPr>
                        <m:chr m:val="̅"/>
                        <m:ctrlPr>
                          <a:rPr lang="vi-VN" sz="1600" i="1" smtClean="0">
                            <a:solidFill>
                              <a:srgbClr val="151515"/>
                            </a:solidFill>
                            <a:latin typeface="Cambria Math" panose="02040503050406030204" pitchFamily="18" charset="0"/>
                          </a:rPr>
                        </m:ctrlPr>
                      </m:accPr>
                      <m:e>
                        <m:r>
                          <a:rPr lang="vi-VN" sz="1600" i="1">
                            <a:solidFill>
                              <a:srgbClr val="151515"/>
                            </a:solidFill>
                            <a:latin typeface="Cambria Math" panose="02040503050406030204" pitchFamily="18" charset="0"/>
                          </a:rPr>
                          <m:t>𝐵</m:t>
                        </m:r>
                      </m:e>
                    </m:acc>
                  </m:oMath>
                </a14:m>
                <a:r>
                  <a:rPr lang="vi-VN" sz="1600" smtClean="0">
                    <a:solidFill>
                      <a:srgbClr val="151515"/>
                    </a:solidFill>
                    <a:latin typeface="Arial" panose="020B0604020202020204" pitchFamily="34" charset="0"/>
                  </a:rPr>
                  <a:t>. </a:t>
                </a:r>
                <a:r>
                  <a:rPr lang="vi-VN" sz="1600">
                    <a:solidFill>
                      <a:srgbClr val="151515"/>
                    </a:solidFill>
                    <a:latin typeface="Arial" panose="020B0604020202020204" pitchFamily="34" charset="0"/>
                  </a:rPr>
                  <a:t>Theo giả thiết </a:t>
                </a:r>
                <a14:m>
                  <m:oMath xmlns:m="http://schemas.openxmlformats.org/officeDocument/2006/math">
                    <m:r>
                      <a:rPr lang="vi-VN" sz="1600" i="1" smtClean="0">
                        <a:solidFill>
                          <a:srgbClr val="151515"/>
                        </a:solidFill>
                        <a:latin typeface="Cambria Math" panose="02040503050406030204" pitchFamily="18" charset="0"/>
                      </a:rPr>
                      <m:t>𝐴</m:t>
                    </m:r>
                  </m:oMath>
                </a14:m>
                <a:r>
                  <a:rPr lang="vi-VN" sz="1600">
                    <a:solidFill>
                      <a:srgbClr val="151515"/>
                    </a:solidFill>
                    <a:latin typeface="Arial" panose="020B0604020202020204" pitchFamily="34" charset="0"/>
                  </a:rPr>
                  <a:t> và </a:t>
                </a:r>
                <a14:m>
                  <m:oMath xmlns:m="http://schemas.openxmlformats.org/officeDocument/2006/math">
                    <m:r>
                      <a:rPr lang="vi-VN" sz="1600" i="1" smtClean="0">
                        <a:solidFill>
                          <a:srgbClr val="151515"/>
                        </a:solidFill>
                        <a:latin typeface="Cambria Math" panose="02040503050406030204" pitchFamily="18" charset="0"/>
                      </a:rPr>
                      <m:t>𝐵</m:t>
                    </m:r>
                  </m:oMath>
                </a14:m>
                <a:r>
                  <a:rPr lang="vi-VN" sz="1600">
                    <a:solidFill>
                      <a:srgbClr val="151515"/>
                    </a:solidFill>
                    <a:latin typeface="Arial" panose="020B0604020202020204" pitchFamily="34" charset="0"/>
                  </a:rPr>
                  <a:t> là hai biến cố độc lập nên </a:t>
                </a:r>
                <a14:m>
                  <m:oMath xmlns:m="http://schemas.openxmlformats.org/officeDocument/2006/math">
                    <m:r>
                      <a:rPr lang="vi-VN" sz="1600" i="1">
                        <a:solidFill>
                          <a:srgbClr val="151515"/>
                        </a:solidFill>
                        <a:latin typeface="Cambria Math" panose="02040503050406030204" pitchFamily="18" charset="0"/>
                      </a:rPr>
                      <m:t>𝐴</m:t>
                    </m:r>
                  </m:oMath>
                </a14:m>
                <a:r>
                  <a:rPr lang="vi-VN" sz="1600">
                    <a:solidFill>
                      <a:srgbClr val="151515"/>
                    </a:solidFill>
                    <a:latin typeface="Arial" panose="020B0604020202020204" pitchFamily="34" charset="0"/>
                  </a:rPr>
                  <a:t> </a:t>
                </a:r>
                <a:r>
                  <a:rPr lang="vi-VN" sz="1600" smtClean="0">
                    <a:solidFill>
                      <a:srgbClr val="151515"/>
                    </a:solidFill>
                    <a:latin typeface="Arial" panose="020B0604020202020204" pitchFamily="34" charset="0"/>
                  </a:rPr>
                  <a:t>và</a:t>
                </a:r>
                <a:r>
                  <a:rPr lang="en-US" sz="1600" smtClean="0">
                    <a:solidFill>
                      <a:srgbClr val="151515"/>
                    </a:solidFill>
                    <a:latin typeface="Arial" panose="020B0604020202020204" pitchFamily="34" charset="0"/>
                  </a:rPr>
                  <a:t> </a:t>
                </a:r>
                <a14:m>
                  <m:oMath xmlns:m="http://schemas.openxmlformats.org/officeDocument/2006/math">
                    <m:acc>
                      <m:accPr>
                        <m:chr m:val="̅"/>
                        <m:ctrlPr>
                          <a:rPr lang="vi-VN" sz="1600" i="1">
                            <a:solidFill>
                              <a:srgbClr val="151515"/>
                            </a:solidFill>
                            <a:latin typeface="Cambria Math" panose="02040503050406030204" pitchFamily="18" charset="0"/>
                          </a:rPr>
                        </m:ctrlPr>
                      </m:accPr>
                      <m:e>
                        <m:r>
                          <a:rPr lang="vi-VN" sz="1600" i="1">
                            <a:solidFill>
                              <a:srgbClr val="151515"/>
                            </a:solidFill>
                            <a:latin typeface="Cambria Math" panose="02040503050406030204" pitchFamily="18" charset="0"/>
                          </a:rPr>
                          <m:t>𝐵</m:t>
                        </m:r>
                      </m:e>
                    </m:acc>
                  </m:oMath>
                </a14:m>
                <a:r>
                  <a:rPr lang="en-US" sz="1600" smtClean="0">
                    <a:solidFill>
                      <a:srgbClr val="151515"/>
                    </a:solidFill>
                    <a:latin typeface="Arial" panose="020B0604020202020204" pitchFamily="34" charset="0"/>
                  </a:rPr>
                  <a:t> </a:t>
                </a:r>
                <a:r>
                  <a:rPr lang="vi-VN" sz="1600" smtClean="0">
                    <a:solidFill>
                      <a:srgbClr val="151515"/>
                    </a:solidFill>
                    <a:latin typeface="Arial" panose="020B0604020202020204" pitchFamily="34" charset="0"/>
                  </a:rPr>
                  <a:t>cũng </a:t>
                </a:r>
                <a:r>
                  <a:rPr lang="vi-VN" sz="1600">
                    <a:solidFill>
                      <a:srgbClr val="151515"/>
                    </a:solidFill>
                    <a:latin typeface="Arial" panose="020B0604020202020204" pitchFamily="34" charset="0"/>
                  </a:rPr>
                  <a:t>độc </a:t>
                </a:r>
                <a:r>
                  <a:rPr lang="vi-VN" sz="1600" smtClean="0">
                    <a:solidFill>
                      <a:srgbClr val="151515"/>
                    </a:solidFill>
                    <a:latin typeface="Arial" panose="020B0604020202020204" pitchFamily="34" charset="0"/>
                  </a:rPr>
                  <a:t>lập</a:t>
                </a:r>
                <a:r>
                  <a:rPr lang="en-US" sz="1600">
                    <a:solidFill>
                      <a:srgbClr val="151515"/>
                    </a:solidFill>
                    <a:latin typeface="Arial" panose="020B0604020202020204" pitchFamily="34" charset="0"/>
                  </a:rPr>
                  <a:t>.</a:t>
                </a:r>
                <a:r>
                  <a:rPr lang="vi-VN" sz="1600" smtClean="0">
                    <a:solidFill>
                      <a:srgbClr val="151515"/>
                    </a:solidFill>
                    <a:latin typeface="Arial" panose="020B0604020202020204" pitchFamily="34" charset="0"/>
                  </a:rPr>
                  <a:t> </a:t>
                </a:r>
                <a:endParaRPr lang="en-US" sz="1600" smtClean="0">
                  <a:solidFill>
                    <a:srgbClr val="151515"/>
                  </a:solidFill>
                  <a:latin typeface="Arial" panose="020B0604020202020204" pitchFamily="34" charset="0"/>
                </a:endParaRPr>
              </a:p>
              <a:p>
                <a:pPr lvl="0" algn="just">
                  <a:lnSpc>
                    <a:spcPct val="150000"/>
                  </a:lnSpc>
                  <a:defRPr/>
                </a:pPr>
                <a:r>
                  <a:rPr lang="vi-VN" sz="1600" smtClean="0">
                    <a:solidFill>
                      <a:srgbClr val="151515"/>
                    </a:solidFill>
                    <a:latin typeface="Arial" panose="020B0604020202020204" pitchFamily="34" charset="0"/>
                  </a:rPr>
                  <a:t>Theo </a:t>
                </a:r>
                <a:r>
                  <a:rPr lang="vi-VN" sz="1600">
                    <a:solidFill>
                      <a:srgbClr val="151515"/>
                    </a:solidFill>
                    <a:latin typeface="Arial" panose="020B0604020202020204" pitchFamily="34" charset="0"/>
                  </a:rPr>
                  <a:t>công thức </a:t>
                </a:r>
                <a:r>
                  <a:rPr lang="vi-VN" sz="1600" smtClean="0">
                    <a:solidFill>
                      <a:srgbClr val="151515"/>
                    </a:solidFill>
                    <a:latin typeface="Arial" panose="020B0604020202020204" pitchFamily="34" charset="0"/>
                  </a:rPr>
                  <a:t>nh</a:t>
                </a:r>
                <a:r>
                  <a:rPr lang="en-US" sz="1600">
                    <a:solidFill>
                      <a:srgbClr val="151515"/>
                    </a:solidFill>
                    <a:latin typeface="Arial" panose="020B0604020202020204" pitchFamily="34" charset="0"/>
                  </a:rPr>
                  <a:t>â</a:t>
                </a:r>
                <a:r>
                  <a:rPr lang="vi-VN" sz="1600" smtClean="0">
                    <a:solidFill>
                      <a:srgbClr val="151515"/>
                    </a:solidFill>
                    <a:latin typeface="Arial" panose="020B0604020202020204" pitchFamily="34" charset="0"/>
                  </a:rPr>
                  <a:t>n </a:t>
                </a:r>
                <a:r>
                  <a:rPr lang="vi-VN" sz="1600">
                    <a:solidFill>
                      <a:srgbClr val="151515"/>
                    </a:solidFill>
                    <a:latin typeface="Arial" panose="020B0604020202020204" pitchFamily="34" charset="0"/>
                  </a:rPr>
                  <a:t>xác suất cho hai biến cố độc lập ta có:</a:t>
                </a:r>
              </a:p>
              <a:p>
                <a:pPr lvl="0" algn="just">
                  <a:lnSpc>
                    <a:spcPct val="150000"/>
                  </a:lnSpc>
                  <a:defRPr/>
                </a:pPr>
                <a14:m>
                  <m:oMathPara xmlns:m="http://schemas.openxmlformats.org/officeDocument/2006/math">
                    <m:oMathParaPr>
                      <m:jc m:val="centerGroup"/>
                    </m:oMathParaPr>
                    <m:oMath xmlns:m="http://schemas.openxmlformats.org/officeDocument/2006/math">
                      <m:r>
                        <a:rPr lang="vi-VN" sz="1600" i="1" smtClean="0">
                          <a:solidFill>
                            <a:srgbClr val="151515"/>
                          </a:solidFill>
                          <a:latin typeface="Cambria Math" panose="02040503050406030204" pitchFamily="18" charset="0"/>
                        </a:rPr>
                        <m:t>𝑃</m:t>
                      </m:r>
                      <m:r>
                        <a:rPr lang="vi-VN" sz="1600" i="1" smtClean="0">
                          <a:solidFill>
                            <a:srgbClr val="151515"/>
                          </a:solidFill>
                          <a:latin typeface="Cambria Math" panose="02040503050406030204" pitchFamily="18" charset="0"/>
                        </a:rPr>
                        <m:t>(</m:t>
                      </m:r>
                      <m:r>
                        <a:rPr lang="vi-VN" sz="1600" i="1" smtClean="0">
                          <a:solidFill>
                            <a:srgbClr val="151515"/>
                          </a:solidFill>
                          <a:latin typeface="Cambria Math" panose="02040503050406030204" pitchFamily="18" charset="0"/>
                        </a:rPr>
                        <m:t>𝑋</m:t>
                      </m:r>
                      <m:r>
                        <a:rPr lang="vi-VN" sz="1600" i="1" smtClean="0">
                          <a:solidFill>
                            <a:srgbClr val="151515"/>
                          </a:solidFill>
                          <a:latin typeface="Cambria Math" panose="02040503050406030204" pitchFamily="18" charset="0"/>
                        </a:rPr>
                        <m:t>=20)=</m:t>
                      </m:r>
                      <m:r>
                        <a:rPr lang="vi-VN" sz="1600" i="1" smtClean="0">
                          <a:solidFill>
                            <a:srgbClr val="151515"/>
                          </a:solidFill>
                          <a:latin typeface="Cambria Math" panose="02040503050406030204" pitchFamily="18" charset="0"/>
                        </a:rPr>
                        <m:t>𝑃</m:t>
                      </m:r>
                      <m:r>
                        <a:rPr lang="vi-VN" sz="1600" i="1" smtClean="0">
                          <a:solidFill>
                            <a:srgbClr val="151515"/>
                          </a:solidFill>
                          <a:latin typeface="Cambria Math" panose="02040503050406030204" pitchFamily="18" charset="0"/>
                        </a:rPr>
                        <m:t>(</m:t>
                      </m:r>
                      <m:r>
                        <a:rPr lang="vi-VN" sz="1600" i="1" smtClean="0">
                          <a:solidFill>
                            <a:srgbClr val="151515"/>
                          </a:solidFill>
                          <a:latin typeface="Cambria Math" panose="02040503050406030204" pitchFamily="18" charset="0"/>
                        </a:rPr>
                        <m:t>𝐴</m:t>
                      </m:r>
                      <m:acc>
                        <m:accPr>
                          <m:chr m:val="̅"/>
                          <m:ctrlPr>
                            <a:rPr lang="vi-VN" sz="1600" i="1">
                              <a:solidFill>
                                <a:srgbClr val="151515"/>
                              </a:solidFill>
                              <a:latin typeface="Cambria Math" panose="02040503050406030204" pitchFamily="18" charset="0"/>
                            </a:rPr>
                          </m:ctrlPr>
                        </m:accPr>
                        <m:e>
                          <m:r>
                            <a:rPr lang="vi-VN" sz="1600" i="1">
                              <a:solidFill>
                                <a:srgbClr val="151515"/>
                              </a:solidFill>
                              <a:latin typeface="Cambria Math" panose="02040503050406030204" pitchFamily="18" charset="0"/>
                            </a:rPr>
                            <m:t>𝐵</m:t>
                          </m:r>
                        </m:e>
                      </m:acc>
                      <m:r>
                        <a:rPr lang="vi-VN" sz="1600" i="1" smtClean="0">
                          <a:solidFill>
                            <a:srgbClr val="151515"/>
                          </a:solidFill>
                          <a:latin typeface="Cambria Math" panose="02040503050406030204" pitchFamily="18" charset="0"/>
                        </a:rPr>
                        <m:t>) = </m:t>
                      </m:r>
                      <m:r>
                        <a:rPr lang="vi-VN" sz="1600" i="1" smtClean="0">
                          <a:solidFill>
                            <a:srgbClr val="151515"/>
                          </a:solidFill>
                          <a:latin typeface="Cambria Math" panose="02040503050406030204" pitchFamily="18" charset="0"/>
                        </a:rPr>
                        <m:t>𝑃</m:t>
                      </m:r>
                      <m:r>
                        <a:rPr lang="vi-VN" sz="1600" i="1" smtClean="0">
                          <a:solidFill>
                            <a:srgbClr val="151515"/>
                          </a:solidFill>
                          <a:latin typeface="Cambria Math" panose="02040503050406030204" pitchFamily="18" charset="0"/>
                        </a:rPr>
                        <m:t>(</m:t>
                      </m:r>
                      <m:r>
                        <a:rPr lang="vi-VN" sz="1600" i="1" smtClean="0">
                          <a:solidFill>
                            <a:srgbClr val="151515"/>
                          </a:solidFill>
                          <a:latin typeface="Cambria Math" panose="02040503050406030204" pitchFamily="18" charset="0"/>
                        </a:rPr>
                        <m:t>𝐴</m:t>
                      </m:r>
                      <m:r>
                        <a:rPr lang="vi-VN" sz="1600" i="1" smtClean="0">
                          <a:solidFill>
                            <a:srgbClr val="151515"/>
                          </a:solidFill>
                          <a:latin typeface="Cambria Math" panose="02040503050406030204" pitchFamily="18" charset="0"/>
                        </a:rPr>
                        <m:t>) </m:t>
                      </m:r>
                      <m:r>
                        <a:rPr lang="vi-VN" sz="1600" i="1" smtClean="0">
                          <a:solidFill>
                            <a:srgbClr val="151515"/>
                          </a:solidFill>
                          <a:latin typeface="Cambria Math" panose="02040503050406030204" pitchFamily="18" charset="0"/>
                        </a:rPr>
                        <m:t>𝑃</m:t>
                      </m:r>
                      <m:r>
                        <a:rPr lang="vi-VN" sz="1600" i="1" smtClean="0">
                          <a:solidFill>
                            <a:srgbClr val="151515"/>
                          </a:solidFill>
                          <a:latin typeface="Cambria Math" panose="02040503050406030204" pitchFamily="18" charset="0"/>
                        </a:rPr>
                        <m:t>(</m:t>
                      </m:r>
                      <m:acc>
                        <m:accPr>
                          <m:chr m:val="̅"/>
                          <m:ctrlPr>
                            <a:rPr lang="vi-VN" sz="1600" i="1">
                              <a:solidFill>
                                <a:srgbClr val="151515"/>
                              </a:solidFill>
                              <a:latin typeface="Cambria Math" panose="02040503050406030204" pitchFamily="18" charset="0"/>
                            </a:rPr>
                          </m:ctrlPr>
                        </m:accPr>
                        <m:e>
                          <m:r>
                            <a:rPr lang="vi-VN" sz="1600" i="1">
                              <a:solidFill>
                                <a:srgbClr val="151515"/>
                              </a:solidFill>
                              <a:latin typeface="Cambria Math" panose="02040503050406030204" pitchFamily="18" charset="0"/>
                            </a:rPr>
                            <m:t>𝐵</m:t>
                          </m:r>
                        </m:e>
                      </m:acc>
                      <m:r>
                        <a:rPr lang="vi-VN" sz="1600" i="1" smtClean="0">
                          <a:solidFill>
                            <a:srgbClr val="151515"/>
                          </a:solidFill>
                          <a:latin typeface="Cambria Math" panose="02040503050406030204" pitchFamily="18" charset="0"/>
                        </a:rPr>
                        <m:t>) = 0,8 (1−0,6)</m:t>
                      </m:r>
                      <m:r>
                        <a:rPr lang="vi-VN" sz="1600" i="1">
                          <a:solidFill>
                            <a:srgbClr val="151515"/>
                          </a:solidFill>
                          <a:latin typeface="Cambria Math" panose="02040503050406030204" pitchFamily="18" charset="0"/>
                        </a:rPr>
                        <m:t>=</m:t>
                      </m:r>
                      <m:r>
                        <a:rPr lang="vi-VN" sz="1600" i="1" smtClean="0">
                          <a:solidFill>
                            <a:srgbClr val="151515"/>
                          </a:solidFill>
                          <a:latin typeface="Cambria Math" panose="02040503050406030204" pitchFamily="18" charset="0"/>
                        </a:rPr>
                        <m:t>0,32</m:t>
                      </m:r>
                    </m:oMath>
                  </m:oMathPara>
                </a14:m>
                <a:endParaRPr lang="vi-VN" sz="1600">
                  <a:solidFill>
                    <a:srgbClr val="151515"/>
                  </a:solidFill>
                  <a:latin typeface="Arial" panose="020B0604020202020204" pitchFamily="34" charset="0"/>
                </a:endParaRPr>
              </a:p>
              <a:p>
                <a:pPr marL="285750" lvl="0" indent="-285750" algn="just">
                  <a:lnSpc>
                    <a:spcPct val="150000"/>
                  </a:lnSpc>
                  <a:buFontTx/>
                  <a:buChar char="-"/>
                  <a:defRPr/>
                </a:pPr>
                <a:r>
                  <a:rPr lang="vi-VN" sz="1600" smtClean="0">
                    <a:solidFill>
                      <a:srgbClr val="151515"/>
                    </a:solidFill>
                    <a:latin typeface="Arial" panose="020B0604020202020204" pitchFamily="34" charset="0"/>
                  </a:rPr>
                  <a:t>Nếu </a:t>
                </a:r>
                <a:r>
                  <a:rPr lang="vi-VN" sz="1600">
                    <a:solidFill>
                      <a:srgbClr val="151515"/>
                    </a:solidFill>
                    <a:latin typeface="Arial" panose="020B0604020202020204" pitchFamily="34" charset="0"/>
                  </a:rPr>
                  <a:t>trả lời đúng Minh nhận 80 điểm. Cuộc thi kết thúc tại đây và tổng số điểm Minh nhận được </a:t>
                </a:r>
                <a:r>
                  <a:rPr lang="vi-VN" sz="1600" smtClean="0">
                    <a:solidFill>
                      <a:srgbClr val="151515"/>
                    </a:solidFill>
                    <a:latin typeface="Arial" panose="020B0604020202020204" pitchFamily="34" charset="0"/>
                  </a:rPr>
                  <a:t>là:</a:t>
                </a:r>
                <a:r>
                  <a:rPr lang="en-US" sz="1600">
                    <a:solidFill>
                      <a:srgbClr val="151515"/>
                    </a:solidFill>
                    <a:latin typeface="Arial" panose="020B0604020202020204" pitchFamily="34" charset="0"/>
                  </a:rPr>
                  <a:t> </a:t>
                </a:r>
                <a:endParaRPr lang="en-US" sz="1600" smtClean="0">
                  <a:solidFill>
                    <a:srgbClr val="151515"/>
                  </a:solidFill>
                  <a:latin typeface="Arial" panose="020B0604020202020204" pitchFamily="34" charset="0"/>
                </a:endParaRPr>
              </a:p>
              <a:p>
                <a:pPr lvl="0" algn="ctr">
                  <a:lnSpc>
                    <a:spcPct val="150000"/>
                  </a:lnSpc>
                  <a:defRPr/>
                </a:pPr>
                <a14:m>
                  <m:oMath xmlns:m="http://schemas.openxmlformats.org/officeDocument/2006/math">
                    <m:r>
                      <a:rPr lang="vi-VN" sz="1600" i="1" smtClean="0">
                        <a:solidFill>
                          <a:srgbClr val="151515"/>
                        </a:solidFill>
                        <a:latin typeface="Cambria Math" panose="02040503050406030204" pitchFamily="18" charset="0"/>
                      </a:rPr>
                      <m:t>20 </m:t>
                    </m:r>
                    <m:r>
                      <a:rPr lang="vi-VN" sz="1600" i="1">
                        <a:solidFill>
                          <a:srgbClr val="151515"/>
                        </a:solidFill>
                        <a:latin typeface="Cambria Math" panose="02040503050406030204" pitchFamily="18" charset="0"/>
                      </a:rPr>
                      <m:t>+ 80 = 100 </m:t>
                    </m:r>
                  </m:oMath>
                </a14:m>
                <a:r>
                  <a:rPr lang="vi-VN" sz="1600">
                    <a:solidFill>
                      <a:srgbClr val="151515"/>
                    </a:solidFill>
                    <a:latin typeface="Arial" panose="020B0604020202020204" pitchFamily="34" charset="0"/>
                  </a:rPr>
                  <a:t>(điểm</a:t>
                </a:r>
                <a:r>
                  <a:rPr lang="vi-VN" sz="1600" smtClean="0">
                    <a:solidFill>
                      <a:srgbClr val="151515"/>
                    </a:solidFill>
                    <a:latin typeface="Arial" panose="020B0604020202020204" pitchFamily="34" charset="0"/>
                  </a:rPr>
                  <a:t>)</a:t>
                </a:r>
                <a:endParaRPr lang="vi-VN" sz="1600">
                  <a:solidFill>
                    <a:srgbClr val="151515"/>
                  </a:solidFill>
                  <a:latin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5473" y="824505"/>
                <a:ext cx="8411269" cy="3785652"/>
              </a:xfrm>
              <a:prstGeom prst="rect">
                <a:avLst/>
              </a:prstGeom>
              <a:blipFill>
                <a:blip r:embed="rId3"/>
                <a:stretch>
                  <a:fillRect l="-435" r="-362"/>
                </a:stretch>
              </a:blipFill>
            </p:spPr>
            <p:txBody>
              <a:bodyPr/>
              <a:lstStyle/>
              <a:p>
                <a:r>
                  <a:rPr lang="en-US">
                    <a:noFill/>
                  </a:rPr>
                  <a:t> </a:t>
                </a:r>
              </a:p>
            </p:txBody>
          </p:sp>
        </mc:Fallback>
      </mc:AlternateContent>
      <p:grpSp>
        <p:nvGrpSpPr>
          <p:cNvPr id="16" name="Google Shape;1672;p49"/>
          <p:cNvGrpSpPr/>
          <p:nvPr/>
        </p:nvGrpSpPr>
        <p:grpSpPr>
          <a:xfrm>
            <a:off x="8314883" y="4341413"/>
            <a:ext cx="534917" cy="524754"/>
            <a:chOff x="2806535" y="3821413"/>
            <a:chExt cx="269197" cy="286300"/>
          </a:xfrm>
        </p:grpSpPr>
        <p:sp>
          <p:nvSpPr>
            <p:cNvPr id="17" name="Google Shape;1673;p49"/>
            <p:cNvSpPr/>
            <p:nvPr/>
          </p:nvSpPr>
          <p:spPr>
            <a:xfrm>
              <a:off x="2834982" y="3825624"/>
              <a:ext cx="198604" cy="277923"/>
            </a:xfrm>
            <a:custGeom>
              <a:avLst/>
              <a:gdLst/>
              <a:ahLst/>
              <a:cxnLst/>
              <a:rect l="l" t="t" r="r" b="b"/>
              <a:pathLst>
                <a:path w="9104" h="12740" extrusionOk="0">
                  <a:moveTo>
                    <a:pt x="1985" y="0"/>
                  </a:moveTo>
                  <a:cubicBezTo>
                    <a:pt x="1" y="4194"/>
                    <a:pt x="506" y="9554"/>
                    <a:pt x="4108" y="12740"/>
                  </a:cubicBezTo>
                  <a:lnTo>
                    <a:pt x="9104" y="12740"/>
                  </a:lnTo>
                  <a:lnTo>
                    <a:pt x="7380" y="1253"/>
                  </a:lnTo>
                  <a:cubicBezTo>
                    <a:pt x="7380" y="557"/>
                    <a:pt x="6807" y="0"/>
                    <a:pt x="61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674;p49"/>
            <p:cNvSpPr/>
            <p:nvPr/>
          </p:nvSpPr>
          <p:spPr>
            <a:xfrm>
              <a:off x="2810331" y="3825624"/>
              <a:ext cx="114289" cy="277923"/>
            </a:xfrm>
            <a:custGeom>
              <a:avLst/>
              <a:gdLst/>
              <a:ahLst/>
              <a:cxnLst/>
              <a:rect l="l" t="t" r="r" b="b"/>
              <a:pathLst>
                <a:path w="5239" h="12740" extrusionOk="0">
                  <a:moveTo>
                    <a:pt x="1253" y="0"/>
                  </a:moveTo>
                  <a:cubicBezTo>
                    <a:pt x="557" y="0"/>
                    <a:pt x="0" y="557"/>
                    <a:pt x="0" y="1253"/>
                  </a:cubicBezTo>
                  <a:lnTo>
                    <a:pt x="0" y="11487"/>
                  </a:lnTo>
                  <a:cubicBezTo>
                    <a:pt x="0" y="12183"/>
                    <a:pt x="557" y="12740"/>
                    <a:pt x="1253" y="12740"/>
                  </a:cubicBezTo>
                  <a:lnTo>
                    <a:pt x="5238" y="12740"/>
                  </a:lnTo>
                  <a:cubicBezTo>
                    <a:pt x="2959" y="9155"/>
                    <a:pt x="1950" y="3915"/>
                    <a:pt x="31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675;p49"/>
            <p:cNvSpPr/>
            <p:nvPr/>
          </p:nvSpPr>
          <p:spPr>
            <a:xfrm>
              <a:off x="2863472" y="3952020"/>
              <a:ext cx="47862" cy="50545"/>
            </a:xfrm>
            <a:custGeom>
              <a:avLst/>
              <a:gdLst/>
              <a:ahLst/>
              <a:cxnLst/>
              <a:rect l="l" t="t" r="r" b="b"/>
              <a:pathLst>
                <a:path w="2194" h="2317" extrusionOk="0">
                  <a:moveTo>
                    <a:pt x="331" y="1"/>
                  </a:moveTo>
                  <a:cubicBezTo>
                    <a:pt x="1" y="820"/>
                    <a:pt x="71" y="1585"/>
                    <a:pt x="802" y="2316"/>
                  </a:cubicBezTo>
                  <a:lnTo>
                    <a:pt x="1514" y="2316"/>
                  </a:lnTo>
                  <a:cubicBezTo>
                    <a:pt x="1897" y="2316"/>
                    <a:pt x="2194" y="2020"/>
                    <a:pt x="2194" y="1637"/>
                  </a:cubicBezTo>
                  <a:lnTo>
                    <a:pt x="2194" y="680"/>
                  </a:lnTo>
                  <a:cubicBezTo>
                    <a:pt x="2194" y="297"/>
                    <a:pt x="1897" y="1"/>
                    <a:pt x="1514" y="1"/>
                  </a:cubicBezTo>
                  <a:close/>
                </a:path>
              </a:pathLst>
            </a:custGeom>
            <a:solidFill>
              <a:srgbClr val="EC8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676;p49"/>
            <p:cNvSpPr/>
            <p:nvPr/>
          </p:nvSpPr>
          <p:spPr>
            <a:xfrm>
              <a:off x="2835396" y="3952020"/>
              <a:ext cx="45572" cy="50545"/>
            </a:xfrm>
            <a:custGeom>
              <a:avLst/>
              <a:gdLst/>
              <a:ahLst/>
              <a:cxnLst/>
              <a:rect l="l" t="t" r="r" b="b"/>
              <a:pathLst>
                <a:path w="2089" h="2317" extrusionOk="0">
                  <a:moveTo>
                    <a:pt x="696" y="1"/>
                  </a:moveTo>
                  <a:cubicBezTo>
                    <a:pt x="330" y="1"/>
                    <a:pt x="0" y="297"/>
                    <a:pt x="0" y="680"/>
                  </a:cubicBezTo>
                  <a:lnTo>
                    <a:pt x="0" y="1637"/>
                  </a:lnTo>
                  <a:cubicBezTo>
                    <a:pt x="0" y="2020"/>
                    <a:pt x="330" y="2316"/>
                    <a:pt x="696" y="2316"/>
                  </a:cubicBezTo>
                  <a:lnTo>
                    <a:pt x="2089" y="2316"/>
                  </a:lnTo>
                  <a:cubicBezTo>
                    <a:pt x="2070" y="2247"/>
                    <a:pt x="2054" y="2194"/>
                    <a:pt x="2036" y="2124"/>
                  </a:cubicBezTo>
                  <a:cubicBezTo>
                    <a:pt x="1845" y="1411"/>
                    <a:pt x="1706" y="697"/>
                    <a:pt x="1618" y="1"/>
                  </a:cubicBezTo>
                  <a:close/>
                </a:path>
              </a:pathLst>
            </a:custGeom>
            <a:solidFill>
              <a:srgbClr val="EC8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677;p49"/>
            <p:cNvSpPr/>
            <p:nvPr/>
          </p:nvSpPr>
          <p:spPr>
            <a:xfrm>
              <a:off x="2856644" y="3850667"/>
              <a:ext cx="113918" cy="75960"/>
            </a:xfrm>
            <a:custGeom>
              <a:avLst/>
              <a:gdLst/>
              <a:ahLst/>
              <a:cxnLst/>
              <a:rect l="l" t="t" r="r" b="b"/>
              <a:pathLst>
                <a:path w="5222" h="3482" extrusionOk="0">
                  <a:moveTo>
                    <a:pt x="714" y="1"/>
                  </a:moveTo>
                  <a:cubicBezTo>
                    <a:pt x="175" y="1027"/>
                    <a:pt x="1" y="2194"/>
                    <a:pt x="523" y="3482"/>
                  </a:cubicBezTo>
                  <a:lnTo>
                    <a:pt x="4542" y="3482"/>
                  </a:lnTo>
                  <a:cubicBezTo>
                    <a:pt x="4925" y="3482"/>
                    <a:pt x="5222" y="3185"/>
                    <a:pt x="5222" y="2802"/>
                  </a:cubicBezTo>
                  <a:lnTo>
                    <a:pt x="5222" y="697"/>
                  </a:lnTo>
                  <a:cubicBezTo>
                    <a:pt x="5222" y="314"/>
                    <a:pt x="4925" y="1"/>
                    <a:pt x="4542" y="1"/>
                  </a:cubicBezTo>
                  <a:close/>
                </a:path>
              </a:pathLst>
            </a:custGeom>
            <a:solidFill>
              <a:srgbClr val="A0D9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678;p49"/>
            <p:cNvSpPr/>
            <p:nvPr/>
          </p:nvSpPr>
          <p:spPr>
            <a:xfrm>
              <a:off x="2835396" y="3850667"/>
              <a:ext cx="36824" cy="75960"/>
            </a:xfrm>
            <a:custGeom>
              <a:avLst/>
              <a:gdLst/>
              <a:ahLst/>
              <a:cxnLst/>
              <a:rect l="l" t="t" r="r" b="b"/>
              <a:pathLst>
                <a:path w="1688" h="3482" extrusionOk="0">
                  <a:moveTo>
                    <a:pt x="696" y="1"/>
                  </a:moveTo>
                  <a:cubicBezTo>
                    <a:pt x="330" y="1"/>
                    <a:pt x="0" y="314"/>
                    <a:pt x="0" y="697"/>
                  </a:cubicBezTo>
                  <a:lnTo>
                    <a:pt x="0" y="2802"/>
                  </a:lnTo>
                  <a:cubicBezTo>
                    <a:pt x="0" y="3185"/>
                    <a:pt x="330" y="3482"/>
                    <a:pt x="696" y="3482"/>
                  </a:cubicBezTo>
                  <a:lnTo>
                    <a:pt x="1497" y="3482"/>
                  </a:lnTo>
                  <a:cubicBezTo>
                    <a:pt x="1427" y="2263"/>
                    <a:pt x="1479" y="1080"/>
                    <a:pt x="1688" y="1"/>
                  </a:cubicBezTo>
                  <a:close/>
                </a:path>
              </a:pathLst>
            </a:custGeom>
            <a:solidFill>
              <a:srgbClr val="A0D9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679;p49"/>
            <p:cNvSpPr/>
            <p:nvPr/>
          </p:nvSpPr>
          <p:spPr>
            <a:xfrm>
              <a:off x="2995977" y="3855227"/>
              <a:ext cx="75589" cy="248320"/>
            </a:xfrm>
            <a:custGeom>
              <a:avLst/>
              <a:gdLst/>
              <a:ahLst/>
              <a:cxnLst/>
              <a:rect l="l" t="t" r="r" b="b"/>
              <a:pathLst>
                <a:path w="3465" h="11383" extrusionOk="0">
                  <a:moveTo>
                    <a:pt x="0" y="1"/>
                  </a:moveTo>
                  <a:lnTo>
                    <a:pt x="0" y="9642"/>
                  </a:lnTo>
                  <a:cubicBezTo>
                    <a:pt x="0" y="10599"/>
                    <a:pt x="766" y="11383"/>
                    <a:pt x="1724" y="11383"/>
                  </a:cubicBezTo>
                  <a:cubicBezTo>
                    <a:pt x="2680" y="11383"/>
                    <a:pt x="3464" y="10599"/>
                    <a:pt x="3464" y="9642"/>
                  </a:cubicBezTo>
                  <a:lnTo>
                    <a:pt x="3464" y="2593"/>
                  </a:lnTo>
                  <a:cubicBezTo>
                    <a:pt x="3464" y="1897"/>
                    <a:pt x="2907" y="1358"/>
                    <a:pt x="2211" y="1358"/>
                  </a:cubicBezTo>
                  <a:lnTo>
                    <a:pt x="1724" y="1358"/>
                  </a:lnTo>
                  <a:lnTo>
                    <a:pt x="1724" y="1236"/>
                  </a:lnTo>
                  <a:cubicBezTo>
                    <a:pt x="1724" y="557"/>
                    <a:pt x="1167"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680;p49"/>
            <p:cNvSpPr/>
            <p:nvPr/>
          </p:nvSpPr>
          <p:spPr>
            <a:xfrm>
              <a:off x="2863843" y="3876300"/>
              <a:ext cx="8377" cy="15096"/>
            </a:xfrm>
            <a:custGeom>
              <a:avLst/>
              <a:gdLst/>
              <a:ahLst/>
              <a:cxnLst/>
              <a:rect l="l" t="t" r="r" b="b"/>
              <a:pathLst>
                <a:path w="384" h="692" extrusionOk="0">
                  <a:moveTo>
                    <a:pt x="193" y="0"/>
                  </a:moveTo>
                  <a:cubicBezTo>
                    <a:pt x="101" y="0"/>
                    <a:pt x="10" y="61"/>
                    <a:pt x="1" y="183"/>
                  </a:cubicBezTo>
                  <a:lnTo>
                    <a:pt x="1" y="496"/>
                  </a:lnTo>
                  <a:cubicBezTo>
                    <a:pt x="10" y="627"/>
                    <a:pt x="101" y="692"/>
                    <a:pt x="193" y="692"/>
                  </a:cubicBezTo>
                  <a:cubicBezTo>
                    <a:pt x="284" y="692"/>
                    <a:pt x="375" y="627"/>
                    <a:pt x="384" y="496"/>
                  </a:cubicBezTo>
                  <a:lnTo>
                    <a:pt x="384" y="183"/>
                  </a:lnTo>
                  <a:cubicBezTo>
                    <a:pt x="375" y="61"/>
                    <a:pt x="284" y="0"/>
                    <a:pt x="193"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681;p49"/>
            <p:cNvSpPr/>
            <p:nvPr/>
          </p:nvSpPr>
          <p:spPr>
            <a:xfrm>
              <a:off x="2934109" y="3876300"/>
              <a:ext cx="8355" cy="15096"/>
            </a:xfrm>
            <a:custGeom>
              <a:avLst/>
              <a:gdLst/>
              <a:ahLst/>
              <a:cxnLst/>
              <a:rect l="l" t="t" r="r" b="b"/>
              <a:pathLst>
                <a:path w="383" h="692" extrusionOk="0">
                  <a:moveTo>
                    <a:pt x="185" y="0"/>
                  </a:moveTo>
                  <a:cubicBezTo>
                    <a:pt x="91" y="0"/>
                    <a:pt x="0" y="61"/>
                    <a:pt x="0" y="183"/>
                  </a:cubicBezTo>
                  <a:lnTo>
                    <a:pt x="0" y="496"/>
                  </a:lnTo>
                  <a:cubicBezTo>
                    <a:pt x="0" y="627"/>
                    <a:pt x="91" y="692"/>
                    <a:pt x="185" y="692"/>
                  </a:cubicBezTo>
                  <a:cubicBezTo>
                    <a:pt x="278" y="692"/>
                    <a:pt x="374" y="627"/>
                    <a:pt x="383" y="496"/>
                  </a:cubicBezTo>
                  <a:lnTo>
                    <a:pt x="383" y="183"/>
                  </a:lnTo>
                  <a:cubicBezTo>
                    <a:pt x="374" y="61"/>
                    <a:pt x="278" y="0"/>
                    <a:pt x="18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682;p49"/>
            <p:cNvSpPr/>
            <p:nvPr/>
          </p:nvSpPr>
          <p:spPr>
            <a:xfrm>
              <a:off x="2889301" y="3882604"/>
              <a:ext cx="27727" cy="12500"/>
            </a:xfrm>
            <a:custGeom>
              <a:avLst/>
              <a:gdLst/>
              <a:ahLst/>
              <a:cxnLst/>
              <a:rect l="l" t="t" r="r" b="b"/>
              <a:pathLst>
                <a:path w="1271" h="573" extrusionOk="0">
                  <a:moveTo>
                    <a:pt x="215" y="0"/>
                  </a:moveTo>
                  <a:cubicBezTo>
                    <a:pt x="168" y="0"/>
                    <a:pt x="120" y="17"/>
                    <a:pt x="87" y="50"/>
                  </a:cubicBezTo>
                  <a:cubicBezTo>
                    <a:pt x="0" y="138"/>
                    <a:pt x="0" y="242"/>
                    <a:pt x="70" y="312"/>
                  </a:cubicBezTo>
                  <a:cubicBezTo>
                    <a:pt x="218" y="486"/>
                    <a:pt x="426" y="573"/>
                    <a:pt x="635" y="573"/>
                  </a:cubicBezTo>
                  <a:cubicBezTo>
                    <a:pt x="844" y="573"/>
                    <a:pt x="1053" y="486"/>
                    <a:pt x="1201" y="312"/>
                  </a:cubicBezTo>
                  <a:cubicBezTo>
                    <a:pt x="1270" y="242"/>
                    <a:pt x="1270" y="138"/>
                    <a:pt x="1184" y="50"/>
                  </a:cubicBezTo>
                  <a:cubicBezTo>
                    <a:pt x="1151" y="17"/>
                    <a:pt x="1107" y="0"/>
                    <a:pt x="1060" y="0"/>
                  </a:cubicBezTo>
                  <a:cubicBezTo>
                    <a:pt x="1007" y="0"/>
                    <a:pt x="951" y="22"/>
                    <a:pt x="905" y="68"/>
                  </a:cubicBezTo>
                  <a:cubicBezTo>
                    <a:pt x="836" y="155"/>
                    <a:pt x="731" y="199"/>
                    <a:pt x="627" y="199"/>
                  </a:cubicBezTo>
                  <a:cubicBezTo>
                    <a:pt x="523" y="199"/>
                    <a:pt x="418" y="155"/>
                    <a:pt x="348" y="68"/>
                  </a:cubicBezTo>
                  <a:cubicBezTo>
                    <a:pt x="321" y="22"/>
                    <a:pt x="268" y="0"/>
                    <a:pt x="21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683;p49"/>
            <p:cNvSpPr/>
            <p:nvPr/>
          </p:nvSpPr>
          <p:spPr>
            <a:xfrm>
              <a:off x="2806535" y="3821413"/>
              <a:ext cx="269197" cy="286300"/>
            </a:xfrm>
            <a:custGeom>
              <a:avLst/>
              <a:gdLst/>
              <a:ahLst/>
              <a:cxnLst/>
              <a:rect l="l" t="t" r="r" b="b"/>
              <a:pathLst>
                <a:path w="12340" h="13124" extrusionOk="0">
                  <a:moveTo>
                    <a:pt x="7414" y="384"/>
                  </a:moveTo>
                  <a:cubicBezTo>
                    <a:pt x="8006" y="384"/>
                    <a:pt x="8475" y="854"/>
                    <a:pt x="8475" y="1446"/>
                  </a:cubicBezTo>
                  <a:lnTo>
                    <a:pt x="8475" y="8912"/>
                  </a:lnTo>
                  <a:cubicBezTo>
                    <a:pt x="8484" y="9043"/>
                    <a:pt x="8580" y="9108"/>
                    <a:pt x="8676" y="9108"/>
                  </a:cubicBezTo>
                  <a:cubicBezTo>
                    <a:pt x="8772" y="9108"/>
                    <a:pt x="8867" y="9043"/>
                    <a:pt x="8876" y="8912"/>
                  </a:cubicBezTo>
                  <a:lnTo>
                    <a:pt x="8876" y="1741"/>
                  </a:lnTo>
                  <a:lnTo>
                    <a:pt x="9172" y="1741"/>
                  </a:lnTo>
                  <a:cubicBezTo>
                    <a:pt x="9747" y="1741"/>
                    <a:pt x="10216" y="2212"/>
                    <a:pt x="10216" y="2786"/>
                  </a:cubicBezTo>
                  <a:lnTo>
                    <a:pt x="10216" y="10617"/>
                  </a:lnTo>
                  <a:cubicBezTo>
                    <a:pt x="10216" y="10739"/>
                    <a:pt x="10312" y="10800"/>
                    <a:pt x="10407" y="10800"/>
                  </a:cubicBezTo>
                  <a:cubicBezTo>
                    <a:pt x="10503" y="10800"/>
                    <a:pt x="10599" y="10739"/>
                    <a:pt x="10599" y="10617"/>
                  </a:cubicBezTo>
                  <a:lnTo>
                    <a:pt x="10599" y="3099"/>
                  </a:lnTo>
                  <a:lnTo>
                    <a:pt x="10895" y="3099"/>
                  </a:lnTo>
                  <a:cubicBezTo>
                    <a:pt x="11487" y="3099"/>
                    <a:pt x="11956" y="3569"/>
                    <a:pt x="11956" y="4143"/>
                  </a:cubicBezTo>
                  <a:lnTo>
                    <a:pt x="11956" y="11192"/>
                  </a:lnTo>
                  <a:cubicBezTo>
                    <a:pt x="11913" y="12219"/>
                    <a:pt x="11160" y="12733"/>
                    <a:pt x="10410" y="12733"/>
                  </a:cubicBezTo>
                  <a:cubicBezTo>
                    <a:pt x="9660" y="12733"/>
                    <a:pt x="8911" y="12219"/>
                    <a:pt x="8876" y="11192"/>
                  </a:cubicBezTo>
                  <a:lnTo>
                    <a:pt x="8876" y="9817"/>
                  </a:lnTo>
                  <a:cubicBezTo>
                    <a:pt x="8867" y="9678"/>
                    <a:pt x="8772" y="9608"/>
                    <a:pt x="8676" y="9608"/>
                  </a:cubicBezTo>
                  <a:cubicBezTo>
                    <a:pt x="8580" y="9608"/>
                    <a:pt x="8484" y="9678"/>
                    <a:pt x="8475" y="9817"/>
                  </a:cubicBezTo>
                  <a:lnTo>
                    <a:pt x="8475" y="11192"/>
                  </a:lnTo>
                  <a:cubicBezTo>
                    <a:pt x="8475" y="11819"/>
                    <a:pt x="8789" y="12393"/>
                    <a:pt x="9259" y="12741"/>
                  </a:cubicBezTo>
                  <a:lnTo>
                    <a:pt x="1427" y="12741"/>
                  </a:lnTo>
                  <a:cubicBezTo>
                    <a:pt x="836" y="12741"/>
                    <a:pt x="365" y="12271"/>
                    <a:pt x="365" y="11680"/>
                  </a:cubicBezTo>
                  <a:lnTo>
                    <a:pt x="365" y="1446"/>
                  </a:lnTo>
                  <a:cubicBezTo>
                    <a:pt x="365" y="854"/>
                    <a:pt x="836" y="384"/>
                    <a:pt x="1427" y="384"/>
                  </a:cubicBezTo>
                  <a:close/>
                  <a:moveTo>
                    <a:pt x="1427" y="1"/>
                  </a:moveTo>
                  <a:cubicBezTo>
                    <a:pt x="644" y="1"/>
                    <a:pt x="0" y="646"/>
                    <a:pt x="0" y="1446"/>
                  </a:cubicBezTo>
                  <a:lnTo>
                    <a:pt x="0" y="11680"/>
                  </a:lnTo>
                  <a:cubicBezTo>
                    <a:pt x="0" y="12480"/>
                    <a:pt x="644" y="13124"/>
                    <a:pt x="1427" y="13124"/>
                  </a:cubicBezTo>
                  <a:lnTo>
                    <a:pt x="10408" y="13124"/>
                  </a:lnTo>
                  <a:cubicBezTo>
                    <a:pt x="11487" y="13124"/>
                    <a:pt x="12339" y="12271"/>
                    <a:pt x="12339" y="11192"/>
                  </a:cubicBezTo>
                  <a:lnTo>
                    <a:pt x="12339" y="4143"/>
                  </a:lnTo>
                  <a:cubicBezTo>
                    <a:pt x="12339" y="3342"/>
                    <a:pt x="11678" y="2699"/>
                    <a:pt x="10895" y="2699"/>
                  </a:cubicBezTo>
                  <a:lnTo>
                    <a:pt x="10599" y="2699"/>
                  </a:lnTo>
                  <a:cubicBezTo>
                    <a:pt x="10547" y="1968"/>
                    <a:pt x="9921" y="1358"/>
                    <a:pt x="9172" y="1358"/>
                  </a:cubicBezTo>
                  <a:lnTo>
                    <a:pt x="8876" y="1358"/>
                  </a:lnTo>
                  <a:cubicBezTo>
                    <a:pt x="8823" y="611"/>
                    <a:pt x="8197" y="1"/>
                    <a:pt x="7414"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684;p49"/>
            <p:cNvSpPr/>
            <p:nvPr/>
          </p:nvSpPr>
          <p:spPr>
            <a:xfrm>
              <a:off x="2831601" y="3846479"/>
              <a:ext cx="143128" cy="84315"/>
            </a:xfrm>
            <a:custGeom>
              <a:avLst/>
              <a:gdLst/>
              <a:ahLst/>
              <a:cxnLst/>
              <a:rect l="l" t="t" r="r" b="b"/>
              <a:pathLst>
                <a:path w="6561" h="3865" extrusionOk="0">
                  <a:moveTo>
                    <a:pt x="870" y="1"/>
                  </a:moveTo>
                  <a:cubicBezTo>
                    <a:pt x="383" y="1"/>
                    <a:pt x="0" y="402"/>
                    <a:pt x="0" y="889"/>
                  </a:cubicBezTo>
                  <a:lnTo>
                    <a:pt x="0" y="2994"/>
                  </a:lnTo>
                  <a:cubicBezTo>
                    <a:pt x="0" y="3481"/>
                    <a:pt x="383" y="3864"/>
                    <a:pt x="870" y="3864"/>
                  </a:cubicBezTo>
                  <a:lnTo>
                    <a:pt x="3637" y="3864"/>
                  </a:lnTo>
                  <a:cubicBezTo>
                    <a:pt x="3880" y="3864"/>
                    <a:pt x="3880" y="3499"/>
                    <a:pt x="3637" y="3481"/>
                  </a:cubicBezTo>
                  <a:lnTo>
                    <a:pt x="870" y="3481"/>
                  </a:lnTo>
                  <a:cubicBezTo>
                    <a:pt x="608" y="3481"/>
                    <a:pt x="383" y="3273"/>
                    <a:pt x="383" y="2994"/>
                  </a:cubicBezTo>
                  <a:lnTo>
                    <a:pt x="383" y="889"/>
                  </a:lnTo>
                  <a:cubicBezTo>
                    <a:pt x="383" y="627"/>
                    <a:pt x="608" y="402"/>
                    <a:pt x="870" y="402"/>
                  </a:cubicBezTo>
                  <a:lnTo>
                    <a:pt x="5690" y="402"/>
                  </a:lnTo>
                  <a:cubicBezTo>
                    <a:pt x="5952" y="402"/>
                    <a:pt x="6178" y="627"/>
                    <a:pt x="6178" y="889"/>
                  </a:cubicBezTo>
                  <a:lnTo>
                    <a:pt x="6178" y="2994"/>
                  </a:lnTo>
                  <a:cubicBezTo>
                    <a:pt x="6178" y="3273"/>
                    <a:pt x="5952" y="3481"/>
                    <a:pt x="5690" y="3481"/>
                  </a:cubicBezTo>
                  <a:lnTo>
                    <a:pt x="4525" y="3481"/>
                  </a:lnTo>
                  <a:cubicBezTo>
                    <a:pt x="4281" y="3499"/>
                    <a:pt x="4281" y="3864"/>
                    <a:pt x="4525" y="3864"/>
                  </a:cubicBezTo>
                  <a:lnTo>
                    <a:pt x="5690" y="3864"/>
                  </a:lnTo>
                  <a:cubicBezTo>
                    <a:pt x="6161" y="3864"/>
                    <a:pt x="6561" y="3481"/>
                    <a:pt x="6561" y="2994"/>
                  </a:cubicBezTo>
                  <a:lnTo>
                    <a:pt x="6561" y="889"/>
                  </a:lnTo>
                  <a:cubicBezTo>
                    <a:pt x="6561" y="402"/>
                    <a:pt x="6161" y="1"/>
                    <a:pt x="569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685;p49"/>
            <p:cNvSpPr/>
            <p:nvPr/>
          </p:nvSpPr>
          <p:spPr>
            <a:xfrm>
              <a:off x="2831601" y="3947875"/>
              <a:ext cx="83900" cy="58857"/>
            </a:xfrm>
            <a:custGeom>
              <a:avLst/>
              <a:gdLst/>
              <a:ahLst/>
              <a:cxnLst/>
              <a:rect l="l" t="t" r="r" b="b"/>
              <a:pathLst>
                <a:path w="3846" h="2698" extrusionOk="0">
                  <a:moveTo>
                    <a:pt x="2975" y="383"/>
                  </a:moveTo>
                  <a:cubicBezTo>
                    <a:pt x="3254" y="383"/>
                    <a:pt x="3463" y="609"/>
                    <a:pt x="3463" y="870"/>
                  </a:cubicBezTo>
                  <a:lnTo>
                    <a:pt x="3463" y="1827"/>
                  </a:lnTo>
                  <a:cubicBezTo>
                    <a:pt x="3463" y="2089"/>
                    <a:pt x="3254" y="2314"/>
                    <a:pt x="2975" y="2314"/>
                  </a:cubicBezTo>
                  <a:lnTo>
                    <a:pt x="870" y="2314"/>
                  </a:lnTo>
                  <a:cubicBezTo>
                    <a:pt x="608" y="2314"/>
                    <a:pt x="383" y="2089"/>
                    <a:pt x="383" y="1827"/>
                  </a:cubicBezTo>
                  <a:lnTo>
                    <a:pt x="383" y="870"/>
                  </a:lnTo>
                  <a:cubicBezTo>
                    <a:pt x="383" y="609"/>
                    <a:pt x="608" y="383"/>
                    <a:pt x="870" y="383"/>
                  </a:cubicBezTo>
                  <a:close/>
                  <a:moveTo>
                    <a:pt x="870" y="0"/>
                  </a:moveTo>
                  <a:cubicBezTo>
                    <a:pt x="383" y="0"/>
                    <a:pt x="0" y="400"/>
                    <a:pt x="0" y="870"/>
                  </a:cubicBezTo>
                  <a:lnTo>
                    <a:pt x="0" y="1827"/>
                  </a:lnTo>
                  <a:cubicBezTo>
                    <a:pt x="0" y="2297"/>
                    <a:pt x="383" y="2697"/>
                    <a:pt x="870" y="2697"/>
                  </a:cubicBezTo>
                  <a:lnTo>
                    <a:pt x="2975" y="2697"/>
                  </a:lnTo>
                  <a:cubicBezTo>
                    <a:pt x="3463" y="2697"/>
                    <a:pt x="3846" y="2297"/>
                    <a:pt x="3846" y="1827"/>
                  </a:cubicBezTo>
                  <a:lnTo>
                    <a:pt x="3846" y="870"/>
                  </a:lnTo>
                  <a:cubicBezTo>
                    <a:pt x="3846" y="400"/>
                    <a:pt x="3463" y="0"/>
                    <a:pt x="297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686;p49"/>
            <p:cNvSpPr/>
            <p:nvPr/>
          </p:nvSpPr>
          <p:spPr>
            <a:xfrm>
              <a:off x="2931426" y="3947875"/>
              <a:ext cx="44459" cy="8377"/>
            </a:xfrm>
            <a:custGeom>
              <a:avLst/>
              <a:gdLst/>
              <a:ahLst/>
              <a:cxnLst/>
              <a:rect l="l" t="t" r="r" b="b"/>
              <a:pathLst>
                <a:path w="2038" h="384" extrusionOk="0">
                  <a:moveTo>
                    <a:pt x="244" y="0"/>
                  </a:moveTo>
                  <a:cubicBezTo>
                    <a:pt x="1" y="0"/>
                    <a:pt x="1" y="383"/>
                    <a:pt x="244" y="383"/>
                  </a:cubicBezTo>
                  <a:lnTo>
                    <a:pt x="1794" y="383"/>
                  </a:lnTo>
                  <a:cubicBezTo>
                    <a:pt x="2038" y="383"/>
                    <a:pt x="2038" y="0"/>
                    <a:pt x="1794"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687;p49"/>
            <p:cNvSpPr/>
            <p:nvPr/>
          </p:nvSpPr>
          <p:spPr>
            <a:xfrm>
              <a:off x="2931426" y="3972919"/>
              <a:ext cx="44459" cy="8748"/>
            </a:xfrm>
            <a:custGeom>
              <a:avLst/>
              <a:gdLst/>
              <a:ahLst/>
              <a:cxnLst/>
              <a:rect l="l" t="t" r="r" b="b"/>
              <a:pathLst>
                <a:path w="2038" h="401" extrusionOk="0">
                  <a:moveTo>
                    <a:pt x="244" y="1"/>
                  </a:moveTo>
                  <a:cubicBezTo>
                    <a:pt x="1" y="18"/>
                    <a:pt x="1" y="384"/>
                    <a:pt x="244" y="400"/>
                  </a:cubicBezTo>
                  <a:lnTo>
                    <a:pt x="1794" y="400"/>
                  </a:lnTo>
                  <a:cubicBezTo>
                    <a:pt x="2038" y="384"/>
                    <a:pt x="2038" y="18"/>
                    <a:pt x="1794"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688;p49"/>
            <p:cNvSpPr/>
            <p:nvPr/>
          </p:nvSpPr>
          <p:spPr>
            <a:xfrm>
              <a:off x="2931426" y="3998355"/>
              <a:ext cx="44459" cy="8377"/>
            </a:xfrm>
            <a:custGeom>
              <a:avLst/>
              <a:gdLst/>
              <a:ahLst/>
              <a:cxnLst/>
              <a:rect l="l" t="t" r="r" b="b"/>
              <a:pathLst>
                <a:path w="2038" h="384" extrusionOk="0">
                  <a:moveTo>
                    <a:pt x="244" y="0"/>
                  </a:moveTo>
                  <a:cubicBezTo>
                    <a:pt x="1" y="0"/>
                    <a:pt x="1" y="383"/>
                    <a:pt x="244" y="383"/>
                  </a:cubicBezTo>
                  <a:lnTo>
                    <a:pt x="1794" y="383"/>
                  </a:lnTo>
                  <a:cubicBezTo>
                    <a:pt x="2038" y="383"/>
                    <a:pt x="2038" y="0"/>
                    <a:pt x="1794"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689;p49"/>
            <p:cNvSpPr/>
            <p:nvPr/>
          </p:nvSpPr>
          <p:spPr>
            <a:xfrm>
              <a:off x="2830074" y="4023399"/>
              <a:ext cx="145811" cy="8770"/>
            </a:xfrm>
            <a:custGeom>
              <a:avLst/>
              <a:gdLst/>
              <a:ahLst/>
              <a:cxnLst/>
              <a:rect l="l" t="t" r="r" b="b"/>
              <a:pathLst>
                <a:path w="6684" h="402" extrusionOk="0">
                  <a:moveTo>
                    <a:pt x="244" y="1"/>
                  </a:moveTo>
                  <a:cubicBezTo>
                    <a:pt x="0" y="19"/>
                    <a:pt x="0" y="384"/>
                    <a:pt x="244" y="402"/>
                  </a:cubicBezTo>
                  <a:lnTo>
                    <a:pt x="6440" y="402"/>
                  </a:lnTo>
                  <a:cubicBezTo>
                    <a:pt x="6684" y="384"/>
                    <a:pt x="6684" y="19"/>
                    <a:pt x="644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690;p49"/>
            <p:cNvSpPr/>
            <p:nvPr/>
          </p:nvSpPr>
          <p:spPr>
            <a:xfrm>
              <a:off x="2830074" y="4048857"/>
              <a:ext cx="145811" cy="8377"/>
            </a:xfrm>
            <a:custGeom>
              <a:avLst/>
              <a:gdLst/>
              <a:ahLst/>
              <a:cxnLst/>
              <a:rect l="l" t="t" r="r" b="b"/>
              <a:pathLst>
                <a:path w="6684" h="384" extrusionOk="0">
                  <a:moveTo>
                    <a:pt x="244" y="1"/>
                  </a:moveTo>
                  <a:cubicBezTo>
                    <a:pt x="0" y="17"/>
                    <a:pt x="0" y="383"/>
                    <a:pt x="244" y="383"/>
                  </a:cubicBezTo>
                  <a:lnTo>
                    <a:pt x="6440" y="383"/>
                  </a:lnTo>
                  <a:cubicBezTo>
                    <a:pt x="6684" y="383"/>
                    <a:pt x="6684" y="17"/>
                    <a:pt x="644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691;p49"/>
            <p:cNvSpPr/>
            <p:nvPr/>
          </p:nvSpPr>
          <p:spPr>
            <a:xfrm>
              <a:off x="2830074" y="4074271"/>
              <a:ext cx="145811" cy="8377"/>
            </a:xfrm>
            <a:custGeom>
              <a:avLst/>
              <a:gdLst/>
              <a:ahLst/>
              <a:cxnLst/>
              <a:rect l="l" t="t" r="r" b="b"/>
              <a:pathLst>
                <a:path w="6684" h="384" extrusionOk="0">
                  <a:moveTo>
                    <a:pt x="244" y="1"/>
                  </a:moveTo>
                  <a:cubicBezTo>
                    <a:pt x="0" y="1"/>
                    <a:pt x="0" y="384"/>
                    <a:pt x="244" y="384"/>
                  </a:cubicBezTo>
                  <a:lnTo>
                    <a:pt x="6440" y="384"/>
                  </a:lnTo>
                  <a:cubicBezTo>
                    <a:pt x="6684" y="384"/>
                    <a:pt x="6684" y="1"/>
                    <a:pt x="644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382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up)">
                                      <p:cBhvr>
                                        <p:cTn id="25" dur="500"/>
                                        <p:tgtEl>
                                          <p:spTgt spid="2">
                                            <p:txEl>
                                              <p:pRg st="4" end="4"/>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up)">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circle(in)">
                                      <p:cBhvr>
                                        <p:cTn id="33" dur="500"/>
                                        <p:tgtEl>
                                          <p:spTgt spid="2">
                                            <p:txEl>
                                              <p:pRg st="6" end="6"/>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circle(in)">
                                      <p:cBhvr>
                                        <p:cTn id="3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210798" y="852526"/>
                <a:ext cx="6714449" cy="16135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smtClean="0">
                    <a:ln>
                      <a:noFill/>
                    </a:ln>
                    <a:solidFill>
                      <a:srgbClr val="151515"/>
                    </a:solidFill>
                    <a:effectLst/>
                    <a:uLnTx/>
                    <a:uFillTx/>
                    <a:latin typeface="Arial" panose="020B0604020202020204" pitchFamily="34" charset="0"/>
                    <a:sym typeface="Arial"/>
                  </a:rPr>
                  <a:t>Ta </a:t>
                </a:r>
                <a:r>
                  <a:rPr kumimoji="0" lang="vi-VN" sz="1700" b="0" i="0" u="none" strike="noStrike" kern="0" cap="none" spc="0" normalizeH="0" baseline="0" noProof="0">
                    <a:ln>
                      <a:noFill/>
                    </a:ln>
                    <a:solidFill>
                      <a:srgbClr val="151515"/>
                    </a:solidFill>
                    <a:effectLst/>
                    <a:uLnTx/>
                    <a:uFillTx/>
                    <a:latin typeface="Arial" panose="020B0604020202020204" pitchFamily="34" charset="0"/>
                    <a:sym typeface="Arial"/>
                  </a:rPr>
                  <a:t>có </a:t>
                </a:r>
                <a14:m>
                  <m:oMath xmlns:m="http://schemas.openxmlformats.org/officeDocument/2006/math">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=100}=</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𝐴𝐵</m:t>
                    </m:r>
                  </m:oMath>
                </a14:m>
                <a:r>
                  <a:rPr kumimoji="0" lang="vi-VN" sz="1700" b="0" i="0" u="none" strike="noStrike" kern="0" cap="none" spc="0" normalizeH="0" baseline="0" noProof="0">
                    <a:ln>
                      <a:noFill/>
                    </a:ln>
                    <a:solidFill>
                      <a:srgbClr val="151515"/>
                    </a:solidFill>
                    <a:effectLst/>
                    <a:uLnTx/>
                    <a:uFillTx/>
                    <a:latin typeface="Arial" panose="020B0604020202020204" pitchFamily="34" charset="0"/>
                    <a:sym typeface="Arial"/>
                  </a:rPr>
                  <a:t>. </a:t>
                </a:r>
                <a:r>
                  <a:rPr kumimoji="0" lang="vi-VN" sz="1700" b="0" i="0" u="none" strike="noStrike" kern="0" cap="none" spc="0" normalizeH="0" baseline="0" noProof="0" smtClean="0">
                    <a:ln>
                      <a:noFill/>
                    </a:ln>
                    <a:solidFill>
                      <a:srgbClr val="151515"/>
                    </a:solidFill>
                    <a:effectLst/>
                    <a:uLnTx/>
                    <a:uFillTx/>
                    <a:latin typeface="Arial" panose="020B0604020202020204" pitchFamily="34" charset="0"/>
                    <a:sym typeface="Arial"/>
                  </a:rPr>
                  <a:t>Theo </a:t>
                </a:r>
                <a:r>
                  <a:rPr kumimoji="0" lang="vi-VN" sz="1700" b="0" i="0" u="none" strike="noStrike" kern="0" cap="none" spc="0" normalizeH="0" baseline="0" noProof="0">
                    <a:ln>
                      <a:noFill/>
                    </a:ln>
                    <a:solidFill>
                      <a:srgbClr val="151515"/>
                    </a:solidFill>
                    <a:effectLst/>
                    <a:uLnTx/>
                    <a:uFillTx/>
                    <a:latin typeface="Arial" panose="020B0604020202020204" pitchFamily="34" charset="0"/>
                    <a:sym typeface="Arial"/>
                  </a:rPr>
                  <a:t>giả thiết </a:t>
                </a:r>
                <a14:m>
                  <m:oMath xmlns:m="http://schemas.openxmlformats.org/officeDocument/2006/math">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𝐴</m:t>
                    </m:r>
                  </m:oMath>
                </a14:m>
                <a:r>
                  <a:rPr kumimoji="0" lang="vi-VN" sz="1700" b="0" i="0" u="none" strike="noStrike" kern="0" cap="none" spc="0" normalizeH="0" baseline="0" noProof="0">
                    <a:ln>
                      <a:noFill/>
                    </a:ln>
                    <a:solidFill>
                      <a:srgbClr val="151515"/>
                    </a:solidFill>
                    <a:effectLst/>
                    <a:uLnTx/>
                    <a:uFillTx/>
                    <a:latin typeface="Arial" panose="020B0604020202020204" pitchFamily="34" charset="0"/>
                    <a:sym typeface="Arial"/>
                  </a:rPr>
                  <a:t> và </a:t>
                </a:r>
                <a14:m>
                  <m:oMath xmlns:m="http://schemas.openxmlformats.org/officeDocument/2006/math">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𝐵</m:t>
                    </m:r>
                  </m:oMath>
                </a14:m>
                <a:r>
                  <a:rPr kumimoji="0" lang="vi-VN" sz="1700" b="0" i="0" u="none" strike="noStrike" kern="0" cap="none" spc="0" normalizeH="0" baseline="0" noProof="0">
                    <a:ln>
                      <a:noFill/>
                    </a:ln>
                    <a:solidFill>
                      <a:srgbClr val="151515"/>
                    </a:solidFill>
                    <a:effectLst/>
                    <a:uLnTx/>
                    <a:uFillTx/>
                    <a:latin typeface="Arial" panose="020B0604020202020204" pitchFamily="34" charset="0"/>
                    <a:sym typeface="Arial"/>
                  </a:rPr>
                  <a:t> là hai biến cố độc lập. </a:t>
                </a:r>
                <a:endParaRPr kumimoji="0" lang="en-US" sz="1700" b="0" i="0" u="none" strike="noStrike" kern="0" cap="none" spc="0" normalizeH="0" baseline="0" noProof="0" smtClean="0">
                  <a:ln>
                    <a:noFill/>
                  </a:ln>
                  <a:solidFill>
                    <a:srgbClr val="151515"/>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smtClean="0">
                    <a:ln>
                      <a:noFill/>
                    </a:ln>
                    <a:solidFill>
                      <a:srgbClr val="151515"/>
                    </a:solidFill>
                    <a:effectLst/>
                    <a:uLnTx/>
                    <a:uFillTx/>
                    <a:latin typeface="Arial" panose="020B0604020202020204" pitchFamily="34" charset="0"/>
                    <a:sym typeface="Arial"/>
                  </a:rPr>
                  <a:t>Theo </a:t>
                </a:r>
                <a:r>
                  <a:rPr kumimoji="0" lang="vi-VN" sz="1700" b="0" i="0" u="none" strike="noStrike" kern="0" cap="none" spc="0" normalizeH="0" baseline="0" noProof="0">
                    <a:ln>
                      <a:noFill/>
                    </a:ln>
                    <a:solidFill>
                      <a:srgbClr val="151515"/>
                    </a:solidFill>
                    <a:effectLst/>
                    <a:uLnTx/>
                    <a:uFillTx/>
                    <a:latin typeface="Arial" panose="020B0604020202020204" pitchFamily="34" charset="0"/>
                    <a:sym typeface="Arial"/>
                  </a:rPr>
                  <a:t>công thức nhân xác suất cho hai biến cố độc lập ta có:</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𝑃</m:t>
                      </m:r>
                      <m:d>
                        <m:dPr>
                          <m:ctrlP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ctrlPr>
                        </m:dPr>
                        <m:e>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=100</m:t>
                          </m:r>
                        </m:e>
                      </m:d>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𝑃</m:t>
                      </m:r>
                      <m:d>
                        <m:dPr>
                          <m:ctrlP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ctrlPr>
                        </m:dPr>
                        <m:e>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𝐴𝐵</m:t>
                          </m:r>
                        </m:e>
                      </m:d>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𝑃</m:t>
                      </m:r>
                      <m:d>
                        <m:dPr>
                          <m:ctrlP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ctrlPr>
                        </m:dPr>
                        <m:e>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𝐴</m:t>
                          </m:r>
                        </m:e>
                      </m:d>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𝑃</m:t>
                      </m:r>
                      <m:d>
                        <m:dPr>
                          <m:ctrlP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ctrlPr>
                        </m:dPr>
                        <m:e>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𝐵</m:t>
                          </m:r>
                        </m:e>
                      </m:d>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=0,8 0,6</m:t>
                      </m:r>
                      <m:r>
                        <a:rPr kumimoji="0" lang="en-US"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151515"/>
                          </a:solidFill>
                          <a:effectLst/>
                          <a:uLnTx/>
                          <a:uFillTx/>
                          <a:latin typeface="Cambria Math" panose="02040503050406030204" pitchFamily="18" charset="0"/>
                          <a:sym typeface="Arial"/>
                        </a:rPr>
                        <m:t>0,48</m:t>
                      </m:r>
                    </m:oMath>
                  </m:oMathPara>
                </a14:m>
                <a:endParaRPr kumimoji="0" lang="en-US" sz="1700" b="0" i="0" u="none" strike="noStrike" kern="0" cap="none" spc="0" normalizeH="0" baseline="0" noProof="0" smtClean="0">
                  <a:ln>
                    <a:noFill/>
                  </a:ln>
                  <a:solidFill>
                    <a:srgbClr val="151515"/>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700" smtClean="0">
                    <a:solidFill>
                      <a:srgbClr val="151515"/>
                    </a:solidFill>
                    <a:latin typeface="Arial" panose="020B0604020202020204" pitchFamily="34" charset="0"/>
                  </a:rPr>
                  <a:t>Bảng phân bố xác suất của </a:t>
                </a:r>
                <a14:m>
                  <m:oMath xmlns:m="http://schemas.openxmlformats.org/officeDocument/2006/math">
                    <m:r>
                      <a:rPr lang="en-US" sz="1700" i="1" smtClean="0">
                        <a:solidFill>
                          <a:srgbClr val="151515"/>
                        </a:solidFill>
                        <a:latin typeface="Cambria Math" panose="02040503050406030204" pitchFamily="18" charset="0"/>
                      </a:rPr>
                      <m:t>𝑋</m:t>
                    </m:r>
                  </m:oMath>
                </a14:m>
                <a:r>
                  <a:rPr lang="en-US" sz="1700" smtClean="0">
                    <a:solidFill>
                      <a:srgbClr val="151515"/>
                    </a:solidFill>
                    <a:latin typeface="Arial" panose="020B0604020202020204" pitchFamily="34" charset="0"/>
                  </a:rPr>
                  <a:t>:</a:t>
                </a:r>
                <a:endParaRPr lang="en-US" sz="1700">
                  <a:solidFill>
                    <a:srgbClr val="151515"/>
                  </a:solidFill>
                  <a:latin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0798" y="852526"/>
                <a:ext cx="6714449" cy="1613519"/>
              </a:xfrm>
              <a:prstGeom prst="rect">
                <a:avLst/>
              </a:prstGeom>
              <a:blipFill>
                <a:blip r:embed="rId3"/>
                <a:stretch>
                  <a:fillRect l="-636" b="-4151"/>
                </a:stretch>
              </a:blipFill>
            </p:spPr>
            <p:txBody>
              <a:bodyPr/>
              <a:lstStyle/>
              <a:p>
                <a:r>
                  <a:rPr lang="en-US">
                    <a:noFill/>
                  </a:rPr>
                  <a:t> </a:t>
                </a:r>
              </a:p>
            </p:txBody>
          </p:sp>
        </mc:Fallback>
      </mc:AlternateContent>
      <p:grpSp>
        <p:nvGrpSpPr>
          <p:cNvPr id="16" name="Google Shape;1672;p49"/>
          <p:cNvGrpSpPr/>
          <p:nvPr/>
        </p:nvGrpSpPr>
        <p:grpSpPr>
          <a:xfrm>
            <a:off x="8314883" y="4341413"/>
            <a:ext cx="534917" cy="524754"/>
            <a:chOff x="2806535" y="3821413"/>
            <a:chExt cx="269197" cy="286300"/>
          </a:xfrm>
        </p:grpSpPr>
        <p:sp>
          <p:nvSpPr>
            <p:cNvPr id="17" name="Google Shape;1673;p49"/>
            <p:cNvSpPr/>
            <p:nvPr/>
          </p:nvSpPr>
          <p:spPr>
            <a:xfrm>
              <a:off x="2834982" y="3825624"/>
              <a:ext cx="198604" cy="277923"/>
            </a:xfrm>
            <a:custGeom>
              <a:avLst/>
              <a:gdLst/>
              <a:ahLst/>
              <a:cxnLst/>
              <a:rect l="l" t="t" r="r" b="b"/>
              <a:pathLst>
                <a:path w="9104" h="12740" extrusionOk="0">
                  <a:moveTo>
                    <a:pt x="1985" y="0"/>
                  </a:moveTo>
                  <a:cubicBezTo>
                    <a:pt x="1" y="4194"/>
                    <a:pt x="506" y="9554"/>
                    <a:pt x="4108" y="12740"/>
                  </a:cubicBezTo>
                  <a:lnTo>
                    <a:pt x="9104" y="12740"/>
                  </a:lnTo>
                  <a:lnTo>
                    <a:pt x="7380" y="1253"/>
                  </a:lnTo>
                  <a:cubicBezTo>
                    <a:pt x="7380" y="557"/>
                    <a:pt x="6807" y="0"/>
                    <a:pt x="61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674;p49"/>
            <p:cNvSpPr/>
            <p:nvPr/>
          </p:nvSpPr>
          <p:spPr>
            <a:xfrm>
              <a:off x="2810331" y="3825624"/>
              <a:ext cx="114289" cy="277923"/>
            </a:xfrm>
            <a:custGeom>
              <a:avLst/>
              <a:gdLst/>
              <a:ahLst/>
              <a:cxnLst/>
              <a:rect l="l" t="t" r="r" b="b"/>
              <a:pathLst>
                <a:path w="5239" h="12740" extrusionOk="0">
                  <a:moveTo>
                    <a:pt x="1253" y="0"/>
                  </a:moveTo>
                  <a:cubicBezTo>
                    <a:pt x="557" y="0"/>
                    <a:pt x="0" y="557"/>
                    <a:pt x="0" y="1253"/>
                  </a:cubicBezTo>
                  <a:lnTo>
                    <a:pt x="0" y="11487"/>
                  </a:lnTo>
                  <a:cubicBezTo>
                    <a:pt x="0" y="12183"/>
                    <a:pt x="557" y="12740"/>
                    <a:pt x="1253" y="12740"/>
                  </a:cubicBezTo>
                  <a:lnTo>
                    <a:pt x="5238" y="12740"/>
                  </a:lnTo>
                  <a:cubicBezTo>
                    <a:pt x="2959" y="9155"/>
                    <a:pt x="1950" y="3915"/>
                    <a:pt x="31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675;p49"/>
            <p:cNvSpPr/>
            <p:nvPr/>
          </p:nvSpPr>
          <p:spPr>
            <a:xfrm>
              <a:off x="2863472" y="3952020"/>
              <a:ext cx="47862" cy="50545"/>
            </a:xfrm>
            <a:custGeom>
              <a:avLst/>
              <a:gdLst/>
              <a:ahLst/>
              <a:cxnLst/>
              <a:rect l="l" t="t" r="r" b="b"/>
              <a:pathLst>
                <a:path w="2194" h="2317" extrusionOk="0">
                  <a:moveTo>
                    <a:pt x="331" y="1"/>
                  </a:moveTo>
                  <a:cubicBezTo>
                    <a:pt x="1" y="820"/>
                    <a:pt x="71" y="1585"/>
                    <a:pt x="802" y="2316"/>
                  </a:cubicBezTo>
                  <a:lnTo>
                    <a:pt x="1514" y="2316"/>
                  </a:lnTo>
                  <a:cubicBezTo>
                    <a:pt x="1897" y="2316"/>
                    <a:pt x="2194" y="2020"/>
                    <a:pt x="2194" y="1637"/>
                  </a:cubicBezTo>
                  <a:lnTo>
                    <a:pt x="2194" y="680"/>
                  </a:lnTo>
                  <a:cubicBezTo>
                    <a:pt x="2194" y="297"/>
                    <a:pt x="1897" y="1"/>
                    <a:pt x="1514" y="1"/>
                  </a:cubicBezTo>
                  <a:close/>
                </a:path>
              </a:pathLst>
            </a:custGeom>
            <a:solidFill>
              <a:srgbClr val="EC8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676;p49"/>
            <p:cNvSpPr/>
            <p:nvPr/>
          </p:nvSpPr>
          <p:spPr>
            <a:xfrm>
              <a:off x="2835396" y="3952020"/>
              <a:ext cx="45572" cy="50545"/>
            </a:xfrm>
            <a:custGeom>
              <a:avLst/>
              <a:gdLst/>
              <a:ahLst/>
              <a:cxnLst/>
              <a:rect l="l" t="t" r="r" b="b"/>
              <a:pathLst>
                <a:path w="2089" h="2317" extrusionOk="0">
                  <a:moveTo>
                    <a:pt x="696" y="1"/>
                  </a:moveTo>
                  <a:cubicBezTo>
                    <a:pt x="330" y="1"/>
                    <a:pt x="0" y="297"/>
                    <a:pt x="0" y="680"/>
                  </a:cubicBezTo>
                  <a:lnTo>
                    <a:pt x="0" y="1637"/>
                  </a:lnTo>
                  <a:cubicBezTo>
                    <a:pt x="0" y="2020"/>
                    <a:pt x="330" y="2316"/>
                    <a:pt x="696" y="2316"/>
                  </a:cubicBezTo>
                  <a:lnTo>
                    <a:pt x="2089" y="2316"/>
                  </a:lnTo>
                  <a:cubicBezTo>
                    <a:pt x="2070" y="2247"/>
                    <a:pt x="2054" y="2194"/>
                    <a:pt x="2036" y="2124"/>
                  </a:cubicBezTo>
                  <a:cubicBezTo>
                    <a:pt x="1845" y="1411"/>
                    <a:pt x="1706" y="697"/>
                    <a:pt x="1618" y="1"/>
                  </a:cubicBezTo>
                  <a:close/>
                </a:path>
              </a:pathLst>
            </a:custGeom>
            <a:solidFill>
              <a:srgbClr val="EC8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677;p49"/>
            <p:cNvSpPr/>
            <p:nvPr/>
          </p:nvSpPr>
          <p:spPr>
            <a:xfrm>
              <a:off x="2856644" y="3850667"/>
              <a:ext cx="113918" cy="75960"/>
            </a:xfrm>
            <a:custGeom>
              <a:avLst/>
              <a:gdLst/>
              <a:ahLst/>
              <a:cxnLst/>
              <a:rect l="l" t="t" r="r" b="b"/>
              <a:pathLst>
                <a:path w="5222" h="3482" extrusionOk="0">
                  <a:moveTo>
                    <a:pt x="714" y="1"/>
                  </a:moveTo>
                  <a:cubicBezTo>
                    <a:pt x="175" y="1027"/>
                    <a:pt x="1" y="2194"/>
                    <a:pt x="523" y="3482"/>
                  </a:cubicBezTo>
                  <a:lnTo>
                    <a:pt x="4542" y="3482"/>
                  </a:lnTo>
                  <a:cubicBezTo>
                    <a:pt x="4925" y="3482"/>
                    <a:pt x="5222" y="3185"/>
                    <a:pt x="5222" y="2802"/>
                  </a:cubicBezTo>
                  <a:lnTo>
                    <a:pt x="5222" y="697"/>
                  </a:lnTo>
                  <a:cubicBezTo>
                    <a:pt x="5222" y="314"/>
                    <a:pt x="4925" y="1"/>
                    <a:pt x="4542" y="1"/>
                  </a:cubicBezTo>
                  <a:close/>
                </a:path>
              </a:pathLst>
            </a:custGeom>
            <a:solidFill>
              <a:srgbClr val="A0D9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678;p49"/>
            <p:cNvSpPr/>
            <p:nvPr/>
          </p:nvSpPr>
          <p:spPr>
            <a:xfrm>
              <a:off x="2835396" y="3850667"/>
              <a:ext cx="36824" cy="75960"/>
            </a:xfrm>
            <a:custGeom>
              <a:avLst/>
              <a:gdLst/>
              <a:ahLst/>
              <a:cxnLst/>
              <a:rect l="l" t="t" r="r" b="b"/>
              <a:pathLst>
                <a:path w="1688" h="3482" extrusionOk="0">
                  <a:moveTo>
                    <a:pt x="696" y="1"/>
                  </a:moveTo>
                  <a:cubicBezTo>
                    <a:pt x="330" y="1"/>
                    <a:pt x="0" y="314"/>
                    <a:pt x="0" y="697"/>
                  </a:cubicBezTo>
                  <a:lnTo>
                    <a:pt x="0" y="2802"/>
                  </a:lnTo>
                  <a:cubicBezTo>
                    <a:pt x="0" y="3185"/>
                    <a:pt x="330" y="3482"/>
                    <a:pt x="696" y="3482"/>
                  </a:cubicBezTo>
                  <a:lnTo>
                    <a:pt x="1497" y="3482"/>
                  </a:lnTo>
                  <a:cubicBezTo>
                    <a:pt x="1427" y="2263"/>
                    <a:pt x="1479" y="1080"/>
                    <a:pt x="1688" y="1"/>
                  </a:cubicBezTo>
                  <a:close/>
                </a:path>
              </a:pathLst>
            </a:custGeom>
            <a:solidFill>
              <a:srgbClr val="A0D9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679;p49"/>
            <p:cNvSpPr/>
            <p:nvPr/>
          </p:nvSpPr>
          <p:spPr>
            <a:xfrm>
              <a:off x="2995977" y="3855227"/>
              <a:ext cx="75589" cy="248320"/>
            </a:xfrm>
            <a:custGeom>
              <a:avLst/>
              <a:gdLst/>
              <a:ahLst/>
              <a:cxnLst/>
              <a:rect l="l" t="t" r="r" b="b"/>
              <a:pathLst>
                <a:path w="3465" h="11383" extrusionOk="0">
                  <a:moveTo>
                    <a:pt x="0" y="1"/>
                  </a:moveTo>
                  <a:lnTo>
                    <a:pt x="0" y="9642"/>
                  </a:lnTo>
                  <a:cubicBezTo>
                    <a:pt x="0" y="10599"/>
                    <a:pt x="766" y="11383"/>
                    <a:pt x="1724" y="11383"/>
                  </a:cubicBezTo>
                  <a:cubicBezTo>
                    <a:pt x="2680" y="11383"/>
                    <a:pt x="3464" y="10599"/>
                    <a:pt x="3464" y="9642"/>
                  </a:cubicBezTo>
                  <a:lnTo>
                    <a:pt x="3464" y="2593"/>
                  </a:lnTo>
                  <a:cubicBezTo>
                    <a:pt x="3464" y="1897"/>
                    <a:pt x="2907" y="1358"/>
                    <a:pt x="2211" y="1358"/>
                  </a:cubicBezTo>
                  <a:lnTo>
                    <a:pt x="1724" y="1358"/>
                  </a:lnTo>
                  <a:lnTo>
                    <a:pt x="1724" y="1236"/>
                  </a:lnTo>
                  <a:cubicBezTo>
                    <a:pt x="1724" y="557"/>
                    <a:pt x="1167"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680;p49"/>
            <p:cNvSpPr/>
            <p:nvPr/>
          </p:nvSpPr>
          <p:spPr>
            <a:xfrm>
              <a:off x="2863843" y="3876300"/>
              <a:ext cx="8377" cy="15096"/>
            </a:xfrm>
            <a:custGeom>
              <a:avLst/>
              <a:gdLst/>
              <a:ahLst/>
              <a:cxnLst/>
              <a:rect l="l" t="t" r="r" b="b"/>
              <a:pathLst>
                <a:path w="384" h="692" extrusionOk="0">
                  <a:moveTo>
                    <a:pt x="193" y="0"/>
                  </a:moveTo>
                  <a:cubicBezTo>
                    <a:pt x="101" y="0"/>
                    <a:pt x="10" y="61"/>
                    <a:pt x="1" y="183"/>
                  </a:cubicBezTo>
                  <a:lnTo>
                    <a:pt x="1" y="496"/>
                  </a:lnTo>
                  <a:cubicBezTo>
                    <a:pt x="10" y="627"/>
                    <a:pt x="101" y="692"/>
                    <a:pt x="193" y="692"/>
                  </a:cubicBezTo>
                  <a:cubicBezTo>
                    <a:pt x="284" y="692"/>
                    <a:pt x="375" y="627"/>
                    <a:pt x="384" y="496"/>
                  </a:cubicBezTo>
                  <a:lnTo>
                    <a:pt x="384" y="183"/>
                  </a:lnTo>
                  <a:cubicBezTo>
                    <a:pt x="375" y="61"/>
                    <a:pt x="284" y="0"/>
                    <a:pt x="193"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681;p49"/>
            <p:cNvSpPr/>
            <p:nvPr/>
          </p:nvSpPr>
          <p:spPr>
            <a:xfrm>
              <a:off x="2934109" y="3876300"/>
              <a:ext cx="8355" cy="15096"/>
            </a:xfrm>
            <a:custGeom>
              <a:avLst/>
              <a:gdLst/>
              <a:ahLst/>
              <a:cxnLst/>
              <a:rect l="l" t="t" r="r" b="b"/>
              <a:pathLst>
                <a:path w="383" h="692" extrusionOk="0">
                  <a:moveTo>
                    <a:pt x="185" y="0"/>
                  </a:moveTo>
                  <a:cubicBezTo>
                    <a:pt x="91" y="0"/>
                    <a:pt x="0" y="61"/>
                    <a:pt x="0" y="183"/>
                  </a:cubicBezTo>
                  <a:lnTo>
                    <a:pt x="0" y="496"/>
                  </a:lnTo>
                  <a:cubicBezTo>
                    <a:pt x="0" y="627"/>
                    <a:pt x="91" y="692"/>
                    <a:pt x="185" y="692"/>
                  </a:cubicBezTo>
                  <a:cubicBezTo>
                    <a:pt x="278" y="692"/>
                    <a:pt x="374" y="627"/>
                    <a:pt x="383" y="496"/>
                  </a:cubicBezTo>
                  <a:lnTo>
                    <a:pt x="383" y="183"/>
                  </a:lnTo>
                  <a:cubicBezTo>
                    <a:pt x="374" y="61"/>
                    <a:pt x="278" y="0"/>
                    <a:pt x="18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682;p49"/>
            <p:cNvSpPr/>
            <p:nvPr/>
          </p:nvSpPr>
          <p:spPr>
            <a:xfrm>
              <a:off x="2889301" y="3882604"/>
              <a:ext cx="27727" cy="12500"/>
            </a:xfrm>
            <a:custGeom>
              <a:avLst/>
              <a:gdLst/>
              <a:ahLst/>
              <a:cxnLst/>
              <a:rect l="l" t="t" r="r" b="b"/>
              <a:pathLst>
                <a:path w="1271" h="573" extrusionOk="0">
                  <a:moveTo>
                    <a:pt x="215" y="0"/>
                  </a:moveTo>
                  <a:cubicBezTo>
                    <a:pt x="168" y="0"/>
                    <a:pt x="120" y="17"/>
                    <a:pt x="87" y="50"/>
                  </a:cubicBezTo>
                  <a:cubicBezTo>
                    <a:pt x="0" y="138"/>
                    <a:pt x="0" y="242"/>
                    <a:pt x="70" y="312"/>
                  </a:cubicBezTo>
                  <a:cubicBezTo>
                    <a:pt x="218" y="486"/>
                    <a:pt x="426" y="573"/>
                    <a:pt x="635" y="573"/>
                  </a:cubicBezTo>
                  <a:cubicBezTo>
                    <a:pt x="844" y="573"/>
                    <a:pt x="1053" y="486"/>
                    <a:pt x="1201" y="312"/>
                  </a:cubicBezTo>
                  <a:cubicBezTo>
                    <a:pt x="1270" y="242"/>
                    <a:pt x="1270" y="138"/>
                    <a:pt x="1184" y="50"/>
                  </a:cubicBezTo>
                  <a:cubicBezTo>
                    <a:pt x="1151" y="17"/>
                    <a:pt x="1107" y="0"/>
                    <a:pt x="1060" y="0"/>
                  </a:cubicBezTo>
                  <a:cubicBezTo>
                    <a:pt x="1007" y="0"/>
                    <a:pt x="951" y="22"/>
                    <a:pt x="905" y="68"/>
                  </a:cubicBezTo>
                  <a:cubicBezTo>
                    <a:pt x="836" y="155"/>
                    <a:pt x="731" y="199"/>
                    <a:pt x="627" y="199"/>
                  </a:cubicBezTo>
                  <a:cubicBezTo>
                    <a:pt x="523" y="199"/>
                    <a:pt x="418" y="155"/>
                    <a:pt x="348" y="68"/>
                  </a:cubicBezTo>
                  <a:cubicBezTo>
                    <a:pt x="321" y="22"/>
                    <a:pt x="268" y="0"/>
                    <a:pt x="21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683;p49"/>
            <p:cNvSpPr/>
            <p:nvPr/>
          </p:nvSpPr>
          <p:spPr>
            <a:xfrm>
              <a:off x="2806535" y="3821413"/>
              <a:ext cx="269197" cy="286300"/>
            </a:xfrm>
            <a:custGeom>
              <a:avLst/>
              <a:gdLst/>
              <a:ahLst/>
              <a:cxnLst/>
              <a:rect l="l" t="t" r="r" b="b"/>
              <a:pathLst>
                <a:path w="12340" h="13124" extrusionOk="0">
                  <a:moveTo>
                    <a:pt x="7414" y="384"/>
                  </a:moveTo>
                  <a:cubicBezTo>
                    <a:pt x="8006" y="384"/>
                    <a:pt x="8475" y="854"/>
                    <a:pt x="8475" y="1446"/>
                  </a:cubicBezTo>
                  <a:lnTo>
                    <a:pt x="8475" y="8912"/>
                  </a:lnTo>
                  <a:cubicBezTo>
                    <a:pt x="8484" y="9043"/>
                    <a:pt x="8580" y="9108"/>
                    <a:pt x="8676" y="9108"/>
                  </a:cubicBezTo>
                  <a:cubicBezTo>
                    <a:pt x="8772" y="9108"/>
                    <a:pt x="8867" y="9043"/>
                    <a:pt x="8876" y="8912"/>
                  </a:cubicBezTo>
                  <a:lnTo>
                    <a:pt x="8876" y="1741"/>
                  </a:lnTo>
                  <a:lnTo>
                    <a:pt x="9172" y="1741"/>
                  </a:lnTo>
                  <a:cubicBezTo>
                    <a:pt x="9747" y="1741"/>
                    <a:pt x="10216" y="2212"/>
                    <a:pt x="10216" y="2786"/>
                  </a:cubicBezTo>
                  <a:lnTo>
                    <a:pt x="10216" y="10617"/>
                  </a:lnTo>
                  <a:cubicBezTo>
                    <a:pt x="10216" y="10739"/>
                    <a:pt x="10312" y="10800"/>
                    <a:pt x="10407" y="10800"/>
                  </a:cubicBezTo>
                  <a:cubicBezTo>
                    <a:pt x="10503" y="10800"/>
                    <a:pt x="10599" y="10739"/>
                    <a:pt x="10599" y="10617"/>
                  </a:cubicBezTo>
                  <a:lnTo>
                    <a:pt x="10599" y="3099"/>
                  </a:lnTo>
                  <a:lnTo>
                    <a:pt x="10895" y="3099"/>
                  </a:lnTo>
                  <a:cubicBezTo>
                    <a:pt x="11487" y="3099"/>
                    <a:pt x="11956" y="3569"/>
                    <a:pt x="11956" y="4143"/>
                  </a:cubicBezTo>
                  <a:lnTo>
                    <a:pt x="11956" y="11192"/>
                  </a:lnTo>
                  <a:cubicBezTo>
                    <a:pt x="11913" y="12219"/>
                    <a:pt x="11160" y="12733"/>
                    <a:pt x="10410" y="12733"/>
                  </a:cubicBezTo>
                  <a:cubicBezTo>
                    <a:pt x="9660" y="12733"/>
                    <a:pt x="8911" y="12219"/>
                    <a:pt x="8876" y="11192"/>
                  </a:cubicBezTo>
                  <a:lnTo>
                    <a:pt x="8876" y="9817"/>
                  </a:lnTo>
                  <a:cubicBezTo>
                    <a:pt x="8867" y="9678"/>
                    <a:pt x="8772" y="9608"/>
                    <a:pt x="8676" y="9608"/>
                  </a:cubicBezTo>
                  <a:cubicBezTo>
                    <a:pt x="8580" y="9608"/>
                    <a:pt x="8484" y="9678"/>
                    <a:pt x="8475" y="9817"/>
                  </a:cubicBezTo>
                  <a:lnTo>
                    <a:pt x="8475" y="11192"/>
                  </a:lnTo>
                  <a:cubicBezTo>
                    <a:pt x="8475" y="11819"/>
                    <a:pt x="8789" y="12393"/>
                    <a:pt x="9259" y="12741"/>
                  </a:cubicBezTo>
                  <a:lnTo>
                    <a:pt x="1427" y="12741"/>
                  </a:lnTo>
                  <a:cubicBezTo>
                    <a:pt x="836" y="12741"/>
                    <a:pt x="365" y="12271"/>
                    <a:pt x="365" y="11680"/>
                  </a:cubicBezTo>
                  <a:lnTo>
                    <a:pt x="365" y="1446"/>
                  </a:lnTo>
                  <a:cubicBezTo>
                    <a:pt x="365" y="854"/>
                    <a:pt x="836" y="384"/>
                    <a:pt x="1427" y="384"/>
                  </a:cubicBezTo>
                  <a:close/>
                  <a:moveTo>
                    <a:pt x="1427" y="1"/>
                  </a:moveTo>
                  <a:cubicBezTo>
                    <a:pt x="644" y="1"/>
                    <a:pt x="0" y="646"/>
                    <a:pt x="0" y="1446"/>
                  </a:cubicBezTo>
                  <a:lnTo>
                    <a:pt x="0" y="11680"/>
                  </a:lnTo>
                  <a:cubicBezTo>
                    <a:pt x="0" y="12480"/>
                    <a:pt x="644" y="13124"/>
                    <a:pt x="1427" y="13124"/>
                  </a:cubicBezTo>
                  <a:lnTo>
                    <a:pt x="10408" y="13124"/>
                  </a:lnTo>
                  <a:cubicBezTo>
                    <a:pt x="11487" y="13124"/>
                    <a:pt x="12339" y="12271"/>
                    <a:pt x="12339" y="11192"/>
                  </a:cubicBezTo>
                  <a:lnTo>
                    <a:pt x="12339" y="4143"/>
                  </a:lnTo>
                  <a:cubicBezTo>
                    <a:pt x="12339" y="3342"/>
                    <a:pt x="11678" y="2699"/>
                    <a:pt x="10895" y="2699"/>
                  </a:cubicBezTo>
                  <a:lnTo>
                    <a:pt x="10599" y="2699"/>
                  </a:lnTo>
                  <a:cubicBezTo>
                    <a:pt x="10547" y="1968"/>
                    <a:pt x="9921" y="1358"/>
                    <a:pt x="9172" y="1358"/>
                  </a:cubicBezTo>
                  <a:lnTo>
                    <a:pt x="8876" y="1358"/>
                  </a:lnTo>
                  <a:cubicBezTo>
                    <a:pt x="8823" y="611"/>
                    <a:pt x="8197" y="1"/>
                    <a:pt x="7414"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684;p49"/>
            <p:cNvSpPr/>
            <p:nvPr/>
          </p:nvSpPr>
          <p:spPr>
            <a:xfrm>
              <a:off x="2831601" y="3846479"/>
              <a:ext cx="143128" cy="84315"/>
            </a:xfrm>
            <a:custGeom>
              <a:avLst/>
              <a:gdLst/>
              <a:ahLst/>
              <a:cxnLst/>
              <a:rect l="l" t="t" r="r" b="b"/>
              <a:pathLst>
                <a:path w="6561" h="3865" extrusionOk="0">
                  <a:moveTo>
                    <a:pt x="870" y="1"/>
                  </a:moveTo>
                  <a:cubicBezTo>
                    <a:pt x="383" y="1"/>
                    <a:pt x="0" y="402"/>
                    <a:pt x="0" y="889"/>
                  </a:cubicBezTo>
                  <a:lnTo>
                    <a:pt x="0" y="2994"/>
                  </a:lnTo>
                  <a:cubicBezTo>
                    <a:pt x="0" y="3481"/>
                    <a:pt x="383" y="3864"/>
                    <a:pt x="870" y="3864"/>
                  </a:cubicBezTo>
                  <a:lnTo>
                    <a:pt x="3637" y="3864"/>
                  </a:lnTo>
                  <a:cubicBezTo>
                    <a:pt x="3880" y="3864"/>
                    <a:pt x="3880" y="3499"/>
                    <a:pt x="3637" y="3481"/>
                  </a:cubicBezTo>
                  <a:lnTo>
                    <a:pt x="870" y="3481"/>
                  </a:lnTo>
                  <a:cubicBezTo>
                    <a:pt x="608" y="3481"/>
                    <a:pt x="383" y="3273"/>
                    <a:pt x="383" y="2994"/>
                  </a:cubicBezTo>
                  <a:lnTo>
                    <a:pt x="383" y="889"/>
                  </a:lnTo>
                  <a:cubicBezTo>
                    <a:pt x="383" y="627"/>
                    <a:pt x="608" y="402"/>
                    <a:pt x="870" y="402"/>
                  </a:cubicBezTo>
                  <a:lnTo>
                    <a:pt x="5690" y="402"/>
                  </a:lnTo>
                  <a:cubicBezTo>
                    <a:pt x="5952" y="402"/>
                    <a:pt x="6178" y="627"/>
                    <a:pt x="6178" y="889"/>
                  </a:cubicBezTo>
                  <a:lnTo>
                    <a:pt x="6178" y="2994"/>
                  </a:lnTo>
                  <a:cubicBezTo>
                    <a:pt x="6178" y="3273"/>
                    <a:pt x="5952" y="3481"/>
                    <a:pt x="5690" y="3481"/>
                  </a:cubicBezTo>
                  <a:lnTo>
                    <a:pt x="4525" y="3481"/>
                  </a:lnTo>
                  <a:cubicBezTo>
                    <a:pt x="4281" y="3499"/>
                    <a:pt x="4281" y="3864"/>
                    <a:pt x="4525" y="3864"/>
                  </a:cubicBezTo>
                  <a:lnTo>
                    <a:pt x="5690" y="3864"/>
                  </a:lnTo>
                  <a:cubicBezTo>
                    <a:pt x="6161" y="3864"/>
                    <a:pt x="6561" y="3481"/>
                    <a:pt x="6561" y="2994"/>
                  </a:cubicBezTo>
                  <a:lnTo>
                    <a:pt x="6561" y="889"/>
                  </a:lnTo>
                  <a:cubicBezTo>
                    <a:pt x="6561" y="402"/>
                    <a:pt x="6161" y="1"/>
                    <a:pt x="569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685;p49"/>
            <p:cNvSpPr/>
            <p:nvPr/>
          </p:nvSpPr>
          <p:spPr>
            <a:xfrm>
              <a:off x="2831601" y="3947875"/>
              <a:ext cx="83900" cy="58857"/>
            </a:xfrm>
            <a:custGeom>
              <a:avLst/>
              <a:gdLst/>
              <a:ahLst/>
              <a:cxnLst/>
              <a:rect l="l" t="t" r="r" b="b"/>
              <a:pathLst>
                <a:path w="3846" h="2698" extrusionOk="0">
                  <a:moveTo>
                    <a:pt x="2975" y="383"/>
                  </a:moveTo>
                  <a:cubicBezTo>
                    <a:pt x="3254" y="383"/>
                    <a:pt x="3463" y="609"/>
                    <a:pt x="3463" y="870"/>
                  </a:cubicBezTo>
                  <a:lnTo>
                    <a:pt x="3463" y="1827"/>
                  </a:lnTo>
                  <a:cubicBezTo>
                    <a:pt x="3463" y="2089"/>
                    <a:pt x="3254" y="2314"/>
                    <a:pt x="2975" y="2314"/>
                  </a:cubicBezTo>
                  <a:lnTo>
                    <a:pt x="870" y="2314"/>
                  </a:lnTo>
                  <a:cubicBezTo>
                    <a:pt x="608" y="2314"/>
                    <a:pt x="383" y="2089"/>
                    <a:pt x="383" y="1827"/>
                  </a:cubicBezTo>
                  <a:lnTo>
                    <a:pt x="383" y="870"/>
                  </a:lnTo>
                  <a:cubicBezTo>
                    <a:pt x="383" y="609"/>
                    <a:pt x="608" y="383"/>
                    <a:pt x="870" y="383"/>
                  </a:cubicBezTo>
                  <a:close/>
                  <a:moveTo>
                    <a:pt x="870" y="0"/>
                  </a:moveTo>
                  <a:cubicBezTo>
                    <a:pt x="383" y="0"/>
                    <a:pt x="0" y="400"/>
                    <a:pt x="0" y="870"/>
                  </a:cubicBezTo>
                  <a:lnTo>
                    <a:pt x="0" y="1827"/>
                  </a:lnTo>
                  <a:cubicBezTo>
                    <a:pt x="0" y="2297"/>
                    <a:pt x="383" y="2697"/>
                    <a:pt x="870" y="2697"/>
                  </a:cubicBezTo>
                  <a:lnTo>
                    <a:pt x="2975" y="2697"/>
                  </a:lnTo>
                  <a:cubicBezTo>
                    <a:pt x="3463" y="2697"/>
                    <a:pt x="3846" y="2297"/>
                    <a:pt x="3846" y="1827"/>
                  </a:cubicBezTo>
                  <a:lnTo>
                    <a:pt x="3846" y="870"/>
                  </a:lnTo>
                  <a:cubicBezTo>
                    <a:pt x="3846" y="400"/>
                    <a:pt x="3463" y="0"/>
                    <a:pt x="297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686;p49"/>
            <p:cNvSpPr/>
            <p:nvPr/>
          </p:nvSpPr>
          <p:spPr>
            <a:xfrm>
              <a:off x="2931426" y="3947875"/>
              <a:ext cx="44459" cy="8377"/>
            </a:xfrm>
            <a:custGeom>
              <a:avLst/>
              <a:gdLst/>
              <a:ahLst/>
              <a:cxnLst/>
              <a:rect l="l" t="t" r="r" b="b"/>
              <a:pathLst>
                <a:path w="2038" h="384" extrusionOk="0">
                  <a:moveTo>
                    <a:pt x="244" y="0"/>
                  </a:moveTo>
                  <a:cubicBezTo>
                    <a:pt x="1" y="0"/>
                    <a:pt x="1" y="383"/>
                    <a:pt x="244" y="383"/>
                  </a:cubicBezTo>
                  <a:lnTo>
                    <a:pt x="1794" y="383"/>
                  </a:lnTo>
                  <a:cubicBezTo>
                    <a:pt x="2038" y="383"/>
                    <a:pt x="2038" y="0"/>
                    <a:pt x="1794"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687;p49"/>
            <p:cNvSpPr/>
            <p:nvPr/>
          </p:nvSpPr>
          <p:spPr>
            <a:xfrm>
              <a:off x="2931426" y="3972919"/>
              <a:ext cx="44459" cy="8748"/>
            </a:xfrm>
            <a:custGeom>
              <a:avLst/>
              <a:gdLst/>
              <a:ahLst/>
              <a:cxnLst/>
              <a:rect l="l" t="t" r="r" b="b"/>
              <a:pathLst>
                <a:path w="2038" h="401" extrusionOk="0">
                  <a:moveTo>
                    <a:pt x="244" y="1"/>
                  </a:moveTo>
                  <a:cubicBezTo>
                    <a:pt x="1" y="18"/>
                    <a:pt x="1" y="384"/>
                    <a:pt x="244" y="400"/>
                  </a:cubicBezTo>
                  <a:lnTo>
                    <a:pt x="1794" y="400"/>
                  </a:lnTo>
                  <a:cubicBezTo>
                    <a:pt x="2038" y="384"/>
                    <a:pt x="2038" y="18"/>
                    <a:pt x="1794"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688;p49"/>
            <p:cNvSpPr/>
            <p:nvPr/>
          </p:nvSpPr>
          <p:spPr>
            <a:xfrm>
              <a:off x="2931426" y="3998355"/>
              <a:ext cx="44459" cy="8377"/>
            </a:xfrm>
            <a:custGeom>
              <a:avLst/>
              <a:gdLst/>
              <a:ahLst/>
              <a:cxnLst/>
              <a:rect l="l" t="t" r="r" b="b"/>
              <a:pathLst>
                <a:path w="2038" h="384" extrusionOk="0">
                  <a:moveTo>
                    <a:pt x="244" y="0"/>
                  </a:moveTo>
                  <a:cubicBezTo>
                    <a:pt x="1" y="0"/>
                    <a:pt x="1" y="383"/>
                    <a:pt x="244" y="383"/>
                  </a:cubicBezTo>
                  <a:lnTo>
                    <a:pt x="1794" y="383"/>
                  </a:lnTo>
                  <a:cubicBezTo>
                    <a:pt x="2038" y="383"/>
                    <a:pt x="2038" y="0"/>
                    <a:pt x="1794" y="0"/>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689;p49"/>
            <p:cNvSpPr/>
            <p:nvPr/>
          </p:nvSpPr>
          <p:spPr>
            <a:xfrm>
              <a:off x="2830074" y="4023399"/>
              <a:ext cx="145811" cy="8770"/>
            </a:xfrm>
            <a:custGeom>
              <a:avLst/>
              <a:gdLst/>
              <a:ahLst/>
              <a:cxnLst/>
              <a:rect l="l" t="t" r="r" b="b"/>
              <a:pathLst>
                <a:path w="6684" h="402" extrusionOk="0">
                  <a:moveTo>
                    <a:pt x="244" y="1"/>
                  </a:moveTo>
                  <a:cubicBezTo>
                    <a:pt x="0" y="19"/>
                    <a:pt x="0" y="384"/>
                    <a:pt x="244" y="402"/>
                  </a:cubicBezTo>
                  <a:lnTo>
                    <a:pt x="6440" y="402"/>
                  </a:lnTo>
                  <a:cubicBezTo>
                    <a:pt x="6684" y="384"/>
                    <a:pt x="6684" y="19"/>
                    <a:pt x="644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690;p49"/>
            <p:cNvSpPr/>
            <p:nvPr/>
          </p:nvSpPr>
          <p:spPr>
            <a:xfrm>
              <a:off x="2830074" y="4048857"/>
              <a:ext cx="145811" cy="8377"/>
            </a:xfrm>
            <a:custGeom>
              <a:avLst/>
              <a:gdLst/>
              <a:ahLst/>
              <a:cxnLst/>
              <a:rect l="l" t="t" r="r" b="b"/>
              <a:pathLst>
                <a:path w="6684" h="384" extrusionOk="0">
                  <a:moveTo>
                    <a:pt x="244" y="1"/>
                  </a:moveTo>
                  <a:cubicBezTo>
                    <a:pt x="0" y="17"/>
                    <a:pt x="0" y="383"/>
                    <a:pt x="244" y="383"/>
                  </a:cubicBezTo>
                  <a:lnTo>
                    <a:pt x="6440" y="383"/>
                  </a:lnTo>
                  <a:cubicBezTo>
                    <a:pt x="6684" y="383"/>
                    <a:pt x="6684" y="17"/>
                    <a:pt x="644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691;p49"/>
            <p:cNvSpPr/>
            <p:nvPr/>
          </p:nvSpPr>
          <p:spPr>
            <a:xfrm>
              <a:off x="2830074" y="4074271"/>
              <a:ext cx="145811" cy="8377"/>
            </a:xfrm>
            <a:custGeom>
              <a:avLst/>
              <a:gdLst/>
              <a:ahLst/>
              <a:cxnLst/>
              <a:rect l="l" t="t" r="r" b="b"/>
              <a:pathLst>
                <a:path w="6684" h="384" extrusionOk="0">
                  <a:moveTo>
                    <a:pt x="244" y="1"/>
                  </a:moveTo>
                  <a:cubicBezTo>
                    <a:pt x="0" y="1"/>
                    <a:pt x="0" y="384"/>
                    <a:pt x="244" y="384"/>
                  </a:cubicBezTo>
                  <a:lnTo>
                    <a:pt x="6440" y="384"/>
                  </a:lnTo>
                  <a:cubicBezTo>
                    <a:pt x="6684" y="384"/>
                    <a:pt x="6684" y="1"/>
                    <a:pt x="6440" y="1"/>
                  </a:cubicBezTo>
                  <a:close/>
                </a:path>
              </a:pathLst>
            </a:custGeom>
            <a:solidFill>
              <a:srgbClr val="1515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Rectangle 31"/>
          <p:cNvSpPr/>
          <p:nvPr/>
        </p:nvSpPr>
        <p:spPr>
          <a:xfrm>
            <a:off x="4174991" y="377868"/>
            <a:ext cx="786065"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graphicFrame>
            <p:nvGraphicFramePr>
              <p:cNvPr id="36" name="Table 35"/>
              <p:cNvGraphicFramePr>
                <a:graphicFrameLocks noGrp="1"/>
              </p:cNvGraphicFramePr>
              <p:nvPr>
                <p:extLst>
                  <p:ext uri="{D42A27DB-BD31-4B8C-83A1-F6EECF244321}">
                    <p14:modId xmlns:p14="http://schemas.microsoft.com/office/powerpoint/2010/main" val="2881260123"/>
                  </p:ext>
                </p:extLst>
              </p:nvPr>
            </p:nvGraphicFramePr>
            <p:xfrm>
              <a:off x="2410710" y="2660755"/>
              <a:ext cx="4314624" cy="798454"/>
            </p:xfrm>
            <a:graphic>
              <a:graphicData uri="http://schemas.openxmlformats.org/drawingml/2006/table">
                <a:tbl>
                  <a:tblPr firstRow="1" firstCol="1" bandRow="1"/>
                  <a:tblGrid>
                    <a:gridCol w="1078656">
                      <a:extLst>
                        <a:ext uri="{9D8B030D-6E8A-4147-A177-3AD203B41FA5}">
                          <a16:colId xmlns:a16="http://schemas.microsoft.com/office/drawing/2014/main" val="1607086217"/>
                        </a:ext>
                      </a:extLst>
                    </a:gridCol>
                    <a:gridCol w="1078656">
                      <a:extLst>
                        <a:ext uri="{9D8B030D-6E8A-4147-A177-3AD203B41FA5}">
                          <a16:colId xmlns:a16="http://schemas.microsoft.com/office/drawing/2014/main" val="1532888978"/>
                        </a:ext>
                      </a:extLst>
                    </a:gridCol>
                    <a:gridCol w="1078656">
                      <a:extLst>
                        <a:ext uri="{9D8B030D-6E8A-4147-A177-3AD203B41FA5}">
                          <a16:colId xmlns:a16="http://schemas.microsoft.com/office/drawing/2014/main" val="672284909"/>
                        </a:ext>
                      </a:extLst>
                    </a:gridCol>
                    <a:gridCol w="1078656">
                      <a:extLst>
                        <a:ext uri="{9D8B030D-6E8A-4147-A177-3AD203B41FA5}">
                          <a16:colId xmlns:a16="http://schemas.microsoft.com/office/drawing/2014/main" val="2210191039"/>
                        </a:ext>
                      </a:extLst>
                    </a:gridCol>
                  </a:tblGrid>
                  <a:tr h="399227">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20</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100</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728905"/>
                      </a:ext>
                    </a:extLst>
                  </a:tr>
                  <a:tr h="399227">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32</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48</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4223959"/>
                      </a:ext>
                    </a:extLst>
                  </a:tr>
                </a:tbl>
              </a:graphicData>
            </a:graphic>
          </p:graphicFrame>
        </mc:Choice>
        <mc:Fallback xmlns="">
          <p:graphicFrame>
            <p:nvGraphicFramePr>
              <p:cNvPr id="36" name="Table 35"/>
              <p:cNvGraphicFramePr>
                <a:graphicFrameLocks noGrp="1"/>
              </p:cNvGraphicFramePr>
              <p:nvPr>
                <p:extLst>
                  <p:ext uri="{D42A27DB-BD31-4B8C-83A1-F6EECF244321}">
                    <p14:modId xmlns:p14="http://schemas.microsoft.com/office/powerpoint/2010/main" val="2881260123"/>
                  </p:ext>
                </p:extLst>
              </p:nvPr>
            </p:nvGraphicFramePr>
            <p:xfrm>
              <a:off x="2410710" y="2660755"/>
              <a:ext cx="4314624" cy="798454"/>
            </p:xfrm>
            <a:graphic>
              <a:graphicData uri="http://schemas.openxmlformats.org/drawingml/2006/table">
                <a:tbl>
                  <a:tblPr firstRow="1" firstCol="1" bandRow="1"/>
                  <a:tblGrid>
                    <a:gridCol w="1078656">
                      <a:extLst>
                        <a:ext uri="{9D8B030D-6E8A-4147-A177-3AD203B41FA5}">
                          <a16:colId xmlns:a16="http://schemas.microsoft.com/office/drawing/2014/main" val="1607086217"/>
                        </a:ext>
                      </a:extLst>
                    </a:gridCol>
                    <a:gridCol w="1078656">
                      <a:extLst>
                        <a:ext uri="{9D8B030D-6E8A-4147-A177-3AD203B41FA5}">
                          <a16:colId xmlns:a16="http://schemas.microsoft.com/office/drawing/2014/main" val="1532888978"/>
                        </a:ext>
                      </a:extLst>
                    </a:gridCol>
                    <a:gridCol w="1078656">
                      <a:extLst>
                        <a:ext uri="{9D8B030D-6E8A-4147-A177-3AD203B41FA5}">
                          <a16:colId xmlns:a16="http://schemas.microsoft.com/office/drawing/2014/main" val="672284909"/>
                        </a:ext>
                      </a:extLst>
                    </a:gridCol>
                    <a:gridCol w="1078656">
                      <a:extLst>
                        <a:ext uri="{9D8B030D-6E8A-4147-A177-3AD203B41FA5}">
                          <a16:colId xmlns:a16="http://schemas.microsoft.com/office/drawing/2014/main" val="2210191039"/>
                        </a:ext>
                      </a:extLst>
                    </a:gridCol>
                  </a:tblGrid>
                  <a:tr h="39922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65" t="-1515" r="-301695" b="-103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515" r="-200000" b="-103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130" t="-1515" r="-101130" b="-103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130" t="-1515" r="-1130" b="-103030"/>
                          </a:stretch>
                        </a:blipFill>
                      </a:tcPr>
                    </a:tc>
                    <a:extLst>
                      <a:ext uri="{0D108BD9-81ED-4DB2-BD59-A6C34878D82A}">
                        <a16:rowId xmlns:a16="http://schemas.microsoft.com/office/drawing/2014/main" val="2998728905"/>
                      </a:ext>
                    </a:extLst>
                  </a:tr>
                  <a:tr h="39922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65" t="-101515" r="-301695" b="-3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01515" r="-200000" b="-3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130" t="-101515" r="-101130" b="-3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130" t="-101515" r="-1130" b="-3030"/>
                          </a:stretch>
                        </a:blipFill>
                      </a:tcPr>
                    </a:tc>
                    <a:extLst>
                      <a:ext uri="{0D108BD9-81ED-4DB2-BD59-A6C34878D82A}">
                        <a16:rowId xmlns:a16="http://schemas.microsoft.com/office/drawing/2014/main" val="2734223959"/>
                      </a:ext>
                    </a:extLst>
                  </a:tr>
                </a:tbl>
              </a:graphicData>
            </a:graphic>
          </p:graphicFrame>
        </mc:Fallback>
      </mc:AlternateContent>
      <mc:AlternateContent xmlns:mc="http://schemas.openxmlformats.org/markup-compatibility/2006" xmlns:a14="http://schemas.microsoft.com/office/drawing/2010/main">
        <mc:Choice Requires="a14">
          <p:sp>
            <p:nvSpPr>
              <p:cNvPr id="6" name="Rectangle 5"/>
              <p:cNvSpPr/>
              <p:nvPr/>
            </p:nvSpPr>
            <p:spPr>
              <a:xfrm>
                <a:off x="1205646" y="3565520"/>
                <a:ext cx="6892712" cy="1269578"/>
              </a:xfrm>
              <a:prstGeom prst="rect">
                <a:avLst/>
              </a:prstGeom>
            </p:spPr>
            <p:txBody>
              <a:bodyPr wrap="square">
                <a:spAutoFit/>
              </a:bodyPr>
              <a:lstStyle/>
              <a:p>
                <a:pPr lvl="0" algn="just">
                  <a:lnSpc>
                    <a:spcPct val="150000"/>
                  </a:lnSpc>
                  <a:defRPr/>
                </a:pPr>
                <a:r>
                  <a:rPr lang="en-US" sz="1700">
                    <a:solidFill>
                      <a:srgbClr val="151515"/>
                    </a:solidFill>
                    <a:latin typeface="Arial" panose="020B0604020202020204" pitchFamily="34" charset="0"/>
                  </a:rPr>
                  <a:t>Từ đó </a:t>
                </a:r>
                <a:endParaRPr lang="en-US" sz="1700" smtClean="0">
                  <a:solidFill>
                    <a:srgbClr val="151515"/>
                  </a:solidFill>
                  <a:latin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1700" i="1">
                          <a:solidFill>
                            <a:srgbClr val="151515"/>
                          </a:solidFill>
                          <a:latin typeface="Cambria Math" panose="02040503050406030204" pitchFamily="18" charset="0"/>
                        </a:rPr>
                        <m:t>𝐸</m:t>
                      </m:r>
                      <m:r>
                        <a:rPr lang="en-US" sz="1700" i="1">
                          <a:solidFill>
                            <a:srgbClr val="151515"/>
                          </a:solidFill>
                          <a:latin typeface="Cambria Math" panose="02040503050406030204" pitchFamily="18" charset="0"/>
                        </a:rPr>
                        <m:t>(</m:t>
                      </m:r>
                      <m:r>
                        <a:rPr lang="en-US" sz="1700" i="1">
                          <a:solidFill>
                            <a:srgbClr val="151515"/>
                          </a:solidFill>
                          <a:latin typeface="Cambria Math" panose="02040503050406030204" pitchFamily="18" charset="0"/>
                        </a:rPr>
                        <m:t>𝑋</m:t>
                      </m:r>
                      <m:r>
                        <a:rPr lang="en-US" sz="1700" i="1">
                          <a:solidFill>
                            <a:srgbClr val="151515"/>
                          </a:solidFill>
                          <a:latin typeface="Cambria Math" panose="02040503050406030204" pitchFamily="18" charset="0"/>
                        </a:rPr>
                        <m:t>)=0.0,2+20.0,32+100.0,48=54,4</m:t>
                      </m:r>
                    </m:oMath>
                  </m:oMathPara>
                </a14:m>
                <a:endParaRPr lang="en-US" sz="1700">
                  <a:solidFill>
                    <a:srgbClr val="151515"/>
                  </a:solidFill>
                  <a:latin typeface="Arial" panose="020B0604020202020204" pitchFamily="34" charset="0"/>
                </a:endParaRPr>
              </a:p>
              <a:p>
                <a:pPr lvl="0" algn="just">
                  <a:lnSpc>
                    <a:spcPct val="150000"/>
                  </a:lnSpc>
                  <a:defRPr/>
                </a:pPr>
                <a:r>
                  <a:rPr lang="en-US" sz="1700">
                    <a:solidFill>
                      <a:srgbClr val="151515"/>
                    </a:solidFill>
                    <a:latin typeface="Arial" panose="020B0604020202020204" pitchFamily="34" charset="0"/>
                  </a:rPr>
                  <a:t>Vậy trung bình Minh được </a:t>
                </a:r>
                <a14:m>
                  <m:oMath xmlns:m="http://schemas.openxmlformats.org/officeDocument/2006/math">
                    <m:r>
                      <a:rPr lang="en-US" sz="1700" i="1">
                        <a:solidFill>
                          <a:srgbClr val="151515"/>
                        </a:solidFill>
                        <a:latin typeface="Cambria Math" panose="02040503050406030204" pitchFamily="18" charset="0"/>
                      </a:rPr>
                      <m:t>54,4</m:t>
                    </m:r>
                  </m:oMath>
                </a14:m>
                <a:r>
                  <a:rPr lang="en-US" sz="1700">
                    <a:solidFill>
                      <a:srgbClr val="151515"/>
                    </a:solidFill>
                    <a:latin typeface="Arial" panose="020B0604020202020204" pitchFamily="34" charset="0"/>
                  </a:rPr>
                  <a:t> điểm.</a:t>
                </a:r>
              </a:p>
            </p:txBody>
          </p:sp>
        </mc:Choice>
        <mc:Fallback xmlns="">
          <p:sp>
            <p:nvSpPr>
              <p:cNvPr id="6" name="Rectangle 5"/>
              <p:cNvSpPr>
                <a:spLocks noRot="1" noChangeAspect="1" noMove="1" noResize="1" noEditPoints="1" noAdjustHandles="1" noChangeArrowheads="1" noChangeShapeType="1" noTextEdit="1"/>
              </p:cNvSpPr>
              <p:nvPr/>
            </p:nvSpPr>
            <p:spPr>
              <a:xfrm>
                <a:off x="1205646" y="3565520"/>
                <a:ext cx="6892712" cy="1269578"/>
              </a:xfrm>
              <a:prstGeom prst="rect">
                <a:avLst/>
              </a:prstGeom>
              <a:blipFill>
                <a:blip r:embed="rId5"/>
                <a:stretch>
                  <a:fillRect l="-619" b="-1923"/>
                </a:stretch>
              </a:blipFill>
            </p:spPr>
            <p:txBody>
              <a:bodyPr/>
              <a:lstStyle/>
              <a:p>
                <a:r>
                  <a:rPr lang="en-US">
                    <a:noFill/>
                  </a:rPr>
                  <a:t> </a:t>
                </a:r>
              </a:p>
            </p:txBody>
          </p:sp>
        </mc:Fallback>
      </mc:AlternateContent>
    </p:spTree>
    <p:extLst>
      <p:ext uri="{BB962C8B-B14F-4D97-AF65-F5344CB8AC3E}">
        <p14:creationId xmlns:p14="http://schemas.microsoft.com/office/powerpoint/2010/main" val="116817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left)">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6" name="Group 15"/>
          <p:cNvGrpSpPr/>
          <p:nvPr/>
        </p:nvGrpSpPr>
        <p:grpSpPr>
          <a:xfrm>
            <a:off x="658975" y="230652"/>
            <a:ext cx="7708466" cy="1819694"/>
            <a:chOff x="1562485" y="1317929"/>
            <a:chExt cx="15416931" cy="3639388"/>
          </a:xfrm>
        </p:grpSpPr>
        <p:sp>
          <p:nvSpPr>
            <p:cNvPr id="17" name="Rounded Rectangle 16"/>
            <p:cNvSpPr/>
            <p:nvPr/>
          </p:nvSpPr>
          <p:spPr>
            <a:xfrm>
              <a:off x="7384527" y="1317929"/>
              <a:ext cx="3772848" cy="1095248"/>
            </a:xfrm>
            <a:prstGeom prst="roundRect">
              <a:avLst/>
            </a:prstGeom>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 dụng 2</a:t>
              </a:r>
              <a:endPar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7"/>
            <p:cNvSpPr/>
            <p:nvPr/>
          </p:nvSpPr>
          <p:spPr>
            <a:xfrm>
              <a:off x="1562485" y="2515109"/>
              <a:ext cx="15416931" cy="2442208"/>
            </a:xfrm>
            <a:prstGeom prst="rect">
              <a:avLst/>
            </a:prstGeom>
          </p:spPr>
          <p:txBody>
            <a:bodyPr wrap="square">
              <a:spAutoFit/>
            </a:bodyPr>
            <a:lstStyle/>
            <a:p>
              <a:pPr lvl="0" algn="just" defTabSz="1828800">
                <a:lnSpc>
                  <a:spcPct val="150000"/>
                </a:lnSpc>
                <a:buClr>
                  <a:srgbClr val="2D1549"/>
                </a:buClr>
                <a:buSzPts val="1100"/>
                <a:defRPr/>
              </a:pPr>
              <a:r>
                <a:rPr lang="vi-VN" sz="1700" kern="1200" smtClean="0">
                  <a:solidFill>
                    <a:prstClr val="black"/>
                  </a:solidFill>
                  <a:latin typeface="Arial" panose="020B0604020202020204" pitchFamily="34" charset="0"/>
                  <a:ea typeface="+mn-ea"/>
                  <a:cs typeface="Arial" panose="020B0604020202020204" pitchFamily="34" charset="0"/>
                </a:rPr>
                <a:t>Tiếp </a:t>
              </a:r>
              <a:r>
                <a:rPr lang="vi-VN" sz="1700" kern="1200">
                  <a:solidFill>
                    <a:prstClr val="black"/>
                  </a:solidFill>
                  <a:latin typeface="Arial" panose="020B0604020202020204" pitchFamily="34" charset="0"/>
                  <a:ea typeface="+mn-ea"/>
                  <a:cs typeface="Arial" panose="020B0604020202020204" pitchFamily="34" charset="0"/>
                </a:rPr>
                <a:t>tục xét tình huống mở đầu, giả sử ở vòng 1 Minh chọn câu hỏi loại II.</a:t>
              </a:r>
            </a:p>
            <a:p>
              <a:pPr lvl="0" algn="just" defTabSz="1828800">
                <a:lnSpc>
                  <a:spcPct val="150000"/>
                </a:lnSpc>
                <a:buClr>
                  <a:srgbClr val="2D1549"/>
                </a:buClr>
                <a:buSzPts val="1100"/>
                <a:defRPr/>
              </a:pPr>
              <a:r>
                <a:rPr lang="vi-VN" sz="1700" kern="1200">
                  <a:solidFill>
                    <a:prstClr val="black"/>
                  </a:solidFill>
                  <a:latin typeface="Arial" panose="020B0604020202020204" pitchFamily="34" charset="0"/>
                  <a:ea typeface="+mn-ea"/>
                  <a:cs typeface="Arial" panose="020B0604020202020204" pitchFamily="34" charset="0"/>
                </a:rPr>
                <a:t>a) Hỏi trung bình Minh nhận được bao nhiêu điểm?</a:t>
              </a:r>
            </a:p>
            <a:p>
              <a:pPr lvl="0" algn="just" defTabSz="1828800">
                <a:lnSpc>
                  <a:spcPct val="150000"/>
                </a:lnSpc>
                <a:buClr>
                  <a:srgbClr val="2D1549"/>
                </a:buClr>
                <a:buSzPts val="1100"/>
                <a:defRPr/>
              </a:pPr>
              <a:r>
                <a:rPr lang="vi-VN" sz="1700" kern="1200">
                  <a:solidFill>
                    <a:prstClr val="black"/>
                  </a:solidFill>
                  <a:latin typeface="Arial" panose="020B0604020202020204" pitchFamily="34" charset="0"/>
                  <a:ea typeface="+mn-ea"/>
                  <a:cs typeface="Arial" panose="020B0604020202020204" pitchFamily="34" charset="0"/>
                </a:rPr>
                <a:t>b) Ở vòng 1 Minh nên chọn câu hỏi nào?</a:t>
              </a:r>
            </a:p>
          </p:txBody>
        </p:sp>
      </p:grpSp>
      <mc:AlternateContent xmlns:mc="http://schemas.openxmlformats.org/markup-compatibility/2006">
        <mc:Choice xmlns:a14="http://schemas.microsoft.com/office/drawing/2010/main" Requires="a14">
          <p:sp>
            <p:nvSpPr>
              <p:cNvPr id="8" name="Rectangle 7"/>
              <p:cNvSpPr/>
              <p:nvPr/>
            </p:nvSpPr>
            <p:spPr>
              <a:xfrm>
                <a:off x="654611" y="2543129"/>
                <a:ext cx="7900216" cy="2446824"/>
              </a:xfrm>
              <a:prstGeom prst="rect">
                <a:avLst/>
              </a:prstGeom>
            </p:spPr>
            <p:txBody>
              <a:bodyPr wrap="square">
                <a:spAutoFit/>
              </a:bodyPr>
              <a:lstStyle/>
              <a:p>
                <a:pPr algn="just">
                  <a:lnSpc>
                    <a:spcPct val="150000"/>
                  </a:lnSpc>
                  <a:tabLst>
                    <a:tab pos="139700" algn="l"/>
                  </a:tabLst>
                </a:pPr>
                <a:r>
                  <a:rPr lang="en-US" sz="1700" kern="100" smtClean="0">
                    <a:latin typeface="+mn-lt"/>
                    <a:ea typeface="Malgun Gothic" panose="020B0503020000020004" pitchFamily="34" charset="-127"/>
                    <a:cs typeface="Times New Roman" panose="02020603050405020304" pitchFamily="18" charset="0"/>
                  </a:rPr>
                  <a:t>a) Gi</a:t>
                </a:r>
                <a:r>
                  <a:rPr lang="en-US" sz="1700" kern="100" smtClean="0">
                    <a:effectLst/>
                    <a:latin typeface="+mn-lt"/>
                    <a:ea typeface="Malgun Gothic" panose="020B0503020000020004" pitchFamily="34" charset="-127"/>
                    <a:cs typeface="Times New Roman" panose="02020603050405020304" pitchFamily="18" charset="0"/>
                  </a:rPr>
                  <a:t>ả </a:t>
                </a:r>
                <a:r>
                  <a:rPr lang="en-US" sz="1700" kern="100">
                    <a:effectLst/>
                    <a:latin typeface="+mn-lt"/>
                    <a:ea typeface="Malgun Gothic" panose="020B0503020000020004" pitchFamily="34" charset="-127"/>
                    <a:cs typeface="Times New Roman" panose="02020603050405020304" pitchFamily="18" charset="0"/>
                  </a:rPr>
                  <a:t>sử ở vòng 1 Minh chọn câu hỏi loại II</a:t>
                </a:r>
                <a:r>
                  <a:rPr lang="en-US" sz="1700" kern="100">
                    <a:effectLst/>
                    <a:latin typeface="+mn-lt"/>
                    <a:ea typeface="Malgun Gothic" panose="020B0503020000020004" pitchFamily="34" charset="-127"/>
                    <a:cs typeface="Times New Roman" panose="02020603050405020304" pitchFamily="18" charset="0"/>
                  </a:rPr>
                  <a:t>. </a:t>
                </a:r>
                <a:r>
                  <a:rPr lang="en-US" sz="1700" kern="100" smtClean="0">
                    <a:effectLst/>
                    <a:latin typeface="+mn-lt"/>
                    <a:ea typeface="Malgun Gothic" panose="020B0503020000020004" pitchFamily="34" charset="-127"/>
                    <a:cs typeface="Times New Roman" panose="02020603050405020304" pitchFamily="18" charset="0"/>
                  </a:rPr>
                  <a:t>Gọi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𝑌</m:t>
                    </m:r>
                  </m:oMath>
                </a14:m>
                <a:r>
                  <a:rPr lang="en-US" sz="1700" kern="100">
                    <a:effectLst/>
                    <a:latin typeface="+mn-lt"/>
                    <a:ea typeface="Malgun Gothic" panose="020B0503020000020004" pitchFamily="34" charset="-127"/>
                    <a:cs typeface="Times New Roman" panose="02020603050405020304" pitchFamily="18" charset="0"/>
                  </a:rPr>
                  <a:t> là số điểm Minh nhận được. </a:t>
                </a:r>
                <a:endParaRPr lang="en-US" sz="1700" kern="100">
                  <a:latin typeface="+mn-lt"/>
                  <a:ea typeface="Aptos"/>
                  <a:cs typeface="Times New Roman" panose="02020603050405020304" pitchFamily="18" charset="0"/>
                </a:endParaRPr>
              </a:p>
              <a:p>
                <a:pPr algn="just">
                  <a:lnSpc>
                    <a:spcPct val="150000"/>
                  </a:lnSpc>
                  <a:tabLst>
                    <a:tab pos="139700" algn="l"/>
                  </a:tabLst>
                </a:pPr>
                <a:r>
                  <a:rPr lang="en-US" sz="1700" kern="100">
                    <a:effectLst/>
                    <a:latin typeface="+mn-lt"/>
                    <a:ea typeface="Malgun Gothic" panose="020B0503020000020004" pitchFamily="34" charset="-127"/>
                    <a:cs typeface="Times New Roman" panose="02020603050405020304" pitchFamily="18" charset="0"/>
                  </a:rPr>
                  <a:t>Gọi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1700" kern="100">
                    <a:effectLst/>
                    <a:latin typeface="+mn-lt"/>
                    <a:ea typeface="Malgun Gothic" panose="020B0503020000020004" pitchFamily="34" charset="-127"/>
                    <a:cs typeface="Times New Roman" panose="02020603050405020304" pitchFamily="18" charset="0"/>
                  </a:rPr>
                  <a:t> là biến cố: “Minh trả lời đúng câu hỏi loại I</a:t>
                </a:r>
                <a:r>
                  <a:rPr lang="en-US" sz="1700" kern="100">
                    <a:effectLst/>
                    <a:latin typeface="+mn-lt"/>
                    <a:ea typeface="Malgun Gothic" panose="020B0503020000020004" pitchFamily="34" charset="-127"/>
                    <a:cs typeface="Times New Roman" panose="02020603050405020304" pitchFamily="18" charset="0"/>
                  </a:rPr>
                  <a:t>"; </a:t>
                </a:r>
                <a:endParaRPr lang="en-US" sz="1700" kern="100" smtClean="0">
                  <a:effectLst/>
                  <a:latin typeface="+mn-lt"/>
                  <a:ea typeface="Malgun Gothic" panose="020B0503020000020004" pitchFamily="34" charset="-127"/>
                  <a:cs typeface="Times New Roman" panose="02020603050405020304" pitchFamily="18" charset="0"/>
                </a:endParaRPr>
              </a:p>
              <a:p>
                <a:pPr algn="just">
                  <a:lnSpc>
                    <a:spcPct val="150000"/>
                  </a:lnSpc>
                  <a:tabLst>
                    <a:tab pos="139700" algn="l"/>
                  </a:tabLst>
                </a:pPr>
                <a:r>
                  <a:rPr lang="en-US" sz="1700" kern="100">
                    <a:latin typeface="+mn-lt"/>
                    <a:ea typeface="Malgun Gothic" panose="020B0503020000020004" pitchFamily="34" charset="-127"/>
                    <a:cs typeface="Times New Roman" panose="02020603050405020304" pitchFamily="18" charset="0"/>
                  </a:rPr>
                  <a:t> </a:t>
                </a:r>
                <a:r>
                  <a:rPr lang="en-US" sz="1700" kern="100" smtClean="0">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1700" kern="100" smtClean="0">
                    <a:effectLst/>
                    <a:latin typeface="+mn-lt"/>
                    <a:ea typeface="Malgun Gothic" panose="020B0503020000020004" pitchFamily="34" charset="-127"/>
                    <a:cs typeface="Times New Roman" panose="02020603050405020304" pitchFamily="18" charset="0"/>
                  </a:rPr>
                  <a:t> </a:t>
                </a:r>
                <a:r>
                  <a:rPr lang="en-US" sz="1700" kern="100">
                    <a:effectLst/>
                    <a:latin typeface="+mn-lt"/>
                    <a:ea typeface="Malgun Gothic" panose="020B0503020000020004" pitchFamily="34" charset="-127"/>
                    <a:cs typeface="Times New Roman" panose="02020603050405020304" pitchFamily="18" charset="0"/>
                  </a:rPr>
                  <a:t>là biến cố: “Mình trả lời đúng câu hỏi loại II".</a:t>
                </a:r>
                <a:endParaRPr lang="en-US" sz="1700" kern="100">
                  <a:latin typeface="+mn-lt"/>
                  <a:ea typeface="Aptos"/>
                  <a:cs typeface="Times New Roman" panose="02020603050405020304" pitchFamily="18" charset="0"/>
                </a:endParaRPr>
              </a:p>
              <a:p>
                <a:pPr algn="just">
                  <a:lnSpc>
                    <a:spcPct val="150000"/>
                  </a:lnSpc>
                  <a:tabLst>
                    <a:tab pos="139700" algn="l"/>
                  </a:tabLst>
                </a:pPr>
                <a14:m>
                  <m:oMathPara xmlns:m="http://schemas.openxmlformats.org/officeDocument/2006/math">
                    <m:oMathParaPr>
                      <m:jc m:val="centerGroup"/>
                    </m:oMathParaPr>
                    <m:oMath xmlns:m="http://schemas.openxmlformats.org/officeDocument/2006/math">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𝐴</m:t>
                      </m:r>
                      <m:r>
                        <a:rPr lang="en-US" sz="1700" i="1" kern="100">
                          <a:effectLst/>
                          <a:latin typeface="+mn-lt"/>
                          <a:ea typeface="Malgun Gothic" panose="020B0503020000020004" pitchFamily="34" charset="-127"/>
                          <a:cs typeface="Times New Roman" panose="02020603050405020304" pitchFamily="18" charset="0"/>
                        </a:rPr>
                        <m:t>) = 0,8; </m:t>
                      </m:r>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𝐵</m:t>
                      </m:r>
                      <m:r>
                        <a:rPr lang="en-US" sz="1700" i="1" kern="100">
                          <a:effectLst/>
                          <a:latin typeface="+mn-lt"/>
                          <a:ea typeface="Malgun Gothic" panose="020B0503020000020004" pitchFamily="34" charset="-127"/>
                          <a:cs typeface="Times New Roman" panose="02020603050405020304" pitchFamily="18" charset="0"/>
                        </a:rPr>
                        <m:t>) = 0,6. </m:t>
                      </m:r>
                    </m:oMath>
                  </m:oMathPara>
                </a14:m>
                <a:endParaRPr lang="en-US" sz="1700" kern="100">
                  <a:latin typeface="+mn-lt"/>
                  <a:ea typeface="Aptos"/>
                  <a:cs typeface="Times New Roman" panose="02020603050405020304" pitchFamily="18" charset="0"/>
                </a:endParaRPr>
              </a:p>
              <a:p>
                <a:pPr marL="285750" indent="-285750" algn="just">
                  <a:lnSpc>
                    <a:spcPct val="150000"/>
                  </a:lnSpc>
                  <a:buFont typeface="Arial" panose="020B0604020202020204" pitchFamily="34" charset="0"/>
                  <a:buChar char="•"/>
                  <a:tabLst>
                    <a:tab pos="139700" algn="l"/>
                  </a:tabLst>
                </a:pPr>
                <a:r>
                  <a:rPr lang="en-US" sz="1700" kern="100" smtClean="0">
                    <a:effectLst/>
                    <a:latin typeface="+mn-lt"/>
                    <a:ea typeface="Malgun Gothic" panose="020B0503020000020004" pitchFamily="34" charset="-127"/>
                    <a:cs typeface="Times New Roman" panose="02020603050405020304" pitchFamily="18" charset="0"/>
                  </a:rPr>
                  <a:t>Nếu </a:t>
                </a:r>
                <a:r>
                  <a:rPr lang="en-US" sz="1700" kern="100">
                    <a:effectLst/>
                    <a:latin typeface="+mn-lt"/>
                    <a:ea typeface="Malgun Gothic" panose="020B0503020000020004" pitchFamily="34" charset="-127"/>
                    <a:cs typeface="Times New Roman" panose="02020603050405020304" pitchFamily="18" charset="0"/>
                  </a:rPr>
                  <a:t>trả lời sai: Minh được 0 điểm. Cuộc chơi kết thúc tại đây.</a:t>
                </a:r>
                <a:endParaRPr lang="en-US" sz="1700" kern="100">
                  <a:latin typeface="+mn-lt"/>
                  <a:ea typeface="Aptos"/>
                  <a:cs typeface="Times New Roman" panose="02020603050405020304" pitchFamily="18" charset="0"/>
                </a:endParaRPr>
              </a:p>
              <a:p>
                <a:pPr algn="just">
                  <a:lnSpc>
                    <a:spcPct val="150000"/>
                  </a:lnSpc>
                  <a:tabLst>
                    <a:tab pos="139700" algn="l"/>
                  </a:tabLst>
                </a:pPr>
                <a:r>
                  <a:rPr lang="en-US" sz="17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𝑌</m:t>
                    </m:r>
                    <m:r>
                      <a:rPr lang="en-US" sz="1700" i="1" kern="100">
                        <a:effectLst/>
                        <a:latin typeface="+mn-lt"/>
                        <a:ea typeface="Malgun Gothic" panose="020B0503020000020004" pitchFamily="34" charset="-127"/>
                        <a:cs typeface="Times New Roman" panose="02020603050405020304" pitchFamily="18" charset="0"/>
                      </a:rPr>
                      <m:t>=80)= </m:t>
                    </m:r>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acc>
                      <m:accPr>
                        <m:chr m:val="̅"/>
                        <m:ctrlPr>
                          <a:rPr lang="en-US" sz="1700" i="1" kern="100">
                            <a:effectLst/>
                            <a:latin typeface="+mn-lt"/>
                            <a:ea typeface="Malgun Gothic" panose="020B0503020000020004" pitchFamily="34" charset="-127"/>
                            <a:cs typeface="Times New Roman" panose="02020603050405020304" pitchFamily="18" charset="0"/>
                          </a:rPr>
                        </m:ctrlPr>
                      </m:accPr>
                      <m:e>
                        <m:r>
                          <a:rPr lang="en-US" sz="1700" i="1" kern="100">
                            <a:effectLst/>
                            <a:latin typeface="+mn-lt"/>
                            <a:ea typeface="Malgun Gothic" panose="020B0503020000020004" pitchFamily="34" charset="-127"/>
                            <a:cs typeface="Times New Roman" panose="02020603050405020304" pitchFamily="18" charset="0"/>
                          </a:rPr>
                          <m:t>𝐵</m:t>
                        </m:r>
                      </m:e>
                    </m:acc>
                    <m:r>
                      <a:rPr lang="en-US" sz="1700" i="1" kern="100">
                        <a:effectLst/>
                        <a:latin typeface="+mn-lt"/>
                        <a:ea typeface="Malgun Gothic" panose="020B0503020000020004" pitchFamily="34" charset="-127"/>
                        <a:cs typeface="Times New Roman" panose="02020603050405020304" pitchFamily="18" charset="0"/>
                      </a:rPr>
                      <m:t>)=1−</m:t>
                    </m:r>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𝐵</m:t>
                    </m:r>
                    <m:r>
                      <a:rPr lang="en-US" sz="1700" i="1" kern="100">
                        <a:effectLst/>
                        <a:latin typeface="+mn-lt"/>
                        <a:ea typeface="Malgun Gothic" panose="020B0503020000020004" pitchFamily="34" charset="-127"/>
                        <a:cs typeface="Times New Roman" panose="02020603050405020304" pitchFamily="18" charset="0"/>
                      </a:rPr>
                      <m:t>)=1−0,6=0,4.</m:t>
                    </m:r>
                  </m:oMath>
                </a14:m>
                <a:endParaRPr lang="en-US" sz="1700" kern="100">
                  <a:latin typeface="+mn-lt"/>
                  <a:ea typeface="Aptos"/>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54611" y="2543129"/>
                <a:ext cx="7900216" cy="2446824"/>
              </a:xfrm>
              <a:prstGeom prst="rect">
                <a:avLst/>
              </a:prstGeom>
              <a:blipFill>
                <a:blip r:embed="rId3"/>
                <a:stretch>
                  <a:fillRect l="-463" b="-498"/>
                </a:stretch>
              </a:blipFill>
            </p:spPr>
            <p:txBody>
              <a:bodyPr/>
              <a:lstStyle/>
              <a:p>
                <a:r>
                  <a:rPr lang="en-US">
                    <a:noFill/>
                  </a:rPr>
                  <a:t> </a:t>
                </a:r>
              </a:p>
            </p:txBody>
          </p:sp>
        </mc:Fallback>
      </mc:AlternateContent>
      <p:sp>
        <p:nvSpPr>
          <p:cNvPr id="9" name="Rectangle 8"/>
          <p:cNvSpPr/>
          <p:nvPr/>
        </p:nvSpPr>
        <p:spPr>
          <a:xfrm>
            <a:off x="4232836" y="2113395"/>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noProof="0" smtClean="0">
                <a:ln>
                  <a:noFill/>
                </a:ln>
                <a:solidFill>
                  <a:srgbClr val="C00000"/>
                </a:solidFill>
                <a:effectLst/>
                <a:uLnTx/>
                <a:uFillTx/>
                <a:latin typeface="Arial"/>
                <a:cs typeface="Arial"/>
                <a:sym typeface="Arial"/>
              </a:rPr>
              <a:t>Giải</a:t>
            </a:r>
            <a:r>
              <a:rPr kumimoji="0" lang="en-US" sz="1700" b="1" i="1" u="sng" strike="noStrike" kern="0" cap="none" spc="0" normalizeH="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grpSp>
        <p:nvGrpSpPr>
          <p:cNvPr id="22" name="Google Shape;1042;p43"/>
          <p:cNvGrpSpPr/>
          <p:nvPr/>
        </p:nvGrpSpPr>
        <p:grpSpPr>
          <a:xfrm rot="16700307">
            <a:off x="7977817" y="3889743"/>
            <a:ext cx="1766992" cy="414789"/>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Google Shape;926;p42"/>
          <p:cNvSpPr/>
          <p:nvPr/>
        </p:nvSpPr>
        <p:spPr>
          <a:xfrm rot="-5400000">
            <a:off x="99919" y="192099"/>
            <a:ext cx="349663" cy="564768"/>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Tree>
    <p:extLst>
      <p:ext uri="{BB962C8B-B14F-4D97-AF65-F5344CB8AC3E}">
        <p14:creationId xmlns:p14="http://schemas.microsoft.com/office/powerpoint/2010/main" val="6965527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4" dur="5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54536" y="776636"/>
                <a:ext cx="8023911" cy="4017382"/>
              </a:xfrm>
              <a:prstGeom prst="rect">
                <a:avLst/>
              </a:prstGeom>
            </p:spPr>
            <p:txBody>
              <a:bodyPr wrap="square">
                <a:spAutoFit/>
              </a:bodyPr>
              <a:lstStyle/>
              <a:p>
                <a:pPr marL="285750" indent="-285750" algn="just">
                  <a:lnSpc>
                    <a:spcPct val="150000"/>
                  </a:lnSpc>
                  <a:buFont typeface="Arial" panose="020B0604020202020204" pitchFamily="34" charset="0"/>
                  <a:buChar char="•"/>
                  <a:tabLst>
                    <a:tab pos="139700" algn="l"/>
                  </a:tabLst>
                </a:pPr>
                <a:r>
                  <a:rPr lang="en-US" sz="1700" kern="100" smtClean="0">
                    <a:effectLst/>
                    <a:latin typeface="+mn-lt"/>
                    <a:ea typeface="Malgun Gothic" panose="020B0503020000020004" pitchFamily="34" charset="-127"/>
                    <a:cs typeface="Times New Roman" panose="02020603050405020304" pitchFamily="18" charset="0"/>
                  </a:rPr>
                  <a:t>Nếu </a:t>
                </a:r>
                <a:r>
                  <a:rPr lang="en-US" sz="1700" kern="100">
                    <a:effectLst/>
                    <a:latin typeface="+mn-lt"/>
                    <a:ea typeface="Malgun Gothic" panose="020B0503020000020004" pitchFamily="34" charset="-127"/>
                    <a:cs typeface="Times New Roman" panose="02020603050405020304" pitchFamily="18" charset="0"/>
                  </a:rPr>
                  <a:t>trả lời đúng Minh nhận 80 điểm và Minh sẽ bước vào vòng 2, bốc ngẫu nhiên một câu hỏi loại I</a:t>
                </a:r>
                <a:r>
                  <a:rPr lang="en-US" sz="1700" kern="100">
                    <a:effectLst/>
                    <a:latin typeface="+mn-lt"/>
                    <a:ea typeface="Malgun Gothic" panose="020B0503020000020004" pitchFamily="34" charset="-127"/>
                    <a:cs typeface="Times New Roman" panose="02020603050405020304" pitchFamily="18" charset="0"/>
                  </a:rPr>
                  <a:t>. </a:t>
                </a:r>
                <a:endParaRPr lang="en-US" sz="1700" kern="100">
                  <a:latin typeface="+mn-lt"/>
                  <a:ea typeface="Malgun Gothic" panose="020B0503020000020004" pitchFamily="34" charset="-127"/>
                  <a:cs typeface="Times New Roman" panose="02020603050405020304" pitchFamily="18" charset="0"/>
                </a:endParaRPr>
              </a:p>
              <a:p>
                <a:pPr algn="just">
                  <a:lnSpc>
                    <a:spcPct val="150000"/>
                  </a:lnSpc>
                  <a:tabLst>
                    <a:tab pos="139700" algn="l"/>
                  </a:tabLst>
                </a:pPr>
                <a:r>
                  <a:rPr lang="en-US" sz="1700" kern="100" smtClean="0">
                    <a:effectLst/>
                    <a:latin typeface="+mn-lt"/>
                    <a:ea typeface="Malgun Gothic" panose="020B0503020000020004" pitchFamily="34" charset="-127"/>
                    <a:cs typeface="Times New Roman" panose="02020603050405020304" pitchFamily="18" charset="0"/>
                  </a:rPr>
                  <a:t>Nếu </a:t>
                </a:r>
                <a:r>
                  <a:rPr lang="en-US" sz="1700" kern="100">
                    <a:effectLst/>
                    <a:latin typeface="+mn-lt"/>
                    <a:ea typeface="Malgun Gothic" panose="020B0503020000020004" pitchFamily="34" charset="-127"/>
                    <a:cs typeface="Times New Roman" panose="02020603050405020304" pitchFamily="18" charset="0"/>
                  </a:rPr>
                  <a:t>trả lời sai, Minh không có điểm và phải dừng cuộc chơi với số điểm nhận được là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80+0=80 </m:t>
                    </m:r>
                  </m:oMath>
                </a14:m>
                <a:r>
                  <a:rPr lang="en-US" sz="1700" kern="100">
                    <a:effectLst/>
                    <a:latin typeface="+mn-lt"/>
                    <a:ea typeface="Malgun Gothic" panose="020B0503020000020004" pitchFamily="34" charset="-127"/>
                    <a:cs typeface="Times New Roman" panose="02020603050405020304" pitchFamily="18" charset="0"/>
                  </a:rPr>
                  <a:t>điểm</a:t>
                </a:r>
                <a:r>
                  <a:rPr lang="en-US" sz="1700" kern="100">
                    <a:effectLst/>
                    <a:latin typeface="+mn-lt"/>
                    <a:ea typeface="Malgun Gothic" panose="020B0503020000020004" pitchFamily="34" charset="-127"/>
                    <a:cs typeface="Times New Roman" panose="02020603050405020304" pitchFamily="18" charset="0"/>
                  </a:rPr>
                  <a:t>. </a:t>
                </a:r>
                <a:endParaRPr lang="en-US" sz="1700" kern="100" smtClean="0">
                  <a:effectLst/>
                  <a:latin typeface="+mn-lt"/>
                  <a:ea typeface="Malgun Gothic" panose="020B0503020000020004" pitchFamily="34" charset="-127"/>
                  <a:cs typeface="Times New Roman" panose="02020603050405020304" pitchFamily="18" charset="0"/>
                </a:endParaRPr>
              </a:p>
              <a:p>
                <a:pPr algn="just">
                  <a:lnSpc>
                    <a:spcPct val="150000"/>
                  </a:lnSpc>
                  <a:tabLst>
                    <a:tab pos="139700" algn="l"/>
                  </a:tabLst>
                </a:pPr>
                <a:r>
                  <a:rPr lang="en-US" sz="1700" kern="100" smtClean="0">
                    <a:effectLst/>
                    <a:latin typeface="+mn-lt"/>
                    <a:ea typeface="Malgun Gothic" panose="020B0503020000020004" pitchFamily="34" charset="-127"/>
                    <a:cs typeface="Times New Roman" panose="02020603050405020304" pitchFamily="18" charset="0"/>
                  </a:rPr>
                  <a:t>Theo </a:t>
                </a:r>
                <a:r>
                  <a:rPr lang="en-US" sz="1700" kern="100">
                    <a:effectLst/>
                    <a:latin typeface="+mn-lt"/>
                    <a:ea typeface="Malgun Gothic" panose="020B0503020000020004" pitchFamily="34" charset="-127"/>
                    <a:cs typeface="Times New Roman" panose="02020603050405020304" pitchFamily="18" charset="0"/>
                  </a:rPr>
                  <a:t>giả thiết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17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1700" kern="100">
                    <a:effectLst/>
                    <a:latin typeface="+mn-lt"/>
                    <a:ea typeface="Malgun Gothic" panose="020B0503020000020004" pitchFamily="34" charset="-127"/>
                    <a:cs typeface="Times New Roman" panose="02020603050405020304" pitchFamily="18" charset="0"/>
                  </a:rPr>
                  <a:t> là hai biến cố độc lập</a:t>
                </a:r>
                <a:r>
                  <a:rPr lang="en-US" sz="1700" kern="100">
                    <a:effectLst/>
                    <a:latin typeface="+mn-lt"/>
                    <a:ea typeface="Malgun Gothic" panose="020B0503020000020004" pitchFamily="34" charset="-127"/>
                    <a:cs typeface="Times New Roman" panose="02020603050405020304" pitchFamily="18" charset="0"/>
                  </a:rPr>
                  <a:t>. </a:t>
                </a:r>
                <a:endParaRPr lang="en-US" sz="1700" kern="100" smtClean="0">
                  <a:effectLst/>
                  <a:latin typeface="+mn-lt"/>
                  <a:ea typeface="Malgun Gothic" panose="020B0503020000020004" pitchFamily="34" charset="-127"/>
                  <a:cs typeface="Times New Roman" panose="02020603050405020304" pitchFamily="18" charset="0"/>
                </a:endParaRPr>
              </a:p>
              <a:p>
                <a:pPr algn="just">
                  <a:lnSpc>
                    <a:spcPct val="150000"/>
                  </a:lnSpc>
                  <a:tabLst>
                    <a:tab pos="139700" algn="l"/>
                  </a:tabLst>
                </a:pPr>
                <a:r>
                  <a:rPr lang="en-US" sz="1700" kern="100" smtClean="0">
                    <a:effectLst/>
                    <a:latin typeface="+mn-lt"/>
                    <a:ea typeface="Malgun Gothic" panose="020B0503020000020004" pitchFamily="34" charset="-127"/>
                    <a:cs typeface="Times New Roman" panose="02020603050405020304" pitchFamily="18" charset="0"/>
                  </a:rPr>
                  <a:t>Theo </a:t>
                </a:r>
                <a:r>
                  <a:rPr lang="en-US" sz="1700" kern="100">
                    <a:effectLst/>
                    <a:latin typeface="+mn-lt"/>
                    <a:ea typeface="Malgun Gothic" panose="020B0503020000020004" pitchFamily="34" charset="-127"/>
                    <a:cs typeface="Times New Roman" panose="02020603050405020304" pitchFamily="18" charset="0"/>
                  </a:rPr>
                  <a:t>công thức nhân xác suất cho hai biến cố độc lập ta có</a:t>
                </a:r>
                <a:endParaRPr lang="en-US" sz="1700" kern="100">
                  <a:latin typeface="+mn-lt"/>
                  <a:ea typeface="Aptos"/>
                  <a:cs typeface="Times New Roman" panose="02020603050405020304" pitchFamily="18" charset="0"/>
                </a:endParaRPr>
              </a:p>
              <a:p>
                <a:pPr marL="457200" algn="just">
                  <a:lnSpc>
                    <a:spcPct val="150000"/>
                  </a:lnSpc>
                  <a:tabLst>
                    <a:tab pos="139700" algn="l"/>
                  </a:tabLst>
                </a:pPr>
                <a14:m>
                  <m:oMathPara xmlns:m="http://schemas.openxmlformats.org/officeDocument/2006/math">
                    <m:oMathParaPr>
                      <m:jc m:val="centerGroup"/>
                    </m:oMathParaPr>
                    <m:oMath xmlns:m="http://schemas.openxmlformats.org/officeDocument/2006/math">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𝑌</m:t>
                      </m:r>
                      <m:r>
                        <a:rPr lang="en-US" sz="1700" i="1" kern="100">
                          <a:effectLst/>
                          <a:latin typeface="+mn-lt"/>
                          <a:ea typeface="Malgun Gothic" panose="020B0503020000020004" pitchFamily="34" charset="-127"/>
                          <a:cs typeface="Times New Roman" panose="02020603050405020304" pitchFamily="18" charset="0"/>
                        </a:rPr>
                        <m:t>=80) = </m:t>
                      </m:r>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𝐵</m:t>
                      </m:r>
                      <m:acc>
                        <m:accPr>
                          <m:chr m:val="̅"/>
                          <m:ctrlPr>
                            <a:rPr lang="en-US" sz="1700" i="1" kern="100">
                              <a:effectLst/>
                              <a:latin typeface="+mn-lt"/>
                              <a:ea typeface="Malgun Gothic" panose="020B0503020000020004" pitchFamily="34" charset="-127"/>
                              <a:cs typeface="Times New Roman" panose="02020603050405020304" pitchFamily="18" charset="0"/>
                            </a:rPr>
                          </m:ctrlPr>
                        </m:accPr>
                        <m:e>
                          <m:r>
                            <a:rPr lang="en-US" sz="1700" i="1" kern="100">
                              <a:effectLst/>
                              <a:latin typeface="+mn-lt"/>
                              <a:ea typeface="Malgun Gothic" panose="020B0503020000020004" pitchFamily="34" charset="-127"/>
                              <a:cs typeface="Times New Roman" panose="02020603050405020304" pitchFamily="18" charset="0"/>
                            </a:rPr>
                            <m:t>𝐴</m:t>
                          </m:r>
                        </m:e>
                      </m:acc>
                      <m:r>
                        <a:rPr lang="en-US" sz="1700" i="1" kern="100">
                          <a:effectLst/>
                          <a:latin typeface="+mn-lt"/>
                          <a:ea typeface="Malgun Gothic" panose="020B0503020000020004" pitchFamily="34" charset="-127"/>
                          <a:cs typeface="Times New Roman" panose="02020603050405020304" pitchFamily="18" charset="0"/>
                        </a:rPr>
                        <m:t>) = </m:t>
                      </m:r>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𝐵</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𝑃</m:t>
                      </m:r>
                      <m:r>
                        <a:rPr lang="en-US" sz="1700" i="1" kern="100">
                          <a:effectLst/>
                          <a:latin typeface="+mn-lt"/>
                          <a:ea typeface="Malgun Gothic" panose="020B0503020000020004" pitchFamily="34" charset="-127"/>
                          <a:cs typeface="Times New Roman" panose="02020603050405020304" pitchFamily="18" charset="0"/>
                        </a:rPr>
                        <m:t>(</m:t>
                      </m:r>
                      <m:acc>
                        <m:accPr>
                          <m:chr m:val="̅"/>
                          <m:ctrlPr>
                            <a:rPr lang="en-US" sz="1700" i="1" kern="100">
                              <a:effectLst/>
                              <a:latin typeface="+mn-lt"/>
                              <a:ea typeface="Malgun Gothic" panose="020B0503020000020004" pitchFamily="34" charset="-127"/>
                              <a:cs typeface="Times New Roman" panose="02020603050405020304" pitchFamily="18" charset="0"/>
                            </a:rPr>
                          </m:ctrlPr>
                        </m:accPr>
                        <m:e>
                          <m:r>
                            <a:rPr lang="en-US" sz="1700" i="1" kern="100">
                              <a:effectLst/>
                              <a:latin typeface="+mn-lt"/>
                              <a:ea typeface="Malgun Gothic" panose="020B0503020000020004" pitchFamily="34" charset="-127"/>
                              <a:cs typeface="Times New Roman" panose="02020603050405020304" pitchFamily="18" charset="0"/>
                            </a:rPr>
                            <m:t>𝐴</m:t>
                          </m:r>
                        </m:e>
                      </m:acc>
                      <m:r>
                        <a:rPr lang="en-US" sz="1700" i="1" kern="100">
                          <a:effectLst/>
                          <a:latin typeface="+mn-lt"/>
                          <a:ea typeface="Malgun Gothic" panose="020B0503020000020004" pitchFamily="34" charset="-127"/>
                          <a:cs typeface="Times New Roman" panose="02020603050405020304" pitchFamily="18" charset="0"/>
                        </a:rPr>
                        <m:t>)=0,6(1−0,8) = 0,12.</m:t>
                      </m:r>
                    </m:oMath>
                  </m:oMathPara>
                </a14:m>
                <a:endParaRPr lang="en-US" sz="1700" kern="100">
                  <a:latin typeface="+mn-lt"/>
                  <a:ea typeface="Aptos"/>
                  <a:cs typeface="Times New Roman" panose="02020603050405020304" pitchFamily="18" charset="0"/>
                </a:endParaRPr>
              </a:p>
              <a:p>
                <a:pPr algn="just">
                  <a:lnSpc>
                    <a:spcPct val="150000"/>
                  </a:lnSpc>
                  <a:tabLst>
                    <a:tab pos="139700" algn="l"/>
                  </a:tabLst>
                </a:pPr>
                <a:r>
                  <a:rPr lang="da-DK" sz="1700" kern="100">
                    <a:effectLst/>
                    <a:latin typeface="+mn-lt"/>
                    <a:ea typeface="Malgun Gothic" panose="020B0503020000020004" pitchFamily="34" charset="-127"/>
                    <a:cs typeface="Times New Roman" panose="02020603050405020304" pitchFamily="18" charset="0"/>
                  </a:rPr>
                  <a:t>Nếu trả lời đúng Minh nhận 80 điểm. Cuộc chơi kết thúc tại đây và Minh </a:t>
                </a:r>
                <a:r>
                  <a:rPr lang="da-DK" sz="1700" kern="100">
                    <a:effectLst/>
                    <a:latin typeface="+mn-lt"/>
                    <a:ea typeface="Malgun Gothic" panose="020B0503020000020004" pitchFamily="34" charset="-127"/>
                    <a:cs typeface="Times New Roman" panose="02020603050405020304" pitchFamily="18" charset="0"/>
                  </a:rPr>
                  <a:t>được </a:t>
                </a:r>
                <a:r>
                  <a:rPr lang="da-DK" sz="170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da-DK"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20</m:t>
                    </m:r>
                    <m:r>
                      <a:rPr lang="da-DK" sz="1700" i="1" kern="100">
                        <a:effectLst/>
                        <a:latin typeface="Cambria Math" panose="02040503050406030204" pitchFamily="18" charset="0"/>
                        <a:ea typeface="Malgun Gothic" panose="020B0503020000020004" pitchFamily="34" charset="-127"/>
                        <a:cs typeface="Times New Roman" panose="02020603050405020304" pitchFamily="18" charset="0"/>
                      </a:rPr>
                      <m:t>+80=100</m:t>
                    </m:r>
                  </m:oMath>
                </a14:m>
                <a:r>
                  <a:rPr lang="da-DK" sz="1700" kern="100" smtClean="0">
                    <a:effectLst/>
                    <a:latin typeface="+mn-lt"/>
                    <a:ea typeface="Malgun Gothic" panose="020B0503020000020004" pitchFamily="34" charset="-127"/>
                    <a:cs typeface="Times New Roman" panose="02020603050405020304" pitchFamily="18" charset="0"/>
                  </a:rPr>
                  <a:t> </a:t>
                </a:r>
                <a:r>
                  <a:rPr lang="da-DK" sz="1700" kern="100">
                    <a:effectLst/>
                    <a:latin typeface="+mn-lt"/>
                    <a:ea typeface="Malgun Gothic" panose="020B0503020000020004" pitchFamily="34" charset="-127"/>
                    <a:cs typeface="Times New Roman" panose="02020603050405020304" pitchFamily="18" charset="0"/>
                  </a:rPr>
                  <a:t>điểm. </a:t>
                </a:r>
                <a:endParaRPr lang="en-US" sz="1700" kern="100">
                  <a:latin typeface="+mn-lt"/>
                  <a:ea typeface="Aptos"/>
                  <a:cs typeface="Times New Roman" panose="02020603050405020304" pitchFamily="18" charset="0"/>
                </a:endParaRPr>
              </a:p>
              <a:p>
                <a:pPr marL="457200" algn="just">
                  <a:lnSpc>
                    <a:spcPct val="150000"/>
                  </a:lnSpc>
                  <a:tabLst>
                    <a:tab pos="139700" algn="l"/>
                  </a:tabLst>
                </a:pPr>
                <a14:m>
                  <m:oMathPara xmlns:m="http://schemas.openxmlformats.org/officeDocument/2006/math">
                    <m:oMathParaPr>
                      <m:jc m:val="centerGroup"/>
                    </m:oMathParaPr>
                    <m:oMath xmlns:m="http://schemas.openxmlformats.org/officeDocument/2006/math">
                      <m:r>
                        <a:rPr lang="da-DK" sz="1700" i="1" kern="100">
                          <a:effectLst/>
                          <a:latin typeface="+mn-lt"/>
                          <a:ea typeface="Malgun Gothic" panose="020B0503020000020004" pitchFamily="34" charset="-127"/>
                          <a:cs typeface="Times New Roman" panose="02020603050405020304" pitchFamily="18" charset="0"/>
                        </a:rPr>
                        <m:t>𝑃</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𝑌</m:t>
                          </m:r>
                          <m:r>
                            <a:rPr lang="da-DK" sz="1700" i="1" kern="100">
                              <a:effectLst/>
                              <a:latin typeface="+mn-lt"/>
                              <a:ea typeface="Malgun Gothic" panose="020B0503020000020004" pitchFamily="34" charset="-127"/>
                              <a:cs typeface="Times New Roman" panose="02020603050405020304" pitchFamily="18" charset="0"/>
                            </a:rPr>
                            <m:t>=100</m:t>
                          </m:r>
                        </m:e>
                      </m:d>
                      <m:r>
                        <a:rPr lang="da-DK" sz="1700" i="1" kern="100">
                          <a:effectLst/>
                          <a:latin typeface="+mn-lt"/>
                          <a:ea typeface="Malgun Gothic" panose="020B0503020000020004" pitchFamily="34" charset="-127"/>
                          <a:cs typeface="Times New Roman" panose="02020603050405020304" pitchFamily="18" charset="0"/>
                        </a:rPr>
                        <m:t>=</m:t>
                      </m:r>
                      <m:r>
                        <a:rPr lang="da-DK" sz="1700" i="1" kern="100">
                          <a:effectLst/>
                          <a:latin typeface="+mn-lt"/>
                          <a:ea typeface="Malgun Gothic" panose="020B0503020000020004" pitchFamily="34" charset="-127"/>
                          <a:cs typeface="Times New Roman" panose="02020603050405020304" pitchFamily="18" charset="0"/>
                        </a:rPr>
                        <m:t>𝑃</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𝐵𝐴</m:t>
                          </m:r>
                        </m:e>
                      </m:d>
                      <m:r>
                        <a:rPr lang="da-DK" sz="1700" i="1" kern="100">
                          <a:effectLst/>
                          <a:latin typeface="+mn-lt"/>
                          <a:ea typeface="Malgun Gothic" panose="020B0503020000020004" pitchFamily="34" charset="-127"/>
                          <a:cs typeface="Times New Roman" panose="02020603050405020304" pitchFamily="18" charset="0"/>
                        </a:rPr>
                        <m:t>=</m:t>
                      </m:r>
                      <m:r>
                        <a:rPr lang="da-DK" sz="1700" i="1" kern="100">
                          <a:effectLst/>
                          <a:latin typeface="+mn-lt"/>
                          <a:ea typeface="Malgun Gothic" panose="020B0503020000020004" pitchFamily="34" charset="-127"/>
                          <a:cs typeface="Times New Roman" panose="02020603050405020304" pitchFamily="18" charset="0"/>
                        </a:rPr>
                        <m:t>𝑃</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𝐵</m:t>
                          </m:r>
                        </m:e>
                      </m:d>
                      <m:r>
                        <a:rPr lang="da-DK" sz="1700" i="1" kern="100">
                          <a:effectLst/>
                          <a:latin typeface="+mn-lt"/>
                          <a:ea typeface="Malgun Gothic" panose="020B0503020000020004" pitchFamily="34" charset="-127"/>
                          <a:cs typeface="Times New Roman" panose="02020603050405020304" pitchFamily="18" charset="0"/>
                        </a:rPr>
                        <m:t>.</m:t>
                      </m:r>
                      <m:r>
                        <a:rPr lang="da-DK" sz="1700" i="1" kern="100">
                          <a:effectLst/>
                          <a:latin typeface="+mn-lt"/>
                          <a:ea typeface="Malgun Gothic" panose="020B0503020000020004" pitchFamily="34" charset="-127"/>
                          <a:cs typeface="Times New Roman" panose="02020603050405020304" pitchFamily="18" charset="0"/>
                        </a:rPr>
                        <m:t>𝑃</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𝐴</m:t>
                          </m:r>
                        </m:e>
                      </m:d>
                      <m:r>
                        <a:rPr lang="da-DK" sz="1700" i="1" kern="100">
                          <a:effectLst/>
                          <a:latin typeface="+mn-lt"/>
                          <a:ea typeface="Malgun Gothic" panose="020B0503020000020004" pitchFamily="34" charset="-127"/>
                          <a:cs typeface="Times New Roman" panose="02020603050405020304" pitchFamily="18" charset="0"/>
                        </a:rPr>
                        <m:t>=0,6.0,8=0,48.</m:t>
                      </m:r>
                    </m:oMath>
                  </m:oMathPara>
                </a14:m>
                <a:endParaRPr lang="en-US" sz="1700" kern="100">
                  <a:latin typeface="+mn-lt"/>
                  <a:ea typeface="Aptos"/>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54536" y="776636"/>
                <a:ext cx="8023911" cy="4017382"/>
              </a:xfrm>
              <a:prstGeom prst="rect">
                <a:avLst/>
              </a:prstGeom>
              <a:blipFill>
                <a:blip r:embed="rId3"/>
                <a:stretch>
                  <a:fillRect l="-532" r="-456"/>
                </a:stretch>
              </a:blipFill>
            </p:spPr>
            <p:txBody>
              <a:bodyPr/>
              <a:lstStyle/>
              <a:p>
                <a:r>
                  <a:rPr lang="en-US">
                    <a:noFill/>
                  </a:rPr>
                  <a:t> </a:t>
                </a:r>
              </a:p>
            </p:txBody>
          </p:sp>
        </mc:Fallback>
      </mc:AlternateContent>
      <p:sp>
        <p:nvSpPr>
          <p:cNvPr id="9" name="Rectangle 8"/>
          <p:cNvSpPr/>
          <p:nvPr/>
        </p:nvSpPr>
        <p:spPr>
          <a:xfrm>
            <a:off x="4217678" y="29215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grpSp>
        <p:nvGrpSpPr>
          <p:cNvPr id="22" name="Google Shape;1042;p43"/>
          <p:cNvGrpSpPr/>
          <p:nvPr/>
        </p:nvGrpSpPr>
        <p:grpSpPr>
          <a:xfrm rot="16700307">
            <a:off x="7977817" y="3889743"/>
            <a:ext cx="1766992" cy="414789"/>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926;p42"/>
          <p:cNvSpPr/>
          <p:nvPr/>
        </p:nvSpPr>
        <p:spPr>
          <a:xfrm rot="-5400000">
            <a:off x="99919" y="192099"/>
            <a:ext cx="349663" cy="564768"/>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Tree>
    <p:extLst>
      <p:ext uri="{BB962C8B-B14F-4D97-AF65-F5344CB8AC3E}">
        <p14:creationId xmlns:p14="http://schemas.microsoft.com/office/powerpoint/2010/main" val="3824893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up)">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wipe(up)">
                                      <p:cBhvr>
                                        <p:cTn id="30" dur="5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wipe(up)">
                                      <p:cBhvr>
                                        <p:cTn id="3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16" name="Rectangle 15"/>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900;p41"/>
          <p:cNvSpPr/>
          <p:nvPr/>
        </p:nvSpPr>
        <p:spPr>
          <a:xfrm rot="16200000">
            <a:off x="8160253" y="4334732"/>
            <a:ext cx="436517" cy="842224"/>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52" name="Google Shape;2335;p41"/>
          <p:cNvSpPr txBox="1">
            <a:spLocks noGrp="1"/>
          </p:cNvSpPr>
          <p:nvPr>
            <p:ph type="title"/>
          </p:nvPr>
        </p:nvSpPr>
        <p:spPr>
          <a:xfrm>
            <a:off x="1016237" y="951880"/>
            <a:ext cx="7089811" cy="2143748"/>
          </a:xfrm>
          <a:prstGeom prst="rect">
            <a:avLst/>
          </a:prstGeom>
        </p:spPr>
        <p:txBody>
          <a:bodyPr spcFirstLastPara="1" wrap="square" lIns="91425" tIns="91425" rIns="91425" bIns="91425" anchor="b" anchorCtr="0">
            <a:noAutofit/>
          </a:bodyPr>
          <a:lstStyle/>
          <a:p>
            <a:pPr lvl="0">
              <a:lnSpc>
                <a:spcPct val="150000"/>
              </a:lnSpc>
            </a:pPr>
            <a:r>
              <a:rPr lang="vi-VN" sz="3100" b="1">
                <a:solidFill>
                  <a:srgbClr val="003B68"/>
                </a:solidFill>
                <a:latin typeface="+mn-lt"/>
              </a:rPr>
              <a:t>CHUYÊN ĐỀ </a:t>
            </a:r>
            <a:r>
              <a:rPr lang="en-US" sz="3100" b="1" smtClean="0">
                <a:solidFill>
                  <a:srgbClr val="003B68"/>
                </a:solidFill>
                <a:latin typeface="+mn-lt"/>
              </a:rPr>
              <a:t>1</a:t>
            </a:r>
            <a:r>
              <a:rPr lang="vi-VN" sz="3100" b="1" smtClean="0">
                <a:solidFill>
                  <a:srgbClr val="003B68"/>
                </a:solidFill>
                <a:latin typeface="+mn-lt"/>
              </a:rPr>
              <a:t>: </a:t>
            </a:r>
            <a:r>
              <a:rPr lang="vi-VN" sz="3100" b="1">
                <a:solidFill>
                  <a:srgbClr val="003B68"/>
                </a:solidFill>
                <a:latin typeface="+mn-lt"/>
              </a:rPr>
              <a:t>BIẾN NGẪU NHIÊN RỜI RẠC. CÁC SỐ ĐẶC TRƯNG CỦA BIẾN NGẪU NHIÊN RỜI RẠC.</a:t>
            </a:r>
            <a:endParaRPr lang="en-US" sz="3100" b="1">
              <a:solidFill>
                <a:srgbClr val="003B68"/>
              </a:solidFill>
              <a:latin typeface="+mn-lt"/>
            </a:endParaRPr>
          </a:p>
        </p:txBody>
      </p:sp>
      <p:sp>
        <p:nvSpPr>
          <p:cNvPr id="53" name="Google Shape;2336;p41"/>
          <p:cNvSpPr txBox="1">
            <a:spLocks noGrp="1"/>
          </p:cNvSpPr>
          <p:nvPr>
            <p:ph type="subTitle" idx="1"/>
          </p:nvPr>
        </p:nvSpPr>
        <p:spPr>
          <a:xfrm>
            <a:off x="1138141" y="3098394"/>
            <a:ext cx="6854650" cy="1439192"/>
          </a:xfrm>
          <a:prstGeom prst="rect">
            <a:avLst/>
          </a:prstGeom>
        </p:spPr>
        <p:txBody>
          <a:bodyPr spcFirstLastPara="1" wrap="square" lIns="91425" tIns="91425" rIns="91425" bIns="91425" anchor="t" anchorCtr="0">
            <a:noAutofit/>
          </a:bodyPr>
          <a:lstStyle/>
          <a:p>
            <a:pPr marL="0" lvl="0" indent="0">
              <a:lnSpc>
                <a:spcPct val="150000"/>
              </a:lnSpc>
            </a:pPr>
            <a:r>
              <a:rPr lang="vi-VN" sz="3100" b="1">
                <a:solidFill>
                  <a:srgbClr val="C00000"/>
                </a:solidFill>
                <a:latin typeface="+mn-lt"/>
              </a:rPr>
              <a:t>BÀI 1: BIẾN NGẪU NHIÊN RỜI RẠC VÀ CÁC SỐ ĐẶC TRƯNG</a:t>
            </a:r>
            <a:endParaRPr lang="en-US" sz="3100" b="1">
              <a:solidFill>
                <a:srgbClr val="C00000"/>
              </a:solidFill>
              <a:latin typeface="+mn-lt"/>
            </a:endParaRPr>
          </a:p>
        </p:txBody>
      </p:sp>
      <p:pic>
        <p:nvPicPr>
          <p:cNvPr id="17" name="Picture 16"/>
          <p:cNvPicPr>
            <a:picLocks noChangeAspect="1"/>
          </p:cNvPicPr>
          <p:nvPr/>
        </p:nvPicPr>
        <p:blipFill>
          <a:blip r:embed="rId3"/>
          <a:stretch>
            <a:fillRect/>
          </a:stretch>
        </p:blipFill>
        <p:spPr>
          <a:xfrm rot="5956773">
            <a:off x="-874037" y="2358543"/>
            <a:ext cx="2295670" cy="1579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54536" y="776636"/>
                <a:ext cx="8023911" cy="484748"/>
              </a:xfrm>
              <a:prstGeom prst="rect">
                <a:avLst/>
              </a:prstGeom>
            </p:spPr>
            <p:txBody>
              <a:bodyPr wrap="square">
                <a:spAutoFit/>
              </a:bodyPr>
              <a:lstStyle/>
              <a:p>
                <a:pPr lvl="0" algn="just">
                  <a:lnSpc>
                    <a:spcPct val="150000"/>
                  </a:lnSpc>
                  <a:tabLst>
                    <a:tab pos="139700" algn="l"/>
                  </a:tabLst>
                </a:pPr>
                <a:r>
                  <a:rPr lang="en-US" sz="1700" kern="100">
                    <a:ea typeface="Malgun Gothic" panose="020B0503020000020004" pitchFamily="34" charset="-127"/>
                    <a:cs typeface="Times New Roman" panose="02020603050405020304" pitchFamily="18" charset="0"/>
                  </a:rPr>
                  <a:t>Bảng phân bố xác suất của </a:t>
                </a:r>
                <a14:m>
                  <m:oMath xmlns:m="http://schemas.openxmlformats.org/officeDocument/2006/math">
                    <m:r>
                      <a:rPr lang="en-US" sz="1700" i="1" kern="100" smtClean="0">
                        <a:latin typeface="Cambria Math" panose="02040503050406030204" pitchFamily="18" charset="0"/>
                        <a:ea typeface="Malgun Gothic" panose="020B0503020000020004" pitchFamily="34" charset="-127"/>
                        <a:cs typeface="Times New Roman" panose="02020603050405020304" pitchFamily="18" charset="0"/>
                      </a:rPr>
                      <m:t>𝑌</m:t>
                    </m:r>
                  </m:oMath>
                </a14:m>
                <a:r>
                  <a:rPr lang="en-US" sz="1700" kern="100">
                    <a:ea typeface="Malgun Gothic" panose="020B0503020000020004" pitchFamily="34" charset="-127"/>
                    <a:cs typeface="Times New Roman" panose="02020603050405020304" pitchFamily="18" charset="0"/>
                  </a:rPr>
                  <a:t> là:</a:t>
                </a:r>
                <a:endParaRPr kumimoji="0" lang="en-US" sz="17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mc:Choice>
        <mc:Fallback>
          <p:sp>
            <p:nvSpPr>
              <p:cNvPr id="8" name="Rectangle 7"/>
              <p:cNvSpPr>
                <a:spLocks noRot="1" noChangeAspect="1" noMove="1" noResize="1" noEditPoints="1" noAdjustHandles="1" noChangeArrowheads="1" noChangeShapeType="1" noTextEdit="1"/>
              </p:cNvSpPr>
              <p:nvPr/>
            </p:nvSpPr>
            <p:spPr>
              <a:xfrm>
                <a:off x="554536" y="776636"/>
                <a:ext cx="8023911" cy="484748"/>
              </a:xfrm>
              <a:prstGeom prst="rect">
                <a:avLst/>
              </a:prstGeom>
              <a:blipFill>
                <a:blip r:embed="rId3"/>
                <a:stretch>
                  <a:fillRect l="-532" b="-6250"/>
                </a:stretch>
              </a:blipFill>
            </p:spPr>
            <p:txBody>
              <a:bodyPr/>
              <a:lstStyle/>
              <a:p>
                <a:r>
                  <a:rPr lang="en-US">
                    <a:noFill/>
                  </a:rPr>
                  <a:t> </a:t>
                </a:r>
              </a:p>
            </p:txBody>
          </p:sp>
        </mc:Fallback>
      </mc:AlternateContent>
      <p:sp>
        <p:nvSpPr>
          <p:cNvPr id="9" name="Rectangle 8"/>
          <p:cNvSpPr/>
          <p:nvPr/>
        </p:nvSpPr>
        <p:spPr>
          <a:xfrm>
            <a:off x="4217678" y="29215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grpSp>
        <p:nvGrpSpPr>
          <p:cNvPr id="22" name="Google Shape;1042;p43"/>
          <p:cNvGrpSpPr/>
          <p:nvPr/>
        </p:nvGrpSpPr>
        <p:grpSpPr>
          <a:xfrm rot="16700307">
            <a:off x="7977817" y="3889743"/>
            <a:ext cx="1766992" cy="414789"/>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926;p42"/>
          <p:cNvSpPr/>
          <p:nvPr/>
        </p:nvSpPr>
        <p:spPr>
          <a:xfrm rot="-5400000">
            <a:off x="99919" y="192099"/>
            <a:ext cx="349663" cy="564768"/>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612659510"/>
                  </p:ext>
                </p:extLst>
              </p:nvPr>
            </p:nvGraphicFramePr>
            <p:xfrm>
              <a:off x="2610520" y="1418685"/>
              <a:ext cx="3911942" cy="694620"/>
            </p:xfrm>
            <a:graphic>
              <a:graphicData uri="http://schemas.openxmlformats.org/drawingml/2006/table">
                <a:tbl>
                  <a:tblPr firstRow="1" firstCol="1" bandRow="1"/>
                  <a:tblGrid>
                    <a:gridCol w="977441">
                      <a:extLst>
                        <a:ext uri="{9D8B030D-6E8A-4147-A177-3AD203B41FA5}">
                          <a16:colId xmlns:a16="http://schemas.microsoft.com/office/drawing/2014/main" val="2918023676"/>
                        </a:ext>
                      </a:extLst>
                    </a:gridCol>
                    <a:gridCol w="978167">
                      <a:extLst>
                        <a:ext uri="{9D8B030D-6E8A-4147-A177-3AD203B41FA5}">
                          <a16:colId xmlns:a16="http://schemas.microsoft.com/office/drawing/2014/main" val="2109597886"/>
                        </a:ext>
                      </a:extLst>
                    </a:gridCol>
                    <a:gridCol w="978167">
                      <a:extLst>
                        <a:ext uri="{9D8B030D-6E8A-4147-A177-3AD203B41FA5}">
                          <a16:colId xmlns:a16="http://schemas.microsoft.com/office/drawing/2014/main" val="3089584267"/>
                        </a:ext>
                      </a:extLst>
                    </a:gridCol>
                    <a:gridCol w="978167">
                      <a:extLst>
                        <a:ext uri="{9D8B030D-6E8A-4147-A177-3AD203B41FA5}">
                          <a16:colId xmlns:a16="http://schemas.microsoft.com/office/drawing/2014/main" val="2920369779"/>
                        </a:ext>
                      </a:extLst>
                    </a:gridCol>
                  </a:tblGrid>
                  <a:tr h="347310">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a:effectLst/>
                                    <a:latin typeface="+mj-lt"/>
                                    <a:ea typeface="Malgun Gothic" panose="020B0503020000020004" pitchFamily="34" charset="-127"/>
                                    <a:cs typeface="Times New Roman" panose="02020603050405020304" pitchFamily="18" charset="0"/>
                                  </a:rPr>
                                  <m:t>𝑌</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smtClean="0">
                                    <a:effectLst/>
                                    <a:latin typeface="Cambria Math" panose="02040503050406030204" pitchFamily="18" charset="0"/>
                                    <a:ea typeface="Malgun Gothic" panose="020B0503020000020004" pitchFamily="34" charset="-127"/>
                                    <a:cs typeface="Times New Roman" panose="02020603050405020304" pitchFamily="18" charset="0"/>
                                  </a:rPr>
                                  <m:t>0</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smtClean="0">
                                    <a:effectLst/>
                                    <a:latin typeface="Cambria Math" panose="02040503050406030204" pitchFamily="18" charset="0"/>
                                    <a:ea typeface="Malgun Gothic" panose="020B0503020000020004" pitchFamily="34" charset="-127"/>
                                    <a:cs typeface="Times New Roman" panose="02020603050405020304" pitchFamily="18" charset="0"/>
                                  </a:rPr>
                                  <m:t>80</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smtClean="0">
                                    <a:effectLst/>
                                    <a:latin typeface="Cambria Math" panose="02040503050406030204" pitchFamily="18" charset="0"/>
                                    <a:ea typeface="Malgun Gothic" panose="020B0503020000020004" pitchFamily="34" charset="-127"/>
                                    <a:cs typeface="Times New Roman" panose="02020603050405020304" pitchFamily="18" charset="0"/>
                                  </a:rPr>
                                  <m:t>100</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626612"/>
                      </a:ext>
                    </a:extLst>
                  </a:tr>
                  <a:tr h="347310">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a:effectLst/>
                                    <a:latin typeface="+mj-lt"/>
                                    <a:ea typeface="Malgun Gothic" panose="020B0503020000020004" pitchFamily="34" charset="-127"/>
                                    <a:cs typeface="Times New Roman" panose="02020603050405020304" pitchFamily="18" charset="0"/>
                                  </a:rPr>
                                  <m:t>𝑃</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smtClean="0">
                                    <a:effectLst/>
                                    <a:latin typeface="Cambria Math" panose="02040503050406030204" pitchFamily="18" charset="0"/>
                                    <a:ea typeface="Malgun Gothic" panose="020B0503020000020004" pitchFamily="34" charset="-127"/>
                                    <a:cs typeface="Times New Roman" panose="02020603050405020304" pitchFamily="18" charset="0"/>
                                  </a:rPr>
                                  <m:t>0,4</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smtClean="0">
                                    <a:effectLst/>
                                    <a:latin typeface="Cambria Math" panose="02040503050406030204" pitchFamily="18" charset="0"/>
                                    <a:ea typeface="Malgun Gothic" panose="020B0503020000020004" pitchFamily="34" charset="-127"/>
                                    <a:cs typeface="Times New Roman" panose="02020603050405020304" pitchFamily="18" charset="0"/>
                                  </a:rPr>
                                  <m:t>0,12</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tab pos="139700" algn="l"/>
                            </a:tabLst>
                          </a:pPr>
                          <a14:m>
                            <m:oMathPara xmlns:m="http://schemas.openxmlformats.org/officeDocument/2006/math">
                              <m:oMathParaPr>
                                <m:jc m:val="centerGroup"/>
                              </m:oMathParaPr>
                              <m:oMath xmlns:m="http://schemas.openxmlformats.org/officeDocument/2006/math">
                                <m:r>
                                  <a:rPr lang="da-DK" sz="1700" i="1" kern="0" smtClean="0">
                                    <a:effectLst/>
                                    <a:latin typeface="Cambria Math" panose="02040503050406030204" pitchFamily="18" charset="0"/>
                                    <a:ea typeface="Malgun Gothic" panose="020B0503020000020004" pitchFamily="34" charset="-127"/>
                                    <a:cs typeface="Times New Roman" panose="02020603050405020304" pitchFamily="18" charset="0"/>
                                  </a:rPr>
                                  <m:t>0,48</m:t>
                                </m:r>
                              </m:oMath>
                            </m:oMathPara>
                          </a14:m>
                          <a:endParaRPr lang="en-US" sz="17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384299"/>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612659510"/>
                  </p:ext>
                </p:extLst>
              </p:nvPr>
            </p:nvGraphicFramePr>
            <p:xfrm>
              <a:off x="2610520" y="1418685"/>
              <a:ext cx="3911942" cy="694620"/>
            </p:xfrm>
            <a:graphic>
              <a:graphicData uri="http://schemas.openxmlformats.org/drawingml/2006/table">
                <a:tbl>
                  <a:tblPr firstRow="1" firstCol="1" bandRow="1"/>
                  <a:tblGrid>
                    <a:gridCol w="977441">
                      <a:extLst>
                        <a:ext uri="{9D8B030D-6E8A-4147-A177-3AD203B41FA5}">
                          <a16:colId xmlns:a16="http://schemas.microsoft.com/office/drawing/2014/main" val="2918023676"/>
                        </a:ext>
                      </a:extLst>
                    </a:gridCol>
                    <a:gridCol w="978167">
                      <a:extLst>
                        <a:ext uri="{9D8B030D-6E8A-4147-A177-3AD203B41FA5}">
                          <a16:colId xmlns:a16="http://schemas.microsoft.com/office/drawing/2014/main" val="2109597886"/>
                        </a:ext>
                      </a:extLst>
                    </a:gridCol>
                    <a:gridCol w="978167">
                      <a:extLst>
                        <a:ext uri="{9D8B030D-6E8A-4147-A177-3AD203B41FA5}">
                          <a16:colId xmlns:a16="http://schemas.microsoft.com/office/drawing/2014/main" val="3089584267"/>
                        </a:ext>
                      </a:extLst>
                    </a:gridCol>
                    <a:gridCol w="978167">
                      <a:extLst>
                        <a:ext uri="{9D8B030D-6E8A-4147-A177-3AD203B41FA5}">
                          <a16:colId xmlns:a16="http://schemas.microsoft.com/office/drawing/2014/main" val="2920369779"/>
                        </a:ext>
                      </a:extLst>
                    </a:gridCol>
                  </a:tblGrid>
                  <a:tr h="34731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25" t="-1724" r="-303125" b="-10172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724" r="-201242" b="-10172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250" t="-1724" r="-102500" b="-10172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379" t="-1724" r="-1863" b="-101724"/>
                          </a:stretch>
                        </a:blipFill>
                      </a:tcPr>
                    </a:tc>
                    <a:extLst>
                      <a:ext uri="{0D108BD9-81ED-4DB2-BD59-A6C34878D82A}">
                        <a16:rowId xmlns:a16="http://schemas.microsoft.com/office/drawing/2014/main" val="1490626612"/>
                      </a:ext>
                    </a:extLst>
                  </a:tr>
                  <a:tr h="34731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25" t="-103509" r="-303125" b="-35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03509" r="-201242" b="-35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1250" t="-103509" r="-102500" b="-35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379" t="-103509" r="-1863" b="-3509"/>
                          </a:stretch>
                        </a:blipFill>
                      </a:tcPr>
                    </a:tc>
                    <a:extLst>
                      <a:ext uri="{0D108BD9-81ED-4DB2-BD59-A6C34878D82A}">
                        <a16:rowId xmlns:a16="http://schemas.microsoft.com/office/drawing/2014/main" val="3162384299"/>
                      </a:ext>
                    </a:extLst>
                  </a:tr>
                </a:tbl>
              </a:graphicData>
            </a:graphic>
          </p:graphicFrame>
        </mc:Fallback>
      </mc:AlternateContent>
      <mc:AlternateContent xmlns:mc="http://schemas.openxmlformats.org/markup-compatibility/2006">
        <mc:Choice xmlns:a14="http://schemas.microsoft.com/office/drawing/2010/main" Requires="a14">
          <p:sp>
            <p:nvSpPr>
              <p:cNvPr id="4" name="Rectangle 3"/>
              <p:cNvSpPr/>
              <p:nvPr/>
            </p:nvSpPr>
            <p:spPr>
              <a:xfrm>
                <a:off x="554536" y="2270606"/>
                <a:ext cx="7999338" cy="2548775"/>
              </a:xfrm>
              <a:prstGeom prst="rect">
                <a:avLst/>
              </a:prstGeom>
            </p:spPr>
            <p:txBody>
              <a:bodyPr wrap="square">
                <a:spAutoFit/>
              </a:bodyPr>
              <a:lstStyle/>
              <a:p>
                <a:pPr algn="just">
                  <a:lnSpc>
                    <a:spcPct val="155000"/>
                  </a:lnSpc>
                  <a:tabLst>
                    <a:tab pos="90488" algn="l"/>
                    <a:tab pos="139700" algn="l"/>
                  </a:tabLst>
                </a:pPr>
                <a:r>
                  <a:rPr lang="da-DK" sz="1700" kern="100" smtClean="0">
                    <a:latin typeface="+mn-lt"/>
                    <a:ea typeface="Malgun Gothic" panose="020B0503020000020004" pitchFamily="34" charset="-127"/>
                    <a:cs typeface="Times New Roman" panose="02020603050405020304" pitchFamily="18" charset="0"/>
                  </a:rPr>
                  <a:t>T</a:t>
                </a:r>
                <a:r>
                  <a:rPr lang="da-DK" sz="1700" kern="100">
                    <a:effectLst/>
                    <a:latin typeface="+mn-lt"/>
                    <a:ea typeface="Malgun Gothic" panose="020B0503020000020004" pitchFamily="34" charset="-127"/>
                    <a:cs typeface="Times New Roman" panose="02020603050405020304" pitchFamily="18" charset="0"/>
                  </a:rPr>
                  <a:t>ừ đó</a:t>
                </a:r>
                <a:r>
                  <a:rPr lang="en-US" sz="1700" kern="100" smtClean="0">
                    <a:latin typeface="+mn-lt"/>
                    <a:ea typeface="Malgun Gothic" panose="020B0503020000020004" pitchFamily="34" charset="-127"/>
                    <a:cs typeface="Times New Roman" panose="02020603050405020304" pitchFamily="18" charset="0"/>
                  </a:rPr>
                  <a:t> </a:t>
                </a:r>
                <a14:m>
                  <m:oMath xmlns:m="http://schemas.openxmlformats.org/officeDocument/2006/math">
                    <m:r>
                      <a:rPr lang="da-DK" sz="1700" i="1" kern="100">
                        <a:effectLst/>
                        <a:latin typeface="+mn-lt"/>
                        <a:ea typeface="Malgun Gothic" panose="020B0503020000020004" pitchFamily="34" charset="-127"/>
                        <a:cs typeface="Times New Roman" panose="02020603050405020304" pitchFamily="18" charset="0"/>
                      </a:rPr>
                      <m:t>𝐸</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𝑌</m:t>
                        </m:r>
                      </m:e>
                    </m:d>
                    <m:r>
                      <a:rPr lang="da-DK" sz="1700" i="1" kern="100">
                        <a:effectLst/>
                        <a:latin typeface="+mn-lt"/>
                        <a:ea typeface="Malgun Gothic" panose="020B0503020000020004" pitchFamily="34" charset="-127"/>
                        <a:cs typeface="Times New Roman" panose="02020603050405020304" pitchFamily="18" charset="0"/>
                      </a:rPr>
                      <m:t>=0.0,4+80.0,12+100.0,48=57,6</m:t>
                    </m:r>
                  </m:oMath>
                </a14:m>
                <a:r>
                  <a:rPr lang="da-DK" sz="1700" kern="100">
                    <a:effectLst/>
                    <a:latin typeface="+mn-lt"/>
                    <a:ea typeface="Malgun Gothic" panose="020B0503020000020004" pitchFamily="34" charset="-127"/>
                    <a:cs typeface="Times New Roman" panose="02020603050405020304" pitchFamily="18" charset="0"/>
                  </a:rPr>
                  <a:t>.</a:t>
                </a:r>
                <a:endParaRPr lang="en-US" sz="1700" kern="100">
                  <a:effectLst/>
                  <a:latin typeface="+mn-lt"/>
                  <a:ea typeface="Aptos"/>
                  <a:cs typeface="Times New Roman" panose="02020603050405020304" pitchFamily="18" charset="0"/>
                </a:endParaRPr>
              </a:p>
              <a:p>
                <a:pPr algn="just">
                  <a:lnSpc>
                    <a:spcPct val="155000"/>
                  </a:lnSpc>
                  <a:tabLst>
                    <a:tab pos="90488" algn="l"/>
                    <a:tab pos="139700" algn="l"/>
                  </a:tabLst>
                </a:pPr>
                <a:r>
                  <a:rPr lang="da-DK" sz="1700" kern="100">
                    <a:effectLst/>
                    <a:latin typeface="+mn-lt"/>
                    <a:ea typeface="Malgun Gothic" panose="020B0503020000020004" pitchFamily="34" charset="-127"/>
                    <a:cs typeface="Times New Roman" panose="02020603050405020304" pitchFamily="18" charset="0"/>
                  </a:rPr>
                  <a:t>Vậy trung bình Minh đươc </a:t>
                </a:r>
                <a14:m>
                  <m:oMath xmlns:m="http://schemas.openxmlformats.org/officeDocument/2006/math">
                    <m:r>
                      <a:rPr lang="da-DK"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57,6</m:t>
                    </m:r>
                  </m:oMath>
                </a14:m>
                <a:r>
                  <a:rPr lang="da-DK" sz="1700" kern="100">
                    <a:effectLst/>
                    <a:latin typeface="+mn-lt"/>
                    <a:ea typeface="Malgun Gothic" panose="020B0503020000020004" pitchFamily="34" charset="-127"/>
                    <a:cs typeface="Times New Roman" panose="02020603050405020304" pitchFamily="18" charset="0"/>
                  </a:rPr>
                  <a:t> điểm.</a:t>
                </a:r>
                <a:endParaRPr lang="en-US" sz="1700" kern="100">
                  <a:effectLst/>
                  <a:latin typeface="+mn-lt"/>
                  <a:ea typeface="Aptos"/>
                  <a:cs typeface="Times New Roman" panose="02020603050405020304" pitchFamily="18" charset="0"/>
                </a:endParaRPr>
              </a:p>
              <a:p>
                <a:pPr algn="just">
                  <a:lnSpc>
                    <a:spcPct val="155000"/>
                  </a:lnSpc>
                  <a:tabLst>
                    <a:tab pos="90488" algn="l"/>
                    <a:tab pos="139700" algn="l"/>
                  </a:tabLst>
                </a:pPr>
                <a:r>
                  <a:rPr lang="da-DK" sz="1700" kern="100">
                    <a:effectLst/>
                    <a:latin typeface="+mn-lt"/>
                    <a:ea typeface="Malgun Gothic" panose="020B0503020000020004" pitchFamily="34" charset="-127"/>
                    <a:cs typeface="Times New Roman" panose="02020603050405020304" pitchFamily="18" charset="0"/>
                  </a:rPr>
                  <a:t>b) Theo Ví dụ 6, </a:t>
                </a:r>
                <a14:m>
                  <m:oMath xmlns:m="http://schemas.openxmlformats.org/officeDocument/2006/math">
                    <m:r>
                      <a:rPr lang="da-DK" sz="1700" i="1" kern="100">
                        <a:effectLst/>
                        <a:latin typeface="+mn-lt"/>
                        <a:ea typeface="Malgun Gothic" panose="020B0503020000020004" pitchFamily="34" charset="-127"/>
                        <a:cs typeface="Times New Roman" panose="02020603050405020304" pitchFamily="18" charset="0"/>
                      </a:rPr>
                      <m:t>𝐸</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𝑋</m:t>
                        </m:r>
                      </m:e>
                    </m:d>
                    <m:r>
                      <a:rPr lang="en-US" sz="1700" b="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kern="100">
                        <a:effectLst/>
                        <a:latin typeface="+mn-lt"/>
                        <a:ea typeface="Malgun Gothic" panose="020B0503020000020004" pitchFamily="34" charset="-127"/>
                        <a:cs typeface="Times New Roman" panose="02020603050405020304" pitchFamily="18" charset="0"/>
                      </a:rPr>
                      <m:t>54,4</m:t>
                    </m:r>
                  </m:oMath>
                </a14:m>
                <a:r>
                  <a:rPr lang="da-DK" sz="1700" kern="100">
                    <a:effectLst/>
                    <a:latin typeface="+mn-lt"/>
                    <a:ea typeface="Malgun Gothic" panose="020B0503020000020004" pitchFamily="34" charset="-127"/>
                    <a:cs typeface="Times New Roman" panose="02020603050405020304" pitchFamily="18" charset="0"/>
                  </a:rPr>
                  <a:t>. </a:t>
                </a:r>
                <a:endParaRPr lang="da-DK" sz="1700" kern="100" smtClean="0">
                  <a:effectLst/>
                  <a:latin typeface="+mn-lt"/>
                  <a:ea typeface="Malgun Gothic" panose="020B0503020000020004" pitchFamily="34" charset="-127"/>
                  <a:cs typeface="Times New Roman" panose="02020603050405020304" pitchFamily="18" charset="0"/>
                </a:endParaRPr>
              </a:p>
              <a:p>
                <a:pPr algn="just">
                  <a:lnSpc>
                    <a:spcPct val="155000"/>
                  </a:lnSpc>
                  <a:tabLst>
                    <a:tab pos="90488" algn="l"/>
                    <a:tab pos="139700" algn="l"/>
                  </a:tabLst>
                </a:pPr>
                <a:r>
                  <a:rPr lang="da-DK" sz="1700" kern="100" smtClean="0">
                    <a:effectLst/>
                    <a:latin typeface="+mn-lt"/>
                    <a:ea typeface="Malgun Gothic" panose="020B0503020000020004" pitchFamily="34" charset="-127"/>
                    <a:cs typeface="Times New Roman" panose="02020603050405020304" pitchFamily="18" charset="0"/>
                  </a:rPr>
                  <a:t>Vì </a:t>
                </a:r>
                <a14:m>
                  <m:oMath xmlns:m="http://schemas.openxmlformats.org/officeDocument/2006/math">
                    <m:r>
                      <a:rPr lang="da-DK" sz="1700" i="1" kern="100">
                        <a:effectLst/>
                        <a:latin typeface="+mn-lt"/>
                        <a:ea typeface="Malgun Gothic" panose="020B0503020000020004" pitchFamily="34" charset="-127"/>
                        <a:cs typeface="Times New Roman" panose="02020603050405020304" pitchFamily="18" charset="0"/>
                      </a:rPr>
                      <m:t>𝐸</m:t>
                    </m:r>
                    <m:d>
                      <m:dPr>
                        <m:ctrlPr>
                          <a:rPr lang="en-US" sz="1700" i="1" kern="100">
                            <a:effectLst/>
                            <a:latin typeface="+mn-lt"/>
                            <a:ea typeface="Malgun Gothic" panose="020B0503020000020004" pitchFamily="34" charset="-127"/>
                            <a:cs typeface="Times New Roman" panose="02020603050405020304" pitchFamily="18" charset="0"/>
                          </a:rPr>
                        </m:ctrlPr>
                      </m:dPr>
                      <m:e>
                        <m:r>
                          <a:rPr lang="da-DK" sz="1700" i="1" kern="100">
                            <a:effectLst/>
                            <a:latin typeface="+mn-lt"/>
                            <a:ea typeface="Malgun Gothic" panose="020B0503020000020004" pitchFamily="34" charset="-127"/>
                            <a:cs typeface="Times New Roman" panose="02020603050405020304" pitchFamily="18" charset="0"/>
                          </a:rPr>
                          <m:t>𝑌</m:t>
                        </m:r>
                      </m:e>
                    </m:d>
                    <m:r>
                      <a:rPr lang="da-DK" sz="1700" i="1" kern="100">
                        <a:effectLst/>
                        <a:latin typeface="+mn-lt"/>
                        <a:ea typeface="Malgun Gothic" panose="020B0503020000020004" pitchFamily="34" charset="-127"/>
                        <a:cs typeface="Times New Roman" panose="02020603050405020304" pitchFamily="18" charset="0"/>
                      </a:rPr>
                      <m:t>&gt;</m:t>
                    </m:r>
                    <m:r>
                      <a:rPr lang="da-DK" sz="1700" i="1" kern="100">
                        <a:effectLst/>
                        <a:latin typeface="+mn-lt"/>
                        <a:ea typeface="Malgun Gothic" panose="020B0503020000020004" pitchFamily="34" charset="-127"/>
                        <a:cs typeface="Times New Roman" panose="02020603050405020304" pitchFamily="18" charset="0"/>
                      </a:rPr>
                      <m:t>𝐸</m:t>
                    </m:r>
                    <m:r>
                      <a:rPr lang="da-DK" sz="1700" i="1" kern="100">
                        <a:effectLst/>
                        <a:latin typeface="+mn-lt"/>
                        <a:ea typeface="Malgun Gothic" panose="020B0503020000020004" pitchFamily="34" charset="-127"/>
                        <a:cs typeface="Times New Roman" panose="02020603050405020304" pitchFamily="18" charset="0"/>
                      </a:rPr>
                      <m:t>(</m:t>
                    </m:r>
                    <m:r>
                      <a:rPr lang="da-DK" sz="1700" i="1" kern="100">
                        <a:effectLst/>
                        <a:latin typeface="+mn-lt"/>
                        <a:ea typeface="Malgun Gothic" panose="020B0503020000020004" pitchFamily="34" charset="-127"/>
                        <a:cs typeface="Times New Roman" panose="02020603050405020304" pitchFamily="18" charset="0"/>
                      </a:rPr>
                      <m:t>𝑋</m:t>
                    </m:r>
                    <m:r>
                      <a:rPr lang="da-DK" sz="1700" i="1" kern="100">
                        <a:effectLst/>
                        <a:latin typeface="+mn-lt"/>
                        <a:ea typeface="Malgun Gothic" panose="020B0503020000020004" pitchFamily="34" charset="-127"/>
                        <a:cs typeface="Times New Roman" panose="02020603050405020304" pitchFamily="18" charset="0"/>
                      </a:rPr>
                      <m:t>)</m:t>
                    </m:r>
                  </m:oMath>
                </a14:m>
                <a:r>
                  <a:rPr lang="da-DK" sz="1700" kern="100">
                    <a:effectLst/>
                    <a:latin typeface="+mn-lt"/>
                    <a:ea typeface="Malgun Gothic" panose="020B0503020000020004" pitchFamily="34" charset="-127"/>
                    <a:cs typeface="Times New Roman" panose="02020603050405020304" pitchFamily="18" charset="0"/>
                  </a:rPr>
                  <a:t> nên nếu ở vòng 1 Minh chọn câu hỏi loại II thì trung bình Minh được nhiều điểm hơn.</a:t>
                </a:r>
                <a:endParaRPr lang="en-US" sz="1700" kern="100">
                  <a:effectLst/>
                  <a:latin typeface="+mn-lt"/>
                  <a:ea typeface="Aptos"/>
                  <a:cs typeface="Times New Roman" panose="02020603050405020304" pitchFamily="18" charset="0"/>
                </a:endParaRPr>
              </a:p>
              <a:p>
                <a:pPr algn="just">
                  <a:lnSpc>
                    <a:spcPct val="155000"/>
                  </a:lnSpc>
                  <a:tabLst>
                    <a:tab pos="90488" algn="l"/>
                    <a:tab pos="139700" algn="l"/>
                  </a:tabLst>
                </a:pPr>
                <a:r>
                  <a:rPr lang="da-DK" sz="1700" kern="100">
                    <a:effectLst/>
                    <a:latin typeface="+mn-lt"/>
                    <a:ea typeface="Malgun Gothic" panose="020B0503020000020004" pitchFamily="34" charset="-127"/>
                    <a:cs typeface="Times New Roman" panose="02020603050405020304" pitchFamily="18" charset="0"/>
                  </a:rPr>
                  <a:t>Vậy vòng 1, Minh nên chọn câu hỏi loại II.</a:t>
                </a:r>
                <a:endParaRPr lang="en-US" sz="1700" kern="100">
                  <a:effectLst/>
                  <a:latin typeface="+mn-lt"/>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54536" y="2270606"/>
                <a:ext cx="7999338" cy="2548775"/>
              </a:xfrm>
              <a:prstGeom prst="rect">
                <a:avLst/>
              </a:prstGeom>
              <a:blipFill>
                <a:blip r:embed="rId5"/>
                <a:stretch>
                  <a:fillRect l="-534" r="-457"/>
                </a:stretch>
              </a:blipFill>
            </p:spPr>
            <p:txBody>
              <a:bodyPr/>
              <a:lstStyle/>
              <a:p>
                <a:r>
                  <a:rPr lang="en-US">
                    <a:noFill/>
                  </a:rPr>
                  <a:t> </a:t>
                </a:r>
              </a:p>
            </p:txBody>
          </p:sp>
        </mc:Fallback>
      </mc:AlternateContent>
    </p:spTree>
    <p:extLst>
      <p:ext uri="{BB962C8B-B14F-4D97-AF65-F5344CB8AC3E}">
        <p14:creationId xmlns:p14="http://schemas.microsoft.com/office/powerpoint/2010/main" val="1279573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p:cNvGrpSpPr/>
          <p:nvPr/>
        </p:nvGrpSpPr>
        <p:grpSpPr>
          <a:xfrm>
            <a:off x="249018" y="1003380"/>
            <a:ext cx="8634061" cy="3063339"/>
            <a:chOff x="214657" y="789269"/>
            <a:chExt cx="8634061" cy="3063339"/>
          </a:xfrm>
        </p:grpSpPr>
        <mc:AlternateContent xmlns:mc="http://schemas.openxmlformats.org/markup-compatibility/2006" xmlns:a14="http://schemas.microsoft.com/office/drawing/2010/main">
          <mc:Choice Requires="a14">
            <p:sp>
              <p:nvSpPr>
                <p:cNvPr id="27" name="Rectangle 26"/>
                <p:cNvSpPr/>
                <p:nvPr/>
              </p:nvSpPr>
              <p:spPr>
                <a:xfrm>
                  <a:off x="214657" y="789269"/>
                  <a:ext cx="8634061" cy="3063339"/>
                </a:xfrm>
                <a:prstGeom prst="rect">
                  <a:avLst/>
                </a:prstGeom>
              </p:spPr>
              <p:txBody>
                <a:bodyPr wrap="square">
                  <a:spAutoFit/>
                </a:bodyPr>
                <a:lstStyle/>
                <a:p>
                  <a:pPr algn="just">
                    <a:lnSpc>
                      <a:spcPct val="150000"/>
                    </a:lnSpc>
                  </a:pPr>
                  <a:r>
                    <a:rPr lang="en-US" sz="1750" smtClean="0">
                      <a:latin typeface="+mn-lt"/>
                      <a:ea typeface="Calibri" panose="020F0502020204030204" pitchFamily="34" charset="0"/>
                      <a:cs typeface="Times New Roman" panose="02020603050405020304" pitchFamily="18" charset="0"/>
                    </a:rPr>
                    <a:t>                 Một </a:t>
                  </a:r>
                  <a:r>
                    <a:rPr lang="en-US" sz="1750">
                      <a:latin typeface="+mn-lt"/>
                      <a:ea typeface="Calibri" panose="020F0502020204030204" pitchFamily="34" charset="0"/>
                      <a:cs typeface="Times New Roman" panose="02020603050405020304" pitchFamily="18" charset="0"/>
                    </a:rPr>
                    <a:t>nhà đầu tư </a:t>
                  </a:r>
                  <a:r>
                    <a:rPr lang="en-US" sz="1750" smtClean="0">
                      <a:latin typeface="+mn-lt"/>
                      <a:ea typeface="Calibri" panose="020F0502020204030204" pitchFamily="34" charset="0"/>
                      <a:cs typeface="Times New Roman" panose="02020603050405020304" pitchFamily="18" charset="0"/>
                    </a:rPr>
                    <a:t>xem </a:t>
                  </a:r>
                  <a:r>
                    <a:rPr lang="en-US" sz="1750">
                      <a:latin typeface="+mn-lt"/>
                      <a:ea typeface="Calibri" panose="020F0502020204030204" pitchFamily="34" charset="0"/>
                      <a:cs typeface="Times New Roman" panose="02020603050405020304" pitchFamily="18" charset="0"/>
                    </a:rPr>
                    <a:t>xét hai phương án đầu tư. Với phương án 1 </a:t>
                  </a:r>
                  <a:r>
                    <a:rPr lang="en-US" sz="1750" smtClean="0">
                      <a:latin typeface="+mn-lt"/>
                      <a:ea typeface="Calibri" panose="020F0502020204030204" pitchFamily="34" charset="0"/>
                      <a:cs typeface="Times New Roman" panose="02020603050405020304" pitchFamily="18" charset="0"/>
                    </a:rPr>
                    <a:t>thì doanh  </a:t>
                  </a:r>
                  <a:endParaRPr lang="en-US" sz="1750">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750">
                            <a:ea typeface="Calibri" panose="020F0502020204030204" pitchFamily="34" charset="0"/>
                            <a:cs typeface="Times New Roman" panose="02020603050405020304" pitchFamily="18" charset="0"/>
                          </a:rPr>
                          <m:t>thu</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m</m:t>
                        </m:r>
                        <m:r>
                          <m:rPr>
                            <m:nor/>
                          </m:rPr>
                          <a:rPr lang="en-US" sz="1750">
                            <a:ea typeface="Calibri" panose="020F0502020204030204" pitchFamily="34" charset="0"/>
                            <a:cs typeface="Times New Roman" panose="02020603050405020304" pitchFamily="18" charset="0"/>
                          </a:rPr>
                          <m:t>ộ</m:t>
                        </m:r>
                        <m:r>
                          <m:rPr>
                            <m:nor/>
                          </m:rPr>
                          <a:rPr lang="en-US" sz="1750">
                            <a:ea typeface="Calibri" panose="020F0502020204030204" pitchFamily="34" charset="0"/>
                            <a:cs typeface="Times New Roman" panose="02020603050405020304" pitchFamily="18" charset="0"/>
                          </a:rPr>
                          <m:t>t</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n</m:t>
                        </m:r>
                        <m:r>
                          <m:rPr>
                            <m:nor/>
                          </m:rPr>
                          <a:rPr lang="en-US" sz="1750">
                            <a:ea typeface="Calibri" panose="020F0502020204030204" pitchFamily="34" charset="0"/>
                            <a:cs typeface="Times New Roman" panose="02020603050405020304" pitchFamily="18" charset="0"/>
                          </a:rPr>
                          <m:t>ă</m:t>
                        </m:r>
                        <m:r>
                          <m:rPr>
                            <m:nor/>
                          </m:rPr>
                          <a:rPr lang="en-US" sz="1750">
                            <a:ea typeface="Calibri" panose="020F0502020204030204" pitchFamily="34" charset="0"/>
                            <a:cs typeface="Times New Roman" panose="02020603050405020304" pitchFamily="18" charset="0"/>
                          </a:rPr>
                          <m:t>m</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s</m:t>
                        </m:r>
                        <m:r>
                          <m:rPr>
                            <m:nor/>
                          </m:rPr>
                          <a:rPr lang="en-US" sz="1750">
                            <a:ea typeface="Calibri" panose="020F0502020204030204" pitchFamily="34" charset="0"/>
                            <a:cs typeface="Times New Roman" panose="02020603050405020304" pitchFamily="18" charset="0"/>
                          </a:rPr>
                          <m:t>ẽ </m:t>
                        </m:r>
                        <m:r>
                          <m:rPr>
                            <m:nor/>
                          </m:rPr>
                          <a:rPr lang="en-US" sz="1750">
                            <a:ea typeface="Calibri" panose="020F0502020204030204" pitchFamily="34" charset="0"/>
                            <a:cs typeface="Times New Roman" panose="02020603050405020304" pitchFamily="18" charset="0"/>
                          </a:rPr>
                          <m:t>l</m:t>
                        </m:r>
                        <m:r>
                          <m:rPr>
                            <m:nor/>
                          </m:rPr>
                          <a:rPr lang="en-US" sz="1750">
                            <a:ea typeface="Calibri" panose="020F0502020204030204" pitchFamily="34" charset="0"/>
                            <a:cs typeface="Times New Roman" panose="02020603050405020304" pitchFamily="18" charset="0"/>
                          </a:rPr>
                          <m:t>à 8 </m:t>
                        </m:r>
                        <m:r>
                          <m:rPr>
                            <m:nor/>
                          </m:rPr>
                          <a:rPr lang="en-US" sz="1750">
                            <a:ea typeface="Calibri" panose="020F0502020204030204" pitchFamily="34" charset="0"/>
                            <a:cs typeface="Times New Roman" panose="02020603050405020304" pitchFamily="18" charset="0"/>
                          </a:rPr>
                          <m:t>t</m:t>
                        </m:r>
                        <m:r>
                          <m:rPr>
                            <m:nor/>
                          </m:rPr>
                          <a:rPr lang="en-US" sz="1750">
                            <a:ea typeface="Calibri" panose="020F0502020204030204" pitchFamily="34" charset="0"/>
                            <a:cs typeface="Times New Roman" panose="02020603050405020304" pitchFamily="18" charset="0"/>
                          </a:rPr>
                          <m:t>ỉ đồ</m:t>
                        </m:r>
                        <m:r>
                          <m:rPr>
                            <m:nor/>
                          </m:rPr>
                          <a:rPr lang="en-US" sz="1750">
                            <a:ea typeface="Calibri" panose="020F0502020204030204" pitchFamily="34" charset="0"/>
                            <a:cs typeface="Times New Roman" panose="02020603050405020304" pitchFamily="18" charset="0"/>
                          </a:rPr>
                          <m:t>ng</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ho</m:t>
                        </m:r>
                        <m:r>
                          <m:rPr>
                            <m:nor/>
                          </m:rPr>
                          <a:rPr lang="en-US" sz="1750">
                            <a:ea typeface="Calibri" panose="020F0502020204030204" pitchFamily="34" charset="0"/>
                            <a:cs typeface="Times New Roman" panose="02020603050405020304" pitchFamily="18" charset="0"/>
                          </a:rPr>
                          <m:t>ặ</m:t>
                        </m:r>
                        <m:r>
                          <m:rPr>
                            <m:nor/>
                          </m:rPr>
                          <a:rPr lang="en-US" sz="1750">
                            <a:ea typeface="Calibri" panose="020F0502020204030204" pitchFamily="34" charset="0"/>
                            <a:cs typeface="Times New Roman" panose="02020603050405020304" pitchFamily="18" charset="0"/>
                          </a:rPr>
                          <m:t>c</m:t>
                        </m:r>
                        <m:r>
                          <m:rPr>
                            <m:nor/>
                          </m:rPr>
                          <a:rPr lang="en-US" sz="1750">
                            <a:ea typeface="Calibri" panose="020F0502020204030204" pitchFamily="34" charset="0"/>
                            <a:cs typeface="Times New Roman" panose="02020603050405020304" pitchFamily="18" charset="0"/>
                          </a:rPr>
                          <m:t> 2 </m:t>
                        </m:r>
                        <m:r>
                          <m:rPr>
                            <m:nor/>
                          </m:rPr>
                          <a:rPr lang="en-US" sz="1750">
                            <a:ea typeface="Calibri" panose="020F0502020204030204" pitchFamily="34" charset="0"/>
                            <a:cs typeface="Times New Roman" panose="02020603050405020304" pitchFamily="18" charset="0"/>
                          </a:rPr>
                          <m:t>t</m:t>
                        </m:r>
                        <m:r>
                          <m:rPr>
                            <m:nor/>
                          </m:rPr>
                          <a:rPr lang="en-US" sz="1750">
                            <a:ea typeface="Calibri" panose="020F0502020204030204" pitchFamily="34" charset="0"/>
                            <a:cs typeface="Times New Roman" panose="02020603050405020304" pitchFamily="18" charset="0"/>
                          </a:rPr>
                          <m:t>ỉ đồ</m:t>
                        </m:r>
                        <m:r>
                          <m:rPr>
                            <m:nor/>
                          </m:rPr>
                          <a:rPr lang="en-US" sz="1750" b="0" i="0" smtClean="0">
                            <a:ea typeface="Calibri" panose="020F0502020204030204" pitchFamily="34" charset="0"/>
                            <a:cs typeface="Times New Roman" panose="02020603050405020304" pitchFamily="18" charset="0"/>
                          </a:rPr>
                          <m:t>ng</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v</m:t>
                        </m:r>
                        <m:r>
                          <m:rPr>
                            <m:nor/>
                          </m:rPr>
                          <a:rPr lang="en-US" sz="1750">
                            <a:ea typeface="Calibri" panose="020F0502020204030204" pitchFamily="34" charset="0"/>
                            <a:cs typeface="Times New Roman" panose="02020603050405020304" pitchFamily="18" charset="0"/>
                          </a:rPr>
                          <m:t>ớ</m:t>
                        </m:r>
                        <m:r>
                          <m:rPr>
                            <m:nor/>
                          </m:rPr>
                          <a:rPr lang="en-US" sz="1750">
                            <a:ea typeface="Calibri" panose="020F0502020204030204" pitchFamily="34" charset="0"/>
                            <a:cs typeface="Times New Roman" panose="02020603050405020304" pitchFamily="18" charset="0"/>
                          </a:rPr>
                          <m:t>i</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x</m:t>
                        </m:r>
                        <m:r>
                          <m:rPr>
                            <m:nor/>
                          </m:rPr>
                          <a:rPr lang="en-US" sz="1750">
                            <a:ea typeface="Calibri" panose="020F0502020204030204" pitchFamily="34" charset="0"/>
                            <a:cs typeface="Times New Roman" panose="02020603050405020304" pitchFamily="18" charset="0"/>
                          </a:rPr>
                          <m:t>á</m:t>
                        </m:r>
                        <m:r>
                          <m:rPr>
                            <m:nor/>
                          </m:rPr>
                          <a:rPr lang="en-US" sz="1750">
                            <a:ea typeface="Calibri" panose="020F0502020204030204" pitchFamily="34" charset="0"/>
                            <a:cs typeface="Times New Roman" panose="02020603050405020304" pitchFamily="18" charset="0"/>
                          </a:rPr>
                          <m:t>c</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su</m:t>
                        </m:r>
                        <m:r>
                          <m:rPr>
                            <m:nor/>
                          </m:rPr>
                          <a:rPr lang="en-US" sz="1750">
                            <a:ea typeface="Calibri" panose="020F0502020204030204" pitchFamily="34" charset="0"/>
                            <a:cs typeface="Times New Roman" panose="02020603050405020304" pitchFamily="18" charset="0"/>
                          </a:rPr>
                          <m:t>ấ</m:t>
                        </m:r>
                        <m:r>
                          <m:rPr>
                            <m:nor/>
                          </m:rPr>
                          <a:rPr lang="en-US" sz="1750">
                            <a:ea typeface="Calibri" panose="020F0502020204030204" pitchFamily="34" charset="0"/>
                            <a:cs typeface="Times New Roman" panose="02020603050405020304" pitchFamily="18" charset="0"/>
                          </a:rPr>
                          <m:t>t</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t</m:t>
                        </m:r>
                        <m:r>
                          <m:rPr>
                            <m:nor/>
                          </m:rPr>
                          <a:rPr lang="en-US" sz="1750">
                            <a:ea typeface="Calibri" panose="020F0502020204030204" pitchFamily="34" charset="0"/>
                            <a:cs typeface="Times New Roman" panose="02020603050405020304" pitchFamily="18" charset="0"/>
                          </a:rPr>
                          <m:t>ươ</m:t>
                        </m:r>
                        <m:r>
                          <m:rPr>
                            <m:nor/>
                          </m:rPr>
                          <a:rPr lang="en-US" sz="1750">
                            <a:ea typeface="Calibri" panose="020F0502020204030204" pitchFamily="34" charset="0"/>
                            <a:cs typeface="Times New Roman" panose="02020603050405020304" pitchFamily="18" charset="0"/>
                          </a:rPr>
                          <m:t>ng</m:t>
                        </m:r>
                        <m:r>
                          <m:rPr>
                            <m:nor/>
                          </m:rPr>
                          <a:rPr lang="en-US" sz="1750">
                            <a:ea typeface="Calibri" panose="020F0502020204030204" pitchFamily="34" charset="0"/>
                            <a:cs typeface="Times New Roman" panose="02020603050405020304" pitchFamily="18" charset="0"/>
                          </a:rPr>
                          <m:t> ứ</m:t>
                        </m:r>
                        <m:r>
                          <m:rPr>
                            <m:nor/>
                          </m:rPr>
                          <a:rPr lang="en-US" sz="1750">
                            <a:ea typeface="Calibri" panose="020F0502020204030204" pitchFamily="34" charset="0"/>
                            <a:cs typeface="Times New Roman" panose="02020603050405020304" pitchFamily="18" charset="0"/>
                          </a:rPr>
                          <m:t>ng</m:t>
                        </m:r>
                        <m:r>
                          <m:rPr>
                            <m:nor/>
                          </m:rPr>
                          <a:rPr lang="en-US" sz="1750">
                            <a:ea typeface="Calibri" panose="020F0502020204030204" pitchFamily="34" charset="0"/>
                            <a:cs typeface="Times New Roman" panose="02020603050405020304" pitchFamily="18" charset="0"/>
                          </a:rPr>
                          <m:t> </m:t>
                        </m:r>
                        <m:r>
                          <m:rPr>
                            <m:nor/>
                          </m:rPr>
                          <a:rPr lang="en-US" sz="1750">
                            <a:ea typeface="Calibri" panose="020F0502020204030204" pitchFamily="34" charset="0"/>
                            <a:cs typeface="Times New Roman" panose="02020603050405020304" pitchFamily="18" charset="0"/>
                          </a:rPr>
                          <m:t>l</m:t>
                        </m:r>
                        <m:r>
                          <m:rPr>
                            <m:nor/>
                          </m:rPr>
                          <a:rPr lang="en-US" sz="1750">
                            <a:ea typeface="Calibri" panose="020F0502020204030204" pitchFamily="34" charset="0"/>
                            <a:cs typeface="Times New Roman" panose="02020603050405020304" pitchFamily="18" charset="0"/>
                          </a:rPr>
                          <m:t>à </m:t>
                        </m:r>
                        <m:f>
                          <m:fPr>
                            <m:ctrlPr>
                              <a:rPr lang="en-US" sz="1750" i="1">
                                <a:latin typeface="Cambria Math" panose="02040503050406030204" pitchFamily="18" charset="0"/>
                                <a:ea typeface="Calibri" panose="020F0502020204030204" pitchFamily="34" charset="0"/>
                                <a:cs typeface="Times New Roman" panose="02020603050405020304" pitchFamily="18" charset="0"/>
                              </a:rPr>
                            </m:ctrlPr>
                          </m:fPr>
                          <m:num>
                            <m:r>
                              <a:rPr lang="en-US" sz="1750">
                                <a:latin typeface="Cambria Math" panose="02040503050406030204" pitchFamily="18" charset="0"/>
                                <a:ea typeface="Calibri" panose="020F0502020204030204" pitchFamily="34" charset="0"/>
                                <a:cs typeface="Times New Roman" panose="02020603050405020304" pitchFamily="18" charset="0"/>
                              </a:rPr>
                              <m:t>1</m:t>
                            </m:r>
                          </m:num>
                          <m:den>
                            <m:r>
                              <a:rPr lang="en-US" sz="1750">
                                <a:latin typeface="Cambria Math" panose="02040503050406030204" pitchFamily="18" charset="0"/>
                                <a:ea typeface="Calibri" panose="020F0502020204030204" pitchFamily="34" charset="0"/>
                                <a:cs typeface="Times New Roman" panose="02020603050405020304" pitchFamily="18" charset="0"/>
                              </a:rPr>
                              <m:t>3</m:t>
                            </m:r>
                          </m:den>
                        </m:f>
                        <m:r>
                          <m:rPr>
                            <m:nor/>
                          </m:rPr>
                          <a:rPr lang="en-US" sz="1750">
                            <a:ea typeface="Malgun Gothic" panose="020B0503020000020004" pitchFamily="34" charset="-127"/>
                            <a:cs typeface="Times New Roman" panose="02020603050405020304" pitchFamily="18" charset="0"/>
                          </a:rPr>
                          <m:t> </m:t>
                        </m:r>
                        <m:r>
                          <m:rPr>
                            <m:nor/>
                          </m:rPr>
                          <a:rPr lang="en-US" sz="1750">
                            <a:ea typeface="Malgun Gothic" panose="020B0503020000020004" pitchFamily="34" charset="-127"/>
                            <a:cs typeface="Times New Roman" panose="02020603050405020304" pitchFamily="18" charset="0"/>
                          </a:rPr>
                          <m:t>v</m:t>
                        </m:r>
                        <m:r>
                          <m:rPr>
                            <m:nor/>
                          </m:rPr>
                          <a:rPr lang="en-US" sz="1750">
                            <a:ea typeface="Malgun Gothic" panose="020B0503020000020004" pitchFamily="34" charset="-127"/>
                            <a:cs typeface="Times New Roman" panose="02020603050405020304" pitchFamily="18" charset="0"/>
                          </a:rPr>
                          <m:t>à</m:t>
                        </m:r>
                        <m:r>
                          <a:rPr lang="en-US" sz="1750" b="0" i="0"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50" i="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750" i="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75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50" smtClean="0">
                    <a:effectLst/>
                    <a:latin typeface="+mn-l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r>
                    <a:rPr lang="en-US" sz="1750" smtClean="0">
                      <a:effectLst/>
                      <a:latin typeface="+mn-lt"/>
                      <a:ea typeface="Malgun Gothic" panose="020B0503020000020004" pitchFamily="34" charset="-127"/>
                      <a:cs typeface="Times New Roman" panose="02020603050405020304" pitchFamily="18" charset="0"/>
                    </a:rPr>
                    <a:t>Với </a:t>
                  </a:r>
                  <a:r>
                    <a:rPr lang="en-US" sz="1750">
                      <a:effectLst/>
                      <a:latin typeface="+mn-lt"/>
                      <a:ea typeface="Malgun Gothic" panose="020B0503020000020004" pitchFamily="34" charset="-127"/>
                      <a:cs typeface="Times New Roman" panose="02020603050405020304" pitchFamily="18" charset="0"/>
                    </a:rPr>
                    <a:t>phương án 2 thì doanh thu một năm sẽ là 5 tỉ đồng hoặc 3 tỉ đồng với </a:t>
                  </a:r>
                  <a:r>
                    <a:rPr lang="en-US" sz="1750" smtClean="0">
                      <a:effectLst/>
                      <a:latin typeface="+mn-lt"/>
                      <a:ea typeface="Malgun Gothic" panose="020B0503020000020004" pitchFamily="34" charset="-127"/>
                      <a:cs typeface="Times New Roman" panose="02020603050405020304" pitchFamily="18" charset="0"/>
                    </a:rPr>
                    <a:t>hai xác </a:t>
                  </a:r>
                  <a:r>
                    <a:rPr lang="en-US" sz="1750">
                      <a:effectLst/>
                      <a:latin typeface="+mn-lt"/>
                      <a:ea typeface="Malgun Gothic" panose="020B0503020000020004" pitchFamily="34" charset="-127"/>
                      <a:cs typeface="Times New Roman" panose="02020603050405020304" pitchFamily="18" charset="0"/>
                    </a:rPr>
                    <a:t>suất bằng nhau.</a:t>
                  </a:r>
                  <a:endParaRPr lang="en-US" sz="175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a:effectLst/>
                      <a:latin typeface="+mn-lt"/>
                      <a:ea typeface="Malgun Gothic" panose="020B0503020000020004" pitchFamily="34" charset="-127"/>
                      <a:cs typeface="Times New Roman" panose="02020603050405020304" pitchFamily="18" charset="0"/>
                    </a:rPr>
                    <a:t>a) Hãy so sánh doanh thu trung bình của phương án 1 và phương án 2.</a:t>
                  </a:r>
                  <a:endParaRPr lang="en-US" sz="175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50">
                      <a:effectLst/>
                      <a:latin typeface="+mn-lt"/>
                      <a:ea typeface="Malgun Gothic" panose="020B0503020000020004" pitchFamily="34" charset="-127"/>
                    </a:rPr>
                    <a:t>b) Nhà đầu tư nên chọn phương án nào?</a:t>
                  </a:r>
                  <a:endParaRPr kumimoji="0" lang="vi-VN" sz="1750" b="0" u="none" strike="noStrike" kern="0" cap="none" spc="0" normalizeH="0" baseline="0" noProof="0">
                    <a:ln>
                      <a:noFill/>
                    </a:ln>
                    <a:solidFill>
                      <a:srgbClr val="1F2000"/>
                    </a:solidFill>
                    <a:effectLst/>
                    <a:uLnTx/>
                    <a:uFillTx/>
                    <a:latin typeface="+mn-lt"/>
                    <a:sym typeface="Arial"/>
                  </a:endParaRPr>
                </a:p>
              </p:txBody>
            </p:sp>
          </mc:Choice>
          <mc:Fallback xmlns="">
            <p:sp>
              <p:nvSpPr>
                <p:cNvPr id="27" name="Rectangle 26"/>
                <p:cNvSpPr>
                  <a:spLocks noRot="1" noChangeAspect="1" noMove="1" noResize="1" noEditPoints="1" noAdjustHandles="1" noChangeArrowheads="1" noChangeShapeType="1" noTextEdit="1"/>
                </p:cNvSpPr>
                <p:nvPr/>
              </p:nvSpPr>
              <p:spPr>
                <a:xfrm>
                  <a:off x="214657" y="789269"/>
                  <a:ext cx="8634061" cy="3063339"/>
                </a:xfrm>
                <a:prstGeom prst="rect">
                  <a:avLst/>
                </a:prstGeom>
                <a:blipFill>
                  <a:blip r:embed="rId3"/>
                  <a:stretch>
                    <a:fillRect l="-494" r="-494" b="-199"/>
                  </a:stretch>
                </a:blipFill>
              </p:spPr>
              <p:txBody>
                <a:bodyPr/>
                <a:lstStyle/>
                <a:p>
                  <a:r>
                    <a:rPr lang="en-US">
                      <a:noFill/>
                    </a:rPr>
                    <a:t> </a:t>
                  </a:r>
                </a:p>
              </p:txBody>
            </p:sp>
          </mc:Fallback>
        </mc:AlternateContent>
        <p:sp>
          <p:nvSpPr>
            <p:cNvPr id="28" name="Google Shape;1913;p42"/>
            <p:cNvSpPr/>
            <p:nvPr/>
          </p:nvSpPr>
          <p:spPr>
            <a:xfrm rot="2165">
              <a:off x="317919" y="820374"/>
              <a:ext cx="966842" cy="463944"/>
            </a:xfrm>
            <a:prstGeom prst="chevron">
              <a:avLst>
                <a:gd name="adj" fmla="val 33665"/>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smtClean="0">
                  <a:ln>
                    <a:noFill/>
                  </a:ln>
                  <a:solidFill>
                    <a:sysClr val="windowText" lastClr="000000"/>
                  </a:solidFill>
                  <a:effectLst/>
                  <a:uLnTx/>
                  <a:uFillTx/>
                  <a:latin typeface="Arial"/>
                  <a:ea typeface="+mn-ea"/>
                  <a:cs typeface="Arial"/>
                  <a:sym typeface="Arial"/>
                </a:rPr>
                <a:t>HĐ4</a:t>
              </a:r>
              <a:endParaRPr kumimoji="0" sz="1800" b="1" i="1"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grpSp>
        <p:nvGrpSpPr>
          <p:cNvPr id="29" name="Group 28"/>
          <p:cNvGrpSpPr/>
          <p:nvPr/>
        </p:nvGrpSpPr>
        <p:grpSpPr>
          <a:xfrm>
            <a:off x="144807" y="135170"/>
            <a:ext cx="4202340" cy="547491"/>
            <a:chOff x="304802" y="323397"/>
            <a:chExt cx="7926042" cy="565953"/>
          </a:xfrm>
        </p:grpSpPr>
        <p:sp>
          <p:nvSpPr>
            <p:cNvPr id="30" name="Round Single Corner Rectangle 29"/>
            <p:cNvSpPr/>
            <p:nvPr/>
          </p:nvSpPr>
          <p:spPr>
            <a:xfrm flipV="1">
              <a:off x="304802" y="323397"/>
              <a:ext cx="7926042" cy="565953"/>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p:cNvSpPr/>
            <p:nvPr/>
          </p:nvSpPr>
          <p:spPr>
            <a:xfrm>
              <a:off x="437227" y="399012"/>
              <a:ext cx="77653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b) Phương sai và độ lệch </a:t>
              </a:r>
              <a:r>
                <a:rPr lang="vi-VN" sz="2000" b="1" smtClean="0">
                  <a:solidFill>
                    <a:prstClr val="black"/>
                  </a:solidFill>
                  <a:cs typeface="Arial" panose="020B0604020202020204" pitchFamily="34" charset="0"/>
                </a:rPr>
                <a:t>chuẩn</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62" name="Google Shape;4908;p79"/>
          <p:cNvGrpSpPr/>
          <p:nvPr/>
        </p:nvGrpSpPr>
        <p:grpSpPr>
          <a:xfrm rot="2753999">
            <a:off x="73339" y="3702965"/>
            <a:ext cx="2155028" cy="1926738"/>
            <a:chOff x="6007438" y="2403115"/>
            <a:chExt cx="3545722" cy="3170112"/>
          </a:xfrm>
        </p:grpSpPr>
        <p:sp>
          <p:nvSpPr>
            <p:cNvPr id="63" name="Google Shape;4909;p79"/>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910;p79"/>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11;p79"/>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912;p79"/>
            <p:cNvGrpSpPr/>
            <p:nvPr/>
          </p:nvGrpSpPr>
          <p:grpSpPr>
            <a:xfrm rot="1935470">
              <a:off x="7034585" y="2523897"/>
              <a:ext cx="1299479" cy="2928548"/>
              <a:chOff x="7266412" y="524764"/>
              <a:chExt cx="1149248" cy="2589982"/>
            </a:xfrm>
          </p:grpSpPr>
          <p:sp>
            <p:nvSpPr>
              <p:cNvPr id="68" name="Google Shape;4913;p79"/>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914;p79"/>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915;p79"/>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916;p79"/>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17;p79"/>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18;p79"/>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19;p79"/>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920;p79"/>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21;p79"/>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922;p79"/>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923;p79"/>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24;p79"/>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25;p79"/>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26;p79"/>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927;p79"/>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928;p79"/>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929;p79"/>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930;p79"/>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931;p79"/>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932;p79"/>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933;p79"/>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934;p79"/>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935;p79"/>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936;p79"/>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937;p79"/>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938;p79"/>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39;p79"/>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40;p79"/>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41;p79"/>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42;p79"/>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3;p79"/>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44;p79"/>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45;p79"/>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46;p79"/>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47;p79"/>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48;p79"/>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949;p79"/>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950;p79"/>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951;p79"/>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952;p79"/>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953;p79"/>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954;p79"/>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955;p79"/>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956;p79"/>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957;p79"/>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958;p79"/>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959;p79"/>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960;p79"/>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961;p79"/>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962;p79"/>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963;p79"/>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964;p79"/>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965;p79"/>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966;p79"/>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967;p79"/>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968;p79"/>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969;p79"/>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970;p79"/>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971;p79"/>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972;p79"/>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973;p79"/>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974;p79"/>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975;p79"/>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76;p79"/>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77;p79"/>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978;p79"/>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979;p79"/>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980;p79"/>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981;p79"/>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982;p79"/>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983;p79"/>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984;p79"/>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985;p79"/>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986;p79"/>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987;p79"/>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88;p79"/>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89;p79"/>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990;p79"/>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991;p79"/>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992;p79"/>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993;p79"/>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994;p79"/>
            <p:cNvSpPr/>
            <p:nvPr/>
          </p:nvSpPr>
          <p:spPr>
            <a:xfrm rot="-1724732">
              <a:off x="6169494" y="3979658"/>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9" name="Google Shape;254;p4"/>
          <p:cNvPicPr preferRelativeResize="0"/>
          <p:nvPr/>
        </p:nvPicPr>
        <p:blipFill rotWithShape="1">
          <a:blip r:embed="rId4">
            <a:alphaModFix/>
          </a:blip>
          <a:srcRect/>
          <a:stretch/>
        </p:blipFill>
        <p:spPr>
          <a:xfrm>
            <a:off x="7448347" y="4761074"/>
            <a:ext cx="1642097" cy="305306"/>
          </a:xfrm>
          <a:prstGeom prst="rect">
            <a:avLst/>
          </a:prstGeom>
          <a:noFill/>
          <a:ln>
            <a:noFill/>
          </a:ln>
        </p:spPr>
      </p:pic>
    </p:spTree>
    <p:extLst>
      <p:ext uri="{BB962C8B-B14F-4D97-AF65-F5344CB8AC3E}">
        <p14:creationId xmlns:p14="http://schemas.microsoft.com/office/powerpoint/2010/main" val="329008817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2" name="Google Shape;4908;p79"/>
          <p:cNvGrpSpPr/>
          <p:nvPr/>
        </p:nvGrpSpPr>
        <p:grpSpPr>
          <a:xfrm rot="1414472">
            <a:off x="6992945" y="3643757"/>
            <a:ext cx="2155028" cy="1926738"/>
            <a:chOff x="6007438" y="2403115"/>
            <a:chExt cx="3545722" cy="3170112"/>
          </a:xfrm>
        </p:grpSpPr>
        <p:sp>
          <p:nvSpPr>
            <p:cNvPr id="63" name="Google Shape;4909;p79"/>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910;p79"/>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911;p79"/>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 name="Google Shape;4912;p79"/>
            <p:cNvGrpSpPr/>
            <p:nvPr/>
          </p:nvGrpSpPr>
          <p:grpSpPr>
            <a:xfrm rot="1935470">
              <a:off x="7034585" y="2523897"/>
              <a:ext cx="1299479" cy="2928548"/>
              <a:chOff x="7266412" y="524764"/>
              <a:chExt cx="1149248" cy="2589982"/>
            </a:xfrm>
          </p:grpSpPr>
          <p:sp>
            <p:nvSpPr>
              <p:cNvPr id="68" name="Google Shape;4913;p79"/>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914;p79"/>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915;p79"/>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916;p79"/>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917;p79"/>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918;p79"/>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919;p79"/>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920;p79"/>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921;p79"/>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922;p79"/>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923;p79"/>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924;p79"/>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925;p79"/>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926;p79"/>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927;p79"/>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928;p79"/>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929;p79"/>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930;p79"/>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931;p79"/>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932;p79"/>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933;p79"/>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934;p79"/>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935;p79"/>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936;p79"/>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937;p79"/>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938;p79"/>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39;p79"/>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40;p79"/>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41;p79"/>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42;p79"/>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3;p79"/>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44;p79"/>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45;p79"/>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46;p79"/>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47;p79"/>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48;p79"/>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949;p79"/>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950;p79"/>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951;p79"/>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952;p79"/>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953;p79"/>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954;p79"/>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955;p79"/>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956;p79"/>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957;p79"/>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958;p79"/>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959;p79"/>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960;p79"/>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961;p79"/>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962;p79"/>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963;p79"/>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964;p79"/>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965;p79"/>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966;p79"/>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967;p79"/>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968;p79"/>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969;p79"/>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970;p79"/>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971;p79"/>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972;p79"/>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973;p79"/>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974;p79"/>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975;p79"/>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976;p79"/>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977;p79"/>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978;p79"/>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979;p79"/>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980;p79"/>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4981;p79"/>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4982;p79"/>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4983;p79"/>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4984;p79"/>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4985;p79"/>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4986;p79"/>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4987;p79"/>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4988;p79"/>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4989;p79"/>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4990;p79"/>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4991;p79"/>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4992;p79"/>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4993;p79"/>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4994;p79"/>
            <p:cNvSpPr/>
            <p:nvPr/>
          </p:nvSpPr>
          <p:spPr>
            <a:xfrm rot="-1724732">
              <a:off x="6169494" y="3979658"/>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9" name="Rectangle 148"/>
          <p:cNvSpPr/>
          <p:nvPr/>
        </p:nvSpPr>
        <p:spPr>
          <a:xfrm>
            <a:off x="4219211" y="433227"/>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49373" y="844621"/>
                <a:ext cx="7638451" cy="3226011"/>
              </a:xfrm>
              <a:prstGeom prst="rect">
                <a:avLst/>
              </a:prstGeom>
            </p:spPr>
            <p:txBody>
              <a:bodyPr wrap="square">
                <a:spAutoFit/>
              </a:bodyPr>
              <a:lstStyle/>
              <a:p>
                <a:pPr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m:rPr>
                          <m:nor/>
                        </m:rPr>
                        <a:rPr lang="vi-VN" sz="1700" smtClean="0">
                          <a:ea typeface="Malgun Gothic" panose="020B0503020000020004" pitchFamily="34" charset="-127"/>
                          <a:cs typeface="Times New Roman" panose="02020603050405020304" pitchFamily="18" charset="0"/>
                        </a:rPr>
                        <m:t>a</m:t>
                      </m:r>
                      <m:r>
                        <m:rPr>
                          <m:nor/>
                        </m:rPr>
                        <a:rPr lang="vi-VN" sz="1700" smtClean="0">
                          <a:ea typeface="Malgun Gothic" panose="020B0503020000020004" pitchFamily="34" charset="-127"/>
                          <a:cs typeface="Times New Roman" panose="02020603050405020304" pitchFamily="18" charset="0"/>
                        </a:rPr>
                        <m:t>) </m:t>
                      </m:r>
                      <m:r>
                        <m:rPr>
                          <m:nor/>
                        </m:rPr>
                        <a:rPr lang="vi-VN" sz="1700" smtClean="0">
                          <a:ea typeface="Malgun Gothic" panose="020B0503020000020004" pitchFamily="34" charset="-127"/>
                          <a:cs typeface="Times New Roman" panose="02020603050405020304" pitchFamily="18" charset="0"/>
                        </a:rPr>
                        <m:t>Ta</m:t>
                      </m:r>
                      <m:r>
                        <m:rPr>
                          <m:nor/>
                        </m:rPr>
                        <a:rPr lang="vi-VN" sz="1700" smtClean="0">
                          <a:ea typeface="Malgun Gothic" panose="020B0503020000020004" pitchFamily="34" charset="-127"/>
                          <a:cs typeface="Times New Roman" panose="02020603050405020304" pitchFamily="18" charset="0"/>
                        </a:rPr>
                        <m:t> </m:t>
                      </m:r>
                      <m:r>
                        <m:rPr>
                          <m:nor/>
                        </m:rPr>
                        <a:rPr lang="vi-VN" sz="1700" smtClean="0">
                          <a:ea typeface="Malgun Gothic" panose="020B0503020000020004" pitchFamily="34" charset="-127"/>
                          <a:cs typeface="Times New Roman" panose="02020603050405020304" pitchFamily="18" charset="0"/>
                        </a:rPr>
                        <m:t>c</m:t>
                      </m:r>
                      <m:r>
                        <m:rPr>
                          <m:nor/>
                        </m:rPr>
                        <a:rPr lang="vi-VN" sz="1700" smtClean="0">
                          <a:ea typeface="Malgun Gothic" panose="020B0503020000020004" pitchFamily="34" charset="-127"/>
                          <a:cs typeface="Times New Roman" panose="02020603050405020304" pitchFamily="18" charset="0"/>
                        </a:rPr>
                        <m:t>ó:</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𝑋</m:t>
                          </m:r>
                        </m:e>
                      </m:d>
                      <m:r>
                        <a:rPr lang="vi-VN" sz="1700" i="1">
                          <a:effectLst/>
                          <a:latin typeface="Cambria Math" panose="02040503050406030204" pitchFamily="18" charset="0"/>
                          <a:ea typeface="Calibri" panose="020F0502020204030204" pitchFamily="34" charset="0"/>
                          <a:cs typeface="Times New Roman" panose="02020603050405020304" pitchFamily="18" charset="0"/>
                        </a:rPr>
                        <m:t>=8.</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vi-VN" sz="17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𝜇</m:t>
                          </m:r>
                        </m:e>
                        <m:sub>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𝐸</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𝑌</m:t>
                      </m:r>
                      <m:r>
                        <a:rPr lang="vi-VN" sz="1700" i="1">
                          <a:effectLst/>
                          <a:latin typeface="Cambria Math" panose="02040503050406030204" pitchFamily="18" charset="0"/>
                          <a:ea typeface="Calibri" panose="020F0502020204030204" pitchFamily="34" charset="0"/>
                          <a:cs typeface="Times New Roman" panose="02020603050405020304" pitchFamily="18" charset="0"/>
                        </a:rPr>
                        <m:t>)=5.</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3</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vi-VN" sz="17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𝜇</m:t>
                          </m:r>
                        </m:e>
                        <m:sub>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(8−</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8</m:t>
                      </m:r>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𝑌</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5</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3</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1700">
                    <a:effectLst/>
                    <a:latin typeface="+mn-lt"/>
                    <a:ea typeface="Malgun Gothic" panose="020B0503020000020004" pitchFamily="34" charset="-127"/>
                    <a:cs typeface="Times New Roman" panose="02020603050405020304" pitchFamily="18" charset="0"/>
                  </a:rPr>
                  <a:t>Vậy, </a:t>
                </a:r>
                <a:r>
                  <a:rPr lang="vi-VN" sz="17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𝑋</m:t>
                        </m:r>
                      </m:e>
                    </m:d>
                    <m:r>
                      <a:rPr lang="vi-VN" sz="1700" i="1">
                        <a:effectLst/>
                        <a:latin typeface="Cambria Math" panose="02040503050406030204" pitchFamily="18" charset="0"/>
                        <a:ea typeface="Calibri" panose="020F0502020204030204" pitchFamily="34" charset="0"/>
                        <a:cs typeface="Times New Roman" panose="02020603050405020304" pitchFamily="18" charset="0"/>
                      </a:rPr>
                      <m:t>&gt; </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𝑌</m:t>
                        </m:r>
                      </m:e>
                    </m:d>
                  </m:oMath>
                </a14:m>
                <a:endParaRPr lang="en-US" sz="1700" smtClean="0">
                  <a:latin typeface="+mn-lt"/>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tabLst>
                    <a:tab pos="139700" algn="l"/>
                  </a:tabLst>
                </a:pPr>
                <a:r>
                  <a:rPr lang="vi-VN" sz="1700">
                    <a:latin typeface="Arial" panose="020B0604020202020204" pitchFamily="34" charset="0"/>
                    <a:ea typeface="Malgun Gothic" panose="020B0503020000020004" pitchFamily="34" charset="-127"/>
                    <a:cs typeface="Times New Roman" panose="02020603050405020304" pitchFamily="18" charset="0"/>
                  </a:rPr>
                  <a:t>b) </a:t>
                </a:r>
                <a:r>
                  <a:rPr lang="vi-VN" sz="1700" smtClean="0">
                    <a:latin typeface="Arial" panose="020B0604020202020204" pitchFamily="34" charset="0"/>
                    <a:ea typeface="Malgun Gothic" panose="020B0503020000020004" pitchFamily="34" charset="-127"/>
                    <a:cs typeface="Times New Roman" panose="02020603050405020304" pitchFamily="18" charset="0"/>
                  </a:rPr>
                  <a:t>Ta </a:t>
                </a:r>
                <a:r>
                  <a:rPr lang="vi-VN" sz="1700">
                    <a:latin typeface="Arial" panose="020B0604020202020204" pitchFamily="34" charset="0"/>
                    <a:ea typeface="Malgun Gothic" panose="020B0503020000020004" pitchFamily="34" charset="-127"/>
                    <a:cs typeface="Times New Roman" panose="02020603050405020304" pitchFamily="18" charset="0"/>
                  </a:rPr>
                  <a:t>thấy, </a:t>
                </a:r>
                <a14:m>
                  <m:oMath xmlns:m="http://schemas.openxmlformats.org/officeDocument/2006/math">
                    <m:r>
                      <a:rPr lang="vi-VN" sz="17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vi-VN" sz="1700" i="1">
                            <a:latin typeface="Cambria Math" panose="02040503050406030204" pitchFamily="18" charset="0"/>
                            <a:ea typeface="Calibri" panose="020F0502020204030204" pitchFamily="34" charset="0"/>
                            <a:cs typeface="Times New Roman" panose="02020603050405020304" pitchFamily="18" charset="0"/>
                          </a:rPr>
                          <m:t>𝑋</m:t>
                        </m:r>
                      </m:e>
                    </m:d>
                    <m:r>
                      <a:rPr lang="vi-VN" sz="1700" i="1">
                        <a:latin typeface="Cambria Math" panose="02040503050406030204" pitchFamily="18" charset="0"/>
                        <a:ea typeface="Calibri" panose="020F0502020204030204" pitchFamily="34" charset="0"/>
                        <a:cs typeface="Times New Roman" panose="02020603050405020304" pitchFamily="18" charset="0"/>
                      </a:rPr>
                      <m:t>&gt; </m:t>
                    </m:r>
                    <m:r>
                      <a:rPr lang="vi-VN" sz="17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vi-VN" sz="1700" i="1">
                            <a:latin typeface="Cambria Math" panose="02040503050406030204" pitchFamily="18" charset="0"/>
                            <a:ea typeface="Calibri" panose="020F0502020204030204" pitchFamily="34" charset="0"/>
                            <a:cs typeface="Times New Roman" panose="02020603050405020304" pitchFamily="18" charset="0"/>
                          </a:rPr>
                          <m:t>𝑌</m:t>
                        </m:r>
                      </m:e>
                    </m:d>
                  </m:oMath>
                </a14:m>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nghĩa </a:t>
                </a:r>
                <a:r>
                  <a:rPr lang="vi-VN" sz="1700">
                    <a:latin typeface="Arial" panose="020B0604020202020204" pitchFamily="34" charset="0"/>
                    <a:ea typeface="Malgun Gothic" panose="020B0503020000020004" pitchFamily="34" charset="-127"/>
                    <a:cs typeface="Times New Roman" panose="02020603050405020304" pitchFamily="18" charset="0"/>
                  </a:rPr>
                  <a:t>là doanh thu theo phương án 1 ổn định hơn doanh thu theo phương án 2.</a:t>
                </a:r>
              </a:p>
              <a:p>
                <a:pPr lvl="0" algn="just">
                  <a:lnSpc>
                    <a:spcPct val="150000"/>
                  </a:lnSpc>
                  <a:spcBef>
                    <a:spcPts val="100"/>
                  </a:spcBef>
                  <a:spcAft>
                    <a:spcPts val="100"/>
                  </a:spcAft>
                  <a:tabLst>
                    <a:tab pos="139700" algn="l"/>
                  </a:tabLst>
                </a:pPr>
                <a:r>
                  <a:rPr lang="vi-VN" sz="1700">
                    <a:latin typeface="Arial" panose="020B0604020202020204" pitchFamily="34" charset="0"/>
                    <a:ea typeface="Malgun Gothic" panose="020B0503020000020004" pitchFamily="34" charset="-127"/>
                    <a:cs typeface="Times New Roman" panose="02020603050405020304" pitchFamily="18" charset="0"/>
                  </a:rPr>
                  <a:t>Vậy nhà đầu tư nên chọn phương án 1.</a:t>
                </a:r>
              </a:p>
            </p:txBody>
          </p:sp>
        </mc:Choice>
        <mc:Fallback xmlns="">
          <p:sp>
            <p:nvSpPr>
              <p:cNvPr id="2" name="Rectangle 1"/>
              <p:cNvSpPr>
                <a:spLocks noRot="1" noChangeAspect="1" noMove="1" noResize="1" noEditPoints="1" noAdjustHandles="1" noChangeArrowheads="1" noChangeShapeType="1" noTextEdit="1"/>
              </p:cNvSpPr>
              <p:nvPr/>
            </p:nvSpPr>
            <p:spPr>
              <a:xfrm>
                <a:off x="749373" y="844621"/>
                <a:ext cx="7638451" cy="3226011"/>
              </a:xfrm>
              <a:prstGeom prst="rect">
                <a:avLst/>
              </a:prstGeom>
              <a:blipFill>
                <a:blip r:embed="rId3"/>
                <a:stretch>
                  <a:fillRect l="-559" r="-479" b="-189"/>
                </a:stretch>
              </a:blipFill>
            </p:spPr>
            <p:txBody>
              <a:bodyPr/>
              <a:lstStyle/>
              <a:p>
                <a:r>
                  <a:rPr lang="en-US">
                    <a:noFill/>
                  </a:rPr>
                  <a:t> </a:t>
                </a:r>
              </a:p>
            </p:txBody>
          </p:sp>
        </mc:Fallback>
      </mc:AlternateContent>
    </p:spTree>
    <p:extLst>
      <p:ext uri="{BB962C8B-B14F-4D97-AF65-F5344CB8AC3E}">
        <p14:creationId xmlns:p14="http://schemas.microsoft.com/office/powerpoint/2010/main" val="28318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barn(inVertical)">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grpSp>
        <p:nvGrpSpPr>
          <p:cNvPr id="1411" name="Google Shape;1411;p48"/>
          <p:cNvGrpSpPr/>
          <p:nvPr/>
        </p:nvGrpSpPr>
        <p:grpSpPr>
          <a:xfrm>
            <a:off x="-458275" y="3639143"/>
            <a:ext cx="376364" cy="373624"/>
            <a:chOff x="1452971" y="3631648"/>
            <a:chExt cx="376364" cy="373624"/>
          </a:xfrm>
        </p:grpSpPr>
        <p:sp>
          <p:nvSpPr>
            <p:cNvPr id="1412" name="Google Shape;1412;p48"/>
            <p:cNvSpPr/>
            <p:nvPr/>
          </p:nvSpPr>
          <p:spPr>
            <a:xfrm>
              <a:off x="1496190" y="3664681"/>
              <a:ext cx="215497" cy="335115"/>
            </a:xfrm>
            <a:custGeom>
              <a:avLst/>
              <a:gdLst/>
              <a:ahLst/>
              <a:cxnLst/>
              <a:rect l="l" t="t" r="r" b="b"/>
              <a:pathLst>
                <a:path w="7554" h="11748" extrusionOk="0">
                  <a:moveTo>
                    <a:pt x="1810" y="1"/>
                  </a:moveTo>
                  <a:cubicBezTo>
                    <a:pt x="0" y="3934"/>
                    <a:pt x="592" y="8633"/>
                    <a:pt x="3794" y="11748"/>
                  </a:cubicBezTo>
                  <a:lnTo>
                    <a:pt x="6108" y="11748"/>
                  </a:lnTo>
                  <a:cubicBezTo>
                    <a:pt x="6892" y="11748"/>
                    <a:pt x="7553" y="11104"/>
                    <a:pt x="7553" y="10320"/>
                  </a:cubicBezTo>
                  <a:lnTo>
                    <a:pt x="7553" y="1428"/>
                  </a:lnTo>
                  <a:cubicBezTo>
                    <a:pt x="7553" y="662"/>
                    <a:pt x="6944" y="35"/>
                    <a:pt x="6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a:off x="1458449" y="3664681"/>
              <a:ext cx="146004" cy="335115"/>
            </a:xfrm>
            <a:custGeom>
              <a:avLst/>
              <a:gdLst/>
              <a:ahLst/>
              <a:cxnLst/>
              <a:rect l="l" t="t" r="r" b="b"/>
              <a:pathLst>
                <a:path w="5118" h="11748" extrusionOk="0">
                  <a:moveTo>
                    <a:pt x="1340" y="1"/>
                  </a:moveTo>
                  <a:cubicBezTo>
                    <a:pt x="592" y="35"/>
                    <a:pt x="0" y="662"/>
                    <a:pt x="0" y="1428"/>
                  </a:cubicBezTo>
                  <a:lnTo>
                    <a:pt x="0" y="10320"/>
                  </a:lnTo>
                  <a:cubicBezTo>
                    <a:pt x="0" y="11104"/>
                    <a:pt x="644" y="11748"/>
                    <a:pt x="1428" y="11748"/>
                  </a:cubicBezTo>
                  <a:lnTo>
                    <a:pt x="5117" y="11748"/>
                  </a:lnTo>
                  <a:cubicBezTo>
                    <a:pt x="3203" y="8336"/>
                    <a:pt x="2314" y="3707"/>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a:off x="1722072" y="3748003"/>
              <a:ext cx="107263" cy="140600"/>
            </a:xfrm>
            <a:custGeom>
              <a:avLst/>
              <a:gdLst/>
              <a:ahLst/>
              <a:cxnLst/>
              <a:rect l="l" t="t" r="r" b="b"/>
              <a:pathLst>
                <a:path w="3760" h="4929" extrusionOk="0">
                  <a:moveTo>
                    <a:pt x="2132" y="1"/>
                  </a:moveTo>
                  <a:cubicBezTo>
                    <a:pt x="1995" y="1"/>
                    <a:pt x="1860" y="49"/>
                    <a:pt x="1758" y="143"/>
                  </a:cubicBezTo>
                  <a:lnTo>
                    <a:pt x="1201" y="612"/>
                  </a:lnTo>
                  <a:cubicBezTo>
                    <a:pt x="244" y="1935"/>
                    <a:pt x="0" y="3605"/>
                    <a:pt x="975" y="4928"/>
                  </a:cubicBezTo>
                  <a:lnTo>
                    <a:pt x="3551" y="1935"/>
                  </a:lnTo>
                  <a:cubicBezTo>
                    <a:pt x="3760" y="1709"/>
                    <a:pt x="3742" y="1378"/>
                    <a:pt x="3516" y="1152"/>
                  </a:cubicBezTo>
                  <a:lnTo>
                    <a:pt x="2523" y="159"/>
                  </a:lnTo>
                  <a:cubicBezTo>
                    <a:pt x="2417" y="53"/>
                    <a:pt x="2274" y="1"/>
                    <a:pt x="2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a:off x="1558751" y="3911910"/>
              <a:ext cx="108718" cy="55111"/>
            </a:xfrm>
            <a:custGeom>
              <a:avLst/>
              <a:gdLst/>
              <a:ahLst/>
              <a:cxnLst/>
              <a:rect l="l" t="t" r="r" b="b"/>
              <a:pathLst>
                <a:path w="3811" h="1932" extrusionOk="0">
                  <a:moveTo>
                    <a:pt x="260" y="1"/>
                  </a:moveTo>
                  <a:cubicBezTo>
                    <a:pt x="0" y="783"/>
                    <a:pt x="191" y="1428"/>
                    <a:pt x="1009" y="1932"/>
                  </a:cubicBezTo>
                  <a:lnTo>
                    <a:pt x="3168" y="1932"/>
                  </a:lnTo>
                  <a:cubicBezTo>
                    <a:pt x="3516" y="1932"/>
                    <a:pt x="3811" y="1637"/>
                    <a:pt x="3811" y="1271"/>
                  </a:cubicBezTo>
                  <a:lnTo>
                    <a:pt x="3811" y="1"/>
                  </a:lnTo>
                  <a:close/>
                </a:path>
              </a:pathLst>
            </a:custGeom>
            <a:solidFill>
              <a:srgbClr val="A0D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a:off x="1502124" y="3911910"/>
              <a:ext cx="85440" cy="55111"/>
            </a:xfrm>
            <a:custGeom>
              <a:avLst/>
              <a:gdLst/>
              <a:ahLst/>
              <a:cxnLst/>
              <a:rect l="l" t="t" r="r" b="b"/>
              <a:pathLst>
                <a:path w="2995" h="1932" extrusionOk="0">
                  <a:moveTo>
                    <a:pt x="662" y="1"/>
                  </a:moveTo>
                  <a:cubicBezTo>
                    <a:pt x="296" y="1"/>
                    <a:pt x="1" y="279"/>
                    <a:pt x="1" y="644"/>
                  </a:cubicBezTo>
                  <a:lnTo>
                    <a:pt x="1" y="1271"/>
                  </a:lnTo>
                  <a:cubicBezTo>
                    <a:pt x="1" y="1637"/>
                    <a:pt x="296" y="1932"/>
                    <a:pt x="662" y="1932"/>
                  </a:cubicBezTo>
                  <a:lnTo>
                    <a:pt x="2994" y="1932"/>
                  </a:lnTo>
                  <a:cubicBezTo>
                    <a:pt x="2716" y="1323"/>
                    <a:pt x="2454" y="679"/>
                    <a:pt x="2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a:off x="1621768" y="3864957"/>
              <a:ext cx="89320" cy="79956"/>
            </a:xfrm>
            <a:custGeom>
              <a:avLst/>
              <a:gdLst/>
              <a:ahLst/>
              <a:cxnLst/>
              <a:rect l="l" t="t" r="r" b="b"/>
              <a:pathLst>
                <a:path w="3131" h="2803" extrusionOk="0">
                  <a:moveTo>
                    <a:pt x="1347" y="1"/>
                  </a:moveTo>
                  <a:cubicBezTo>
                    <a:pt x="1279" y="1"/>
                    <a:pt x="1213" y="9"/>
                    <a:pt x="1149" y="27"/>
                  </a:cubicBezTo>
                  <a:lnTo>
                    <a:pt x="697" y="480"/>
                  </a:lnTo>
                  <a:cubicBezTo>
                    <a:pt x="506" y="672"/>
                    <a:pt x="436" y="967"/>
                    <a:pt x="541" y="1246"/>
                  </a:cubicBezTo>
                  <a:lnTo>
                    <a:pt x="697" y="1577"/>
                  </a:lnTo>
                  <a:cubicBezTo>
                    <a:pt x="249" y="2014"/>
                    <a:pt x="167" y="2092"/>
                    <a:pt x="159" y="2098"/>
                  </a:cubicBezTo>
                  <a:lnTo>
                    <a:pt x="159" y="2098"/>
                  </a:lnTo>
                  <a:cubicBezTo>
                    <a:pt x="164" y="2093"/>
                    <a:pt x="166" y="2091"/>
                    <a:pt x="166" y="2091"/>
                  </a:cubicBezTo>
                  <a:lnTo>
                    <a:pt x="166" y="2091"/>
                  </a:lnTo>
                  <a:cubicBezTo>
                    <a:pt x="166" y="2091"/>
                    <a:pt x="158" y="2099"/>
                    <a:pt x="158" y="2099"/>
                  </a:cubicBezTo>
                  <a:cubicBezTo>
                    <a:pt x="158" y="2099"/>
                    <a:pt x="158" y="2099"/>
                    <a:pt x="159" y="2098"/>
                  </a:cubicBezTo>
                  <a:lnTo>
                    <a:pt x="159" y="2098"/>
                  </a:lnTo>
                  <a:cubicBezTo>
                    <a:pt x="158" y="2099"/>
                    <a:pt x="158" y="2099"/>
                    <a:pt x="158" y="2099"/>
                  </a:cubicBezTo>
                  <a:cubicBezTo>
                    <a:pt x="1" y="2273"/>
                    <a:pt x="35" y="2552"/>
                    <a:pt x="244" y="2656"/>
                  </a:cubicBezTo>
                  <a:lnTo>
                    <a:pt x="471" y="2761"/>
                  </a:lnTo>
                  <a:cubicBezTo>
                    <a:pt x="519" y="2788"/>
                    <a:pt x="576" y="2802"/>
                    <a:pt x="632" y="2802"/>
                  </a:cubicBezTo>
                  <a:cubicBezTo>
                    <a:pt x="717" y="2802"/>
                    <a:pt x="801" y="2771"/>
                    <a:pt x="854" y="2708"/>
                  </a:cubicBezTo>
                  <a:lnTo>
                    <a:pt x="1341" y="2238"/>
                  </a:lnTo>
                  <a:cubicBezTo>
                    <a:pt x="1345" y="2240"/>
                    <a:pt x="1346" y="2241"/>
                    <a:pt x="1347" y="2241"/>
                  </a:cubicBezTo>
                  <a:cubicBezTo>
                    <a:pt x="1348" y="2241"/>
                    <a:pt x="1338" y="2235"/>
                    <a:pt x="1343" y="2235"/>
                  </a:cubicBezTo>
                  <a:cubicBezTo>
                    <a:pt x="1351" y="2235"/>
                    <a:pt x="1408" y="2256"/>
                    <a:pt x="1671" y="2378"/>
                  </a:cubicBezTo>
                  <a:cubicBezTo>
                    <a:pt x="1758" y="2412"/>
                    <a:pt x="1849" y="2430"/>
                    <a:pt x="1939" y="2430"/>
                  </a:cubicBezTo>
                  <a:cubicBezTo>
                    <a:pt x="2120" y="2430"/>
                    <a:pt x="2298" y="2360"/>
                    <a:pt x="2437" y="2220"/>
                  </a:cubicBezTo>
                  <a:lnTo>
                    <a:pt x="2890" y="1768"/>
                  </a:lnTo>
                  <a:cubicBezTo>
                    <a:pt x="3130" y="1113"/>
                    <a:pt x="2120"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a:off x="1656031" y="3765432"/>
              <a:ext cx="100303" cy="152409"/>
            </a:xfrm>
            <a:custGeom>
              <a:avLst/>
              <a:gdLst/>
              <a:ahLst/>
              <a:cxnLst/>
              <a:rect l="l" t="t" r="r" b="b"/>
              <a:pathLst>
                <a:path w="3516" h="5343" extrusionOk="0">
                  <a:moveTo>
                    <a:pt x="3516" y="1"/>
                  </a:moveTo>
                  <a:lnTo>
                    <a:pt x="2141" y="1184"/>
                  </a:lnTo>
                  <a:lnTo>
                    <a:pt x="262" y="2804"/>
                  </a:lnTo>
                  <a:cubicBezTo>
                    <a:pt x="18" y="3029"/>
                    <a:pt x="0" y="3412"/>
                    <a:pt x="227" y="3639"/>
                  </a:cubicBezTo>
                  <a:lnTo>
                    <a:pt x="1759" y="5171"/>
                  </a:lnTo>
                  <a:cubicBezTo>
                    <a:pt x="1865" y="5286"/>
                    <a:pt x="2008" y="5343"/>
                    <a:pt x="2152" y="5343"/>
                  </a:cubicBezTo>
                  <a:cubicBezTo>
                    <a:pt x="2312" y="5343"/>
                    <a:pt x="2475" y="5273"/>
                    <a:pt x="2594" y="5136"/>
                  </a:cubicBezTo>
                  <a:lnTo>
                    <a:pt x="3290" y="4317"/>
                  </a:lnTo>
                  <a:cubicBezTo>
                    <a:pt x="2838" y="2994"/>
                    <a:pt x="2994" y="1324"/>
                    <a:pt x="3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a:off x="1730002" y="3778611"/>
              <a:ext cx="62589" cy="72255"/>
            </a:xfrm>
            <a:custGeom>
              <a:avLst/>
              <a:gdLst/>
              <a:ahLst/>
              <a:cxnLst/>
              <a:rect l="l" t="t" r="r" b="b"/>
              <a:pathLst>
                <a:path w="2194" h="2533" extrusionOk="0">
                  <a:moveTo>
                    <a:pt x="1681" y="0"/>
                  </a:moveTo>
                  <a:cubicBezTo>
                    <a:pt x="1563" y="0"/>
                    <a:pt x="1445" y="44"/>
                    <a:pt x="1358" y="131"/>
                  </a:cubicBezTo>
                  <a:lnTo>
                    <a:pt x="314" y="1175"/>
                  </a:lnTo>
                  <a:cubicBezTo>
                    <a:pt x="19" y="1697"/>
                    <a:pt x="1" y="2168"/>
                    <a:pt x="262" y="2532"/>
                  </a:cubicBezTo>
                  <a:lnTo>
                    <a:pt x="2003" y="792"/>
                  </a:lnTo>
                  <a:cubicBezTo>
                    <a:pt x="2194" y="618"/>
                    <a:pt x="2194" y="323"/>
                    <a:pt x="2003" y="131"/>
                  </a:cubicBezTo>
                  <a:cubicBezTo>
                    <a:pt x="1916" y="44"/>
                    <a:pt x="1798"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8"/>
            <p:cNvSpPr/>
            <p:nvPr/>
          </p:nvSpPr>
          <p:spPr>
            <a:xfrm>
              <a:off x="1707693" y="3812099"/>
              <a:ext cx="31266" cy="48949"/>
            </a:xfrm>
            <a:custGeom>
              <a:avLst/>
              <a:gdLst/>
              <a:ahLst/>
              <a:cxnLst/>
              <a:rect l="l" t="t" r="r" b="b"/>
              <a:pathLst>
                <a:path w="1096" h="1716" extrusionOk="0">
                  <a:moveTo>
                    <a:pt x="1096" y="1"/>
                  </a:moveTo>
                  <a:lnTo>
                    <a:pt x="174" y="924"/>
                  </a:lnTo>
                  <a:cubicBezTo>
                    <a:pt x="0" y="1098"/>
                    <a:pt x="0" y="1393"/>
                    <a:pt x="174" y="1585"/>
                  </a:cubicBezTo>
                  <a:cubicBezTo>
                    <a:pt x="270" y="1672"/>
                    <a:pt x="387" y="1716"/>
                    <a:pt x="504" y="1716"/>
                  </a:cubicBezTo>
                  <a:cubicBezTo>
                    <a:pt x="622" y="1716"/>
                    <a:pt x="740" y="1672"/>
                    <a:pt x="836" y="1585"/>
                  </a:cubicBezTo>
                  <a:lnTo>
                    <a:pt x="1044" y="1358"/>
                  </a:lnTo>
                  <a:cubicBezTo>
                    <a:pt x="1010" y="941"/>
                    <a:pt x="1026" y="488"/>
                    <a:pt x="1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8"/>
            <p:cNvSpPr/>
            <p:nvPr/>
          </p:nvSpPr>
          <p:spPr>
            <a:xfrm>
              <a:off x="1496647" y="3636869"/>
              <a:ext cx="33320" cy="55139"/>
            </a:xfrm>
            <a:custGeom>
              <a:avLst/>
              <a:gdLst/>
              <a:ahLst/>
              <a:cxnLst/>
              <a:rect l="l" t="t" r="r" b="b"/>
              <a:pathLst>
                <a:path w="1168" h="1933" extrusionOk="0">
                  <a:moveTo>
                    <a:pt x="593" y="1"/>
                  </a:moveTo>
                  <a:cubicBezTo>
                    <a:pt x="279" y="1"/>
                    <a:pt x="1" y="261"/>
                    <a:pt x="1" y="575"/>
                  </a:cubicBezTo>
                  <a:lnTo>
                    <a:pt x="1" y="1358"/>
                  </a:lnTo>
                  <a:cubicBezTo>
                    <a:pt x="1" y="1672"/>
                    <a:pt x="279" y="1932"/>
                    <a:pt x="593" y="1932"/>
                  </a:cubicBezTo>
                  <a:cubicBezTo>
                    <a:pt x="906" y="1932"/>
                    <a:pt x="1168" y="1672"/>
                    <a:pt x="1168" y="1358"/>
                  </a:cubicBezTo>
                  <a:lnTo>
                    <a:pt x="1168" y="575"/>
                  </a:lnTo>
                  <a:cubicBezTo>
                    <a:pt x="1168" y="261"/>
                    <a:pt x="906" y="1"/>
                    <a:pt x="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8"/>
            <p:cNvSpPr/>
            <p:nvPr/>
          </p:nvSpPr>
          <p:spPr>
            <a:xfrm>
              <a:off x="1640169" y="3636869"/>
              <a:ext cx="32778" cy="55139"/>
            </a:xfrm>
            <a:custGeom>
              <a:avLst/>
              <a:gdLst/>
              <a:ahLst/>
              <a:cxnLst/>
              <a:rect l="l" t="t" r="r" b="b"/>
              <a:pathLst>
                <a:path w="1149" h="1933" extrusionOk="0">
                  <a:moveTo>
                    <a:pt x="557" y="1"/>
                  </a:moveTo>
                  <a:cubicBezTo>
                    <a:pt x="244" y="1"/>
                    <a:pt x="0" y="261"/>
                    <a:pt x="0" y="575"/>
                  </a:cubicBezTo>
                  <a:lnTo>
                    <a:pt x="0" y="1358"/>
                  </a:lnTo>
                  <a:cubicBezTo>
                    <a:pt x="0" y="1672"/>
                    <a:pt x="244" y="1932"/>
                    <a:pt x="557" y="1932"/>
                  </a:cubicBezTo>
                  <a:cubicBezTo>
                    <a:pt x="887" y="1932"/>
                    <a:pt x="1149" y="1672"/>
                    <a:pt x="1149" y="1358"/>
                  </a:cubicBezTo>
                  <a:lnTo>
                    <a:pt x="1149" y="575"/>
                  </a:lnTo>
                  <a:cubicBezTo>
                    <a:pt x="1149" y="261"/>
                    <a:pt x="887" y="1"/>
                    <a:pt x="5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8"/>
            <p:cNvSpPr/>
            <p:nvPr/>
          </p:nvSpPr>
          <p:spPr>
            <a:xfrm>
              <a:off x="1568137" y="3636869"/>
              <a:ext cx="33320" cy="55139"/>
            </a:xfrm>
            <a:custGeom>
              <a:avLst/>
              <a:gdLst/>
              <a:ahLst/>
              <a:cxnLst/>
              <a:rect l="l" t="t" r="r" b="b"/>
              <a:pathLst>
                <a:path w="1168" h="1933" extrusionOk="0">
                  <a:moveTo>
                    <a:pt x="593" y="1"/>
                  </a:moveTo>
                  <a:cubicBezTo>
                    <a:pt x="279" y="1"/>
                    <a:pt x="1" y="261"/>
                    <a:pt x="1" y="575"/>
                  </a:cubicBezTo>
                  <a:lnTo>
                    <a:pt x="1" y="1358"/>
                  </a:lnTo>
                  <a:cubicBezTo>
                    <a:pt x="1" y="1672"/>
                    <a:pt x="279" y="1932"/>
                    <a:pt x="593" y="1932"/>
                  </a:cubicBezTo>
                  <a:cubicBezTo>
                    <a:pt x="906" y="1932"/>
                    <a:pt x="1168" y="1672"/>
                    <a:pt x="1168" y="1358"/>
                  </a:cubicBezTo>
                  <a:lnTo>
                    <a:pt x="1168" y="575"/>
                  </a:lnTo>
                  <a:cubicBezTo>
                    <a:pt x="1168" y="261"/>
                    <a:pt x="906" y="1"/>
                    <a:pt x="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8"/>
            <p:cNvSpPr/>
            <p:nvPr/>
          </p:nvSpPr>
          <p:spPr>
            <a:xfrm>
              <a:off x="1533904" y="3719506"/>
              <a:ext cx="10441" cy="19797"/>
            </a:xfrm>
            <a:custGeom>
              <a:avLst/>
              <a:gdLst/>
              <a:ahLst/>
              <a:cxnLst/>
              <a:rect l="l" t="t" r="r" b="b"/>
              <a:pathLst>
                <a:path w="366" h="694" extrusionOk="0">
                  <a:moveTo>
                    <a:pt x="183" y="1"/>
                  </a:moveTo>
                  <a:cubicBezTo>
                    <a:pt x="92" y="1"/>
                    <a:pt x="1" y="62"/>
                    <a:pt x="1" y="184"/>
                  </a:cubicBezTo>
                  <a:lnTo>
                    <a:pt x="1" y="497"/>
                  </a:lnTo>
                  <a:cubicBezTo>
                    <a:pt x="1" y="628"/>
                    <a:pt x="92" y="693"/>
                    <a:pt x="183" y="693"/>
                  </a:cubicBezTo>
                  <a:cubicBezTo>
                    <a:pt x="274" y="693"/>
                    <a:pt x="366" y="628"/>
                    <a:pt x="366" y="497"/>
                  </a:cubicBezTo>
                  <a:lnTo>
                    <a:pt x="366" y="184"/>
                  </a:lnTo>
                  <a:cubicBezTo>
                    <a:pt x="366" y="62"/>
                    <a:pt x="274"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8"/>
            <p:cNvSpPr/>
            <p:nvPr/>
          </p:nvSpPr>
          <p:spPr>
            <a:xfrm>
              <a:off x="1625277" y="3719506"/>
              <a:ext cx="10955" cy="19797"/>
            </a:xfrm>
            <a:custGeom>
              <a:avLst/>
              <a:gdLst/>
              <a:ahLst/>
              <a:cxnLst/>
              <a:rect l="l" t="t" r="r" b="b"/>
              <a:pathLst>
                <a:path w="384" h="694" extrusionOk="0">
                  <a:moveTo>
                    <a:pt x="192" y="1"/>
                  </a:moveTo>
                  <a:cubicBezTo>
                    <a:pt x="96" y="1"/>
                    <a:pt x="0" y="62"/>
                    <a:pt x="0" y="184"/>
                  </a:cubicBezTo>
                  <a:lnTo>
                    <a:pt x="0" y="497"/>
                  </a:lnTo>
                  <a:cubicBezTo>
                    <a:pt x="0" y="628"/>
                    <a:pt x="96" y="693"/>
                    <a:pt x="192" y="693"/>
                  </a:cubicBezTo>
                  <a:cubicBezTo>
                    <a:pt x="287" y="693"/>
                    <a:pt x="383" y="628"/>
                    <a:pt x="383" y="497"/>
                  </a:cubicBezTo>
                  <a:lnTo>
                    <a:pt x="383" y="184"/>
                  </a:lnTo>
                  <a:cubicBezTo>
                    <a:pt x="383" y="62"/>
                    <a:pt x="287"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8"/>
            <p:cNvSpPr/>
            <p:nvPr/>
          </p:nvSpPr>
          <p:spPr>
            <a:xfrm>
              <a:off x="1566682" y="3728150"/>
              <a:ext cx="36772" cy="16117"/>
            </a:xfrm>
            <a:custGeom>
              <a:avLst/>
              <a:gdLst/>
              <a:ahLst/>
              <a:cxnLst/>
              <a:rect l="l" t="t" r="r" b="b"/>
              <a:pathLst>
                <a:path w="1289" h="565" extrusionOk="0">
                  <a:moveTo>
                    <a:pt x="214" y="0"/>
                  </a:moveTo>
                  <a:cubicBezTo>
                    <a:pt x="167" y="0"/>
                    <a:pt x="119" y="13"/>
                    <a:pt x="87" y="38"/>
                  </a:cubicBezTo>
                  <a:cubicBezTo>
                    <a:pt x="0" y="108"/>
                    <a:pt x="0" y="229"/>
                    <a:pt x="70" y="317"/>
                  </a:cubicBezTo>
                  <a:cubicBezTo>
                    <a:pt x="218" y="482"/>
                    <a:pt x="427" y="564"/>
                    <a:pt x="635" y="564"/>
                  </a:cubicBezTo>
                  <a:cubicBezTo>
                    <a:pt x="844" y="564"/>
                    <a:pt x="1053" y="482"/>
                    <a:pt x="1201" y="317"/>
                  </a:cubicBezTo>
                  <a:cubicBezTo>
                    <a:pt x="1288" y="229"/>
                    <a:pt x="1270" y="108"/>
                    <a:pt x="1184" y="38"/>
                  </a:cubicBezTo>
                  <a:cubicBezTo>
                    <a:pt x="1152" y="13"/>
                    <a:pt x="1104" y="0"/>
                    <a:pt x="1057" y="0"/>
                  </a:cubicBezTo>
                  <a:cubicBezTo>
                    <a:pt x="1003" y="0"/>
                    <a:pt x="950" y="18"/>
                    <a:pt x="922" y="55"/>
                  </a:cubicBezTo>
                  <a:cubicBezTo>
                    <a:pt x="844" y="142"/>
                    <a:pt x="740" y="185"/>
                    <a:pt x="635" y="185"/>
                  </a:cubicBezTo>
                  <a:cubicBezTo>
                    <a:pt x="531" y="185"/>
                    <a:pt x="427" y="142"/>
                    <a:pt x="349" y="55"/>
                  </a:cubicBezTo>
                  <a:cubicBezTo>
                    <a:pt x="320" y="18"/>
                    <a:pt x="26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8"/>
            <p:cNvSpPr/>
            <p:nvPr/>
          </p:nvSpPr>
          <p:spPr>
            <a:xfrm>
              <a:off x="1495192" y="3763464"/>
              <a:ext cx="179238" cy="11467"/>
            </a:xfrm>
            <a:custGeom>
              <a:avLst/>
              <a:gdLst/>
              <a:ahLst/>
              <a:cxnLst/>
              <a:rect l="l" t="t" r="r" b="b"/>
              <a:pathLst>
                <a:path w="6283" h="402" extrusionOk="0">
                  <a:moveTo>
                    <a:pt x="244" y="0"/>
                  </a:moveTo>
                  <a:cubicBezTo>
                    <a:pt x="0" y="18"/>
                    <a:pt x="0" y="383"/>
                    <a:pt x="244" y="401"/>
                  </a:cubicBezTo>
                  <a:lnTo>
                    <a:pt x="6039" y="401"/>
                  </a:lnTo>
                  <a:cubicBezTo>
                    <a:pt x="6282" y="383"/>
                    <a:pt x="6282" y="18"/>
                    <a:pt x="6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8"/>
            <p:cNvSpPr/>
            <p:nvPr/>
          </p:nvSpPr>
          <p:spPr>
            <a:xfrm>
              <a:off x="1495192" y="3796753"/>
              <a:ext cx="177755" cy="10925"/>
            </a:xfrm>
            <a:custGeom>
              <a:avLst/>
              <a:gdLst/>
              <a:ahLst/>
              <a:cxnLst/>
              <a:rect l="l" t="t" r="r" b="b"/>
              <a:pathLst>
                <a:path w="6231" h="383" extrusionOk="0">
                  <a:moveTo>
                    <a:pt x="244" y="0"/>
                  </a:moveTo>
                  <a:cubicBezTo>
                    <a:pt x="0" y="0"/>
                    <a:pt x="0" y="365"/>
                    <a:pt x="244" y="383"/>
                  </a:cubicBezTo>
                  <a:lnTo>
                    <a:pt x="6039" y="383"/>
                  </a:lnTo>
                  <a:cubicBezTo>
                    <a:pt x="6143" y="383"/>
                    <a:pt x="6231" y="295"/>
                    <a:pt x="6231" y="191"/>
                  </a:cubicBezTo>
                  <a:cubicBezTo>
                    <a:pt x="6231" y="70"/>
                    <a:pt x="6143" y="0"/>
                    <a:pt x="6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8"/>
            <p:cNvSpPr/>
            <p:nvPr/>
          </p:nvSpPr>
          <p:spPr>
            <a:xfrm>
              <a:off x="1495192" y="3829500"/>
              <a:ext cx="108262" cy="10954"/>
            </a:xfrm>
            <a:custGeom>
              <a:avLst/>
              <a:gdLst/>
              <a:ahLst/>
              <a:cxnLst/>
              <a:rect l="l" t="t" r="r" b="b"/>
              <a:pathLst>
                <a:path w="3795" h="384" extrusionOk="0">
                  <a:moveTo>
                    <a:pt x="244" y="1"/>
                  </a:moveTo>
                  <a:cubicBezTo>
                    <a:pt x="0" y="17"/>
                    <a:pt x="0" y="384"/>
                    <a:pt x="244" y="384"/>
                  </a:cubicBezTo>
                  <a:lnTo>
                    <a:pt x="3533" y="384"/>
                  </a:lnTo>
                  <a:cubicBezTo>
                    <a:pt x="3794" y="384"/>
                    <a:pt x="3794" y="17"/>
                    <a:pt x="3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8"/>
            <p:cNvSpPr/>
            <p:nvPr/>
          </p:nvSpPr>
          <p:spPr>
            <a:xfrm>
              <a:off x="1701731" y="3773277"/>
              <a:ext cx="96822" cy="93107"/>
            </a:xfrm>
            <a:custGeom>
              <a:avLst/>
              <a:gdLst/>
              <a:ahLst/>
              <a:cxnLst/>
              <a:rect l="l" t="t" r="r" b="b"/>
              <a:pathLst>
                <a:path w="3394" h="3264" extrusionOk="0">
                  <a:moveTo>
                    <a:pt x="2680" y="379"/>
                  </a:moveTo>
                  <a:cubicBezTo>
                    <a:pt x="2749" y="379"/>
                    <a:pt x="2819" y="405"/>
                    <a:pt x="2871" y="457"/>
                  </a:cubicBezTo>
                  <a:cubicBezTo>
                    <a:pt x="2976" y="561"/>
                    <a:pt x="2976" y="735"/>
                    <a:pt x="2871" y="840"/>
                  </a:cubicBezTo>
                  <a:lnTo>
                    <a:pt x="905" y="2807"/>
                  </a:lnTo>
                  <a:cubicBezTo>
                    <a:pt x="853" y="2859"/>
                    <a:pt x="788" y="2885"/>
                    <a:pt x="720" y="2885"/>
                  </a:cubicBezTo>
                  <a:cubicBezTo>
                    <a:pt x="653" y="2885"/>
                    <a:pt x="583" y="2859"/>
                    <a:pt x="522" y="2807"/>
                  </a:cubicBezTo>
                  <a:cubicBezTo>
                    <a:pt x="418" y="2685"/>
                    <a:pt x="418" y="2511"/>
                    <a:pt x="522" y="2424"/>
                  </a:cubicBezTo>
                  <a:lnTo>
                    <a:pt x="2488" y="457"/>
                  </a:lnTo>
                  <a:cubicBezTo>
                    <a:pt x="2541" y="405"/>
                    <a:pt x="2610" y="379"/>
                    <a:pt x="2680" y="379"/>
                  </a:cubicBezTo>
                  <a:close/>
                  <a:moveTo>
                    <a:pt x="2680" y="0"/>
                  </a:moveTo>
                  <a:cubicBezTo>
                    <a:pt x="2511" y="0"/>
                    <a:pt x="2341" y="66"/>
                    <a:pt x="2210" y="196"/>
                  </a:cubicBezTo>
                  <a:lnTo>
                    <a:pt x="261" y="2146"/>
                  </a:lnTo>
                  <a:cubicBezTo>
                    <a:pt x="0" y="2406"/>
                    <a:pt x="0" y="2824"/>
                    <a:pt x="261" y="3067"/>
                  </a:cubicBezTo>
                  <a:cubicBezTo>
                    <a:pt x="392" y="3198"/>
                    <a:pt x="557" y="3264"/>
                    <a:pt x="720" y="3264"/>
                  </a:cubicBezTo>
                  <a:cubicBezTo>
                    <a:pt x="883" y="3264"/>
                    <a:pt x="1044" y="3198"/>
                    <a:pt x="1166" y="3067"/>
                  </a:cubicBezTo>
                  <a:lnTo>
                    <a:pt x="3150" y="1118"/>
                  </a:lnTo>
                  <a:cubicBezTo>
                    <a:pt x="3393" y="858"/>
                    <a:pt x="3393" y="440"/>
                    <a:pt x="3150" y="196"/>
                  </a:cubicBezTo>
                  <a:cubicBezTo>
                    <a:pt x="3020" y="66"/>
                    <a:pt x="2850" y="0"/>
                    <a:pt x="2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8"/>
            <p:cNvSpPr/>
            <p:nvPr/>
          </p:nvSpPr>
          <p:spPr>
            <a:xfrm>
              <a:off x="1452971" y="3631648"/>
              <a:ext cx="376363" cy="373624"/>
            </a:xfrm>
            <a:custGeom>
              <a:avLst/>
              <a:gdLst/>
              <a:ahLst/>
              <a:cxnLst/>
              <a:rect l="l" t="t" r="r" b="b"/>
              <a:pathLst>
                <a:path w="13193" h="13098" extrusionOk="0">
                  <a:moveTo>
                    <a:pt x="2122" y="380"/>
                  </a:moveTo>
                  <a:cubicBezTo>
                    <a:pt x="2311" y="380"/>
                    <a:pt x="2498" y="506"/>
                    <a:pt x="2506" y="758"/>
                  </a:cubicBezTo>
                  <a:lnTo>
                    <a:pt x="2506" y="1541"/>
                  </a:lnTo>
                  <a:cubicBezTo>
                    <a:pt x="2498" y="1800"/>
                    <a:pt x="2314" y="1926"/>
                    <a:pt x="2127" y="1926"/>
                  </a:cubicBezTo>
                  <a:cubicBezTo>
                    <a:pt x="1936" y="1926"/>
                    <a:pt x="1742" y="1796"/>
                    <a:pt x="1724" y="1541"/>
                  </a:cubicBezTo>
                  <a:lnTo>
                    <a:pt x="1724" y="758"/>
                  </a:lnTo>
                  <a:cubicBezTo>
                    <a:pt x="1741" y="506"/>
                    <a:pt x="1933" y="380"/>
                    <a:pt x="2122" y="380"/>
                  </a:cubicBezTo>
                  <a:close/>
                  <a:moveTo>
                    <a:pt x="4623" y="380"/>
                  </a:moveTo>
                  <a:cubicBezTo>
                    <a:pt x="4808" y="380"/>
                    <a:pt x="4995" y="506"/>
                    <a:pt x="5013" y="758"/>
                  </a:cubicBezTo>
                  <a:lnTo>
                    <a:pt x="5013" y="1541"/>
                  </a:lnTo>
                  <a:cubicBezTo>
                    <a:pt x="4995" y="1800"/>
                    <a:pt x="4812" y="1926"/>
                    <a:pt x="4628" y="1926"/>
                  </a:cubicBezTo>
                  <a:cubicBezTo>
                    <a:pt x="4442" y="1926"/>
                    <a:pt x="4256" y="1796"/>
                    <a:pt x="4247" y="1541"/>
                  </a:cubicBezTo>
                  <a:lnTo>
                    <a:pt x="4247" y="758"/>
                  </a:lnTo>
                  <a:cubicBezTo>
                    <a:pt x="4256" y="506"/>
                    <a:pt x="4439" y="380"/>
                    <a:pt x="4623" y="380"/>
                  </a:cubicBezTo>
                  <a:close/>
                  <a:moveTo>
                    <a:pt x="7136" y="380"/>
                  </a:moveTo>
                  <a:cubicBezTo>
                    <a:pt x="7324" y="380"/>
                    <a:pt x="7510" y="506"/>
                    <a:pt x="7519" y="758"/>
                  </a:cubicBezTo>
                  <a:lnTo>
                    <a:pt x="7519" y="1541"/>
                  </a:lnTo>
                  <a:cubicBezTo>
                    <a:pt x="7511" y="1800"/>
                    <a:pt x="7327" y="1926"/>
                    <a:pt x="7141" y="1926"/>
                  </a:cubicBezTo>
                  <a:cubicBezTo>
                    <a:pt x="6953" y="1926"/>
                    <a:pt x="6762" y="1796"/>
                    <a:pt x="6753" y="1541"/>
                  </a:cubicBezTo>
                  <a:lnTo>
                    <a:pt x="6753" y="758"/>
                  </a:lnTo>
                  <a:cubicBezTo>
                    <a:pt x="6762" y="506"/>
                    <a:pt x="6949" y="380"/>
                    <a:pt x="7136" y="380"/>
                  </a:cubicBezTo>
                  <a:close/>
                  <a:moveTo>
                    <a:pt x="11374" y="4271"/>
                  </a:moveTo>
                  <a:cubicBezTo>
                    <a:pt x="11473" y="4271"/>
                    <a:pt x="11572" y="4306"/>
                    <a:pt x="11644" y="4378"/>
                  </a:cubicBezTo>
                  <a:lnTo>
                    <a:pt x="12636" y="5370"/>
                  </a:lnTo>
                  <a:cubicBezTo>
                    <a:pt x="12775" y="5510"/>
                    <a:pt x="12775" y="5735"/>
                    <a:pt x="12654" y="5892"/>
                  </a:cubicBezTo>
                  <a:lnTo>
                    <a:pt x="9382" y="9703"/>
                  </a:lnTo>
                  <a:cubicBezTo>
                    <a:pt x="9299" y="9795"/>
                    <a:pt x="9187" y="9838"/>
                    <a:pt x="9077" y="9838"/>
                  </a:cubicBezTo>
                  <a:cubicBezTo>
                    <a:pt x="8978" y="9838"/>
                    <a:pt x="8881" y="9804"/>
                    <a:pt x="8807" y="9738"/>
                  </a:cubicBezTo>
                  <a:lnTo>
                    <a:pt x="7275" y="8206"/>
                  </a:lnTo>
                  <a:cubicBezTo>
                    <a:pt x="7171" y="8102"/>
                    <a:pt x="7101" y="7807"/>
                    <a:pt x="7310" y="7650"/>
                  </a:cubicBezTo>
                  <a:lnTo>
                    <a:pt x="11122" y="4361"/>
                  </a:lnTo>
                  <a:cubicBezTo>
                    <a:pt x="11190" y="4302"/>
                    <a:pt x="11281" y="4271"/>
                    <a:pt x="11374" y="4271"/>
                  </a:cubicBezTo>
                  <a:close/>
                  <a:moveTo>
                    <a:pt x="7050" y="8503"/>
                  </a:moveTo>
                  <a:lnTo>
                    <a:pt x="8512" y="9965"/>
                  </a:lnTo>
                  <a:lnTo>
                    <a:pt x="8215" y="10278"/>
                  </a:lnTo>
                  <a:cubicBezTo>
                    <a:pt x="8127" y="10366"/>
                    <a:pt x="8011" y="10413"/>
                    <a:pt x="7890" y="10413"/>
                  </a:cubicBezTo>
                  <a:cubicBezTo>
                    <a:pt x="7819" y="10413"/>
                    <a:pt x="7746" y="10397"/>
                    <a:pt x="7676" y="10365"/>
                  </a:cubicBezTo>
                  <a:cubicBezTo>
                    <a:pt x="7658" y="10365"/>
                    <a:pt x="7345" y="10243"/>
                    <a:pt x="7328" y="10225"/>
                  </a:cubicBezTo>
                  <a:cubicBezTo>
                    <a:pt x="7305" y="10214"/>
                    <a:pt x="7282" y="10208"/>
                    <a:pt x="7259" y="10208"/>
                  </a:cubicBezTo>
                  <a:cubicBezTo>
                    <a:pt x="7212" y="10208"/>
                    <a:pt x="7166" y="10232"/>
                    <a:pt x="7119" y="10278"/>
                  </a:cubicBezTo>
                  <a:lnTo>
                    <a:pt x="6649" y="10747"/>
                  </a:lnTo>
                  <a:cubicBezTo>
                    <a:pt x="6627" y="10769"/>
                    <a:pt x="6585" y="10784"/>
                    <a:pt x="6540" y="10784"/>
                  </a:cubicBezTo>
                  <a:cubicBezTo>
                    <a:pt x="6513" y="10784"/>
                    <a:pt x="6484" y="10779"/>
                    <a:pt x="6458" y="10766"/>
                  </a:cubicBezTo>
                  <a:lnTo>
                    <a:pt x="6249" y="10661"/>
                  </a:lnTo>
                  <a:cubicBezTo>
                    <a:pt x="6214" y="10643"/>
                    <a:pt x="6179" y="10608"/>
                    <a:pt x="6161" y="10557"/>
                  </a:cubicBezTo>
                  <a:cubicBezTo>
                    <a:pt x="6161" y="10504"/>
                    <a:pt x="6179" y="10452"/>
                    <a:pt x="6214" y="10417"/>
                  </a:cubicBezTo>
                  <a:cubicBezTo>
                    <a:pt x="6214" y="10417"/>
                    <a:pt x="6737" y="9910"/>
                    <a:pt x="6753" y="9895"/>
                  </a:cubicBezTo>
                  <a:lnTo>
                    <a:pt x="6753" y="9895"/>
                  </a:lnTo>
                  <a:cubicBezTo>
                    <a:pt x="6753" y="9895"/>
                    <a:pt x="6753" y="9895"/>
                    <a:pt x="6753" y="9895"/>
                  </a:cubicBezTo>
                  <a:cubicBezTo>
                    <a:pt x="6753" y="9895"/>
                    <a:pt x="6753" y="9895"/>
                    <a:pt x="6753" y="9895"/>
                  </a:cubicBezTo>
                  <a:lnTo>
                    <a:pt x="6753" y="9895"/>
                  </a:lnTo>
                  <a:cubicBezTo>
                    <a:pt x="6753" y="9895"/>
                    <a:pt x="6753" y="9895"/>
                    <a:pt x="6753" y="9895"/>
                  </a:cubicBezTo>
                  <a:lnTo>
                    <a:pt x="6753" y="9895"/>
                  </a:lnTo>
                  <a:cubicBezTo>
                    <a:pt x="6788" y="9826"/>
                    <a:pt x="6806" y="9756"/>
                    <a:pt x="6771" y="9668"/>
                  </a:cubicBezTo>
                  <a:lnTo>
                    <a:pt x="6632" y="9338"/>
                  </a:lnTo>
                  <a:cubicBezTo>
                    <a:pt x="6562" y="9146"/>
                    <a:pt x="6614" y="8956"/>
                    <a:pt x="6753" y="8798"/>
                  </a:cubicBezTo>
                  <a:lnTo>
                    <a:pt x="7050" y="8503"/>
                  </a:lnTo>
                  <a:close/>
                  <a:moveTo>
                    <a:pt x="2111" y="0"/>
                  </a:moveTo>
                  <a:cubicBezTo>
                    <a:pt x="1737" y="0"/>
                    <a:pt x="1367" y="253"/>
                    <a:pt x="1358" y="758"/>
                  </a:cubicBezTo>
                  <a:lnTo>
                    <a:pt x="1358" y="985"/>
                  </a:lnTo>
                  <a:cubicBezTo>
                    <a:pt x="575" y="1106"/>
                    <a:pt x="0" y="1785"/>
                    <a:pt x="0" y="2586"/>
                  </a:cubicBezTo>
                  <a:lnTo>
                    <a:pt x="0" y="11478"/>
                  </a:lnTo>
                  <a:cubicBezTo>
                    <a:pt x="0" y="12383"/>
                    <a:pt x="715" y="13098"/>
                    <a:pt x="1620" y="13098"/>
                  </a:cubicBezTo>
                  <a:lnTo>
                    <a:pt x="7623" y="13098"/>
                  </a:lnTo>
                  <a:cubicBezTo>
                    <a:pt x="8528" y="13098"/>
                    <a:pt x="9242" y="12383"/>
                    <a:pt x="9242" y="11478"/>
                  </a:cubicBezTo>
                  <a:lnTo>
                    <a:pt x="9242" y="10209"/>
                  </a:lnTo>
                  <a:cubicBezTo>
                    <a:pt x="9398" y="10156"/>
                    <a:pt x="9556" y="10086"/>
                    <a:pt x="9660" y="9947"/>
                  </a:cubicBezTo>
                  <a:lnTo>
                    <a:pt x="12932" y="6153"/>
                  </a:lnTo>
                  <a:cubicBezTo>
                    <a:pt x="13192" y="5840"/>
                    <a:pt x="13176" y="5387"/>
                    <a:pt x="12897" y="5109"/>
                  </a:cubicBezTo>
                  <a:lnTo>
                    <a:pt x="11905" y="4117"/>
                  </a:lnTo>
                  <a:cubicBezTo>
                    <a:pt x="11756" y="3969"/>
                    <a:pt x="11558" y="3894"/>
                    <a:pt x="11360" y="3894"/>
                  </a:cubicBezTo>
                  <a:cubicBezTo>
                    <a:pt x="11188" y="3894"/>
                    <a:pt x="11016" y="3951"/>
                    <a:pt x="10878" y="4064"/>
                  </a:cubicBezTo>
                  <a:lnTo>
                    <a:pt x="9242" y="5475"/>
                  </a:lnTo>
                  <a:lnTo>
                    <a:pt x="9242" y="4326"/>
                  </a:lnTo>
                  <a:cubicBezTo>
                    <a:pt x="9242" y="4195"/>
                    <a:pt x="9151" y="4130"/>
                    <a:pt x="9059" y="4130"/>
                  </a:cubicBezTo>
                  <a:cubicBezTo>
                    <a:pt x="8968" y="4130"/>
                    <a:pt x="8876" y="4195"/>
                    <a:pt x="8876" y="4326"/>
                  </a:cubicBezTo>
                  <a:lnTo>
                    <a:pt x="8876" y="5805"/>
                  </a:lnTo>
                  <a:lnTo>
                    <a:pt x="7066" y="7354"/>
                  </a:lnTo>
                  <a:cubicBezTo>
                    <a:pt x="6823" y="7545"/>
                    <a:pt x="6736" y="7858"/>
                    <a:pt x="6823" y="8155"/>
                  </a:cubicBezTo>
                  <a:lnTo>
                    <a:pt x="6475" y="8520"/>
                  </a:lnTo>
                  <a:cubicBezTo>
                    <a:pt x="6214" y="8782"/>
                    <a:pt x="6145" y="9164"/>
                    <a:pt x="6284" y="9494"/>
                  </a:cubicBezTo>
                  <a:lnTo>
                    <a:pt x="6353" y="9634"/>
                  </a:lnTo>
                  <a:lnTo>
                    <a:pt x="2385" y="9634"/>
                  </a:lnTo>
                  <a:cubicBezTo>
                    <a:pt x="1915" y="9634"/>
                    <a:pt x="1532" y="10016"/>
                    <a:pt x="1532" y="10469"/>
                  </a:cubicBezTo>
                  <a:lnTo>
                    <a:pt x="1532" y="11096"/>
                  </a:lnTo>
                  <a:cubicBezTo>
                    <a:pt x="1532" y="11583"/>
                    <a:pt x="1915" y="11949"/>
                    <a:pt x="2385" y="11949"/>
                  </a:cubicBezTo>
                  <a:lnTo>
                    <a:pt x="3151" y="11949"/>
                  </a:lnTo>
                  <a:cubicBezTo>
                    <a:pt x="3395" y="11931"/>
                    <a:pt x="3395" y="11583"/>
                    <a:pt x="3151" y="11566"/>
                  </a:cubicBezTo>
                  <a:lnTo>
                    <a:pt x="2385" y="11566"/>
                  </a:lnTo>
                  <a:cubicBezTo>
                    <a:pt x="2142" y="11566"/>
                    <a:pt x="1933" y="11357"/>
                    <a:pt x="1933" y="11096"/>
                  </a:cubicBezTo>
                  <a:lnTo>
                    <a:pt x="1933" y="10469"/>
                  </a:lnTo>
                  <a:cubicBezTo>
                    <a:pt x="1933" y="10225"/>
                    <a:pt x="2142" y="10016"/>
                    <a:pt x="2385" y="10016"/>
                  </a:cubicBezTo>
                  <a:lnTo>
                    <a:pt x="6075" y="10016"/>
                  </a:lnTo>
                  <a:lnTo>
                    <a:pt x="5952" y="10139"/>
                  </a:lnTo>
                  <a:cubicBezTo>
                    <a:pt x="5813" y="10278"/>
                    <a:pt x="5778" y="10434"/>
                    <a:pt x="5796" y="10608"/>
                  </a:cubicBezTo>
                  <a:lnTo>
                    <a:pt x="2889" y="10608"/>
                  </a:lnTo>
                  <a:cubicBezTo>
                    <a:pt x="2646" y="10608"/>
                    <a:pt x="2646" y="10974"/>
                    <a:pt x="2889" y="10974"/>
                  </a:cubicBezTo>
                  <a:lnTo>
                    <a:pt x="6040" y="10974"/>
                  </a:lnTo>
                  <a:cubicBezTo>
                    <a:pt x="6075" y="11009"/>
                    <a:pt x="6092" y="11009"/>
                    <a:pt x="6301" y="11114"/>
                  </a:cubicBezTo>
                  <a:cubicBezTo>
                    <a:pt x="6380" y="11159"/>
                    <a:pt x="6464" y="11181"/>
                    <a:pt x="6547" y="11181"/>
                  </a:cubicBezTo>
                  <a:cubicBezTo>
                    <a:pt x="6684" y="11181"/>
                    <a:pt x="6819" y="11124"/>
                    <a:pt x="6927" y="11026"/>
                  </a:cubicBezTo>
                  <a:lnTo>
                    <a:pt x="7293" y="10626"/>
                  </a:lnTo>
                  <a:lnTo>
                    <a:pt x="7328" y="10643"/>
                  </a:lnTo>
                  <a:lnTo>
                    <a:pt x="7328" y="11096"/>
                  </a:lnTo>
                  <a:cubicBezTo>
                    <a:pt x="7328" y="11357"/>
                    <a:pt x="7119" y="11566"/>
                    <a:pt x="6876" y="11566"/>
                  </a:cubicBezTo>
                  <a:lnTo>
                    <a:pt x="4038" y="11566"/>
                  </a:lnTo>
                  <a:cubicBezTo>
                    <a:pt x="3794" y="11583"/>
                    <a:pt x="3794" y="11931"/>
                    <a:pt x="4038" y="11949"/>
                  </a:cubicBezTo>
                  <a:lnTo>
                    <a:pt x="6876" y="11949"/>
                  </a:lnTo>
                  <a:cubicBezTo>
                    <a:pt x="7328" y="11949"/>
                    <a:pt x="7711" y="11583"/>
                    <a:pt x="7711" y="11096"/>
                  </a:cubicBezTo>
                  <a:lnTo>
                    <a:pt x="7711" y="10782"/>
                  </a:lnTo>
                  <a:cubicBezTo>
                    <a:pt x="7764" y="10792"/>
                    <a:pt x="7817" y="10797"/>
                    <a:pt x="7870" y="10797"/>
                  </a:cubicBezTo>
                  <a:cubicBezTo>
                    <a:pt x="8094" y="10797"/>
                    <a:pt x="8311" y="10708"/>
                    <a:pt x="8493" y="10539"/>
                  </a:cubicBezTo>
                  <a:lnTo>
                    <a:pt x="8841" y="10174"/>
                  </a:lnTo>
                  <a:cubicBezTo>
                    <a:pt x="8860" y="10191"/>
                    <a:pt x="8860" y="10191"/>
                    <a:pt x="8876" y="10191"/>
                  </a:cubicBezTo>
                  <a:lnTo>
                    <a:pt x="8876" y="11478"/>
                  </a:lnTo>
                  <a:cubicBezTo>
                    <a:pt x="8876" y="12158"/>
                    <a:pt x="8303" y="12732"/>
                    <a:pt x="7623" y="12732"/>
                  </a:cubicBezTo>
                  <a:lnTo>
                    <a:pt x="1620" y="12732"/>
                  </a:lnTo>
                  <a:cubicBezTo>
                    <a:pt x="940" y="12732"/>
                    <a:pt x="383" y="12158"/>
                    <a:pt x="383" y="11478"/>
                  </a:cubicBezTo>
                  <a:lnTo>
                    <a:pt x="383" y="2586"/>
                  </a:lnTo>
                  <a:cubicBezTo>
                    <a:pt x="383" y="1994"/>
                    <a:pt x="801" y="1507"/>
                    <a:pt x="1358" y="1384"/>
                  </a:cubicBezTo>
                  <a:lnTo>
                    <a:pt x="1358" y="1541"/>
                  </a:lnTo>
                  <a:cubicBezTo>
                    <a:pt x="1367" y="2046"/>
                    <a:pt x="1737" y="2299"/>
                    <a:pt x="2111" y="2299"/>
                  </a:cubicBezTo>
                  <a:cubicBezTo>
                    <a:pt x="2485" y="2299"/>
                    <a:pt x="2864" y="2046"/>
                    <a:pt x="2889" y="1541"/>
                  </a:cubicBezTo>
                  <a:lnTo>
                    <a:pt x="2889" y="1349"/>
                  </a:lnTo>
                  <a:lnTo>
                    <a:pt x="3847" y="1349"/>
                  </a:lnTo>
                  <a:lnTo>
                    <a:pt x="3847" y="1541"/>
                  </a:lnTo>
                  <a:cubicBezTo>
                    <a:pt x="3873" y="2046"/>
                    <a:pt x="4251" y="2299"/>
                    <a:pt x="4628" y="2299"/>
                  </a:cubicBezTo>
                  <a:cubicBezTo>
                    <a:pt x="5004" y="2299"/>
                    <a:pt x="5378" y="2046"/>
                    <a:pt x="5396" y="1541"/>
                  </a:cubicBezTo>
                  <a:lnTo>
                    <a:pt x="5396" y="1349"/>
                  </a:lnTo>
                  <a:lnTo>
                    <a:pt x="6353" y="1349"/>
                  </a:lnTo>
                  <a:lnTo>
                    <a:pt x="6353" y="1541"/>
                  </a:lnTo>
                  <a:cubicBezTo>
                    <a:pt x="6379" y="2046"/>
                    <a:pt x="6758" y="2299"/>
                    <a:pt x="7134" y="2299"/>
                  </a:cubicBezTo>
                  <a:cubicBezTo>
                    <a:pt x="7510" y="2299"/>
                    <a:pt x="7884" y="2046"/>
                    <a:pt x="7902" y="1541"/>
                  </a:cubicBezTo>
                  <a:lnTo>
                    <a:pt x="7902" y="1384"/>
                  </a:lnTo>
                  <a:cubicBezTo>
                    <a:pt x="8459" y="1507"/>
                    <a:pt x="8876" y="1994"/>
                    <a:pt x="8876" y="2586"/>
                  </a:cubicBezTo>
                  <a:lnTo>
                    <a:pt x="8876" y="3421"/>
                  </a:lnTo>
                  <a:cubicBezTo>
                    <a:pt x="8876" y="3551"/>
                    <a:pt x="8968" y="3616"/>
                    <a:pt x="9059" y="3616"/>
                  </a:cubicBezTo>
                  <a:cubicBezTo>
                    <a:pt x="9151" y="3616"/>
                    <a:pt x="9242" y="3551"/>
                    <a:pt x="9242" y="3421"/>
                  </a:cubicBezTo>
                  <a:lnTo>
                    <a:pt x="9242" y="2586"/>
                  </a:lnTo>
                  <a:cubicBezTo>
                    <a:pt x="9242" y="1785"/>
                    <a:pt x="8667" y="1106"/>
                    <a:pt x="7902" y="985"/>
                  </a:cubicBezTo>
                  <a:lnTo>
                    <a:pt x="7902" y="758"/>
                  </a:lnTo>
                  <a:cubicBezTo>
                    <a:pt x="7884" y="253"/>
                    <a:pt x="7510" y="0"/>
                    <a:pt x="7134" y="0"/>
                  </a:cubicBezTo>
                  <a:cubicBezTo>
                    <a:pt x="6758" y="0"/>
                    <a:pt x="6379" y="253"/>
                    <a:pt x="6353" y="758"/>
                  </a:cubicBezTo>
                  <a:lnTo>
                    <a:pt x="6353" y="950"/>
                  </a:lnTo>
                  <a:lnTo>
                    <a:pt x="5396" y="950"/>
                  </a:lnTo>
                  <a:lnTo>
                    <a:pt x="5396" y="758"/>
                  </a:lnTo>
                  <a:cubicBezTo>
                    <a:pt x="5378" y="253"/>
                    <a:pt x="5004" y="0"/>
                    <a:pt x="4628" y="0"/>
                  </a:cubicBezTo>
                  <a:cubicBezTo>
                    <a:pt x="4251" y="0"/>
                    <a:pt x="3873" y="253"/>
                    <a:pt x="3847" y="758"/>
                  </a:cubicBezTo>
                  <a:lnTo>
                    <a:pt x="3847" y="950"/>
                  </a:lnTo>
                  <a:lnTo>
                    <a:pt x="2889" y="950"/>
                  </a:lnTo>
                  <a:lnTo>
                    <a:pt x="2889" y="758"/>
                  </a:lnTo>
                  <a:cubicBezTo>
                    <a:pt x="2864" y="253"/>
                    <a:pt x="2485" y="0"/>
                    <a:pt x="2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48"/>
          <p:cNvGrpSpPr/>
          <p:nvPr/>
        </p:nvGrpSpPr>
        <p:grpSpPr>
          <a:xfrm>
            <a:off x="-458278" y="2459290"/>
            <a:ext cx="376363" cy="376363"/>
            <a:chOff x="1452968" y="2451795"/>
            <a:chExt cx="376363" cy="376363"/>
          </a:xfrm>
        </p:grpSpPr>
        <p:sp>
          <p:nvSpPr>
            <p:cNvPr id="1462" name="Google Shape;1462;p48"/>
            <p:cNvSpPr/>
            <p:nvPr/>
          </p:nvSpPr>
          <p:spPr>
            <a:xfrm>
              <a:off x="1584416" y="2595495"/>
              <a:ext cx="239333" cy="227081"/>
            </a:xfrm>
            <a:custGeom>
              <a:avLst/>
              <a:gdLst/>
              <a:ahLst/>
              <a:cxnLst/>
              <a:rect l="l" t="t" r="r" b="b"/>
              <a:pathLst>
                <a:path w="8146" h="7729" extrusionOk="0">
                  <a:moveTo>
                    <a:pt x="6440" y="1"/>
                  </a:moveTo>
                  <a:lnTo>
                    <a:pt x="0" y="7171"/>
                  </a:lnTo>
                  <a:cubicBezTo>
                    <a:pt x="174" y="7485"/>
                    <a:pt x="539" y="7728"/>
                    <a:pt x="957" y="7728"/>
                  </a:cubicBezTo>
                  <a:lnTo>
                    <a:pt x="7048" y="7728"/>
                  </a:lnTo>
                  <a:cubicBezTo>
                    <a:pt x="7658" y="7728"/>
                    <a:pt x="8145" y="7241"/>
                    <a:pt x="8145" y="6631"/>
                  </a:cubicBezTo>
                  <a:lnTo>
                    <a:pt x="8145" y="1097"/>
                  </a:lnTo>
                  <a:cubicBezTo>
                    <a:pt x="8145" y="488"/>
                    <a:pt x="7658" y="1"/>
                    <a:pt x="7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8"/>
            <p:cNvSpPr/>
            <p:nvPr/>
          </p:nvSpPr>
          <p:spPr>
            <a:xfrm>
              <a:off x="1580303" y="2595495"/>
              <a:ext cx="193323" cy="210717"/>
            </a:xfrm>
            <a:custGeom>
              <a:avLst/>
              <a:gdLst/>
              <a:ahLst/>
              <a:cxnLst/>
              <a:rect l="l" t="t" r="r" b="b"/>
              <a:pathLst>
                <a:path w="6580" h="7172" extrusionOk="0">
                  <a:moveTo>
                    <a:pt x="5830" y="1"/>
                  </a:moveTo>
                  <a:lnTo>
                    <a:pt x="1" y="6405"/>
                  </a:lnTo>
                  <a:lnTo>
                    <a:pt x="1" y="6631"/>
                  </a:lnTo>
                  <a:cubicBezTo>
                    <a:pt x="1" y="6823"/>
                    <a:pt x="52" y="6997"/>
                    <a:pt x="140" y="7171"/>
                  </a:cubicBezTo>
                  <a:lnTo>
                    <a:pt x="3046" y="7171"/>
                  </a:lnTo>
                  <a:cubicBezTo>
                    <a:pt x="3969" y="7171"/>
                    <a:pt x="4735" y="6492"/>
                    <a:pt x="4874" y="5605"/>
                  </a:cubicBezTo>
                  <a:cubicBezTo>
                    <a:pt x="4891" y="5517"/>
                    <a:pt x="4944" y="5466"/>
                    <a:pt x="5030" y="5448"/>
                  </a:cubicBezTo>
                  <a:cubicBezTo>
                    <a:pt x="5900" y="5308"/>
                    <a:pt x="6580" y="4543"/>
                    <a:pt x="6580" y="3621"/>
                  </a:cubicBezTo>
                  <a:lnTo>
                    <a:pt x="6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8"/>
            <p:cNvSpPr/>
            <p:nvPr/>
          </p:nvSpPr>
          <p:spPr>
            <a:xfrm>
              <a:off x="1458609" y="2557124"/>
              <a:ext cx="242888" cy="226582"/>
            </a:xfrm>
            <a:custGeom>
              <a:avLst/>
              <a:gdLst/>
              <a:ahLst/>
              <a:cxnLst/>
              <a:rect l="l" t="t" r="r" b="b"/>
              <a:pathLst>
                <a:path w="8267" h="7712" extrusionOk="0">
                  <a:moveTo>
                    <a:pt x="940" y="1"/>
                  </a:moveTo>
                  <a:cubicBezTo>
                    <a:pt x="400" y="89"/>
                    <a:pt x="1" y="541"/>
                    <a:pt x="1" y="1080"/>
                  </a:cubicBezTo>
                  <a:lnTo>
                    <a:pt x="1" y="6614"/>
                  </a:lnTo>
                  <a:cubicBezTo>
                    <a:pt x="1" y="7224"/>
                    <a:pt x="488" y="7711"/>
                    <a:pt x="1096" y="7711"/>
                  </a:cubicBezTo>
                  <a:lnTo>
                    <a:pt x="7188" y="7711"/>
                  </a:lnTo>
                  <a:cubicBezTo>
                    <a:pt x="7745" y="7711"/>
                    <a:pt x="8197" y="7310"/>
                    <a:pt x="8267" y="6772"/>
                  </a:cubicBezTo>
                  <a:lnTo>
                    <a:pt x="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8"/>
            <p:cNvSpPr/>
            <p:nvPr/>
          </p:nvSpPr>
          <p:spPr>
            <a:xfrm>
              <a:off x="1486227" y="2556654"/>
              <a:ext cx="215799" cy="199434"/>
            </a:xfrm>
            <a:custGeom>
              <a:avLst/>
              <a:gdLst/>
              <a:ahLst/>
              <a:cxnLst/>
              <a:rect l="l" t="t" r="r" b="b"/>
              <a:pathLst>
                <a:path w="7345" h="6788" extrusionOk="0">
                  <a:moveTo>
                    <a:pt x="156" y="0"/>
                  </a:moveTo>
                  <a:cubicBezTo>
                    <a:pt x="105" y="0"/>
                    <a:pt x="52" y="17"/>
                    <a:pt x="0" y="17"/>
                  </a:cubicBezTo>
                  <a:lnTo>
                    <a:pt x="0" y="4943"/>
                  </a:lnTo>
                  <a:cubicBezTo>
                    <a:pt x="0" y="5952"/>
                    <a:pt x="836" y="6788"/>
                    <a:pt x="1862" y="6788"/>
                  </a:cubicBezTo>
                  <a:lnTo>
                    <a:pt x="7327" y="6788"/>
                  </a:lnTo>
                  <a:cubicBezTo>
                    <a:pt x="7327" y="6735"/>
                    <a:pt x="7345" y="6683"/>
                    <a:pt x="7345" y="6630"/>
                  </a:cubicBezTo>
                  <a:lnTo>
                    <a:pt x="7345" y="6022"/>
                  </a:lnTo>
                  <a:lnTo>
                    <a:pt x="7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8"/>
            <p:cNvSpPr/>
            <p:nvPr/>
          </p:nvSpPr>
          <p:spPr>
            <a:xfrm>
              <a:off x="1551158" y="2496306"/>
              <a:ext cx="200463" cy="237276"/>
            </a:xfrm>
            <a:custGeom>
              <a:avLst/>
              <a:gdLst/>
              <a:ahLst/>
              <a:cxnLst/>
              <a:rect l="l" t="t" r="r" b="b"/>
              <a:pathLst>
                <a:path w="6823" h="8076" extrusionOk="0">
                  <a:moveTo>
                    <a:pt x="1480" y="0"/>
                  </a:moveTo>
                  <a:cubicBezTo>
                    <a:pt x="0" y="2663"/>
                    <a:pt x="331" y="5900"/>
                    <a:pt x="2594" y="8076"/>
                  </a:cubicBezTo>
                  <a:lnTo>
                    <a:pt x="5743" y="8076"/>
                  </a:lnTo>
                  <a:cubicBezTo>
                    <a:pt x="6335" y="8076"/>
                    <a:pt x="6822" y="7589"/>
                    <a:pt x="6822" y="6997"/>
                  </a:cubicBezTo>
                  <a:lnTo>
                    <a:pt x="6822" y="2628"/>
                  </a:lnTo>
                  <a:lnTo>
                    <a:pt x="5604" y="2071"/>
                  </a:lnTo>
                  <a:cubicBezTo>
                    <a:pt x="5117" y="1845"/>
                    <a:pt x="4752" y="1462"/>
                    <a:pt x="4560" y="957"/>
                  </a:cubicBezTo>
                  <a:lnTo>
                    <a:pt x="41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8"/>
            <p:cNvSpPr/>
            <p:nvPr/>
          </p:nvSpPr>
          <p:spPr>
            <a:xfrm>
              <a:off x="1508204" y="2496306"/>
              <a:ext cx="119167" cy="237276"/>
            </a:xfrm>
            <a:custGeom>
              <a:avLst/>
              <a:gdLst/>
              <a:ahLst/>
              <a:cxnLst/>
              <a:rect l="l" t="t" r="r" b="b"/>
              <a:pathLst>
                <a:path w="4056" h="8076" extrusionOk="0">
                  <a:moveTo>
                    <a:pt x="1114" y="0"/>
                  </a:moveTo>
                  <a:cubicBezTo>
                    <a:pt x="487" y="0"/>
                    <a:pt x="0" y="488"/>
                    <a:pt x="0" y="1096"/>
                  </a:cubicBezTo>
                  <a:lnTo>
                    <a:pt x="0" y="6997"/>
                  </a:lnTo>
                  <a:cubicBezTo>
                    <a:pt x="0" y="7589"/>
                    <a:pt x="487" y="8076"/>
                    <a:pt x="1114" y="8076"/>
                  </a:cubicBezTo>
                  <a:lnTo>
                    <a:pt x="4056" y="8076"/>
                  </a:lnTo>
                  <a:cubicBezTo>
                    <a:pt x="2646" y="5760"/>
                    <a:pt x="2123" y="2558"/>
                    <a:pt x="2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8"/>
            <p:cNvSpPr/>
            <p:nvPr/>
          </p:nvSpPr>
          <p:spPr>
            <a:xfrm>
              <a:off x="1674409" y="2496306"/>
              <a:ext cx="77212" cy="77212"/>
            </a:xfrm>
            <a:custGeom>
              <a:avLst/>
              <a:gdLst/>
              <a:ahLst/>
              <a:cxnLst/>
              <a:rect l="l" t="t" r="r" b="b"/>
              <a:pathLst>
                <a:path w="2628" h="2628" extrusionOk="0">
                  <a:moveTo>
                    <a:pt x="0" y="0"/>
                  </a:moveTo>
                  <a:lnTo>
                    <a:pt x="0" y="1583"/>
                  </a:lnTo>
                  <a:cubicBezTo>
                    <a:pt x="0" y="2159"/>
                    <a:pt x="469" y="2628"/>
                    <a:pt x="1061" y="2628"/>
                  </a:cubicBezTo>
                  <a:lnTo>
                    <a:pt x="2627" y="2628"/>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8"/>
            <p:cNvSpPr/>
            <p:nvPr/>
          </p:nvSpPr>
          <p:spPr>
            <a:xfrm>
              <a:off x="1558297" y="2457436"/>
              <a:ext cx="55265" cy="77241"/>
            </a:xfrm>
            <a:custGeom>
              <a:avLst/>
              <a:gdLst/>
              <a:ahLst/>
              <a:cxnLst/>
              <a:rect l="l" t="t" r="r" b="b"/>
              <a:pathLst>
                <a:path w="1881" h="2629" extrusionOk="0">
                  <a:moveTo>
                    <a:pt x="1" y="1"/>
                  </a:moveTo>
                  <a:lnTo>
                    <a:pt x="1" y="2628"/>
                  </a:lnTo>
                  <a:cubicBezTo>
                    <a:pt x="244" y="2628"/>
                    <a:pt x="244" y="2489"/>
                    <a:pt x="453" y="2489"/>
                  </a:cubicBezTo>
                  <a:cubicBezTo>
                    <a:pt x="697" y="2489"/>
                    <a:pt x="697" y="2628"/>
                    <a:pt x="924" y="2628"/>
                  </a:cubicBezTo>
                  <a:cubicBezTo>
                    <a:pt x="1167" y="2628"/>
                    <a:pt x="1167" y="2489"/>
                    <a:pt x="1393" y="2489"/>
                  </a:cubicBezTo>
                  <a:cubicBezTo>
                    <a:pt x="1637" y="2489"/>
                    <a:pt x="1637" y="2628"/>
                    <a:pt x="1880" y="2628"/>
                  </a:cubicBezTo>
                  <a:lnTo>
                    <a:pt x="1880" y="1"/>
                  </a:lnTo>
                  <a:cubicBezTo>
                    <a:pt x="1637" y="1"/>
                    <a:pt x="1637" y="140"/>
                    <a:pt x="1393" y="140"/>
                  </a:cubicBezTo>
                  <a:cubicBezTo>
                    <a:pt x="1167" y="140"/>
                    <a:pt x="1167" y="1"/>
                    <a:pt x="924" y="1"/>
                  </a:cubicBezTo>
                  <a:cubicBezTo>
                    <a:pt x="697" y="1"/>
                    <a:pt x="697" y="140"/>
                    <a:pt x="453" y="140"/>
                  </a:cubicBezTo>
                  <a:cubicBezTo>
                    <a:pt x="228" y="140"/>
                    <a:pt x="228"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8"/>
            <p:cNvSpPr/>
            <p:nvPr/>
          </p:nvSpPr>
          <p:spPr>
            <a:xfrm>
              <a:off x="1503091" y="2608540"/>
              <a:ext cx="153954" cy="130655"/>
            </a:xfrm>
            <a:custGeom>
              <a:avLst/>
              <a:gdLst/>
              <a:ahLst/>
              <a:cxnLst/>
              <a:rect l="l" t="t" r="r" b="b"/>
              <a:pathLst>
                <a:path w="5240" h="4447" extrusionOk="0">
                  <a:moveTo>
                    <a:pt x="176" y="1"/>
                  </a:moveTo>
                  <a:cubicBezTo>
                    <a:pt x="87" y="1"/>
                    <a:pt x="0" y="62"/>
                    <a:pt x="0" y="183"/>
                  </a:cubicBezTo>
                  <a:lnTo>
                    <a:pt x="0" y="3177"/>
                  </a:lnTo>
                  <a:cubicBezTo>
                    <a:pt x="0" y="3890"/>
                    <a:pt x="575" y="4447"/>
                    <a:pt x="1288" y="4447"/>
                  </a:cubicBezTo>
                  <a:lnTo>
                    <a:pt x="5047" y="4447"/>
                  </a:lnTo>
                  <a:cubicBezTo>
                    <a:pt x="5152" y="4447"/>
                    <a:pt x="5239" y="4377"/>
                    <a:pt x="5239" y="4256"/>
                  </a:cubicBezTo>
                  <a:cubicBezTo>
                    <a:pt x="5239" y="4168"/>
                    <a:pt x="5152" y="4082"/>
                    <a:pt x="5047" y="4082"/>
                  </a:cubicBezTo>
                  <a:lnTo>
                    <a:pt x="1288" y="4082"/>
                  </a:lnTo>
                  <a:cubicBezTo>
                    <a:pt x="784" y="4082"/>
                    <a:pt x="366" y="3681"/>
                    <a:pt x="366" y="3177"/>
                  </a:cubicBezTo>
                  <a:lnTo>
                    <a:pt x="366" y="183"/>
                  </a:lnTo>
                  <a:cubicBezTo>
                    <a:pt x="357" y="62"/>
                    <a:pt x="266"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8"/>
            <p:cNvSpPr/>
            <p:nvPr/>
          </p:nvSpPr>
          <p:spPr>
            <a:xfrm>
              <a:off x="1452968" y="2451795"/>
              <a:ext cx="376363" cy="376363"/>
            </a:xfrm>
            <a:custGeom>
              <a:avLst/>
              <a:gdLst/>
              <a:ahLst/>
              <a:cxnLst/>
              <a:rect l="l" t="t" r="r" b="b"/>
              <a:pathLst>
                <a:path w="12810" h="12810" extrusionOk="0">
                  <a:moveTo>
                    <a:pt x="4524" y="380"/>
                  </a:moveTo>
                  <a:cubicBezTo>
                    <a:pt x="4570" y="380"/>
                    <a:pt x="4613" y="393"/>
                    <a:pt x="4648" y="418"/>
                  </a:cubicBezTo>
                  <a:cubicBezTo>
                    <a:pt x="4745" y="486"/>
                    <a:pt x="4869" y="522"/>
                    <a:pt x="4992" y="522"/>
                  </a:cubicBezTo>
                  <a:cubicBezTo>
                    <a:pt x="5091" y="522"/>
                    <a:pt x="5189" y="499"/>
                    <a:pt x="5275" y="453"/>
                  </a:cubicBezTo>
                  <a:lnTo>
                    <a:pt x="5275" y="2560"/>
                  </a:lnTo>
                  <a:cubicBezTo>
                    <a:pt x="5192" y="2507"/>
                    <a:pt x="5097" y="2483"/>
                    <a:pt x="5001" y="2483"/>
                  </a:cubicBezTo>
                  <a:cubicBezTo>
                    <a:pt x="4874" y="2483"/>
                    <a:pt x="4747" y="2525"/>
                    <a:pt x="4648" y="2594"/>
                  </a:cubicBezTo>
                  <a:cubicBezTo>
                    <a:pt x="4613" y="2629"/>
                    <a:pt x="4570" y="2647"/>
                    <a:pt x="4524" y="2647"/>
                  </a:cubicBezTo>
                  <a:cubicBezTo>
                    <a:pt x="4478" y="2647"/>
                    <a:pt x="4430" y="2629"/>
                    <a:pt x="4386" y="2594"/>
                  </a:cubicBezTo>
                  <a:cubicBezTo>
                    <a:pt x="4297" y="2525"/>
                    <a:pt x="4169" y="2483"/>
                    <a:pt x="4039" y="2483"/>
                  </a:cubicBezTo>
                  <a:cubicBezTo>
                    <a:pt x="3941" y="2483"/>
                    <a:pt x="3842" y="2507"/>
                    <a:pt x="3760" y="2560"/>
                  </a:cubicBezTo>
                  <a:lnTo>
                    <a:pt x="3760" y="453"/>
                  </a:lnTo>
                  <a:cubicBezTo>
                    <a:pt x="3829" y="488"/>
                    <a:pt x="3917" y="523"/>
                    <a:pt x="4038" y="523"/>
                  </a:cubicBezTo>
                  <a:cubicBezTo>
                    <a:pt x="4212" y="523"/>
                    <a:pt x="4317" y="471"/>
                    <a:pt x="4386" y="418"/>
                  </a:cubicBezTo>
                  <a:cubicBezTo>
                    <a:pt x="4430" y="393"/>
                    <a:pt x="4478" y="380"/>
                    <a:pt x="4524" y="380"/>
                  </a:cubicBezTo>
                  <a:close/>
                  <a:moveTo>
                    <a:pt x="7728" y="1950"/>
                  </a:moveTo>
                  <a:lnTo>
                    <a:pt x="9730" y="3952"/>
                  </a:lnTo>
                  <a:lnTo>
                    <a:pt x="8598" y="3952"/>
                  </a:lnTo>
                  <a:cubicBezTo>
                    <a:pt x="8111" y="3952"/>
                    <a:pt x="7728" y="3569"/>
                    <a:pt x="7728" y="3098"/>
                  </a:cubicBezTo>
                  <a:lnTo>
                    <a:pt x="7728" y="1950"/>
                  </a:lnTo>
                  <a:close/>
                  <a:moveTo>
                    <a:pt x="7345" y="1706"/>
                  </a:moveTo>
                  <a:lnTo>
                    <a:pt x="7345" y="3098"/>
                  </a:lnTo>
                  <a:cubicBezTo>
                    <a:pt x="7345" y="3778"/>
                    <a:pt x="7902" y="4335"/>
                    <a:pt x="8598" y="4335"/>
                  </a:cubicBezTo>
                  <a:lnTo>
                    <a:pt x="9990" y="4335"/>
                  </a:lnTo>
                  <a:lnTo>
                    <a:pt x="9990" y="8512"/>
                  </a:lnTo>
                  <a:cubicBezTo>
                    <a:pt x="9990" y="9016"/>
                    <a:pt x="9573" y="9417"/>
                    <a:pt x="9085" y="9417"/>
                  </a:cubicBezTo>
                  <a:lnTo>
                    <a:pt x="7623" y="9417"/>
                  </a:lnTo>
                  <a:cubicBezTo>
                    <a:pt x="7380" y="9434"/>
                    <a:pt x="7380" y="9782"/>
                    <a:pt x="7623" y="9782"/>
                  </a:cubicBezTo>
                  <a:lnTo>
                    <a:pt x="8285" y="9782"/>
                  </a:lnTo>
                  <a:lnTo>
                    <a:pt x="8285" y="10199"/>
                  </a:lnTo>
                  <a:cubicBezTo>
                    <a:pt x="8285" y="10705"/>
                    <a:pt x="7885" y="11104"/>
                    <a:pt x="7380" y="11104"/>
                  </a:cubicBezTo>
                  <a:lnTo>
                    <a:pt x="1288" y="11104"/>
                  </a:lnTo>
                  <a:cubicBezTo>
                    <a:pt x="784" y="11104"/>
                    <a:pt x="383" y="10705"/>
                    <a:pt x="383" y="10199"/>
                  </a:cubicBezTo>
                  <a:lnTo>
                    <a:pt x="383" y="4665"/>
                  </a:lnTo>
                  <a:cubicBezTo>
                    <a:pt x="383" y="4178"/>
                    <a:pt x="784" y="3760"/>
                    <a:pt x="1288" y="3760"/>
                  </a:cubicBezTo>
                  <a:lnTo>
                    <a:pt x="1706" y="3760"/>
                  </a:lnTo>
                  <a:lnTo>
                    <a:pt x="1706" y="4648"/>
                  </a:lnTo>
                  <a:cubicBezTo>
                    <a:pt x="1706" y="4770"/>
                    <a:pt x="1793" y="4831"/>
                    <a:pt x="1882" y="4831"/>
                  </a:cubicBezTo>
                  <a:cubicBezTo>
                    <a:pt x="1972" y="4831"/>
                    <a:pt x="2063" y="4770"/>
                    <a:pt x="2072" y="4648"/>
                  </a:cubicBezTo>
                  <a:lnTo>
                    <a:pt x="2072" y="2611"/>
                  </a:lnTo>
                  <a:cubicBezTo>
                    <a:pt x="2072" y="2107"/>
                    <a:pt x="2490" y="1706"/>
                    <a:pt x="2994" y="1706"/>
                  </a:cubicBezTo>
                  <a:lnTo>
                    <a:pt x="3395" y="1706"/>
                  </a:lnTo>
                  <a:lnTo>
                    <a:pt x="3395" y="2820"/>
                  </a:lnTo>
                  <a:cubicBezTo>
                    <a:pt x="3395" y="2924"/>
                    <a:pt x="3481" y="3012"/>
                    <a:pt x="3586" y="3012"/>
                  </a:cubicBezTo>
                  <a:cubicBezTo>
                    <a:pt x="3760" y="3012"/>
                    <a:pt x="3847" y="2959"/>
                    <a:pt x="3917" y="2908"/>
                  </a:cubicBezTo>
                  <a:cubicBezTo>
                    <a:pt x="3960" y="2881"/>
                    <a:pt x="4008" y="2868"/>
                    <a:pt x="4054" y="2868"/>
                  </a:cubicBezTo>
                  <a:cubicBezTo>
                    <a:pt x="4099" y="2868"/>
                    <a:pt x="4143" y="2881"/>
                    <a:pt x="4177" y="2908"/>
                  </a:cubicBezTo>
                  <a:cubicBezTo>
                    <a:pt x="4274" y="2977"/>
                    <a:pt x="4395" y="3012"/>
                    <a:pt x="4517" y="3012"/>
                  </a:cubicBezTo>
                  <a:cubicBezTo>
                    <a:pt x="4639" y="3012"/>
                    <a:pt x="4761" y="2977"/>
                    <a:pt x="4857" y="2908"/>
                  </a:cubicBezTo>
                  <a:cubicBezTo>
                    <a:pt x="4900" y="2881"/>
                    <a:pt x="4948" y="2868"/>
                    <a:pt x="4996" y="2868"/>
                  </a:cubicBezTo>
                  <a:cubicBezTo>
                    <a:pt x="5043" y="2868"/>
                    <a:pt x="5092" y="2881"/>
                    <a:pt x="5135" y="2908"/>
                  </a:cubicBezTo>
                  <a:cubicBezTo>
                    <a:pt x="5187" y="2959"/>
                    <a:pt x="5291" y="3012"/>
                    <a:pt x="5465" y="3012"/>
                  </a:cubicBezTo>
                  <a:cubicBezTo>
                    <a:pt x="5570" y="3012"/>
                    <a:pt x="5639" y="2924"/>
                    <a:pt x="5639" y="2820"/>
                  </a:cubicBezTo>
                  <a:lnTo>
                    <a:pt x="5639" y="1706"/>
                  </a:lnTo>
                  <a:close/>
                  <a:moveTo>
                    <a:pt x="11522" y="5083"/>
                  </a:moveTo>
                  <a:cubicBezTo>
                    <a:pt x="12027" y="5083"/>
                    <a:pt x="12427" y="5484"/>
                    <a:pt x="12427" y="5988"/>
                  </a:cubicBezTo>
                  <a:lnTo>
                    <a:pt x="12427" y="11522"/>
                  </a:lnTo>
                  <a:cubicBezTo>
                    <a:pt x="12427" y="12027"/>
                    <a:pt x="12027" y="12427"/>
                    <a:pt x="11522" y="12427"/>
                  </a:cubicBezTo>
                  <a:lnTo>
                    <a:pt x="5431" y="12427"/>
                  </a:lnTo>
                  <a:cubicBezTo>
                    <a:pt x="4927" y="12427"/>
                    <a:pt x="4509" y="12027"/>
                    <a:pt x="4509" y="11522"/>
                  </a:cubicBezTo>
                  <a:lnTo>
                    <a:pt x="4509" y="11487"/>
                  </a:lnTo>
                  <a:lnTo>
                    <a:pt x="7380" y="11487"/>
                  </a:lnTo>
                  <a:cubicBezTo>
                    <a:pt x="8094" y="11487"/>
                    <a:pt x="8668" y="10914"/>
                    <a:pt x="8668" y="10199"/>
                  </a:cubicBezTo>
                  <a:lnTo>
                    <a:pt x="8668" y="9782"/>
                  </a:lnTo>
                  <a:lnTo>
                    <a:pt x="9085" y="9782"/>
                  </a:lnTo>
                  <a:cubicBezTo>
                    <a:pt x="9782" y="9782"/>
                    <a:pt x="10357" y="9225"/>
                    <a:pt x="10357" y="8512"/>
                  </a:cubicBezTo>
                  <a:lnTo>
                    <a:pt x="10357" y="5083"/>
                  </a:lnTo>
                  <a:close/>
                  <a:moveTo>
                    <a:pt x="3586" y="1"/>
                  </a:moveTo>
                  <a:cubicBezTo>
                    <a:pt x="3481" y="1"/>
                    <a:pt x="3395" y="70"/>
                    <a:pt x="3395" y="193"/>
                  </a:cubicBezTo>
                  <a:lnTo>
                    <a:pt x="3395" y="1323"/>
                  </a:lnTo>
                  <a:lnTo>
                    <a:pt x="2994" y="1323"/>
                  </a:lnTo>
                  <a:cubicBezTo>
                    <a:pt x="2281" y="1323"/>
                    <a:pt x="1706" y="1880"/>
                    <a:pt x="1706" y="2611"/>
                  </a:cubicBezTo>
                  <a:lnTo>
                    <a:pt x="1706" y="3377"/>
                  </a:lnTo>
                  <a:lnTo>
                    <a:pt x="1288" y="3377"/>
                  </a:lnTo>
                  <a:cubicBezTo>
                    <a:pt x="576" y="3377"/>
                    <a:pt x="0" y="3969"/>
                    <a:pt x="0" y="4665"/>
                  </a:cubicBezTo>
                  <a:lnTo>
                    <a:pt x="0" y="10199"/>
                  </a:lnTo>
                  <a:cubicBezTo>
                    <a:pt x="0" y="10914"/>
                    <a:pt x="576" y="11487"/>
                    <a:pt x="1288" y="11487"/>
                  </a:cubicBezTo>
                  <a:lnTo>
                    <a:pt x="4143" y="11487"/>
                  </a:lnTo>
                  <a:lnTo>
                    <a:pt x="4143" y="11522"/>
                  </a:lnTo>
                  <a:cubicBezTo>
                    <a:pt x="4143" y="12218"/>
                    <a:pt x="4718" y="12810"/>
                    <a:pt x="5431" y="12810"/>
                  </a:cubicBezTo>
                  <a:lnTo>
                    <a:pt x="11522" y="12810"/>
                  </a:lnTo>
                  <a:cubicBezTo>
                    <a:pt x="12218" y="12810"/>
                    <a:pt x="12810" y="12218"/>
                    <a:pt x="12810" y="11522"/>
                  </a:cubicBezTo>
                  <a:lnTo>
                    <a:pt x="12810" y="5988"/>
                  </a:lnTo>
                  <a:cubicBezTo>
                    <a:pt x="12810" y="5291"/>
                    <a:pt x="12218" y="4700"/>
                    <a:pt x="11522" y="4700"/>
                  </a:cubicBezTo>
                  <a:lnTo>
                    <a:pt x="10357" y="4700"/>
                  </a:lnTo>
                  <a:lnTo>
                    <a:pt x="10357" y="4143"/>
                  </a:lnTo>
                  <a:cubicBezTo>
                    <a:pt x="10357" y="4091"/>
                    <a:pt x="10338" y="4038"/>
                    <a:pt x="10304" y="4004"/>
                  </a:cubicBezTo>
                  <a:cubicBezTo>
                    <a:pt x="10199" y="3899"/>
                    <a:pt x="7816" y="1532"/>
                    <a:pt x="7658" y="1376"/>
                  </a:cubicBezTo>
                  <a:cubicBezTo>
                    <a:pt x="7623" y="1341"/>
                    <a:pt x="7589" y="1323"/>
                    <a:pt x="7537" y="1323"/>
                  </a:cubicBezTo>
                  <a:lnTo>
                    <a:pt x="5639" y="1323"/>
                  </a:lnTo>
                  <a:lnTo>
                    <a:pt x="5639" y="193"/>
                  </a:lnTo>
                  <a:cubicBezTo>
                    <a:pt x="5639" y="70"/>
                    <a:pt x="5570" y="1"/>
                    <a:pt x="5465" y="1"/>
                  </a:cubicBezTo>
                  <a:cubicBezTo>
                    <a:pt x="5291" y="1"/>
                    <a:pt x="5187" y="70"/>
                    <a:pt x="5135" y="105"/>
                  </a:cubicBezTo>
                  <a:cubicBezTo>
                    <a:pt x="5092" y="140"/>
                    <a:pt x="5043" y="157"/>
                    <a:pt x="4996" y="157"/>
                  </a:cubicBezTo>
                  <a:cubicBezTo>
                    <a:pt x="4948" y="157"/>
                    <a:pt x="4900" y="140"/>
                    <a:pt x="4857" y="105"/>
                  </a:cubicBezTo>
                  <a:cubicBezTo>
                    <a:pt x="4761" y="35"/>
                    <a:pt x="4639" y="1"/>
                    <a:pt x="4517" y="1"/>
                  </a:cubicBezTo>
                  <a:cubicBezTo>
                    <a:pt x="4395" y="1"/>
                    <a:pt x="4274" y="35"/>
                    <a:pt x="4177" y="105"/>
                  </a:cubicBezTo>
                  <a:cubicBezTo>
                    <a:pt x="4143" y="140"/>
                    <a:pt x="4099" y="157"/>
                    <a:pt x="4054" y="157"/>
                  </a:cubicBezTo>
                  <a:cubicBezTo>
                    <a:pt x="4008" y="157"/>
                    <a:pt x="3960" y="140"/>
                    <a:pt x="3917" y="105"/>
                  </a:cubicBezTo>
                  <a:cubicBezTo>
                    <a:pt x="3847" y="70"/>
                    <a:pt x="3760" y="1"/>
                    <a:pt x="3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8"/>
            <p:cNvSpPr/>
            <p:nvPr/>
          </p:nvSpPr>
          <p:spPr>
            <a:xfrm>
              <a:off x="1539905" y="2695182"/>
              <a:ext cx="180014" cy="11282"/>
            </a:xfrm>
            <a:custGeom>
              <a:avLst/>
              <a:gdLst/>
              <a:ahLst/>
              <a:cxnLst/>
              <a:rect l="l" t="t" r="r" b="b"/>
              <a:pathLst>
                <a:path w="6127" h="384" extrusionOk="0">
                  <a:moveTo>
                    <a:pt x="244" y="1"/>
                  </a:moveTo>
                  <a:cubicBezTo>
                    <a:pt x="0" y="1"/>
                    <a:pt x="0" y="367"/>
                    <a:pt x="244" y="384"/>
                  </a:cubicBezTo>
                  <a:lnTo>
                    <a:pt x="5901" y="384"/>
                  </a:lnTo>
                  <a:cubicBezTo>
                    <a:pt x="6126" y="367"/>
                    <a:pt x="6126" y="1"/>
                    <a:pt x="5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8"/>
            <p:cNvSpPr/>
            <p:nvPr/>
          </p:nvSpPr>
          <p:spPr>
            <a:xfrm>
              <a:off x="1539905" y="2661983"/>
              <a:ext cx="180014" cy="11282"/>
            </a:xfrm>
            <a:custGeom>
              <a:avLst/>
              <a:gdLst/>
              <a:ahLst/>
              <a:cxnLst/>
              <a:rect l="l" t="t" r="r" b="b"/>
              <a:pathLst>
                <a:path w="6127" h="384" extrusionOk="0">
                  <a:moveTo>
                    <a:pt x="244" y="0"/>
                  </a:moveTo>
                  <a:cubicBezTo>
                    <a:pt x="0" y="0"/>
                    <a:pt x="0" y="365"/>
                    <a:pt x="244" y="383"/>
                  </a:cubicBezTo>
                  <a:lnTo>
                    <a:pt x="5901" y="383"/>
                  </a:lnTo>
                  <a:cubicBezTo>
                    <a:pt x="6126" y="365"/>
                    <a:pt x="6126" y="0"/>
                    <a:pt x="5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8"/>
            <p:cNvSpPr/>
            <p:nvPr/>
          </p:nvSpPr>
          <p:spPr>
            <a:xfrm>
              <a:off x="1539905" y="2628724"/>
              <a:ext cx="180014" cy="11282"/>
            </a:xfrm>
            <a:custGeom>
              <a:avLst/>
              <a:gdLst/>
              <a:ahLst/>
              <a:cxnLst/>
              <a:rect l="l" t="t" r="r" b="b"/>
              <a:pathLst>
                <a:path w="6127" h="384" extrusionOk="0">
                  <a:moveTo>
                    <a:pt x="244" y="0"/>
                  </a:moveTo>
                  <a:cubicBezTo>
                    <a:pt x="0" y="18"/>
                    <a:pt x="0" y="367"/>
                    <a:pt x="244" y="383"/>
                  </a:cubicBezTo>
                  <a:lnTo>
                    <a:pt x="5901" y="383"/>
                  </a:lnTo>
                  <a:cubicBezTo>
                    <a:pt x="6126" y="367"/>
                    <a:pt x="6126" y="18"/>
                    <a:pt x="5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8"/>
            <p:cNvSpPr/>
            <p:nvPr/>
          </p:nvSpPr>
          <p:spPr>
            <a:xfrm>
              <a:off x="1539905" y="2595495"/>
              <a:ext cx="97719" cy="11282"/>
            </a:xfrm>
            <a:custGeom>
              <a:avLst/>
              <a:gdLst/>
              <a:ahLst/>
              <a:cxnLst/>
              <a:rect l="l" t="t" r="r" b="b"/>
              <a:pathLst>
                <a:path w="3326" h="384" extrusionOk="0">
                  <a:moveTo>
                    <a:pt x="244" y="1"/>
                  </a:moveTo>
                  <a:cubicBezTo>
                    <a:pt x="0" y="18"/>
                    <a:pt x="0" y="384"/>
                    <a:pt x="244" y="384"/>
                  </a:cubicBezTo>
                  <a:lnTo>
                    <a:pt x="3063" y="384"/>
                  </a:lnTo>
                  <a:cubicBezTo>
                    <a:pt x="3325" y="366"/>
                    <a:pt x="3325" y="18"/>
                    <a:pt x="3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Rectangle 113"/>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Google Shape;2743;p52"/>
          <p:cNvSpPr txBox="1">
            <a:spLocks noGrp="1"/>
          </p:cNvSpPr>
          <p:nvPr>
            <p:ph type="title"/>
          </p:nvPr>
        </p:nvSpPr>
        <p:spPr>
          <a:xfrm>
            <a:off x="3143354" y="731028"/>
            <a:ext cx="3032212" cy="595602"/>
          </a:xfrm>
          <a:prstGeom prst="rect">
            <a:avLst/>
          </a:prstGeom>
        </p:spPr>
        <p:txBody>
          <a:bodyPr spcFirstLastPara="1" wrap="square" lIns="91425" tIns="91425" rIns="91425" bIns="91425" anchor="t" anchorCtr="0">
            <a:noAutofit/>
          </a:bodyPr>
          <a:lstStyle/>
          <a:p>
            <a:pPr lvl="0"/>
            <a:r>
              <a:rPr lang="en-US" b="1" smtClean="0">
                <a:solidFill>
                  <a:srgbClr val="C00000"/>
                </a:solidFill>
                <a:latin typeface="+mj-lt"/>
              </a:rPr>
              <a:t>ĐỊNH NGHĨA</a:t>
            </a:r>
            <a:endParaRPr lang="en-US" b="1">
              <a:solidFill>
                <a:srgbClr val="C00000"/>
              </a:solidFill>
              <a:latin typeface="+mj-lt"/>
            </a:endParaRPr>
          </a:p>
        </p:txBody>
      </p:sp>
      <mc:AlternateContent xmlns:mc="http://schemas.openxmlformats.org/markup-compatibility/2006" xmlns:a14="http://schemas.microsoft.com/office/drawing/2010/main">
        <mc:Choice Requires="a14">
          <p:sp>
            <p:nvSpPr>
              <p:cNvPr id="12" name="Rectangle 11"/>
              <p:cNvSpPr/>
              <p:nvPr/>
            </p:nvSpPr>
            <p:spPr>
              <a:xfrm>
                <a:off x="969322" y="1319099"/>
                <a:ext cx="7380275" cy="416011"/>
              </a:xfrm>
              <a:prstGeom prst="rect">
                <a:avLst/>
              </a:prstGeom>
            </p:spPr>
            <p:txBody>
              <a:bodyPr wrap="square">
                <a:spAutoFit/>
              </a:bodyPr>
              <a:lstStyle/>
              <a:p>
                <a:pPr algn="just">
                  <a:lnSpc>
                    <a:spcPct val="150000"/>
                  </a:lnSpc>
                  <a:spcBef>
                    <a:spcPts val="600"/>
                  </a:spcBef>
                  <a:spcAft>
                    <a:spcPts val="600"/>
                  </a:spcAft>
                  <a:tabLst>
                    <a:tab pos="139700" algn="l"/>
                  </a:tabLst>
                </a:pPr>
                <a:r>
                  <a:rPr lang="vi-VN" sz="1600">
                    <a:latin typeface="+mn-lt"/>
                    <a:ea typeface="Malgun Gothic" panose="020B0503020000020004" pitchFamily="34" charset="-127"/>
                    <a:cs typeface="Times New Roman" panose="02020603050405020304" pitchFamily="18" charset="0"/>
                  </a:rPr>
                  <a:t>Cho </a:t>
                </a:r>
                <a14:m>
                  <m:oMath xmlns:m="http://schemas.openxmlformats.org/officeDocument/2006/math">
                    <m:r>
                      <a:rPr lang="vi-VN" sz="16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vi-VN" sz="1600">
                    <a:latin typeface="+mn-lt"/>
                    <a:ea typeface="Malgun Gothic" panose="020B0503020000020004" pitchFamily="34" charset="-127"/>
                    <a:cs typeface="Times New Roman" panose="02020603050405020304" pitchFamily="18" charset="0"/>
                  </a:rPr>
                  <a:t> là một biến ngẫu nhiên rời rạc với bảng phân bố xác suất như sau:</a:t>
                </a:r>
                <a:endParaRPr lang="en-US" sz="1600">
                  <a:latin typeface="+mn-lt"/>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969322" y="1319099"/>
                <a:ext cx="7380275" cy="416011"/>
              </a:xfrm>
              <a:prstGeom prst="rect">
                <a:avLst/>
              </a:prstGeom>
              <a:blipFill>
                <a:blip r:embed="rId3"/>
                <a:stretch>
                  <a:fillRect l="-41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81072" y="2882389"/>
                <a:ext cx="7394713" cy="2204834"/>
              </a:xfrm>
              <a:prstGeom prst="rect">
                <a:avLst/>
              </a:prstGeom>
            </p:spPr>
            <p:txBody>
              <a:bodyPr wrap="square">
                <a:spAutoFit/>
              </a:bodyPr>
              <a:lstStyle/>
              <a:p>
                <a:pPr algn="just">
                  <a:lnSpc>
                    <a:spcPct val="150000"/>
                  </a:lnSpc>
                  <a:spcBef>
                    <a:spcPts val="200"/>
                  </a:spcBef>
                  <a:spcAft>
                    <a:spcPts val="200"/>
                  </a:spcAft>
                  <a:tabLst>
                    <a:tab pos="139700" algn="l"/>
                  </a:tabLst>
                </a:pPr>
                <a:r>
                  <a:rPr lang="en-US" sz="1600">
                    <a:latin typeface="+mn-lt"/>
                    <a:ea typeface="Malgun Gothic" panose="020B0503020000020004" pitchFamily="34" charset="-127"/>
                    <a:cs typeface="Times New Roman" panose="02020603050405020304" pitchFamily="18" charset="0"/>
                  </a:rPr>
                  <a:t>1) </a:t>
                </a:r>
                <a:r>
                  <a:rPr lang="en-US" sz="1600" b="1">
                    <a:latin typeface="+mn-lt"/>
                    <a:ea typeface="Malgun Gothic" panose="020B0503020000020004" pitchFamily="34" charset="-127"/>
                    <a:cs typeface="Times New Roman" panose="02020603050405020304" pitchFamily="18" charset="0"/>
                  </a:rPr>
                  <a:t>Phương sai </a:t>
                </a:r>
                <a:r>
                  <a:rPr lang="en-US" sz="1600">
                    <a:latin typeface="+mn-lt"/>
                    <a:ea typeface="Malgun Gothic" panose="020B0503020000020004" pitchFamily="34" charset="-127"/>
                    <a:cs typeface="Times New Roman" panose="02020603050405020304" pitchFamily="18" charset="0"/>
                  </a:rPr>
                  <a:t>của </a:t>
                </a:r>
                <a14:m>
                  <m:oMath xmlns:m="http://schemas.openxmlformats.org/officeDocument/2006/math">
                    <m:r>
                      <a:rPr lang="en-US" sz="16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600">
                    <a:latin typeface="+mn-lt"/>
                    <a:ea typeface="Malgun Gothic" panose="020B0503020000020004" pitchFamily="34" charset="-127"/>
                    <a:cs typeface="Times New Roman" panose="02020603050405020304" pitchFamily="18" charset="0"/>
                  </a:rPr>
                  <a:t>, kí hiệu là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effectLst/>
                    <a:latin typeface="+mn-lt"/>
                    <a:ea typeface="Malgun Gothic" panose="020B0503020000020004" pitchFamily="34" charset="-127"/>
                    <a:cs typeface="Times New Roman" panose="02020603050405020304" pitchFamily="18" charset="0"/>
                  </a:rPr>
                  <a:t>, là một số được tính theo công thức sau:</a:t>
                </a:r>
                <a:endParaRPr lang="en-US" sz="1600">
                  <a:latin typeface="+mn-lt"/>
                  <a:ea typeface="Calibri" panose="020F0502020204030204" pitchFamily="34" charset="0"/>
                  <a:cs typeface="Times New Roman" panose="02020603050405020304" pitchFamily="18" charset="0"/>
                </a:endParaRPr>
              </a:p>
              <a:p>
                <a:pPr algn="just">
                  <a:lnSpc>
                    <a:spcPct val="150000"/>
                  </a:lnSpc>
                  <a:spcBef>
                    <a:spcPts val="200"/>
                  </a:spcBef>
                  <a:spcAft>
                    <a:spcPts val="200"/>
                  </a:spcAft>
                  <a:tabLst>
                    <a:tab pos="139700" algn="l"/>
                  </a:tabLst>
                </a:pPr>
                <a14:m>
                  <m:oMathPara xmlns:m="http://schemas.openxmlformats.org/officeDocument/2006/math">
                    <m:oMathParaPr>
                      <m:jc m:val="centerGroup"/>
                    </m:oMathParaPr>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𝜇</m:t>
                              </m:r>
                            </m:e>
                          </m:d>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𝜇</m:t>
                              </m:r>
                            </m:e>
                          </m:d>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𝜇</m:t>
                              </m:r>
                            </m:e>
                          </m:d>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𝜇</m:t>
                              </m:r>
                            </m:e>
                          </m:d>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 (1)</m:t>
                      </m:r>
                    </m:oMath>
                  </m:oMathPara>
                </a14:m>
                <a:endParaRPr lang="en-US" sz="1600" i="1">
                  <a:latin typeface="+mn-lt"/>
                  <a:ea typeface="Calibri" panose="020F0502020204030204" pitchFamily="34" charset="0"/>
                  <a:cs typeface="Times New Roman" panose="02020603050405020304" pitchFamily="18" charset="0"/>
                </a:endParaRPr>
              </a:p>
              <a:p>
                <a:pPr algn="just">
                  <a:lnSpc>
                    <a:spcPct val="150000"/>
                  </a:lnSpc>
                  <a:spcBef>
                    <a:spcPts val="200"/>
                  </a:spcBef>
                  <a:spcAft>
                    <a:spcPts val="200"/>
                  </a:spcAft>
                  <a:tabLst>
                    <a:tab pos="139700" algn="l"/>
                  </a:tabLst>
                </a:pPr>
                <a:r>
                  <a:rPr lang="en-US" sz="1600">
                    <a:effectLst/>
                    <a:latin typeface="+mn-lt"/>
                    <a:ea typeface="Malgun Gothic" panose="020B0503020000020004" pitchFamily="34" charset="-127"/>
                    <a:cs typeface="Times New Roman" panose="02020603050405020304" pitchFamily="18" charset="0"/>
                  </a:rPr>
                  <a:t>Trong đó </a:t>
                </a:r>
                <a14:m>
                  <m:oMath xmlns:m="http://schemas.openxmlformats.org/officeDocument/2006/math">
                    <m:r>
                      <a:rPr lang="en-US" sz="1600" i="1" smtClean="0">
                        <a:effectLst/>
                        <a:latin typeface="Cambria Math" panose="02040503050406030204" pitchFamily="18" charset="0"/>
                        <a:ea typeface="Malgun Gothic" panose="020B0503020000020004" pitchFamily="34" charset="-127"/>
                        <a:cs typeface="Times New Roman" panose="02020603050405020304" pitchFamily="18" charset="0"/>
                      </a:rPr>
                      <m:t>𝜇</m:t>
                    </m:r>
                    <m:r>
                      <a:rPr lang="en-US" sz="1600" i="1"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600" i="1" smtClean="0">
                        <a:effectLst/>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600" i="1" smtClean="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a:effectLst/>
                            <a:latin typeface="Cambria Math" panose="02040503050406030204" pitchFamily="18" charset="0"/>
                            <a:ea typeface="Malgun Gothic" panose="020B0503020000020004" pitchFamily="34" charset="-127"/>
                            <a:cs typeface="Times New Roman" panose="02020603050405020304" pitchFamily="18" charset="0"/>
                          </a:rPr>
                          <m:t>𝑋</m:t>
                        </m:r>
                      </m:e>
                    </m:d>
                    <m:r>
                      <a:rPr lang="en-US" sz="160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600" i="1">
                  <a:latin typeface="+mn-lt"/>
                  <a:ea typeface="Calibri" panose="020F0502020204030204" pitchFamily="34" charset="0"/>
                  <a:cs typeface="Times New Roman" panose="02020603050405020304" pitchFamily="18" charset="0"/>
                </a:endParaRPr>
              </a:p>
              <a:p>
                <a:pPr marL="457200" indent="-457200" algn="just">
                  <a:lnSpc>
                    <a:spcPct val="150000"/>
                  </a:lnSpc>
                  <a:spcBef>
                    <a:spcPts val="200"/>
                  </a:spcBef>
                  <a:spcAft>
                    <a:spcPts val="200"/>
                  </a:spcAft>
                  <a:tabLst>
                    <a:tab pos="139700" algn="l"/>
                  </a:tabLst>
                </a:pPr>
                <a:r>
                  <a:rPr lang="en-US" sz="1600">
                    <a:effectLst/>
                    <a:latin typeface="+mn-lt"/>
                    <a:ea typeface="Malgun Gothic" panose="020B0503020000020004" pitchFamily="34" charset="-127"/>
                    <a:cs typeface="Times New Roman" panose="02020603050405020304" pitchFamily="18" charset="0"/>
                  </a:rPr>
                  <a:t>2) </a:t>
                </a:r>
                <a:r>
                  <a:rPr lang="en-US" sz="1600" b="1" smtClean="0">
                    <a:effectLst/>
                    <a:latin typeface="+mn-lt"/>
                    <a:ea typeface="Malgun Gothic" panose="020B0503020000020004" pitchFamily="34" charset="-127"/>
                    <a:cs typeface="Times New Roman" panose="02020603050405020304" pitchFamily="18" charset="0"/>
                  </a:rPr>
                  <a:t>Độ lệch chuẩn </a:t>
                </a:r>
                <a:r>
                  <a:rPr lang="en-US" sz="1600" smtClean="0">
                    <a:effectLst/>
                    <a:latin typeface="+mn-lt"/>
                    <a:ea typeface="Malgun Gothic" panose="020B0503020000020004" pitchFamily="34" charset="-127"/>
                    <a:cs typeface="Times New Roman" panose="02020603050405020304" pitchFamily="18" charset="0"/>
                  </a:rPr>
                  <a:t>của </a:t>
                </a:r>
                <a14:m>
                  <m:oMath xmlns:m="http://schemas.openxmlformats.org/officeDocument/2006/math">
                    <m:r>
                      <a:rPr lang="en-US" sz="1600" i="1">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600">
                    <a:effectLst/>
                    <a:latin typeface="+mn-lt"/>
                    <a:ea typeface="Malgun Gothic" panose="020B0503020000020004" pitchFamily="34" charset="-127"/>
                    <a:cs typeface="Times New Roman" panose="02020603050405020304" pitchFamily="18" charset="0"/>
                  </a:rPr>
                  <a:t>, kí hiệu là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là căn bậc hai số học của phương sai:</a:t>
                </a:r>
                <a:endParaRPr lang="en-US" sz="1600">
                  <a:latin typeface="+mn-lt"/>
                  <a:ea typeface="Calibri" panose="020F0502020204030204" pitchFamily="34" charset="0"/>
                  <a:cs typeface="Times New Roman" panose="02020603050405020304" pitchFamily="18" charset="0"/>
                </a:endParaRPr>
              </a:p>
              <a:p>
                <a:pPr algn="just">
                  <a:lnSpc>
                    <a:spcPct val="150000"/>
                  </a:lnSpc>
                  <a:spcBef>
                    <a:spcPts val="200"/>
                  </a:spcBef>
                  <a:spcAft>
                    <a:spcPts val="200"/>
                  </a:spcAft>
                  <a:tabLst>
                    <a:tab pos="139700" algn="l"/>
                  </a:tabLst>
                </a:pPr>
                <a14:m>
                  <m:oMathPara xmlns:m="http://schemas.openxmlformats.org/officeDocument/2006/math">
                    <m:oMathParaPr>
                      <m:jc m:val="center"/>
                    </m:oMathParaPr>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r>
                        <a:rPr lang="en-US"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𝑉</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𝑋</m:t>
                          </m:r>
                          <m:r>
                            <a:rPr lang="en-US" sz="1600" i="1">
                              <a:latin typeface="Cambria Math" panose="02040503050406030204" pitchFamily="18" charset="0"/>
                              <a:ea typeface="Calibri" panose="020F0502020204030204" pitchFamily="34" charset="0"/>
                              <a:cs typeface="Times New Roman" panose="02020603050405020304" pitchFamily="18" charset="0"/>
                            </a:rPr>
                            <m:t>)</m:t>
                          </m:r>
                        </m:e>
                      </m:rad>
                    </m:oMath>
                  </m:oMathPara>
                </a14:m>
                <a:endParaRPr lang="en-US" sz="1600" i="1">
                  <a:latin typeface="+mn-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81072" y="2882389"/>
                <a:ext cx="7394713" cy="2204834"/>
              </a:xfrm>
              <a:prstGeom prst="rect">
                <a:avLst/>
              </a:prstGeom>
              <a:blipFill>
                <a:blip r:embed="rId4"/>
                <a:stretch>
                  <a:fillRect l="-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23" name="Table 122"/>
              <p:cNvGraphicFramePr>
                <a:graphicFrameLocks noGrp="1"/>
              </p:cNvGraphicFramePr>
              <p:nvPr>
                <p:extLst>
                  <p:ext uri="{D42A27DB-BD31-4B8C-83A1-F6EECF244321}">
                    <p14:modId xmlns:p14="http://schemas.microsoft.com/office/powerpoint/2010/main" val="871976822"/>
                  </p:ext>
                </p:extLst>
              </p:nvPr>
            </p:nvGraphicFramePr>
            <p:xfrm>
              <a:off x="2369587" y="1900199"/>
              <a:ext cx="4388925" cy="892286"/>
            </p:xfrm>
            <a:graphic>
              <a:graphicData uri="http://schemas.openxmlformats.org/drawingml/2006/table">
                <a:tbl>
                  <a:tblPr firstRow="1" firstCol="1" bandRow="1"/>
                  <a:tblGrid>
                    <a:gridCol w="731348">
                      <a:extLst>
                        <a:ext uri="{9D8B030D-6E8A-4147-A177-3AD203B41FA5}">
                          <a16:colId xmlns:a16="http://schemas.microsoft.com/office/drawing/2014/main" val="1254680857"/>
                        </a:ext>
                      </a:extLst>
                    </a:gridCol>
                    <a:gridCol w="731348">
                      <a:extLst>
                        <a:ext uri="{9D8B030D-6E8A-4147-A177-3AD203B41FA5}">
                          <a16:colId xmlns:a16="http://schemas.microsoft.com/office/drawing/2014/main" val="2266526895"/>
                        </a:ext>
                      </a:extLst>
                    </a:gridCol>
                    <a:gridCol w="731348">
                      <a:extLst>
                        <a:ext uri="{9D8B030D-6E8A-4147-A177-3AD203B41FA5}">
                          <a16:colId xmlns:a16="http://schemas.microsoft.com/office/drawing/2014/main" val="3149782263"/>
                        </a:ext>
                      </a:extLst>
                    </a:gridCol>
                    <a:gridCol w="731348">
                      <a:extLst>
                        <a:ext uri="{9D8B030D-6E8A-4147-A177-3AD203B41FA5}">
                          <a16:colId xmlns:a16="http://schemas.microsoft.com/office/drawing/2014/main" val="3871080290"/>
                        </a:ext>
                      </a:extLst>
                    </a:gridCol>
                    <a:gridCol w="731348">
                      <a:extLst>
                        <a:ext uri="{9D8B030D-6E8A-4147-A177-3AD203B41FA5}">
                          <a16:colId xmlns:a16="http://schemas.microsoft.com/office/drawing/2014/main" val="1125703268"/>
                        </a:ext>
                      </a:extLst>
                    </a:gridCol>
                    <a:gridCol w="732185">
                      <a:extLst>
                        <a:ext uri="{9D8B030D-6E8A-4147-A177-3AD203B41FA5}">
                          <a16:colId xmlns:a16="http://schemas.microsoft.com/office/drawing/2014/main" val="884724786"/>
                        </a:ext>
                      </a:extLst>
                    </a:gridCol>
                  </a:tblGrid>
                  <a:tr h="446143">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1700" i="1">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3666851"/>
                      </a:ext>
                    </a:extLst>
                  </a:tr>
                  <a:tr h="446143">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1700" i="1">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7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sub>
                                </m:sSub>
                              </m:oMath>
                            </m:oMathPara>
                          </a14:m>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507459"/>
                      </a:ext>
                    </a:extLst>
                  </a:tr>
                </a:tbl>
              </a:graphicData>
            </a:graphic>
          </p:graphicFrame>
        </mc:Choice>
        <mc:Fallback xmlns="">
          <p:graphicFrame>
            <p:nvGraphicFramePr>
              <p:cNvPr id="123" name="Table 122"/>
              <p:cNvGraphicFramePr>
                <a:graphicFrameLocks noGrp="1"/>
              </p:cNvGraphicFramePr>
              <p:nvPr>
                <p:extLst>
                  <p:ext uri="{D42A27DB-BD31-4B8C-83A1-F6EECF244321}">
                    <p14:modId xmlns:p14="http://schemas.microsoft.com/office/powerpoint/2010/main" val="871976822"/>
                  </p:ext>
                </p:extLst>
              </p:nvPr>
            </p:nvGraphicFramePr>
            <p:xfrm>
              <a:off x="2369587" y="1900199"/>
              <a:ext cx="4388925" cy="892286"/>
            </p:xfrm>
            <a:graphic>
              <a:graphicData uri="http://schemas.openxmlformats.org/drawingml/2006/table">
                <a:tbl>
                  <a:tblPr firstRow="1" firstCol="1" bandRow="1"/>
                  <a:tblGrid>
                    <a:gridCol w="731348">
                      <a:extLst>
                        <a:ext uri="{9D8B030D-6E8A-4147-A177-3AD203B41FA5}">
                          <a16:colId xmlns:a16="http://schemas.microsoft.com/office/drawing/2014/main" val="1254680857"/>
                        </a:ext>
                      </a:extLst>
                    </a:gridCol>
                    <a:gridCol w="731348">
                      <a:extLst>
                        <a:ext uri="{9D8B030D-6E8A-4147-A177-3AD203B41FA5}">
                          <a16:colId xmlns:a16="http://schemas.microsoft.com/office/drawing/2014/main" val="2266526895"/>
                        </a:ext>
                      </a:extLst>
                    </a:gridCol>
                    <a:gridCol w="731348">
                      <a:extLst>
                        <a:ext uri="{9D8B030D-6E8A-4147-A177-3AD203B41FA5}">
                          <a16:colId xmlns:a16="http://schemas.microsoft.com/office/drawing/2014/main" val="3149782263"/>
                        </a:ext>
                      </a:extLst>
                    </a:gridCol>
                    <a:gridCol w="731348">
                      <a:extLst>
                        <a:ext uri="{9D8B030D-6E8A-4147-A177-3AD203B41FA5}">
                          <a16:colId xmlns:a16="http://schemas.microsoft.com/office/drawing/2014/main" val="3871080290"/>
                        </a:ext>
                      </a:extLst>
                    </a:gridCol>
                    <a:gridCol w="731348">
                      <a:extLst>
                        <a:ext uri="{9D8B030D-6E8A-4147-A177-3AD203B41FA5}">
                          <a16:colId xmlns:a16="http://schemas.microsoft.com/office/drawing/2014/main" val="1125703268"/>
                        </a:ext>
                      </a:extLst>
                    </a:gridCol>
                    <a:gridCol w="732185">
                      <a:extLst>
                        <a:ext uri="{9D8B030D-6E8A-4147-A177-3AD203B41FA5}">
                          <a16:colId xmlns:a16="http://schemas.microsoft.com/office/drawing/2014/main" val="884724786"/>
                        </a:ext>
                      </a:extLst>
                    </a:gridCol>
                  </a:tblGrid>
                  <a:tr h="44614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833" t="-1351" r="-502500" b="-1067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833" t="-1351" r="-402500" b="-1067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833" t="-1351" r="-302500" b="-106757"/>
                          </a:stretch>
                        </a:blipFill>
                      </a:tcPr>
                    </a:tc>
                    <a:tc>
                      <a:txBody>
                        <a:bodyPr/>
                        <a:lstStyle/>
                        <a:p>
                          <a:pPr algn="ctr">
                            <a:lnSpc>
                              <a:spcPct val="100000"/>
                            </a:lnSpc>
                            <a:spcBef>
                              <a:spcPts val="600"/>
                            </a:spcBef>
                            <a:spcAft>
                              <a:spcPts val="600"/>
                            </a:spcAft>
                          </a:pPr>
                          <a:r>
                            <a:rPr lang="en-US" sz="1700" i="1">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667" t="-1351" r="-101667" b="-1067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667" t="-1351" r="-1667" b="-106757"/>
                          </a:stretch>
                        </a:blipFill>
                      </a:tcPr>
                    </a:tc>
                    <a:extLst>
                      <a:ext uri="{0D108BD9-81ED-4DB2-BD59-A6C34878D82A}">
                        <a16:rowId xmlns:a16="http://schemas.microsoft.com/office/drawing/2014/main" val="4023666851"/>
                      </a:ext>
                    </a:extLst>
                  </a:tr>
                  <a:tr h="44614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833" t="-101351" r="-502500" b="-67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833" t="-101351" r="-402500" b="-67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833" t="-101351" r="-302500" b="-6757"/>
                          </a:stretch>
                        </a:blipFill>
                      </a:tcPr>
                    </a:tc>
                    <a:tc>
                      <a:txBody>
                        <a:bodyPr/>
                        <a:lstStyle/>
                        <a:p>
                          <a:pPr algn="ctr">
                            <a:lnSpc>
                              <a:spcPct val="100000"/>
                            </a:lnSpc>
                            <a:spcBef>
                              <a:spcPts val="600"/>
                            </a:spcBef>
                            <a:spcAft>
                              <a:spcPts val="600"/>
                            </a:spcAft>
                          </a:pPr>
                          <a:r>
                            <a:rPr lang="en-US" sz="1700" i="1">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667" t="-101351" r="-101667" b="-67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667" t="-101351" r="-1667" b="-6757"/>
                          </a:stretch>
                        </a:blipFill>
                      </a:tcPr>
                    </a:tc>
                    <a:extLst>
                      <a:ext uri="{0D108BD9-81ED-4DB2-BD59-A6C34878D82A}">
                        <a16:rowId xmlns:a16="http://schemas.microsoft.com/office/drawing/2014/main" val="1957507459"/>
                      </a:ext>
                    </a:extLst>
                  </a:tr>
                </a:tbl>
              </a:graphicData>
            </a:graphic>
          </p:graphicFrame>
        </mc:Fallback>
      </mc:AlternateContent>
    </p:spTree>
    <p:extLst>
      <p:ext uri="{BB962C8B-B14F-4D97-AF65-F5344CB8AC3E}">
        <p14:creationId xmlns:p14="http://schemas.microsoft.com/office/powerpoint/2010/main" val="17854898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barn(inVertical)">
                                      <p:cBhvr>
                                        <p:cTn id="13" dur="500"/>
                                        <p:tgtEl>
                                          <p:spTgt spid="1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grpSp>
        <p:nvGrpSpPr>
          <p:cNvPr id="10" name="Group 9"/>
          <p:cNvGrpSpPr/>
          <p:nvPr/>
        </p:nvGrpSpPr>
        <p:grpSpPr>
          <a:xfrm>
            <a:off x="730168" y="359912"/>
            <a:ext cx="7589371" cy="1199287"/>
            <a:chOff x="1506718" y="263756"/>
            <a:chExt cx="7589371" cy="1199287"/>
          </a:xfrm>
        </p:grpSpPr>
        <p:sp>
          <p:nvSpPr>
            <p:cNvPr id="839" name="Google Shape;839;p40"/>
            <p:cNvSpPr/>
            <p:nvPr/>
          </p:nvSpPr>
          <p:spPr>
            <a:xfrm>
              <a:off x="1506718" y="263756"/>
              <a:ext cx="7589371" cy="1199287"/>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804373" y="492540"/>
              <a:ext cx="462064" cy="72610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6695" y="408270"/>
                  <a:ext cx="6576839" cy="923330"/>
                </a:xfrm>
                <a:prstGeom prst="rect">
                  <a:avLst/>
                </a:prstGeom>
              </p:spPr>
              <p:txBody>
                <a:bodyPr wrap="square">
                  <a:spAutoFit/>
                </a:bodyPr>
                <a:lstStyle/>
                <a:p>
                  <a:pPr marL="457200" algn="just">
                    <a:lnSpc>
                      <a:spcPct val="150000"/>
                    </a:lnSpc>
                    <a:spcBef>
                      <a:spcPts val="600"/>
                    </a:spcBef>
                    <a:spcAft>
                      <a:spcPts val="600"/>
                    </a:spcAft>
                    <a:tabLst>
                      <a:tab pos="139700" algn="l"/>
                    </a:tabLst>
                  </a:pPr>
                  <a:r>
                    <a:rPr lang="en-US" sz="1800">
                      <a:latin typeface="+mn-lt"/>
                      <a:ea typeface="Malgun Gothic" panose="020B0503020000020004" pitchFamily="34" charset="-127"/>
                      <a:cs typeface="Times New Roman" panose="02020603050405020304" pitchFamily="18" charset="0"/>
                    </a:rPr>
                    <a:t>Gọi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18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𝑌</m:t>
                      </m:r>
                    </m:oMath>
                  </a14:m>
                  <a:r>
                    <a:rPr lang="en-US" sz="1800">
                      <a:effectLst/>
                      <a:latin typeface="+mn-lt"/>
                      <a:ea typeface="Malgun Gothic" panose="020B0503020000020004" pitchFamily="34" charset="-127"/>
                      <a:cs typeface="Times New Roman" panose="02020603050405020304" pitchFamily="18" charset="0"/>
                    </a:rPr>
                    <a:t> tương ứng là doanh thu theo phương án 1 và phương án 2. Tính độ lệch chuẩn của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18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𝑌</m:t>
                      </m:r>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86695" y="408270"/>
                  <a:ext cx="6576839" cy="923330"/>
                </a:xfrm>
                <a:prstGeom prst="rect">
                  <a:avLst/>
                </a:prstGeom>
                <a:blipFill>
                  <a:blip r:embed="rId4"/>
                  <a:stretch>
                    <a:fillRect r="-835" b="-4636"/>
                  </a:stretch>
                </a:blipFill>
              </p:spPr>
              <p:txBody>
                <a:bodyPr/>
                <a:lstStyle/>
                <a:p>
                  <a:r>
                    <a:rPr lang="en-US">
                      <a:noFill/>
                    </a:rPr>
                    <a:t> </a:t>
                  </a:r>
                </a:p>
              </p:txBody>
            </p:sp>
          </mc:Fallback>
        </mc:AlternateContent>
      </p:grpSp>
      <p:sp>
        <p:nvSpPr>
          <p:cNvPr id="838" name="Google Shape;838;p40"/>
          <p:cNvSpPr/>
          <p:nvPr/>
        </p:nvSpPr>
        <p:spPr>
          <a:xfrm>
            <a:off x="730168" y="1855438"/>
            <a:ext cx="7607948" cy="2823815"/>
          </a:xfrm>
          <a:prstGeom prst="roundRect">
            <a:avLst>
              <a:gd name="adj" fmla="val 1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845;p40"/>
          <p:cNvSpPr/>
          <p:nvPr/>
        </p:nvSpPr>
        <p:spPr>
          <a:xfrm rot="20835346">
            <a:off x="7131497" y="4447194"/>
            <a:ext cx="1008798" cy="414811"/>
          </a:xfrm>
          <a:custGeom>
            <a:avLst/>
            <a:gdLst/>
            <a:ahLst/>
            <a:cxnLst/>
            <a:rect l="l" t="t" r="r" b="b"/>
            <a:pathLst>
              <a:path w="18712" h="8838" extrusionOk="0">
                <a:moveTo>
                  <a:pt x="1047" y="1"/>
                </a:moveTo>
                <a:cubicBezTo>
                  <a:pt x="1048" y="1"/>
                  <a:pt x="1577" y="552"/>
                  <a:pt x="1498" y="1014"/>
                </a:cubicBezTo>
                <a:cubicBezTo>
                  <a:pt x="1408" y="1475"/>
                  <a:pt x="834" y="1712"/>
                  <a:pt x="834" y="1712"/>
                </a:cubicBezTo>
                <a:cubicBezTo>
                  <a:pt x="834" y="1712"/>
                  <a:pt x="1352" y="2253"/>
                  <a:pt x="1262" y="2748"/>
                </a:cubicBezTo>
                <a:cubicBezTo>
                  <a:pt x="1172" y="3243"/>
                  <a:pt x="350" y="3704"/>
                  <a:pt x="350" y="3704"/>
                </a:cubicBezTo>
                <a:cubicBezTo>
                  <a:pt x="350" y="3704"/>
                  <a:pt x="845" y="4357"/>
                  <a:pt x="789" y="4695"/>
                </a:cubicBezTo>
                <a:cubicBezTo>
                  <a:pt x="721" y="5022"/>
                  <a:pt x="1" y="5562"/>
                  <a:pt x="1" y="5562"/>
                </a:cubicBezTo>
                <a:lnTo>
                  <a:pt x="17506" y="8838"/>
                </a:lnTo>
                <a:cubicBezTo>
                  <a:pt x="16685" y="7791"/>
                  <a:pt x="17856" y="6992"/>
                  <a:pt x="17856" y="6992"/>
                </a:cubicBezTo>
                <a:cubicBezTo>
                  <a:pt x="17856" y="6992"/>
                  <a:pt x="17596" y="6406"/>
                  <a:pt x="17585" y="5978"/>
                </a:cubicBezTo>
                <a:cubicBezTo>
                  <a:pt x="17585" y="5551"/>
                  <a:pt x="18373" y="5112"/>
                  <a:pt x="18373" y="5112"/>
                </a:cubicBezTo>
                <a:cubicBezTo>
                  <a:pt x="18373" y="5112"/>
                  <a:pt x="17811" y="4492"/>
                  <a:pt x="17889" y="4087"/>
                </a:cubicBezTo>
                <a:cubicBezTo>
                  <a:pt x="17968" y="3682"/>
                  <a:pt x="18711" y="3311"/>
                  <a:pt x="18711" y="3311"/>
                </a:cubicBezTo>
                <a:lnTo>
                  <a:pt x="10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oogle Shape;866;p40"/>
          <p:cNvGrpSpPr/>
          <p:nvPr/>
        </p:nvGrpSpPr>
        <p:grpSpPr>
          <a:xfrm rot="5400000">
            <a:off x="8215339" y="647011"/>
            <a:ext cx="519976" cy="603409"/>
            <a:chOff x="4769427" y="2848704"/>
            <a:chExt cx="258181" cy="299607"/>
          </a:xfrm>
        </p:grpSpPr>
        <p:sp>
          <p:nvSpPr>
            <p:cNvPr id="64"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251679" y="2686008"/>
                <a:ext cx="6921943" cy="1744965"/>
              </a:xfrm>
              <a:prstGeom prst="rect">
                <a:avLst/>
              </a:prstGeom>
            </p:spPr>
            <p:txBody>
              <a:bodyPr wrap="square">
                <a:spAutoFit/>
              </a:bodyPr>
              <a:lstStyle/>
              <a:p>
                <a:pPr marL="457200" algn="just">
                  <a:lnSpc>
                    <a:spcPct val="150000"/>
                  </a:lnSpc>
                  <a:spcBef>
                    <a:spcPts val="600"/>
                  </a:spcBef>
                  <a:spcAft>
                    <a:spcPts val="600"/>
                  </a:spcAft>
                  <a:tabLst>
                    <a:tab pos="139700" algn="l"/>
                  </a:tabLst>
                </a:pPr>
                <a:r>
                  <a:rPr lang="en-US" sz="1800">
                    <a:latin typeface="Arial" panose="020B0604020202020204" pitchFamily="34" charset="0"/>
                    <a:ea typeface="Malgun Gothic" panose="020B0503020000020004" pitchFamily="34" charset="-127"/>
                    <a:cs typeface="Arial" panose="020B0604020202020204" pitchFamily="34" charset="0"/>
                  </a:rPr>
                  <a:t>Ta có: </a:t>
                </a:r>
                <a:endParaRPr lang="en-US" sz="1800">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𝑋</m:t>
                          </m:r>
                        </m:e>
                      </m:d>
                      <m:r>
                        <a:rPr lang="en-US" sz="18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8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800" i="1">
                              <a:latin typeface="Cambria Math" panose="02040503050406030204" pitchFamily="18" charset="0"/>
                              <a:ea typeface="Calibri" panose="020F0502020204030204" pitchFamily="34" charset="0"/>
                              <a:cs typeface="Times New Roman" panose="02020603050405020304" pitchFamily="18" charset="0"/>
                            </a:rPr>
                            <m:t>𝑉</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𝑋</m:t>
                          </m:r>
                          <m:r>
                            <a:rPr lang="en-US" sz="1800" i="1">
                              <a:latin typeface="Cambria Math" panose="02040503050406030204" pitchFamily="18" charset="0"/>
                              <a:ea typeface="Calibri" panose="020F0502020204030204" pitchFamily="34" charset="0"/>
                              <a:cs typeface="Times New Roman" panose="02020603050405020304" pitchFamily="18" charset="0"/>
                            </a:rPr>
                            <m:t>)</m:t>
                          </m:r>
                        </m:e>
                      </m:rad>
                      <m:r>
                        <a:rPr lang="en-US" sz="18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8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800" i="1">
                              <a:latin typeface="Cambria Math" panose="02040503050406030204" pitchFamily="18" charset="0"/>
                              <a:ea typeface="Calibri" panose="020F0502020204030204" pitchFamily="34" charset="0"/>
                              <a:cs typeface="Times New Roman" panose="02020603050405020304" pitchFamily="18" charset="0"/>
                            </a:rPr>
                            <m:t>8</m:t>
                          </m:r>
                        </m:e>
                      </m:rad>
                      <m:r>
                        <a:rPr lang="en-US" sz="1800" i="1">
                          <a:latin typeface="Cambria Math" panose="02040503050406030204" pitchFamily="18" charset="0"/>
                          <a:ea typeface="Malgun Gothic" panose="020B0503020000020004" pitchFamily="34" charset="-127"/>
                          <a:cs typeface="Times New Roman" panose="02020603050405020304" pitchFamily="18" charset="0"/>
                        </a:rPr>
                        <m:t>≈2,83</m:t>
                      </m:r>
                    </m:oMath>
                  </m:oMathPara>
                </a14:m>
                <a:endParaRPr lang="en-US" sz="1800">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𝑌</m:t>
                          </m:r>
                        </m:e>
                      </m:d>
                      <m:r>
                        <a:rPr lang="en-US" sz="18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8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800" i="1">
                              <a:latin typeface="Cambria Math" panose="02040503050406030204" pitchFamily="18" charset="0"/>
                              <a:ea typeface="Calibri" panose="020F0502020204030204" pitchFamily="34" charset="0"/>
                              <a:cs typeface="Times New Roman" panose="02020603050405020304" pitchFamily="18" charset="0"/>
                            </a:rPr>
                            <m:t>𝑉</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𝑌</m:t>
                          </m:r>
                          <m:r>
                            <a:rPr lang="en-US" sz="1800" i="1">
                              <a:latin typeface="Cambria Math" panose="02040503050406030204" pitchFamily="18" charset="0"/>
                              <a:ea typeface="Calibri" panose="020F0502020204030204" pitchFamily="34" charset="0"/>
                              <a:cs typeface="Times New Roman" panose="02020603050405020304" pitchFamily="18" charset="0"/>
                            </a:rPr>
                            <m:t>)</m:t>
                          </m:r>
                        </m:e>
                      </m:rad>
                      <m:r>
                        <a:rPr lang="en-US" sz="18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8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800" i="1">
                              <a:latin typeface="Cambria Math" panose="02040503050406030204" pitchFamily="18" charset="0"/>
                              <a:ea typeface="Calibri" panose="020F0502020204030204" pitchFamily="34" charset="0"/>
                              <a:cs typeface="Times New Roman" panose="02020603050405020304" pitchFamily="18" charset="0"/>
                            </a:rPr>
                            <m:t>1</m:t>
                          </m:r>
                        </m:e>
                      </m:rad>
                      <m:r>
                        <a:rPr lang="en-US" sz="1800" i="1">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8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1679" y="2686008"/>
                <a:ext cx="6921943" cy="1744965"/>
              </a:xfrm>
              <a:prstGeom prst="rect">
                <a:avLst/>
              </a:prstGeom>
              <a:blipFill>
                <a:blip r:embed="rId5"/>
                <a:stretch>
                  <a:fillRect/>
                </a:stretch>
              </a:blipFill>
            </p:spPr>
            <p:txBody>
              <a:bodyPr/>
              <a:lstStyle/>
              <a:p>
                <a:r>
                  <a:rPr lang="en-US">
                    <a:noFill/>
                  </a:rPr>
                  <a:t> </a:t>
                </a:r>
              </a:p>
            </p:txBody>
          </p:sp>
        </mc:Fallback>
      </mc:AlternateContent>
      <p:sp>
        <p:nvSpPr>
          <p:cNvPr id="33" name="Google Shape;2743;p52"/>
          <p:cNvSpPr txBox="1">
            <a:spLocks noGrp="1"/>
          </p:cNvSpPr>
          <p:nvPr>
            <p:ph type="title"/>
          </p:nvPr>
        </p:nvSpPr>
        <p:spPr>
          <a:xfrm>
            <a:off x="3699111" y="2091428"/>
            <a:ext cx="1730021" cy="589816"/>
          </a:xfrm>
          <a:prstGeom prst="rect">
            <a:avLst/>
          </a:prstGeom>
        </p:spPr>
        <p:txBody>
          <a:bodyPr spcFirstLastPara="1" wrap="square" lIns="91425" tIns="91425" rIns="91425" bIns="91425" anchor="t" anchorCtr="0">
            <a:noAutofit/>
          </a:bodyPr>
          <a:lstStyle/>
          <a:p>
            <a:pPr lvl="0" algn="ctr"/>
            <a:r>
              <a:rPr lang="en-US" sz="1800" b="1" i="1" u="sng" smtClean="0">
                <a:solidFill>
                  <a:srgbClr val="003B68"/>
                </a:solidFill>
                <a:latin typeface="+mj-lt"/>
              </a:rPr>
              <a:t>Trả lời:</a:t>
            </a:r>
            <a:endParaRPr lang="en-US" sz="1800" b="1" i="1" u="sng">
              <a:solidFill>
                <a:srgbClr val="003B68"/>
              </a:solidFill>
              <a:latin typeface="+mj-lt"/>
            </a:endParaRPr>
          </a:p>
        </p:txBody>
      </p:sp>
    </p:spTree>
    <p:extLst>
      <p:ext uri="{BB962C8B-B14F-4D97-AF65-F5344CB8AC3E}">
        <p14:creationId xmlns:p14="http://schemas.microsoft.com/office/powerpoint/2010/main" val="30065453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anim calcmode="lin" valueType="num">
                                      <p:cBhvr>
                                        <p:cTn id="13" dur="500" fill="hold"/>
                                        <p:tgtEl>
                                          <p:spTgt spid="63"/>
                                        </p:tgtEl>
                                        <p:attrNameLst>
                                          <p:attrName>ppt_x</p:attrName>
                                        </p:attrNameLst>
                                      </p:cBhvr>
                                      <p:tavLst>
                                        <p:tav tm="0">
                                          <p:val>
                                            <p:strVal val="#ppt_x"/>
                                          </p:val>
                                        </p:tav>
                                        <p:tav tm="100000">
                                          <p:val>
                                            <p:strVal val="#ppt_x"/>
                                          </p:val>
                                        </p:tav>
                                      </p:tavLst>
                                    </p:anim>
                                    <p:anim calcmode="lin" valueType="num">
                                      <p:cBhvr>
                                        <p:cTn id="14"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38"/>
                                        </p:tgtEl>
                                        <p:attrNameLst>
                                          <p:attrName>style.visibility</p:attrName>
                                        </p:attrNameLst>
                                      </p:cBhvr>
                                      <p:to>
                                        <p:strVal val="visible"/>
                                      </p:to>
                                    </p:set>
                                    <p:animEffect transition="in" filter="barn(inVertical)">
                                      <p:cBhvr>
                                        <p:cTn id="22" dur="500"/>
                                        <p:tgtEl>
                                          <p:spTgt spid="83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barn(inVertical)">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up)">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wipe(up)">
                                      <p:cBhvr>
                                        <p:cTn id="4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animBg="1"/>
      <p:bldP spid="61" grpId="0" animBg="1"/>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247337" y="282946"/>
            <a:ext cx="8649819" cy="50985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926;p42"/>
          <p:cNvSpPr/>
          <p:nvPr/>
        </p:nvSpPr>
        <p:spPr>
          <a:xfrm rot="5400000">
            <a:off x="8780754" y="4507080"/>
            <a:ext cx="268937" cy="681546"/>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nvGrpSpPr>
          <p:cNvPr id="37" name="Google Shape;848;p40"/>
          <p:cNvGrpSpPr/>
          <p:nvPr/>
        </p:nvGrpSpPr>
        <p:grpSpPr>
          <a:xfrm rot="4837367">
            <a:off x="8525400" y="222320"/>
            <a:ext cx="699956" cy="887274"/>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Google Shape;2743;p52"/>
          <p:cNvSpPr txBox="1">
            <a:spLocks noGrp="1"/>
          </p:cNvSpPr>
          <p:nvPr>
            <p:ph type="title"/>
          </p:nvPr>
        </p:nvSpPr>
        <p:spPr>
          <a:xfrm>
            <a:off x="397572" y="380312"/>
            <a:ext cx="1730021" cy="589816"/>
          </a:xfrm>
          <a:prstGeom prst="rect">
            <a:avLst/>
          </a:prstGeom>
        </p:spPr>
        <p:txBody>
          <a:bodyPr spcFirstLastPara="1" wrap="square" lIns="91425" tIns="91425" rIns="91425" bIns="91425" anchor="t" anchorCtr="0">
            <a:noAutofit/>
          </a:bodyPr>
          <a:lstStyle/>
          <a:p>
            <a:pPr lvl="0"/>
            <a:r>
              <a:rPr lang="en-US" sz="2300" b="1" i="1" u="sng">
                <a:solidFill>
                  <a:srgbClr val="C00000"/>
                </a:solidFill>
                <a:latin typeface="+mj-lt"/>
              </a:rPr>
              <a:t>Nhận xét</a:t>
            </a:r>
          </a:p>
        </p:txBody>
      </p:sp>
      <mc:AlternateContent xmlns:mc="http://schemas.openxmlformats.org/markup-compatibility/2006" xmlns:a14="http://schemas.microsoft.com/office/drawing/2010/main">
        <mc:Choice Requires="a14">
          <p:sp>
            <p:nvSpPr>
              <p:cNvPr id="34" name="Rectangle 33"/>
              <p:cNvSpPr/>
              <p:nvPr/>
            </p:nvSpPr>
            <p:spPr>
              <a:xfrm>
                <a:off x="397572" y="945149"/>
                <a:ext cx="8353901" cy="4043799"/>
              </a:xfrm>
              <a:prstGeom prst="rect">
                <a:avLst/>
              </a:prstGeom>
            </p:spPr>
            <p:txBody>
              <a:bodyPr wrap="square">
                <a:spAutoFit/>
              </a:bodyPr>
              <a:lstStyle/>
              <a:p>
                <a:pPr marL="285750" indent="-285750" algn="just">
                  <a:lnSpc>
                    <a:spcPct val="150000"/>
                  </a:lnSpc>
                  <a:buFont typeface="Arial" panose="020B0604020202020204" pitchFamily="34" charset="0"/>
                  <a:buChar char="•"/>
                  <a:tabLst>
                    <a:tab pos="139700" algn="l"/>
                  </a:tabLst>
                </a:pP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𝑉</m:t>
                    </m:r>
                    <m:r>
                      <a:rPr lang="en-US" sz="1700" i="1" smtClean="0">
                        <a:latin typeface="Cambria Math" panose="02040503050406030204" pitchFamily="18" charset="0"/>
                        <a:ea typeface="Calibri" panose="020F0502020204030204" pitchFamily="34" charset="0"/>
                        <a:cs typeface="Times New Roman" panose="02020603050405020304" pitchFamily="18" charset="0"/>
                      </a:rPr>
                      <m:t>(</m:t>
                    </m:r>
                    <m:r>
                      <a:rPr lang="en-US" sz="1700" i="1" smtClean="0">
                        <a:latin typeface="Cambria Math" panose="02040503050406030204" pitchFamily="18" charset="0"/>
                        <a:ea typeface="Calibri" panose="020F0502020204030204" pitchFamily="34" charset="0"/>
                        <a:cs typeface="Times New Roman" panose="02020603050405020304" pitchFamily="18" charset="0"/>
                      </a:rPr>
                      <m:t>𝑋</m:t>
                    </m:r>
                    <m:r>
                      <a:rPr lang="en-US" sz="1700"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1700" i="1">
                    <a:latin typeface="+mn-lt"/>
                    <a:ea typeface="Malgun Gothic" panose="020B0503020000020004" pitchFamily="34" charset="-127"/>
                    <a:cs typeface="Times New Roman" panose="02020603050405020304" pitchFamily="18" charset="0"/>
                  </a:rPr>
                  <a:t> </a:t>
                </a:r>
                <a:r>
                  <a:rPr lang="en-US" sz="1700">
                    <a:latin typeface="+mn-lt"/>
                    <a:ea typeface="Malgun Gothic" panose="020B0503020000020004" pitchFamily="34" charset="-127"/>
                    <a:cs typeface="Times New Roman" panose="02020603050405020304" pitchFamily="18" charset="0"/>
                  </a:rPr>
                  <a:t>còn có thể tính theo công thức sau:</a:t>
                </a:r>
                <a:endParaRPr lang="en-US" sz="1700">
                  <a:latin typeface="+mn-lt"/>
                  <a:ea typeface="Calibri" panose="020F0502020204030204" pitchFamily="34" charset="0"/>
                  <a:cs typeface="Times New Roman" panose="02020603050405020304" pitchFamily="18" charset="0"/>
                </a:endParaRPr>
              </a:p>
              <a:p>
                <a:pPr algn="just">
                  <a:lnSpc>
                    <a:spcPct val="150000"/>
                  </a:lnSpc>
                  <a:tabLst>
                    <a:tab pos="139700" algn="l"/>
                  </a:tabLst>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r>
                        <a:rPr lang="en-US" sz="1700" i="1">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sub>
                          <m:r>
                            <a:rPr lang="en-US" sz="1700" i="1">
                              <a:latin typeface="Cambria Math" panose="02040503050406030204" pitchFamily="18" charset="0"/>
                              <a:ea typeface="Calibri" panose="020F0502020204030204" pitchFamily="34" charset="0"/>
                              <a:cs typeface="Times New Roman" panose="02020603050405020304" pitchFamily="18" charset="0"/>
                            </a:rPr>
                            <m:t>1</m:t>
                          </m:r>
                        </m:sub>
                        <m:sup>
                          <m:r>
                            <a:rPr lang="en-US" sz="1700" i="1">
                              <a:latin typeface="Cambria Math" panose="02040503050406030204" pitchFamily="18" charset="0"/>
                              <a:ea typeface="Calibri" panose="020F0502020204030204" pitchFamily="34" charset="0"/>
                              <a:cs typeface="Times New Roman" panose="02020603050405020304" pitchFamily="18" charset="0"/>
                            </a:rPr>
                            <m:t>2</m:t>
                          </m:r>
                        </m:sup>
                      </m:sSubSup>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latin typeface="Cambria Math" panose="02040503050406030204" pitchFamily="18" charset="0"/>
                              <a:ea typeface="Calibri" panose="020F0502020204030204" pitchFamily="34" charset="0"/>
                              <a:cs typeface="Times New Roman" panose="02020603050405020304" pitchFamily="18" charset="0"/>
                            </a:rPr>
                            <m:t>1</m:t>
                          </m:r>
                        </m:sub>
                      </m:sSub>
                      <m:r>
                        <a:rPr lang="en-US" sz="1700" i="1">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sub>
                          <m:r>
                            <a:rPr lang="en-US" sz="1700" i="1">
                              <a:latin typeface="Cambria Math" panose="02040503050406030204" pitchFamily="18" charset="0"/>
                              <a:ea typeface="Calibri" panose="020F0502020204030204" pitchFamily="34" charset="0"/>
                              <a:cs typeface="Times New Roman" panose="02020603050405020304" pitchFamily="18" charset="0"/>
                            </a:rPr>
                            <m:t>2</m:t>
                          </m:r>
                        </m:sub>
                        <m:sup>
                          <m:r>
                            <a:rPr lang="en-US" sz="1700" i="1">
                              <a:latin typeface="Cambria Math" panose="02040503050406030204" pitchFamily="18" charset="0"/>
                              <a:ea typeface="Calibri" panose="020F0502020204030204" pitchFamily="34" charset="0"/>
                              <a:cs typeface="Times New Roman" panose="02020603050405020304" pitchFamily="18" charset="0"/>
                            </a:rPr>
                            <m:t>2</m:t>
                          </m:r>
                        </m:sup>
                      </m:sSubSup>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latin typeface="Cambria Math" panose="02040503050406030204" pitchFamily="18" charset="0"/>
                              <a:ea typeface="Calibri" panose="020F0502020204030204" pitchFamily="34" charset="0"/>
                              <a:cs typeface="Times New Roman" panose="02020603050405020304" pitchFamily="18" charset="0"/>
                            </a:rPr>
                            <m:t>2</m:t>
                          </m:r>
                        </m:sub>
                      </m:sSub>
                      <m:r>
                        <a:rPr lang="en-US" sz="1700" i="1">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sub>
                          <m:r>
                            <a:rPr lang="en-US" sz="1700" i="1">
                              <a:latin typeface="Cambria Math" panose="02040503050406030204" pitchFamily="18" charset="0"/>
                              <a:ea typeface="Calibri" panose="020F0502020204030204" pitchFamily="34" charset="0"/>
                              <a:cs typeface="Times New Roman" panose="02020603050405020304" pitchFamily="18" charset="0"/>
                            </a:rPr>
                            <m:t>𝑛</m:t>
                          </m:r>
                          <m:r>
                            <a:rPr lang="en-US" sz="1700" i="1">
                              <a:latin typeface="Cambria Math" panose="02040503050406030204" pitchFamily="18" charset="0"/>
                              <a:ea typeface="Calibri" panose="020F0502020204030204" pitchFamily="34" charset="0"/>
                              <a:cs typeface="Times New Roman" panose="02020603050405020304" pitchFamily="18" charset="0"/>
                            </a:rPr>
                            <m:t>−1</m:t>
                          </m:r>
                        </m:sub>
                        <m:sup>
                          <m:r>
                            <a:rPr lang="en-US" sz="1700" i="1">
                              <a:latin typeface="Cambria Math" panose="02040503050406030204" pitchFamily="18" charset="0"/>
                              <a:ea typeface="Calibri" panose="020F0502020204030204" pitchFamily="34" charset="0"/>
                              <a:cs typeface="Times New Roman" panose="02020603050405020304" pitchFamily="18" charset="0"/>
                            </a:rPr>
                            <m:t>2</m:t>
                          </m:r>
                        </m:sup>
                      </m:sSubSup>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latin typeface="Cambria Math" panose="02040503050406030204" pitchFamily="18" charset="0"/>
                              <a:ea typeface="Calibri" panose="020F0502020204030204" pitchFamily="34" charset="0"/>
                              <a:cs typeface="Times New Roman" panose="02020603050405020304" pitchFamily="18" charset="0"/>
                            </a:rPr>
                            <m:t>𝑛</m:t>
                          </m:r>
                          <m:r>
                            <a:rPr lang="en-US" sz="1700" i="1">
                              <a:latin typeface="Cambria Math" panose="02040503050406030204" pitchFamily="18" charset="0"/>
                              <a:ea typeface="Calibri" panose="020F0502020204030204" pitchFamily="34" charset="0"/>
                              <a:cs typeface="Times New Roman" panose="02020603050405020304" pitchFamily="18" charset="0"/>
                            </a:rPr>
                            <m:t>−1</m:t>
                          </m:r>
                        </m:sub>
                      </m:sSub>
                      <m:r>
                        <a:rPr lang="en-US" sz="1700" i="1">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bSup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sub>
                          <m:r>
                            <a:rPr lang="en-US" sz="1700" i="1">
                              <a:latin typeface="Cambria Math" panose="02040503050406030204" pitchFamily="18" charset="0"/>
                              <a:ea typeface="Calibri" panose="020F0502020204030204" pitchFamily="34" charset="0"/>
                              <a:cs typeface="Times New Roman" panose="02020603050405020304" pitchFamily="18" charset="0"/>
                            </a:rPr>
                            <m:t>𝑛</m:t>
                          </m:r>
                        </m:sub>
                        <m:sup>
                          <m:r>
                            <a:rPr lang="en-US" sz="1700" i="1">
                              <a:latin typeface="Cambria Math" panose="02040503050406030204" pitchFamily="18" charset="0"/>
                              <a:ea typeface="Calibri" panose="020F0502020204030204" pitchFamily="34" charset="0"/>
                              <a:cs typeface="Times New Roman" panose="02020603050405020304" pitchFamily="18" charset="0"/>
                            </a:rPr>
                            <m:t>2</m:t>
                          </m:r>
                        </m:sup>
                      </m:sSubSup>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𝑝</m:t>
                          </m:r>
                        </m:e>
                        <m:sub>
                          <m:r>
                            <a:rPr lang="en-US" sz="1700" i="1">
                              <a:latin typeface="Cambria Math" panose="02040503050406030204" pitchFamily="18" charset="0"/>
                              <a:ea typeface="Calibri" panose="020F0502020204030204" pitchFamily="34" charset="0"/>
                              <a:cs typeface="Times New Roman" panose="02020603050405020304" pitchFamily="18" charset="0"/>
                            </a:rPr>
                            <m:t>𝑛</m:t>
                          </m:r>
                        </m:sub>
                      </m:sSub>
                      <m:r>
                        <a:rPr lang="en-US" sz="17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latin typeface="Cambria Math" panose="02040503050406030204" pitchFamily="18" charset="0"/>
                              <a:ea typeface="Malgun Gothic" panose="020B0503020000020004" pitchFamily="34" charset="-127"/>
                              <a:cs typeface="Times New Roman" panose="02020603050405020304" pitchFamily="18" charset="0"/>
                            </a:rPr>
                            <m:t>𝜇</m:t>
                          </m:r>
                        </m:e>
                        <m:sup>
                          <m:r>
                            <a:rPr lang="en-US" sz="1700" i="1">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r>
                        <a:rPr lang="en-US" sz="1700" i="1">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700" i="1">
                  <a:latin typeface="+mn-lt"/>
                  <a:ea typeface="Calibri" panose="020F0502020204030204" pitchFamily="34" charset="0"/>
                  <a:cs typeface="Times New Roman" panose="02020603050405020304" pitchFamily="18" charset="0"/>
                </a:endParaRPr>
              </a:p>
              <a:p>
                <a:pPr algn="just">
                  <a:lnSpc>
                    <a:spcPct val="150000"/>
                  </a:lnSpc>
                  <a:tabLst>
                    <a:tab pos="139700" algn="l"/>
                  </a:tabLst>
                </a:pPr>
                <a:r>
                  <a:rPr lang="en-US" sz="1700">
                    <a:effectLst/>
                    <a:latin typeface="+mn-lt"/>
                    <a:ea typeface="Malgun Gothic" panose="020B0503020000020004" pitchFamily="34" charset="-127"/>
                    <a:cs typeface="Times New Roman" panose="02020603050405020304" pitchFamily="18" charset="0"/>
                  </a:rPr>
                  <a:t>Công thức trên giúp ta tính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700">
                    <a:latin typeface="+mn-lt"/>
                    <a:ea typeface="Malgun Gothic" panose="020B0503020000020004" pitchFamily="34" charset="-127"/>
                    <a:cs typeface="Times New Roman" panose="02020603050405020304" pitchFamily="18" charset="0"/>
                  </a:rPr>
                  <a:t> nhanh hơn công thức </a:t>
                </a:r>
                <a14:m>
                  <m:oMath xmlns:m="http://schemas.openxmlformats.org/officeDocument/2006/math">
                    <m:r>
                      <a:rPr lang="en-US" sz="1700" i="0">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1700">
                    <a:effectLst/>
                    <a:latin typeface="+mn-lt"/>
                    <a:ea typeface="Malgun Gothic" panose="020B0503020000020004" pitchFamily="34" charset="-127"/>
                    <a:cs typeface="Times New Roman" panose="02020603050405020304" pitchFamily="18" charset="0"/>
                  </a:rPr>
                  <a:t> vì bớt đi được </a:t>
                </a:r>
                <a14:m>
                  <m:oMath xmlns:m="http://schemas.openxmlformats.org/officeDocument/2006/math">
                    <m:r>
                      <a:rPr lang="en-US" sz="1700" i="1">
                        <a:effectLst/>
                        <a:latin typeface="Cambria Math" panose="02040503050406030204" pitchFamily="18" charset="0"/>
                        <a:ea typeface="Malgun Gothic" panose="020B0503020000020004" pitchFamily="34" charset="-127"/>
                        <a:cs typeface="Times New Roman" panose="02020603050405020304" pitchFamily="18" charset="0"/>
                      </a:rPr>
                      <m:t>𝑛</m:t>
                    </m:r>
                  </m:oMath>
                </a14:m>
                <a:r>
                  <a:rPr lang="en-US" sz="1700">
                    <a:effectLst/>
                    <a:latin typeface="+mn-lt"/>
                    <a:ea typeface="Malgun Gothic" panose="020B0503020000020004" pitchFamily="34" charset="-127"/>
                    <a:cs typeface="Times New Roman" panose="02020603050405020304" pitchFamily="18" charset="0"/>
                  </a:rPr>
                  <a:t> phép trừ.</a:t>
                </a:r>
                <a:endParaRPr lang="en-US" sz="1700">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tabLst>
                    <a:tab pos="139700" algn="l"/>
                  </a:tabLst>
                </a:pPr>
                <a:r>
                  <a:rPr lang="en-US" sz="1700" smtClean="0">
                    <a:effectLst/>
                    <a:latin typeface="+mn-lt"/>
                    <a:ea typeface="Malgun Gothic" panose="020B0503020000020004" pitchFamily="34" charset="-127"/>
                    <a:cs typeface="Times New Roman" panose="02020603050405020304" pitchFamily="18" charset="0"/>
                  </a:rPr>
                  <a:t>Phương </a:t>
                </a:r>
                <a:r>
                  <a:rPr lang="en-US" sz="1700">
                    <a:effectLst/>
                    <a:latin typeface="+mn-lt"/>
                    <a:ea typeface="Malgun Gothic" panose="020B0503020000020004" pitchFamily="34" charset="-127"/>
                    <a:cs typeface="Times New Roman" panose="02020603050405020304" pitchFamily="18" charset="0"/>
                  </a:rPr>
                  <a:t>sai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700">
                    <a:latin typeface="+mn-lt"/>
                    <a:ea typeface="Malgun Gothic" panose="020B0503020000020004" pitchFamily="34" charset="-127"/>
                    <a:cs typeface="Times New Roman" panose="02020603050405020304" pitchFamily="18" charset="0"/>
                  </a:rPr>
                  <a:t> là một số không âm. Nó cho ta một ý niệm về mức độ phân tán các giá trị của </a:t>
                </a:r>
                <a14:m>
                  <m:oMath xmlns:m="http://schemas.openxmlformats.org/officeDocument/2006/math">
                    <m:r>
                      <a:rPr lang="en-US" sz="17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700">
                    <a:latin typeface="+mn-lt"/>
                    <a:ea typeface="Malgun Gothic" panose="020B0503020000020004" pitchFamily="34" charset="-127"/>
                    <a:cs typeface="Times New Roman" panose="02020603050405020304" pitchFamily="18" charset="0"/>
                  </a:rPr>
                  <a:t> xung quanh kì vọng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700">
                    <a:latin typeface="+mn-lt"/>
                    <a:ea typeface="Malgun Gothic" panose="020B0503020000020004" pitchFamily="34" charset="-127"/>
                    <a:cs typeface="Times New Roman" panose="02020603050405020304" pitchFamily="18" charset="0"/>
                  </a:rPr>
                  <a:t>. Phương sai càng lớn thì độ phân tán càng lớn.</a:t>
                </a:r>
                <a:endParaRPr lang="en-US" sz="1700">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tabLst>
                    <a:tab pos="139700" algn="l"/>
                  </a:tabLst>
                </a:pPr>
                <a:r>
                  <a:rPr lang="en-US" sz="1700" smtClean="0">
                    <a:latin typeface="+mn-lt"/>
                    <a:ea typeface="Malgun Gothic" panose="020B0503020000020004" pitchFamily="34" charset="-127"/>
                    <a:cs typeface="Times New Roman" panose="02020603050405020304" pitchFamily="18" charset="0"/>
                  </a:rPr>
                  <a:t>Cũng </a:t>
                </a:r>
                <a:r>
                  <a:rPr lang="en-US" sz="1700">
                    <a:latin typeface="+mn-lt"/>
                    <a:ea typeface="Malgun Gothic" panose="020B0503020000020004" pitchFamily="34" charset="-127"/>
                    <a:cs typeface="Times New Roman" panose="02020603050405020304" pitchFamily="18" charset="0"/>
                  </a:rPr>
                  <a:t>như phương sai, độ lệch chuẩn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700">
                    <a:latin typeface="+mn-lt"/>
                    <a:ea typeface="Malgun Gothic" panose="020B0503020000020004" pitchFamily="34" charset="-127"/>
                    <a:cs typeface="Times New Roman" panose="02020603050405020304" pitchFamily="18" charset="0"/>
                  </a:rPr>
                  <a:t> cho ta một ý niệm về mức độ phân tán các giá trị của </a:t>
                </a:r>
                <a14:m>
                  <m:oMath xmlns:m="http://schemas.openxmlformats.org/officeDocument/2006/math">
                    <m:r>
                      <a:rPr lang="en-US" sz="1700" i="1">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700">
                    <a:latin typeface="+mn-lt"/>
                    <a:ea typeface="Malgun Gothic" panose="020B0503020000020004" pitchFamily="34" charset="-127"/>
                    <a:cs typeface="Times New Roman" panose="02020603050405020304" pitchFamily="18" charset="0"/>
                  </a:rPr>
                  <a:t> xung quanh kì vọng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700">
                    <a:latin typeface="+mn-lt"/>
                    <a:ea typeface="Malgun Gothic" panose="020B0503020000020004" pitchFamily="34" charset="-127"/>
                    <a:cs typeface="Times New Roman" panose="02020603050405020304" pitchFamily="18" charset="0"/>
                  </a:rPr>
                  <a:t>.</a:t>
                </a:r>
                <a:endParaRPr lang="en-US" sz="1700">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tabLst>
                    <a:tab pos="139700" algn="l"/>
                  </a:tabLst>
                </a:pPr>
                <a:r>
                  <a:rPr lang="en-US" sz="1700" smtClean="0">
                    <a:latin typeface="+mn-lt"/>
                    <a:ea typeface="Malgun Gothic" panose="020B0503020000020004" pitchFamily="34" charset="-127"/>
                    <a:cs typeface="Times New Roman" panose="02020603050405020304" pitchFamily="18" charset="0"/>
                  </a:rPr>
                  <a:t>Phương </a:t>
                </a:r>
                <a:r>
                  <a:rPr lang="en-US" sz="1700">
                    <a:latin typeface="+mn-lt"/>
                    <a:ea typeface="Malgun Gothic" panose="020B0503020000020004" pitchFamily="34" charset="-127"/>
                    <a:cs typeface="Times New Roman" panose="02020603050405020304" pitchFamily="18" charset="0"/>
                  </a:rPr>
                  <a:t>sai không có cùng đơn vị đo với </a:t>
                </a:r>
                <a14:m>
                  <m:oMath xmlns:m="http://schemas.openxmlformats.org/officeDocument/2006/math">
                    <m:r>
                      <a:rPr lang="en-US" sz="17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700">
                    <a:latin typeface="+mn-lt"/>
                    <a:ea typeface="Malgun Gothic" panose="020B0503020000020004" pitchFamily="34" charset="-127"/>
                    <a:cs typeface="Times New Roman" panose="02020603050405020304" pitchFamily="18" charset="0"/>
                  </a:rPr>
                  <a:t>, còn độ lệch chuẩn có cùng đơn vị đo với </a:t>
                </a:r>
                <a14:m>
                  <m:oMath xmlns:m="http://schemas.openxmlformats.org/officeDocument/2006/math">
                    <m:r>
                      <a:rPr lang="en-US" sz="17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700">
                    <a:latin typeface="+mn-lt"/>
                    <a:ea typeface="Malgun Gothic" panose="020B0503020000020004" pitchFamily="34" charset="-127"/>
                    <a:cs typeface="Times New Roman" panose="02020603050405020304" pitchFamily="18" charset="0"/>
                  </a:rPr>
                  <a:t>.</a:t>
                </a:r>
                <a:endParaRPr lang="en-US" sz="1700">
                  <a:latin typeface="+mn-lt"/>
                  <a:ea typeface="Calibri" panose="020F050202020403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97572" y="945149"/>
                <a:ext cx="8353901" cy="4043799"/>
              </a:xfrm>
              <a:prstGeom prst="rect">
                <a:avLst/>
              </a:prstGeom>
              <a:blipFill>
                <a:blip r:embed="rId3"/>
                <a:stretch>
                  <a:fillRect l="-438" r="-438"/>
                </a:stretch>
              </a:blipFill>
            </p:spPr>
            <p:txBody>
              <a:bodyPr/>
              <a:lstStyle/>
              <a:p>
                <a:r>
                  <a:rPr lang="en-US">
                    <a:noFill/>
                  </a:rPr>
                  <a:t> </a:t>
                </a:r>
              </a:p>
            </p:txBody>
          </p:sp>
        </mc:Fallback>
      </mc:AlternateContent>
    </p:spTree>
    <p:extLst>
      <p:ext uri="{BB962C8B-B14F-4D97-AF65-F5344CB8AC3E}">
        <p14:creationId xmlns:p14="http://schemas.microsoft.com/office/powerpoint/2010/main" val="391799174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2" name="TextBox 31"/>
              <p:cNvSpPr txBox="1"/>
              <p:nvPr/>
            </p:nvSpPr>
            <p:spPr>
              <a:xfrm>
                <a:off x="270347" y="160660"/>
                <a:ext cx="8579453" cy="416011"/>
              </a:xfrm>
              <a:prstGeom prst="rect">
                <a:avLst/>
              </a:prstGeom>
              <a:noFill/>
            </p:spPr>
            <p:txBody>
              <a:bodyPr wrap="square" rtlCol="0">
                <a:spAutoFit/>
              </a:bodyPr>
              <a:lstStyle/>
              <a:p>
                <a:pPr lvl="0" algn="just">
                  <a:lnSpc>
                    <a:spcPct val="150000"/>
                  </a:lnSpc>
                </a:pPr>
                <a:r>
                  <a:rPr kumimoji="0" lang="en-US" sz="1600" b="1" i="0" u="none" strike="noStrike" kern="0" cap="none" spc="0" normalizeH="0" baseline="0" noProof="0">
                    <a:ln>
                      <a:noFill/>
                    </a:ln>
                    <a:solidFill>
                      <a:srgbClr val="FFFFFF"/>
                    </a:solidFill>
                    <a:effectLst/>
                    <a:highlight>
                      <a:srgbClr val="CE4D8E"/>
                    </a:highlight>
                    <a:uLnTx/>
                    <a:uFillTx/>
                    <a:ea typeface="+mn-ea"/>
                    <a:cs typeface="Arial" panose="020B0604020202020204" pitchFamily="34" charset="0"/>
                    <a:sym typeface="Arial"/>
                  </a:rPr>
                  <a:t>Ví dụ </a:t>
                </a:r>
                <a:r>
                  <a:rPr kumimoji="0" lang="en-US" sz="1600" b="1" i="0" u="none" strike="noStrike" kern="0" cap="none" spc="0" normalizeH="0" baseline="0" noProof="0" smtClean="0">
                    <a:ln>
                      <a:noFill/>
                    </a:ln>
                    <a:solidFill>
                      <a:srgbClr val="FFFFFF"/>
                    </a:solidFill>
                    <a:effectLst/>
                    <a:highlight>
                      <a:srgbClr val="CE4D8E"/>
                    </a:highlight>
                    <a:uLnTx/>
                    <a:uFillTx/>
                    <a:ea typeface="+mn-ea"/>
                    <a:cs typeface="Arial" panose="020B0604020202020204" pitchFamily="34" charset="0"/>
                    <a:sym typeface="Arial"/>
                  </a:rPr>
                  <a:t>7:</a:t>
                </a:r>
                <a:r>
                  <a:rPr kumimoji="0" lang="en-US" sz="1600" b="0" i="0"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a:t> </a:t>
                </a:r>
                <a:r>
                  <a:rPr lang="en-US" sz="1600">
                    <a:ea typeface="Calibri" panose="020F0502020204030204" pitchFamily="34" charset="0"/>
                    <a:cs typeface="Times New Roman" panose="02020603050405020304" pitchFamily="18" charset="0"/>
                  </a:rPr>
                  <a:t>Cho bảng ngẫu nhiên rời rạc </a:t>
                </a:r>
                <a14:m>
                  <m:oMath xmlns:m="http://schemas.openxmlformats.org/officeDocument/2006/math">
                    <m:r>
                      <a:rPr lang="en-US" sz="16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en-US" sz="1600">
                    <a:ea typeface="Calibri" panose="020F0502020204030204" pitchFamily="34" charset="0"/>
                    <a:cs typeface="Times New Roman" panose="02020603050405020304" pitchFamily="18" charset="0"/>
                  </a:rPr>
                  <a:t> với phân bố xác suất:</a:t>
                </a:r>
                <a:endParaRPr kumimoji="0" lang="en-US" sz="16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70347" y="160660"/>
                <a:ext cx="8579453" cy="416011"/>
              </a:xfrm>
              <a:prstGeom prst="rect">
                <a:avLst/>
              </a:prstGeom>
              <a:blipFill>
                <a:blip r:embed="rId3"/>
                <a:stretch>
                  <a:fillRect l="-355" b="-17391"/>
                </a:stretch>
              </a:blipFill>
            </p:spPr>
            <p:txBody>
              <a:bodyPr/>
              <a:lstStyle/>
              <a:p>
                <a:r>
                  <a:rPr lang="en-US">
                    <a:noFill/>
                  </a:rPr>
                  <a:t> </a:t>
                </a:r>
              </a:p>
            </p:txBody>
          </p:sp>
        </mc:Fallback>
      </mc:AlternateContent>
      <p:sp>
        <p:nvSpPr>
          <p:cNvPr id="34" name="Rectangle 33"/>
          <p:cNvSpPr/>
          <p:nvPr/>
        </p:nvSpPr>
        <p:spPr>
          <a:xfrm>
            <a:off x="4352302" y="1771259"/>
            <a:ext cx="6497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0346" y="2198240"/>
                <a:ext cx="8579453" cy="2755563"/>
              </a:xfrm>
              <a:prstGeom prst="rect">
                <a:avLst/>
              </a:prstGeom>
            </p:spPr>
            <p:txBody>
              <a:bodyPr wrap="square">
                <a:spAutoFit/>
              </a:bodyPr>
              <a:lstStyle/>
              <a:p>
                <a:pPr>
                  <a:lnSpc>
                    <a:spcPct val="150000"/>
                  </a:lnSpc>
                </a:pPr>
                <a:r>
                  <a:rPr lang="vi-VN" sz="1600" smtClean="0">
                    <a:solidFill>
                      <a:schemeClr val="tx1"/>
                    </a:solidFill>
                    <a:latin typeface="Arial" panose="020B0604020202020204" pitchFamily="34" charset="0"/>
                  </a:rPr>
                  <a:t>a) Ta có</a:t>
                </a:r>
                <a:r>
                  <a:rPr lang="en-US" sz="1600">
                    <a:solidFill>
                      <a:schemeClr val="tx1"/>
                    </a:solidFill>
                  </a:rPr>
                  <a:t>:</a:t>
                </a:r>
                <a:r>
                  <a:rPr lang="en-US" sz="1600" smtClean="0">
                    <a:solidFill>
                      <a:schemeClr val="tx1"/>
                    </a:solidFill>
                  </a:rPr>
                  <a:t> </a:t>
                </a:r>
                <a14:m>
                  <m:oMath xmlns:m="http://schemas.openxmlformats.org/officeDocument/2006/math">
                    <m:r>
                      <a:rPr lang="vi-VN" sz="1600" i="1" smtClean="0">
                        <a:solidFill>
                          <a:schemeClr val="tx1"/>
                        </a:solidFill>
                        <a:latin typeface="Cambria Math" panose="02040503050406030204" pitchFamily="18" charset="0"/>
                      </a:rPr>
                      <m:t>𝐸</m:t>
                    </m:r>
                    <m:d>
                      <m:dPr>
                        <m:ctrlPr>
                          <a:rPr lang="vi-VN" sz="1600" i="1" smtClean="0">
                            <a:solidFill>
                              <a:schemeClr val="tx1"/>
                            </a:solidFill>
                            <a:latin typeface="Cambria Math" panose="02040503050406030204" pitchFamily="18" charset="0"/>
                          </a:rPr>
                        </m:ctrlPr>
                      </m:dPr>
                      <m:e>
                        <m:r>
                          <a:rPr lang="vi-VN" sz="1600" i="1" smtClean="0">
                            <a:solidFill>
                              <a:schemeClr val="tx1"/>
                            </a:solidFill>
                            <a:latin typeface="Cambria Math" panose="02040503050406030204" pitchFamily="18" charset="0"/>
                          </a:rPr>
                          <m:t>𝑋</m:t>
                        </m:r>
                      </m:e>
                    </m:d>
                    <m:r>
                      <a:rPr lang="vi-VN" sz="1600" i="1" smtClean="0">
                        <a:solidFill>
                          <a:schemeClr val="tx1"/>
                        </a:solidFill>
                        <a:latin typeface="Cambria Math" panose="02040503050406030204" pitchFamily="18" charset="0"/>
                      </a:rPr>
                      <m:t>=0.0,1+1.0,2+2.0,3+3.0,2+4</m:t>
                    </m:r>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0,1+5.0,1</m:t>
                    </m:r>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2,3</m:t>
                    </m:r>
                  </m:oMath>
                </a14:m>
                <a:endParaRPr lang="vi-VN" sz="1600">
                  <a:solidFill>
                    <a:schemeClr val="tx1"/>
                  </a:solidFill>
                </a:endParaRPr>
              </a:p>
              <a:p>
                <a:pPr>
                  <a:lnSpc>
                    <a:spcPct val="150000"/>
                  </a:lnSpc>
                </a:pPr>
                <a:r>
                  <a:rPr lang="vi-VN" sz="1600">
                    <a:solidFill>
                      <a:schemeClr val="tx1"/>
                    </a:solidFill>
                    <a:latin typeface="Arial" panose="020B0604020202020204" pitchFamily="34" charset="0"/>
                  </a:rPr>
                  <a:t>Theo định nghĩa phương sai, ta có:</a:t>
                </a:r>
                <a:endParaRPr lang="vi-VN" sz="1600">
                  <a:solidFill>
                    <a:schemeClr val="tx1"/>
                  </a:solidFill>
                </a:endParaRPr>
              </a:p>
              <a:p>
                <a:pPr>
                  <a:lnSpc>
                    <a:spcPct val="150000"/>
                  </a:lnSpc>
                </a:pPr>
                <a14:m>
                  <m:oMathPara xmlns:m="http://schemas.openxmlformats.org/officeDocument/2006/math">
                    <m:oMathParaPr>
                      <m:jc m:val="centerGroup"/>
                    </m:oMathParaPr>
                    <m:oMath xmlns:m="http://schemas.openxmlformats.org/officeDocument/2006/math">
                      <m:r>
                        <a:rPr lang="vi-VN" sz="1600" i="1" smtClean="0">
                          <a:solidFill>
                            <a:schemeClr val="tx1"/>
                          </a:solidFill>
                          <a:latin typeface="Cambria Math" panose="02040503050406030204" pitchFamily="18" charset="0"/>
                        </a:rPr>
                        <m:t>𝑉</m:t>
                      </m:r>
                      <m:d>
                        <m:dPr>
                          <m:ctrlPr>
                            <a:rPr lang="vi-VN" sz="1600" i="1" smtClean="0">
                              <a:solidFill>
                                <a:schemeClr val="tx1"/>
                              </a:solidFill>
                              <a:latin typeface="Cambria Math" panose="02040503050406030204" pitchFamily="18" charset="0"/>
                            </a:rPr>
                          </m:ctrlPr>
                        </m:dPr>
                        <m:e>
                          <m:r>
                            <a:rPr lang="vi-VN" sz="1600" i="1" smtClean="0">
                              <a:solidFill>
                                <a:schemeClr val="tx1"/>
                              </a:solidFill>
                              <a:latin typeface="Cambria Math" panose="02040503050406030204" pitchFamily="18" charset="0"/>
                            </a:rPr>
                            <m:t>𝑋</m:t>
                          </m:r>
                        </m:e>
                      </m:d>
                      <m:r>
                        <a:rPr lang="vi-VN" sz="1600" i="1" smtClean="0">
                          <a:solidFill>
                            <a:schemeClr val="tx1"/>
                          </a:solidFill>
                          <a:latin typeface="Cambria Math" panose="02040503050406030204" pitchFamily="18" charset="0"/>
                        </a:rPr>
                        <m:t>=</m:t>
                      </m:r>
                      <m:sSup>
                        <m:sSupPr>
                          <m:ctrlPr>
                            <a:rPr lang="vi-VN" sz="1600" i="1" smtClean="0">
                              <a:solidFill>
                                <a:schemeClr val="tx1"/>
                              </a:solidFill>
                              <a:latin typeface="Cambria Math" panose="02040503050406030204" pitchFamily="18" charset="0"/>
                            </a:rPr>
                          </m:ctrlPr>
                        </m:sSupPr>
                        <m:e>
                          <m:d>
                            <m:dPr>
                              <m:ctrlPr>
                                <a:rPr lang="vi-VN" sz="1600" i="1">
                                  <a:solidFill>
                                    <a:schemeClr val="tx1"/>
                                  </a:solidFill>
                                  <a:latin typeface="Cambria Math" panose="02040503050406030204" pitchFamily="18" charset="0"/>
                                </a:rPr>
                              </m:ctrlPr>
                            </m:dPr>
                            <m:e>
                              <m:r>
                                <a:rPr lang="vi-VN" sz="1600" i="1">
                                  <a:solidFill>
                                    <a:schemeClr val="tx1"/>
                                  </a:solidFill>
                                  <a:latin typeface="Cambria Math" panose="02040503050406030204" pitchFamily="18" charset="0"/>
                                </a:rPr>
                                <m:t>0−2,3</m:t>
                              </m:r>
                            </m:e>
                          </m:d>
                        </m:e>
                        <m:sup>
                          <m:r>
                            <a:rPr lang="en-US" sz="1600" b="0" i="1" smtClean="0">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m:t>
                      </m:r>
                      <m:sSup>
                        <m:sSupPr>
                          <m:ctrlPr>
                            <a:rPr lang="vi-VN" sz="1600" i="1">
                              <a:solidFill>
                                <a:schemeClr val="tx1"/>
                              </a:solidFill>
                              <a:latin typeface="Cambria Math" panose="02040503050406030204" pitchFamily="18" charset="0"/>
                            </a:rPr>
                          </m:ctrlPr>
                        </m:sSupPr>
                        <m:e>
                          <m:d>
                            <m:dPr>
                              <m:ctrlPr>
                                <a:rPr lang="vi-VN" sz="1600" i="1">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r>
                                <a:rPr lang="vi-VN" sz="1600" i="1">
                                  <a:solidFill>
                                    <a:schemeClr val="tx1"/>
                                  </a:solidFill>
                                  <a:latin typeface="Cambria Math" panose="02040503050406030204" pitchFamily="18" charset="0"/>
                                </a:rPr>
                                <m:t>−2,3</m:t>
                              </m:r>
                            </m:e>
                          </m:d>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0,2</m:t>
                      </m:r>
                      <m:r>
                        <a:rPr lang="en-US" sz="1600" b="0" i="1" smtClean="0">
                          <a:solidFill>
                            <a:schemeClr val="tx1"/>
                          </a:solidFill>
                          <a:latin typeface="Cambria Math" panose="02040503050406030204" pitchFamily="18" charset="0"/>
                        </a:rPr>
                        <m:t>+</m:t>
                      </m:r>
                      <m:sSup>
                        <m:sSupPr>
                          <m:ctrlPr>
                            <a:rPr lang="vi-VN" sz="1600" i="1">
                              <a:solidFill>
                                <a:schemeClr val="tx1"/>
                              </a:solidFill>
                              <a:latin typeface="Cambria Math" panose="02040503050406030204" pitchFamily="18" charset="0"/>
                            </a:rPr>
                          </m:ctrlPr>
                        </m:sSupPr>
                        <m:e>
                          <m:d>
                            <m:dPr>
                              <m:ctrlPr>
                                <a:rPr lang="vi-VN" sz="1600" i="1">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2</m:t>
                              </m:r>
                              <m:r>
                                <a:rPr lang="vi-VN" sz="1600" i="1">
                                  <a:solidFill>
                                    <a:schemeClr val="tx1"/>
                                  </a:solidFill>
                                  <a:latin typeface="Cambria Math" panose="02040503050406030204" pitchFamily="18" charset="0"/>
                                </a:rPr>
                                <m:t>−2,3</m:t>
                              </m:r>
                            </m:e>
                          </m:d>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0,3+</m:t>
                      </m:r>
                      <m:sSup>
                        <m:sSupPr>
                          <m:ctrlPr>
                            <a:rPr lang="vi-VN" sz="1600" i="1">
                              <a:solidFill>
                                <a:schemeClr val="tx1"/>
                              </a:solidFill>
                              <a:latin typeface="Cambria Math" panose="02040503050406030204" pitchFamily="18" charset="0"/>
                            </a:rPr>
                          </m:ctrlPr>
                        </m:sSupPr>
                        <m:e>
                          <m:d>
                            <m:dPr>
                              <m:ctrlPr>
                                <a:rPr lang="vi-VN" sz="1600" i="1">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3</m:t>
                              </m:r>
                              <m:r>
                                <a:rPr lang="vi-VN" sz="1600" i="1">
                                  <a:solidFill>
                                    <a:schemeClr val="tx1"/>
                                  </a:solidFill>
                                  <a:latin typeface="Cambria Math" panose="02040503050406030204" pitchFamily="18" charset="0"/>
                                </a:rPr>
                                <m:t>−2,3</m:t>
                              </m:r>
                            </m:e>
                          </m:d>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0,2</m:t>
                      </m:r>
                      <m:r>
                        <a:rPr lang="en-US" sz="1600" b="0" i="0" smtClean="0">
                          <a:solidFill>
                            <a:schemeClr val="tx1"/>
                          </a:solidFill>
                          <a:latin typeface="Cambria Math" panose="02040503050406030204" pitchFamily="18" charset="0"/>
                        </a:rPr>
                        <m:t> </m:t>
                      </m:r>
                    </m:oMath>
                  </m:oMathPara>
                </a14:m>
                <a:endParaRPr lang="en-US" sz="1600" b="0" i="0" smtClean="0">
                  <a:solidFill>
                    <a:schemeClr val="tx1"/>
                  </a:solidFill>
                  <a:latin typeface="Cambria Math" panose="02040503050406030204" pitchFamily="18" charset="0"/>
                </a:endParaRPr>
              </a:p>
              <a:p>
                <a:pPr>
                  <a:lnSpc>
                    <a:spcPct val="150000"/>
                  </a:lnSpc>
                </a:pPr>
                <a:r>
                  <a:rPr lang="en-US" sz="1600" smtClean="0">
                    <a:solidFill>
                      <a:schemeClr val="tx1"/>
                    </a:solidFill>
                  </a:rPr>
                  <a:t>		</a:t>
                </a:r>
                <a14:m>
                  <m:oMath xmlns:m="http://schemas.openxmlformats.org/officeDocument/2006/math">
                    <m:r>
                      <a:rPr lang="vi-VN" sz="1600" i="1" smtClean="0">
                        <a:solidFill>
                          <a:schemeClr val="tx1"/>
                        </a:solidFill>
                        <a:latin typeface="Cambria Math" panose="02040503050406030204" pitchFamily="18" charset="0"/>
                      </a:rPr>
                      <m:t>+</m:t>
                    </m:r>
                    <m:sSup>
                      <m:sSupPr>
                        <m:ctrlPr>
                          <a:rPr lang="vi-VN" sz="1600" i="1">
                            <a:solidFill>
                              <a:schemeClr val="tx1"/>
                            </a:solidFill>
                            <a:latin typeface="Cambria Math" panose="02040503050406030204" pitchFamily="18" charset="0"/>
                          </a:rPr>
                        </m:ctrlPr>
                      </m:sSupPr>
                      <m:e>
                        <m:d>
                          <m:dPr>
                            <m:ctrlPr>
                              <a:rPr lang="vi-VN" sz="1600" i="1">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4</m:t>
                            </m:r>
                            <m:r>
                              <a:rPr lang="vi-VN" sz="1600" i="1">
                                <a:solidFill>
                                  <a:schemeClr val="tx1"/>
                                </a:solidFill>
                                <a:latin typeface="Cambria Math" panose="02040503050406030204" pitchFamily="18" charset="0"/>
                              </a:rPr>
                              <m:t>−2,3</m:t>
                            </m:r>
                          </m:e>
                        </m:d>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m:t>
                    </m:r>
                    <m:sSup>
                      <m:sSupPr>
                        <m:ctrlPr>
                          <a:rPr lang="vi-VN" sz="1600" i="1">
                            <a:solidFill>
                              <a:schemeClr val="tx1"/>
                            </a:solidFill>
                            <a:latin typeface="Cambria Math" panose="02040503050406030204" pitchFamily="18" charset="0"/>
                          </a:rPr>
                        </m:ctrlPr>
                      </m:sSupPr>
                      <m:e>
                        <m:d>
                          <m:dPr>
                            <m:ctrlPr>
                              <a:rPr lang="vi-VN" sz="1600" i="1">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5</m:t>
                            </m:r>
                            <m:r>
                              <a:rPr lang="vi-VN" sz="1600" i="1">
                                <a:solidFill>
                                  <a:schemeClr val="tx1"/>
                                </a:solidFill>
                                <a:latin typeface="Cambria Math" panose="02040503050406030204" pitchFamily="18" charset="0"/>
                              </a:rPr>
                              <m:t>−2,3</m:t>
                            </m:r>
                          </m:e>
                        </m:d>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 2,01</m:t>
                    </m:r>
                  </m:oMath>
                </a14:m>
                <a:endParaRPr lang="vi-VN" sz="1600">
                  <a:solidFill>
                    <a:schemeClr val="tx1"/>
                  </a:solidFill>
                </a:endParaRPr>
              </a:p>
              <a:p>
                <a:pPr>
                  <a:lnSpc>
                    <a:spcPct val="150000"/>
                  </a:lnSpc>
                </a:pPr>
                <a14:m>
                  <m:oMathPara xmlns:m="http://schemas.openxmlformats.org/officeDocument/2006/math">
                    <m:oMathParaPr>
                      <m:jc m:val="left"/>
                    </m:oMathParaPr>
                    <m:oMath xmlns:m="http://schemas.openxmlformats.org/officeDocument/2006/math">
                      <m:r>
                        <a:rPr lang="el-GR" sz="1600" i="1" smtClean="0">
                          <a:solidFill>
                            <a:schemeClr val="tx1"/>
                          </a:solidFill>
                          <a:latin typeface="Cambria Math" panose="02040503050406030204" pitchFamily="18" charset="0"/>
                        </a:rPr>
                        <m:t>𝜎</m:t>
                      </m:r>
                      <m:r>
                        <a:rPr lang="el-GR" sz="1600" i="1" smtClean="0">
                          <a:solidFill>
                            <a:schemeClr val="tx1"/>
                          </a:solidFill>
                          <a:latin typeface="Cambria Math" panose="02040503050406030204" pitchFamily="18" charset="0"/>
                        </a:rPr>
                        <m:t>(</m:t>
                      </m:r>
                      <m:r>
                        <a:rPr lang="vi-VN" sz="1600" i="1">
                          <a:solidFill>
                            <a:schemeClr val="tx1"/>
                          </a:solidFill>
                          <a:latin typeface="Cambria Math" panose="02040503050406030204" pitchFamily="18" charset="0"/>
                        </a:rPr>
                        <m:t>𝑋</m:t>
                      </m:r>
                      <m:r>
                        <a:rPr lang="vi-VN" sz="1600" i="1">
                          <a:solidFill>
                            <a:schemeClr val="tx1"/>
                          </a:solidFill>
                          <a:latin typeface="Cambria Math" panose="02040503050406030204" pitchFamily="18" charset="0"/>
                        </a:rPr>
                        <m:t>)=</m:t>
                      </m:r>
                      <m:rad>
                        <m:radPr>
                          <m:degHide m:val="on"/>
                          <m:ctrlPr>
                            <a:rPr lang="vi-VN" sz="1600" i="1" smtClean="0">
                              <a:solidFill>
                                <a:schemeClr val="tx1"/>
                              </a:solidFill>
                              <a:latin typeface="Cambria Math" panose="02040503050406030204" pitchFamily="18" charset="0"/>
                            </a:rPr>
                          </m:ctrlPr>
                        </m:radPr>
                        <m:deg/>
                        <m:e>
                          <m:r>
                            <a:rPr lang="en-US" sz="1600" b="0" i="1" smtClean="0">
                              <a:solidFill>
                                <a:schemeClr val="tx1"/>
                              </a:solidFill>
                              <a:latin typeface="Cambria Math" panose="02040503050406030204" pitchFamily="18" charset="0"/>
                            </a:rPr>
                            <m:t>2,01</m:t>
                          </m:r>
                        </m:e>
                      </m:rad>
                      <m:r>
                        <a:rPr lang="vi-VN" sz="160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1,418.</m:t>
                      </m:r>
                    </m:oMath>
                  </m:oMathPara>
                </a14:m>
                <a:endParaRPr lang="vi-VN" sz="1600">
                  <a:solidFill>
                    <a:schemeClr val="tx1"/>
                  </a:solidFill>
                </a:endParaRPr>
              </a:p>
              <a:p>
                <a:pPr>
                  <a:lnSpc>
                    <a:spcPct val="150000"/>
                  </a:lnSpc>
                </a:pPr>
                <a:r>
                  <a:rPr lang="vi-VN" sz="1600" smtClean="0">
                    <a:solidFill>
                      <a:schemeClr val="tx1"/>
                    </a:solidFill>
                    <a:latin typeface="Arial" panose="020B0604020202020204" pitchFamily="34" charset="0"/>
                  </a:rPr>
                  <a:t>b</a:t>
                </a:r>
                <a:r>
                  <a:rPr lang="vi-VN" sz="1600">
                    <a:solidFill>
                      <a:schemeClr val="tx1"/>
                    </a:solidFill>
                    <a:latin typeface="Arial" panose="020B0604020202020204" pitchFamily="34" charset="0"/>
                  </a:rPr>
                  <a:t>) Theo công thức (2), ta có:</a:t>
                </a:r>
                <a:endParaRPr lang="vi-VN" sz="1600">
                  <a:solidFill>
                    <a:schemeClr val="tx1"/>
                  </a:solidFill>
                </a:endParaRPr>
              </a:p>
              <a:p>
                <a:pPr>
                  <a:lnSpc>
                    <a:spcPct val="150000"/>
                  </a:lnSpc>
                </a:pPr>
                <a14:m>
                  <m:oMathPara xmlns:m="http://schemas.openxmlformats.org/officeDocument/2006/math">
                    <m:oMathParaPr>
                      <m:jc m:val="centerGroup"/>
                    </m:oMathParaPr>
                    <m:oMath xmlns:m="http://schemas.openxmlformats.org/officeDocument/2006/math">
                      <m:r>
                        <a:rPr lang="vi-VN" sz="1600" i="1" smtClean="0">
                          <a:solidFill>
                            <a:schemeClr val="tx1"/>
                          </a:solidFill>
                          <a:latin typeface="Cambria Math" panose="02040503050406030204" pitchFamily="18" charset="0"/>
                        </a:rPr>
                        <m:t>𝑉</m:t>
                      </m:r>
                      <m:d>
                        <m:dPr>
                          <m:ctrlPr>
                            <a:rPr lang="vi-VN" sz="1600" i="1" smtClean="0">
                              <a:solidFill>
                                <a:schemeClr val="tx1"/>
                              </a:solidFill>
                              <a:latin typeface="Cambria Math" panose="02040503050406030204" pitchFamily="18" charset="0"/>
                            </a:rPr>
                          </m:ctrlPr>
                        </m:dPr>
                        <m:e>
                          <m:r>
                            <a:rPr lang="vi-VN" sz="1600" i="1" smtClean="0">
                              <a:solidFill>
                                <a:schemeClr val="tx1"/>
                              </a:solidFill>
                              <a:latin typeface="Cambria Math" panose="02040503050406030204" pitchFamily="18" charset="0"/>
                            </a:rPr>
                            <m:t>𝑋</m:t>
                          </m:r>
                        </m:e>
                      </m:d>
                      <m:r>
                        <a:rPr lang="vi-VN" sz="1600" i="1" smtClean="0">
                          <a:solidFill>
                            <a:schemeClr val="tx1"/>
                          </a:solidFill>
                          <a:latin typeface="Cambria Math" panose="02040503050406030204" pitchFamily="18" charset="0"/>
                        </a:rPr>
                        <m:t>=</m:t>
                      </m:r>
                      <m:sSup>
                        <m:sSupPr>
                          <m:ctrlPr>
                            <a:rPr lang="vi-VN"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0</m:t>
                          </m:r>
                        </m:e>
                        <m:sup>
                          <m:r>
                            <a:rPr lang="en-US" sz="1600" b="0" i="1" smtClean="0">
                              <a:solidFill>
                                <a:schemeClr val="tx1"/>
                              </a:solidFill>
                              <a:latin typeface="Cambria Math" panose="02040503050406030204" pitchFamily="18" charset="0"/>
                            </a:rPr>
                            <m:t>2</m:t>
                          </m:r>
                        </m:sup>
                      </m:sSup>
                      <m:r>
                        <a:rPr lang="vi-VN" sz="1600" i="1" smtClean="0">
                          <a:solidFill>
                            <a:schemeClr val="tx1"/>
                          </a:solidFill>
                          <a:latin typeface="Cambria Math" panose="02040503050406030204" pitchFamily="18" charset="0"/>
                        </a:rPr>
                        <m:t>·0,1+</m:t>
                      </m:r>
                      <m:sSup>
                        <m:sSupPr>
                          <m:ctrlPr>
                            <a:rPr lang="vi-VN"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1</m:t>
                          </m:r>
                        </m:e>
                        <m:sup>
                          <m:r>
                            <a:rPr lang="en-US" sz="1600" b="0" i="1" smtClean="0">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 0,2+</m:t>
                      </m:r>
                      <m:sSup>
                        <m:sSupPr>
                          <m:ctrlPr>
                            <a:rPr lang="vi-VN"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2</m:t>
                          </m:r>
                        </m:e>
                        <m:sup>
                          <m:r>
                            <a:rPr lang="en-US" sz="1600" i="1">
                              <a:solidFill>
                                <a:schemeClr val="tx1"/>
                              </a:solidFill>
                              <a:latin typeface="Cambria Math" panose="02040503050406030204" pitchFamily="18" charset="0"/>
                            </a:rPr>
                            <m:t>2</m:t>
                          </m:r>
                        </m:sup>
                      </m:sSup>
                      <m:r>
                        <a:rPr lang="vi-VN" sz="1600" i="1" smtClean="0">
                          <a:solidFill>
                            <a:schemeClr val="tx1"/>
                          </a:solidFill>
                          <a:latin typeface="Cambria Math" panose="02040503050406030204" pitchFamily="18" charset="0"/>
                        </a:rPr>
                        <m:t>·0,3+</m:t>
                      </m:r>
                      <m:sSup>
                        <m:sSupPr>
                          <m:ctrlPr>
                            <a:rPr lang="vi-VN"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3</m:t>
                          </m:r>
                        </m:e>
                        <m:sup>
                          <m:r>
                            <a:rPr lang="en-US" sz="1600" i="1">
                              <a:solidFill>
                                <a:schemeClr val="tx1"/>
                              </a:solidFill>
                              <a:latin typeface="Cambria Math" panose="02040503050406030204" pitchFamily="18" charset="0"/>
                            </a:rPr>
                            <m:t>2</m:t>
                          </m:r>
                        </m:sup>
                      </m:sSup>
                      <m:r>
                        <a:rPr lang="vi-VN" sz="1600" i="1" smtClean="0">
                          <a:solidFill>
                            <a:schemeClr val="tx1"/>
                          </a:solidFill>
                          <a:latin typeface="Cambria Math" panose="02040503050406030204" pitchFamily="18" charset="0"/>
                        </a:rPr>
                        <m:t>·0,2+</m:t>
                      </m:r>
                      <m:sSup>
                        <m:sSupPr>
                          <m:ctrlPr>
                            <a:rPr lang="vi-VN"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4</m:t>
                          </m:r>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0,1+</m:t>
                      </m:r>
                      <m:sSup>
                        <m:sSupPr>
                          <m:ctrlPr>
                            <a:rPr lang="vi-VN"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5</m:t>
                          </m:r>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r>
                        <a:rPr lang="vi-VN" sz="1600" i="1" smtClean="0">
                          <a:solidFill>
                            <a:schemeClr val="tx1"/>
                          </a:solidFill>
                          <a:latin typeface="Cambria Math" panose="02040503050406030204" pitchFamily="18" charset="0"/>
                        </a:rPr>
                        <m:t> 0,1−</m:t>
                      </m:r>
                      <m:sSup>
                        <m:sSupPr>
                          <m:ctrlPr>
                            <a:rPr lang="vi-VN"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2,3</m:t>
                          </m:r>
                        </m:e>
                        <m:sup>
                          <m:r>
                            <a:rPr lang="en-US" sz="1600" i="1">
                              <a:solidFill>
                                <a:schemeClr val="tx1"/>
                              </a:solidFill>
                              <a:latin typeface="Cambria Math" panose="02040503050406030204" pitchFamily="18" charset="0"/>
                            </a:rPr>
                            <m:t>2</m:t>
                          </m:r>
                        </m:sup>
                      </m:sSup>
                      <m:r>
                        <a:rPr lang="vi-VN" sz="1600" i="1" smtClean="0">
                          <a:solidFill>
                            <a:schemeClr val="tx1"/>
                          </a:solidFill>
                          <a:latin typeface="Cambria Math" panose="02040503050406030204" pitchFamily="18" charset="0"/>
                        </a:rPr>
                        <m:t>=2,01.</m:t>
                      </m:r>
                    </m:oMath>
                  </m:oMathPara>
                </a14:m>
                <a:endParaRPr lang="vi-VN" sz="160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70346" y="2198240"/>
                <a:ext cx="8579453" cy="2755563"/>
              </a:xfrm>
              <a:prstGeom prst="rect">
                <a:avLst/>
              </a:prstGeom>
              <a:blipFill>
                <a:blip r:embed="rId4"/>
                <a:stretch>
                  <a:fillRect l="-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70347" y="1309594"/>
                <a:ext cx="8633810" cy="461665"/>
              </a:xfrm>
              <a:prstGeom prst="rect">
                <a:avLst/>
              </a:prstGeom>
            </p:spPr>
            <p:txBody>
              <a:bodyPr wrap="square">
                <a:spAutoFit/>
              </a:bodyPr>
              <a:lstStyle/>
              <a:p>
                <a:pPr algn="just">
                  <a:lnSpc>
                    <a:spcPct val="150000"/>
                  </a:lnSpc>
                  <a:tabLst>
                    <a:tab pos="139700" algn="l"/>
                  </a:tabLst>
                </a:pPr>
                <a:r>
                  <a:rPr lang="en-US" sz="1600">
                    <a:latin typeface="+mn-lt"/>
                    <a:ea typeface="Malgun Gothic" panose="020B0503020000020004" pitchFamily="34" charset="-127"/>
                    <a:cs typeface="Times New Roman" panose="02020603050405020304" pitchFamily="18" charset="0"/>
                  </a:rPr>
                  <a:t>a) Tính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theo định </a:t>
                </a:r>
                <a:r>
                  <a:rPr lang="en-US" sz="1600" smtClean="0">
                    <a:latin typeface="+mn-lt"/>
                    <a:ea typeface="Malgun Gothic" panose="020B0503020000020004" pitchFamily="34" charset="-127"/>
                    <a:cs typeface="Times New Roman" panose="02020603050405020304" pitchFamily="18" charset="0"/>
                  </a:rPr>
                  <a:t>nghĩa;  		               b) </a:t>
                </a:r>
                <a:r>
                  <a:rPr lang="en-US" sz="1600">
                    <a:latin typeface="+mn-lt"/>
                    <a:ea typeface="Malgun Gothic" panose="020B0503020000020004" pitchFamily="34" charset="-127"/>
                    <a:cs typeface="Times New Roman" panose="02020603050405020304" pitchFamily="18" charset="0"/>
                  </a:rPr>
                  <a:t>Tính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theo công thức </a:t>
                </a:r>
                <a14:m>
                  <m:oMath xmlns:m="http://schemas.openxmlformats.org/officeDocument/2006/math">
                    <m:r>
                      <a:rPr lang="en-US" sz="1600" i="0">
                        <a:latin typeface="Cambria Math" panose="02040503050406030204" pitchFamily="18" charset="0"/>
                        <a:ea typeface="Malgun Gothic" panose="020B0503020000020004" pitchFamily="34" charset="-127"/>
                        <a:cs typeface="Times New Roman" panose="02020603050405020304" pitchFamily="18" charset="0"/>
                      </a:rPr>
                      <m:t>(2)</m:t>
                    </m:r>
                  </m:oMath>
                </a14:m>
                <a:r>
                  <a:rPr lang="en-US" sz="1600">
                    <a:latin typeface="+mn-lt"/>
                    <a:ea typeface="Malgun Gothic" panose="020B0503020000020004" pitchFamily="34" charset="-127"/>
                    <a:cs typeface="Times New Roman" panose="02020603050405020304" pitchFamily="18" charset="0"/>
                  </a:rPr>
                  <a:t>.</a:t>
                </a:r>
                <a:endParaRPr lang="en-US" sz="16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0347" y="1309594"/>
                <a:ext cx="8633810" cy="461665"/>
              </a:xfrm>
              <a:prstGeom prst="rect">
                <a:avLst/>
              </a:prstGeom>
              <a:blipFill>
                <a:blip r:embed="rId5"/>
                <a:stretch>
                  <a:fillRect l="-353" b="-6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257805116"/>
                  </p:ext>
                </p:extLst>
              </p:nvPr>
            </p:nvGraphicFramePr>
            <p:xfrm>
              <a:off x="1620660" y="683657"/>
              <a:ext cx="6113065" cy="609600"/>
            </p:xfrm>
            <a:graphic>
              <a:graphicData uri="http://schemas.openxmlformats.org/drawingml/2006/table">
                <a:tbl>
                  <a:tblPr firstRow="1" firstCol="1" bandRow="1"/>
                  <a:tblGrid>
                    <a:gridCol w="873295">
                      <a:extLst>
                        <a:ext uri="{9D8B030D-6E8A-4147-A177-3AD203B41FA5}">
                          <a16:colId xmlns:a16="http://schemas.microsoft.com/office/drawing/2014/main" val="3400303234"/>
                        </a:ext>
                      </a:extLst>
                    </a:gridCol>
                    <a:gridCol w="873295">
                      <a:extLst>
                        <a:ext uri="{9D8B030D-6E8A-4147-A177-3AD203B41FA5}">
                          <a16:colId xmlns:a16="http://schemas.microsoft.com/office/drawing/2014/main" val="1341051092"/>
                        </a:ext>
                      </a:extLst>
                    </a:gridCol>
                    <a:gridCol w="873295">
                      <a:extLst>
                        <a:ext uri="{9D8B030D-6E8A-4147-A177-3AD203B41FA5}">
                          <a16:colId xmlns:a16="http://schemas.microsoft.com/office/drawing/2014/main" val="911291234"/>
                        </a:ext>
                      </a:extLst>
                    </a:gridCol>
                    <a:gridCol w="873295">
                      <a:extLst>
                        <a:ext uri="{9D8B030D-6E8A-4147-A177-3AD203B41FA5}">
                          <a16:colId xmlns:a16="http://schemas.microsoft.com/office/drawing/2014/main" val="1143009134"/>
                        </a:ext>
                      </a:extLst>
                    </a:gridCol>
                    <a:gridCol w="873295">
                      <a:extLst>
                        <a:ext uri="{9D8B030D-6E8A-4147-A177-3AD203B41FA5}">
                          <a16:colId xmlns:a16="http://schemas.microsoft.com/office/drawing/2014/main" val="1636031124"/>
                        </a:ext>
                      </a:extLst>
                    </a:gridCol>
                    <a:gridCol w="873295">
                      <a:extLst>
                        <a:ext uri="{9D8B030D-6E8A-4147-A177-3AD203B41FA5}">
                          <a16:colId xmlns:a16="http://schemas.microsoft.com/office/drawing/2014/main" val="870403746"/>
                        </a:ext>
                      </a:extLst>
                    </a:gridCol>
                    <a:gridCol w="873295">
                      <a:extLst>
                        <a:ext uri="{9D8B030D-6E8A-4147-A177-3AD203B41FA5}">
                          <a16:colId xmlns:a16="http://schemas.microsoft.com/office/drawing/2014/main" val="1864601476"/>
                        </a:ext>
                      </a:extLst>
                    </a:gridCol>
                  </a:tblGrid>
                  <a:tr h="0">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𝑋</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5</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153736"/>
                      </a:ext>
                    </a:extLst>
                  </a:tr>
                  <a:tr h="0">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𝑃</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0,2</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0,3</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0,2</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00" i="1"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36087"/>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257805116"/>
                  </p:ext>
                </p:extLst>
              </p:nvPr>
            </p:nvGraphicFramePr>
            <p:xfrm>
              <a:off x="1620660" y="683657"/>
              <a:ext cx="6113065" cy="609600"/>
            </p:xfrm>
            <a:graphic>
              <a:graphicData uri="http://schemas.openxmlformats.org/drawingml/2006/table">
                <a:tbl>
                  <a:tblPr firstRow="1" firstCol="1" bandRow="1"/>
                  <a:tblGrid>
                    <a:gridCol w="873295">
                      <a:extLst>
                        <a:ext uri="{9D8B030D-6E8A-4147-A177-3AD203B41FA5}">
                          <a16:colId xmlns:a16="http://schemas.microsoft.com/office/drawing/2014/main" val="3400303234"/>
                        </a:ext>
                      </a:extLst>
                    </a:gridCol>
                    <a:gridCol w="873295">
                      <a:extLst>
                        <a:ext uri="{9D8B030D-6E8A-4147-A177-3AD203B41FA5}">
                          <a16:colId xmlns:a16="http://schemas.microsoft.com/office/drawing/2014/main" val="1341051092"/>
                        </a:ext>
                      </a:extLst>
                    </a:gridCol>
                    <a:gridCol w="873295">
                      <a:extLst>
                        <a:ext uri="{9D8B030D-6E8A-4147-A177-3AD203B41FA5}">
                          <a16:colId xmlns:a16="http://schemas.microsoft.com/office/drawing/2014/main" val="911291234"/>
                        </a:ext>
                      </a:extLst>
                    </a:gridCol>
                    <a:gridCol w="873295">
                      <a:extLst>
                        <a:ext uri="{9D8B030D-6E8A-4147-A177-3AD203B41FA5}">
                          <a16:colId xmlns:a16="http://schemas.microsoft.com/office/drawing/2014/main" val="1143009134"/>
                        </a:ext>
                      </a:extLst>
                    </a:gridCol>
                    <a:gridCol w="873295">
                      <a:extLst>
                        <a:ext uri="{9D8B030D-6E8A-4147-A177-3AD203B41FA5}">
                          <a16:colId xmlns:a16="http://schemas.microsoft.com/office/drawing/2014/main" val="1636031124"/>
                        </a:ext>
                      </a:extLst>
                    </a:gridCol>
                    <a:gridCol w="873295">
                      <a:extLst>
                        <a:ext uri="{9D8B030D-6E8A-4147-A177-3AD203B41FA5}">
                          <a16:colId xmlns:a16="http://schemas.microsoft.com/office/drawing/2014/main" val="870403746"/>
                        </a:ext>
                      </a:extLst>
                    </a:gridCol>
                    <a:gridCol w="873295">
                      <a:extLst>
                        <a:ext uri="{9D8B030D-6E8A-4147-A177-3AD203B41FA5}">
                          <a16:colId xmlns:a16="http://schemas.microsoft.com/office/drawing/2014/main" val="1864601476"/>
                        </a:ext>
                      </a:extLst>
                    </a:gridCol>
                  </a:tblGrid>
                  <a:tr h="3048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99" t="-1961" r="-603497" b="-1019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000" t="-1961" r="-499306" b="-1019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1399" t="-1961" r="-402797" b="-1019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99306" t="-1961" r="-300000" b="-1019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2098" t="-1961" r="-202098" b="-1019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98611" t="-1961" r="-100694" b="-1019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02797" t="-1961" r="-1399" b="-101961"/>
                          </a:stretch>
                        </a:blipFill>
                      </a:tcPr>
                    </a:tc>
                    <a:extLst>
                      <a:ext uri="{0D108BD9-81ED-4DB2-BD59-A6C34878D82A}">
                        <a16:rowId xmlns:a16="http://schemas.microsoft.com/office/drawing/2014/main" val="3096153736"/>
                      </a:ext>
                    </a:extLst>
                  </a:tr>
                  <a:tr h="3048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99" t="-104000" r="-603497"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000" t="-104000" r="-499306"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1399" t="-104000" r="-402797"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99306" t="-104000" r="-300000"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2098" t="-104000" r="-202098"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98611" t="-104000" r="-100694"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02797" t="-104000" r="-1399" b="-4000"/>
                          </a:stretch>
                        </a:blipFill>
                      </a:tcPr>
                    </a:tc>
                    <a:extLst>
                      <a:ext uri="{0D108BD9-81ED-4DB2-BD59-A6C34878D82A}">
                        <a16:rowId xmlns:a16="http://schemas.microsoft.com/office/drawing/2014/main" val="146436087"/>
                      </a:ext>
                    </a:extLst>
                  </a:tr>
                </a:tbl>
              </a:graphicData>
            </a:graphic>
          </p:graphicFrame>
        </mc:Fallback>
      </mc:AlternateContent>
      <p:grpSp>
        <p:nvGrpSpPr>
          <p:cNvPr id="22" name="Google Shape;1042;p43"/>
          <p:cNvGrpSpPr/>
          <p:nvPr/>
        </p:nvGrpSpPr>
        <p:grpSpPr>
          <a:xfrm rot="16938424">
            <a:off x="7727183" y="3667536"/>
            <a:ext cx="2108458" cy="500897"/>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487649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down)">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8" dur="500"/>
                                        <p:tgtEl>
                                          <p:spTgt spid="2">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1" dur="500"/>
                                        <p:tgtEl>
                                          <p:spTgt spid="2">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wipe(up)">
                                      <p:cBhvr>
                                        <p:cTn id="44" dur="500"/>
                                        <p:tgtEl>
                                          <p:spTgt spid="2">
                                            <p:txEl>
                                              <p:pRg st="5" end="5"/>
                                            </p:txEl>
                                          </p:spTgt>
                                        </p:tgtEl>
                                      </p:cBhvr>
                                    </p:animEffect>
                                  </p:childTnLst>
                                </p:cTn>
                              </p:par>
                              <p:par>
                                <p:cTn id="45" presetID="22" presetClass="entr" presetSubtype="1" fill="hold" nodeType="with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wipe(up)">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82446" y="67456"/>
            <a:ext cx="8979263" cy="4994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8196562" y="3747336"/>
            <a:ext cx="1355228" cy="1459392"/>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5"/>
          <p:cNvGrpSpPr/>
          <p:nvPr/>
        </p:nvGrpSpPr>
        <p:grpSpPr>
          <a:xfrm>
            <a:off x="445083" y="132973"/>
            <a:ext cx="8346648" cy="503921"/>
            <a:chOff x="788891" y="933425"/>
            <a:chExt cx="16693295" cy="1007841"/>
          </a:xfrm>
        </p:grpSpPr>
        <p:sp>
          <p:nvSpPr>
            <p:cNvPr id="17" name="Rounded Rectangle 16"/>
            <p:cNvSpPr/>
            <p:nvPr/>
          </p:nvSpPr>
          <p:spPr>
            <a:xfrm>
              <a:off x="788891" y="991293"/>
              <a:ext cx="3387432" cy="949973"/>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Luyện tập </a:t>
              </a:r>
              <a:r>
                <a:rPr lang="en-US" sz="1900" b="1" kern="1200">
                  <a:solidFill>
                    <a:prstClr val="black"/>
                  </a:solidFill>
                  <a:latin typeface="Arial" panose="020B0604020202020204" pitchFamily="34" charset="0"/>
                  <a:cs typeface="Arial" panose="020B0604020202020204" pitchFamily="34" charset="0"/>
                </a:rPr>
                <a:t>3</a:t>
              </a:r>
              <a:endParaRPr kumimoji="0" lang="en-US" sz="19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8" name="Rectangle 17"/>
                <p:cNvSpPr/>
                <p:nvPr/>
              </p:nvSpPr>
              <p:spPr>
                <a:xfrm>
                  <a:off x="4176323" y="933425"/>
                  <a:ext cx="13305863" cy="905889"/>
                </a:xfrm>
                <a:prstGeom prst="rect">
                  <a:avLst/>
                </a:prstGeom>
              </p:spPr>
              <p:txBody>
                <a:bodyPr wrap="square">
                  <a:spAutoFit/>
                </a:bodyPr>
                <a:lstStyle/>
                <a:p>
                  <a:pPr lvl="0" algn="just" defTabSz="1828800">
                    <a:lnSpc>
                      <a:spcPct val="170000"/>
                    </a:lnSpc>
                    <a:spcBef>
                      <a:spcPts val="100"/>
                    </a:spcBef>
                    <a:spcAft>
                      <a:spcPts val="100"/>
                    </a:spcAft>
                    <a:buClr>
                      <a:srgbClr val="2D1549"/>
                    </a:buClr>
                    <a:buSzPts val="1100"/>
                    <a:defRPr/>
                  </a:pPr>
                  <a:r>
                    <a:rPr lang="vi-VN" sz="1600" kern="1200">
                      <a:solidFill>
                        <a:prstClr val="black"/>
                      </a:solidFill>
                      <a:latin typeface="Arial" panose="020B0604020202020204" pitchFamily="34" charset="0"/>
                      <a:ea typeface="+mn-ea"/>
                      <a:cs typeface="Arial" panose="020B0604020202020204" pitchFamily="34" charset="0"/>
                    </a:rPr>
                    <a:t>Cho biến ngẫu nhiên rời rạc </a:t>
                  </a:r>
                  <a14:m>
                    <m:oMath xmlns:m="http://schemas.openxmlformats.org/officeDocument/2006/math">
                      <m:r>
                        <a:rPr lang="vi-VN" sz="1600" i="1" kern="1200" smtClean="0">
                          <a:solidFill>
                            <a:prstClr val="black"/>
                          </a:solidFill>
                          <a:latin typeface="Cambria Math" panose="02040503050406030204" pitchFamily="18" charset="0"/>
                          <a:ea typeface="+mn-ea"/>
                          <a:cs typeface="Arial" panose="020B0604020202020204" pitchFamily="34" charset="0"/>
                        </a:rPr>
                        <m:t>𝑋</m:t>
                      </m:r>
                    </m:oMath>
                  </a14:m>
                  <a:r>
                    <a:rPr lang="vi-VN" sz="1600" kern="1200">
                      <a:solidFill>
                        <a:prstClr val="black"/>
                      </a:solidFill>
                      <a:latin typeface="Arial" panose="020B0604020202020204" pitchFamily="34" charset="0"/>
                      <a:ea typeface="+mn-ea"/>
                      <a:cs typeface="Arial" panose="020B0604020202020204" pitchFamily="34" charset="0"/>
                    </a:rPr>
                    <a:t> với bảng phân bố xác suất như sau:</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4176323" y="933425"/>
                  <a:ext cx="13305863" cy="905889"/>
                </a:xfrm>
                <a:prstGeom prst="rect">
                  <a:avLst/>
                </a:prstGeom>
                <a:blipFill>
                  <a:blip r:embed="rId3"/>
                  <a:stretch>
                    <a:fillRect l="-550" b="-1756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42769892"/>
                  </p:ext>
                </p:extLst>
              </p:nvPr>
            </p:nvGraphicFramePr>
            <p:xfrm>
              <a:off x="1757797" y="777578"/>
              <a:ext cx="5941236" cy="624840"/>
            </p:xfrm>
            <a:graphic>
              <a:graphicData uri="http://schemas.openxmlformats.org/drawingml/2006/table">
                <a:tbl>
                  <a:tblPr firstRow="1" firstCol="1" bandRow="1">
                    <a:tableStyleId>{C7127886-D124-40A5-9636-44E87FFFFF15}</a:tableStyleId>
                  </a:tblPr>
                  <a:tblGrid>
                    <a:gridCol w="989615">
                      <a:extLst>
                        <a:ext uri="{9D8B030D-6E8A-4147-A177-3AD203B41FA5}">
                          <a16:colId xmlns:a16="http://schemas.microsoft.com/office/drawing/2014/main" val="125090760"/>
                        </a:ext>
                      </a:extLst>
                    </a:gridCol>
                    <a:gridCol w="989615">
                      <a:extLst>
                        <a:ext uri="{9D8B030D-6E8A-4147-A177-3AD203B41FA5}">
                          <a16:colId xmlns:a16="http://schemas.microsoft.com/office/drawing/2014/main" val="4155237847"/>
                        </a:ext>
                      </a:extLst>
                    </a:gridCol>
                    <a:gridCol w="989615">
                      <a:extLst>
                        <a:ext uri="{9D8B030D-6E8A-4147-A177-3AD203B41FA5}">
                          <a16:colId xmlns:a16="http://schemas.microsoft.com/office/drawing/2014/main" val="1774092148"/>
                        </a:ext>
                      </a:extLst>
                    </a:gridCol>
                    <a:gridCol w="990797">
                      <a:extLst>
                        <a:ext uri="{9D8B030D-6E8A-4147-A177-3AD203B41FA5}">
                          <a16:colId xmlns:a16="http://schemas.microsoft.com/office/drawing/2014/main" val="1929039136"/>
                        </a:ext>
                      </a:extLst>
                    </a:gridCol>
                    <a:gridCol w="990797">
                      <a:extLst>
                        <a:ext uri="{9D8B030D-6E8A-4147-A177-3AD203B41FA5}">
                          <a16:colId xmlns:a16="http://schemas.microsoft.com/office/drawing/2014/main" val="3627491174"/>
                        </a:ext>
                      </a:extLst>
                    </a:gridCol>
                    <a:gridCol w="990797">
                      <a:extLst>
                        <a:ext uri="{9D8B030D-6E8A-4147-A177-3AD203B41FA5}">
                          <a16:colId xmlns:a16="http://schemas.microsoft.com/office/drawing/2014/main" val="1978242284"/>
                        </a:ext>
                      </a:extLst>
                    </a:gridCol>
                  </a:tblGrid>
                  <a:tr h="240078">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𝑋</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0</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1</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2</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3</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4</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5350939"/>
                      </a:ext>
                    </a:extLst>
                  </a:tr>
                  <a:tr h="240078">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𝑃</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0,16</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0,18</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0,25</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0,28</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550" i="1" smtClean="0">
                                    <a:effectLst/>
                                    <a:latin typeface="Cambria Math" panose="02040503050406030204" pitchFamily="18" charset="0"/>
                                  </a:rPr>
                                  <m:t>0,13</m:t>
                                </m:r>
                              </m:oMath>
                            </m:oMathPara>
                          </a14:m>
                          <a:endParaRPr lang="en-US" sz="1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0016324"/>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42769892"/>
                  </p:ext>
                </p:extLst>
              </p:nvPr>
            </p:nvGraphicFramePr>
            <p:xfrm>
              <a:off x="1757797" y="777578"/>
              <a:ext cx="5941236" cy="624840"/>
            </p:xfrm>
            <a:graphic>
              <a:graphicData uri="http://schemas.openxmlformats.org/drawingml/2006/table">
                <a:tbl>
                  <a:tblPr firstRow="1" firstCol="1" bandRow="1">
                    <a:tableStyleId>{C7127886-D124-40A5-9636-44E87FFFFF15}</a:tableStyleId>
                  </a:tblPr>
                  <a:tblGrid>
                    <a:gridCol w="989615">
                      <a:extLst>
                        <a:ext uri="{9D8B030D-6E8A-4147-A177-3AD203B41FA5}">
                          <a16:colId xmlns:a16="http://schemas.microsoft.com/office/drawing/2014/main" val="125090760"/>
                        </a:ext>
                      </a:extLst>
                    </a:gridCol>
                    <a:gridCol w="989615">
                      <a:extLst>
                        <a:ext uri="{9D8B030D-6E8A-4147-A177-3AD203B41FA5}">
                          <a16:colId xmlns:a16="http://schemas.microsoft.com/office/drawing/2014/main" val="4155237847"/>
                        </a:ext>
                      </a:extLst>
                    </a:gridCol>
                    <a:gridCol w="989615">
                      <a:extLst>
                        <a:ext uri="{9D8B030D-6E8A-4147-A177-3AD203B41FA5}">
                          <a16:colId xmlns:a16="http://schemas.microsoft.com/office/drawing/2014/main" val="1774092148"/>
                        </a:ext>
                      </a:extLst>
                    </a:gridCol>
                    <a:gridCol w="990797">
                      <a:extLst>
                        <a:ext uri="{9D8B030D-6E8A-4147-A177-3AD203B41FA5}">
                          <a16:colId xmlns:a16="http://schemas.microsoft.com/office/drawing/2014/main" val="1929039136"/>
                        </a:ext>
                      </a:extLst>
                    </a:gridCol>
                    <a:gridCol w="990797">
                      <a:extLst>
                        <a:ext uri="{9D8B030D-6E8A-4147-A177-3AD203B41FA5}">
                          <a16:colId xmlns:a16="http://schemas.microsoft.com/office/drawing/2014/main" val="3627491174"/>
                        </a:ext>
                      </a:extLst>
                    </a:gridCol>
                    <a:gridCol w="990797">
                      <a:extLst>
                        <a:ext uri="{9D8B030D-6E8A-4147-A177-3AD203B41FA5}">
                          <a16:colId xmlns:a16="http://schemas.microsoft.com/office/drawing/2014/main" val="1978242284"/>
                        </a:ext>
                      </a:extLst>
                    </a:gridCol>
                  </a:tblGrid>
                  <a:tr h="312420">
                    <a:tc>
                      <a:txBody>
                        <a:bodyPr/>
                        <a:lstStyle/>
                        <a:p>
                          <a:endParaRPr lang="en-US"/>
                        </a:p>
                      </a:txBody>
                      <a:tcPr marL="68580" marR="68580" marT="0" marB="0" anchor="ctr">
                        <a:blipFill>
                          <a:blip r:embed="rId4"/>
                          <a:stretch>
                            <a:fillRect l="-617" t="-1923" r="-503086" b="-101923"/>
                          </a:stretch>
                        </a:blipFill>
                      </a:tcPr>
                    </a:tc>
                    <a:tc>
                      <a:txBody>
                        <a:bodyPr/>
                        <a:lstStyle/>
                        <a:p>
                          <a:endParaRPr lang="en-US"/>
                        </a:p>
                      </a:txBody>
                      <a:tcPr marL="68580" marR="68580" marT="0" marB="0" anchor="ctr">
                        <a:blipFill>
                          <a:blip r:embed="rId4"/>
                          <a:stretch>
                            <a:fillRect l="-100000" t="-1923" r="-400000" b="-101923"/>
                          </a:stretch>
                        </a:blipFill>
                      </a:tcPr>
                    </a:tc>
                    <a:tc>
                      <a:txBody>
                        <a:bodyPr/>
                        <a:lstStyle/>
                        <a:p>
                          <a:endParaRPr lang="en-US"/>
                        </a:p>
                      </a:txBody>
                      <a:tcPr marL="68580" marR="68580" marT="0" marB="0" anchor="ctr">
                        <a:blipFill>
                          <a:blip r:embed="rId4"/>
                          <a:stretch>
                            <a:fillRect l="-201235" t="-1923" r="-302469" b="-101923"/>
                          </a:stretch>
                        </a:blipFill>
                      </a:tcPr>
                    </a:tc>
                    <a:tc>
                      <a:txBody>
                        <a:bodyPr/>
                        <a:lstStyle/>
                        <a:p>
                          <a:endParaRPr lang="en-US"/>
                        </a:p>
                      </a:txBody>
                      <a:tcPr marL="68580" marR="68580" marT="0" marB="0" anchor="ctr">
                        <a:blipFill>
                          <a:blip r:embed="rId4"/>
                          <a:stretch>
                            <a:fillRect l="-299387" t="-1923" r="-200613" b="-101923"/>
                          </a:stretch>
                        </a:blipFill>
                      </a:tcPr>
                    </a:tc>
                    <a:tc>
                      <a:txBody>
                        <a:bodyPr/>
                        <a:lstStyle/>
                        <a:p>
                          <a:endParaRPr lang="en-US"/>
                        </a:p>
                      </a:txBody>
                      <a:tcPr marL="68580" marR="68580" marT="0" marB="0" anchor="ctr">
                        <a:blipFill>
                          <a:blip r:embed="rId4"/>
                          <a:stretch>
                            <a:fillRect l="-401852" t="-1923" r="-101852" b="-101923"/>
                          </a:stretch>
                        </a:blipFill>
                      </a:tcPr>
                    </a:tc>
                    <a:tc>
                      <a:txBody>
                        <a:bodyPr/>
                        <a:lstStyle/>
                        <a:p>
                          <a:endParaRPr lang="en-US"/>
                        </a:p>
                      </a:txBody>
                      <a:tcPr marL="68580" marR="68580" marT="0" marB="0" anchor="ctr">
                        <a:blipFill>
                          <a:blip r:embed="rId4"/>
                          <a:stretch>
                            <a:fillRect l="-498773" t="-1923" r="-1227" b="-101923"/>
                          </a:stretch>
                        </a:blipFill>
                      </a:tcPr>
                    </a:tc>
                    <a:extLst>
                      <a:ext uri="{0D108BD9-81ED-4DB2-BD59-A6C34878D82A}">
                        <a16:rowId xmlns:a16="http://schemas.microsoft.com/office/drawing/2014/main" val="2405350939"/>
                      </a:ext>
                    </a:extLst>
                  </a:tr>
                  <a:tr h="312420">
                    <a:tc>
                      <a:txBody>
                        <a:bodyPr/>
                        <a:lstStyle/>
                        <a:p>
                          <a:endParaRPr lang="en-US"/>
                        </a:p>
                      </a:txBody>
                      <a:tcPr marL="68580" marR="68580" marT="0" marB="0" anchor="ctr">
                        <a:blipFill>
                          <a:blip r:embed="rId4"/>
                          <a:stretch>
                            <a:fillRect l="-617" t="-101923" r="-503086" b="-1923"/>
                          </a:stretch>
                        </a:blipFill>
                      </a:tcPr>
                    </a:tc>
                    <a:tc>
                      <a:txBody>
                        <a:bodyPr/>
                        <a:lstStyle/>
                        <a:p>
                          <a:endParaRPr lang="en-US"/>
                        </a:p>
                      </a:txBody>
                      <a:tcPr marL="68580" marR="68580" marT="0" marB="0" anchor="ctr">
                        <a:blipFill>
                          <a:blip r:embed="rId4"/>
                          <a:stretch>
                            <a:fillRect l="-100000" t="-101923" r="-400000" b="-1923"/>
                          </a:stretch>
                        </a:blipFill>
                      </a:tcPr>
                    </a:tc>
                    <a:tc>
                      <a:txBody>
                        <a:bodyPr/>
                        <a:lstStyle/>
                        <a:p>
                          <a:endParaRPr lang="en-US"/>
                        </a:p>
                      </a:txBody>
                      <a:tcPr marL="68580" marR="68580" marT="0" marB="0" anchor="ctr">
                        <a:blipFill>
                          <a:blip r:embed="rId4"/>
                          <a:stretch>
                            <a:fillRect l="-201235" t="-101923" r="-302469" b="-1923"/>
                          </a:stretch>
                        </a:blipFill>
                      </a:tcPr>
                    </a:tc>
                    <a:tc>
                      <a:txBody>
                        <a:bodyPr/>
                        <a:lstStyle/>
                        <a:p>
                          <a:endParaRPr lang="en-US"/>
                        </a:p>
                      </a:txBody>
                      <a:tcPr marL="68580" marR="68580" marT="0" marB="0" anchor="ctr">
                        <a:blipFill>
                          <a:blip r:embed="rId4"/>
                          <a:stretch>
                            <a:fillRect l="-299387" t="-101923" r="-200613" b="-1923"/>
                          </a:stretch>
                        </a:blipFill>
                      </a:tcPr>
                    </a:tc>
                    <a:tc>
                      <a:txBody>
                        <a:bodyPr/>
                        <a:lstStyle/>
                        <a:p>
                          <a:endParaRPr lang="en-US"/>
                        </a:p>
                      </a:txBody>
                      <a:tcPr marL="68580" marR="68580" marT="0" marB="0" anchor="ctr">
                        <a:blipFill>
                          <a:blip r:embed="rId4"/>
                          <a:stretch>
                            <a:fillRect l="-401852" t="-101923" r="-101852" b="-1923"/>
                          </a:stretch>
                        </a:blipFill>
                      </a:tcPr>
                    </a:tc>
                    <a:tc>
                      <a:txBody>
                        <a:bodyPr/>
                        <a:lstStyle/>
                        <a:p>
                          <a:endParaRPr lang="en-US"/>
                        </a:p>
                      </a:txBody>
                      <a:tcPr marL="68580" marR="68580" marT="0" marB="0" anchor="ctr">
                        <a:blipFill>
                          <a:blip r:embed="rId4"/>
                          <a:stretch>
                            <a:fillRect l="-498773" t="-101923" r="-1227" b="-1923"/>
                          </a:stretch>
                        </a:blipFill>
                      </a:tcPr>
                    </a:tc>
                    <a:extLst>
                      <a:ext uri="{0D108BD9-81ED-4DB2-BD59-A6C34878D82A}">
                        <a16:rowId xmlns:a16="http://schemas.microsoft.com/office/drawing/2014/main" val="2620016324"/>
                      </a:ext>
                    </a:extLst>
                  </a:tr>
                </a:tbl>
              </a:graphicData>
            </a:graphic>
          </p:graphicFrame>
        </mc:Fallback>
      </mc:AlternateContent>
      <mc:AlternateContent xmlns:mc="http://schemas.openxmlformats.org/markup-compatibility/2006" xmlns:a14="http://schemas.microsoft.com/office/drawing/2010/main">
        <mc:Choice Requires="a14">
          <p:sp>
            <p:nvSpPr>
              <p:cNvPr id="6" name="Rectangle 5"/>
              <p:cNvSpPr/>
              <p:nvPr/>
            </p:nvSpPr>
            <p:spPr>
              <a:xfrm>
                <a:off x="445083" y="1406268"/>
                <a:ext cx="8321091" cy="461665"/>
              </a:xfrm>
              <a:prstGeom prst="rect">
                <a:avLst/>
              </a:prstGeom>
            </p:spPr>
            <p:txBody>
              <a:bodyPr wrap="square">
                <a:spAutoFit/>
              </a:bodyPr>
              <a:lstStyle/>
              <a:p>
                <a:pPr algn="just">
                  <a:lnSpc>
                    <a:spcPct val="150000"/>
                  </a:lnSpc>
                  <a:tabLst>
                    <a:tab pos="139700" algn="l"/>
                  </a:tabLst>
                </a:pPr>
                <a:r>
                  <a:rPr lang="en-US" sz="1600">
                    <a:latin typeface="+mn-lt"/>
                    <a:ea typeface="Malgun Gothic" panose="020B0503020000020004" pitchFamily="34" charset="-127"/>
                    <a:cs typeface="Times New Roman" panose="02020603050405020304" pitchFamily="18" charset="0"/>
                  </a:rPr>
                  <a:t>a) Tính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theo định </a:t>
                </a:r>
                <a:r>
                  <a:rPr lang="en-US" sz="1600" smtClean="0">
                    <a:latin typeface="+mn-lt"/>
                    <a:ea typeface="Malgun Gothic" panose="020B0503020000020004" pitchFamily="34" charset="-127"/>
                    <a:cs typeface="Times New Roman" panose="02020603050405020304" pitchFamily="18" charset="0"/>
                  </a:rPr>
                  <a:t>nghĩa;                               b</a:t>
                </a:r>
                <a:r>
                  <a:rPr lang="en-US" sz="1600">
                    <a:latin typeface="+mn-lt"/>
                    <a:ea typeface="Malgun Gothic" panose="020B0503020000020004" pitchFamily="34" charset="-127"/>
                    <a:cs typeface="Times New Roman" panose="02020603050405020304" pitchFamily="18" charset="0"/>
                  </a:rPr>
                  <a:t>) Tính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oMath>
                </a14:m>
                <a:r>
                  <a:rPr lang="en-US" sz="1600">
                    <a:latin typeface="+mn-lt"/>
                    <a:ea typeface="Malgun Gothic" panose="020B0503020000020004" pitchFamily="34" charset="-127"/>
                    <a:cs typeface="Times New Roman" panose="02020603050405020304" pitchFamily="18" charset="0"/>
                  </a:rPr>
                  <a:t> theo công thức </a:t>
                </a:r>
                <a14:m>
                  <m:oMath xmlns:m="http://schemas.openxmlformats.org/officeDocument/2006/math">
                    <m:r>
                      <a:rPr lang="en-US" sz="1600" i="0">
                        <a:latin typeface="Cambria Math" panose="02040503050406030204" pitchFamily="18" charset="0"/>
                        <a:ea typeface="Malgun Gothic" panose="020B0503020000020004" pitchFamily="34" charset="-127"/>
                        <a:cs typeface="Times New Roman" panose="02020603050405020304" pitchFamily="18" charset="0"/>
                      </a:rPr>
                      <m:t>(2)</m:t>
                    </m:r>
                  </m:oMath>
                </a14:m>
                <a:r>
                  <a:rPr lang="en-US" sz="1600">
                    <a:latin typeface="+mn-lt"/>
                    <a:ea typeface="Malgun Gothic" panose="020B0503020000020004" pitchFamily="34" charset="-127"/>
                    <a:cs typeface="Times New Roman" panose="02020603050405020304" pitchFamily="18" charset="0"/>
                  </a:rPr>
                  <a:t>.</a:t>
                </a:r>
                <a:endParaRPr lang="en-US" sz="1600">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5083" y="1406268"/>
                <a:ext cx="8321091" cy="461665"/>
              </a:xfrm>
              <a:prstGeom prst="rect">
                <a:avLst/>
              </a:prstGeom>
              <a:blipFill>
                <a:blip r:embed="rId5"/>
                <a:stretch>
                  <a:fillRect l="-366" r="-366" b="-8000"/>
                </a:stretch>
              </a:blipFill>
            </p:spPr>
            <p:txBody>
              <a:bodyPr/>
              <a:lstStyle/>
              <a:p>
                <a:r>
                  <a:rPr lang="en-US">
                    <a:noFill/>
                  </a:rPr>
                  <a:t> </a:t>
                </a:r>
              </a:p>
            </p:txBody>
          </p:sp>
        </mc:Fallback>
      </mc:AlternateContent>
      <p:sp>
        <p:nvSpPr>
          <p:cNvPr id="22" name="Rectangle 21"/>
          <p:cNvSpPr/>
          <p:nvPr/>
        </p:nvSpPr>
        <p:spPr>
          <a:xfrm>
            <a:off x="4250514" y="1857381"/>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430158" y="2247122"/>
                <a:ext cx="8570719" cy="2794291"/>
              </a:xfrm>
              <a:prstGeom prst="rect">
                <a:avLst/>
              </a:prstGeom>
            </p:spPr>
            <p:txBody>
              <a:bodyPr wrap="square">
                <a:spAutoFit/>
              </a:bodyPr>
              <a:lstStyle/>
              <a:p>
                <a:pPr algn="just">
                  <a:lnSpc>
                    <a:spcPct val="150000"/>
                  </a:lnSpc>
                  <a:tabLst>
                    <a:tab pos="139700" algn="l"/>
                  </a:tabLst>
                </a:pPr>
                <a:r>
                  <a:rPr lang="en-US" sz="1600" smtClean="0">
                    <a:latin typeface="+mn-lt"/>
                    <a:ea typeface="Malgun Gothic" panose="020B0503020000020004" pitchFamily="34" charset="-127"/>
                    <a:cs typeface="Times New Roman" panose="02020603050405020304" pitchFamily="18" charset="0"/>
                  </a:rPr>
                  <a:t>a) Ta có:</a:t>
                </a:r>
                <a:r>
                  <a:rPr lang="en-US" sz="1600" smtClean="0">
                    <a:latin typeface="+mn-lt"/>
                    <a:ea typeface="Calibri" panose="020F0502020204030204" pitchFamily="34"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r>
                      <a:rPr lang="en-US" sz="1600" i="1">
                        <a:latin typeface="Cambria Math" panose="02040503050406030204" pitchFamily="18" charset="0"/>
                        <a:ea typeface="Calibri" panose="020F0502020204030204" pitchFamily="34" charset="0"/>
                        <a:cs typeface="Times New Roman" panose="02020603050405020304" pitchFamily="18" charset="0"/>
                      </a:rPr>
                      <m:t>=0.0,16+1.0,18+2.0,25+3.0,28+4.0,13=2,04</m:t>
                    </m:r>
                  </m:oMath>
                </a14:m>
                <a:endParaRPr lang="en-US" sz="1600" i="1">
                  <a:latin typeface="+mn-lt"/>
                  <a:ea typeface="Calibri" panose="020F0502020204030204" pitchFamily="34" charset="0"/>
                  <a:cs typeface="Times New Roman" panose="02020603050405020304" pitchFamily="18" charset="0"/>
                </a:endParaRPr>
              </a:p>
              <a:p>
                <a:pPr algn="just">
                  <a:lnSpc>
                    <a:spcPct val="150000"/>
                  </a:lnSpc>
                  <a:tabLst>
                    <a:tab pos="139700" algn="l"/>
                  </a:tabLst>
                </a:pPr>
                <a:r>
                  <a:rPr lang="en-US" sz="1600">
                    <a:latin typeface="+mn-lt"/>
                    <a:ea typeface="Malgun Gothic" panose="020B0503020000020004" pitchFamily="34" charset="-127"/>
                    <a:cs typeface="Times New Roman" panose="02020603050405020304" pitchFamily="18" charset="0"/>
                  </a:rPr>
                  <a:t>Theo định nghĩa phương sai, ta có:</a:t>
                </a:r>
                <a:r>
                  <a:rPr lang="en-US" sz="1600" smtClean="0">
                    <a:latin typeface="+mn-lt"/>
                    <a:ea typeface="Calibri" panose="020F0502020204030204" pitchFamily="34" charset="0"/>
                    <a:cs typeface="Times New Roman" panose="02020603050405020304" pitchFamily="18" charset="0"/>
                  </a:rPr>
                  <a:t> </a:t>
                </a:r>
              </a:p>
              <a:p>
                <a:pPr algn="just">
                  <a:lnSpc>
                    <a:spcPct val="150000"/>
                  </a:lnSpc>
                  <a:tabLst>
                    <a:tab pos="139700" algn="l"/>
                  </a:tabLst>
                </a:pPr>
                <a14:m>
                  <m:oMathPara xmlns:m="http://schemas.openxmlformats.org/officeDocument/2006/math">
                    <m:oMathParaPr>
                      <m:jc m:val="centerGroup"/>
                    </m:oMathParaPr>
                    <m:oMath xmlns:m="http://schemas.openxmlformats.org/officeDocument/2006/math">
                      <m:r>
                        <m:rPr>
                          <m:sty m:val="p"/>
                        </m:rPr>
                        <a:rPr lang="vi-VN" sz="1600" i="0">
                          <a:effectLst/>
                          <a:latin typeface="Cambria Math" panose="02040503050406030204" pitchFamily="18" charset="0"/>
                          <a:ea typeface="Calibri" panose="020F0502020204030204" pitchFamily="34" charset="0"/>
                          <a:cs typeface="Times New Roman" panose="02020603050405020304" pitchFamily="18" charset="0"/>
                        </a:rPr>
                        <m:t>V</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1600" i="0">
                              <a:effectLst/>
                              <a:latin typeface="Cambria Math" panose="02040503050406030204" pitchFamily="18" charset="0"/>
                              <a:ea typeface="Calibri" panose="020F0502020204030204" pitchFamily="34" charset="0"/>
                              <a:cs typeface="Times New Roman" panose="02020603050405020304" pitchFamily="18" charset="0"/>
                            </a:rPr>
                            <m:t>X</m:t>
                          </m:r>
                        </m:e>
                      </m:d>
                      <m:r>
                        <a:rPr lang="en-US" sz="16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0−2,04</m:t>
                              </m:r>
                            </m:e>
                          </m:d>
                        </m:e>
                        <m:sup>
                          <m:r>
                            <a:rPr lang="en-US" sz="16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0">
                          <a:effectLst/>
                          <a:latin typeface="Cambria Math" panose="02040503050406030204" pitchFamily="18" charset="0"/>
                          <a:ea typeface="Calibri" panose="020F0502020204030204" pitchFamily="34" charset="0"/>
                          <a:cs typeface="Times New Roman" panose="02020603050405020304" pitchFamily="18" charset="0"/>
                        </a:rPr>
                        <m:t>.</m:t>
                      </m:r>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 0,16+</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1−2,04</m:t>
                              </m:r>
                            </m:e>
                          </m:d>
                        </m:e>
                        <m:sup>
                          <m:r>
                            <a:rPr lang="en-US" sz="16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0">
                          <a:effectLst/>
                          <a:latin typeface="Cambria Math" panose="02040503050406030204" pitchFamily="18" charset="0"/>
                          <a:ea typeface="Calibri" panose="020F0502020204030204" pitchFamily="34" charset="0"/>
                          <a:cs typeface="Times New Roman" panose="02020603050405020304" pitchFamily="18" charset="0"/>
                        </a:rPr>
                        <m:t>.</m:t>
                      </m:r>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 0,18+</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2−2,04</m:t>
                              </m:r>
                            </m:e>
                          </m:d>
                        </m:e>
                        <m:sup>
                          <m:r>
                            <a:rPr lang="en-US" sz="16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0">
                          <a:effectLst/>
                          <a:latin typeface="Cambria Math" panose="02040503050406030204" pitchFamily="18" charset="0"/>
                          <a:ea typeface="Calibri" panose="020F0502020204030204" pitchFamily="34" charset="0"/>
                          <a:cs typeface="Times New Roman" panose="02020603050405020304" pitchFamily="18" charset="0"/>
                        </a:rPr>
                        <m:t>.</m:t>
                      </m:r>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 0,25</m:t>
                      </m:r>
                    </m:oMath>
                  </m:oMathPara>
                </a14:m>
                <a:endParaRPr lang="en-US" sz="1600" i="0" smtClean="0">
                  <a:effectLst/>
                  <a:latin typeface="+mn-lt"/>
                  <a:ea typeface="Malgun Gothic" panose="020B0503020000020004" pitchFamily="34" charset="-127"/>
                  <a:cs typeface="Times New Roman" panose="02020603050405020304" pitchFamily="18" charset="0"/>
                </a:endParaRPr>
              </a:p>
              <a:p>
                <a:pPr algn="just">
                  <a:lnSpc>
                    <a:spcPct val="150000"/>
                  </a:lnSpc>
                  <a:tabLst>
                    <a:tab pos="139700" algn="l"/>
                  </a:tabLst>
                </a:pPr>
                <a14:m>
                  <m:oMathPara xmlns:m="http://schemas.openxmlformats.org/officeDocument/2006/math">
                    <m:oMathParaPr>
                      <m:jc m:val="centerGroup"/>
                    </m:oMathParaPr>
                    <m:oMath xmlns:m="http://schemas.openxmlformats.org/officeDocument/2006/math">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3−2,04</m:t>
                              </m:r>
                            </m:e>
                          </m:d>
                        </m:e>
                        <m:sup>
                          <m:r>
                            <a:rPr lang="en-US" sz="16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0">
                          <a:effectLst/>
                          <a:latin typeface="Cambria Math" panose="02040503050406030204" pitchFamily="18" charset="0"/>
                          <a:ea typeface="Calibri" panose="020F0502020204030204" pitchFamily="34" charset="0"/>
                          <a:cs typeface="Times New Roman" panose="02020603050405020304" pitchFamily="18" charset="0"/>
                        </a:rPr>
                        <m:t>.</m:t>
                      </m:r>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 0,28+</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4−2,04</m:t>
                              </m:r>
                            </m:e>
                          </m:d>
                        </m:e>
                        <m:sup>
                          <m:r>
                            <a:rPr lang="en-US" sz="16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0">
                          <a:effectLst/>
                          <a:latin typeface="Cambria Math" panose="02040503050406030204" pitchFamily="18" charset="0"/>
                          <a:ea typeface="Calibri" panose="020F0502020204030204" pitchFamily="34" charset="0"/>
                          <a:cs typeface="Times New Roman" panose="02020603050405020304" pitchFamily="18" charset="0"/>
                        </a:rPr>
                        <m:t>.</m:t>
                      </m:r>
                      <m:r>
                        <a:rPr lang="en-US" sz="1600" i="0">
                          <a:effectLst/>
                          <a:latin typeface="Cambria Math" panose="02040503050406030204" pitchFamily="18" charset="0"/>
                          <a:ea typeface="Malgun Gothic" panose="020B0503020000020004" pitchFamily="34" charset="-127"/>
                          <a:cs typeface="Times New Roman" panose="02020603050405020304" pitchFamily="18" charset="0"/>
                        </a:rPr>
                        <m:t> 0,13=1,6184</m:t>
                      </m:r>
                    </m:oMath>
                  </m:oMathPara>
                </a14:m>
                <a:endParaRPr lang="en-US" sz="1600">
                  <a:latin typeface="+mn-lt"/>
                  <a:ea typeface="Calibri" panose="020F0502020204030204" pitchFamily="34" charset="0"/>
                  <a:cs typeface="Times New Roman" panose="02020603050405020304" pitchFamily="18" charset="0"/>
                </a:endParaRPr>
              </a:p>
              <a:p>
                <a:pPr algn="just">
                  <a:lnSpc>
                    <a:spcPct val="150000"/>
                  </a:lnSpc>
                  <a:tabLst>
                    <a:tab pos="139700" algn="l"/>
                  </a:tabLst>
                </a:pPr>
                <a14:m>
                  <m:oMathPara xmlns:m="http://schemas.openxmlformats.org/officeDocument/2006/math">
                    <m:oMathParaPr>
                      <m:jc m:val="left"/>
                    </m:oMathParaPr>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e>
                      </m:d>
                      <m:r>
                        <a:rPr lang="en-US"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𝑉</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𝑋</m:t>
                          </m:r>
                          <m:r>
                            <a:rPr lang="en-US" sz="1600" i="1">
                              <a:latin typeface="Cambria Math" panose="02040503050406030204" pitchFamily="18" charset="0"/>
                              <a:ea typeface="Calibri" panose="020F0502020204030204" pitchFamily="34" charset="0"/>
                              <a:cs typeface="Times New Roman" panose="02020603050405020304" pitchFamily="18" charset="0"/>
                            </a:rPr>
                            <m:t>)</m:t>
                          </m:r>
                        </m:e>
                      </m:rad>
                      <m:r>
                        <a:rPr lang="en-US" sz="16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600" i="1">
                              <a:latin typeface="Cambria Math" panose="02040503050406030204" pitchFamily="18" charset="0"/>
                              <a:ea typeface="Malgun Gothic" panose="020B0503020000020004" pitchFamily="34" charset="-127"/>
                              <a:cs typeface="Times New Roman" panose="02020603050405020304" pitchFamily="18" charset="0"/>
                            </a:rPr>
                            <m:t>1,6184</m:t>
                          </m:r>
                        </m:e>
                      </m:rad>
                      <m:r>
                        <a:rPr lang="en-US" sz="1600" i="1">
                          <a:latin typeface="Cambria Math" panose="02040503050406030204" pitchFamily="18" charset="0"/>
                          <a:ea typeface="Malgun Gothic" panose="020B0503020000020004" pitchFamily="34" charset="-127"/>
                          <a:cs typeface="Times New Roman" panose="02020603050405020304" pitchFamily="18" charset="0"/>
                        </a:rPr>
                        <m:t>≈1,272</m:t>
                      </m:r>
                    </m:oMath>
                  </m:oMathPara>
                </a14:m>
                <a:endParaRPr lang="en-US" sz="1600" i="1">
                  <a:latin typeface="+mn-lt"/>
                  <a:ea typeface="Calibri" panose="020F0502020204030204" pitchFamily="34" charset="0"/>
                  <a:cs typeface="Times New Roman" panose="02020603050405020304" pitchFamily="18" charset="0"/>
                </a:endParaRPr>
              </a:p>
              <a:p>
                <a:pPr>
                  <a:lnSpc>
                    <a:spcPct val="150000"/>
                  </a:lnSpc>
                  <a:tabLst>
                    <a:tab pos="139700" algn="l"/>
                  </a:tabLst>
                </a:pPr>
                <a:r>
                  <a:rPr lang="en-US" sz="1600">
                    <a:effectLst/>
                    <a:latin typeface="+mn-lt"/>
                    <a:ea typeface="Malgun Gothic" panose="020B0503020000020004" pitchFamily="34" charset="-127"/>
                    <a:cs typeface="Times New Roman" panose="02020603050405020304" pitchFamily="18" charset="0"/>
                  </a:rPr>
                  <a:t>b) Theo công thức </a:t>
                </a:r>
                <a14:m>
                  <m:oMath xmlns:m="http://schemas.openxmlformats.org/officeDocument/2006/math">
                    <m:r>
                      <a:rPr lang="en-US" sz="1600" i="0">
                        <a:latin typeface="Cambria Math" panose="02040503050406030204" pitchFamily="18" charset="0"/>
                        <a:ea typeface="Malgun Gothic" panose="020B0503020000020004" pitchFamily="34" charset="-127"/>
                        <a:cs typeface="Times New Roman" panose="02020603050405020304" pitchFamily="18" charset="0"/>
                      </a:rPr>
                      <m:t>(2)</m:t>
                    </m:r>
                  </m:oMath>
                </a14:m>
                <a:r>
                  <a:rPr lang="en-US" sz="1600">
                    <a:latin typeface="+mn-lt"/>
                    <a:ea typeface="Malgun Gothic" panose="020B0503020000020004" pitchFamily="34" charset="-127"/>
                    <a:cs typeface="Times New Roman" panose="02020603050405020304" pitchFamily="18" charset="0"/>
                  </a:rPr>
                  <a:t>, ta có:</a:t>
                </a:r>
                <a:endParaRPr lang="en-US" sz="1600">
                  <a:latin typeface="+mn-lt"/>
                  <a:ea typeface="Calibri" panose="020F0502020204030204" pitchFamily="34" charset="0"/>
                  <a:cs typeface="Times New Roman" panose="02020603050405020304" pitchFamily="18" charset="0"/>
                </a:endParaRPr>
              </a:p>
              <a:p>
                <a:pPr>
                  <a:lnSpc>
                    <a:spcPct val="150000"/>
                  </a:lnSpc>
                  <a:tabLst>
                    <a:tab pos="139700" algn="l"/>
                  </a:tabLst>
                </a:pPr>
                <a14:m>
                  <m:oMathPara xmlns:m="http://schemas.openxmlformats.org/officeDocument/2006/math">
                    <m:oMathParaPr>
                      <m:jc m:val="centerGroup"/>
                    </m:oMathParaPr>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.0,16+</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.0,18+</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.0,25+</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.0,28+</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.0,13−</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2,04</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=1,6184</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i="1">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0158" y="2247122"/>
                <a:ext cx="8570719" cy="2794291"/>
              </a:xfrm>
              <a:prstGeom prst="rect">
                <a:avLst/>
              </a:prstGeom>
              <a:blipFill>
                <a:blip r:embed="rId6"/>
                <a:stretch>
                  <a:fillRect l="-427"/>
                </a:stretch>
              </a:blipFill>
            </p:spPr>
            <p:txBody>
              <a:bodyPr/>
              <a:lstStyle/>
              <a:p>
                <a:r>
                  <a:rPr lang="en-US">
                    <a:noFill/>
                  </a:rPr>
                  <a:t> </a:t>
                </a:r>
              </a:p>
            </p:txBody>
          </p:sp>
        </mc:Fallback>
      </mc:AlternateContent>
    </p:spTree>
    <p:extLst>
      <p:ext uri="{BB962C8B-B14F-4D97-AF65-F5344CB8AC3E}">
        <p14:creationId xmlns:p14="http://schemas.microsoft.com/office/powerpoint/2010/main" val="341963735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4" dur="500"/>
                                        <p:tgtEl>
                                          <p:spTgt spid="8">
                                            <p:txEl>
                                              <p:pRg st="1" end="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7" dur="500"/>
                                        <p:tgtEl>
                                          <p:spTgt spid="8">
                                            <p:txEl>
                                              <p:pRg st="2" end="2"/>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randombar(horizontal)">
                                      <p:cBhvr>
                                        <p:cTn id="40" dur="500"/>
                                        <p:tgtEl>
                                          <p:spTgt spid="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wipe(down)">
                                      <p:cBhvr>
                                        <p:cTn id="45" dur="500"/>
                                        <p:tgtEl>
                                          <p:spTgt spid="8">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barn(inVertical)">
                                      <p:cBhvr>
                                        <p:cTn id="50" dur="500"/>
                                        <p:tgtEl>
                                          <p:spTgt spid="8">
                                            <p:txEl>
                                              <p:pRg st="5" end="5"/>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barn(inVertical)">
                                      <p:cBhvr>
                                        <p:cTn id="5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120" name="Rectangle 119"/>
          <p:cNvSpPr/>
          <p:nvPr/>
        </p:nvSpPr>
        <p:spPr>
          <a:xfrm>
            <a:off x="1586411" y="1479332"/>
            <a:ext cx="6038890" cy="2835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8" name="Google Shape;918;p42"/>
          <p:cNvSpPr txBox="1">
            <a:spLocks noGrp="1"/>
          </p:cNvSpPr>
          <p:nvPr>
            <p:ph type="title"/>
          </p:nvPr>
        </p:nvSpPr>
        <p:spPr>
          <a:xfrm>
            <a:off x="1529261" y="1103520"/>
            <a:ext cx="6061800"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b="1" smtClean="0">
                <a:latin typeface="+mj-lt"/>
              </a:rPr>
              <a:t>LUYỆN TẬP</a:t>
            </a:r>
            <a:endParaRPr sz="6500" b="1">
              <a:latin typeface="+mj-lt"/>
            </a:endParaRPr>
          </a:p>
        </p:txBody>
      </p:sp>
      <p:sp>
        <p:nvSpPr>
          <p:cNvPr id="920" name="Google Shape;920;p42"/>
          <p:cNvSpPr/>
          <p:nvPr/>
        </p:nvSpPr>
        <p:spPr>
          <a:xfrm>
            <a:off x="1673881" y="1890005"/>
            <a:ext cx="5749403" cy="50"/>
          </a:xfrm>
          <a:custGeom>
            <a:avLst/>
            <a:gdLst/>
            <a:ahLst/>
            <a:cxnLst/>
            <a:rect l="l" t="t" r="r" b="b"/>
            <a:pathLst>
              <a:path w="114667" h="1" extrusionOk="0">
                <a:moveTo>
                  <a:pt x="0" y="1"/>
                </a:moveTo>
                <a:lnTo>
                  <a:pt x="114667" y="1"/>
                </a:ln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673881" y="2328123"/>
            <a:ext cx="5749403" cy="50"/>
          </a:xfrm>
          <a:custGeom>
            <a:avLst/>
            <a:gdLst/>
            <a:ahLst/>
            <a:cxnLst/>
            <a:rect l="l" t="t" r="r" b="b"/>
            <a:pathLst>
              <a:path w="114667" h="1" extrusionOk="0">
                <a:moveTo>
                  <a:pt x="0" y="1"/>
                </a:moveTo>
                <a:lnTo>
                  <a:pt x="114667" y="1"/>
                </a:ln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73881" y="2853291"/>
            <a:ext cx="5749403" cy="50"/>
          </a:xfrm>
          <a:custGeom>
            <a:avLst/>
            <a:gdLst/>
            <a:ahLst/>
            <a:cxnLst/>
            <a:rect l="l" t="t" r="r" b="b"/>
            <a:pathLst>
              <a:path w="114667" h="1" extrusionOk="0">
                <a:moveTo>
                  <a:pt x="0" y="0"/>
                </a:moveTo>
                <a:lnTo>
                  <a:pt x="114667" y="0"/>
                </a:ln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673881" y="3205011"/>
            <a:ext cx="5749403" cy="50"/>
          </a:xfrm>
          <a:custGeom>
            <a:avLst/>
            <a:gdLst/>
            <a:ahLst/>
            <a:cxnLst/>
            <a:rect l="l" t="t" r="r" b="b"/>
            <a:pathLst>
              <a:path w="114667" h="1" extrusionOk="0">
                <a:moveTo>
                  <a:pt x="0" y="0"/>
                </a:moveTo>
                <a:lnTo>
                  <a:pt x="114667" y="0"/>
                </a:ln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673881" y="3643078"/>
            <a:ext cx="5749403" cy="50"/>
          </a:xfrm>
          <a:custGeom>
            <a:avLst/>
            <a:gdLst/>
            <a:ahLst/>
            <a:cxnLst/>
            <a:rect l="l" t="t" r="r" b="b"/>
            <a:pathLst>
              <a:path w="114667" h="1" extrusionOk="0">
                <a:moveTo>
                  <a:pt x="0" y="1"/>
                </a:moveTo>
                <a:lnTo>
                  <a:pt x="114667" y="1"/>
                </a:ln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673881" y="4081798"/>
            <a:ext cx="5749403" cy="50"/>
          </a:xfrm>
          <a:custGeom>
            <a:avLst/>
            <a:gdLst/>
            <a:ahLst/>
            <a:cxnLst/>
            <a:rect l="l" t="t" r="r" b="b"/>
            <a:pathLst>
              <a:path w="114667" h="1" extrusionOk="0">
                <a:moveTo>
                  <a:pt x="0" y="0"/>
                </a:moveTo>
                <a:lnTo>
                  <a:pt x="114667" y="0"/>
                </a:ln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2"/>
          <p:cNvSpPr/>
          <p:nvPr/>
        </p:nvSpPr>
        <p:spPr>
          <a:xfrm rot="-2453789">
            <a:off x="7122628" y="4687663"/>
            <a:ext cx="68651" cy="33700"/>
          </a:xfrm>
          <a:custGeom>
            <a:avLst/>
            <a:gdLst/>
            <a:ahLst/>
            <a:cxnLst/>
            <a:rect l="l" t="t" r="r" b="b"/>
            <a:pathLst>
              <a:path w="2746" h="1348" extrusionOk="0">
                <a:moveTo>
                  <a:pt x="613" y="0"/>
                </a:moveTo>
                <a:cubicBezTo>
                  <a:pt x="294" y="0"/>
                  <a:pt x="0" y="295"/>
                  <a:pt x="0" y="907"/>
                </a:cubicBezTo>
                <a:cubicBezTo>
                  <a:pt x="0" y="1133"/>
                  <a:pt x="148" y="1347"/>
                  <a:pt x="348" y="1347"/>
                </a:cubicBezTo>
                <a:cubicBezTo>
                  <a:pt x="430" y="1347"/>
                  <a:pt x="520" y="1311"/>
                  <a:pt x="613" y="1226"/>
                </a:cubicBezTo>
                <a:lnTo>
                  <a:pt x="2132" y="1226"/>
                </a:lnTo>
                <a:cubicBezTo>
                  <a:pt x="2451" y="1226"/>
                  <a:pt x="2745" y="907"/>
                  <a:pt x="2745" y="613"/>
                </a:cubicBezTo>
                <a:cubicBezTo>
                  <a:pt x="2745" y="295"/>
                  <a:pt x="2451" y="0"/>
                  <a:pt x="2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42"/>
          <p:cNvGrpSpPr/>
          <p:nvPr/>
        </p:nvGrpSpPr>
        <p:grpSpPr>
          <a:xfrm rot="5029665">
            <a:off x="224497" y="2377999"/>
            <a:ext cx="2898766" cy="2591691"/>
            <a:chOff x="6007438" y="2403115"/>
            <a:chExt cx="3545722" cy="3170112"/>
          </a:xfrm>
        </p:grpSpPr>
        <p:sp>
          <p:nvSpPr>
            <p:cNvPr id="934" name="Google Shape;934;p42"/>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2"/>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42"/>
            <p:cNvGrpSpPr/>
            <p:nvPr/>
          </p:nvGrpSpPr>
          <p:grpSpPr>
            <a:xfrm rot="1935470">
              <a:off x="7034585" y="2523897"/>
              <a:ext cx="1299479" cy="2928548"/>
              <a:chOff x="7266412" y="524764"/>
              <a:chExt cx="1149248" cy="2589982"/>
            </a:xfrm>
          </p:grpSpPr>
          <p:sp>
            <p:nvSpPr>
              <p:cNvPr id="938" name="Google Shape;938;p42"/>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2"/>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2"/>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2"/>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2"/>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2"/>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2"/>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2"/>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2"/>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2"/>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2"/>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2"/>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2"/>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2"/>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2"/>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2"/>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2"/>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2"/>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2"/>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2"/>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2"/>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2"/>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2"/>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2"/>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2"/>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2"/>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2"/>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2"/>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2"/>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2"/>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2"/>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2"/>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2"/>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2"/>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2"/>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2"/>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2"/>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2"/>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2"/>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2"/>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2"/>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2"/>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2"/>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2"/>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2"/>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2"/>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2"/>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2"/>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2"/>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2"/>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2"/>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2"/>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2"/>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2"/>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2"/>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2"/>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2"/>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2"/>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2"/>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2"/>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2"/>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2"/>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2"/>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2"/>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2"/>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2"/>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2"/>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2"/>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2"/>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2"/>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2"/>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2"/>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2"/>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2"/>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2"/>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2"/>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2"/>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2"/>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4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100;p44"/>
          <p:cNvGrpSpPr/>
          <p:nvPr/>
        </p:nvGrpSpPr>
        <p:grpSpPr>
          <a:xfrm rot="21079052">
            <a:off x="6357538" y="3255187"/>
            <a:ext cx="1759230" cy="1757816"/>
            <a:chOff x="7727851" y="3904758"/>
            <a:chExt cx="1065091" cy="1060502"/>
          </a:xfrm>
        </p:grpSpPr>
        <p:sp>
          <p:nvSpPr>
            <p:cNvPr id="122" name="Google Shape;1101;p44"/>
            <p:cNvSpPr/>
            <p:nvPr/>
          </p:nvSpPr>
          <p:spPr>
            <a:xfrm rot="1389393">
              <a:off x="8345585" y="4227780"/>
              <a:ext cx="244638" cy="592901"/>
            </a:xfrm>
            <a:custGeom>
              <a:avLst/>
              <a:gdLst/>
              <a:ahLst/>
              <a:cxnLst/>
              <a:rect l="l" t="t" r="r" b="b"/>
              <a:pathLst>
                <a:path w="3986" h="9660" extrusionOk="0">
                  <a:moveTo>
                    <a:pt x="470" y="1"/>
                  </a:moveTo>
                  <a:cubicBezTo>
                    <a:pt x="0" y="3447"/>
                    <a:pt x="348" y="6719"/>
                    <a:pt x="2036" y="9659"/>
                  </a:cubicBezTo>
                  <a:lnTo>
                    <a:pt x="3985" y="9659"/>
                  </a:lnTo>
                  <a:lnTo>
                    <a:pt x="3985" y="1897"/>
                  </a:lnTo>
                  <a:cubicBezTo>
                    <a:pt x="3985" y="836"/>
                    <a:pt x="3133" y="1"/>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02;p44"/>
            <p:cNvSpPr/>
            <p:nvPr/>
          </p:nvSpPr>
          <p:spPr>
            <a:xfrm rot="1389393">
              <a:off x="8256239" y="4720904"/>
              <a:ext cx="165649" cy="165595"/>
            </a:xfrm>
            <a:custGeom>
              <a:avLst/>
              <a:gdLst/>
              <a:ahLst/>
              <a:cxnLst/>
              <a:rect l="l" t="t" r="r" b="b"/>
              <a:pathLst>
                <a:path w="2699" h="2698" extrusionOk="0">
                  <a:moveTo>
                    <a:pt x="1063" y="1"/>
                  </a:moveTo>
                  <a:cubicBezTo>
                    <a:pt x="488" y="1"/>
                    <a:pt x="0" y="488"/>
                    <a:pt x="0" y="1062"/>
                  </a:cubicBezTo>
                  <a:lnTo>
                    <a:pt x="0" y="2698"/>
                  </a:lnTo>
                  <a:lnTo>
                    <a:pt x="2699" y="1"/>
                  </a:lnTo>
                  <a:close/>
                </a:path>
              </a:pathLst>
            </a:custGeom>
            <a:solidFill>
              <a:srgbClr val="EEE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03;p44"/>
            <p:cNvSpPr/>
            <p:nvPr/>
          </p:nvSpPr>
          <p:spPr>
            <a:xfrm rot="1389325">
              <a:off x="8367775" y="4182102"/>
              <a:ext cx="278765" cy="652754"/>
            </a:xfrm>
            <a:custGeom>
              <a:avLst/>
              <a:gdLst/>
              <a:ahLst/>
              <a:cxnLst/>
              <a:rect l="l" t="t" r="r" b="b"/>
              <a:pathLst>
                <a:path w="4542" h="10635" extrusionOk="0">
                  <a:moveTo>
                    <a:pt x="0" y="1"/>
                  </a:moveTo>
                  <a:cubicBezTo>
                    <a:pt x="209" y="4630"/>
                    <a:pt x="1218" y="8424"/>
                    <a:pt x="3776" y="10634"/>
                  </a:cubicBezTo>
                  <a:cubicBezTo>
                    <a:pt x="4194" y="10617"/>
                    <a:pt x="4542" y="10251"/>
                    <a:pt x="4542" y="9834"/>
                  </a:cubicBezTo>
                  <a:lnTo>
                    <a:pt x="4542" y="1132"/>
                  </a:lnTo>
                  <a:cubicBezTo>
                    <a:pt x="4542" y="505"/>
                    <a:pt x="4038" y="1"/>
                    <a:pt x="3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04;p44"/>
            <p:cNvSpPr/>
            <p:nvPr/>
          </p:nvSpPr>
          <p:spPr>
            <a:xfrm rot="1389393">
              <a:off x="7896893" y="3996938"/>
              <a:ext cx="526592" cy="679013"/>
            </a:xfrm>
            <a:custGeom>
              <a:avLst/>
              <a:gdLst/>
              <a:ahLst/>
              <a:cxnLst/>
              <a:rect l="l" t="t" r="r" b="b"/>
              <a:pathLst>
                <a:path w="8580" h="11063" extrusionOk="0">
                  <a:moveTo>
                    <a:pt x="7330" y="0"/>
                  </a:moveTo>
                  <a:cubicBezTo>
                    <a:pt x="7248" y="0"/>
                    <a:pt x="7165" y="9"/>
                    <a:pt x="7083" y="29"/>
                  </a:cubicBezTo>
                  <a:lnTo>
                    <a:pt x="991" y="1421"/>
                  </a:lnTo>
                  <a:cubicBezTo>
                    <a:pt x="383" y="1544"/>
                    <a:pt x="0" y="2170"/>
                    <a:pt x="139" y="2762"/>
                  </a:cubicBezTo>
                  <a:lnTo>
                    <a:pt x="2054" y="11063"/>
                  </a:lnTo>
                  <a:lnTo>
                    <a:pt x="8580" y="1544"/>
                  </a:lnTo>
                  <a:lnTo>
                    <a:pt x="8424" y="882"/>
                  </a:lnTo>
                  <a:cubicBezTo>
                    <a:pt x="8318" y="357"/>
                    <a:pt x="7839" y="0"/>
                    <a:pt x="7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05;p44"/>
            <p:cNvSpPr/>
            <p:nvPr/>
          </p:nvSpPr>
          <p:spPr>
            <a:xfrm rot="1389393">
              <a:off x="7985746" y="4112035"/>
              <a:ext cx="411269" cy="650534"/>
            </a:xfrm>
            <a:custGeom>
              <a:avLst/>
              <a:gdLst/>
              <a:ahLst/>
              <a:cxnLst/>
              <a:rect l="l" t="t" r="r" b="b"/>
              <a:pathLst>
                <a:path w="6701" h="10599" extrusionOk="0">
                  <a:moveTo>
                    <a:pt x="1897" y="1"/>
                  </a:moveTo>
                  <a:cubicBezTo>
                    <a:pt x="836" y="1"/>
                    <a:pt x="1" y="836"/>
                    <a:pt x="1" y="1897"/>
                  </a:cubicBezTo>
                  <a:lnTo>
                    <a:pt x="1" y="9520"/>
                  </a:lnTo>
                  <a:lnTo>
                    <a:pt x="36" y="9747"/>
                  </a:lnTo>
                  <a:cubicBezTo>
                    <a:pt x="157" y="10181"/>
                    <a:pt x="505" y="10495"/>
                    <a:pt x="906" y="10599"/>
                  </a:cubicBezTo>
                  <a:lnTo>
                    <a:pt x="6701" y="766"/>
                  </a:lnTo>
                  <a:lnTo>
                    <a:pt x="65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06;p44"/>
            <p:cNvSpPr/>
            <p:nvPr/>
          </p:nvSpPr>
          <p:spPr>
            <a:xfrm rot="1389325">
              <a:off x="8059401" y="4206315"/>
              <a:ext cx="467923" cy="639865"/>
            </a:xfrm>
            <a:custGeom>
              <a:avLst/>
              <a:gdLst/>
              <a:ahLst/>
              <a:cxnLst/>
              <a:rect l="l" t="t" r="r" b="b"/>
              <a:pathLst>
                <a:path w="7624" h="10425" extrusionOk="0">
                  <a:moveTo>
                    <a:pt x="2089" y="0"/>
                  </a:moveTo>
                  <a:cubicBezTo>
                    <a:pt x="1" y="2837"/>
                    <a:pt x="574" y="9085"/>
                    <a:pt x="4073" y="10425"/>
                  </a:cubicBezTo>
                  <a:lnTo>
                    <a:pt x="4925" y="10425"/>
                  </a:lnTo>
                  <a:lnTo>
                    <a:pt x="5744" y="8598"/>
                  </a:lnTo>
                  <a:lnTo>
                    <a:pt x="7624" y="7728"/>
                  </a:lnTo>
                  <a:lnTo>
                    <a:pt x="7624" y="1131"/>
                  </a:lnTo>
                  <a:cubicBezTo>
                    <a:pt x="7624" y="504"/>
                    <a:pt x="7118" y="0"/>
                    <a:pt x="6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07;p44"/>
            <p:cNvSpPr/>
            <p:nvPr/>
          </p:nvSpPr>
          <p:spPr>
            <a:xfrm rot="1389325">
              <a:off x="8016932" y="4152977"/>
              <a:ext cx="303438" cy="639865"/>
            </a:xfrm>
            <a:custGeom>
              <a:avLst/>
              <a:gdLst/>
              <a:ahLst/>
              <a:cxnLst/>
              <a:rect l="l" t="t" r="r" b="b"/>
              <a:pathLst>
                <a:path w="4944" h="10425" extrusionOk="0">
                  <a:moveTo>
                    <a:pt x="1131" y="0"/>
                  </a:moveTo>
                  <a:cubicBezTo>
                    <a:pt x="505" y="0"/>
                    <a:pt x="0" y="504"/>
                    <a:pt x="0" y="1131"/>
                  </a:cubicBezTo>
                  <a:lnTo>
                    <a:pt x="0" y="9294"/>
                  </a:lnTo>
                  <a:cubicBezTo>
                    <a:pt x="0" y="9921"/>
                    <a:pt x="505" y="10425"/>
                    <a:pt x="1131" y="10425"/>
                  </a:cubicBezTo>
                  <a:lnTo>
                    <a:pt x="4943" y="10425"/>
                  </a:lnTo>
                  <a:cubicBezTo>
                    <a:pt x="2802" y="7554"/>
                    <a:pt x="1966" y="3324"/>
                    <a:pt x="2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08;p44"/>
            <p:cNvSpPr/>
            <p:nvPr/>
          </p:nvSpPr>
          <p:spPr>
            <a:xfrm rot="1389393">
              <a:off x="8249216" y="4262456"/>
              <a:ext cx="23568" cy="43025"/>
            </a:xfrm>
            <a:custGeom>
              <a:avLst/>
              <a:gdLst/>
              <a:ahLst/>
              <a:cxnLst/>
              <a:rect l="l" t="t" r="r" b="b"/>
              <a:pathLst>
                <a:path w="384" h="701" extrusionOk="0">
                  <a:moveTo>
                    <a:pt x="186" y="0"/>
                  </a:moveTo>
                  <a:cubicBezTo>
                    <a:pt x="92" y="0"/>
                    <a:pt x="1" y="65"/>
                    <a:pt x="1" y="196"/>
                  </a:cubicBezTo>
                  <a:lnTo>
                    <a:pt x="1" y="510"/>
                  </a:lnTo>
                  <a:cubicBezTo>
                    <a:pt x="1" y="596"/>
                    <a:pt x="88" y="700"/>
                    <a:pt x="193" y="700"/>
                  </a:cubicBezTo>
                  <a:cubicBezTo>
                    <a:pt x="297" y="700"/>
                    <a:pt x="384" y="596"/>
                    <a:pt x="384" y="510"/>
                  </a:cubicBezTo>
                  <a:lnTo>
                    <a:pt x="384" y="196"/>
                  </a:lnTo>
                  <a:cubicBezTo>
                    <a:pt x="375" y="65"/>
                    <a:pt x="280"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09;p44"/>
            <p:cNvSpPr/>
            <p:nvPr/>
          </p:nvSpPr>
          <p:spPr>
            <a:xfrm rot="1389393">
              <a:off x="8429962" y="4339749"/>
              <a:ext cx="23506" cy="43025"/>
            </a:xfrm>
            <a:custGeom>
              <a:avLst/>
              <a:gdLst/>
              <a:ahLst/>
              <a:cxnLst/>
              <a:rect l="l" t="t" r="r" b="b"/>
              <a:pathLst>
                <a:path w="383" h="701" extrusionOk="0">
                  <a:moveTo>
                    <a:pt x="192" y="0"/>
                  </a:moveTo>
                  <a:cubicBezTo>
                    <a:pt x="96" y="0"/>
                    <a:pt x="0" y="65"/>
                    <a:pt x="0" y="196"/>
                  </a:cubicBezTo>
                  <a:lnTo>
                    <a:pt x="0" y="510"/>
                  </a:lnTo>
                  <a:cubicBezTo>
                    <a:pt x="0" y="596"/>
                    <a:pt x="88" y="700"/>
                    <a:pt x="192" y="700"/>
                  </a:cubicBezTo>
                  <a:cubicBezTo>
                    <a:pt x="313" y="700"/>
                    <a:pt x="383" y="596"/>
                    <a:pt x="383" y="510"/>
                  </a:cubicBezTo>
                  <a:lnTo>
                    <a:pt x="383" y="196"/>
                  </a:lnTo>
                  <a:cubicBezTo>
                    <a:pt x="383" y="65"/>
                    <a:pt x="287"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10;p44"/>
            <p:cNvSpPr/>
            <p:nvPr/>
          </p:nvSpPr>
          <p:spPr>
            <a:xfrm rot="1389393">
              <a:off x="8305939" y="4318010"/>
              <a:ext cx="79112" cy="36703"/>
            </a:xfrm>
            <a:custGeom>
              <a:avLst/>
              <a:gdLst/>
              <a:ahLst/>
              <a:cxnLst/>
              <a:rect l="l" t="t" r="r" b="b"/>
              <a:pathLst>
                <a:path w="1289" h="598" extrusionOk="0">
                  <a:moveTo>
                    <a:pt x="219" y="0"/>
                  </a:moveTo>
                  <a:cubicBezTo>
                    <a:pt x="173" y="0"/>
                    <a:pt x="127" y="18"/>
                    <a:pt x="88" y="57"/>
                  </a:cubicBezTo>
                  <a:cubicBezTo>
                    <a:pt x="19" y="127"/>
                    <a:pt x="0" y="249"/>
                    <a:pt x="88" y="319"/>
                  </a:cubicBezTo>
                  <a:cubicBezTo>
                    <a:pt x="227" y="493"/>
                    <a:pt x="418" y="597"/>
                    <a:pt x="645" y="597"/>
                  </a:cubicBezTo>
                  <a:cubicBezTo>
                    <a:pt x="871" y="597"/>
                    <a:pt x="1063" y="493"/>
                    <a:pt x="1219" y="319"/>
                  </a:cubicBezTo>
                  <a:cubicBezTo>
                    <a:pt x="1288" y="249"/>
                    <a:pt x="1272" y="127"/>
                    <a:pt x="1202" y="57"/>
                  </a:cubicBezTo>
                  <a:cubicBezTo>
                    <a:pt x="1162" y="18"/>
                    <a:pt x="1116" y="0"/>
                    <a:pt x="1071" y="0"/>
                  </a:cubicBezTo>
                  <a:cubicBezTo>
                    <a:pt x="1016" y="0"/>
                    <a:pt x="962" y="27"/>
                    <a:pt x="924" y="75"/>
                  </a:cubicBezTo>
                  <a:cubicBezTo>
                    <a:pt x="845" y="162"/>
                    <a:pt x="745" y="206"/>
                    <a:pt x="645" y="206"/>
                  </a:cubicBezTo>
                  <a:cubicBezTo>
                    <a:pt x="544" y="206"/>
                    <a:pt x="445" y="162"/>
                    <a:pt x="367" y="75"/>
                  </a:cubicBezTo>
                  <a:cubicBezTo>
                    <a:pt x="328" y="27"/>
                    <a:pt x="274" y="0"/>
                    <a:pt x="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11;p44"/>
            <p:cNvSpPr/>
            <p:nvPr/>
          </p:nvSpPr>
          <p:spPr>
            <a:xfrm rot="1389325">
              <a:off x="7853388" y="4032370"/>
              <a:ext cx="814016" cy="805278"/>
            </a:xfrm>
            <a:custGeom>
              <a:avLst/>
              <a:gdLst/>
              <a:ahLst/>
              <a:cxnLst/>
              <a:rect l="l" t="t" r="r" b="b"/>
              <a:pathLst>
                <a:path w="13263" h="13120" extrusionOk="0">
                  <a:moveTo>
                    <a:pt x="11051" y="10421"/>
                  </a:moveTo>
                  <a:lnTo>
                    <a:pt x="10234" y="11257"/>
                  </a:lnTo>
                  <a:lnTo>
                    <a:pt x="9015" y="12458"/>
                  </a:lnTo>
                  <a:lnTo>
                    <a:pt x="9015" y="11292"/>
                  </a:lnTo>
                  <a:cubicBezTo>
                    <a:pt x="9015" y="10804"/>
                    <a:pt x="9398" y="10421"/>
                    <a:pt x="9886" y="10421"/>
                  </a:cubicBezTo>
                  <a:close/>
                  <a:moveTo>
                    <a:pt x="7553" y="388"/>
                  </a:moveTo>
                  <a:cubicBezTo>
                    <a:pt x="7983" y="388"/>
                    <a:pt x="8351" y="680"/>
                    <a:pt x="8440" y="1111"/>
                  </a:cubicBezTo>
                  <a:lnTo>
                    <a:pt x="8719" y="2311"/>
                  </a:lnTo>
                  <a:lnTo>
                    <a:pt x="4159" y="2311"/>
                  </a:lnTo>
                  <a:cubicBezTo>
                    <a:pt x="3428" y="2311"/>
                    <a:pt x="2836" y="2903"/>
                    <a:pt x="2836" y="3634"/>
                  </a:cubicBezTo>
                  <a:lnTo>
                    <a:pt x="2836" y="5722"/>
                  </a:lnTo>
                  <a:cubicBezTo>
                    <a:pt x="2836" y="5853"/>
                    <a:pt x="2932" y="5919"/>
                    <a:pt x="3028" y="5919"/>
                  </a:cubicBezTo>
                  <a:cubicBezTo>
                    <a:pt x="3124" y="5919"/>
                    <a:pt x="3219" y="5853"/>
                    <a:pt x="3219" y="5722"/>
                  </a:cubicBezTo>
                  <a:lnTo>
                    <a:pt x="3219" y="3634"/>
                  </a:lnTo>
                  <a:cubicBezTo>
                    <a:pt x="3219" y="3112"/>
                    <a:pt x="3637" y="2712"/>
                    <a:pt x="4159" y="2712"/>
                  </a:cubicBezTo>
                  <a:lnTo>
                    <a:pt x="10390" y="2712"/>
                  </a:lnTo>
                  <a:cubicBezTo>
                    <a:pt x="10912" y="2712"/>
                    <a:pt x="11330" y="3112"/>
                    <a:pt x="11330" y="3634"/>
                  </a:cubicBezTo>
                  <a:lnTo>
                    <a:pt x="11330" y="8298"/>
                  </a:lnTo>
                  <a:cubicBezTo>
                    <a:pt x="11330" y="8420"/>
                    <a:pt x="11425" y="8481"/>
                    <a:pt x="11521" y="8481"/>
                  </a:cubicBezTo>
                  <a:cubicBezTo>
                    <a:pt x="11617" y="8481"/>
                    <a:pt x="11712" y="8420"/>
                    <a:pt x="11712" y="8298"/>
                  </a:cubicBezTo>
                  <a:lnTo>
                    <a:pt x="11712" y="3634"/>
                  </a:lnTo>
                  <a:cubicBezTo>
                    <a:pt x="11712" y="2903"/>
                    <a:pt x="11121" y="2311"/>
                    <a:pt x="10390" y="2311"/>
                  </a:cubicBezTo>
                  <a:lnTo>
                    <a:pt x="9120" y="2311"/>
                  </a:lnTo>
                  <a:cubicBezTo>
                    <a:pt x="8807" y="972"/>
                    <a:pt x="8823" y="1023"/>
                    <a:pt x="8807" y="954"/>
                  </a:cubicBezTo>
                  <a:lnTo>
                    <a:pt x="11939" y="954"/>
                  </a:lnTo>
                  <a:cubicBezTo>
                    <a:pt x="12461" y="954"/>
                    <a:pt x="12879" y="1390"/>
                    <a:pt x="12879" y="1894"/>
                  </a:cubicBezTo>
                  <a:lnTo>
                    <a:pt x="12879" y="10596"/>
                  </a:lnTo>
                  <a:cubicBezTo>
                    <a:pt x="12879" y="10927"/>
                    <a:pt x="12601" y="11187"/>
                    <a:pt x="12269" y="11187"/>
                  </a:cubicBezTo>
                  <a:lnTo>
                    <a:pt x="10825" y="11187"/>
                  </a:lnTo>
                  <a:lnTo>
                    <a:pt x="11643" y="10370"/>
                  </a:lnTo>
                  <a:cubicBezTo>
                    <a:pt x="11696" y="10335"/>
                    <a:pt x="11712" y="10266"/>
                    <a:pt x="11712" y="10231"/>
                  </a:cubicBezTo>
                  <a:lnTo>
                    <a:pt x="11712" y="9186"/>
                  </a:lnTo>
                  <a:cubicBezTo>
                    <a:pt x="11712" y="9065"/>
                    <a:pt x="11617" y="9004"/>
                    <a:pt x="11521" y="9004"/>
                  </a:cubicBezTo>
                  <a:cubicBezTo>
                    <a:pt x="11425" y="9004"/>
                    <a:pt x="11330" y="9065"/>
                    <a:pt x="11330" y="9186"/>
                  </a:cubicBezTo>
                  <a:lnTo>
                    <a:pt x="11330" y="10039"/>
                  </a:lnTo>
                  <a:lnTo>
                    <a:pt x="9886" y="10039"/>
                  </a:lnTo>
                  <a:cubicBezTo>
                    <a:pt x="9190" y="10039"/>
                    <a:pt x="8633" y="10596"/>
                    <a:pt x="8633" y="11292"/>
                  </a:cubicBezTo>
                  <a:lnTo>
                    <a:pt x="8633" y="12737"/>
                  </a:lnTo>
                  <a:lnTo>
                    <a:pt x="4159" y="12737"/>
                  </a:lnTo>
                  <a:cubicBezTo>
                    <a:pt x="3637" y="12737"/>
                    <a:pt x="3219" y="12319"/>
                    <a:pt x="3219" y="11797"/>
                  </a:cubicBezTo>
                  <a:lnTo>
                    <a:pt x="3219" y="6627"/>
                  </a:lnTo>
                  <a:cubicBezTo>
                    <a:pt x="3219" y="6497"/>
                    <a:pt x="3124" y="6432"/>
                    <a:pt x="3028" y="6432"/>
                  </a:cubicBezTo>
                  <a:cubicBezTo>
                    <a:pt x="2932" y="6432"/>
                    <a:pt x="2836" y="6497"/>
                    <a:pt x="2836" y="6627"/>
                  </a:cubicBezTo>
                  <a:lnTo>
                    <a:pt x="2836" y="11797"/>
                  </a:lnTo>
                  <a:cubicBezTo>
                    <a:pt x="2836" y="11867"/>
                    <a:pt x="2836" y="11918"/>
                    <a:pt x="2854" y="11988"/>
                  </a:cubicBezTo>
                  <a:cubicBezTo>
                    <a:pt x="2680" y="11867"/>
                    <a:pt x="2541" y="11675"/>
                    <a:pt x="2488" y="11449"/>
                  </a:cubicBezTo>
                  <a:lnTo>
                    <a:pt x="539" y="2921"/>
                  </a:lnTo>
                  <a:cubicBezTo>
                    <a:pt x="435" y="2416"/>
                    <a:pt x="748" y="1912"/>
                    <a:pt x="1253" y="1789"/>
                  </a:cubicBezTo>
                  <a:lnTo>
                    <a:pt x="7327" y="415"/>
                  </a:lnTo>
                  <a:cubicBezTo>
                    <a:pt x="7403" y="397"/>
                    <a:pt x="7479" y="388"/>
                    <a:pt x="7553" y="388"/>
                  </a:cubicBezTo>
                  <a:close/>
                  <a:moveTo>
                    <a:pt x="7529" y="0"/>
                  </a:moveTo>
                  <a:cubicBezTo>
                    <a:pt x="7434" y="0"/>
                    <a:pt x="7337" y="11"/>
                    <a:pt x="7240" y="32"/>
                  </a:cubicBezTo>
                  <a:lnTo>
                    <a:pt x="1149" y="1424"/>
                  </a:lnTo>
                  <a:cubicBezTo>
                    <a:pt x="453" y="1580"/>
                    <a:pt x="0" y="2295"/>
                    <a:pt x="156" y="3007"/>
                  </a:cubicBezTo>
                  <a:lnTo>
                    <a:pt x="2123" y="11535"/>
                  </a:lnTo>
                  <a:cubicBezTo>
                    <a:pt x="2228" y="12006"/>
                    <a:pt x="2593" y="12371"/>
                    <a:pt x="3045" y="12510"/>
                  </a:cubicBezTo>
                  <a:cubicBezTo>
                    <a:pt x="3272" y="12876"/>
                    <a:pt x="3690" y="13120"/>
                    <a:pt x="4159" y="13120"/>
                  </a:cubicBezTo>
                  <a:lnTo>
                    <a:pt x="8823" y="13120"/>
                  </a:lnTo>
                  <a:cubicBezTo>
                    <a:pt x="8858" y="13120"/>
                    <a:pt x="8928" y="13102"/>
                    <a:pt x="8963" y="13067"/>
                  </a:cubicBezTo>
                  <a:lnTo>
                    <a:pt x="10443" y="11588"/>
                  </a:lnTo>
                  <a:lnTo>
                    <a:pt x="12269" y="11588"/>
                  </a:lnTo>
                  <a:cubicBezTo>
                    <a:pt x="12810" y="11588"/>
                    <a:pt x="13262" y="11136"/>
                    <a:pt x="13262" y="10596"/>
                  </a:cubicBezTo>
                  <a:lnTo>
                    <a:pt x="13262" y="1894"/>
                  </a:lnTo>
                  <a:cubicBezTo>
                    <a:pt x="13262" y="1163"/>
                    <a:pt x="12670" y="589"/>
                    <a:pt x="11939" y="589"/>
                  </a:cubicBezTo>
                  <a:lnTo>
                    <a:pt x="8633" y="589"/>
                  </a:lnTo>
                  <a:cubicBezTo>
                    <a:pt x="8388" y="229"/>
                    <a:pt x="7978" y="0"/>
                    <a:pt x="7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12;p44"/>
            <p:cNvSpPr/>
            <p:nvPr/>
          </p:nvSpPr>
          <p:spPr>
            <a:xfrm rot="1389393">
              <a:off x="8105690" y="4406289"/>
              <a:ext cx="410226" cy="22525"/>
            </a:xfrm>
            <a:custGeom>
              <a:avLst/>
              <a:gdLst/>
              <a:ahLst/>
              <a:cxnLst/>
              <a:rect l="l" t="t" r="r" b="b"/>
              <a:pathLst>
                <a:path w="6684" h="367" extrusionOk="0">
                  <a:moveTo>
                    <a:pt x="261" y="0"/>
                  </a:moveTo>
                  <a:cubicBezTo>
                    <a:pt x="0" y="18"/>
                    <a:pt x="0" y="366"/>
                    <a:pt x="261" y="366"/>
                  </a:cubicBezTo>
                  <a:lnTo>
                    <a:pt x="6422" y="366"/>
                  </a:lnTo>
                  <a:cubicBezTo>
                    <a:pt x="6684" y="366"/>
                    <a:pt x="6684" y="18"/>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13;p44"/>
            <p:cNvSpPr/>
            <p:nvPr/>
          </p:nvSpPr>
          <p:spPr>
            <a:xfrm rot="1389393">
              <a:off x="8077560" y="4472092"/>
              <a:ext cx="410226" cy="22464"/>
            </a:xfrm>
            <a:custGeom>
              <a:avLst/>
              <a:gdLst/>
              <a:ahLst/>
              <a:cxnLst/>
              <a:rect l="l" t="t" r="r" b="b"/>
              <a:pathLst>
                <a:path w="6684" h="366" extrusionOk="0">
                  <a:moveTo>
                    <a:pt x="261" y="1"/>
                  </a:moveTo>
                  <a:cubicBezTo>
                    <a:pt x="0" y="1"/>
                    <a:pt x="0" y="349"/>
                    <a:pt x="261" y="366"/>
                  </a:cubicBezTo>
                  <a:lnTo>
                    <a:pt x="6422" y="366"/>
                  </a:lnTo>
                  <a:cubicBezTo>
                    <a:pt x="6684" y="349"/>
                    <a:pt x="6684" y="1"/>
                    <a:pt x="6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14;p44"/>
            <p:cNvSpPr/>
            <p:nvPr/>
          </p:nvSpPr>
          <p:spPr>
            <a:xfrm rot="1389393">
              <a:off x="8049611" y="4536888"/>
              <a:ext cx="410226" cy="23569"/>
            </a:xfrm>
            <a:custGeom>
              <a:avLst/>
              <a:gdLst/>
              <a:ahLst/>
              <a:cxnLst/>
              <a:rect l="l" t="t" r="r" b="b"/>
              <a:pathLst>
                <a:path w="6684" h="384" extrusionOk="0">
                  <a:moveTo>
                    <a:pt x="261" y="0"/>
                  </a:moveTo>
                  <a:cubicBezTo>
                    <a:pt x="0" y="17"/>
                    <a:pt x="0" y="365"/>
                    <a:pt x="261" y="383"/>
                  </a:cubicBezTo>
                  <a:lnTo>
                    <a:pt x="6422" y="383"/>
                  </a:lnTo>
                  <a:cubicBezTo>
                    <a:pt x="6684" y="365"/>
                    <a:pt x="6684" y="17"/>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15;p44"/>
            <p:cNvSpPr/>
            <p:nvPr/>
          </p:nvSpPr>
          <p:spPr>
            <a:xfrm rot="1389393">
              <a:off x="8029315" y="4565493"/>
              <a:ext cx="221132" cy="22525"/>
            </a:xfrm>
            <a:custGeom>
              <a:avLst/>
              <a:gdLst/>
              <a:ahLst/>
              <a:cxnLst/>
              <a:rect l="l" t="t" r="r" b="b"/>
              <a:pathLst>
                <a:path w="3603" h="367" extrusionOk="0">
                  <a:moveTo>
                    <a:pt x="261" y="1"/>
                  </a:moveTo>
                  <a:cubicBezTo>
                    <a:pt x="0" y="1"/>
                    <a:pt x="0" y="367"/>
                    <a:pt x="261" y="367"/>
                  </a:cubicBezTo>
                  <a:lnTo>
                    <a:pt x="3342" y="367"/>
                  </a:lnTo>
                  <a:cubicBezTo>
                    <a:pt x="3602" y="367"/>
                    <a:pt x="3602" y="1"/>
                    <a:pt x="3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073153" y="4396690"/>
            <a:ext cx="3814139"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4106437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7" name="Google Shape;1127;p45"/>
          <p:cNvSpPr/>
          <p:nvPr/>
        </p:nvSpPr>
        <p:spPr>
          <a:xfrm flipH="1">
            <a:off x="2524476" y="428984"/>
            <a:ext cx="4102732" cy="707668"/>
          </a:xfrm>
          <a:prstGeom prst="wedgeRoundRectCallout">
            <a:avLst>
              <a:gd name="adj1" fmla="val -1076"/>
              <a:gd name="adj2" fmla="val 92558"/>
              <a:gd name="adj3" fmla="val 0"/>
            </a:avLst>
          </a:prstGeom>
          <a:solidFill>
            <a:schemeClr val="lt2"/>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lnSpc>
                <a:spcPct val="150000"/>
              </a:lnSpc>
            </a:pPr>
            <a:r>
              <a:rPr lang="en-US" sz="3000" b="1">
                <a:solidFill>
                  <a:srgbClr val="151515"/>
                </a:solidFill>
                <a:latin typeface="+mj-lt"/>
                <a:ea typeface="Fredoka One"/>
                <a:cs typeface="Fredoka One"/>
                <a:sym typeface="Fredoka One"/>
              </a:rPr>
              <a:t>NỘI DUNG BÀI HỌC</a:t>
            </a:r>
          </a:p>
        </p:txBody>
      </p:sp>
      <p:sp>
        <p:nvSpPr>
          <p:cNvPr id="56" name="Google Shape;2179;p37"/>
          <p:cNvSpPr txBox="1">
            <a:spLocks noGrp="1"/>
          </p:cNvSpPr>
          <p:nvPr>
            <p:ph type="subTitle" idx="1"/>
          </p:nvPr>
        </p:nvSpPr>
        <p:spPr>
          <a:xfrm>
            <a:off x="1132350" y="2648915"/>
            <a:ext cx="3262168" cy="1587706"/>
          </a:xfrm>
          <a:prstGeom prst="rect">
            <a:avLst/>
          </a:prstGeom>
        </p:spPr>
        <p:txBody>
          <a:bodyPr spcFirstLastPara="1" wrap="square" lIns="91425" tIns="91425" rIns="91425" bIns="91425" anchor="b" anchorCtr="0">
            <a:noAutofit/>
          </a:bodyPr>
          <a:lstStyle/>
          <a:p>
            <a:pPr marL="0" lvl="0" indent="0" algn="just">
              <a:lnSpc>
                <a:spcPct val="150000"/>
              </a:lnSpc>
              <a:buNone/>
            </a:pPr>
            <a:r>
              <a:rPr lang="en-US" sz="2100" b="1" smtClean="0">
                <a:latin typeface="+mj-lt"/>
              </a:rPr>
              <a:t>Biến </a:t>
            </a:r>
            <a:r>
              <a:rPr lang="en-US" sz="2100" b="1">
                <a:latin typeface="+mj-lt"/>
              </a:rPr>
              <a:t>ngẫu nhiên rời rạc và bảng phân bố xác suất của </a:t>
            </a:r>
            <a:r>
              <a:rPr lang="en-US" sz="2100" b="1" smtClean="0">
                <a:latin typeface="+mj-lt"/>
              </a:rPr>
              <a:t>nó</a:t>
            </a:r>
            <a:endParaRPr sz="2100" b="1">
              <a:latin typeface="+mj-lt"/>
            </a:endParaRPr>
          </a:p>
        </p:txBody>
      </p:sp>
      <p:sp>
        <p:nvSpPr>
          <p:cNvPr id="64" name="Google Shape;2179;p37"/>
          <p:cNvSpPr txBox="1">
            <a:spLocks/>
          </p:cNvSpPr>
          <p:nvPr/>
        </p:nvSpPr>
        <p:spPr>
          <a:xfrm>
            <a:off x="4762023" y="2560328"/>
            <a:ext cx="3276746" cy="120716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lgn="just">
              <a:lnSpc>
                <a:spcPct val="150000"/>
              </a:lnSpc>
              <a:buNone/>
            </a:pPr>
            <a:r>
              <a:rPr lang="vi-VN" sz="2100" b="1" smtClean="0">
                <a:latin typeface="+mn-lt"/>
              </a:rPr>
              <a:t>Các </a:t>
            </a:r>
            <a:r>
              <a:rPr lang="vi-VN" sz="2100" b="1">
                <a:latin typeface="+mn-lt"/>
              </a:rPr>
              <a:t>số đặc trưng của biến ngẫu nhiên rời rạc</a:t>
            </a:r>
            <a:endParaRPr lang="en-US" sz="2100" b="1">
              <a:latin typeface="+mn-lt"/>
            </a:endParaRPr>
          </a:p>
        </p:txBody>
      </p:sp>
      <p:pic>
        <p:nvPicPr>
          <p:cNvPr id="6" name="Picture 5"/>
          <p:cNvPicPr>
            <a:picLocks noChangeAspect="1"/>
          </p:cNvPicPr>
          <p:nvPr/>
        </p:nvPicPr>
        <p:blipFill>
          <a:blip r:embed="rId3"/>
          <a:stretch>
            <a:fillRect/>
          </a:stretch>
        </p:blipFill>
        <p:spPr>
          <a:xfrm rot="20507294">
            <a:off x="3595856" y="4337837"/>
            <a:ext cx="1944070" cy="608509"/>
          </a:xfrm>
          <a:prstGeom prst="rect">
            <a:avLst/>
          </a:prstGeom>
        </p:spPr>
      </p:pic>
      <p:sp>
        <p:nvSpPr>
          <p:cNvPr id="174" name="Google Shape;1040;p43"/>
          <p:cNvSpPr txBox="1">
            <a:spLocks/>
          </p:cNvSpPr>
          <p:nvPr/>
        </p:nvSpPr>
        <p:spPr>
          <a:xfrm>
            <a:off x="2150684" y="1655360"/>
            <a:ext cx="1225500" cy="837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redoka One"/>
              <a:buNone/>
              <a:defRPr sz="6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2pPr>
            <a:lvl3pPr marR="0" lvl="2"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3pPr>
            <a:lvl4pPr marR="0" lvl="3"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4pPr>
            <a:lvl5pPr marR="0" lvl="4"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5pPr>
            <a:lvl6pPr marR="0" lvl="5"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6pPr>
            <a:lvl7pPr marR="0" lvl="6"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7pPr>
            <a:lvl8pPr marR="0" lvl="7"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8pPr>
            <a:lvl9pPr marR="0" lvl="8"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9pPr>
          </a:lstStyle>
          <a:p>
            <a:r>
              <a:rPr lang="en" sz="5500" b="1" smtClean="0">
                <a:latin typeface="+mj-lt"/>
              </a:rPr>
              <a:t>1</a:t>
            </a:r>
            <a:endParaRPr lang="en" sz="5500" b="1">
              <a:latin typeface="+mj-lt"/>
            </a:endParaRPr>
          </a:p>
        </p:txBody>
      </p:sp>
      <p:sp>
        <p:nvSpPr>
          <p:cNvPr id="175" name="Google Shape;1040;p43"/>
          <p:cNvSpPr txBox="1">
            <a:spLocks/>
          </p:cNvSpPr>
          <p:nvPr/>
        </p:nvSpPr>
        <p:spPr>
          <a:xfrm>
            <a:off x="5928879" y="1655360"/>
            <a:ext cx="1225500" cy="837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redoka One"/>
              <a:buNone/>
              <a:defRPr sz="6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2pPr>
            <a:lvl3pPr marR="0" lvl="2"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3pPr>
            <a:lvl4pPr marR="0" lvl="3"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4pPr>
            <a:lvl5pPr marR="0" lvl="4"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5pPr>
            <a:lvl6pPr marR="0" lvl="5"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6pPr>
            <a:lvl7pPr marR="0" lvl="6"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7pPr>
            <a:lvl8pPr marR="0" lvl="7"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8pPr>
            <a:lvl9pPr marR="0" lvl="8"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9pPr>
          </a:lstStyle>
          <a:p>
            <a:r>
              <a:rPr lang="en" sz="5500" b="1" smtClean="0">
                <a:latin typeface="+mj-lt"/>
              </a:rPr>
              <a:t>2</a:t>
            </a:r>
            <a:endParaRPr lang="en" sz="5500" b="1">
              <a:latin typeface="+mj-lt"/>
            </a:endParaRPr>
          </a:p>
        </p:txBody>
      </p:sp>
    </p:spTree>
    <p:extLst>
      <p:ext uri="{BB962C8B-B14F-4D97-AF65-F5344CB8AC3E}">
        <p14:creationId xmlns:p14="http://schemas.microsoft.com/office/powerpoint/2010/main" val="425241878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wipe(up)">
                                      <p:cBhvr>
                                        <p:cTn id="7" dur="500"/>
                                        <p:tgtEl>
                                          <p:spTgt spid="5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wipe(up)">
                                      <p:cBhvr>
                                        <p:cTn id="10" dur="500"/>
                                        <p:tgtEl>
                                          <p:spTgt spid="1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5"/>
                                        </p:tgtEl>
                                        <p:attrNameLst>
                                          <p:attrName>style.visibility</p:attrName>
                                        </p:attrNameLst>
                                      </p:cBhvr>
                                      <p:to>
                                        <p:strVal val="visible"/>
                                      </p:to>
                                    </p:set>
                                    <p:animEffect transition="in" filter="wipe(left)">
                                      <p:cBhvr>
                                        <p:cTn id="18"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64" grpId="0"/>
      <p:bldP spid="174" grpId="0"/>
      <p:bldP spid="17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5"/>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73383512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3804" y="456634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5902" y="359573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35013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1" y="247650"/>
            <a:ext cx="8254175" cy="26985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118150" y="356093"/>
                <a:ext cx="7225834" cy="456535"/>
              </a:xfrm>
              <a:prstGeom prst="rect">
                <a:avLst/>
              </a:prstGeom>
              <a:noFill/>
            </p:spPr>
            <p:txBody>
              <a:bodyPr wrap="square" rtlCol="0">
                <a:spAutoFit/>
              </a:bodyPr>
              <a:lstStyle/>
              <a:p>
                <a:pPr lvl="0">
                  <a:lnSpc>
                    <a:spcPct val="150000"/>
                  </a:lnSpc>
                  <a:spcBef>
                    <a:spcPts val="600"/>
                  </a:spcBef>
                  <a:spcAft>
                    <a:spcPts val="600"/>
                  </a:spcAft>
                </a:pPr>
                <a:r>
                  <a:rPr lang="fr-FR" sz="1800" b="1">
                    <a:solidFill>
                      <a:prstClr val="white"/>
                    </a:solidFill>
                    <a:latin typeface="Arial" panose="020B0604020202020204" pitchFamily="34" charset="0"/>
                    <a:ea typeface="Calibri" panose="020F0502020204030204" pitchFamily="34" charset="0"/>
                    <a:cs typeface="Arial" panose="020B0604020202020204" pitchFamily="34" charset="0"/>
                  </a:rPr>
                  <a:t>Câu 1. </a:t>
                </a:r>
                <a:r>
                  <a:rPr lang="fr-FR" sz="1800">
                    <a:solidFill>
                      <a:prstClr val="white"/>
                    </a:solidFill>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18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𝑋</m:t>
                    </m:r>
                  </m:oMath>
                </a14:m>
                <a:r>
                  <a:rPr lang="fr-FR" sz="1800">
                    <a:solidFill>
                      <a:prstClr val="white"/>
                    </a:solidFill>
                    <a:latin typeface="Arial" panose="020B0604020202020204" pitchFamily="34" charset="0"/>
                    <a:ea typeface="Calibri" panose="020F0502020204030204" pitchFamily="34" charset="0"/>
                    <a:cs typeface="Arial" panose="020B0604020202020204" pitchFamily="34" charset="0"/>
                  </a:rPr>
                  <a:t> là biến ngẫu nhiên có bảng phân bố xác suất sau: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118150" y="356093"/>
                <a:ext cx="7225834" cy="456535"/>
              </a:xfrm>
              <a:prstGeom prst="rect">
                <a:avLst/>
              </a:prstGeom>
              <a:blipFill>
                <a:blip r:embed="rId11"/>
                <a:stretch>
                  <a:fillRect l="-675" b="-2133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72817" y="3230156"/>
            <a:ext cx="4127087" cy="7108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499904" y="3236542"/>
            <a:ext cx="4127087" cy="7147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868510" y="3331232"/>
                <a:ext cx="1429326" cy="546303"/>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sSub>
                        <m:sSub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4</m:t>
                          </m:r>
                        </m:sub>
                      </m:s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=0,3</m:t>
                      </m:r>
                    </m:oMath>
                  </m:oMathPara>
                </a14:m>
                <a:endParaRPr kumimoji="0" lang="en-US" sz="1800" b="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868510" y="3331232"/>
                <a:ext cx="1429326" cy="5463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43386" y="3341859"/>
                <a:ext cx="3098747" cy="507831"/>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B</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sSub>
                        <m:sSub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4</m:t>
                          </m:r>
                        </m:sub>
                      </m:s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=0,7</m:t>
                      </m:r>
                    </m:oMath>
                  </m:oMathPara>
                </a14:m>
                <a:endParaRPr kumimoji="0" lang="en-US" sz="18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43386" y="3341859"/>
                <a:ext cx="3098747" cy="507831"/>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8" y="4218542"/>
            <a:ext cx="4127087" cy="7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1" y="4207953"/>
            <a:ext cx="4127087" cy="721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303310" y="4315652"/>
                <a:ext cx="2615685" cy="584775"/>
              </a:xfrm>
              <a:prstGeom prst="rect">
                <a:avLst/>
              </a:prstGeom>
              <a:noFill/>
            </p:spPr>
            <p:txBody>
              <a:bodyPr wrap="square" rtlCol="0">
                <a:spAutoFit/>
              </a:bodyPr>
              <a:lstStyle/>
              <a:p>
                <a:pPr marR="30480"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D</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sSub>
                        <m:sSub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4</m:t>
                          </m:r>
                        </m:sub>
                      </m:s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kumimoji="0" lang="en-US" sz="18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303310" y="4315652"/>
                <a:ext cx="2615685"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814551" y="4300185"/>
                <a:ext cx="3399700" cy="507831"/>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sSub>
                        <m:sSub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=4</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kumimoji="0" lang="en-US" sz="18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14551" y="4300185"/>
                <a:ext cx="3399700" cy="507831"/>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
        <p:nvSpPr>
          <p:cNvPr id="3" name="Rectangle 2"/>
          <p:cNvSpPr/>
          <p:nvPr/>
        </p:nvSpPr>
        <p:spPr>
          <a:xfrm>
            <a:off x="671435" y="1885255"/>
            <a:ext cx="7243372" cy="877163"/>
          </a:xfrm>
          <a:prstGeom prst="rect">
            <a:avLst/>
          </a:prstGeom>
        </p:spPr>
        <p:txBody>
          <a:bodyPr wrap="square">
            <a:spAutoFit/>
          </a:bodyPr>
          <a:lstStyle/>
          <a:p>
            <a:pPr marL="457200" marR="0" lvl="0" indent="0" algn="just" defTabSz="914400" rtl="0" eaLnBrk="1" fontAlgn="auto" latinLnBrk="0" hangingPunct="1">
              <a:lnSpc>
                <a:spcPct val="150000"/>
              </a:lnSpc>
              <a:spcBef>
                <a:spcPts val="600"/>
              </a:spcBef>
              <a:spcAft>
                <a:spcPts val="600"/>
              </a:spcAft>
              <a:buClr>
                <a:srgbClr val="000000"/>
              </a:buClr>
              <a:buSzTx/>
              <a:buFont typeface="Arial"/>
              <a:buNone/>
              <a:tabLst>
                <a:tab pos="139700" algn="l"/>
              </a:tabLst>
              <a:defRPr/>
            </a:pPr>
            <a:r>
              <a:rPr kumimoji="0" lang="vi-VN" sz="1800" b="0" i="0" u="none" strike="noStrike" kern="0" cap="none" spc="0" normalizeH="0" baseline="0" noProof="0">
                <a:ln>
                  <a:noFill/>
                </a:ln>
                <a:solidFill>
                  <a:prstClr val="white"/>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Tính xác suất để có ít nhất 4 đơn đặt hàng ở của hàng mĩ phẩm đó trong 1 ngày.</a:t>
            </a: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355222455"/>
                  </p:ext>
                </p:extLst>
              </p:nvPr>
            </p:nvGraphicFramePr>
            <p:xfrm>
              <a:off x="1908287" y="1011144"/>
              <a:ext cx="5210841" cy="768388"/>
            </p:xfrm>
            <a:graphic>
              <a:graphicData uri="http://schemas.openxmlformats.org/drawingml/2006/table">
                <a:tbl>
                  <a:tblPr firstRow="1" firstCol="1" bandRow="1"/>
                  <a:tblGrid>
                    <a:gridCol w="1046525">
                      <a:extLst>
                        <a:ext uri="{9D8B030D-6E8A-4147-A177-3AD203B41FA5}">
                          <a16:colId xmlns:a16="http://schemas.microsoft.com/office/drawing/2014/main" val="2389808932"/>
                        </a:ext>
                      </a:extLst>
                    </a:gridCol>
                    <a:gridCol w="1041079">
                      <a:extLst>
                        <a:ext uri="{9D8B030D-6E8A-4147-A177-3AD203B41FA5}">
                          <a16:colId xmlns:a16="http://schemas.microsoft.com/office/drawing/2014/main" val="765576630"/>
                        </a:ext>
                      </a:extLst>
                    </a:gridCol>
                    <a:gridCol w="1041079">
                      <a:extLst>
                        <a:ext uri="{9D8B030D-6E8A-4147-A177-3AD203B41FA5}">
                          <a16:colId xmlns:a16="http://schemas.microsoft.com/office/drawing/2014/main" val="1612997699"/>
                        </a:ext>
                      </a:extLst>
                    </a:gridCol>
                    <a:gridCol w="1041079">
                      <a:extLst>
                        <a:ext uri="{9D8B030D-6E8A-4147-A177-3AD203B41FA5}">
                          <a16:colId xmlns:a16="http://schemas.microsoft.com/office/drawing/2014/main" val="416827375"/>
                        </a:ext>
                      </a:extLst>
                    </a:gridCol>
                    <a:gridCol w="1041079">
                      <a:extLst>
                        <a:ext uri="{9D8B030D-6E8A-4147-A177-3AD203B41FA5}">
                          <a16:colId xmlns:a16="http://schemas.microsoft.com/office/drawing/2014/main" val="580142575"/>
                        </a:ext>
                      </a:extLst>
                    </a:gridCol>
                  </a:tblGrid>
                  <a:tr h="384194">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𝑋</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1</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2</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3</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4</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9558786"/>
                      </a:ext>
                    </a:extLst>
                  </a:tr>
                  <a:tr h="384194">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𝑃</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0,1</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0,3</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ea typeface="Malgun Gothic" panose="020B0503020000020004" pitchFamily="34" charset="-127"/>
                                    <a:cs typeface="Arial" panose="020B0604020202020204" pitchFamily="34" charset="0"/>
                                  </a:rPr>
                                  <m:t>0,3</m:t>
                                </m:r>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8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4</m:t>
                                    </m:r>
                                  </m:sub>
                                </m:sSub>
                              </m:oMath>
                            </m:oMathPara>
                          </a14:m>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3208153"/>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355222455"/>
                  </p:ext>
                </p:extLst>
              </p:nvPr>
            </p:nvGraphicFramePr>
            <p:xfrm>
              <a:off x="1908287" y="1011144"/>
              <a:ext cx="5210841" cy="768388"/>
            </p:xfrm>
            <a:graphic>
              <a:graphicData uri="http://schemas.openxmlformats.org/drawingml/2006/table">
                <a:tbl>
                  <a:tblPr firstRow="1" firstCol="1" bandRow="1"/>
                  <a:tblGrid>
                    <a:gridCol w="1046525">
                      <a:extLst>
                        <a:ext uri="{9D8B030D-6E8A-4147-A177-3AD203B41FA5}">
                          <a16:colId xmlns:a16="http://schemas.microsoft.com/office/drawing/2014/main" val="2389808932"/>
                        </a:ext>
                      </a:extLst>
                    </a:gridCol>
                    <a:gridCol w="1041079">
                      <a:extLst>
                        <a:ext uri="{9D8B030D-6E8A-4147-A177-3AD203B41FA5}">
                          <a16:colId xmlns:a16="http://schemas.microsoft.com/office/drawing/2014/main" val="765576630"/>
                        </a:ext>
                      </a:extLst>
                    </a:gridCol>
                    <a:gridCol w="1041079">
                      <a:extLst>
                        <a:ext uri="{9D8B030D-6E8A-4147-A177-3AD203B41FA5}">
                          <a16:colId xmlns:a16="http://schemas.microsoft.com/office/drawing/2014/main" val="1612997699"/>
                        </a:ext>
                      </a:extLst>
                    </a:gridCol>
                    <a:gridCol w="1041079">
                      <a:extLst>
                        <a:ext uri="{9D8B030D-6E8A-4147-A177-3AD203B41FA5}">
                          <a16:colId xmlns:a16="http://schemas.microsoft.com/office/drawing/2014/main" val="416827375"/>
                        </a:ext>
                      </a:extLst>
                    </a:gridCol>
                    <a:gridCol w="1041079">
                      <a:extLst>
                        <a:ext uri="{9D8B030D-6E8A-4147-A177-3AD203B41FA5}">
                          <a16:colId xmlns:a16="http://schemas.microsoft.com/office/drawing/2014/main" val="580142575"/>
                        </a:ext>
                      </a:extLst>
                    </a:gridCol>
                  </a:tblGrid>
                  <a:tr h="384194">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1163" t="-1563" r="-398256" b="-103125"/>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101754" t="-1563" r="-300585" b="-103125"/>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202941" t="-1563" r="-202353" b="-103125"/>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301170" t="-1563" r="-101170" b="-103125"/>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401170" t="-1563" r="-1170" b="-103125"/>
                          </a:stretch>
                        </a:blipFill>
                      </a:tcPr>
                    </a:tc>
                    <a:extLst>
                      <a:ext uri="{0D108BD9-81ED-4DB2-BD59-A6C34878D82A}">
                        <a16:rowId xmlns:a16="http://schemas.microsoft.com/office/drawing/2014/main" val="3819558786"/>
                      </a:ext>
                    </a:extLst>
                  </a:tr>
                  <a:tr h="384194">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1163" t="-103175" r="-398256" b="-4762"/>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101754" t="-103175" r="-300585" b="-4762"/>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202941" t="-103175" r="-202353" b="-4762"/>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301170" t="-103175" r="-101170" b="-4762"/>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7"/>
                          <a:stretch>
                            <a:fillRect l="-401170" t="-103175" r="-1170" b="-4762"/>
                          </a:stretch>
                        </a:blipFill>
                      </a:tcPr>
                    </a:tc>
                    <a:extLst>
                      <a:ext uri="{0D108BD9-81ED-4DB2-BD59-A6C34878D82A}">
                        <a16:rowId xmlns:a16="http://schemas.microsoft.com/office/drawing/2014/main" val="3523208153"/>
                      </a:ext>
                    </a:extLst>
                  </a:tr>
                </a:tbl>
              </a:graphicData>
            </a:graphic>
          </p:graphicFrame>
        </mc:Fallback>
      </mc:AlternateContent>
    </p:spTree>
    <p:extLst>
      <p:ext uri="{BB962C8B-B14F-4D97-AF65-F5344CB8AC3E}">
        <p14:creationId xmlns:p14="http://schemas.microsoft.com/office/powerpoint/2010/main" val="12424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repeatCount="4000" fill="hold" grpId="1" nodeType="withEffect">
                                  <p:stCondLst>
                                    <p:cond delay="3000"/>
                                  </p:stCondLst>
                                  <p:childTnLst>
                                    <p:animClr clrSpc="rgb" dir="cw">
                                      <p:cBhvr override="childStyle">
                                        <p:cTn id="55" dur="500" fill="hold"/>
                                        <p:tgtEl>
                                          <p:spTgt spid="15"/>
                                        </p:tgtEl>
                                        <p:attrNameLst>
                                          <p:attrName>style.color</p:attrName>
                                        </p:attrNameLst>
                                      </p:cBhvr>
                                      <p:to>
                                        <a:srgbClr val="92D050"/>
                                      </p:to>
                                    </p:animClr>
                                    <p:animClr clrSpc="rgb" dir="cw">
                                      <p:cBhvr>
                                        <p:cTn id="56" dur="500" fill="hold"/>
                                        <p:tgtEl>
                                          <p:spTgt spid="15"/>
                                        </p:tgtEl>
                                        <p:attrNameLst>
                                          <p:attrName>fillcolor</p:attrName>
                                        </p:attrNameLst>
                                      </p:cBhvr>
                                      <p:to>
                                        <a:srgbClr val="92D050"/>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3000"/>
                                  </p:stCondLst>
                                  <p:childTnLst>
                                    <p:cmd type="call" cmd="playFrom(0.0)">
                                      <p:cBhvr>
                                        <p:cTn id="60" dur="7732" fill="hold"/>
                                        <p:tgtEl>
                                          <p:spTgt spid="40"/>
                                        </p:tgtEl>
                                      </p:cBhvr>
                                    </p:cmd>
                                  </p:childTnLst>
                                </p:cTn>
                              </p:par>
                              <p:par>
                                <p:cTn id="61" presetID="3" presetClass="mediacall" presetSubtype="0" fill="hold" nodeType="withEffect">
                                  <p:stCondLst>
                                    <p:cond delay="3000"/>
                                  </p:stCondLst>
                                  <p:childTnLst>
                                    <p:cmd type="call" cmd="stop">
                                      <p:cBhvr>
                                        <p:cTn id="62" dur="1" fill="hold"/>
                                        <p:tgtEl>
                                          <p:spTgt spid="39"/>
                                        </p:tgtEl>
                                      </p:cBhvr>
                                    </p:cmd>
                                  </p:childTnLst>
                                </p:cTn>
                              </p:par>
                              <p:par>
                                <p:cTn id="63" presetID="24" presetClass="emph" presetSubtype="0" fill="hold" grpId="2" nodeType="withEffect">
                                  <p:stCondLst>
                                    <p:cond delay="3000"/>
                                  </p:stCondLst>
                                  <p:childTnLst>
                                    <p:animClr clrSpc="hsl" dir="cw">
                                      <p:cBhvr override="childStyle">
                                        <p:cTn id="64" dur="500" fill="hold"/>
                                        <p:tgtEl>
                                          <p:spTgt spid="25"/>
                                        </p:tgtEl>
                                        <p:attrNameLst>
                                          <p:attrName>style.color</p:attrName>
                                        </p:attrNameLst>
                                      </p:cBhvr>
                                      <p:by>
                                        <p:hsl h="0" s="-12549" l="-25098"/>
                                      </p:by>
                                    </p:animClr>
                                    <p:animClr clrSpc="hsl" dir="cw">
                                      <p:cBhvr>
                                        <p:cTn id="65" dur="500" fill="hold"/>
                                        <p:tgtEl>
                                          <p:spTgt spid="25"/>
                                        </p:tgtEl>
                                        <p:attrNameLst>
                                          <p:attrName>fillcolor</p:attrName>
                                        </p:attrNameLst>
                                      </p:cBhvr>
                                      <p:by>
                                        <p:hsl h="0" s="-12549" l="-25098"/>
                                      </p:by>
                                    </p:animClr>
                                    <p:animClr clrSpc="hsl" dir="cw">
                                      <p:cBhvr>
                                        <p:cTn id="66" dur="500" fill="hold"/>
                                        <p:tgtEl>
                                          <p:spTgt spid="25"/>
                                        </p:tgtEl>
                                        <p:attrNameLst>
                                          <p:attrName>stroke.color</p:attrName>
                                        </p:attrNameLst>
                                      </p:cBhvr>
                                      <p:by>
                                        <p:hsl h="0" s="-12549" l="-25098"/>
                                      </p:by>
                                    </p:animClr>
                                    <p:set>
                                      <p:cBhvr>
                                        <p:cTn id="6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1" nodeType="clickEffect">
                                  <p:stCondLst>
                                    <p:cond delay="0"/>
                                  </p:stCondLst>
                                  <p:childTnLst>
                                    <p:animClr clrSpc="hsl" dir="cw">
                                      <p:cBhvr override="childStyle">
                                        <p:cTn id="72" dur="500" fill="hold"/>
                                        <p:tgtEl>
                                          <p:spTgt spid="33"/>
                                        </p:tgtEl>
                                        <p:attrNameLst>
                                          <p:attrName>style.color</p:attrName>
                                        </p:attrNameLst>
                                      </p:cBhvr>
                                      <p:by>
                                        <p:hsl h="0" s="-12549" l="-25098"/>
                                      </p:by>
                                    </p:animClr>
                                    <p:animClr clrSpc="hsl" dir="cw">
                                      <p:cBhvr>
                                        <p:cTn id="73" dur="500" fill="hold"/>
                                        <p:tgtEl>
                                          <p:spTgt spid="33"/>
                                        </p:tgtEl>
                                        <p:attrNameLst>
                                          <p:attrName>fillcolor</p:attrName>
                                        </p:attrNameLst>
                                      </p:cBhvr>
                                      <p:by>
                                        <p:hsl h="0" s="-12549" l="-25098"/>
                                      </p:by>
                                    </p:animClr>
                                    <p:animClr clrSpc="hsl" dir="cw">
                                      <p:cBhvr>
                                        <p:cTn id="74" dur="500" fill="hold"/>
                                        <p:tgtEl>
                                          <p:spTgt spid="33"/>
                                        </p:tgtEl>
                                        <p:attrNameLst>
                                          <p:attrName>stroke.color</p:attrName>
                                        </p:attrNameLst>
                                      </p:cBhvr>
                                      <p:by>
                                        <p:hsl h="0" s="-12549" l="-25098"/>
                                      </p:by>
                                    </p:animClr>
                                    <p:set>
                                      <p:cBhvr>
                                        <p:cTn id="75" dur="500" fill="hold"/>
                                        <p:tgtEl>
                                          <p:spTgt spid="33"/>
                                        </p:tgtEl>
                                        <p:attrNameLst>
                                          <p:attrName>fill.type</p:attrName>
                                        </p:attrNameLst>
                                      </p:cBhvr>
                                      <p:to>
                                        <p:strVal val="solid"/>
                                      </p:to>
                                    </p:set>
                                  </p:childTnLst>
                                </p:cTn>
                              </p:par>
                              <p:par>
                                <p:cTn id="76" presetID="19" presetClass="emph" presetSubtype="0" fill="hold" grpId="0" nodeType="withEffect">
                                  <p:stCondLst>
                                    <p:cond delay="0"/>
                                  </p:stCondLst>
                                  <p:childTnLst>
                                    <p:animClr clrSpc="rgb" dir="cw">
                                      <p:cBhvr override="childStyle">
                                        <p:cTn id="77" dur="500" fill="hold"/>
                                        <p:tgtEl>
                                          <p:spTgt spid="31"/>
                                        </p:tgtEl>
                                        <p:attrNameLst>
                                          <p:attrName>style.color</p:attrName>
                                        </p:attrNameLst>
                                      </p:cBhvr>
                                      <p:to>
                                        <a:srgbClr val="FFC000"/>
                                      </p:to>
                                    </p:animClr>
                                    <p:animClr clrSpc="rgb" dir="cw">
                                      <p:cBhvr>
                                        <p:cTn id="78" dur="500" fill="hold"/>
                                        <p:tgtEl>
                                          <p:spTgt spid="31"/>
                                        </p:tgtEl>
                                        <p:attrNameLst>
                                          <p:attrName>fillcolor</p:attrName>
                                        </p:attrNameLst>
                                      </p:cBhvr>
                                      <p:to>
                                        <a:srgbClr val="FFC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218" fill="hold"/>
                                        <p:tgtEl>
                                          <p:spTgt spid="39"/>
                                        </p:tgtEl>
                                      </p:cBhvr>
                                    </p:cmd>
                                  </p:childTnLst>
                                </p:cTn>
                              </p:par>
                              <p:par>
                                <p:cTn id="83" presetID="3" presetClass="mediacall" presetSubtype="0" fill="hold" nodeType="withEffect">
                                  <p:stCondLst>
                                    <p:cond delay="0"/>
                                  </p:stCondLst>
                                  <p:childTnLst>
                                    <p:cmd type="call" cmd="stop">
                                      <p:cBhvr>
                                        <p:cTn id="84" dur="1" fill="hold"/>
                                        <p:tgtEl>
                                          <p:spTgt spid="38"/>
                                        </p:tgtEl>
                                      </p:cBhvr>
                                    </p:cmd>
                                  </p:childTnLst>
                                </p:cTn>
                              </p:par>
                              <p:par>
                                <p:cTn id="85" presetID="19" presetClass="emph" presetSubtype="0" fill="hold" grpId="1" nodeType="withEffect">
                                  <p:stCondLst>
                                    <p:cond delay="3000"/>
                                  </p:stCondLst>
                                  <p:childTnLst>
                                    <p:animClr clrSpc="rgb" dir="cw">
                                      <p:cBhvr override="childStyle">
                                        <p:cTn id="86" dur="500" fill="hold"/>
                                        <p:tgtEl>
                                          <p:spTgt spid="31"/>
                                        </p:tgtEl>
                                        <p:attrNameLst>
                                          <p:attrName>style.color</p:attrName>
                                        </p:attrNameLst>
                                      </p:cBhvr>
                                      <p:to>
                                        <a:srgbClr val="FF0000"/>
                                      </p:to>
                                    </p:animClr>
                                    <p:animClr clrSpc="rgb" dir="cw">
                                      <p:cBhvr>
                                        <p:cTn id="87" dur="500" fill="hold"/>
                                        <p:tgtEl>
                                          <p:spTgt spid="31"/>
                                        </p:tgtEl>
                                        <p:attrNameLst>
                                          <p:attrName>fillcolor</p:attrName>
                                        </p:attrNameLst>
                                      </p:cBhvr>
                                      <p:to>
                                        <a:srgbClr val="FF0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9" presetClass="emph" presetSubtype="0" repeatCount="4000" fill="hold" grpId="2" nodeType="withEffect">
                                  <p:stCondLst>
                                    <p:cond delay="3000"/>
                                  </p:stCondLst>
                                  <p:childTnLst>
                                    <p:animClr clrSpc="rgb" dir="cw">
                                      <p:cBhvr override="childStyle">
                                        <p:cTn id="91" dur="500" fill="hold"/>
                                        <p:tgtEl>
                                          <p:spTgt spid="15"/>
                                        </p:tgtEl>
                                        <p:attrNameLst>
                                          <p:attrName>style.color</p:attrName>
                                        </p:attrNameLst>
                                      </p:cBhvr>
                                      <p:to>
                                        <a:srgbClr val="92D050"/>
                                      </p:to>
                                    </p:animClr>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mediacall" presetSubtype="0" fill="hold" nodeType="withEffect">
                                  <p:stCondLst>
                                    <p:cond delay="3000"/>
                                  </p:stCondLst>
                                  <p:childTnLst>
                                    <p:cmd type="call" cmd="playFrom(0.0)">
                                      <p:cBhvr>
                                        <p:cTn id="96" dur="5903" fill="hold"/>
                                        <p:tgtEl>
                                          <p:spTgt spid="41"/>
                                        </p:tgtEl>
                                      </p:cBhvr>
                                    </p:cmd>
                                  </p:childTnLst>
                                </p:cTn>
                              </p:par>
                              <p:par>
                                <p:cTn id="97" presetID="3" presetClass="mediacall" presetSubtype="0" fill="hold" nodeType="withEffect">
                                  <p:stCondLst>
                                    <p:cond delay="3000"/>
                                  </p:stCondLst>
                                  <p:childTnLst>
                                    <p:cmd type="call" cmd="stop">
                                      <p:cBhvr>
                                        <p:cTn id="98" dur="1" fill="hold"/>
                                        <p:tgtEl>
                                          <p:spTgt spid="39"/>
                                        </p:tgtEl>
                                      </p:cBhvr>
                                    </p:cmd>
                                  </p:childTnLst>
                                </p:cTn>
                              </p:par>
                              <p:par>
                                <p:cTn id="99" presetID="30" presetClass="emph" presetSubtype="0" fill="hold" grpId="2" nodeType="withEffect">
                                  <p:stCondLst>
                                    <p:cond delay="3000"/>
                                  </p:stCondLst>
                                  <p:childTnLst>
                                    <p:animClr clrSpc="hsl" dir="cw">
                                      <p:cBhvr override="childStyle">
                                        <p:cTn id="100" dur="500" fill="hold"/>
                                        <p:tgtEl>
                                          <p:spTgt spid="33"/>
                                        </p:tgtEl>
                                        <p:attrNameLst>
                                          <p:attrName>style.color</p:attrName>
                                        </p:attrNameLst>
                                      </p:cBhvr>
                                      <p:by>
                                        <p:hsl h="0" s="12549" l="25098"/>
                                      </p:by>
                                    </p:animClr>
                                    <p:animClr clrSpc="hsl" dir="cw">
                                      <p:cBhvr>
                                        <p:cTn id="101" dur="500" fill="hold"/>
                                        <p:tgtEl>
                                          <p:spTgt spid="33"/>
                                        </p:tgtEl>
                                        <p:attrNameLst>
                                          <p:attrName>fillcolor</p:attrName>
                                        </p:attrNameLst>
                                      </p:cBhvr>
                                      <p:by>
                                        <p:hsl h="0" s="12549" l="25098"/>
                                      </p:by>
                                    </p:animClr>
                                    <p:animClr clrSpc="hsl" dir="cw">
                                      <p:cBhvr>
                                        <p:cTn id="102" dur="500" fill="hold"/>
                                        <p:tgtEl>
                                          <p:spTgt spid="33"/>
                                        </p:tgtEl>
                                        <p:attrNameLst>
                                          <p:attrName>stroke.color</p:attrName>
                                        </p:attrNameLst>
                                      </p:cBhvr>
                                      <p:by>
                                        <p:hsl h="0" s="12549" l="25098"/>
                                      </p:by>
                                    </p:animClr>
                                    <p:set>
                                      <p:cBhvr>
                                        <p:cTn id="103" dur="500" fill="hold"/>
                                        <p:tgtEl>
                                          <p:spTgt spid="33"/>
                                        </p:tgtEl>
                                        <p:attrNameLst>
                                          <p:attrName>fill.type</p:attrName>
                                        </p:attrNameLst>
                                      </p:cBhvr>
                                      <p:to>
                                        <p:strVal val="solid"/>
                                      </p:to>
                                    </p:set>
                                  </p:childTnLst>
                                </p:cTn>
                              </p:par>
                              <p:par>
                                <p:cTn id="104" presetID="24" presetClass="emph" presetSubtype="0" fill="hold" grpId="3" nodeType="withEffect">
                                  <p:stCondLst>
                                    <p:cond delay="300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9" restart="whenNotActive" fill="hold" evtFilter="cancelBubble" nodeType="interactiveSeq">
                <p:stCondLst>
                  <p:cond evt="onClick" delay="0">
                    <p:tgtEl>
                      <p:spTgt spid="27"/>
                    </p:tgtEl>
                  </p:cond>
                </p:stCondLst>
                <p:endSync evt="end" delay="0">
                  <p:rtn val="all"/>
                </p:endSync>
                <p:childTnLst>
                  <p:par>
                    <p:cTn id="110" fill="hold">
                      <p:stCondLst>
                        <p:cond delay="0"/>
                      </p:stCondLst>
                      <p:childTnLst>
                        <p:par>
                          <p:cTn id="111" fill="hold">
                            <p:stCondLst>
                              <p:cond delay="0"/>
                            </p:stCondLst>
                            <p:childTnLst>
                              <p:par>
                                <p:cTn id="112" presetID="24" presetClass="emph" presetSubtype="0" fill="hold" grpId="1" nodeType="clickEffect">
                                  <p:stCondLst>
                                    <p:cond delay="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19" presetClass="emph" presetSubtype="0" fill="hold" grpId="0" nodeType="withEffect">
                                  <p:stCondLst>
                                    <p:cond delay="0"/>
                                  </p:stCondLst>
                                  <p:childTnLst>
                                    <p:animClr clrSpc="rgb" dir="cw">
                                      <p:cBhvr override="childStyle">
                                        <p:cTn id="118" dur="500" fill="hold"/>
                                        <p:tgtEl>
                                          <p:spTgt spid="16"/>
                                        </p:tgtEl>
                                        <p:attrNameLst>
                                          <p:attrName>style.color</p:attrName>
                                        </p:attrNameLst>
                                      </p:cBhvr>
                                      <p:to>
                                        <a:srgbClr val="FFC000"/>
                                      </p:to>
                                    </p:animClr>
                                    <p:animClr clrSpc="rgb" dir="cw">
                                      <p:cBhvr>
                                        <p:cTn id="119" dur="500" fill="hold"/>
                                        <p:tgtEl>
                                          <p:spTgt spid="16"/>
                                        </p:tgtEl>
                                        <p:attrNameLst>
                                          <p:attrName>fillcolor</p:attrName>
                                        </p:attrNameLst>
                                      </p:cBhvr>
                                      <p:to>
                                        <a:srgbClr val="FFC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20218" fill="hold"/>
                                        <p:tgtEl>
                                          <p:spTgt spid="39"/>
                                        </p:tgtEl>
                                      </p:cBhvr>
                                    </p:cmd>
                                  </p:childTnLst>
                                </p:cTn>
                              </p:par>
                              <p:par>
                                <p:cTn id="124" presetID="3" presetClass="mediacall" presetSubtype="0" fill="hold" nodeType="withEffect">
                                  <p:stCondLst>
                                    <p:cond delay="0"/>
                                  </p:stCondLst>
                                  <p:childTnLst>
                                    <p:cmd type="call" cmd="stop">
                                      <p:cBhvr>
                                        <p:cTn id="125" dur="1" fill="hold"/>
                                        <p:tgtEl>
                                          <p:spTgt spid="38"/>
                                        </p:tgtEl>
                                      </p:cBhvr>
                                    </p:cmd>
                                  </p:childTnLst>
                                </p:cTn>
                              </p:par>
                              <p:par>
                                <p:cTn id="126" presetID="19" presetClass="emph" presetSubtype="0" fill="hold" grpId="1" nodeType="withEffect">
                                  <p:stCondLst>
                                    <p:cond delay="3500"/>
                                  </p:stCondLst>
                                  <p:childTnLst>
                                    <p:animClr clrSpc="rgb" dir="cw">
                                      <p:cBhvr override="childStyle">
                                        <p:cTn id="127" dur="500" fill="hold"/>
                                        <p:tgtEl>
                                          <p:spTgt spid="16"/>
                                        </p:tgtEl>
                                        <p:attrNameLst>
                                          <p:attrName>style.color</p:attrName>
                                        </p:attrNameLst>
                                      </p:cBhvr>
                                      <p:to>
                                        <a:srgbClr val="FF0000"/>
                                      </p:to>
                                    </p:animClr>
                                    <p:animClr clrSpc="rgb" dir="cw">
                                      <p:cBhvr>
                                        <p:cTn id="128" dur="500" fill="hold"/>
                                        <p:tgtEl>
                                          <p:spTgt spid="16"/>
                                        </p:tgtEl>
                                        <p:attrNameLst>
                                          <p:attrName>fillcolor</p:attrName>
                                        </p:attrNameLst>
                                      </p:cBhvr>
                                      <p:to>
                                        <a:srgbClr val="FF0000"/>
                                      </p:to>
                                    </p:animClr>
                                    <p:set>
                                      <p:cBhvr>
                                        <p:cTn id="129" dur="500" fill="hold"/>
                                        <p:tgtEl>
                                          <p:spTgt spid="16"/>
                                        </p:tgtEl>
                                        <p:attrNameLst>
                                          <p:attrName>fill.type</p:attrName>
                                        </p:attrNameLst>
                                      </p:cBhvr>
                                      <p:to>
                                        <p:strVal val="solid"/>
                                      </p:to>
                                    </p:set>
                                    <p:set>
                                      <p:cBhvr>
                                        <p:cTn id="130" dur="500" fill="hold"/>
                                        <p:tgtEl>
                                          <p:spTgt spid="16"/>
                                        </p:tgtEl>
                                        <p:attrNameLst>
                                          <p:attrName>fill.on</p:attrName>
                                        </p:attrNameLst>
                                      </p:cBhvr>
                                      <p:to>
                                        <p:strVal val="true"/>
                                      </p:to>
                                    </p:set>
                                  </p:childTnLst>
                                </p:cTn>
                              </p:par>
                              <p:par>
                                <p:cTn id="131" presetID="19" presetClass="emph" presetSubtype="0" repeatCount="4000" fill="hold" grpId="3" nodeType="withEffect">
                                  <p:stCondLst>
                                    <p:cond delay="3500"/>
                                  </p:stCondLst>
                                  <p:childTnLst>
                                    <p:animClr clrSpc="rgb" dir="cw">
                                      <p:cBhvr override="childStyle">
                                        <p:cTn id="132" dur="500" fill="hold"/>
                                        <p:tgtEl>
                                          <p:spTgt spid="15"/>
                                        </p:tgtEl>
                                        <p:attrNameLst>
                                          <p:attrName>style.color</p:attrName>
                                        </p:attrNameLst>
                                      </p:cBhvr>
                                      <p:to>
                                        <a:srgbClr val="92D050"/>
                                      </p:to>
                                    </p:animClr>
                                    <p:animClr clrSpc="rgb" dir="cw">
                                      <p:cBhvr>
                                        <p:cTn id="133" dur="500" fill="hold"/>
                                        <p:tgtEl>
                                          <p:spTgt spid="15"/>
                                        </p:tgtEl>
                                        <p:attrNameLst>
                                          <p:attrName>fillcolor</p:attrName>
                                        </p:attrNameLst>
                                      </p:cBhvr>
                                      <p:to>
                                        <a:srgbClr val="92D050"/>
                                      </p:to>
                                    </p:animClr>
                                    <p:set>
                                      <p:cBhvr>
                                        <p:cTn id="134" dur="500" fill="hold"/>
                                        <p:tgtEl>
                                          <p:spTgt spid="15"/>
                                        </p:tgtEl>
                                        <p:attrNameLst>
                                          <p:attrName>fill.type</p:attrName>
                                        </p:attrNameLst>
                                      </p:cBhvr>
                                      <p:to>
                                        <p:strVal val="solid"/>
                                      </p:to>
                                    </p:set>
                                    <p:set>
                                      <p:cBhvr>
                                        <p:cTn id="135" dur="500" fill="hold"/>
                                        <p:tgtEl>
                                          <p:spTgt spid="15"/>
                                        </p:tgtEl>
                                        <p:attrNameLst>
                                          <p:attrName>fill.on</p:attrName>
                                        </p:attrNameLst>
                                      </p:cBhvr>
                                      <p:to>
                                        <p:strVal val="true"/>
                                      </p:to>
                                    </p:set>
                                  </p:childTnLst>
                                </p:cTn>
                              </p:par>
                              <p:par>
                                <p:cTn id="136" presetID="1" presetClass="mediacall" presetSubtype="0" fill="hold" nodeType="withEffect">
                                  <p:stCondLst>
                                    <p:cond delay="3500"/>
                                  </p:stCondLst>
                                  <p:childTnLst>
                                    <p:cmd type="call" cmd="playFrom(0.0)">
                                      <p:cBhvr>
                                        <p:cTn id="137" dur="5903" fill="hold"/>
                                        <p:tgtEl>
                                          <p:spTgt spid="41"/>
                                        </p:tgtEl>
                                      </p:cBhvr>
                                    </p:cmd>
                                  </p:childTnLst>
                                </p:cTn>
                              </p:par>
                              <p:par>
                                <p:cTn id="138" presetID="3" presetClass="mediacall" presetSubtype="0" fill="hold" nodeType="withEffect">
                                  <p:stCondLst>
                                    <p:cond delay="3500"/>
                                  </p:stCondLst>
                                  <p:childTnLst>
                                    <p:cmd type="call" cmd="stop">
                                      <p:cBhvr>
                                        <p:cTn id="139" dur="1" fill="hold"/>
                                        <p:tgtEl>
                                          <p:spTgt spid="39"/>
                                        </p:tgtEl>
                                      </p:cBhvr>
                                    </p:cmd>
                                  </p:childTnLst>
                                </p:cTn>
                              </p:par>
                              <p:par>
                                <p:cTn id="140" presetID="30" presetClass="emph" presetSubtype="0" fill="hold" grpId="2" nodeType="withEffect">
                                  <p:stCondLst>
                                    <p:cond delay="3500"/>
                                  </p:stCondLst>
                                  <p:childTnLst>
                                    <p:animClr clrSpc="hsl" dir="cw">
                                      <p:cBhvr override="childStyle">
                                        <p:cTn id="141" dur="500" fill="hold"/>
                                        <p:tgtEl>
                                          <p:spTgt spid="27"/>
                                        </p:tgtEl>
                                        <p:attrNameLst>
                                          <p:attrName>style.color</p:attrName>
                                        </p:attrNameLst>
                                      </p:cBhvr>
                                      <p:by>
                                        <p:hsl h="0" s="12549" l="25098"/>
                                      </p:by>
                                    </p:animClr>
                                    <p:animClr clrSpc="hsl" dir="cw">
                                      <p:cBhvr>
                                        <p:cTn id="142" dur="500" fill="hold"/>
                                        <p:tgtEl>
                                          <p:spTgt spid="27"/>
                                        </p:tgtEl>
                                        <p:attrNameLst>
                                          <p:attrName>fillcolor</p:attrName>
                                        </p:attrNameLst>
                                      </p:cBhvr>
                                      <p:by>
                                        <p:hsl h="0" s="12549" l="25098"/>
                                      </p:by>
                                    </p:animClr>
                                    <p:animClr clrSpc="hsl" dir="cw">
                                      <p:cBhvr>
                                        <p:cTn id="143" dur="500" fill="hold"/>
                                        <p:tgtEl>
                                          <p:spTgt spid="27"/>
                                        </p:tgtEl>
                                        <p:attrNameLst>
                                          <p:attrName>stroke.color</p:attrName>
                                        </p:attrNameLst>
                                      </p:cBhvr>
                                      <p:by>
                                        <p:hsl h="0" s="12549" l="25098"/>
                                      </p:by>
                                    </p:animClr>
                                    <p:set>
                                      <p:cBhvr>
                                        <p:cTn id="144" dur="500" fill="hold"/>
                                        <p:tgtEl>
                                          <p:spTgt spid="27"/>
                                        </p:tgtEl>
                                        <p:attrNameLst>
                                          <p:attrName>fill.type</p:attrName>
                                        </p:attrNameLst>
                                      </p:cBhvr>
                                      <p:to>
                                        <p:strVal val="solid"/>
                                      </p:to>
                                    </p:set>
                                  </p:childTnLst>
                                </p:cTn>
                              </p:par>
                              <p:par>
                                <p:cTn id="145" presetID="24" presetClass="emph" presetSubtype="0" fill="hold" grpId="4" nodeType="withEffect">
                                  <p:stCondLst>
                                    <p:cond delay="3500"/>
                                  </p:stCondLst>
                                  <p:childTnLst>
                                    <p:animClr clrSpc="hsl" dir="cw">
                                      <p:cBhvr override="childStyle">
                                        <p:cTn id="146" dur="500" fill="hold"/>
                                        <p:tgtEl>
                                          <p:spTgt spid="25"/>
                                        </p:tgtEl>
                                        <p:attrNameLst>
                                          <p:attrName>style.color</p:attrName>
                                        </p:attrNameLst>
                                      </p:cBhvr>
                                      <p:by>
                                        <p:hsl h="0" s="-12549" l="-25098"/>
                                      </p:by>
                                    </p:animClr>
                                    <p:animClr clrSpc="hsl" dir="cw">
                                      <p:cBhvr>
                                        <p:cTn id="147" dur="500" fill="hold"/>
                                        <p:tgtEl>
                                          <p:spTgt spid="25"/>
                                        </p:tgtEl>
                                        <p:attrNameLst>
                                          <p:attrName>fillcolor</p:attrName>
                                        </p:attrNameLst>
                                      </p:cBhvr>
                                      <p:by>
                                        <p:hsl h="0" s="-12549" l="-25098"/>
                                      </p:by>
                                    </p:animClr>
                                    <p:animClr clrSpc="hsl" dir="cw">
                                      <p:cBhvr>
                                        <p:cTn id="148" dur="500" fill="hold"/>
                                        <p:tgtEl>
                                          <p:spTgt spid="25"/>
                                        </p:tgtEl>
                                        <p:attrNameLst>
                                          <p:attrName>stroke.color</p:attrName>
                                        </p:attrNameLst>
                                      </p:cBhvr>
                                      <p:by>
                                        <p:hsl h="0" s="-12549" l="-25098"/>
                                      </p:by>
                                    </p:animClr>
                                    <p:set>
                                      <p:cBhvr>
                                        <p:cTn id="14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34"/>
                    </p:tgtEl>
                  </p:cond>
                </p:stCondLst>
                <p:endSync evt="end" delay="0">
                  <p:rtn val="all"/>
                </p:endSync>
                <p:childTnLst>
                  <p:par>
                    <p:cTn id="151" fill="hold">
                      <p:stCondLst>
                        <p:cond delay="0"/>
                      </p:stCondLst>
                      <p:childTnLst>
                        <p:par>
                          <p:cTn id="152" fill="hold">
                            <p:stCondLst>
                              <p:cond delay="0"/>
                            </p:stCondLst>
                            <p:childTnLst>
                              <p:par>
                                <p:cTn id="153" presetID="24" presetClass="emph" presetSubtype="0" fill="hold" grpId="1" nodeType="clickEffect">
                                  <p:stCondLst>
                                    <p:cond delay="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19" presetClass="emph" presetSubtype="0" fill="hold" grpId="0" nodeType="withEffect">
                                  <p:stCondLst>
                                    <p:cond delay="0"/>
                                  </p:stCondLst>
                                  <p:childTnLst>
                                    <p:animClr clrSpc="rgb" dir="cw">
                                      <p:cBhvr override="childStyle">
                                        <p:cTn id="159" dur="500" fill="hold"/>
                                        <p:tgtEl>
                                          <p:spTgt spid="32"/>
                                        </p:tgtEl>
                                        <p:attrNameLst>
                                          <p:attrName>style.color</p:attrName>
                                        </p:attrNameLst>
                                      </p:cBhvr>
                                      <p:to>
                                        <a:schemeClr val="accent2"/>
                                      </p:to>
                                    </p:animClr>
                                    <p:animClr clrSpc="rgb" dir="cw">
                                      <p:cBhvr>
                                        <p:cTn id="160" dur="500" fill="hold"/>
                                        <p:tgtEl>
                                          <p:spTgt spid="32"/>
                                        </p:tgtEl>
                                        <p:attrNameLst>
                                          <p:attrName>fillcolor</p:attrName>
                                        </p:attrNameLst>
                                      </p:cBhvr>
                                      <p:to>
                                        <a:schemeClr val="accent2"/>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 presetClass="mediacall" presetSubtype="0" fill="hold" nodeType="withEffect">
                                  <p:stCondLst>
                                    <p:cond delay="0"/>
                                  </p:stCondLst>
                                  <p:childTnLst>
                                    <p:cmd type="call" cmd="playFrom(0.0)">
                                      <p:cBhvr>
                                        <p:cTn id="164" dur="20218" fill="hold"/>
                                        <p:tgtEl>
                                          <p:spTgt spid="39"/>
                                        </p:tgtEl>
                                      </p:cBhvr>
                                    </p:cmd>
                                  </p:childTnLst>
                                </p:cTn>
                              </p:par>
                              <p:par>
                                <p:cTn id="165" presetID="3" presetClass="mediacall" presetSubtype="0" fill="hold" nodeType="withEffect">
                                  <p:stCondLst>
                                    <p:cond delay="0"/>
                                  </p:stCondLst>
                                  <p:childTnLst>
                                    <p:cmd type="call" cmd="stop">
                                      <p:cBhvr>
                                        <p:cTn id="166" dur="1" fill="hold"/>
                                        <p:tgtEl>
                                          <p:spTgt spid="38"/>
                                        </p:tgtEl>
                                      </p:cBhvr>
                                    </p:cmd>
                                  </p:childTnLst>
                                </p:cTn>
                              </p:par>
                              <p:par>
                                <p:cTn id="167" presetID="19" presetClass="emph" presetSubtype="0" fill="hold" grpId="1" nodeType="withEffect">
                                  <p:stCondLst>
                                    <p:cond delay="3000"/>
                                  </p:stCondLst>
                                  <p:childTnLst>
                                    <p:animClr clrSpc="rgb" dir="cw">
                                      <p:cBhvr override="childStyle">
                                        <p:cTn id="168" dur="500" fill="hold"/>
                                        <p:tgtEl>
                                          <p:spTgt spid="32"/>
                                        </p:tgtEl>
                                        <p:attrNameLst>
                                          <p:attrName>style.color</p:attrName>
                                        </p:attrNameLst>
                                      </p:cBhvr>
                                      <p:to>
                                        <a:srgbClr val="FF0000"/>
                                      </p:to>
                                    </p:animClr>
                                    <p:animClr clrSpc="rgb" dir="cw">
                                      <p:cBhvr>
                                        <p:cTn id="169" dur="500" fill="hold"/>
                                        <p:tgtEl>
                                          <p:spTgt spid="32"/>
                                        </p:tgtEl>
                                        <p:attrNameLst>
                                          <p:attrName>fillcolor</p:attrName>
                                        </p:attrNameLst>
                                      </p:cBhvr>
                                      <p:to>
                                        <a:srgbClr val="FF0000"/>
                                      </p:to>
                                    </p:animClr>
                                    <p:set>
                                      <p:cBhvr>
                                        <p:cTn id="170" dur="500" fill="hold"/>
                                        <p:tgtEl>
                                          <p:spTgt spid="32"/>
                                        </p:tgtEl>
                                        <p:attrNameLst>
                                          <p:attrName>fill.type</p:attrName>
                                        </p:attrNameLst>
                                      </p:cBhvr>
                                      <p:to>
                                        <p:strVal val="solid"/>
                                      </p:to>
                                    </p:set>
                                    <p:set>
                                      <p:cBhvr>
                                        <p:cTn id="171" dur="500" fill="hold"/>
                                        <p:tgtEl>
                                          <p:spTgt spid="32"/>
                                        </p:tgtEl>
                                        <p:attrNameLst>
                                          <p:attrName>fill.on</p:attrName>
                                        </p:attrNameLst>
                                      </p:cBhvr>
                                      <p:to>
                                        <p:strVal val="true"/>
                                      </p:to>
                                    </p:set>
                                  </p:childTnLst>
                                </p:cTn>
                              </p:par>
                              <p:par>
                                <p:cTn id="172" presetID="19" presetClass="emph" presetSubtype="0" repeatCount="4000" fill="hold" grpId="4" nodeType="withEffect">
                                  <p:stCondLst>
                                    <p:cond delay="3000"/>
                                  </p:stCondLst>
                                  <p:childTnLst>
                                    <p:animClr clrSpc="rgb" dir="cw">
                                      <p:cBhvr override="childStyle">
                                        <p:cTn id="173" dur="500" fill="hold"/>
                                        <p:tgtEl>
                                          <p:spTgt spid="15"/>
                                        </p:tgtEl>
                                        <p:attrNameLst>
                                          <p:attrName>style.color</p:attrName>
                                        </p:attrNameLst>
                                      </p:cBhvr>
                                      <p:to>
                                        <a:srgbClr val="92D050"/>
                                      </p:to>
                                    </p:animClr>
                                    <p:animClr clrSpc="rgb" dir="cw">
                                      <p:cBhvr>
                                        <p:cTn id="174" dur="500" fill="hold"/>
                                        <p:tgtEl>
                                          <p:spTgt spid="15"/>
                                        </p:tgtEl>
                                        <p:attrNameLst>
                                          <p:attrName>fillcolor</p:attrName>
                                        </p:attrNameLst>
                                      </p:cBhvr>
                                      <p:to>
                                        <a:srgbClr val="92D050"/>
                                      </p:to>
                                    </p:animClr>
                                    <p:set>
                                      <p:cBhvr>
                                        <p:cTn id="175" dur="500" fill="hold"/>
                                        <p:tgtEl>
                                          <p:spTgt spid="15"/>
                                        </p:tgtEl>
                                        <p:attrNameLst>
                                          <p:attrName>fill.type</p:attrName>
                                        </p:attrNameLst>
                                      </p:cBhvr>
                                      <p:to>
                                        <p:strVal val="solid"/>
                                      </p:to>
                                    </p:set>
                                    <p:set>
                                      <p:cBhvr>
                                        <p:cTn id="176" dur="500" fill="hold"/>
                                        <p:tgtEl>
                                          <p:spTgt spid="15"/>
                                        </p:tgtEl>
                                        <p:attrNameLst>
                                          <p:attrName>fill.on</p:attrName>
                                        </p:attrNameLst>
                                      </p:cBhvr>
                                      <p:to>
                                        <p:strVal val="true"/>
                                      </p:to>
                                    </p:set>
                                  </p:childTnLst>
                                </p:cTn>
                              </p:par>
                              <p:par>
                                <p:cTn id="177" presetID="1" presetClass="mediacall" presetSubtype="0" fill="hold" nodeType="withEffect">
                                  <p:stCondLst>
                                    <p:cond delay="3000"/>
                                  </p:stCondLst>
                                  <p:childTnLst>
                                    <p:cmd type="call" cmd="playFrom(0.0)">
                                      <p:cBhvr>
                                        <p:cTn id="178" dur="5903" fill="hold"/>
                                        <p:tgtEl>
                                          <p:spTgt spid="41"/>
                                        </p:tgtEl>
                                      </p:cBhvr>
                                    </p:cmd>
                                  </p:childTnLst>
                                </p:cTn>
                              </p:par>
                              <p:par>
                                <p:cTn id="179" presetID="3" presetClass="mediacall" presetSubtype="0" fill="hold" nodeType="withEffect">
                                  <p:stCondLst>
                                    <p:cond delay="3000"/>
                                  </p:stCondLst>
                                  <p:childTnLst>
                                    <p:cmd type="call" cmd="stop">
                                      <p:cBhvr>
                                        <p:cTn id="180" dur="1" fill="hold"/>
                                        <p:tgtEl>
                                          <p:spTgt spid="39"/>
                                        </p:tgtEl>
                                      </p:cBhvr>
                                    </p:cmd>
                                  </p:childTnLst>
                                </p:cTn>
                              </p:par>
                              <p:par>
                                <p:cTn id="181" presetID="30" presetClass="emph" presetSubtype="0" fill="hold" grpId="2" nodeType="withEffect">
                                  <p:stCondLst>
                                    <p:cond delay="3000"/>
                                  </p:stCondLst>
                                  <p:childTnLst>
                                    <p:animClr clrSpc="hsl" dir="cw">
                                      <p:cBhvr override="childStyle">
                                        <p:cTn id="182" dur="500" fill="hold"/>
                                        <p:tgtEl>
                                          <p:spTgt spid="34"/>
                                        </p:tgtEl>
                                        <p:attrNameLst>
                                          <p:attrName>style.color</p:attrName>
                                        </p:attrNameLst>
                                      </p:cBhvr>
                                      <p:by>
                                        <p:hsl h="0" s="12549" l="25098"/>
                                      </p:by>
                                    </p:animClr>
                                    <p:animClr clrSpc="hsl" dir="cw">
                                      <p:cBhvr>
                                        <p:cTn id="183" dur="500" fill="hold"/>
                                        <p:tgtEl>
                                          <p:spTgt spid="34"/>
                                        </p:tgtEl>
                                        <p:attrNameLst>
                                          <p:attrName>fillcolor</p:attrName>
                                        </p:attrNameLst>
                                      </p:cBhvr>
                                      <p:by>
                                        <p:hsl h="0" s="12549" l="25098"/>
                                      </p:by>
                                    </p:animClr>
                                    <p:animClr clrSpc="hsl" dir="cw">
                                      <p:cBhvr>
                                        <p:cTn id="184" dur="500" fill="hold"/>
                                        <p:tgtEl>
                                          <p:spTgt spid="34"/>
                                        </p:tgtEl>
                                        <p:attrNameLst>
                                          <p:attrName>stroke.color</p:attrName>
                                        </p:attrNameLst>
                                      </p:cBhvr>
                                      <p:by>
                                        <p:hsl h="0" s="12549" l="25098"/>
                                      </p:by>
                                    </p:animClr>
                                    <p:set>
                                      <p:cBhvr>
                                        <p:cTn id="185" dur="500" fill="hold"/>
                                        <p:tgtEl>
                                          <p:spTgt spid="34"/>
                                        </p:tgtEl>
                                        <p:attrNameLst>
                                          <p:attrName>fill.type</p:attrName>
                                        </p:attrNameLst>
                                      </p:cBhvr>
                                      <p:to>
                                        <p:strVal val="solid"/>
                                      </p:to>
                                    </p:set>
                                  </p:childTnLst>
                                </p:cTn>
                              </p:par>
                              <p:par>
                                <p:cTn id="186" presetID="24" presetClass="emph" presetSubtype="0" fill="hold" grpId="5" nodeType="withEffect">
                                  <p:stCondLst>
                                    <p:cond delay="3000"/>
                                  </p:stCondLst>
                                  <p:childTnLst>
                                    <p:animClr clrSpc="hsl" dir="cw">
                                      <p:cBhvr override="childStyle">
                                        <p:cTn id="187" dur="500" fill="hold"/>
                                        <p:tgtEl>
                                          <p:spTgt spid="25"/>
                                        </p:tgtEl>
                                        <p:attrNameLst>
                                          <p:attrName>style.color</p:attrName>
                                        </p:attrNameLst>
                                      </p:cBhvr>
                                      <p:by>
                                        <p:hsl h="0" s="-12549" l="-25098"/>
                                      </p:by>
                                    </p:animClr>
                                    <p:animClr clrSpc="hsl" dir="cw">
                                      <p:cBhvr>
                                        <p:cTn id="188" dur="500" fill="hold"/>
                                        <p:tgtEl>
                                          <p:spTgt spid="25"/>
                                        </p:tgtEl>
                                        <p:attrNameLst>
                                          <p:attrName>fillcolor</p:attrName>
                                        </p:attrNameLst>
                                      </p:cBhvr>
                                      <p:by>
                                        <p:hsl h="0" s="-12549" l="-25098"/>
                                      </p:by>
                                    </p:animClr>
                                    <p:animClr clrSpc="hsl" dir="cw">
                                      <p:cBhvr>
                                        <p:cTn id="189" dur="500" fill="hold"/>
                                        <p:tgtEl>
                                          <p:spTgt spid="25"/>
                                        </p:tgtEl>
                                        <p:attrNameLst>
                                          <p:attrName>stroke.color</p:attrName>
                                        </p:attrNameLst>
                                      </p:cBhvr>
                                      <p:by>
                                        <p:hsl h="0" s="-12549" l="-25098"/>
                                      </p:by>
                                    </p:animClr>
                                    <p:set>
                                      <p:cBhvr>
                                        <p:cTn id="19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1" fill="hold" display="0">
                  <p:stCondLst>
                    <p:cond delay="indefinite"/>
                  </p:stCondLst>
                  <p:endCondLst>
                    <p:cond evt="onStopAudio" delay="0">
                      <p:tgtEl>
                        <p:sldTgt/>
                      </p:tgtEl>
                    </p:cond>
                  </p:endCondLst>
                </p:cTn>
                <p:tgtEl>
                  <p:spTgt spid="39"/>
                </p:tgtEl>
              </p:cMediaNode>
            </p:audio>
            <p:audio>
              <p:cMediaNode vol="80000">
                <p:cTn id="192" fill="hold" display="0">
                  <p:stCondLst>
                    <p:cond delay="indefinite"/>
                  </p:stCondLst>
                  <p:endCondLst>
                    <p:cond evt="onStopAudio" delay="0">
                      <p:tgtEl>
                        <p:sldTgt/>
                      </p:tgtEl>
                    </p:cond>
                  </p:endCondLst>
                </p:cTn>
                <p:tgtEl>
                  <p:spTgt spid="40"/>
                </p:tgtEl>
              </p:cMediaNode>
            </p:audio>
            <p:audio>
              <p:cMediaNode vol="80000">
                <p:cTn id="193"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766" y="41852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766" y="260164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9286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10469" y="359756"/>
            <a:ext cx="8254175" cy="12662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10072" y="471008"/>
                <a:ext cx="7254968" cy="1015663"/>
              </a:xfrm>
              <a:prstGeom prst="rect">
                <a:avLst/>
              </a:prstGeom>
              <a:noFill/>
            </p:spPr>
            <p:txBody>
              <a:bodyPr wrap="square" rtlCol="0">
                <a:spAutoFit/>
              </a:bodyPr>
              <a:lstStyle/>
              <a:p>
                <a:pPr marR="30480" lvl="0" algn="just">
                  <a:lnSpc>
                    <a:spcPct val="150000"/>
                  </a:lnSpc>
                  <a:spcBef>
                    <a:spcPts val="600"/>
                  </a:spcBef>
                  <a:spcAft>
                    <a:spcPts val="600"/>
                  </a:spcAft>
                </a:pPr>
                <a:r>
                  <a:rPr lang="fr-FR" sz="2000" b="1">
                    <a:solidFill>
                      <a:prstClr val="white"/>
                    </a:solidFill>
                    <a:latin typeface="Arial" panose="020B0604020202020204" pitchFamily="34" charset="0"/>
                    <a:ea typeface="Times New Roman" panose="02020603050405020304" pitchFamily="18" charset="0"/>
                    <a:cs typeface="Arial" panose="020B0604020202020204" pitchFamily="34" charset="0"/>
                  </a:rPr>
                  <a:t>Câu 2</a:t>
                </a:r>
                <a:r>
                  <a:rPr lang="fr-FR" sz="2000" b="1"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sz="2000" smtClean="0">
                    <a:solidFill>
                      <a:prstClr val="white"/>
                    </a:solidFill>
                    <a:latin typeface="Arial" panose="020B0604020202020204" pitchFamily="34" charset="0"/>
                    <a:ea typeface="Times New Roman" panose="02020603050405020304" pitchFamily="18" charset="0"/>
                    <a:cs typeface="Arial" panose="020B0604020202020204" pitchFamily="34" charset="0"/>
                  </a:rPr>
                  <a:t>Tung </a:t>
                </a:r>
                <a:r>
                  <a:rPr lang="fr-FR" sz="2000">
                    <a:solidFill>
                      <a:prstClr val="white"/>
                    </a:solidFill>
                    <a:latin typeface="Arial" panose="020B0604020202020204" pitchFamily="34" charset="0"/>
                    <a:ea typeface="Times New Roman" panose="02020603050405020304" pitchFamily="18" charset="0"/>
                    <a:cs typeface="Arial" panose="020B0604020202020204" pitchFamily="34" charset="0"/>
                  </a:rPr>
                  <a:t>một đồng xu cân đối, đồng chất 3 lần. Gọi </a:t>
                </a:r>
                <a14:m>
                  <m:oMath xmlns:m="http://schemas.openxmlformats.org/officeDocument/2006/math">
                    <m:r>
                      <a:rPr lang="fr-FR" sz="20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𝑋</m:t>
                    </m:r>
                  </m:oMath>
                </a14:m>
                <a:r>
                  <a:rPr lang="fr-FR" sz="2000">
                    <a:solidFill>
                      <a:prstClr val="white"/>
                    </a:solidFill>
                    <a:latin typeface="Arial" panose="020B0604020202020204" pitchFamily="34" charset="0"/>
                    <a:ea typeface="Times New Roman" panose="02020603050405020304" pitchFamily="18" charset="0"/>
                    <a:cs typeface="Arial" panose="020B0604020202020204" pitchFamily="34" charset="0"/>
                  </a:rPr>
                  <a:t> là số mặt sấp xuất hiện. Khi đó, khẳng định nào sau đây sai?</a:t>
                </a:r>
                <a:endParaRPr kumimoji="0" lang="en-US" sz="20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910072" y="471008"/>
                <a:ext cx="7254968" cy="1015663"/>
              </a:xfrm>
              <a:prstGeom prst="rect">
                <a:avLst/>
              </a:prstGeom>
              <a:blipFill>
                <a:blip r:embed="rId11"/>
                <a:stretch>
                  <a:fillRect l="-840" r="-504" b="-419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62600" y="3574704"/>
            <a:ext cx="4127087" cy="12092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53456" y="1968209"/>
            <a:ext cx="4127087" cy="12573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430123" y="3664960"/>
                <a:ext cx="3447209" cy="1199752"/>
              </a:xfrm>
              <a:prstGeom prst="rect">
                <a:avLst/>
              </a:prstGeom>
              <a:noFill/>
            </p:spPr>
            <p:txBody>
              <a:bodyPr wrap="square" rtlCol="0">
                <a:spAutoFit/>
              </a:bodyPr>
              <a:lstStyle/>
              <a:p>
                <a:pPr marR="30480" lvl="0" algn="just">
                  <a:lnSpc>
                    <a:spcPct val="140000"/>
                  </a:lnSpc>
                  <a:defRPr/>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D</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b="0" i="1" smtClean="0">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kumimoji="0" lang="en-US" sz="18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430123" y="3664960"/>
                <a:ext cx="3447209" cy="119975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825597" y="2091527"/>
                <a:ext cx="2197295" cy="872931"/>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left"/>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B</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8</m:t>
                          </m:r>
                        </m:den>
                      </m:f>
                    </m:oMath>
                  </m:oMathPara>
                </a14:m>
                <a:endParaRPr kumimoji="0" lang="en-US" sz="18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825597" y="2091527"/>
                <a:ext cx="2197295" cy="872931"/>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12282" y="2006984"/>
            <a:ext cx="4127087" cy="12264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21426" y="3568525"/>
            <a:ext cx="4127087" cy="12272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624270" y="2444238"/>
                <a:ext cx="3101577" cy="369332"/>
              </a:xfrm>
              <a:prstGeom prst="rect">
                <a:avLst/>
              </a:prstGeom>
              <a:noFill/>
            </p:spPr>
            <p:txBody>
              <a:bodyPr wrap="square" rtlCol="0">
                <a:spAutoFit/>
              </a:bodyPr>
              <a:lstStyle/>
              <a:p>
                <a:pPr lvl="0" algn="ctr">
                  <a:defRPr/>
                </a:pPr>
                <a14:m>
                  <m:oMathPara xmlns:m="http://schemas.openxmlformats.org/officeDocument/2006/math">
                    <m:oMathParaPr>
                      <m:jc m:val="left"/>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kumimoji="0" lang="en-US" sz="18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24270" y="2444238"/>
                <a:ext cx="3101577" cy="369332"/>
              </a:xfrm>
              <a:prstGeom prst="rect">
                <a:avLst/>
              </a:prstGeom>
              <a:blipFill>
                <a:blip r:embed="rId1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624270" y="3794594"/>
                <a:ext cx="2321297" cy="768865"/>
              </a:xfrm>
              <a:prstGeom prst="rect">
                <a:avLst/>
              </a:prstGeom>
              <a:noFill/>
            </p:spPr>
            <p:txBody>
              <a:bodyPr wrap="square" rtlCol="0">
                <a:spAutoFit/>
              </a:bodyPr>
              <a:lstStyle/>
              <a:p>
                <a:pPr marR="15240" lvl="0" algn="ctr" defTabSz="457200">
                  <a:lnSpc>
                    <a:spcPct val="130000"/>
                  </a:lnSpc>
                  <a:buClrTx/>
                  <a:defRPr/>
                </a:pPr>
                <a14:m>
                  <m:oMathPara xmlns:m="http://schemas.openxmlformats.org/officeDocument/2006/math">
                    <m:oMathParaPr>
                      <m:jc m:val="left"/>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m:t>
                      </m:r>
                      <m:r>
                        <a:rPr lang="en-US" sz="1800" b="0" i="1" smtClean="0">
                          <a:solidFill>
                            <a:schemeClr val="bg1"/>
                          </a:solidFill>
                          <a:latin typeface="Cambria Math" panose="02040503050406030204" pitchFamily="18"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8</m:t>
                          </m:r>
                        </m:den>
                      </m:f>
                    </m:oMath>
                  </m:oMathPara>
                </a14:m>
                <a:endParaRPr kumimoji="0" lang="en-US" sz="18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24270" y="3794594"/>
                <a:ext cx="2321297" cy="768865"/>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108439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2748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4990" y="286364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4990" y="113074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2" y="322600"/>
            <a:ext cx="8254175" cy="15942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26745" y="598322"/>
                <a:ext cx="6948426" cy="960328"/>
              </a:xfrm>
              <a:prstGeom prst="rect">
                <a:avLst/>
              </a:prstGeom>
              <a:noFill/>
            </p:spPr>
            <p:txBody>
              <a:bodyPr wrap="square" rtlCol="0">
                <a:spAutoFit/>
              </a:bodyPr>
              <a:lstStyle/>
              <a:p>
                <a:pPr marL="457200" algn="just">
                  <a:lnSpc>
                    <a:spcPct val="150000"/>
                  </a:lnSpc>
                  <a:spcBef>
                    <a:spcPts val="600"/>
                  </a:spcBef>
                  <a:spcAft>
                    <a:spcPts val="600"/>
                  </a:spcAft>
                  <a:tabLst>
                    <a:tab pos="139700" algn="l"/>
                  </a:tabLst>
                </a:pPr>
                <a:r>
                  <a:rPr lang="en-US" sz="2000" b="1" smtClean="0">
                    <a:solidFill>
                      <a:schemeClr val="bg1"/>
                    </a:solidFill>
                    <a:latin typeface="Arial" panose="020B0604020202020204" pitchFamily="34" charset="0"/>
                    <a:ea typeface="Malgun Gothic" panose="020B0503020000020004" pitchFamily="34" charset="-127"/>
                    <a:cs typeface="Arial" panose="020B0604020202020204" pitchFamily="34" charset="0"/>
                  </a:rPr>
                  <a:t>Câu 3.</a:t>
                </a:r>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Biến ngẫu nhiên </a:t>
                </a:r>
                <a14:m>
                  <m:oMath xmlns:m="http://schemas.openxmlformats.org/officeDocument/2006/math">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nhận các giá trị </a:t>
                </a:r>
                <a14:m>
                  <m:oMath xmlns:m="http://schemas.openxmlformats.org/officeDocument/2006/math">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oMath>
                </a14:m>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với các xác suất tương ứng </a:t>
                </a:r>
                <a14:m>
                  <m:oMath xmlns:m="http://schemas.openxmlformats.org/officeDocument/2006/math">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oMath>
                </a14:m>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thoả mãn:</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26745" y="598322"/>
                <a:ext cx="6948426" cy="960328"/>
              </a:xfrm>
              <a:prstGeom prst="rect">
                <a:avLst/>
              </a:prstGeom>
              <a:blipFill>
                <a:blip r:embed="rId11"/>
                <a:stretch>
                  <a:fillRect b="-1012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09" y="2362536"/>
            <a:ext cx="4127087" cy="10408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346086"/>
            <a:ext cx="4127087" cy="10465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587851" y="2571658"/>
                <a:ext cx="3309621" cy="553998"/>
              </a:xfrm>
              <a:prstGeom prst="rect">
                <a:avLst/>
              </a:prstGeom>
              <a:noFill/>
            </p:spPr>
            <p:txBody>
              <a:bodyPr wrap="square" rtlCol="0">
                <a:spAutoFit/>
              </a:bodyPr>
              <a:lstStyle/>
              <a:p>
                <a:pPr lvl="0" algn="ctr">
                  <a:lnSpc>
                    <a:spcPct val="150000"/>
                  </a:lnSpc>
                  <a:spcBef>
                    <a:spcPts val="300"/>
                  </a:spcBef>
                  <a:spcAft>
                    <a:spcPts val="300"/>
                  </a:spcAft>
                </a:pPr>
                <a: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oMath>
                </a14:m>
                <a:endParaRPr kumimoji="0" lang="en-US" sz="2000" b="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587851" y="2571658"/>
                <a:ext cx="3309621" cy="553998"/>
              </a:xfrm>
              <a:prstGeom prst="rect">
                <a:avLst/>
              </a:prstGeom>
              <a:blipFill>
                <a:blip r:embed="rId12"/>
                <a:stretch>
                  <a:fillRect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628378" y="2588588"/>
                <a:ext cx="3098747" cy="553998"/>
              </a:xfrm>
              <a:prstGeom prst="rect">
                <a:avLst/>
              </a:prstGeom>
              <a:noFill/>
            </p:spPr>
            <p:txBody>
              <a:bodyPr wrap="square" rtlCol="0">
                <a:spAutoFit/>
              </a:bodyPr>
              <a:lstStyle/>
              <a:p>
                <a:pPr marR="15240" lvl="0" algn="ctr" defTabSz="457200">
                  <a:lnSpc>
                    <a:spcPct val="150000"/>
                  </a:lnSpc>
                  <a:buClrTx/>
                </a:pPr>
                <a: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m:t>
                    </m:r>
                  </m:oMath>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628378" y="2588588"/>
                <a:ext cx="3098747" cy="553998"/>
              </a:xfrm>
              <a:prstGeom prst="rect">
                <a:avLst/>
              </a:prstGeom>
              <a:blipFill>
                <a:blip r:embed="rId13"/>
                <a:stretch>
                  <a:fillRect b="-879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03318"/>
            <a:ext cx="4127087" cy="1055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792511"/>
            <a:ext cx="4127087" cy="10563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57401" y="4043696"/>
                <a:ext cx="3140071" cy="553998"/>
              </a:xfrm>
              <a:prstGeom prst="rect">
                <a:avLst/>
              </a:prstGeom>
              <a:noFill/>
            </p:spPr>
            <p:txBody>
              <a:bodyPr wrap="square" rtlCol="0">
                <a:spAutoFit/>
              </a:bodyPr>
              <a:lstStyle/>
              <a:p>
                <a:pPr marR="30480" lvl="0" algn="ctr">
                  <a:lnSpc>
                    <a:spcPct val="150000"/>
                  </a:lnSpc>
                  <a:spcBef>
                    <a:spcPts val="600"/>
                  </a:spcBef>
                  <a:spcAft>
                    <a:spcPts val="600"/>
                  </a:spcAft>
                </a:pPr>
                <a: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m:t>
                    </m:r>
                  </m:oMath>
                </a14:m>
                <a:endParaRPr kumimoji="0" lang="en-US" sz="20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57401" y="4043696"/>
                <a:ext cx="3140071" cy="553998"/>
              </a:xfrm>
              <a:prstGeom prst="rect">
                <a:avLst/>
              </a:prstGeom>
              <a:blipFill>
                <a:blip r:embed="rId14"/>
                <a:stretch>
                  <a:fillRect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628134" y="4049039"/>
                <a:ext cx="2456021" cy="498342"/>
              </a:xfrm>
              <a:prstGeom prst="rect">
                <a:avLst/>
              </a:prstGeom>
              <a:noFill/>
            </p:spPr>
            <p:txBody>
              <a:bodyPr wrap="square" rtlCol="0">
                <a:spAutoFit/>
              </a:bodyPr>
              <a:lstStyle/>
              <a:p>
                <a:pPr marR="15240" lvl="0" algn="ctr" defTabSz="457200">
                  <a:lnSpc>
                    <a:spcPct val="150000"/>
                  </a:lnSpc>
                  <a:buClrTx/>
                </a:pPr>
                <a: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oMath>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28134" y="4049039"/>
                <a:ext cx="2456021" cy="498342"/>
              </a:xfrm>
              <a:prstGeom prst="rect">
                <a:avLst/>
              </a:prstGeom>
              <a:blipFill>
                <a:blip r:embed="rId15"/>
                <a:stretch>
                  <a:fillRect b="-2073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144779"/>
            <a:ext cx="365523" cy="365523"/>
          </a:xfrm>
          <a:prstGeom prst="rect">
            <a:avLst/>
          </a:prstGeom>
        </p:spPr>
      </p:pic>
    </p:spTree>
    <p:extLst>
      <p:ext uri="{BB962C8B-B14F-4D97-AF65-F5344CB8AC3E}">
        <p14:creationId xmlns:p14="http://schemas.microsoft.com/office/powerpoint/2010/main" val="29568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186"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92765" y="340912"/>
                <a:ext cx="6998391" cy="507831"/>
              </a:xfrm>
              <a:prstGeom prst="rect">
                <a:avLst/>
              </a:prstGeom>
              <a:noFill/>
            </p:spPr>
            <p:txBody>
              <a:bodyPr wrap="square" rtlCol="0">
                <a:spAutoFit/>
              </a:bodyPr>
              <a:lstStyle/>
              <a:p>
                <a:pPr lvl="0" algn="just">
                  <a:lnSpc>
                    <a:spcPct val="150000"/>
                  </a:lnSpc>
                  <a:spcBef>
                    <a:spcPts val="600"/>
                  </a:spcBef>
                  <a:spcAft>
                    <a:spcPts val="600"/>
                  </a:spcAft>
                </a:pPr>
                <a:r>
                  <a:rPr lang="vi-VN" sz="1800" b="1">
                    <a:solidFill>
                      <a:prstClr val="white"/>
                    </a:solidFill>
                    <a:latin typeface="Arial" panose="020B0604020202020204" pitchFamily="34" charset="0"/>
                    <a:ea typeface="Malgun Gothic" panose="020B0503020000020004" pitchFamily="34" charset="-127"/>
                    <a:cs typeface="Arial" panose="020B0604020202020204" pitchFamily="34" charset="0"/>
                  </a:rPr>
                  <a:t>Câu 4. </a:t>
                </a:r>
                <a:r>
                  <a:rPr lang="vi-VN" sz="1800">
                    <a:solidFill>
                      <a:prstClr val="white"/>
                    </a:solidFill>
                    <a:latin typeface="Arial" panose="020B0604020202020204" pitchFamily="34" charset="0"/>
                    <a:ea typeface="Malgun Gothic" panose="020B0503020000020004" pitchFamily="34" charset="-127"/>
                    <a:cs typeface="Arial" panose="020B0604020202020204" pitchFamily="34" charset="0"/>
                  </a:rPr>
                  <a:t>Cho biến ngẫu nhiên </a:t>
                </a:r>
                <a14:m>
                  <m:oMath xmlns:m="http://schemas.openxmlformats.org/officeDocument/2006/math">
                    <m:r>
                      <a:rPr lang="vi-VN" sz="1800" i="1" smtClean="0">
                        <a:solidFill>
                          <a:prstClr val="white"/>
                        </a:solidFill>
                        <a:latin typeface="Cambria Math" panose="02040503050406030204" pitchFamily="18" charset="0"/>
                        <a:ea typeface="Malgun Gothic" panose="020B0503020000020004" pitchFamily="34" charset="-127"/>
                        <a:cs typeface="Arial" panose="020B0604020202020204" pitchFamily="34" charset="0"/>
                      </a:rPr>
                      <m:t>𝑋</m:t>
                    </m:r>
                  </m:oMath>
                </a14:m>
                <a:r>
                  <a:rPr lang="vi-VN" sz="1800">
                    <a:solidFill>
                      <a:prstClr val="white"/>
                    </a:solidFill>
                    <a:latin typeface="Arial" panose="020B0604020202020204" pitchFamily="34" charset="0"/>
                    <a:ea typeface="Malgun Gothic" panose="020B0503020000020004" pitchFamily="34" charset="-127"/>
                    <a:cs typeface="Arial" panose="020B0604020202020204" pitchFamily="34" charset="0"/>
                  </a:rPr>
                  <a:t> có bảng phân bố xác suất dưới đây</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992765" y="340912"/>
                <a:ext cx="6998391" cy="507831"/>
              </a:xfrm>
              <a:prstGeom prst="rect">
                <a:avLst/>
              </a:prstGeom>
              <a:blipFill>
                <a:blip r:embed="rId11"/>
                <a:stretch>
                  <a:fillRect l="-784" b="-9639"/>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2728214"/>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712667"/>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6069128" y="2872988"/>
                <a:ext cx="1016251" cy="546303"/>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B</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0,3</m:t>
                      </m:r>
                    </m:oMath>
                  </m:oMathPara>
                </a14:m>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069128" y="2872988"/>
                <a:ext cx="1016251" cy="5463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00793" y="2887446"/>
                <a:ext cx="3098747" cy="507831"/>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A</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0,4</m:t>
                      </m:r>
                    </m:oMath>
                  </m:oMathPara>
                </a14:m>
                <a:endParaRPr kumimoji="0" lang="en-US" sz="18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00793" y="2887446"/>
                <a:ext cx="3098747" cy="507831"/>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342111" y="4132534"/>
                <a:ext cx="2615685" cy="584775"/>
              </a:xfrm>
              <a:prstGeom prst="rect">
                <a:avLst/>
              </a:prstGeom>
              <a:noFill/>
            </p:spPr>
            <p:txBody>
              <a:bodyPr wrap="square" rtlCol="0">
                <a:spAutoFit/>
              </a:bodyPr>
              <a:lstStyle/>
              <a:p>
                <a:pPr marR="30480"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D</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0,5</m:t>
                      </m:r>
                    </m:oMath>
                  </m:oMathPara>
                </a14:m>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342111" y="4132534"/>
                <a:ext cx="2615685"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177549" y="4133249"/>
                <a:ext cx="2456021" cy="507831"/>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C</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0,2</m:t>
                      </m:r>
                    </m:oMath>
                  </m:oMathPara>
                </a14:m>
                <a:endParaRPr kumimoji="0" lang="en-US" sz="18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77549" y="4133249"/>
                <a:ext cx="2456021" cy="507831"/>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4072905880"/>
                  </p:ext>
                </p:extLst>
              </p:nvPr>
            </p:nvGraphicFramePr>
            <p:xfrm>
              <a:off x="1832122" y="948450"/>
              <a:ext cx="5319675" cy="670560"/>
            </p:xfrm>
            <a:graphic>
              <a:graphicData uri="http://schemas.openxmlformats.org/drawingml/2006/table">
                <a:tbl>
                  <a:tblPr firstRow="1" firstCol="1" bandRow="1">
                    <a:tableStyleId>{C7127886-D124-40A5-9636-44E87FFFFF15}</a:tableStyleId>
                  </a:tblPr>
                  <a:tblGrid>
                    <a:gridCol w="1063935">
                      <a:extLst>
                        <a:ext uri="{9D8B030D-6E8A-4147-A177-3AD203B41FA5}">
                          <a16:colId xmlns:a16="http://schemas.microsoft.com/office/drawing/2014/main" val="2574586099"/>
                        </a:ext>
                      </a:extLst>
                    </a:gridCol>
                    <a:gridCol w="1063935">
                      <a:extLst>
                        <a:ext uri="{9D8B030D-6E8A-4147-A177-3AD203B41FA5}">
                          <a16:colId xmlns:a16="http://schemas.microsoft.com/office/drawing/2014/main" val="1933820649"/>
                        </a:ext>
                      </a:extLst>
                    </a:gridCol>
                    <a:gridCol w="1063935">
                      <a:extLst>
                        <a:ext uri="{9D8B030D-6E8A-4147-A177-3AD203B41FA5}">
                          <a16:colId xmlns:a16="http://schemas.microsoft.com/office/drawing/2014/main" val="2566992082"/>
                        </a:ext>
                      </a:extLst>
                    </a:gridCol>
                    <a:gridCol w="1063935">
                      <a:extLst>
                        <a:ext uri="{9D8B030D-6E8A-4147-A177-3AD203B41FA5}">
                          <a16:colId xmlns:a16="http://schemas.microsoft.com/office/drawing/2014/main" val="553246977"/>
                        </a:ext>
                      </a:extLst>
                    </a:gridCol>
                    <a:gridCol w="1063935">
                      <a:extLst>
                        <a:ext uri="{9D8B030D-6E8A-4147-A177-3AD203B41FA5}">
                          <a16:colId xmlns:a16="http://schemas.microsoft.com/office/drawing/2014/main" val="1682936015"/>
                        </a:ext>
                      </a:extLst>
                    </a:gridCol>
                  </a:tblGrid>
                  <a:tr h="0">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smtClean="0">
                                    <a:solidFill>
                                      <a:schemeClr val="bg1"/>
                                    </a:solidFill>
                                    <a:effectLst/>
                                    <a:latin typeface="Cambria Math" panose="02040503050406030204" pitchFamily="18" charset="0"/>
                                  </a:rPr>
                                  <m:t>𝑋</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1</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2</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3</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4</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1598541"/>
                      </a:ext>
                    </a:extLst>
                  </a:tr>
                  <a:tr h="0">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smtClean="0">
                                    <a:solidFill>
                                      <a:schemeClr val="bg1"/>
                                    </a:solidFill>
                                    <a:effectLst/>
                                    <a:latin typeface="Cambria Math" panose="02040503050406030204" pitchFamily="18" charset="0"/>
                                  </a:rPr>
                                  <m:t>𝑃</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0,5</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sSub>
                                  <m:sSubPr>
                                    <m:ctrlPr>
                                      <a:rPr lang="en-US" sz="1700" i="1" smtClean="0">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𝑝</m:t>
                                    </m:r>
                                  </m:e>
                                  <m:sub>
                                    <m:r>
                                      <a:rPr lang="en-US" sz="1700">
                                        <a:solidFill>
                                          <a:schemeClr val="bg1"/>
                                        </a:solidFill>
                                        <a:effectLst/>
                                        <a:latin typeface="Cambria Math" panose="02040503050406030204" pitchFamily="18" charset="0"/>
                                      </a:rPr>
                                      <m:t>2</m:t>
                                    </m:r>
                                  </m:sub>
                                </m:sSub>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0,1</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700" i="1" smtClean="0">
                                    <a:solidFill>
                                      <a:schemeClr val="bg1"/>
                                    </a:solidFill>
                                    <a:effectLst/>
                                    <a:latin typeface="Cambria Math" panose="02040503050406030204" pitchFamily="18" charset="0"/>
                                  </a:rPr>
                                  <m:t>0,1</m:t>
                                </m:r>
                              </m:oMath>
                            </m:oMathPara>
                          </a14:m>
                          <a:endParaRPr lang="en-US" sz="17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4522721"/>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4072905880"/>
                  </p:ext>
                </p:extLst>
              </p:nvPr>
            </p:nvGraphicFramePr>
            <p:xfrm>
              <a:off x="1832122" y="948450"/>
              <a:ext cx="5319675" cy="670560"/>
            </p:xfrm>
            <a:graphic>
              <a:graphicData uri="http://schemas.openxmlformats.org/drawingml/2006/table">
                <a:tbl>
                  <a:tblPr firstRow="1" firstCol="1" bandRow="1">
                    <a:tableStyleId>{C7127886-D124-40A5-9636-44E87FFFFF15}</a:tableStyleId>
                  </a:tblPr>
                  <a:tblGrid>
                    <a:gridCol w="1063935">
                      <a:extLst>
                        <a:ext uri="{9D8B030D-6E8A-4147-A177-3AD203B41FA5}">
                          <a16:colId xmlns:a16="http://schemas.microsoft.com/office/drawing/2014/main" val="2574586099"/>
                        </a:ext>
                      </a:extLst>
                    </a:gridCol>
                    <a:gridCol w="1063935">
                      <a:extLst>
                        <a:ext uri="{9D8B030D-6E8A-4147-A177-3AD203B41FA5}">
                          <a16:colId xmlns:a16="http://schemas.microsoft.com/office/drawing/2014/main" val="1933820649"/>
                        </a:ext>
                      </a:extLst>
                    </a:gridCol>
                    <a:gridCol w="1063935">
                      <a:extLst>
                        <a:ext uri="{9D8B030D-6E8A-4147-A177-3AD203B41FA5}">
                          <a16:colId xmlns:a16="http://schemas.microsoft.com/office/drawing/2014/main" val="2566992082"/>
                        </a:ext>
                      </a:extLst>
                    </a:gridCol>
                    <a:gridCol w="1063935">
                      <a:extLst>
                        <a:ext uri="{9D8B030D-6E8A-4147-A177-3AD203B41FA5}">
                          <a16:colId xmlns:a16="http://schemas.microsoft.com/office/drawing/2014/main" val="553246977"/>
                        </a:ext>
                      </a:extLst>
                    </a:gridCol>
                    <a:gridCol w="1063935">
                      <a:extLst>
                        <a:ext uri="{9D8B030D-6E8A-4147-A177-3AD203B41FA5}">
                          <a16:colId xmlns:a16="http://schemas.microsoft.com/office/drawing/2014/main" val="1682936015"/>
                        </a:ext>
                      </a:extLst>
                    </a:gridCol>
                  </a:tblGrid>
                  <a:tr h="335280">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571" t="-1786" r="-400571" b="-10178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100571" t="-1786" r="-300571" b="-10178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201724" t="-1786" r="-202299" b="-10178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300000" t="-1786" r="-101143" b="-10178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400000" t="-1786" r="-1143" b="-101786"/>
                          </a:stretch>
                        </a:blipFill>
                      </a:tcPr>
                    </a:tc>
                    <a:extLst>
                      <a:ext uri="{0D108BD9-81ED-4DB2-BD59-A6C34878D82A}">
                        <a16:rowId xmlns:a16="http://schemas.microsoft.com/office/drawing/2014/main" val="1341598541"/>
                      </a:ext>
                    </a:extLst>
                  </a:tr>
                  <a:tr h="335280">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571" t="-103636" r="-400571" b="-363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100571" t="-103636" r="-300571" b="-363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201724" t="-103636" r="-202299" b="-363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300000" t="-103636" r="-101143" b="-3636"/>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7"/>
                          <a:stretch>
                            <a:fillRect l="-400000" t="-103636" r="-1143" b="-3636"/>
                          </a:stretch>
                        </a:blipFill>
                      </a:tcPr>
                    </a:tc>
                    <a:extLst>
                      <a:ext uri="{0D108BD9-81ED-4DB2-BD59-A6C34878D82A}">
                        <a16:rowId xmlns:a16="http://schemas.microsoft.com/office/drawing/2014/main" val="3464522721"/>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1023566" y="1675310"/>
                <a:ext cx="1836400" cy="456535"/>
              </a:xfrm>
              <a:prstGeom prst="rect">
                <a:avLst/>
              </a:prstGeom>
            </p:spPr>
            <p:txBody>
              <a:bodyPr wrap="none">
                <a:spAutoFit/>
              </a:bodyPr>
              <a:lstStyle/>
              <a:p>
                <a:pPr>
                  <a:lnSpc>
                    <a:spcPct val="150000"/>
                  </a:lnSpc>
                  <a:spcBef>
                    <a:spcPts val="600"/>
                  </a:spcBef>
                  <a:spcAft>
                    <a:spcPts val="600"/>
                  </a:spcAft>
                  <a:tabLst>
                    <a:tab pos="139700" algn="l"/>
                  </a:tabLst>
                </a:pPr>
                <a: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a:t>Giá trị của </a:t>
                </a:r>
                <a14:m>
                  <m:oMath xmlns:m="http://schemas.openxmlformats.org/officeDocument/2006/math">
                    <m:sSub>
                      <m:sSub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oMath>
                </a14:m>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 là:</a:t>
                </a:r>
                <a:endParaRPr lang="en-US" sz="1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3566" y="1675310"/>
                <a:ext cx="1836400" cy="456535"/>
              </a:xfrm>
              <a:prstGeom prst="rect">
                <a:avLst/>
              </a:prstGeom>
              <a:blipFill>
                <a:blip r:embed="rId18"/>
                <a:stretch>
                  <a:fillRect l="-2990" r="-2326" b="-21333"/>
                </a:stretch>
              </a:blipFill>
            </p:spPr>
            <p:txBody>
              <a:bodyPr/>
              <a:lstStyle/>
              <a:p>
                <a:r>
                  <a:rPr lang="en-US">
                    <a:noFill/>
                  </a:rPr>
                  <a:t> </a:t>
                </a:r>
              </a:p>
            </p:txBody>
          </p:sp>
        </mc:Fallback>
      </mc:AlternateContent>
    </p:spTree>
    <p:extLst>
      <p:ext uri="{BB962C8B-B14F-4D97-AF65-F5344CB8AC3E}">
        <p14:creationId xmlns:p14="http://schemas.microsoft.com/office/powerpoint/2010/main" val="218624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repeatCount="4000" fill="hold" grpId="1" nodeType="withEffect">
                                  <p:stCondLst>
                                    <p:cond delay="3000"/>
                                  </p:stCondLst>
                                  <p:childTnLst>
                                    <p:animClr clrSpc="rgb" dir="cw">
                                      <p:cBhvr override="childStyle">
                                        <p:cTn id="55" dur="500" fill="hold"/>
                                        <p:tgtEl>
                                          <p:spTgt spid="15"/>
                                        </p:tgtEl>
                                        <p:attrNameLst>
                                          <p:attrName>style.color</p:attrName>
                                        </p:attrNameLst>
                                      </p:cBhvr>
                                      <p:to>
                                        <a:srgbClr val="92D050"/>
                                      </p:to>
                                    </p:animClr>
                                    <p:animClr clrSpc="rgb" dir="cw">
                                      <p:cBhvr>
                                        <p:cTn id="56" dur="500" fill="hold"/>
                                        <p:tgtEl>
                                          <p:spTgt spid="15"/>
                                        </p:tgtEl>
                                        <p:attrNameLst>
                                          <p:attrName>fillcolor</p:attrName>
                                        </p:attrNameLst>
                                      </p:cBhvr>
                                      <p:to>
                                        <a:srgbClr val="92D050"/>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3000"/>
                                  </p:stCondLst>
                                  <p:childTnLst>
                                    <p:cmd type="call" cmd="playFrom(0.0)">
                                      <p:cBhvr>
                                        <p:cTn id="60" dur="7732" fill="hold"/>
                                        <p:tgtEl>
                                          <p:spTgt spid="40"/>
                                        </p:tgtEl>
                                      </p:cBhvr>
                                    </p:cmd>
                                  </p:childTnLst>
                                </p:cTn>
                              </p:par>
                              <p:par>
                                <p:cTn id="61" presetID="3" presetClass="mediacall" presetSubtype="0" fill="hold" nodeType="withEffect">
                                  <p:stCondLst>
                                    <p:cond delay="3000"/>
                                  </p:stCondLst>
                                  <p:childTnLst>
                                    <p:cmd type="call" cmd="stop">
                                      <p:cBhvr>
                                        <p:cTn id="62" dur="1" fill="hold"/>
                                        <p:tgtEl>
                                          <p:spTgt spid="39"/>
                                        </p:tgtEl>
                                      </p:cBhvr>
                                    </p:cmd>
                                  </p:childTnLst>
                                </p:cTn>
                              </p:par>
                              <p:par>
                                <p:cTn id="63" presetID="24" presetClass="emph" presetSubtype="0" fill="hold" grpId="2" nodeType="withEffect">
                                  <p:stCondLst>
                                    <p:cond delay="3000"/>
                                  </p:stCondLst>
                                  <p:childTnLst>
                                    <p:animClr clrSpc="hsl" dir="cw">
                                      <p:cBhvr override="childStyle">
                                        <p:cTn id="64" dur="500" fill="hold"/>
                                        <p:tgtEl>
                                          <p:spTgt spid="25"/>
                                        </p:tgtEl>
                                        <p:attrNameLst>
                                          <p:attrName>style.color</p:attrName>
                                        </p:attrNameLst>
                                      </p:cBhvr>
                                      <p:by>
                                        <p:hsl h="0" s="-12549" l="-25098"/>
                                      </p:by>
                                    </p:animClr>
                                    <p:animClr clrSpc="hsl" dir="cw">
                                      <p:cBhvr>
                                        <p:cTn id="65" dur="500" fill="hold"/>
                                        <p:tgtEl>
                                          <p:spTgt spid="25"/>
                                        </p:tgtEl>
                                        <p:attrNameLst>
                                          <p:attrName>fillcolor</p:attrName>
                                        </p:attrNameLst>
                                      </p:cBhvr>
                                      <p:by>
                                        <p:hsl h="0" s="-12549" l="-25098"/>
                                      </p:by>
                                    </p:animClr>
                                    <p:animClr clrSpc="hsl" dir="cw">
                                      <p:cBhvr>
                                        <p:cTn id="66" dur="500" fill="hold"/>
                                        <p:tgtEl>
                                          <p:spTgt spid="25"/>
                                        </p:tgtEl>
                                        <p:attrNameLst>
                                          <p:attrName>stroke.color</p:attrName>
                                        </p:attrNameLst>
                                      </p:cBhvr>
                                      <p:by>
                                        <p:hsl h="0" s="-12549" l="-25098"/>
                                      </p:by>
                                    </p:animClr>
                                    <p:set>
                                      <p:cBhvr>
                                        <p:cTn id="6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1" nodeType="clickEffect">
                                  <p:stCondLst>
                                    <p:cond delay="0"/>
                                  </p:stCondLst>
                                  <p:childTnLst>
                                    <p:animClr clrSpc="hsl" dir="cw">
                                      <p:cBhvr override="childStyle">
                                        <p:cTn id="72" dur="500" fill="hold"/>
                                        <p:tgtEl>
                                          <p:spTgt spid="33"/>
                                        </p:tgtEl>
                                        <p:attrNameLst>
                                          <p:attrName>style.color</p:attrName>
                                        </p:attrNameLst>
                                      </p:cBhvr>
                                      <p:by>
                                        <p:hsl h="0" s="-12549" l="-25098"/>
                                      </p:by>
                                    </p:animClr>
                                    <p:animClr clrSpc="hsl" dir="cw">
                                      <p:cBhvr>
                                        <p:cTn id="73" dur="500" fill="hold"/>
                                        <p:tgtEl>
                                          <p:spTgt spid="33"/>
                                        </p:tgtEl>
                                        <p:attrNameLst>
                                          <p:attrName>fillcolor</p:attrName>
                                        </p:attrNameLst>
                                      </p:cBhvr>
                                      <p:by>
                                        <p:hsl h="0" s="-12549" l="-25098"/>
                                      </p:by>
                                    </p:animClr>
                                    <p:animClr clrSpc="hsl" dir="cw">
                                      <p:cBhvr>
                                        <p:cTn id="74" dur="500" fill="hold"/>
                                        <p:tgtEl>
                                          <p:spTgt spid="33"/>
                                        </p:tgtEl>
                                        <p:attrNameLst>
                                          <p:attrName>stroke.color</p:attrName>
                                        </p:attrNameLst>
                                      </p:cBhvr>
                                      <p:by>
                                        <p:hsl h="0" s="-12549" l="-25098"/>
                                      </p:by>
                                    </p:animClr>
                                    <p:set>
                                      <p:cBhvr>
                                        <p:cTn id="75" dur="500" fill="hold"/>
                                        <p:tgtEl>
                                          <p:spTgt spid="33"/>
                                        </p:tgtEl>
                                        <p:attrNameLst>
                                          <p:attrName>fill.type</p:attrName>
                                        </p:attrNameLst>
                                      </p:cBhvr>
                                      <p:to>
                                        <p:strVal val="solid"/>
                                      </p:to>
                                    </p:set>
                                  </p:childTnLst>
                                </p:cTn>
                              </p:par>
                              <p:par>
                                <p:cTn id="76" presetID="19" presetClass="emph" presetSubtype="0" fill="hold" grpId="0" nodeType="withEffect">
                                  <p:stCondLst>
                                    <p:cond delay="0"/>
                                  </p:stCondLst>
                                  <p:childTnLst>
                                    <p:animClr clrSpc="rgb" dir="cw">
                                      <p:cBhvr override="childStyle">
                                        <p:cTn id="77" dur="500" fill="hold"/>
                                        <p:tgtEl>
                                          <p:spTgt spid="31"/>
                                        </p:tgtEl>
                                        <p:attrNameLst>
                                          <p:attrName>style.color</p:attrName>
                                        </p:attrNameLst>
                                      </p:cBhvr>
                                      <p:to>
                                        <a:srgbClr val="FFC000"/>
                                      </p:to>
                                    </p:animClr>
                                    <p:animClr clrSpc="rgb" dir="cw">
                                      <p:cBhvr>
                                        <p:cTn id="78" dur="500" fill="hold"/>
                                        <p:tgtEl>
                                          <p:spTgt spid="31"/>
                                        </p:tgtEl>
                                        <p:attrNameLst>
                                          <p:attrName>fillcolor</p:attrName>
                                        </p:attrNameLst>
                                      </p:cBhvr>
                                      <p:to>
                                        <a:srgbClr val="FFC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218" fill="hold"/>
                                        <p:tgtEl>
                                          <p:spTgt spid="39"/>
                                        </p:tgtEl>
                                      </p:cBhvr>
                                    </p:cmd>
                                  </p:childTnLst>
                                </p:cTn>
                              </p:par>
                              <p:par>
                                <p:cTn id="83" presetID="3" presetClass="mediacall" presetSubtype="0" fill="hold" nodeType="withEffect">
                                  <p:stCondLst>
                                    <p:cond delay="0"/>
                                  </p:stCondLst>
                                  <p:childTnLst>
                                    <p:cmd type="call" cmd="stop">
                                      <p:cBhvr>
                                        <p:cTn id="84" dur="1" fill="hold"/>
                                        <p:tgtEl>
                                          <p:spTgt spid="38"/>
                                        </p:tgtEl>
                                      </p:cBhvr>
                                    </p:cmd>
                                  </p:childTnLst>
                                </p:cTn>
                              </p:par>
                              <p:par>
                                <p:cTn id="85" presetID="19" presetClass="emph" presetSubtype="0" fill="hold" grpId="1" nodeType="withEffect">
                                  <p:stCondLst>
                                    <p:cond delay="3000"/>
                                  </p:stCondLst>
                                  <p:childTnLst>
                                    <p:animClr clrSpc="rgb" dir="cw">
                                      <p:cBhvr override="childStyle">
                                        <p:cTn id="86" dur="500" fill="hold"/>
                                        <p:tgtEl>
                                          <p:spTgt spid="31"/>
                                        </p:tgtEl>
                                        <p:attrNameLst>
                                          <p:attrName>style.color</p:attrName>
                                        </p:attrNameLst>
                                      </p:cBhvr>
                                      <p:to>
                                        <a:srgbClr val="FF0000"/>
                                      </p:to>
                                    </p:animClr>
                                    <p:animClr clrSpc="rgb" dir="cw">
                                      <p:cBhvr>
                                        <p:cTn id="87" dur="500" fill="hold"/>
                                        <p:tgtEl>
                                          <p:spTgt spid="31"/>
                                        </p:tgtEl>
                                        <p:attrNameLst>
                                          <p:attrName>fillcolor</p:attrName>
                                        </p:attrNameLst>
                                      </p:cBhvr>
                                      <p:to>
                                        <a:srgbClr val="FF0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9" presetClass="emph" presetSubtype="0" repeatCount="4000" fill="hold" grpId="2" nodeType="withEffect">
                                  <p:stCondLst>
                                    <p:cond delay="3000"/>
                                  </p:stCondLst>
                                  <p:childTnLst>
                                    <p:animClr clrSpc="rgb" dir="cw">
                                      <p:cBhvr override="childStyle">
                                        <p:cTn id="91" dur="500" fill="hold"/>
                                        <p:tgtEl>
                                          <p:spTgt spid="15"/>
                                        </p:tgtEl>
                                        <p:attrNameLst>
                                          <p:attrName>style.color</p:attrName>
                                        </p:attrNameLst>
                                      </p:cBhvr>
                                      <p:to>
                                        <a:srgbClr val="92D050"/>
                                      </p:to>
                                    </p:animClr>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mediacall" presetSubtype="0" fill="hold" nodeType="withEffect">
                                  <p:stCondLst>
                                    <p:cond delay="3000"/>
                                  </p:stCondLst>
                                  <p:childTnLst>
                                    <p:cmd type="call" cmd="playFrom(0.0)">
                                      <p:cBhvr>
                                        <p:cTn id="96" dur="5903" fill="hold"/>
                                        <p:tgtEl>
                                          <p:spTgt spid="41"/>
                                        </p:tgtEl>
                                      </p:cBhvr>
                                    </p:cmd>
                                  </p:childTnLst>
                                </p:cTn>
                              </p:par>
                              <p:par>
                                <p:cTn id="97" presetID="3" presetClass="mediacall" presetSubtype="0" fill="hold" nodeType="withEffect">
                                  <p:stCondLst>
                                    <p:cond delay="3000"/>
                                  </p:stCondLst>
                                  <p:childTnLst>
                                    <p:cmd type="call" cmd="stop">
                                      <p:cBhvr>
                                        <p:cTn id="98" dur="1" fill="hold"/>
                                        <p:tgtEl>
                                          <p:spTgt spid="39"/>
                                        </p:tgtEl>
                                      </p:cBhvr>
                                    </p:cmd>
                                  </p:childTnLst>
                                </p:cTn>
                              </p:par>
                              <p:par>
                                <p:cTn id="99" presetID="30" presetClass="emph" presetSubtype="0" fill="hold" grpId="2" nodeType="withEffect">
                                  <p:stCondLst>
                                    <p:cond delay="3000"/>
                                  </p:stCondLst>
                                  <p:childTnLst>
                                    <p:animClr clrSpc="hsl" dir="cw">
                                      <p:cBhvr override="childStyle">
                                        <p:cTn id="100" dur="500" fill="hold"/>
                                        <p:tgtEl>
                                          <p:spTgt spid="33"/>
                                        </p:tgtEl>
                                        <p:attrNameLst>
                                          <p:attrName>style.color</p:attrName>
                                        </p:attrNameLst>
                                      </p:cBhvr>
                                      <p:by>
                                        <p:hsl h="0" s="12549" l="25098"/>
                                      </p:by>
                                    </p:animClr>
                                    <p:animClr clrSpc="hsl" dir="cw">
                                      <p:cBhvr>
                                        <p:cTn id="101" dur="500" fill="hold"/>
                                        <p:tgtEl>
                                          <p:spTgt spid="33"/>
                                        </p:tgtEl>
                                        <p:attrNameLst>
                                          <p:attrName>fillcolor</p:attrName>
                                        </p:attrNameLst>
                                      </p:cBhvr>
                                      <p:by>
                                        <p:hsl h="0" s="12549" l="25098"/>
                                      </p:by>
                                    </p:animClr>
                                    <p:animClr clrSpc="hsl" dir="cw">
                                      <p:cBhvr>
                                        <p:cTn id="102" dur="500" fill="hold"/>
                                        <p:tgtEl>
                                          <p:spTgt spid="33"/>
                                        </p:tgtEl>
                                        <p:attrNameLst>
                                          <p:attrName>stroke.color</p:attrName>
                                        </p:attrNameLst>
                                      </p:cBhvr>
                                      <p:by>
                                        <p:hsl h="0" s="12549" l="25098"/>
                                      </p:by>
                                    </p:animClr>
                                    <p:set>
                                      <p:cBhvr>
                                        <p:cTn id="103" dur="500" fill="hold"/>
                                        <p:tgtEl>
                                          <p:spTgt spid="33"/>
                                        </p:tgtEl>
                                        <p:attrNameLst>
                                          <p:attrName>fill.type</p:attrName>
                                        </p:attrNameLst>
                                      </p:cBhvr>
                                      <p:to>
                                        <p:strVal val="solid"/>
                                      </p:to>
                                    </p:set>
                                  </p:childTnLst>
                                </p:cTn>
                              </p:par>
                              <p:par>
                                <p:cTn id="104" presetID="24" presetClass="emph" presetSubtype="0" fill="hold" grpId="3" nodeType="withEffect">
                                  <p:stCondLst>
                                    <p:cond delay="300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9" restart="whenNotActive" fill="hold" evtFilter="cancelBubble" nodeType="interactiveSeq">
                <p:stCondLst>
                  <p:cond evt="onClick" delay="0">
                    <p:tgtEl>
                      <p:spTgt spid="27"/>
                    </p:tgtEl>
                  </p:cond>
                </p:stCondLst>
                <p:endSync evt="end" delay="0">
                  <p:rtn val="all"/>
                </p:endSync>
                <p:childTnLst>
                  <p:par>
                    <p:cTn id="110" fill="hold">
                      <p:stCondLst>
                        <p:cond delay="0"/>
                      </p:stCondLst>
                      <p:childTnLst>
                        <p:par>
                          <p:cTn id="111" fill="hold">
                            <p:stCondLst>
                              <p:cond delay="0"/>
                            </p:stCondLst>
                            <p:childTnLst>
                              <p:par>
                                <p:cTn id="112" presetID="24" presetClass="emph" presetSubtype="0" fill="hold" grpId="1" nodeType="clickEffect">
                                  <p:stCondLst>
                                    <p:cond delay="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19" presetClass="emph" presetSubtype="0" fill="hold" grpId="0" nodeType="withEffect">
                                  <p:stCondLst>
                                    <p:cond delay="0"/>
                                  </p:stCondLst>
                                  <p:childTnLst>
                                    <p:animClr clrSpc="rgb" dir="cw">
                                      <p:cBhvr override="childStyle">
                                        <p:cTn id="118" dur="500" fill="hold"/>
                                        <p:tgtEl>
                                          <p:spTgt spid="16"/>
                                        </p:tgtEl>
                                        <p:attrNameLst>
                                          <p:attrName>style.color</p:attrName>
                                        </p:attrNameLst>
                                      </p:cBhvr>
                                      <p:to>
                                        <a:srgbClr val="FFC000"/>
                                      </p:to>
                                    </p:animClr>
                                    <p:animClr clrSpc="rgb" dir="cw">
                                      <p:cBhvr>
                                        <p:cTn id="119" dur="500" fill="hold"/>
                                        <p:tgtEl>
                                          <p:spTgt spid="16"/>
                                        </p:tgtEl>
                                        <p:attrNameLst>
                                          <p:attrName>fillcolor</p:attrName>
                                        </p:attrNameLst>
                                      </p:cBhvr>
                                      <p:to>
                                        <a:srgbClr val="FFC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20218" fill="hold"/>
                                        <p:tgtEl>
                                          <p:spTgt spid="39"/>
                                        </p:tgtEl>
                                      </p:cBhvr>
                                    </p:cmd>
                                  </p:childTnLst>
                                </p:cTn>
                              </p:par>
                              <p:par>
                                <p:cTn id="124" presetID="3" presetClass="mediacall" presetSubtype="0" fill="hold" nodeType="withEffect">
                                  <p:stCondLst>
                                    <p:cond delay="0"/>
                                  </p:stCondLst>
                                  <p:childTnLst>
                                    <p:cmd type="call" cmd="stop">
                                      <p:cBhvr>
                                        <p:cTn id="125" dur="1" fill="hold"/>
                                        <p:tgtEl>
                                          <p:spTgt spid="38"/>
                                        </p:tgtEl>
                                      </p:cBhvr>
                                    </p:cmd>
                                  </p:childTnLst>
                                </p:cTn>
                              </p:par>
                              <p:par>
                                <p:cTn id="126" presetID="19" presetClass="emph" presetSubtype="0" fill="hold" grpId="1" nodeType="withEffect">
                                  <p:stCondLst>
                                    <p:cond delay="3500"/>
                                  </p:stCondLst>
                                  <p:childTnLst>
                                    <p:animClr clrSpc="rgb" dir="cw">
                                      <p:cBhvr override="childStyle">
                                        <p:cTn id="127" dur="500" fill="hold"/>
                                        <p:tgtEl>
                                          <p:spTgt spid="16"/>
                                        </p:tgtEl>
                                        <p:attrNameLst>
                                          <p:attrName>style.color</p:attrName>
                                        </p:attrNameLst>
                                      </p:cBhvr>
                                      <p:to>
                                        <a:srgbClr val="FF0000"/>
                                      </p:to>
                                    </p:animClr>
                                    <p:animClr clrSpc="rgb" dir="cw">
                                      <p:cBhvr>
                                        <p:cTn id="128" dur="500" fill="hold"/>
                                        <p:tgtEl>
                                          <p:spTgt spid="16"/>
                                        </p:tgtEl>
                                        <p:attrNameLst>
                                          <p:attrName>fillcolor</p:attrName>
                                        </p:attrNameLst>
                                      </p:cBhvr>
                                      <p:to>
                                        <a:srgbClr val="FF0000"/>
                                      </p:to>
                                    </p:animClr>
                                    <p:set>
                                      <p:cBhvr>
                                        <p:cTn id="129" dur="500" fill="hold"/>
                                        <p:tgtEl>
                                          <p:spTgt spid="16"/>
                                        </p:tgtEl>
                                        <p:attrNameLst>
                                          <p:attrName>fill.type</p:attrName>
                                        </p:attrNameLst>
                                      </p:cBhvr>
                                      <p:to>
                                        <p:strVal val="solid"/>
                                      </p:to>
                                    </p:set>
                                    <p:set>
                                      <p:cBhvr>
                                        <p:cTn id="130" dur="500" fill="hold"/>
                                        <p:tgtEl>
                                          <p:spTgt spid="16"/>
                                        </p:tgtEl>
                                        <p:attrNameLst>
                                          <p:attrName>fill.on</p:attrName>
                                        </p:attrNameLst>
                                      </p:cBhvr>
                                      <p:to>
                                        <p:strVal val="true"/>
                                      </p:to>
                                    </p:set>
                                  </p:childTnLst>
                                </p:cTn>
                              </p:par>
                              <p:par>
                                <p:cTn id="131" presetID="19" presetClass="emph" presetSubtype="0" repeatCount="4000" fill="hold" grpId="3" nodeType="withEffect">
                                  <p:stCondLst>
                                    <p:cond delay="3500"/>
                                  </p:stCondLst>
                                  <p:childTnLst>
                                    <p:animClr clrSpc="rgb" dir="cw">
                                      <p:cBhvr override="childStyle">
                                        <p:cTn id="132" dur="500" fill="hold"/>
                                        <p:tgtEl>
                                          <p:spTgt spid="15"/>
                                        </p:tgtEl>
                                        <p:attrNameLst>
                                          <p:attrName>style.color</p:attrName>
                                        </p:attrNameLst>
                                      </p:cBhvr>
                                      <p:to>
                                        <a:srgbClr val="92D050"/>
                                      </p:to>
                                    </p:animClr>
                                    <p:animClr clrSpc="rgb" dir="cw">
                                      <p:cBhvr>
                                        <p:cTn id="133" dur="500" fill="hold"/>
                                        <p:tgtEl>
                                          <p:spTgt spid="15"/>
                                        </p:tgtEl>
                                        <p:attrNameLst>
                                          <p:attrName>fillcolor</p:attrName>
                                        </p:attrNameLst>
                                      </p:cBhvr>
                                      <p:to>
                                        <a:srgbClr val="92D050"/>
                                      </p:to>
                                    </p:animClr>
                                    <p:set>
                                      <p:cBhvr>
                                        <p:cTn id="134" dur="500" fill="hold"/>
                                        <p:tgtEl>
                                          <p:spTgt spid="15"/>
                                        </p:tgtEl>
                                        <p:attrNameLst>
                                          <p:attrName>fill.type</p:attrName>
                                        </p:attrNameLst>
                                      </p:cBhvr>
                                      <p:to>
                                        <p:strVal val="solid"/>
                                      </p:to>
                                    </p:set>
                                    <p:set>
                                      <p:cBhvr>
                                        <p:cTn id="135" dur="500" fill="hold"/>
                                        <p:tgtEl>
                                          <p:spTgt spid="15"/>
                                        </p:tgtEl>
                                        <p:attrNameLst>
                                          <p:attrName>fill.on</p:attrName>
                                        </p:attrNameLst>
                                      </p:cBhvr>
                                      <p:to>
                                        <p:strVal val="true"/>
                                      </p:to>
                                    </p:set>
                                  </p:childTnLst>
                                </p:cTn>
                              </p:par>
                              <p:par>
                                <p:cTn id="136" presetID="1" presetClass="mediacall" presetSubtype="0" fill="hold" nodeType="withEffect">
                                  <p:stCondLst>
                                    <p:cond delay="3500"/>
                                  </p:stCondLst>
                                  <p:childTnLst>
                                    <p:cmd type="call" cmd="playFrom(0.0)">
                                      <p:cBhvr>
                                        <p:cTn id="137" dur="5903" fill="hold"/>
                                        <p:tgtEl>
                                          <p:spTgt spid="41"/>
                                        </p:tgtEl>
                                      </p:cBhvr>
                                    </p:cmd>
                                  </p:childTnLst>
                                </p:cTn>
                              </p:par>
                              <p:par>
                                <p:cTn id="138" presetID="3" presetClass="mediacall" presetSubtype="0" fill="hold" nodeType="withEffect">
                                  <p:stCondLst>
                                    <p:cond delay="3500"/>
                                  </p:stCondLst>
                                  <p:childTnLst>
                                    <p:cmd type="call" cmd="stop">
                                      <p:cBhvr>
                                        <p:cTn id="139" dur="1" fill="hold"/>
                                        <p:tgtEl>
                                          <p:spTgt spid="39"/>
                                        </p:tgtEl>
                                      </p:cBhvr>
                                    </p:cmd>
                                  </p:childTnLst>
                                </p:cTn>
                              </p:par>
                              <p:par>
                                <p:cTn id="140" presetID="30" presetClass="emph" presetSubtype="0" fill="hold" grpId="2" nodeType="withEffect">
                                  <p:stCondLst>
                                    <p:cond delay="3500"/>
                                  </p:stCondLst>
                                  <p:childTnLst>
                                    <p:animClr clrSpc="hsl" dir="cw">
                                      <p:cBhvr override="childStyle">
                                        <p:cTn id="141" dur="500" fill="hold"/>
                                        <p:tgtEl>
                                          <p:spTgt spid="27"/>
                                        </p:tgtEl>
                                        <p:attrNameLst>
                                          <p:attrName>style.color</p:attrName>
                                        </p:attrNameLst>
                                      </p:cBhvr>
                                      <p:by>
                                        <p:hsl h="0" s="12549" l="25098"/>
                                      </p:by>
                                    </p:animClr>
                                    <p:animClr clrSpc="hsl" dir="cw">
                                      <p:cBhvr>
                                        <p:cTn id="142" dur="500" fill="hold"/>
                                        <p:tgtEl>
                                          <p:spTgt spid="27"/>
                                        </p:tgtEl>
                                        <p:attrNameLst>
                                          <p:attrName>fillcolor</p:attrName>
                                        </p:attrNameLst>
                                      </p:cBhvr>
                                      <p:by>
                                        <p:hsl h="0" s="12549" l="25098"/>
                                      </p:by>
                                    </p:animClr>
                                    <p:animClr clrSpc="hsl" dir="cw">
                                      <p:cBhvr>
                                        <p:cTn id="143" dur="500" fill="hold"/>
                                        <p:tgtEl>
                                          <p:spTgt spid="27"/>
                                        </p:tgtEl>
                                        <p:attrNameLst>
                                          <p:attrName>stroke.color</p:attrName>
                                        </p:attrNameLst>
                                      </p:cBhvr>
                                      <p:by>
                                        <p:hsl h="0" s="12549" l="25098"/>
                                      </p:by>
                                    </p:animClr>
                                    <p:set>
                                      <p:cBhvr>
                                        <p:cTn id="144" dur="500" fill="hold"/>
                                        <p:tgtEl>
                                          <p:spTgt spid="27"/>
                                        </p:tgtEl>
                                        <p:attrNameLst>
                                          <p:attrName>fill.type</p:attrName>
                                        </p:attrNameLst>
                                      </p:cBhvr>
                                      <p:to>
                                        <p:strVal val="solid"/>
                                      </p:to>
                                    </p:set>
                                  </p:childTnLst>
                                </p:cTn>
                              </p:par>
                              <p:par>
                                <p:cTn id="145" presetID="24" presetClass="emph" presetSubtype="0" fill="hold" grpId="4" nodeType="withEffect">
                                  <p:stCondLst>
                                    <p:cond delay="3500"/>
                                  </p:stCondLst>
                                  <p:childTnLst>
                                    <p:animClr clrSpc="hsl" dir="cw">
                                      <p:cBhvr override="childStyle">
                                        <p:cTn id="146" dur="500" fill="hold"/>
                                        <p:tgtEl>
                                          <p:spTgt spid="25"/>
                                        </p:tgtEl>
                                        <p:attrNameLst>
                                          <p:attrName>style.color</p:attrName>
                                        </p:attrNameLst>
                                      </p:cBhvr>
                                      <p:by>
                                        <p:hsl h="0" s="-12549" l="-25098"/>
                                      </p:by>
                                    </p:animClr>
                                    <p:animClr clrSpc="hsl" dir="cw">
                                      <p:cBhvr>
                                        <p:cTn id="147" dur="500" fill="hold"/>
                                        <p:tgtEl>
                                          <p:spTgt spid="25"/>
                                        </p:tgtEl>
                                        <p:attrNameLst>
                                          <p:attrName>fillcolor</p:attrName>
                                        </p:attrNameLst>
                                      </p:cBhvr>
                                      <p:by>
                                        <p:hsl h="0" s="-12549" l="-25098"/>
                                      </p:by>
                                    </p:animClr>
                                    <p:animClr clrSpc="hsl" dir="cw">
                                      <p:cBhvr>
                                        <p:cTn id="148" dur="500" fill="hold"/>
                                        <p:tgtEl>
                                          <p:spTgt spid="25"/>
                                        </p:tgtEl>
                                        <p:attrNameLst>
                                          <p:attrName>stroke.color</p:attrName>
                                        </p:attrNameLst>
                                      </p:cBhvr>
                                      <p:by>
                                        <p:hsl h="0" s="-12549" l="-25098"/>
                                      </p:by>
                                    </p:animClr>
                                    <p:set>
                                      <p:cBhvr>
                                        <p:cTn id="14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34"/>
                    </p:tgtEl>
                  </p:cond>
                </p:stCondLst>
                <p:endSync evt="end" delay="0">
                  <p:rtn val="all"/>
                </p:endSync>
                <p:childTnLst>
                  <p:par>
                    <p:cTn id="151" fill="hold">
                      <p:stCondLst>
                        <p:cond delay="0"/>
                      </p:stCondLst>
                      <p:childTnLst>
                        <p:par>
                          <p:cTn id="152" fill="hold">
                            <p:stCondLst>
                              <p:cond delay="0"/>
                            </p:stCondLst>
                            <p:childTnLst>
                              <p:par>
                                <p:cTn id="153" presetID="24" presetClass="emph" presetSubtype="0" fill="hold" grpId="1" nodeType="clickEffect">
                                  <p:stCondLst>
                                    <p:cond delay="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19" presetClass="emph" presetSubtype="0" fill="hold" grpId="0" nodeType="withEffect">
                                  <p:stCondLst>
                                    <p:cond delay="0"/>
                                  </p:stCondLst>
                                  <p:childTnLst>
                                    <p:animClr clrSpc="rgb" dir="cw">
                                      <p:cBhvr override="childStyle">
                                        <p:cTn id="159" dur="500" fill="hold"/>
                                        <p:tgtEl>
                                          <p:spTgt spid="32"/>
                                        </p:tgtEl>
                                        <p:attrNameLst>
                                          <p:attrName>style.color</p:attrName>
                                        </p:attrNameLst>
                                      </p:cBhvr>
                                      <p:to>
                                        <a:schemeClr val="accent2"/>
                                      </p:to>
                                    </p:animClr>
                                    <p:animClr clrSpc="rgb" dir="cw">
                                      <p:cBhvr>
                                        <p:cTn id="160" dur="500" fill="hold"/>
                                        <p:tgtEl>
                                          <p:spTgt spid="32"/>
                                        </p:tgtEl>
                                        <p:attrNameLst>
                                          <p:attrName>fillcolor</p:attrName>
                                        </p:attrNameLst>
                                      </p:cBhvr>
                                      <p:to>
                                        <a:schemeClr val="accent2"/>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 presetClass="mediacall" presetSubtype="0" fill="hold" nodeType="withEffect">
                                  <p:stCondLst>
                                    <p:cond delay="0"/>
                                  </p:stCondLst>
                                  <p:childTnLst>
                                    <p:cmd type="call" cmd="playFrom(0.0)">
                                      <p:cBhvr>
                                        <p:cTn id="164" dur="20218" fill="hold"/>
                                        <p:tgtEl>
                                          <p:spTgt spid="39"/>
                                        </p:tgtEl>
                                      </p:cBhvr>
                                    </p:cmd>
                                  </p:childTnLst>
                                </p:cTn>
                              </p:par>
                              <p:par>
                                <p:cTn id="165" presetID="3" presetClass="mediacall" presetSubtype="0" fill="hold" nodeType="withEffect">
                                  <p:stCondLst>
                                    <p:cond delay="0"/>
                                  </p:stCondLst>
                                  <p:childTnLst>
                                    <p:cmd type="call" cmd="stop">
                                      <p:cBhvr>
                                        <p:cTn id="166" dur="1" fill="hold"/>
                                        <p:tgtEl>
                                          <p:spTgt spid="38"/>
                                        </p:tgtEl>
                                      </p:cBhvr>
                                    </p:cmd>
                                  </p:childTnLst>
                                </p:cTn>
                              </p:par>
                              <p:par>
                                <p:cTn id="167" presetID="19" presetClass="emph" presetSubtype="0" fill="hold" grpId="1" nodeType="withEffect">
                                  <p:stCondLst>
                                    <p:cond delay="3000"/>
                                  </p:stCondLst>
                                  <p:childTnLst>
                                    <p:animClr clrSpc="rgb" dir="cw">
                                      <p:cBhvr override="childStyle">
                                        <p:cTn id="168" dur="500" fill="hold"/>
                                        <p:tgtEl>
                                          <p:spTgt spid="32"/>
                                        </p:tgtEl>
                                        <p:attrNameLst>
                                          <p:attrName>style.color</p:attrName>
                                        </p:attrNameLst>
                                      </p:cBhvr>
                                      <p:to>
                                        <a:srgbClr val="FF0000"/>
                                      </p:to>
                                    </p:animClr>
                                    <p:animClr clrSpc="rgb" dir="cw">
                                      <p:cBhvr>
                                        <p:cTn id="169" dur="500" fill="hold"/>
                                        <p:tgtEl>
                                          <p:spTgt spid="32"/>
                                        </p:tgtEl>
                                        <p:attrNameLst>
                                          <p:attrName>fillcolor</p:attrName>
                                        </p:attrNameLst>
                                      </p:cBhvr>
                                      <p:to>
                                        <a:srgbClr val="FF0000"/>
                                      </p:to>
                                    </p:animClr>
                                    <p:set>
                                      <p:cBhvr>
                                        <p:cTn id="170" dur="500" fill="hold"/>
                                        <p:tgtEl>
                                          <p:spTgt spid="32"/>
                                        </p:tgtEl>
                                        <p:attrNameLst>
                                          <p:attrName>fill.type</p:attrName>
                                        </p:attrNameLst>
                                      </p:cBhvr>
                                      <p:to>
                                        <p:strVal val="solid"/>
                                      </p:to>
                                    </p:set>
                                    <p:set>
                                      <p:cBhvr>
                                        <p:cTn id="171" dur="500" fill="hold"/>
                                        <p:tgtEl>
                                          <p:spTgt spid="32"/>
                                        </p:tgtEl>
                                        <p:attrNameLst>
                                          <p:attrName>fill.on</p:attrName>
                                        </p:attrNameLst>
                                      </p:cBhvr>
                                      <p:to>
                                        <p:strVal val="true"/>
                                      </p:to>
                                    </p:set>
                                  </p:childTnLst>
                                </p:cTn>
                              </p:par>
                              <p:par>
                                <p:cTn id="172" presetID="19" presetClass="emph" presetSubtype="0" repeatCount="4000" fill="hold" grpId="4" nodeType="withEffect">
                                  <p:stCondLst>
                                    <p:cond delay="3000"/>
                                  </p:stCondLst>
                                  <p:childTnLst>
                                    <p:animClr clrSpc="rgb" dir="cw">
                                      <p:cBhvr override="childStyle">
                                        <p:cTn id="173" dur="500" fill="hold"/>
                                        <p:tgtEl>
                                          <p:spTgt spid="15"/>
                                        </p:tgtEl>
                                        <p:attrNameLst>
                                          <p:attrName>style.color</p:attrName>
                                        </p:attrNameLst>
                                      </p:cBhvr>
                                      <p:to>
                                        <a:srgbClr val="92D050"/>
                                      </p:to>
                                    </p:animClr>
                                    <p:animClr clrSpc="rgb" dir="cw">
                                      <p:cBhvr>
                                        <p:cTn id="174" dur="500" fill="hold"/>
                                        <p:tgtEl>
                                          <p:spTgt spid="15"/>
                                        </p:tgtEl>
                                        <p:attrNameLst>
                                          <p:attrName>fillcolor</p:attrName>
                                        </p:attrNameLst>
                                      </p:cBhvr>
                                      <p:to>
                                        <a:srgbClr val="92D050"/>
                                      </p:to>
                                    </p:animClr>
                                    <p:set>
                                      <p:cBhvr>
                                        <p:cTn id="175" dur="500" fill="hold"/>
                                        <p:tgtEl>
                                          <p:spTgt spid="15"/>
                                        </p:tgtEl>
                                        <p:attrNameLst>
                                          <p:attrName>fill.type</p:attrName>
                                        </p:attrNameLst>
                                      </p:cBhvr>
                                      <p:to>
                                        <p:strVal val="solid"/>
                                      </p:to>
                                    </p:set>
                                    <p:set>
                                      <p:cBhvr>
                                        <p:cTn id="176" dur="500" fill="hold"/>
                                        <p:tgtEl>
                                          <p:spTgt spid="15"/>
                                        </p:tgtEl>
                                        <p:attrNameLst>
                                          <p:attrName>fill.on</p:attrName>
                                        </p:attrNameLst>
                                      </p:cBhvr>
                                      <p:to>
                                        <p:strVal val="true"/>
                                      </p:to>
                                    </p:set>
                                  </p:childTnLst>
                                </p:cTn>
                              </p:par>
                              <p:par>
                                <p:cTn id="177" presetID="1" presetClass="mediacall" presetSubtype="0" fill="hold" nodeType="withEffect">
                                  <p:stCondLst>
                                    <p:cond delay="3000"/>
                                  </p:stCondLst>
                                  <p:childTnLst>
                                    <p:cmd type="call" cmd="playFrom(0.0)">
                                      <p:cBhvr>
                                        <p:cTn id="178" dur="5903" fill="hold"/>
                                        <p:tgtEl>
                                          <p:spTgt spid="41"/>
                                        </p:tgtEl>
                                      </p:cBhvr>
                                    </p:cmd>
                                  </p:childTnLst>
                                </p:cTn>
                              </p:par>
                              <p:par>
                                <p:cTn id="179" presetID="3" presetClass="mediacall" presetSubtype="0" fill="hold" nodeType="withEffect">
                                  <p:stCondLst>
                                    <p:cond delay="3000"/>
                                  </p:stCondLst>
                                  <p:childTnLst>
                                    <p:cmd type="call" cmd="stop">
                                      <p:cBhvr>
                                        <p:cTn id="180" dur="1" fill="hold"/>
                                        <p:tgtEl>
                                          <p:spTgt spid="39"/>
                                        </p:tgtEl>
                                      </p:cBhvr>
                                    </p:cmd>
                                  </p:childTnLst>
                                </p:cTn>
                              </p:par>
                              <p:par>
                                <p:cTn id="181" presetID="30" presetClass="emph" presetSubtype="0" fill="hold" grpId="2" nodeType="withEffect">
                                  <p:stCondLst>
                                    <p:cond delay="3000"/>
                                  </p:stCondLst>
                                  <p:childTnLst>
                                    <p:animClr clrSpc="hsl" dir="cw">
                                      <p:cBhvr override="childStyle">
                                        <p:cTn id="182" dur="500" fill="hold"/>
                                        <p:tgtEl>
                                          <p:spTgt spid="34"/>
                                        </p:tgtEl>
                                        <p:attrNameLst>
                                          <p:attrName>style.color</p:attrName>
                                        </p:attrNameLst>
                                      </p:cBhvr>
                                      <p:by>
                                        <p:hsl h="0" s="12549" l="25098"/>
                                      </p:by>
                                    </p:animClr>
                                    <p:animClr clrSpc="hsl" dir="cw">
                                      <p:cBhvr>
                                        <p:cTn id="183" dur="500" fill="hold"/>
                                        <p:tgtEl>
                                          <p:spTgt spid="34"/>
                                        </p:tgtEl>
                                        <p:attrNameLst>
                                          <p:attrName>fillcolor</p:attrName>
                                        </p:attrNameLst>
                                      </p:cBhvr>
                                      <p:by>
                                        <p:hsl h="0" s="12549" l="25098"/>
                                      </p:by>
                                    </p:animClr>
                                    <p:animClr clrSpc="hsl" dir="cw">
                                      <p:cBhvr>
                                        <p:cTn id="184" dur="500" fill="hold"/>
                                        <p:tgtEl>
                                          <p:spTgt spid="34"/>
                                        </p:tgtEl>
                                        <p:attrNameLst>
                                          <p:attrName>stroke.color</p:attrName>
                                        </p:attrNameLst>
                                      </p:cBhvr>
                                      <p:by>
                                        <p:hsl h="0" s="12549" l="25098"/>
                                      </p:by>
                                    </p:animClr>
                                    <p:set>
                                      <p:cBhvr>
                                        <p:cTn id="185" dur="500" fill="hold"/>
                                        <p:tgtEl>
                                          <p:spTgt spid="34"/>
                                        </p:tgtEl>
                                        <p:attrNameLst>
                                          <p:attrName>fill.type</p:attrName>
                                        </p:attrNameLst>
                                      </p:cBhvr>
                                      <p:to>
                                        <p:strVal val="solid"/>
                                      </p:to>
                                    </p:set>
                                  </p:childTnLst>
                                </p:cTn>
                              </p:par>
                              <p:par>
                                <p:cTn id="186" presetID="24" presetClass="emph" presetSubtype="0" fill="hold" grpId="5" nodeType="withEffect">
                                  <p:stCondLst>
                                    <p:cond delay="3000"/>
                                  </p:stCondLst>
                                  <p:childTnLst>
                                    <p:animClr clrSpc="hsl" dir="cw">
                                      <p:cBhvr override="childStyle">
                                        <p:cTn id="187" dur="500" fill="hold"/>
                                        <p:tgtEl>
                                          <p:spTgt spid="25"/>
                                        </p:tgtEl>
                                        <p:attrNameLst>
                                          <p:attrName>style.color</p:attrName>
                                        </p:attrNameLst>
                                      </p:cBhvr>
                                      <p:by>
                                        <p:hsl h="0" s="-12549" l="-25098"/>
                                      </p:by>
                                    </p:animClr>
                                    <p:animClr clrSpc="hsl" dir="cw">
                                      <p:cBhvr>
                                        <p:cTn id="188" dur="500" fill="hold"/>
                                        <p:tgtEl>
                                          <p:spTgt spid="25"/>
                                        </p:tgtEl>
                                        <p:attrNameLst>
                                          <p:attrName>fillcolor</p:attrName>
                                        </p:attrNameLst>
                                      </p:cBhvr>
                                      <p:by>
                                        <p:hsl h="0" s="-12549" l="-25098"/>
                                      </p:by>
                                    </p:animClr>
                                    <p:animClr clrSpc="hsl" dir="cw">
                                      <p:cBhvr>
                                        <p:cTn id="189" dur="500" fill="hold"/>
                                        <p:tgtEl>
                                          <p:spTgt spid="25"/>
                                        </p:tgtEl>
                                        <p:attrNameLst>
                                          <p:attrName>stroke.color</p:attrName>
                                        </p:attrNameLst>
                                      </p:cBhvr>
                                      <p:by>
                                        <p:hsl h="0" s="-12549" l="-25098"/>
                                      </p:by>
                                    </p:animClr>
                                    <p:set>
                                      <p:cBhvr>
                                        <p:cTn id="19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1" fill="hold" display="0">
                  <p:stCondLst>
                    <p:cond delay="indefinite"/>
                  </p:stCondLst>
                  <p:endCondLst>
                    <p:cond evt="onStopAudio" delay="0">
                      <p:tgtEl>
                        <p:sldTgt/>
                      </p:tgtEl>
                    </p:cond>
                  </p:endCondLst>
                </p:cTn>
                <p:tgtEl>
                  <p:spTgt spid="39"/>
                </p:tgtEl>
              </p:cMediaNode>
            </p:audio>
            <p:audio>
              <p:cMediaNode vol="80000">
                <p:cTn id="192" fill="hold" display="0">
                  <p:stCondLst>
                    <p:cond delay="indefinite"/>
                  </p:stCondLst>
                  <p:endCondLst>
                    <p:cond evt="onStopAudio" delay="0">
                      <p:tgtEl>
                        <p:sldTgt/>
                      </p:tgtEl>
                    </p:cond>
                  </p:endCondLst>
                </p:cTn>
                <p:tgtEl>
                  <p:spTgt spid="40"/>
                </p:tgtEl>
              </p:cMediaNode>
            </p:audio>
            <p:audio>
              <p:cMediaNode vol="80000">
                <p:cTn id="193"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23005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144" y="264862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185" y="1026324"/>
            <a:ext cx="9145185" cy="3491"/>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71632" y="370404"/>
            <a:ext cx="8254175" cy="1318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109133" y="747641"/>
            <a:ext cx="4118880" cy="496996"/>
          </a:xfrm>
          <a:prstGeom prst="rect">
            <a:avLst/>
          </a:prstGeom>
          <a:noFill/>
        </p:spPr>
        <p:txBody>
          <a:bodyPr wrap="square" rtlCol="0">
            <a:spAutoFit/>
          </a:bodyPr>
          <a:lstStyle/>
          <a:p>
            <a:pPr marL="457200" algn="ctr">
              <a:lnSpc>
                <a:spcPct val="150000"/>
              </a:lnSpc>
              <a:spcBef>
                <a:spcPts val="600"/>
              </a:spcBef>
              <a:spcAft>
                <a:spcPts val="600"/>
              </a:spcAft>
              <a:tabLst>
                <a:tab pos="139700" algn="l"/>
              </a:tabLst>
            </a:pPr>
            <a:r>
              <a:rPr lang="en-US" sz="2000" b="1">
                <a:solidFill>
                  <a:schemeClr val="bg1"/>
                </a:solidFill>
                <a:latin typeface="Arial" panose="020B0604020202020204" pitchFamily="34" charset="0"/>
                <a:ea typeface="Malgun Gothic" panose="020B0503020000020004" pitchFamily="34" charset="-127"/>
                <a:cs typeface="Arial" panose="020B0604020202020204" pitchFamily="34" charset="0"/>
              </a:rPr>
              <a:t>Câu 5.</a:t>
            </a:r>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Chọn công thức đúng:</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12349" y="2071383"/>
            <a:ext cx="4127087" cy="12021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5262" y="2054043"/>
            <a:ext cx="4127087" cy="12088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684009" y="2149939"/>
                <a:ext cx="3777940" cy="1116716"/>
              </a:xfrm>
              <a:prstGeom prst="rect">
                <a:avLst/>
              </a:prstGeom>
              <a:noFill/>
            </p:spPr>
            <p:txBody>
              <a:bodyPr wrap="square" rtlCol="0">
                <a:spAutoFit/>
              </a:bodyPr>
              <a:lstStyle/>
              <a:p>
                <a:pPr lvl="0" algn="just">
                  <a:lnSpc>
                    <a:spcPct val="130000"/>
                  </a:lnSpc>
                  <a:defRPr/>
                </a:pPr>
                <a14:m>
                  <m:oMathPara xmlns:m="http://schemas.openxmlformats.org/officeDocument/2006/math">
                    <m:oMathParaPr>
                      <m:jc m:val="centerGroup"/>
                    </m:oMathParaPr>
                    <m:oMath xmlns:m="http://schemas.openxmlformats.org/officeDocument/2006/math">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B</m:t>
                      </m:r>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𝜎</m:t>
                      </m:r>
                      <m:d>
                        <m:d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radPr>
                        <m:deg/>
                        <m:e>
                          <m:sSubSup>
                            <m:sSub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bSup>
                          <m:sSub>
                            <m:sSub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Sup>
                            <m:sSub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bSup>
                          <m:sSub>
                            <m:sSub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Sup>
                            <m:sSub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bSup>
                          <m:sSub>
                            <m:sSub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e>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e>
                      </m:rad>
                    </m:oMath>
                  </m:oMathPara>
                </a14:m>
                <a:endParaRPr kumimoji="0" lang="en-US" sz="1700" b="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684009" y="2149939"/>
                <a:ext cx="3777940" cy="111671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602559" y="2361925"/>
                <a:ext cx="3098747" cy="484748"/>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left"/>
                    </m:oMathParaPr>
                    <m:oMath xmlns:m="http://schemas.openxmlformats.org/officeDocument/2006/math">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𝜎</m:t>
                      </m:r>
                      <m:d>
                        <m:d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𝑉</m:t>
                          </m:r>
                        </m:e>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17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602559" y="2361925"/>
                <a:ext cx="3098747" cy="484748"/>
              </a:xfrm>
              <a:prstGeom prst="rect">
                <a:avLst/>
              </a:prstGeom>
              <a:blipFill>
                <a:blip r:embed="rId12"/>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2349" y="3631037"/>
            <a:ext cx="4127087" cy="12193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5262" y="3620125"/>
            <a:ext cx="4127087" cy="12201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432767" y="3945174"/>
                <a:ext cx="2615685" cy="644535"/>
              </a:xfrm>
              <a:prstGeom prst="rect">
                <a:avLst/>
              </a:prstGeom>
              <a:noFill/>
            </p:spPr>
            <p:txBody>
              <a:bodyPr wrap="square" rtlCol="0">
                <a:spAutoFit/>
              </a:bodyPr>
              <a:lstStyle/>
              <a:p>
                <a:pPr marR="30480" lvl="0" algn="ct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D</m:t>
                      </m:r>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𝜎</m:t>
                      </m:r>
                      <m:d>
                        <m:d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e>
                      </m:rad>
                    </m:oMath>
                  </m:oMathPara>
                </a14:m>
                <a:endParaRPr kumimoji="0" lang="en-US" sz="17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432767" y="3945174"/>
                <a:ext cx="2615685" cy="64453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04455" y="3709084"/>
                <a:ext cx="4010758" cy="1116716"/>
              </a:xfrm>
              <a:prstGeom prst="rect">
                <a:avLst/>
              </a:prstGeom>
              <a:noFill/>
            </p:spPr>
            <p:txBody>
              <a:bodyPr wrap="square" rtlCol="0">
                <a:spAutoFit/>
              </a:bodyPr>
              <a:lstStyle/>
              <a:p>
                <a:pPr marR="15240" lvl="0" algn="ctr" defTabSz="457200">
                  <a:lnSpc>
                    <a:spcPct val="130000"/>
                  </a:lnSpc>
                  <a:buClrTx/>
                  <a:defRPr/>
                </a:pPr>
                <a14:m>
                  <m:oMathPara xmlns:m="http://schemas.openxmlformats.org/officeDocument/2006/math">
                    <m:oMathParaPr>
                      <m:jc m:val="centerGroup"/>
                    </m:oMathParaPr>
                    <m:oMath xmlns:m="http://schemas.openxmlformats.org/officeDocument/2006/math">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en-US" sz="17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𝜎</m:t>
                      </m:r>
                      <m:d>
                        <m:d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radPr>
                        <m:deg/>
                        <m:e>
                          <m:sSubSup>
                            <m:sSub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bSup>
                          <m:sSub>
                            <m:sSub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Sup>
                            <m:sSub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bSup>
                          <m:sSub>
                            <m:sSub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bSup>
                            <m:sSub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bSup>
                          <m:sSub>
                            <m:sSub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𝑝</m:t>
                              </m:r>
                            </m:e>
                            <m:sub>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𝑛</m:t>
                              </m:r>
                            </m:sub>
                          </m:sSub>
                        </m:e>
                      </m:rad>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e>
                        <m: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r>
                        <a:rPr lang="en-US" sz="17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17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04455" y="3709084"/>
                <a:ext cx="4010758" cy="1116716"/>
              </a:xfrm>
              <a:prstGeom prst="rect">
                <a:avLst/>
              </a:prstGeom>
              <a:blipFill>
                <a:blip r:embed="rId14"/>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230446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401" y="43501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401" y="322340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4190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10467" y="374746"/>
            <a:ext cx="8254175" cy="2082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02778" y="445638"/>
            <a:ext cx="5030961" cy="456535"/>
          </a:xfrm>
          <a:prstGeom prst="rect">
            <a:avLst/>
          </a:prstGeom>
          <a:noFill/>
        </p:spPr>
        <p:txBody>
          <a:bodyPr wrap="square" rtlCol="0">
            <a:spAutoFit/>
          </a:bodyPr>
          <a:lstStyle/>
          <a:p>
            <a:pPr marL="457200" algn="just">
              <a:lnSpc>
                <a:spcPct val="150000"/>
              </a:lnSpc>
              <a:spcBef>
                <a:spcPts val="600"/>
              </a:spcBef>
              <a:spcAft>
                <a:spcPts val="600"/>
              </a:spcAft>
              <a:tabLst>
                <a:tab pos="139700" algn="l"/>
              </a:tabLst>
            </a:pPr>
            <a:r>
              <a:rPr lang="en-US" sz="1800" b="1">
                <a:solidFill>
                  <a:schemeClr val="bg1"/>
                </a:solidFill>
                <a:latin typeface="Arial" panose="020B0604020202020204" pitchFamily="34" charset="0"/>
                <a:ea typeface="Malgun Gothic" panose="020B0503020000020004" pitchFamily="34" charset="-127"/>
                <a:cs typeface="Arial" panose="020B0604020202020204" pitchFamily="34" charset="0"/>
              </a:rPr>
              <a:t>Câu 6.</a:t>
            </a:r>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 Cho bảng phân bố xác suất sau:</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62599" y="3910076"/>
            <a:ext cx="4127087" cy="8738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53455" y="2737225"/>
            <a:ext cx="4127087" cy="908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932948" y="4085116"/>
                <a:ext cx="1378567" cy="584775"/>
              </a:xfrm>
              <a:prstGeom prst="rect">
                <a:avLst/>
              </a:prstGeom>
              <a:noFill/>
            </p:spPr>
            <p:txBody>
              <a:bodyPr wrap="square" rtlCol="0">
                <a:spAutoFit/>
              </a:bodyPr>
              <a:lstStyle/>
              <a:p>
                <a:pPr marR="30480"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D</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6,1</m:t>
                      </m:r>
                    </m:oMath>
                  </m:oMathPara>
                </a14:m>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932948" y="4085116"/>
                <a:ext cx="1378567"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95998" y="2937212"/>
                <a:ext cx="1442000" cy="507831"/>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B</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6,5</m:t>
                      </m:r>
                    </m:oMath>
                  </m:oMathPara>
                </a14:m>
                <a:endParaRPr kumimoji="0" lang="en-US" sz="18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95998" y="2937212"/>
                <a:ext cx="1442000" cy="507831"/>
              </a:xfrm>
              <a:prstGeom prst="rect">
                <a:avLst/>
              </a:prstGeom>
              <a:blipFill>
                <a:blip r:embed="rId12"/>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12281" y="2767430"/>
            <a:ext cx="4127087" cy="886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21425" y="3908905"/>
            <a:ext cx="4127087" cy="886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726803" y="3038738"/>
                <a:ext cx="1406897" cy="369332"/>
              </a:xfrm>
              <a:prstGeom prst="rect">
                <a:avLst/>
              </a:prstGeom>
              <a:noFill/>
            </p:spPr>
            <p:txBody>
              <a:bodyPr wrap="square" rtlCol="0">
                <a:spAutoFit/>
              </a:bodyPr>
              <a:lstStyle/>
              <a:p>
                <a:pPr lvl="0" algn="ctr">
                  <a:defRPr/>
                </a:pPr>
                <a14:m>
                  <m:oMathPara xmlns:m="http://schemas.openxmlformats.org/officeDocument/2006/math">
                    <m:oMathParaPr>
                      <m:jc m:val="center"/>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A</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0,25</m:t>
                      </m:r>
                    </m:oMath>
                  </m:oMathPara>
                </a14:m>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726803" y="3038738"/>
                <a:ext cx="1406897" cy="369332"/>
              </a:xfrm>
              <a:prstGeom prst="rect">
                <a:avLst/>
              </a:prstGeom>
              <a:blipFill>
                <a:blip r:embed="rId13"/>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892040" y="4139916"/>
                <a:ext cx="1167567" cy="452432"/>
              </a:xfrm>
              <a:prstGeom prst="rect">
                <a:avLst/>
              </a:prstGeom>
              <a:noFill/>
            </p:spPr>
            <p:txBody>
              <a:bodyPr wrap="square" rtlCol="0">
                <a:spAutoFit/>
              </a:bodyPr>
              <a:lstStyle/>
              <a:p>
                <a:pPr marR="15240" lvl="0" algn="ctr" defTabSz="457200">
                  <a:lnSpc>
                    <a:spcPct val="130000"/>
                  </a:lnSpc>
                  <a:buClrTx/>
                  <a:defRPr/>
                </a:pPr>
                <a14:m>
                  <m:oMathPara xmlns:m="http://schemas.openxmlformats.org/officeDocument/2006/math">
                    <m:oMathParaPr>
                      <m:jc m:val="center"/>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C</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1,525</m:t>
                      </m:r>
                    </m:oMath>
                  </m:oMathPara>
                </a14:m>
                <a:endParaRPr kumimoji="0" lang="en-US" sz="18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892040" y="4139916"/>
                <a:ext cx="1167567" cy="452432"/>
              </a:xfrm>
              <a:prstGeom prst="rect">
                <a:avLst/>
              </a:prstGeom>
              <a:blipFill>
                <a:blip r:embed="rId14"/>
                <a:stretch>
                  <a:fillRect b="-1351"/>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6864" y="2767430"/>
            <a:ext cx="365523" cy="365523"/>
          </a:xfrm>
          <a:prstGeom prst="rect">
            <a:avLst/>
          </a:prstGeom>
        </p:spPr>
      </p:pic>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4150626174"/>
                  </p:ext>
                </p:extLst>
              </p:nvPr>
            </p:nvGraphicFramePr>
            <p:xfrm>
              <a:off x="1791837" y="1073072"/>
              <a:ext cx="5491435" cy="701040"/>
            </p:xfrm>
            <a:graphic>
              <a:graphicData uri="http://schemas.openxmlformats.org/drawingml/2006/table">
                <a:tbl>
                  <a:tblPr firstRow="1" firstCol="1" bandRow="1">
                    <a:tableStyleId>{C7127886-D124-40A5-9636-44E87FFFFF15}</a:tableStyleId>
                  </a:tblPr>
                  <a:tblGrid>
                    <a:gridCol w="1098287">
                      <a:extLst>
                        <a:ext uri="{9D8B030D-6E8A-4147-A177-3AD203B41FA5}">
                          <a16:colId xmlns:a16="http://schemas.microsoft.com/office/drawing/2014/main" val="2534018060"/>
                        </a:ext>
                      </a:extLst>
                    </a:gridCol>
                    <a:gridCol w="1098287">
                      <a:extLst>
                        <a:ext uri="{9D8B030D-6E8A-4147-A177-3AD203B41FA5}">
                          <a16:colId xmlns:a16="http://schemas.microsoft.com/office/drawing/2014/main" val="3625068635"/>
                        </a:ext>
                      </a:extLst>
                    </a:gridCol>
                    <a:gridCol w="1098287">
                      <a:extLst>
                        <a:ext uri="{9D8B030D-6E8A-4147-A177-3AD203B41FA5}">
                          <a16:colId xmlns:a16="http://schemas.microsoft.com/office/drawing/2014/main" val="2353054256"/>
                        </a:ext>
                      </a:extLst>
                    </a:gridCol>
                    <a:gridCol w="1098287">
                      <a:extLst>
                        <a:ext uri="{9D8B030D-6E8A-4147-A177-3AD203B41FA5}">
                          <a16:colId xmlns:a16="http://schemas.microsoft.com/office/drawing/2014/main" val="4245186865"/>
                        </a:ext>
                      </a:extLst>
                    </a:gridCol>
                    <a:gridCol w="1098287">
                      <a:extLst>
                        <a:ext uri="{9D8B030D-6E8A-4147-A177-3AD203B41FA5}">
                          <a16:colId xmlns:a16="http://schemas.microsoft.com/office/drawing/2014/main" val="2198814509"/>
                        </a:ext>
                      </a:extLst>
                    </a:gridCol>
                  </a:tblGrid>
                  <a:tr h="0">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smtClean="0">
                                    <a:solidFill>
                                      <a:schemeClr val="bg1"/>
                                    </a:solidFill>
                                    <a:effectLst/>
                                    <a:latin typeface="Cambria Math" panose="02040503050406030204" pitchFamily="18" charset="0"/>
                                  </a:rPr>
                                  <m:t>𝑋</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5</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6</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7</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8</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9779569"/>
                      </a:ext>
                    </a:extLst>
                  </a:tr>
                  <a:tr h="0">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smtClean="0">
                                    <a:solidFill>
                                      <a:schemeClr val="bg1"/>
                                    </a:solidFill>
                                    <a:effectLst/>
                                    <a:latin typeface="Cambria Math" panose="02040503050406030204" pitchFamily="18" charset="0"/>
                                  </a:rPr>
                                  <m:t>𝑃</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0,3</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45720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0,4</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0,2</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spcBef>
                              <a:spcPts val="600"/>
                            </a:spcBef>
                            <a:spcAft>
                              <a:spcPts val="600"/>
                            </a:spcAft>
                            <a:tabLst>
                              <a:tab pos="139700" algn="l"/>
                            </a:tabLst>
                          </a:pPr>
                          <a14:m>
                            <m:oMathPara xmlns:m="http://schemas.openxmlformats.org/officeDocument/2006/math">
                              <m:oMathParaPr>
                                <m:jc m:val="centerGroup"/>
                              </m:oMathParaPr>
                              <m:oMath xmlns:m="http://schemas.openxmlformats.org/officeDocument/2006/math">
                                <m:r>
                                  <a:rPr lang="en-US" sz="1800" i="1" smtClean="0">
                                    <a:solidFill>
                                      <a:schemeClr val="bg1"/>
                                    </a:solidFill>
                                    <a:effectLst/>
                                    <a:latin typeface="Cambria Math" panose="02040503050406030204" pitchFamily="18" charset="0"/>
                                  </a:rPr>
                                  <m:t>0,1</m:t>
                                </m:r>
                              </m:oMath>
                            </m:oMathPara>
                          </a14:m>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1769603"/>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4150626174"/>
                  </p:ext>
                </p:extLst>
              </p:nvPr>
            </p:nvGraphicFramePr>
            <p:xfrm>
              <a:off x="1791837" y="1073072"/>
              <a:ext cx="5491435" cy="701040"/>
            </p:xfrm>
            <a:graphic>
              <a:graphicData uri="http://schemas.openxmlformats.org/drawingml/2006/table">
                <a:tbl>
                  <a:tblPr firstRow="1" firstCol="1" bandRow="1">
                    <a:tableStyleId>{C7127886-D124-40A5-9636-44E87FFFFF15}</a:tableStyleId>
                  </a:tblPr>
                  <a:tblGrid>
                    <a:gridCol w="1098287">
                      <a:extLst>
                        <a:ext uri="{9D8B030D-6E8A-4147-A177-3AD203B41FA5}">
                          <a16:colId xmlns:a16="http://schemas.microsoft.com/office/drawing/2014/main" val="2534018060"/>
                        </a:ext>
                      </a:extLst>
                    </a:gridCol>
                    <a:gridCol w="1098287">
                      <a:extLst>
                        <a:ext uri="{9D8B030D-6E8A-4147-A177-3AD203B41FA5}">
                          <a16:colId xmlns:a16="http://schemas.microsoft.com/office/drawing/2014/main" val="3625068635"/>
                        </a:ext>
                      </a:extLst>
                    </a:gridCol>
                    <a:gridCol w="1098287">
                      <a:extLst>
                        <a:ext uri="{9D8B030D-6E8A-4147-A177-3AD203B41FA5}">
                          <a16:colId xmlns:a16="http://schemas.microsoft.com/office/drawing/2014/main" val="2353054256"/>
                        </a:ext>
                      </a:extLst>
                    </a:gridCol>
                    <a:gridCol w="1098287">
                      <a:extLst>
                        <a:ext uri="{9D8B030D-6E8A-4147-A177-3AD203B41FA5}">
                          <a16:colId xmlns:a16="http://schemas.microsoft.com/office/drawing/2014/main" val="4245186865"/>
                        </a:ext>
                      </a:extLst>
                    </a:gridCol>
                    <a:gridCol w="1098287">
                      <a:extLst>
                        <a:ext uri="{9D8B030D-6E8A-4147-A177-3AD203B41FA5}">
                          <a16:colId xmlns:a16="http://schemas.microsoft.com/office/drawing/2014/main" val="2198814509"/>
                        </a:ext>
                      </a:extLst>
                    </a:gridCol>
                  </a:tblGrid>
                  <a:tr h="350520">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556" t="-3448" r="-402222" b="-10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100000" t="-3448" r="-300000" b="-10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201111" t="-3448" r="-201667" b="-10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299448" t="-3448" r="-100552" b="-10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401667" t="-3448" r="-1111" b="-103448"/>
                          </a:stretch>
                        </a:blipFill>
                      </a:tcPr>
                    </a:tc>
                    <a:extLst>
                      <a:ext uri="{0D108BD9-81ED-4DB2-BD59-A6C34878D82A}">
                        <a16:rowId xmlns:a16="http://schemas.microsoft.com/office/drawing/2014/main" val="3699779569"/>
                      </a:ext>
                    </a:extLst>
                  </a:tr>
                  <a:tr h="350520">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556" t="-103448" r="-402222" b="-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100000" t="-103448" r="-300000" b="-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201111" t="-103448" r="-201667" b="-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299448" t="-103448" r="-100552" b="-3448"/>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6"/>
                          <a:stretch>
                            <a:fillRect l="-401667" t="-103448" r="-1111" b="-3448"/>
                          </a:stretch>
                        </a:blipFill>
                      </a:tcPr>
                    </a:tc>
                    <a:extLst>
                      <a:ext uri="{0D108BD9-81ED-4DB2-BD59-A6C34878D82A}">
                        <a16:rowId xmlns:a16="http://schemas.microsoft.com/office/drawing/2014/main" val="2491769603"/>
                      </a:ext>
                    </a:extLst>
                  </a:tr>
                </a:tbl>
              </a:graphicData>
            </a:graphic>
          </p:graphicFrame>
        </mc:Fallback>
      </mc:AlternateContent>
      <p:sp>
        <p:nvSpPr>
          <p:cNvPr id="5" name="Rectangle 4"/>
          <p:cNvSpPr/>
          <p:nvPr/>
        </p:nvSpPr>
        <p:spPr>
          <a:xfrm>
            <a:off x="762161" y="1845720"/>
            <a:ext cx="3775393" cy="456535"/>
          </a:xfrm>
          <a:prstGeom prst="rect">
            <a:avLst/>
          </a:prstGeom>
        </p:spPr>
        <p:txBody>
          <a:bodyPr wrap="none">
            <a:spAutoFit/>
          </a:bodyPr>
          <a:lstStyle/>
          <a:p>
            <a:pPr marL="457200" algn="just">
              <a:lnSpc>
                <a:spcPct val="150000"/>
              </a:lnSpc>
              <a:spcBef>
                <a:spcPts val="600"/>
              </a:spcBef>
              <a:spcAft>
                <a:spcPts val="600"/>
              </a:spcAft>
              <a:tabLst>
                <a:tab pos="139700" algn="l"/>
              </a:tabLst>
            </a:pPr>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Khi đó, kỳ vọng của biến cố là:</a:t>
            </a:r>
            <a:endParaRPr lang="en-US" sz="1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107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repeatCount="4000" fill="hold" grpId="1" nodeType="withEffect">
                                  <p:stCondLst>
                                    <p:cond delay="3000"/>
                                  </p:stCondLst>
                                  <p:childTnLst>
                                    <p:animClr clrSpc="rgb" dir="cw">
                                      <p:cBhvr override="childStyle">
                                        <p:cTn id="55" dur="500" fill="hold"/>
                                        <p:tgtEl>
                                          <p:spTgt spid="15"/>
                                        </p:tgtEl>
                                        <p:attrNameLst>
                                          <p:attrName>style.color</p:attrName>
                                        </p:attrNameLst>
                                      </p:cBhvr>
                                      <p:to>
                                        <a:srgbClr val="92D050"/>
                                      </p:to>
                                    </p:animClr>
                                    <p:animClr clrSpc="rgb" dir="cw">
                                      <p:cBhvr>
                                        <p:cTn id="56" dur="500" fill="hold"/>
                                        <p:tgtEl>
                                          <p:spTgt spid="15"/>
                                        </p:tgtEl>
                                        <p:attrNameLst>
                                          <p:attrName>fillcolor</p:attrName>
                                        </p:attrNameLst>
                                      </p:cBhvr>
                                      <p:to>
                                        <a:srgbClr val="92D050"/>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3000"/>
                                  </p:stCondLst>
                                  <p:childTnLst>
                                    <p:cmd type="call" cmd="playFrom(0.0)">
                                      <p:cBhvr>
                                        <p:cTn id="60" dur="7732" fill="hold"/>
                                        <p:tgtEl>
                                          <p:spTgt spid="40"/>
                                        </p:tgtEl>
                                      </p:cBhvr>
                                    </p:cmd>
                                  </p:childTnLst>
                                </p:cTn>
                              </p:par>
                              <p:par>
                                <p:cTn id="61" presetID="3" presetClass="mediacall" presetSubtype="0" fill="hold" nodeType="withEffect">
                                  <p:stCondLst>
                                    <p:cond delay="3000"/>
                                  </p:stCondLst>
                                  <p:childTnLst>
                                    <p:cmd type="call" cmd="stop">
                                      <p:cBhvr>
                                        <p:cTn id="62" dur="1" fill="hold"/>
                                        <p:tgtEl>
                                          <p:spTgt spid="39"/>
                                        </p:tgtEl>
                                      </p:cBhvr>
                                    </p:cmd>
                                  </p:childTnLst>
                                </p:cTn>
                              </p:par>
                              <p:par>
                                <p:cTn id="63" presetID="24" presetClass="emph" presetSubtype="0" fill="hold" grpId="2" nodeType="withEffect">
                                  <p:stCondLst>
                                    <p:cond delay="3000"/>
                                  </p:stCondLst>
                                  <p:childTnLst>
                                    <p:animClr clrSpc="hsl" dir="cw">
                                      <p:cBhvr override="childStyle">
                                        <p:cTn id="64" dur="500" fill="hold"/>
                                        <p:tgtEl>
                                          <p:spTgt spid="25"/>
                                        </p:tgtEl>
                                        <p:attrNameLst>
                                          <p:attrName>style.color</p:attrName>
                                        </p:attrNameLst>
                                      </p:cBhvr>
                                      <p:by>
                                        <p:hsl h="0" s="-12549" l="-25098"/>
                                      </p:by>
                                    </p:animClr>
                                    <p:animClr clrSpc="hsl" dir="cw">
                                      <p:cBhvr>
                                        <p:cTn id="65" dur="500" fill="hold"/>
                                        <p:tgtEl>
                                          <p:spTgt spid="25"/>
                                        </p:tgtEl>
                                        <p:attrNameLst>
                                          <p:attrName>fillcolor</p:attrName>
                                        </p:attrNameLst>
                                      </p:cBhvr>
                                      <p:by>
                                        <p:hsl h="0" s="-12549" l="-25098"/>
                                      </p:by>
                                    </p:animClr>
                                    <p:animClr clrSpc="hsl" dir="cw">
                                      <p:cBhvr>
                                        <p:cTn id="66" dur="500" fill="hold"/>
                                        <p:tgtEl>
                                          <p:spTgt spid="25"/>
                                        </p:tgtEl>
                                        <p:attrNameLst>
                                          <p:attrName>stroke.color</p:attrName>
                                        </p:attrNameLst>
                                      </p:cBhvr>
                                      <p:by>
                                        <p:hsl h="0" s="-12549" l="-25098"/>
                                      </p:by>
                                    </p:animClr>
                                    <p:set>
                                      <p:cBhvr>
                                        <p:cTn id="6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1" nodeType="clickEffect">
                                  <p:stCondLst>
                                    <p:cond delay="0"/>
                                  </p:stCondLst>
                                  <p:childTnLst>
                                    <p:animClr clrSpc="hsl" dir="cw">
                                      <p:cBhvr override="childStyle">
                                        <p:cTn id="72" dur="500" fill="hold"/>
                                        <p:tgtEl>
                                          <p:spTgt spid="33"/>
                                        </p:tgtEl>
                                        <p:attrNameLst>
                                          <p:attrName>style.color</p:attrName>
                                        </p:attrNameLst>
                                      </p:cBhvr>
                                      <p:by>
                                        <p:hsl h="0" s="-12549" l="-25098"/>
                                      </p:by>
                                    </p:animClr>
                                    <p:animClr clrSpc="hsl" dir="cw">
                                      <p:cBhvr>
                                        <p:cTn id="73" dur="500" fill="hold"/>
                                        <p:tgtEl>
                                          <p:spTgt spid="33"/>
                                        </p:tgtEl>
                                        <p:attrNameLst>
                                          <p:attrName>fillcolor</p:attrName>
                                        </p:attrNameLst>
                                      </p:cBhvr>
                                      <p:by>
                                        <p:hsl h="0" s="-12549" l="-25098"/>
                                      </p:by>
                                    </p:animClr>
                                    <p:animClr clrSpc="hsl" dir="cw">
                                      <p:cBhvr>
                                        <p:cTn id="74" dur="500" fill="hold"/>
                                        <p:tgtEl>
                                          <p:spTgt spid="33"/>
                                        </p:tgtEl>
                                        <p:attrNameLst>
                                          <p:attrName>stroke.color</p:attrName>
                                        </p:attrNameLst>
                                      </p:cBhvr>
                                      <p:by>
                                        <p:hsl h="0" s="-12549" l="-25098"/>
                                      </p:by>
                                    </p:animClr>
                                    <p:set>
                                      <p:cBhvr>
                                        <p:cTn id="75" dur="500" fill="hold"/>
                                        <p:tgtEl>
                                          <p:spTgt spid="33"/>
                                        </p:tgtEl>
                                        <p:attrNameLst>
                                          <p:attrName>fill.type</p:attrName>
                                        </p:attrNameLst>
                                      </p:cBhvr>
                                      <p:to>
                                        <p:strVal val="solid"/>
                                      </p:to>
                                    </p:set>
                                  </p:childTnLst>
                                </p:cTn>
                              </p:par>
                              <p:par>
                                <p:cTn id="76" presetID="19" presetClass="emph" presetSubtype="0" fill="hold" grpId="0" nodeType="withEffect">
                                  <p:stCondLst>
                                    <p:cond delay="0"/>
                                  </p:stCondLst>
                                  <p:childTnLst>
                                    <p:animClr clrSpc="rgb" dir="cw">
                                      <p:cBhvr override="childStyle">
                                        <p:cTn id="77" dur="500" fill="hold"/>
                                        <p:tgtEl>
                                          <p:spTgt spid="31"/>
                                        </p:tgtEl>
                                        <p:attrNameLst>
                                          <p:attrName>style.color</p:attrName>
                                        </p:attrNameLst>
                                      </p:cBhvr>
                                      <p:to>
                                        <a:srgbClr val="FFC000"/>
                                      </p:to>
                                    </p:animClr>
                                    <p:animClr clrSpc="rgb" dir="cw">
                                      <p:cBhvr>
                                        <p:cTn id="78" dur="500" fill="hold"/>
                                        <p:tgtEl>
                                          <p:spTgt spid="31"/>
                                        </p:tgtEl>
                                        <p:attrNameLst>
                                          <p:attrName>fillcolor</p:attrName>
                                        </p:attrNameLst>
                                      </p:cBhvr>
                                      <p:to>
                                        <a:srgbClr val="FFC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218" fill="hold"/>
                                        <p:tgtEl>
                                          <p:spTgt spid="39"/>
                                        </p:tgtEl>
                                      </p:cBhvr>
                                    </p:cmd>
                                  </p:childTnLst>
                                </p:cTn>
                              </p:par>
                              <p:par>
                                <p:cTn id="83" presetID="3" presetClass="mediacall" presetSubtype="0" fill="hold" nodeType="withEffect">
                                  <p:stCondLst>
                                    <p:cond delay="0"/>
                                  </p:stCondLst>
                                  <p:childTnLst>
                                    <p:cmd type="call" cmd="stop">
                                      <p:cBhvr>
                                        <p:cTn id="84" dur="1" fill="hold"/>
                                        <p:tgtEl>
                                          <p:spTgt spid="38"/>
                                        </p:tgtEl>
                                      </p:cBhvr>
                                    </p:cmd>
                                  </p:childTnLst>
                                </p:cTn>
                              </p:par>
                              <p:par>
                                <p:cTn id="85" presetID="19" presetClass="emph" presetSubtype="0" fill="hold" grpId="1" nodeType="withEffect">
                                  <p:stCondLst>
                                    <p:cond delay="3000"/>
                                  </p:stCondLst>
                                  <p:childTnLst>
                                    <p:animClr clrSpc="rgb" dir="cw">
                                      <p:cBhvr override="childStyle">
                                        <p:cTn id="86" dur="500" fill="hold"/>
                                        <p:tgtEl>
                                          <p:spTgt spid="31"/>
                                        </p:tgtEl>
                                        <p:attrNameLst>
                                          <p:attrName>style.color</p:attrName>
                                        </p:attrNameLst>
                                      </p:cBhvr>
                                      <p:to>
                                        <a:srgbClr val="FF0000"/>
                                      </p:to>
                                    </p:animClr>
                                    <p:animClr clrSpc="rgb" dir="cw">
                                      <p:cBhvr>
                                        <p:cTn id="87" dur="500" fill="hold"/>
                                        <p:tgtEl>
                                          <p:spTgt spid="31"/>
                                        </p:tgtEl>
                                        <p:attrNameLst>
                                          <p:attrName>fillcolor</p:attrName>
                                        </p:attrNameLst>
                                      </p:cBhvr>
                                      <p:to>
                                        <a:srgbClr val="FF0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9" presetClass="emph" presetSubtype="0" repeatCount="4000" fill="hold" grpId="2" nodeType="withEffect">
                                  <p:stCondLst>
                                    <p:cond delay="3000"/>
                                  </p:stCondLst>
                                  <p:childTnLst>
                                    <p:animClr clrSpc="rgb" dir="cw">
                                      <p:cBhvr override="childStyle">
                                        <p:cTn id="91" dur="500" fill="hold"/>
                                        <p:tgtEl>
                                          <p:spTgt spid="15"/>
                                        </p:tgtEl>
                                        <p:attrNameLst>
                                          <p:attrName>style.color</p:attrName>
                                        </p:attrNameLst>
                                      </p:cBhvr>
                                      <p:to>
                                        <a:srgbClr val="92D050"/>
                                      </p:to>
                                    </p:animClr>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mediacall" presetSubtype="0" fill="hold" nodeType="withEffect">
                                  <p:stCondLst>
                                    <p:cond delay="3000"/>
                                  </p:stCondLst>
                                  <p:childTnLst>
                                    <p:cmd type="call" cmd="playFrom(0.0)">
                                      <p:cBhvr>
                                        <p:cTn id="96" dur="5903" fill="hold"/>
                                        <p:tgtEl>
                                          <p:spTgt spid="41"/>
                                        </p:tgtEl>
                                      </p:cBhvr>
                                    </p:cmd>
                                  </p:childTnLst>
                                </p:cTn>
                              </p:par>
                              <p:par>
                                <p:cTn id="97" presetID="3" presetClass="mediacall" presetSubtype="0" fill="hold" nodeType="withEffect">
                                  <p:stCondLst>
                                    <p:cond delay="3000"/>
                                  </p:stCondLst>
                                  <p:childTnLst>
                                    <p:cmd type="call" cmd="stop">
                                      <p:cBhvr>
                                        <p:cTn id="98" dur="1" fill="hold"/>
                                        <p:tgtEl>
                                          <p:spTgt spid="39"/>
                                        </p:tgtEl>
                                      </p:cBhvr>
                                    </p:cmd>
                                  </p:childTnLst>
                                </p:cTn>
                              </p:par>
                              <p:par>
                                <p:cTn id="99" presetID="30" presetClass="emph" presetSubtype="0" fill="hold" grpId="2" nodeType="withEffect">
                                  <p:stCondLst>
                                    <p:cond delay="3000"/>
                                  </p:stCondLst>
                                  <p:childTnLst>
                                    <p:animClr clrSpc="hsl" dir="cw">
                                      <p:cBhvr override="childStyle">
                                        <p:cTn id="100" dur="500" fill="hold"/>
                                        <p:tgtEl>
                                          <p:spTgt spid="33"/>
                                        </p:tgtEl>
                                        <p:attrNameLst>
                                          <p:attrName>style.color</p:attrName>
                                        </p:attrNameLst>
                                      </p:cBhvr>
                                      <p:by>
                                        <p:hsl h="0" s="12549" l="25098"/>
                                      </p:by>
                                    </p:animClr>
                                    <p:animClr clrSpc="hsl" dir="cw">
                                      <p:cBhvr>
                                        <p:cTn id="101" dur="500" fill="hold"/>
                                        <p:tgtEl>
                                          <p:spTgt spid="33"/>
                                        </p:tgtEl>
                                        <p:attrNameLst>
                                          <p:attrName>fillcolor</p:attrName>
                                        </p:attrNameLst>
                                      </p:cBhvr>
                                      <p:by>
                                        <p:hsl h="0" s="12549" l="25098"/>
                                      </p:by>
                                    </p:animClr>
                                    <p:animClr clrSpc="hsl" dir="cw">
                                      <p:cBhvr>
                                        <p:cTn id="102" dur="500" fill="hold"/>
                                        <p:tgtEl>
                                          <p:spTgt spid="33"/>
                                        </p:tgtEl>
                                        <p:attrNameLst>
                                          <p:attrName>stroke.color</p:attrName>
                                        </p:attrNameLst>
                                      </p:cBhvr>
                                      <p:by>
                                        <p:hsl h="0" s="12549" l="25098"/>
                                      </p:by>
                                    </p:animClr>
                                    <p:set>
                                      <p:cBhvr>
                                        <p:cTn id="103" dur="500" fill="hold"/>
                                        <p:tgtEl>
                                          <p:spTgt spid="33"/>
                                        </p:tgtEl>
                                        <p:attrNameLst>
                                          <p:attrName>fill.type</p:attrName>
                                        </p:attrNameLst>
                                      </p:cBhvr>
                                      <p:to>
                                        <p:strVal val="solid"/>
                                      </p:to>
                                    </p:set>
                                  </p:childTnLst>
                                </p:cTn>
                              </p:par>
                              <p:par>
                                <p:cTn id="104" presetID="24" presetClass="emph" presetSubtype="0" fill="hold" grpId="3" nodeType="withEffect">
                                  <p:stCondLst>
                                    <p:cond delay="300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9" restart="whenNotActive" fill="hold" evtFilter="cancelBubble" nodeType="interactiveSeq">
                <p:stCondLst>
                  <p:cond evt="onClick" delay="0">
                    <p:tgtEl>
                      <p:spTgt spid="27"/>
                    </p:tgtEl>
                  </p:cond>
                </p:stCondLst>
                <p:endSync evt="end" delay="0">
                  <p:rtn val="all"/>
                </p:endSync>
                <p:childTnLst>
                  <p:par>
                    <p:cTn id="110" fill="hold">
                      <p:stCondLst>
                        <p:cond delay="0"/>
                      </p:stCondLst>
                      <p:childTnLst>
                        <p:par>
                          <p:cTn id="111" fill="hold">
                            <p:stCondLst>
                              <p:cond delay="0"/>
                            </p:stCondLst>
                            <p:childTnLst>
                              <p:par>
                                <p:cTn id="112" presetID="24" presetClass="emph" presetSubtype="0" fill="hold" grpId="1" nodeType="clickEffect">
                                  <p:stCondLst>
                                    <p:cond delay="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19" presetClass="emph" presetSubtype="0" fill="hold" grpId="0" nodeType="withEffect">
                                  <p:stCondLst>
                                    <p:cond delay="0"/>
                                  </p:stCondLst>
                                  <p:childTnLst>
                                    <p:animClr clrSpc="rgb" dir="cw">
                                      <p:cBhvr override="childStyle">
                                        <p:cTn id="118" dur="500" fill="hold"/>
                                        <p:tgtEl>
                                          <p:spTgt spid="16"/>
                                        </p:tgtEl>
                                        <p:attrNameLst>
                                          <p:attrName>style.color</p:attrName>
                                        </p:attrNameLst>
                                      </p:cBhvr>
                                      <p:to>
                                        <a:srgbClr val="FFC000"/>
                                      </p:to>
                                    </p:animClr>
                                    <p:animClr clrSpc="rgb" dir="cw">
                                      <p:cBhvr>
                                        <p:cTn id="119" dur="500" fill="hold"/>
                                        <p:tgtEl>
                                          <p:spTgt spid="16"/>
                                        </p:tgtEl>
                                        <p:attrNameLst>
                                          <p:attrName>fillcolor</p:attrName>
                                        </p:attrNameLst>
                                      </p:cBhvr>
                                      <p:to>
                                        <a:srgbClr val="FFC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20218" fill="hold"/>
                                        <p:tgtEl>
                                          <p:spTgt spid="39"/>
                                        </p:tgtEl>
                                      </p:cBhvr>
                                    </p:cmd>
                                  </p:childTnLst>
                                </p:cTn>
                              </p:par>
                              <p:par>
                                <p:cTn id="124" presetID="3" presetClass="mediacall" presetSubtype="0" fill="hold" nodeType="withEffect">
                                  <p:stCondLst>
                                    <p:cond delay="0"/>
                                  </p:stCondLst>
                                  <p:childTnLst>
                                    <p:cmd type="call" cmd="stop">
                                      <p:cBhvr>
                                        <p:cTn id="125" dur="1" fill="hold"/>
                                        <p:tgtEl>
                                          <p:spTgt spid="38"/>
                                        </p:tgtEl>
                                      </p:cBhvr>
                                    </p:cmd>
                                  </p:childTnLst>
                                </p:cTn>
                              </p:par>
                              <p:par>
                                <p:cTn id="126" presetID="19" presetClass="emph" presetSubtype="0" fill="hold" grpId="1" nodeType="withEffect">
                                  <p:stCondLst>
                                    <p:cond delay="3500"/>
                                  </p:stCondLst>
                                  <p:childTnLst>
                                    <p:animClr clrSpc="rgb" dir="cw">
                                      <p:cBhvr override="childStyle">
                                        <p:cTn id="127" dur="500" fill="hold"/>
                                        <p:tgtEl>
                                          <p:spTgt spid="16"/>
                                        </p:tgtEl>
                                        <p:attrNameLst>
                                          <p:attrName>style.color</p:attrName>
                                        </p:attrNameLst>
                                      </p:cBhvr>
                                      <p:to>
                                        <a:srgbClr val="FF0000"/>
                                      </p:to>
                                    </p:animClr>
                                    <p:animClr clrSpc="rgb" dir="cw">
                                      <p:cBhvr>
                                        <p:cTn id="128" dur="500" fill="hold"/>
                                        <p:tgtEl>
                                          <p:spTgt spid="16"/>
                                        </p:tgtEl>
                                        <p:attrNameLst>
                                          <p:attrName>fillcolor</p:attrName>
                                        </p:attrNameLst>
                                      </p:cBhvr>
                                      <p:to>
                                        <a:srgbClr val="FF0000"/>
                                      </p:to>
                                    </p:animClr>
                                    <p:set>
                                      <p:cBhvr>
                                        <p:cTn id="129" dur="500" fill="hold"/>
                                        <p:tgtEl>
                                          <p:spTgt spid="16"/>
                                        </p:tgtEl>
                                        <p:attrNameLst>
                                          <p:attrName>fill.type</p:attrName>
                                        </p:attrNameLst>
                                      </p:cBhvr>
                                      <p:to>
                                        <p:strVal val="solid"/>
                                      </p:to>
                                    </p:set>
                                    <p:set>
                                      <p:cBhvr>
                                        <p:cTn id="130" dur="500" fill="hold"/>
                                        <p:tgtEl>
                                          <p:spTgt spid="16"/>
                                        </p:tgtEl>
                                        <p:attrNameLst>
                                          <p:attrName>fill.on</p:attrName>
                                        </p:attrNameLst>
                                      </p:cBhvr>
                                      <p:to>
                                        <p:strVal val="true"/>
                                      </p:to>
                                    </p:set>
                                  </p:childTnLst>
                                </p:cTn>
                              </p:par>
                              <p:par>
                                <p:cTn id="131" presetID="19" presetClass="emph" presetSubtype="0" repeatCount="4000" fill="hold" grpId="3" nodeType="withEffect">
                                  <p:stCondLst>
                                    <p:cond delay="3500"/>
                                  </p:stCondLst>
                                  <p:childTnLst>
                                    <p:animClr clrSpc="rgb" dir="cw">
                                      <p:cBhvr override="childStyle">
                                        <p:cTn id="132" dur="500" fill="hold"/>
                                        <p:tgtEl>
                                          <p:spTgt spid="15"/>
                                        </p:tgtEl>
                                        <p:attrNameLst>
                                          <p:attrName>style.color</p:attrName>
                                        </p:attrNameLst>
                                      </p:cBhvr>
                                      <p:to>
                                        <a:srgbClr val="92D050"/>
                                      </p:to>
                                    </p:animClr>
                                    <p:animClr clrSpc="rgb" dir="cw">
                                      <p:cBhvr>
                                        <p:cTn id="133" dur="500" fill="hold"/>
                                        <p:tgtEl>
                                          <p:spTgt spid="15"/>
                                        </p:tgtEl>
                                        <p:attrNameLst>
                                          <p:attrName>fillcolor</p:attrName>
                                        </p:attrNameLst>
                                      </p:cBhvr>
                                      <p:to>
                                        <a:srgbClr val="92D050"/>
                                      </p:to>
                                    </p:animClr>
                                    <p:set>
                                      <p:cBhvr>
                                        <p:cTn id="134" dur="500" fill="hold"/>
                                        <p:tgtEl>
                                          <p:spTgt spid="15"/>
                                        </p:tgtEl>
                                        <p:attrNameLst>
                                          <p:attrName>fill.type</p:attrName>
                                        </p:attrNameLst>
                                      </p:cBhvr>
                                      <p:to>
                                        <p:strVal val="solid"/>
                                      </p:to>
                                    </p:set>
                                    <p:set>
                                      <p:cBhvr>
                                        <p:cTn id="135" dur="500" fill="hold"/>
                                        <p:tgtEl>
                                          <p:spTgt spid="15"/>
                                        </p:tgtEl>
                                        <p:attrNameLst>
                                          <p:attrName>fill.on</p:attrName>
                                        </p:attrNameLst>
                                      </p:cBhvr>
                                      <p:to>
                                        <p:strVal val="true"/>
                                      </p:to>
                                    </p:set>
                                  </p:childTnLst>
                                </p:cTn>
                              </p:par>
                              <p:par>
                                <p:cTn id="136" presetID="1" presetClass="mediacall" presetSubtype="0" fill="hold" nodeType="withEffect">
                                  <p:stCondLst>
                                    <p:cond delay="3500"/>
                                  </p:stCondLst>
                                  <p:childTnLst>
                                    <p:cmd type="call" cmd="playFrom(0.0)">
                                      <p:cBhvr>
                                        <p:cTn id="137" dur="5903" fill="hold"/>
                                        <p:tgtEl>
                                          <p:spTgt spid="41"/>
                                        </p:tgtEl>
                                      </p:cBhvr>
                                    </p:cmd>
                                  </p:childTnLst>
                                </p:cTn>
                              </p:par>
                              <p:par>
                                <p:cTn id="138" presetID="3" presetClass="mediacall" presetSubtype="0" fill="hold" nodeType="withEffect">
                                  <p:stCondLst>
                                    <p:cond delay="3500"/>
                                  </p:stCondLst>
                                  <p:childTnLst>
                                    <p:cmd type="call" cmd="stop">
                                      <p:cBhvr>
                                        <p:cTn id="139" dur="1" fill="hold"/>
                                        <p:tgtEl>
                                          <p:spTgt spid="39"/>
                                        </p:tgtEl>
                                      </p:cBhvr>
                                    </p:cmd>
                                  </p:childTnLst>
                                </p:cTn>
                              </p:par>
                              <p:par>
                                <p:cTn id="140" presetID="30" presetClass="emph" presetSubtype="0" fill="hold" grpId="2" nodeType="withEffect">
                                  <p:stCondLst>
                                    <p:cond delay="3500"/>
                                  </p:stCondLst>
                                  <p:childTnLst>
                                    <p:animClr clrSpc="hsl" dir="cw">
                                      <p:cBhvr override="childStyle">
                                        <p:cTn id="141" dur="500" fill="hold"/>
                                        <p:tgtEl>
                                          <p:spTgt spid="27"/>
                                        </p:tgtEl>
                                        <p:attrNameLst>
                                          <p:attrName>style.color</p:attrName>
                                        </p:attrNameLst>
                                      </p:cBhvr>
                                      <p:by>
                                        <p:hsl h="0" s="12549" l="25098"/>
                                      </p:by>
                                    </p:animClr>
                                    <p:animClr clrSpc="hsl" dir="cw">
                                      <p:cBhvr>
                                        <p:cTn id="142" dur="500" fill="hold"/>
                                        <p:tgtEl>
                                          <p:spTgt spid="27"/>
                                        </p:tgtEl>
                                        <p:attrNameLst>
                                          <p:attrName>fillcolor</p:attrName>
                                        </p:attrNameLst>
                                      </p:cBhvr>
                                      <p:by>
                                        <p:hsl h="0" s="12549" l="25098"/>
                                      </p:by>
                                    </p:animClr>
                                    <p:animClr clrSpc="hsl" dir="cw">
                                      <p:cBhvr>
                                        <p:cTn id="143" dur="500" fill="hold"/>
                                        <p:tgtEl>
                                          <p:spTgt spid="27"/>
                                        </p:tgtEl>
                                        <p:attrNameLst>
                                          <p:attrName>stroke.color</p:attrName>
                                        </p:attrNameLst>
                                      </p:cBhvr>
                                      <p:by>
                                        <p:hsl h="0" s="12549" l="25098"/>
                                      </p:by>
                                    </p:animClr>
                                    <p:set>
                                      <p:cBhvr>
                                        <p:cTn id="144" dur="500" fill="hold"/>
                                        <p:tgtEl>
                                          <p:spTgt spid="27"/>
                                        </p:tgtEl>
                                        <p:attrNameLst>
                                          <p:attrName>fill.type</p:attrName>
                                        </p:attrNameLst>
                                      </p:cBhvr>
                                      <p:to>
                                        <p:strVal val="solid"/>
                                      </p:to>
                                    </p:set>
                                  </p:childTnLst>
                                </p:cTn>
                              </p:par>
                              <p:par>
                                <p:cTn id="145" presetID="24" presetClass="emph" presetSubtype="0" fill="hold" grpId="4" nodeType="withEffect">
                                  <p:stCondLst>
                                    <p:cond delay="3500"/>
                                  </p:stCondLst>
                                  <p:childTnLst>
                                    <p:animClr clrSpc="hsl" dir="cw">
                                      <p:cBhvr override="childStyle">
                                        <p:cTn id="146" dur="500" fill="hold"/>
                                        <p:tgtEl>
                                          <p:spTgt spid="25"/>
                                        </p:tgtEl>
                                        <p:attrNameLst>
                                          <p:attrName>style.color</p:attrName>
                                        </p:attrNameLst>
                                      </p:cBhvr>
                                      <p:by>
                                        <p:hsl h="0" s="-12549" l="-25098"/>
                                      </p:by>
                                    </p:animClr>
                                    <p:animClr clrSpc="hsl" dir="cw">
                                      <p:cBhvr>
                                        <p:cTn id="147" dur="500" fill="hold"/>
                                        <p:tgtEl>
                                          <p:spTgt spid="25"/>
                                        </p:tgtEl>
                                        <p:attrNameLst>
                                          <p:attrName>fillcolor</p:attrName>
                                        </p:attrNameLst>
                                      </p:cBhvr>
                                      <p:by>
                                        <p:hsl h="0" s="-12549" l="-25098"/>
                                      </p:by>
                                    </p:animClr>
                                    <p:animClr clrSpc="hsl" dir="cw">
                                      <p:cBhvr>
                                        <p:cTn id="148" dur="500" fill="hold"/>
                                        <p:tgtEl>
                                          <p:spTgt spid="25"/>
                                        </p:tgtEl>
                                        <p:attrNameLst>
                                          <p:attrName>stroke.color</p:attrName>
                                        </p:attrNameLst>
                                      </p:cBhvr>
                                      <p:by>
                                        <p:hsl h="0" s="-12549" l="-25098"/>
                                      </p:by>
                                    </p:animClr>
                                    <p:set>
                                      <p:cBhvr>
                                        <p:cTn id="14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34"/>
                    </p:tgtEl>
                  </p:cond>
                </p:stCondLst>
                <p:endSync evt="end" delay="0">
                  <p:rtn val="all"/>
                </p:endSync>
                <p:childTnLst>
                  <p:par>
                    <p:cTn id="151" fill="hold">
                      <p:stCondLst>
                        <p:cond delay="0"/>
                      </p:stCondLst>
                      <p:childTnLst>
                        <p:par>
                          <p:cTn id="152" fill="hold">
                            <p:stCondLst>
                              <p:cond delay="0"/>
                            </p:stCondLst>
                            <p:childTnLst>
                              <p:par>
                                <p:cTn id="153" presetID="24" presetClass="emph" presetSubtype="0" fill="hold" grpId="1" nodeType="clickEffect">
                                  <p:stCondLst>
                                    <p:cond delay="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19" presetClass="emph" presetSubtype="0" fill="hold" grpId="0" nodeType="withEffect">
                                  <p:stCondLst>
                                    <p:cond delay="0"/>
                                  </p:stCondLst>
                                  <p:childTnLst>
                                    <p:animClr clrSpc="rgb" dir="cw">
                                      <p:cBhvr override="childStyle">
                                        <p:cTn id="159" dur="500" fill="hold"/>
                                        <p:tgtEl>
                                          <p:spTgt spid="32"/>
                                        </p:tgtEl>
                                        <p:attrNameLst>
                                          <p:attrName>style.color</p:attrName>
                                        </p:attrNameLst>
                                      </p:cBhvr>
                                      <p:to>
                                        <a:schemeClr val="accent2"/>
                                      </p:to>
                                    </p:animClr>
                                    <p:animClr clrSpc="rgb" dir="cw">
                                      <p:cBhvr>
                                        <p:cTn id="160" dur="500" fill="hold"/>
                                        <p:tgtEl>
                                          <p:spTgt spid="32"/>
                                        </p:tgtEl>
                                        <p:attrNameLst>
                                          <p:attrName>fillcolor</p:attrName>
                                        </p:attrNameLst>
                                      </p:cBhvr>
                                      <p:to>
                                        <a:schemeClr val="accent2"/>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 presetClass="mediacall" presetSubtype="0" fill="hold" nodeType="withEffect">
                                  <p:stCondLst>
                                    <p:cond delay="0"/>
                                  </p:stCondLst>
                                  <p:childTnLst>
                                    <p:cmd type="call" cmd="playFrom(0.0)">
                                      <p:cBhvr>
                                        <p:cTn id="164" dur="20218" fill="hold"/>
                                        <p:tgtEl>
                                          <p:spTgt spid="39"/>
                                        </p:tgtEl>
                                      </p:cBhvr>
                                    </p:cmd>
                                  </p:childTnLst>
                                </p:cTn>
                              </p:par>
                              <p:par>
                                <p:cTn id="165" presetID="3" presetClass="mediacall" presetSubtype="0" fill="hold" nodeType="withEffect">
                                  <p:stCondLst>
                                    <p:cond delay="0"/>
                                  </p:stCondLst>
                                  <p:childTnLst>
                                    <p:cmd type="call" cmd="stop">
                                      <p:cBhvr>
                                        <p:cTn id="166" dur="1" fill="hold"/>
                                        <p:tgtEl>
                                          <p:spTgt spid="38"/>
                                        </p:tgtEl>
                                      </p:cBhvr>
                                    </p:cmd>
                                  </p:childTnLst>
                                </p:cTn>
                              </p:par>
                              <p:par>
                                <p:cTn id="167" presetID="19" presetClass="emph" presetSubtype="0" fill="hold" grpId="1" nodeType="withEffect">
                                  <p:stCondLst>
                                    <p:cond delay="3000"/>
                                  </p:stCondLst>
                                  <p:childTnLst>
                                    <p:animClr clrSpc="rgb" dir="cw">
                                      <p:cBhvr override="childStyle">
                                        <p:cTn id="168" dur="500" fill="hold"/>
                                        <p:tgtEl>
                                          <p:spTgt spid="32"/>
                                        </p:tgtEl>
                                        <p:attrNameLst>
                                          <p:attrName>style.color</p:attrName>
                                        </p:attrNameLst>
                                      </p:cBhvr>
                                      <p:to>
                                        <a:srgbClr val="FF0000"/>
                                      </p:to>
                                    </p:animClr>
                                    <p:animClr clrSpc="rgb" dir="cw">
                                      <p:cBhvr>
                                        <p:cTn id="169" dur="500" fill="hold"/>
                                        <p:tgtEl>
                                          <p:spTgt spid="32"/>
                                        </p:tgtEl>
                                        <p:attrNameLst>
                                          <p:attrName>fillcolor</p:attrName>
                                        </p:attrNameLst>
                                      </p:cBhvr>
                                      <p:to>
                                        <a:srgbClr val="FF0000"/>
                                      </p:to>
                                    </p:animClr>
                                    <p:set>
                                      <p:cBhvr>
                                        <p:cTn id="170" dur="500" fill="hold"/>
                                        <p:tgtEl>
                                          <p:spTgt spid="32"/>
                                        </p:tgtEl>
                                        <p:attrNameLst>
                                          <p:attrName>fill.type</p:attrName>
                                        </p:attrNameLst>
                                      </p:cBhvr>
                                      <p:to>
                                        <p:strVal val="solid"/>
                                      </p:to>
                                    </p:set>
                                    <p:set>
                                      <p:cBhvr>
                                        <p:cTn id="171" dur="500" fill="hold"/>
                                        <p:tgtEl>
                                          <p:spTgt spid="32"/>
                                        </p:tgtEl>
                                        <p:attrNameLst>
                                          <p:attrName>fill.on</p:attrName>
                                        </p:attrNameLst>
                                      </p:cBhvr>
                                      <p:to>
                                        <p:strVal val="true"/>
                                      </p:to>
                                    </p:set>
                                  </p:childTnLst>
                                </p:cTn>
                              </p:par>
                              <p:par>
                                <p:cTn id="172" presetID="19" presetClass="emph" presetSubtype="0" repeatCount="4000" fill="hold" grpId="4" nodeType="withEffect">
                                  <p:stCondLst>
                                    <p:cond delay="3000"/>
                                  </p:stCondLst>
                                  <p:childTnLst>
                                    <p:animClr clrSpc="rgb" dir="cw">
                                      <p:cBhvr override="childStyle">
                                        <p:cTn id="173" dur="500" fill="hold"/>
                                        <p:tgtEl>
                                          <p:spTgt spid="15"/>
                                        </p:tgtEl>
                                        <p:attrNameLst>
                                          <p:attrName>style.color</p:attrName>
                                        </p:attrNameLst>
                                      </p:cBhvr>
                                      <p:to>
                                        <a:srgbClr val="92D050"/>
                                      </p:to>
                                    </p:animClr>
                                    <p:animClr clrSpc="rgb" dir="cw">
                                      <p:cBhvr>
                                        <p:cTn id="174" dur="500" fill="hold"/>
                                        <p:tgtEl>
                                          <p:spTgt spid="15"/>
                                        </p:tgtEl>
                                        <p:attrNameLst>
                                          <p:attrName>fillcolor</p:attrName>
                                        </p:attrNameLst>
                                      </p:cBhvr>
                                      <p:to>
                                        <a:srgbClr val="92D050"/>
                                      </p:to>
                                    </p:animClr>
                                    <p:set>
                                      <p:cBhvr>
                                        <p:cTn id="175" dur="500" fill="hold"/>
                                        <p:tgtEl>
                                          <p:spTgt spid="15"/>
                                        </p:tgtEl>
                                        <p:attrNameLst>
                                          <p:attrName>fill.type</p:attrName>
                                        </p:attrNameLst>
                                      </p:cBhvr>
                                      <p:to>
                                        <p:strVal val="solid"/>
                                      </p:to>
                                    </p:set>
                                    <p:set>
                                      <p:cBhvr>
                                        <p:cTn id="176" dur="500" fill="hold"/>
                                        <p:tgtEl>
                                          <p:spTgt spid="15"/>
                                        </p:tgtEl>
                                        <p:attrNameLst>
                                          <p:attrName>fill.on</p:attrName>
                                        </p:attrNameLst>
                                      </p:cBhvr>
                                      <p:to>
                                        <p:strVal val="true"/>
                                      </p:to>
                                    </p:set>
                                  </p:childTnLst>
                                </p:cTn>
                              </p:par>
                              <p:par>
                                <p:cTn id="177" presetID="1" presetClass="mediacall" presetSubtype="0" fill="hold" nodeType="withEffect">
                                  <p:stCondLst>
                                    <p:cond delay="3000"/>
                                  </p:stCondLst>
                                  <p:childTnLst>
                                    <p:cmd type="call" cmd="playFrom(0.0)">
                                      <p:cBhvr>
                                        <p:cTn id="178" dur="5903" fill="hold"/>
                                        <p:tgtEl>
                                          <p:spTgt spid="41"/>
                                        </p:tgtEl>
                                      </p:cBhvr>
                                    </p:cmd>
                                  </p:childTnLst>
                                </p:cTn>
                              </p:par>
                              <p:par>
                                <p:cTn id="179" presetID="3" presetClass="mediacall" presetSubtype="0" fill="hold" nodeType="withEffect">
                                  <p:stCondLst>
                                    <p:cond delay="3000"/>
                                  </p:stCondLst>
                                  <p:childTnLst>
                                    <p:cmd type="call" cmd="stop">
                                      <p:cBhvr>
                                        <p:cTn id="180" dur="1" fill="hold"/>
                                        <p:tgtEl>
                                          <p:spTgt spid="39"/>
                                        </p:tgtEl>
                                      </p:cBhvr>
                                    </p:cmd>
                                  </p:childTnLst>
                                </p:cTn>
                              </p:par>
                              <p:par>
                                <p:cTn id="181" presetID="30" presetClass="emph" presetSubtype="0" fill="hold" grpId="2" nodeType="withEffect">
                                  <p:stCondLst>
                                    <p:cond delay="3000"/>
                                  </p:stCondLst>
                                  <p:childTnLst>
                                    <p:animClr clrSpc="hsl" dir="cw">
                                      <p:cBhvr override="childStyle">
                                        <p:cTn id="182" dur="500" fill="hold"/>
                                        <p:tgtEl>
                                          <p:spTgt spid="34"/>
                                        </p:tgtEl>
                                        <p:attrNameLst>
                                          <p:attrName>style.color</p:attrName>
                                        </p:attrNameLst>
                                      </p:cBhvr>
                                      <p:by>
                                        <p:hsl h="0" s="12549" l="25098"/>
                                      </p:by>
                                    </p:animClr>
                                    <p:animClr clrSpc="hsl" dir="cw">
                                      <p:cBhvr>
                                        <p:cTn id="183" dur="500" fill="hold"/>
                                        <p:tgtEl>
                                          <p:spTgt spid="34"/>
                                        </p:tgtEl>
                                        <p:attrNameLst>
                                          <p:attrName>fillcolor</p:attrName>
                                        </p:attrNameLst>
                                      </p:cBhvr>
                                      <p:by>
                                        <p:hsl h="0" s="12549" l="25098"/>
                                      </p:by>
                                    </p:animClr>
                                    <p:animClr clrSpc="hsl" dir="cw">
                                      <p:cBhvr>
                                        <p:cTn id="184" dur="500" fill="hold"/>
                                        <p:tgtEl>
                                          <p:spTgt spid="34"/>
                                        </p:tgtEl>
                                        <p:attrNameLst>
                                          <p:attrName>stroke.color</p:attrName>
                                        </p:attrNameLst>
                                      </p:cBhvr>
                                      <p:by>
                                        <p:hsl h="0" s="12549" l="25098"/>
                                      </p:by>
                                    </p:animClr>
                                    <p:set>
                                      <p:cBhvr>
                                        <p:cTn id="185" dur="500" fill="hold"/>
                                        <p:tgtEl>
                                          <p:spTgt spid="34"/>
                                        </p:tgtEl>
                                        <p:attrNameLst>
                                          <p:attrName>fill.type</p:attrName>
                                        </p:attrNameLst>
                                      </p:cBhvr>
                                      <p:to>
                                        <p:strVal val="solid"/>
                                      </p:to>
                                    </p:set>
                                  </p:childTnLst>
                                </p:cTn>
                              </p:par>
                              <p:par>
                                <p:cTn id="186" presetID="24" presetClass="emph" presetSubtype="0" fill="hold" grpId="5" nodeType="withEffect">
                                  <p:stCondLst>
                                    <p:cond delay="3000"/>
                                  </p:stCondLst>
                                  <p:childTnLst>
                                    <p:animClr clrSpc="hsl" dir="cw">
                                      <p:cBhvr override="childStyle">
                                        <p:cTn id="187" dur="500" fill="hold"/>
                                        <p:tgtEl>
                                          <p:spTgt spid="25"/>
                                        </p:tgtEl>
                                        <p:attrNameLst>
                                          <p:attrName>style.color</p:attrName>
                                        </p:attrNameLst>
                                      </p:cBhvr>
                                      <p:by>
                                        <p:hsl h="0" s="-12549" l="-25098"/>
                                      </p:by>
                                    </p:animClr>
                                    <p:animClr clrSpc="hsl" dir="cw">
                                      <p:cBhvr>
                                        <p:cTn id="188" dur="500" fill="hold"/>
                                        <p:tgtEl>
                                          <p:spTgt spid="25"/>
                                        </p:tgtEl>
                                        <p:attrNameLst>
                                          <p:attrName>fillcolor</p:attrName>
                                        </p:attrNameLst>
                                      </p:cBhvr>
                                      <p:by>
                                        <p:hsl h="0" s="-12549" l="-25098"/>
                                      </p:by>
                                    </p:animClr>
                                    <p:animClr clrSpc="hsl" dir="cw">
                                      <p:cBhvr>
                                        <p:cTn id="189" dur="500" fill="hold"/>
                                        <p:tgtEl>
                                          <p:spTgt spid="25"/>
                                        </p:tgtEl>
                                        <p:attrNameLst>
                                          <p:attrName>stroke.color</p:attrName>
                                        </p:attrNameLst>
                                      </p:cBhvr>
                                      <p:by>
                                        <p:hsl h="0" s="-12549" l="-25098"/>
                                      </p:by>
                                    </p:animClr>
                                    <p:set>
                                      <p:cBhvr>
                                        <p:cTn id="19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1" fill="hold" display="0">
                  <p:stCondLst>
                    <p:cond delay="indefinite"/>
                  </p:stCondLst>
                  <p:endCondLst>
                    <p:cond evt="onStopAudio" delay="0">
                      <p:tgtEl>
                        <p:sldTgt/>
                      </p:tgtEl>
                    </p:cond>
                  </p:endCondLst>
                </p:cTn>
                <p:tgtEl>
                  <p:spTgt spid="39"/>
                </p:tgtEl>
              </p:cMediaNode>
            </p:audio>
            <p:audio>
              <p:cMediaNode vol="80000">
                <p:cTn id="192" fill="hold" display="0">
                  <p:stCondLst>
                    <p:cond delay="indefinite"/>
                  </p:stCondLst>
                  <p:endCondLst>
                    <p:cond evt="onStopAudio" delay="0">
                      <p:tgtEl>
                        <p:sldTgt/>
                      </p:tgtEl>
                    </p:cond>
                  </p:endCondLst>
                </p:cTn>
                <p:tgtEl>
                  <p:spTgt spid="40"/>
                </p:tgtEl>
              </p:cMediaNode>
            </p:audio>
            <p:audio>
              <p:cMediaNode vol="80000">
                <p:cTn id="193"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3804" y="441644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603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35762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0" y="352967"/>
            <a:ext cx="8254175" cy="20182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0790" y="643233"/>
            <a:ext cx="7225834" cy="1420325"/>
          </a:xfrm>
          <a:prstGeom prst="rect">
            <a:avLst/>
          </a:prstGeom>
          <a:noFill/>
        </p:spPr>
        <p:txBody>
          <a:bodyPr wrap="square" rtlCol="0">
            <a:spAutoFit/>
          </a:bodyPr>
          <a:lstStyle/>
          <a:p>
            <a:pPr lvl="0" algn="just">
              <a:lnSpc>
                <a:spcPct val="150000"/>
              </a:lnSpc>
              <a:spcBef>
                <a:spcPts val="600"/>
              </a:spcBef>
              <a:spcAft>
                <a:spcPts val="600"/>
              </a:spcAft>
            </a:pPr>
            <a:r>
              <a:rPr lang="vi-VN" sz="2000" b="1">
                <a:solidFill>
                  <a:prstClr val="white"/>
                </a:solidFill>
                <a:latin typeface="Arial" panose="020B0604020202020204" pitchFamily="34" charset="0"/>
                <a:ea typeface="Calibri" panose="020F0502020204030204" pitchFamily="34" charset="0"/>
                <a:cs typeface="Arial" panose="020B0604020202020204" pitchFamily="34" charset="0"/>
              </a:rPr>
              <a:t>Câu 7. </a:t>
            </a:r>
            <a:r>
              <a:rPr lang="vi-VN" sz="2000">
                <a:solidFill>
                  <a:prstClr val="white"/>
                </a:solidFill>
                <a:latin typeface="Arial" panose="020B0604020202020204" pitchFamily="34" charset="0"/>
                <a:ea typeface="Calibri" panose="020F0502020204030204" pitchFamily="34" charset="0"/>
                <a:cs typeface="Arial" panose="020B0604020202020204" pitchFamily="34" charset="0"/>
              </a:rPr>
              <a:t>Một hộp có 7 viên bi đỏ và 3 viên bị vàng. Chọn ngẫu nhiên 2 viên bi. Tính xác suất sao cho 2 viên bi được chọn đều là màu vàng.</a:t>
            </a:r>
            <a:endParaRPr kumimoji="0" lang="en-US" sz="20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72816" y="2648475"/>
            <a:ext cx="4127087" cy="10002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499903" y="2653262"/>
            <a:ext cx="4127087" cy="1005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721696" y="2611948"/>
                <a:ext cx="1429326" cy="998094"/>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f>
                        <m:f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15</m:t>
                          </m:r>
                        </m:den>
                      </m:f>
                    </m:oMath>
                  </m:oMathPara>
                </a14:m>
                <a:endParaRPr kumimoji="0" lang="en-US" sz="2000" b="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721696" y="2611948"/>
                <a:ext cx="1429326" cy="99809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622411" y="2611948"/>
                <a:ext cx="1882070" cy="956609"/>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B</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f>
                        <m:f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7</m:t>
                          </m:r>
                        </m:num>
                        <m:den>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15</m:t>
                          </m:r>
                        </m:den>
                      </m:f>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622411" y="2611948"/>
                <a:ext cx="1882070" cy="956609"/>
              </a:xfrm>
              <a:prstGeom prst="rect">
                <a:avLst/>
              </a:prstGeom>
              <a:blipFill>
                <a:blip r:embed="rId12"/>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7" y="3925034"/>
            <a:ext cx="4127087" cy="10144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0" y="3914254"/>
            <a:ext cx="4127087" cy="10151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698722" y="3896048"/>
                <a:ext cx="1727077" cy="1036566"/>
              </a:xfrm>
              <a:prstGeom prst="rect">
                <a:avLst/>
              </a:prstGeom>
              <a:noFill/>
            </p:spPr>
            <p:txBody>
              <a:bodyPr wrap="square" rtlCol="0">
                <a:spAutoFit/>
              </a:bodyPr>
              <a:lstStyle/>
              <a:p>
                <a:pPr marR="30480"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D</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f>
                        <m:f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5</m:t>
                          </m:r>
                        </m:den>
                      </m:f>
                    </m:oMath>
                  </m:oMathPara>
                </a14:m>
                <a:endParaRPr kumimoji="0" lang="en-US" sz="20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698722" y="3896048"/>
                <a:ext cx="1727077" cy="103656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551581" y="3902262"/>
                <a:ext cx="1850479" cy="959622"/>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f>
                        <m:f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8</m:t>
                          </m:r>
                        </m:num>
                        <m:den>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15</m:t>
                          </m:r>
                        </m:den>
                      </m:f>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51581" y="3902262"/>
                <a:ext cx="1850479" cy="959622"/>
              </a:xfrm>
              <a:prstGeom prst="rect">
                <a:avLst/>
              </a:prstGeom>
              <a:blipFill>
                <a:blip r:embed="rId14"/>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341711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5009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809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20325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24096" y="352699"/>
            <a:ext cx="8254175" cy="17011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694519" y="869540"/>
                <a:ext cx="7491731" cy="498919"/>
              </a:xfrm>
              <a:prstGeom prst="rect">
                <a:avLst/>
              </a:prstGeom>
              <a:noFill/>
            </p:spPr>
            <p:txBody>
              <a:bodyPr wrap="square" rtlCol="0">
                <a:spAutoFit/>
              </a:bodyPr>
              <a:lstStyle/>
              <a:p>
                <a:pPr marL="457200" algn="just">
                  <a:lnSpc>
                    <a:spcPct val="150000"/>
                  </a:lnSpc>
                  <a:spcBef>
                    <a:spcPts val="600"/>
                  </a:spcBef>
                  <a:spcAft>
                    <a:spcPts val="600"/>
                  </a:spcAft>
                  <a:tabLst>
                    <a:tab pos="139700" algn="l"/>
                  </a:tabLst>
                </a:pPr>
                <a:r>
                  <a:rPr lang="en-US" sz="2000" b="1" smtClean="0">
                    <a:solidFill>
                      <a:schemeClr val="bg1"/>
                    </a:solidFill>
                    <a:latin typeface="Arial" panose="020B0604020202020204" pitchFamily="34" charset="0"/>
                    <a:ea typeface="Malgun Gothic" panose="020B0503020000020004" pitchFamily="34" charset="-127"/>
                    <a:cs typeface="Arial" panose="020B0604020202020204" pitchFamily="34" charset="0"/>
                  </a:rPr>
                  <a:t>Câu 8.</a:t>
                </a:r>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Cho </a:t>
                </a:r>
                <a14:m>
                  <m:oMath xmlns:m="http://schemas.openxmlformats.org/officeDocument/2006/math">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acc>
                      <m:accPr>
                        <m:chr m:val="̅"/>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en-US" sz="2000">
                    <a:solidFill>
                      <a:schemeClr val="bg1"/>
                    </a:solidFill>
                    <a:latin typeface="Arial" panose="020B0604020202020204" pitchFamily="34" charset="0"/>
                    <a:ea typeface="Malgun Gothic" panose="020B0503020000020004" pitchFamily="34" charset="-127"/>
                    <a:cs typeface="Arial" panose="020B0604020202020204" pitchFamily="34" charset="0"/>
                  </a:rPr>
                  <a:t> là hai biến cố đối nhau. Chọn câu đúng?</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694519" y="869540"/>
                <a:ext cx="7491731" cy="498919"/>
              </a:xfrm>
              <a:prstGeom prst="rect">
                <a:avLst/>
              </a:prstGeom>
              <a:blipFill>
                <a:blip r:embed="rId11"/>
                <a:stretch>
                  <a:fillRect b="-2222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4" y="3866270"/>
            <a:ext cx="4127087" cy="9626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499326"/>
            <a:ext cx="4127087" cy="967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45337" y="4059630"/>
                <a:ext cx="2925545" cy="580736"/>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2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45337" y="4059630"/>
                <a:ext cx="2925545" cy="58073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214479" y="2696760"/>
                <a:ext cx="2796213" cy="555088"/>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B</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214479" y="2696760"/>
                <a:ext cx="2796213" cy="555088"/>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61605"/>
            <a:ext cx="4127087" cy="9763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2484416"/>
            <a:ext cx="4127087" cy="9770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162364" y="4051213"/>
                <a:ext cx="2958421" cy="593560"/>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D</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=0</m:t>
                      </m:r>
                    </m:oMath>
                  </m:oMathPara>
                </a14:m>
                <a:endParaRPr kumimoji="0" lang="en-US" sz="2000" b="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162364" y="4051213"/>
                <a:ext cx="2958421" cy="59356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44833" y="2677839"/>
                <a:ext cx="2923404" cy="555088"/>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en-US" sz="20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2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44833" y="2677839"/>
                <a:ext cx="2923404" cy="555088"/>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413242"/>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874367"/>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320964"/>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34553"/>
            <a:ext cx="365523" cy="365523"/>
          </a:xfrm>
          <a:prstGeom prst="rect">
            <a:avLst/>
          </a:prstGeom>
        </p:spPr>
      </p:pic>
    </p:spTree>
    <p:extLst>
      <p:ext uri="{BB962C8B-B14F-4D97-AF65-F5344CB8AC3E}">
        <p14:creationId xmlns:p14="http://schemas.microsoft.com/office/powerpoint/2010/main" val="308700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41005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682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4204" y="133121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24095" y="322719"/>
            <a:ext cx="8254175" cy="20319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55704" y="452530"/>
                <a:ext cx="7755021" cy="1754326"/>
              </a:xfrm>
              <a:prstGeom prst="rect">
                <a:avLst/>
              </a:prstGeom>
              <a:noFill/>
            </p:spPr>
            <p:txBody>
              <a:bodyPr wrap="square" rtlCol="0">
                <a:spAutoFit/>
              </a:bodyPr>
              <a:lstStyle/>
              <a:p>
                <a:pPr marL="457200" algn="just">
                  <a:lnSpc>
                    <a:spcPct val="150000"/>
                  </a:lnSpc>
                  <a:spcBef>
                    <a:spcPts val="600"/>
                  </a:spcBef>
                  <a:spcAft>
                    <a:spcPts val="600"/>
                  </a:spcAft>
                  <a:tabLst>
                    <a:tab pos="139700" algn="l"/>
                  </a:tabLst>
                </a:pPr>
                <a:r>
                  <a:rPr lang="en-US" sz="1800" b="1" smtClean="0">
                    <a:solidFill>
                      <a:schemeClr val="bg1"/>
                    </a:solidFill>
                    <a:latin typeface="Arial" panose="020B0604020202020204" pitchFamily="34" charset="0"/>
                    <a:ea typeface="Malgun Gothic" panose="020B0503020000020004" pitchFamily="34" charset="-127"/>
                    <a:cs typeface="Arial" panose="020B0604020202020204" pitchFamily="34" charset="0"/>
                  </a:rPr>
                  <a:t>Câu 9.</a:t>
                </a:r>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 Chủ vườn lan để nhầm 20 chậu lan có hoa màu đỏ với 100 chậu lan có hoa màu tím. Một hách hàng chọn ngẫu nhiên 15 chậu từ 120 chậu lan đó. Gọi </a:t>
                </a:r>
                <a14:m>
                  <m:oMath xmlns:m="http://schemas.openxmlformats.org/officeDocument/2006/math">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 là số chậu lan có hoa màu tím khách chọn được. Giá trị của </a:t>
                </a:r>
                <a14:m>
                  <m:oMath xmlns:m="http://schemas.openxmlformats.org/officeDocument/2006/math">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oMath>
                </a14:m>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𝑉</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oMath>
                </a14:m>
                <a:r>
                  <a:rPr lang="en-US" sz="1800">
                    <a:solidFill>
                      <a:schemeClr val="bg1"/>
                    </a:solidFill>
                    <a:latin typeface="Arial" panose="020B0604020202020204" pitchFamily="34" charset="0"/>
                    <a:ea typeface="Malgun Gothic" panose="020B0503020000020004" pitchFamily="34" charset="-127"/>
                    <a:cs typeface="Arial" panose="020B0604020202020204" pitchFamily="34" charset="0"/>
                  </a:rPr>
                  <a:t> là:</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55704" y="452530"/>
                <a:ext cx="7755021" cy="1754326"/>
              </a:xfrm>
              <a:prstGeom prst="rect">
                <a:avLst/>
              </a:prstGeom>
              <a:blipFill>
                <a:blip r:embed="rId11"/>
                <a:stretch>
                  <a:fillRect r="-629" b="-1736"/>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4" y="3926230"/>
            <a:ext cx="4127087" cy="9626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686701"/>
            <a:ext cx="4127087" cy="967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3079" y="3914685"/>
                <a:ext cx="2925545" cy="906980"/>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25</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𝑉</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125</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68</m:t>
                          </m:r>
                        </m:den>
                      </m:f>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3079" y="3914685"/>
                <a:ext cx="2925545" cy="90698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79793" y="2682966"/>
                <a:ext cx="2796213" cy="881332"/>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B</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𝑉</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135</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68</m:t>
                          </m:r>
                        </m:den>
                      </m:f>
                    </m:oMath>
                  </m:oMathPara>
                </a14:m>
                <a:endParaRPr kumimoji="0" lang="en-US" sz="18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79793" y="2682966"/>
                <a:ext cx="2796213" cy="881332"/>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921565"/>
            <a:ext cx="4127087" cy="9763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2671791"/>
            <a:ext cx="4127087" cy="9770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060166" y="3908273"/>
                <a:ext cx="2958421" cy="919804"/>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D</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25</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𝑉</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135</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68</m:t>
                          </m:r>
                        </m:den>
                      </m:f>
                    </m:oMath>
                  </m:oMathPara>
                </a14:m>
                <a:endParaRPr kumimoji="0" lang="en-US" sz="1800" b="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060166" y="3908273"/>
                <a:ext cx="2958421" cy="9198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787814" y="2665624"/>
                <a:ext cx="2923404" cy="871521"/>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en-US" sz="180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𝐸</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 </m:t>
                      </m:r>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𝑉</m:t>
                      </m:r>
                      <m:d>
                        <m:d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𝑋</m:t>
                          </m:r>
                        </m:e>
                      </m:d>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36</m:t>
                          </m:r>
                        </m:num>
                        <m:den>
                          <m:r>
                            <a:rPr lang="en-US" sz="18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17</m:t>
                          </m:r>
                        </m:den>
                      </m:f>
                    </m:oMath>
                  </m:oMathPara>
                </a14:m>
                <a:endParaRPr kumimoji="0" lang="en-US" sz="18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787814" y="2665624"/>
                <a:ext cx="2923404" cy="871521"/>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413242"/>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874367"/>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320964"/>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34553"/>
            <a:ext cx="365523" cy="365523"/>
          </a:xfrm>
          <a:prstGeom prst="rect">
            <a:avLst/>
          </a:prstGeom>
        </p:spPr>
      </p:pic>
    </p:spTree>
    <p:extLst>
      <p:ext uri="{BB962C8B-B14F-4D97-AF65-F5344CB8AC3E}">
        <p14:creationId xmlns:p14="http://schemas.microsoft.com/office/powerpoint/2010/main" val="37555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4" name="Rectangle 3"/>
          <p:cNvSpPr/>
          <p:nvPr/>
        </p:nvSpPr>
        <p:spPr>
          <a:xfrm>
            <a:off x="1586411" y="1479332"/>
            <a:ext cx="6038890" cy="2835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Google Shape;1039;p43"/>
          <p:cNvSpPr txBox="1">
            <a:spLocks/>
          </p:cNvSpPr>
          <p:nvPr/>
        </p:nvSpPr>
        <p:spPr>
          <a:xfrm>
            <a:off x="1964437" y="2092746"/>
            <a:ext cx="5343316" cy="22635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62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nSpc>
                <a:spcPct val="150000"/>
              </a:lnSpc>
            </a:pPr>
            <a:r>
              <a:rPr lang="en-US" sz="3300" b="1" smtClean="0">
                <a:latin typeface="+mj-lt"/>
              </a:rPr>
              <a:t>Biến ngẫu nhiên rời rạc và bảng phân bố xác suất của nó.</a:t>
            </a:r>
            <a:endParaRPr lang="en-US" sz="3300" b="1">
              <a:latin typeface="+mj-lt"/>
            </a:endParaRPr>
          </a:p>
        </p:txBody>
      </p:sp>
      <p:sp>
        <p:nvSpPr>
          <p:cNvPr id="52" name="Google Shape;1040;p43"/>
          <p:cNvSpPr txBox="1">
            <a:spLocks/>
          </p:cNvSpPr>
          <p:nvPr/>
        </p:nvSpPr>
        <p:spPr>
          <a:xfrm>
            <a:off x="3977148" y="1187395"/>
            <a:ext cx="1225500" cy="837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redoka One"/>
              <a:buNone/>
              <a:defRPr sz="6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2pPr>
            <a:lvl3pPr marR="0" lvl="2"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3pPr>
            <a:lvl4pPr marR="0" lvl="3"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4pPr>
            <a:lvl5pPr marR="0" lvl="4"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5pPr>
            <a:lvl6pPr marR="0" lvl="5"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6pPr>
            <a:lvl7pPr marR="0" lvl="6"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7pPr>
            <a:lvl8pPr marR="0" lvl="7"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8pPr>
            <a:lvl9pPr marR="0" lvl="8" algn="ctr" rtl="0">
              <a:lnSpc>
                <a:spcPct val="100000"/>
              </a:lnSpc>
              <a:spcBef>
                <a:spcPts val="0"/>
              </a:spcBef>
              <a:spcAft>
                <a:spcPts val="0"/>
              </a:spcAft>
              <a:buClr>
                <a:schemeClr val="lt1"/>
              </a:buClr>
              <a:buSzPts val="6000"/>
              <a:buFont typeface="Fredoka One"/>
              <a:buNone/>
              <a:defRPr sz="6000" b="0" i="0" u="none" strike="noStrike" cap="none">
                <a:solidFill>
                  <a:schemeClr val="lt1"/>
                </a:solidFill>
                <a:latin typeface="Fredoka One"/>
                <a:ea typeface="Fredoka One"/>
                <a:cs typeface="Fredoka One"/>
                <a:sym typeface="Fredoka One"/>
              </a:defRPr>
            </a:lvl9pPr>
          </a:lstStyle>
          <a:p>
            <a:r>
              <a:rPr lang="en" sz="7200" b="1" smtClean="0">
                <a:latin typeface="+mj-lt"/>
              </a:rPr>
              <a:t>1</a:t>
            </a:r>
            <a:endParaRPr lang="en" sz="7200" b="1">
              <a:latin typeface="+mj-lt"/>
            </a:endParaRPr>
          </a:p>
        </p:txBody>
      </p:sp>
      <p:grpSp>
        <p:nvGrpSpPr>
          <p:cNvPr id="53" name="Google Shape;1053;p43"/>
          <p:cNvGrpSpPr/>
          <p:nvPr/>
        </p:nvGrpSpPr>
        <p:grpSpPr>
          <a:xfrm>
            <a:off x="1162516" y="3829302"/>
            <a:ext cx="865958" cy="855111"/>
            <a:chOff x="4747765" y="3349511"/>
            <a:chExt cx="290074" cy="286431"/>
          </a:xfrm>
        </p:grpSpPr>
        <p:sp>
          <p:nvSpPr>
            <p:cNvPr id="54"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1042;p43"/>
          <p:cNvGrpSpPr/>
          <p:nvPr/>
        </p:nvGrpSpPr>
        <p:grpSpPr>
          <a:xfrm rot="17286651">
            <a:off x="6671650" y="2799960"/>
            <a:ext cx="2351456" cy="557307"/>
            <a:chOff x="6653975" y="2250350"/>
            <a:chExt cx="2070101" cy="521443"/>
          </a:xfrm>
        </p:grpSpPr>
        <p:sp>
          <p:nvSpPr>
            <p:cNvPr id="84"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045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401" y="43501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401" y="322340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4190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10467" y="374746"/>
            <a:ext cx="8254175" cy="2082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537886" y="497481"/>
            <a:ext cx="7474356" cy="1792478"/>
          </a:xfrm>
          <a:prstGeom prst="rect">
            <a:avLst/>
          </a:prstGeom>
          <a:noFill/>
        </p:spPr>
        <p:txBody>
          <a:bodyPr wrap="square" rtlCol="0">
            <a:spAutoFit/>
          </a:bodyPr>
          <a:lstStyle/>
          <a:p>
            <a:pPr marL="457200" lvl="0" algn="just">
              <a:lnSpc>
                <a:spcPct val="150000"/>
              </a:lnSpc>
              <a:spcBef>
                <a:spcPts val="600"/>
              </a:spcBef>
              <a:spcAft>
                <a:spcPts val="600"/>
              </a:spcAft>
              <a:tabLst>
                <a:tab pos="139700" algn="l"/>
              </a:tabLst>
            </a:pPr>
            <a:r>
              <a:rPr lang="vi-VN" sz="1900" b="1">
                <a:solidFill>
                  <a:prstClr val="white"/>
                </a:solidFill>
                <a:latin typeface="Arial" panose="020B0604020202020204" pitchFamily="34" charset="0"/>
                <a:ea typeface="Malgun Gothic" panose="020B0503020000020004" pitchFamily="34" charset="-127"/>
                <a:cs typeface="Arial" panose="020B0604020202020204" pitchFamily="34" charset="0"/>
              </a:rPr>
              <a:t>Câu 10. </a:t>
            </a:r>
            <a:r>
              <a:rPr lang="vi-VN" sz="1900">
                <a:solidFill>
                  <a:prstClr val="white"/>
                </a:solidFill>
                <a:latin typeface="Arial" panose="020B0604020202020204" pitchFamily="34" charset="0"/>
                <a:ea typeface="Malgun Gothic" panose="020B0503020000020004" pitchFamily="34" charset="-127"/>
                <a:cs typeface="Arial" panose="020B0604020202020204" pitchFamily="34" charset="0"/>
              </a:rPr>
              <a:t>Trong một đợt xổ số người ta phát hành 100 000 vé trong đó có 10 000 trúng thưởng. Hỏi 1 người muốn trúng ít nhất một vé với xác suất lớn hơn 95% thì cần phải mua tối đa bao nhiêu vé?</a:t>
            </a:r>
          </a:p>
        </p:txBody>
      </p:sp>
      <p:sp>
        <p:nvSpPr>
          <p:cNvPr id="15" name="bang b">
            <a:extLst>
              <a:ext uri="{FF2B5EF4-FFF2-40B4-BE49-F238E27FC236}">
                <a16:creationId xmlns:a16="http://schemas.microsoft.com/office/drawing/2014/main" id="{D0E6AFB4-275F-4728-9A13-27E00F9EA3A2}"/>
              </a:ext>
            </a:extLst>
          </p:cNvPr>
          <p:cNvSpPr/>
          <p:nvPr/>
        </p:nvSpPr>
        <p:spPr>
          <a:xfrm flipH="1">
            <a:off x="4562599" y="3910076"/>
            <a:ext cx="4127087" cy="8738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53455" y="2737225"/>
            <a:ext cx="4127087" cy="908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925453" y="4085116"/>
                <a:ext cx="1378567" cy="584775"/>
              </a:xfrm>
              <a:prstGeom prst="rect">
                <a:avLst/>
              </a:prstGeom>
              <a:noFill/>
            </p:spPr>
            <p:txBody>
              <a:bodyPr wrap="square" rtlCol="0">
                <a:spAutoFit/>
              </a:bodyPr>
              <a:lstStyle/>
              <a:p>
                <a:pPr marR="30480"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D</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29 </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v</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é</m:t>
                      </m:r>
                    </m:oMath>
                  </m:oMathPara>
                </a14:m>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925453" y="4085116"/>
                <a:ext cx="1378567"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95998" y="2937212"/>
                <a:ext cx="1442000" cy="507831"/>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B</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12 </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v</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é</m:t>
                      </m:r>
                    </m:oMath>
                  </m:oMathPara>
                </a14:m>
                <a:endParaRPr kumimoji="0" lang="en-US" sz="18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95998" y="2937212"/>
                <a:ext cx="1442000" cy="507831"/>
              </a:xfrm>
              <a:prstGeom prst="rect">
                <a:avLst/>
              </a:prstGeom>
              <a:blipFill>
                <a:blip r:embed="rId12"/>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12281" y="2767430"/>
            <a:ext cx="4127087" cy="886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21425" y="3908905"/>
            <a:ext cx="4127087" cy="886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726803" y="3038738"/>
                <a:ext cx="1406897" cy="384721"/>
              </a:xfrm>
              <a:prstGeom prst="rect">
                <a:avLst/>
              </a:prstGeom>
              <a:noFill/>
            </p:spPr>
            <p:txBody>
              <a:bodyPr wrap="square" rtlCol="0">
                <a:spAutoFit/>
              </a:bodyPr>
              <a:lstStyle/>
              <a:p>
                <a:pPr lvl="0" algn="ctr">
                  <a:defRPr/>
                </a:pPr>
                <a14:m>
                  <m:oMathPara xmlns:m="http://schemas.openxmlformats.org/officeDocument/2006/math">
                    <m:oMathParaPr>
                      <m:jc m:val="center"/>
                    </m:oMathParaPr>
                    <m:oMath xmlns:m="http://schemas.openxmlformats.org/officeDocument/2006/math">
                      <m:r>
                        <m:rPr>
                          <m:nor/>
                        </m:rPr>
                        <a:rPr lang="en-US" sz="1900">
                          <a:solidFill>
                            <a:prstClr val="white"/>
                          </a:solidFill>
                          <a:latin typeface="Arial" panose="020B0604020202020204" pitchFamily="34" charset="0"/>
                          <a:ea typeface="Malgun Gothic" panose="020B0503020000020004" pitchFamily="34" charset="-127"/>
                          <a:cs typeface="Arial" panose="020B0604020202020204" pitchFamily="34" charset="0"/>
                        </a:rPr>
                        <m:t>A</m:t>
                      </m:r>
                      <m:r>
                        <m:rPr>
                          <m:nor/>
                        </m:rPr>
                        <a:rPr lang="en-US" sz="1900">
                          <a:solidFill>
                            <a:prstClr val="white"/>
                          </a:solidFill>
                          <a:latin typeface="Arial" panose="020B0604020202020204" pitchFamily="34" charset="0"/>
                          <a:ea typeface="Malgun Gothic" panose="020B0503020000020004" pitchFamily="34" charset="-127"/>
                          <a:cs typeface="Arial" panose="020B0604020202020204" pitchFamily="34" charset="0"/>
                        </a:rPr>
                        <m:t>. 2 </m:t>
                      </m:r>
                      <m:r>
                        <m:rPr>
                          <m:nor/>
                        </m:rPr>
                        <a:rPr lang="en-US" sz="1900">
                          <a:solidFill>
                            <a:prstClr val="white"/>
                          </a:solidFill>
                          <a:latin typeface="Arial" panose="020B0604020202020204" pitchFamily="34" charset="0"/>
                          <a:ea typeface="Malgun Gothic" panose="020B0503020000020004" pitchFamily="34" charset="-127"/>
                          <a:cs typeface="Arial" panose="020B0604020202020204" pitchFamily="34" charset="0"/>
                        </a:rPr>
                        <m:t>v</m:t>
                      </m:r>
                      <m:r>
                        <m:rPr>
                          <m:nor/>
                        </m:rPr>
                        <a:rPr lang="en-US" sz="1900">
                          <a:solidFill>
                            <a:prstClr val="white"/>
                          </a:solidFill>
                          <a:latin typeface="Arial" panose="020B0604020202020204" pitchFamily="34" charset="0"/>
                          <a:ea typeface="Malgun Gothic" panose="020B0503020000020004" pitchFamily="34" charset="-127"/>
                          <a:cs typeface="Arial" panose="020B0604020202020204" pitchFamily="34" charset="0"/>
                        </a:rPr>
                        <m:t>é</m:t>
                      </m:r>
                    </m:oMath>
                  </m:oMathPara>
                </a14:m>
                <a:endParaRPr kumimoji="0" lang="en-US" sz="19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726803" y="3038738"/>
                <a:ext cx="1406897" cy="38472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892040" y="4139916"/>
                <a:ext cx="1167567" cy="452432"/>
              </a:xfrm>
              <a:prstGeom prst="rect">
                <a:avLst/>
              </a:prstGeom>
              <a:noFill/>
            </p:spPr>
            <p:txBody>
              <a:bodyPr wrap="square" rtlCol="0">
                <a:spAutoFit/>
              </a:bodyPr>
              <a:lstStyle/>
              <a:p>
                <a:pPr marR="15240" lvl="0" algn="ctr" defTabSz="457200">
                  <a:lnSpc>
                    <a:spcPct val="130000"/>
                  </a:lnSpc>
                  <a:buClrTx/>
                  <a:defRPr/>
                </a:pPr>
                <a14:m>
                  <m:oMathPara xmlns:m="http://schemas.openxmlformats.org/officeDocument/2006/math">
                    <m:oMathParaPr>
                      <m:jc m:val="center"/>
                    </m:oMathParaPr>
                    <m:oMath xmlns:m="http://schemas.openxmlformats.org/officeDocument/2006/math">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C</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 27 </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v</m:t>
                      </m:r>
                      <m:r>
                        <m:rPr>
                          <m:nor/>
                        </m:rPr>
                        <a:rPr lang="en-US" sz="1800">
                          <a:solidFill>
                            <a:prstClr val="white"/>
                          </a:solidFill>
                          <a:latin typeface="Arial" panose="020B0604020202020204" pitchFamily="34" charset="0"/>
                          <a:ea typeface="Malgun Gothic" panose="020B0503020000020004" pitchFamily="34" charset="-127"/>
                          <a:cs typeface="Arial" panose="020B0604020202020204" pitchFamily="34" charset="0"/>
                        </a:rPr>
                        <m:t>é</m:t>
                      </m:r>
                    </m:oMath>
                  </m:oMathPara>
                </a14:m>
                <a:endParaRPr kumimoji="0" lang="en-US" sz="18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892040" y="4139916"/>
                <a:ext cx="1167567" cy="452432"/>
              </a:xfrm>
              <a:prstGeom prst="rect">
                <a:avLst/>
              </a:prstGeom>
              <a:blipFill>
                <a:blip r:embed="rId14"/>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6864" y="2767430"/>
            <a:ext cx="365523" cy="365523"/>
          </a:xfrm>
          <a:prstGeom prst="rect">
            <a:avLst/>
          </a:prstGeom>
        </p:spPr>
      </p:pic>
    </p:spTree>
    <p:extLst>
      <p:ext uri="{BB962C8B-B14F-4D97-AF65-F5344CB8AC3E}">
        <p14:creationId xmlns:p14="http://schemas.microsoft.com/office/powerpoint/2010/main" val="42808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286247" y="253222"/>
            <a:ext cx="8580474" cy="46288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173541" y="2077583"/>
                <a:ext cx="7693180" cy="2823850"/>
              </a:xfrm>
              <a:prstGeom prst="rect">
                <a:avLst/>
              </a:prstGeom>
            </p:spPr>
            <p:txBody>
              <a:bodyPr wrap="square">
                <a:spAutoFit/>
              </a:bodyPr>
              <a:lstStyle/>
              <a:p>
                <a:pPr>
                  <a:lnSpc>
                    <a:spcPct val="200000"/>
                  </a:lnSpc>
                  <a:tabLst>
                    <a:tab pos="1719580" algn="l"/>
                    <a:tab pos="3262630" algn="l"/>
                    <a:tab pos="4806315" algn="l"/>
                  </a:tabLst>
                </a:pPr>
                <a:r>
                  <a:rPr lang="en-US" sz="1600" kern="100" smtClean="0">
                    <a:latin typeface="+mj-lt"/>
                    <a:ea typeface="Aptos"/>
                    <a:cs typeface="Times New Roman" panose="02020603050405020304" pitchFamily="18" charset="0"/>
                  </a:rPr>
                  <a:t>Chọn ngẫu nhiên một bạn học sinh. Gọi </a:t>
                </a:r>
                <a14:m>
                  <m:oMath xmlns:m="http://schemas.openxmlformats.org/officeDocument/2006/math">
                    <m:r>
                      <a:rPr lang="en-US" sz="1600" i="1" kern="100">
                        <a:effectLst/>
                        <a:latin typeface="+mj-lt"/>
                        <a:ea typeface="Aptos"/>
                        <a:cs typeface="Times New Roman" panose="02020603050405020304" pitchFamily="18" charset="0"/>
                      </a:rPr>
                      <m:t>𝑋</m:t>
                    </m:r>
                  </m:oMath>
                </a14:m>
                <a:r>
                  <a:rPr lang="en-US" sz="1600" kern="100">
                    <a:effectLst/>
                    <a:latin typeface="+mj-lt"/>
                    <a:ea typeface="Malgun Gothic" panose="020B0503020000020004" pitchFamily="34" charset="-127"/>
                    <a:cs typeface="Times New Roman" panose="02020603050405020304" pitchFamily="18" charset="0"/>
                  </a:rPr>
                  <a:t> là số xe máy có ở gia đình bạn đó.</a:t>
                </a:r>
                <a:endParaRPr lang="en-US" sz="1600" kern="100">
                  <a:effectLst/>
                  <a:latin typeface="+mj-lt"/>
                  <a:ea typeface="Aptos"/>
                  <a:cs typeface="Times New Roman" panose="02020603050405020304" pitchFamily="18" charset="0"/>
                </a:endParaRPr>
              </a:p>
              <a:p>
                <a:pPr marL="1971675">
                  <a:lnSpc>
                    <a:spcPct val="200000"/>
                  </a:lnSpc>
                  <a:spcBef>
                    <a:spcPts val="300"/>
                  </a:spcBef>
                  <a:spcAft>
                    <a:spcPts val="300"/>
                  </a:spcAft>
                  <a:tabLst>
                    <a:tab pos="1719580" algn="l"/>
                    <a:tab pos="3262630" algn="l"/>
                    <a:tab pos="4806315" algn="l"/>
                  </a:tabLst>
                </a:pPr>
                <a:r>
                  <a:rPr lang="en-US" sz="1600" kern="100" smtClean="0">
                    <a:solidFill>
                      <a:schemeClr val="tx1"/>
                    </a:solidFill>
                    <a:effectLst/>
                    <a:latin typeface="+mj-lt"/>
                    <a:ea typeface="Aptos"/>
                    <a:cs typeface="Times New Roman" panose="02020603050405020304" pitchFamily="18" charset="0"/>
                  </a:rPr>
                  <a:t>a) </a:t>
                </a:r>
                <a14:m>
                  <m:oMath xmlns:m="http://schemas.openxmlformats.org/officeDocument/2006/math">
                    <m:r>
                      <a:rPr lang="en-US" sz="1600" i="1" kern="100">
                        <a:solidFill>
                          <a:schemeClr val="tx1"/>
                        </a:solidFill>
                        <a:effectLst/>
                        <a:latin typeface="+mj-lt"/>
                        <a:ea typeface="Aptos"/>
                        <a:cs typeface="Times New Roman" panose="02020603050405020304" pitchFamily="18" charset="0"/>
                      </a:rPr>
                      <m:t>𝑃</m:t>
                    </m:r>
                    <m:d>
                      <m:dPr>
                        <m:ctrlPr>
                          <a:rPr lang="en-US" sz="1600" i="1" kern="100">
                            <a:solidFill>
                              <a:schemeClr val="tx1"/>
                            </a:solidFill>
                            <a:effectLst/>
                            <a:latin typeface="+mj-lt"/>
                            <a:ea typeface="Aptos"/>
                            <a:cs typeface="Times New Roman" panose="02020603050405020304" pitchFamily="18" charset="0"/>
                          </a:rPr>
                        </m:ctrlPr>
                      </m:dPr>
                      <m:e>
                        <m:r>
                          <a:rPr lang="en-US" sz="1600" i="1" kern="100">
                            <a:solidFill>
                              <a:schemeClr val="tx1"/>
                            </a:solidFill>
                            <a:effectLst/>
                            <a:latin typeface="+mj-lt"/>
                            <a:ea typeface="Aptos"/>
                            <a:cs typeface="Times New Roman" panose="02020603050405020304" pitchFamily="18" charset="0"/>
                          </a:rPr>
                          <m:t>𝑋</m:t>
                        </m:r>
                        <m:r>
                          <a:rPr lang="en-US" sz="1600" i="1" kern="100">
                            <a:solidFill>
                              <a:schemeClr val="tx1"/>
                            </a:solidFill>
                            <a:effectLst/>
                            <a:latin typeface="+mj-lt"/>
                            <a:ea typeface="Aptos"/>
                            <a:cs typeface="Times New Roman" panose="02020603050405020304" pitchFamily="18" charset="0"/>
                          </a:rPr>
                          <m:t>=1</m:t>
                        </m:r>
                      </m:e>
                    </m:d>
                    <m:r>
                      <a:rPr lang="en-US" sz="1600" i="1" kern="100">
                        <a:solidFill>
                          <a:schemeClr val="tx1"/>
                        </a:solidFill>
                        <a:effectLst/>
                        <a:latin typeface="+mj-lt"/>
                        <a:ea typeface="Aptos"/>
                        <a:cs typeface="Times New Roman" panose="02020603050405020304" pitchFamily="18" charset="0"/>
                      </a:rPr>
                      <m:t>=0,3.</m:t>
                    </m:r>
                  </m:oMath>
                </a14:m>
                <a:endParaRPr lang="en-US" sz="1600" kern="100">
                  <a:solidFill>
                    <a:schemeClr val="tx1"/>
                  </a:solidFill>
                  <a:effectLst/>
                  <a:latin typeface="+mj-lt"/>
                  <a:ea typeface="Aptos"/>
                  <a:cs typeface="Times New Roman" panose="02020603050405020304" pitchFamily="18" charset="0"/>
                </a:endParaRPr>
              </a:p>
              <a:p>
                <a:pPr marL="1971675">
                  <a:lnSpc>
                    <a:spcPct val="200000"/>
                  </a:lnSpc>
                  <a:spcBef>
                    <a:spcPts val="300"/>
                  </a:spcBef>
                  <a:spcAft>
                    <a:spcPts val="300"/>
                  </a:spcAft>
                  <a:tabLst>
                    <a:tab pos="1719580" algn="l"/>
                    <a:tab pos="3262630" algn="l"/>
                    <a:tab pos="4806315" algn="l"/>
                  </a:tabLst>
                </a:pPr>
                <a:r>
                  <a:rPr lang="en-US" sz="1600" kern="100">
                    <a:solidFill>
                      <a:schemeClr val="tx1"/>
                    </a:solidFill>
                    <a:effectLst/>
                    <a:latin typeface="+mj-lt"/>
                    <a:ea typeface="Malgun Gothic" panose="020B0503020000020004" pitchFamily="34" charset="-127"/>
                    <a:cs typeface="Times New Roman" panose="02020603050405020304" pitchFamily="18" charset="0"/>
                  </a:rPr>
                  <a:t>b) </a:t>
                </a:r>
                <a14:m>
                  <m:oMath xmlns:m="http://schemas.openxmlformats.org/officeDocument/2006/math">
                    <m:r>
                      <a:rPr lang="en-US" sz="1600" i="1" kern="100">
                        <a:solidFill>
                          <a:schemeClr val="tx1"/>
                        </a:solidFill>
                        <a:effectLst/>
                        <a:latin typeface="+mj-lt"/>
                        <a:ea typeface="Malgun Gothic" panose="020B0503020000020004" pitchFamily="34" charset="-127"/>
                        <a:cs typeface="Times New Roman" panose="02020603050405020304" pitchFamily="18" charset="0"/>
                      </a:rPr>
                      <m:t>𝑃</m:t>
                    </m:r>
                    <m:d>
                      <m:dPr>
                        <m:ctrlPr>
                          <a:rPr lang="en-US" sz="1600" i="1" kern="100">
                            <a:solidFill>
                              <a:schemeClr val="tx1"/>
                            </a:solidFill>
                            <a:effectLst/>
                            <a:latin typeface="+mj-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j-lt"/>
                            <a:ea typeface="Malgun Gothic" panose="020B0503020000020004" pitchFamily="34" charset="-127"/>
                            <a:cs typeface="Times New Roman" panose="02020603050405020304" pitchFamily="18" charset="0"/>
                          </a:rPr>
                          <m:t>𝑋</m:t>
                        </m:r>
                        <m:r>
                          <a:rPr lang="en-US" sz="1600" i="1" kern="100">
                            <a:solidFill>
                              <a:schemeClr val="tx1"/>
                            </a:solidFill>
                            <a:effectLst/>
                            <a:latin typeface="+mj-lt"/>
                            <a:ea typeface="Malgun Gothic" panose="020B0503020000020004" pitchFamily="34" charset="-127"/>
                            <a:cs typeface="Times New Roman" panose="02020603050405020304" pitchFamily="18" charset="0"/>
                          </a:rPr>
                          <m:t>=3</m:t>
                        </m:r>
                      </m:e>
                    </m:d>
                    <m:r>
                      <a:rPr lang="en-US" sz="1600" i="1" kern="100">
                        <a:solidFill>
                          <a:schemeClr val="tx1"/>
                        </a:solidFill>
                        <a:effectLst/>
                        <a:latin typeface="+mj-lt"/>
                        <a:ea typeface="Malgun Gothic" panose="020B0503020000020004" pitchFamily="34" charset="-127"/>
                        <a:cs typeface="Times New Roman" panose="02020603050405020304" pitchFamily="18" charset="0"/>
                      </a:rPr>
                      <m:t>=0,3.</m:t>
                    </m:r>
                  </m:oMath>
                </a14:m>
                <a:endParaRPr lang="en-US" sz="1600" kern="100">
                  <a:solidFill>
                    <a:schemeClr val="tx1"/>
                  </a:solidFill>
                  <a:effectLst/>
                  <a:latin typeface="+mj-lt"/>
                  <a:ea typeface="Aptos"/>
                  <a:cs typeface="Times New Roman" panose="02020603050405020304" pitchFamily="18" charset="0"/>
                </a:endParaRPr>
              </a:p>
              <a:p>
                <a:pPr marL="1971675">
                  <a:lnSpc>
                    <a:spcPct val="200000"/>
                  </a:lnSpc>
                  <a:spcBef>
                    <a:spcPts val="300"/>
                  </a:spcBef>
                  <a:spcAft>
                    <a:spcPts val="300"/>
                  </a:spcAft>
                  <a:tabLst>
                    <a:tab pos="1719580" algn="l"/>
                    <a:tab pos="3262630" algn="l"/>
                    <a:tab pos="4806315" algn="l"/>
                  </a:tabLst>
                </a:pPr>
                <a:r>
                  <a:rPr lang="en-US" sz="1600" kern="100">
                    <a:solidFill>
                      <a:schemeClr val="tx1"/>
                    </a:solidFill>
                    <a:effectLst/>
                    <a:latin typeface="+mj-lt"/>
                    <a:ea typeface="Malgun Gothic" panose="020B0503020000020004" pitchFamily="34" charset="-127"/>
                    <a:cs typeface="Times New Roman" panose="02020603050405020304" pitchFamily="18" charset="0"/>
                  </a:rPr>
                  <a:t>c) </a:t>
                </a:r>
                <a14:m>
                  <m:oMath xmlns:m="http://schemas.openxmlformats.org/officeDocument/2006/math">
                    <m:r>
                      <a:rPr lang="en-US" sz="1600" i="1" kern="100">
                        <a:solidFill>
                          <a:schemeClr val="tx1"/>
                        </a:solidFill>
                        <a:effectLst/>
                        <a:latin typeface="+mj-lt"/>
                        <a:ea typeface="Malgun Gothic" panose="020B0503020000020004" pitchFamily="34" charset="-127"/>
                        <a:cs typeface="Times New Roman" panose="02020603050405020304" pitchFamily="18" charset="0"/>
                      </a:rPr>
                      <m:t>𝐸</m:t>
                    </m:r>
                    <m:d>
                      <m:dPr>
                        <m:ctrlPr>
                          <a:rPr lang="en-US" sz="1600" i="1" kern="100">
                            <a:solidFill>
                              <a:schemeClr val="tx1"/>
                            </a:solidFill>
                            <a:effectLst/>
                            <a:latin typeface="+mj-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j-lt"/>
                            <a:ea typeface="Malgun Gothic" panose="020B0503020000020004" pitchFamily="34" charset="-127"/>
                            <a:cs typeface="Times New Roman" panose="02020603050405020304" pitchFamily="18" charset="0"/>
                          </a:rPr>
                          <m:t>𝑋</m:t>
                        </m:r>
                      </m:e>
                    </m:d>
                    <m:r>
                      <a:rPr lang="en-US" sz="1600" i="1" kern="100">
                        <a:solidFill>
                          <a:schemeClr val="tx1"/>
                        </a:solidFill>
                        <a:effectLst/>
                        <a:latin typeface="+mj-lt"/>
                        <a:ea typeface="Malgun Gothic" panose="020B0503020000020004" pitchFamily="34" charset="-127"/>
                        <a:cs typeface="Times New Roman" panose="02020603050405020304" pitchFamily="18" charset="0"/>
                      </a:rPr>
                      <m:t>=1,3.</m:t>
                    </m:r>
                  </m:oMath>
                </a14:m>
                <a:endParaRPr lang="en-US" sz="1600" kern="100">
                  <a:solidFill>
                    <a:schemeClr val="tx1"/>
                  </a:solidFill>
                  <a:effectLst/>
                  <a:latin typeface="+mj-lt"/>
                  <a:ea typeface="Aptos"/>
                  <a:cs typeface="Times New Roman" panose="02020603050405020304" pitchFamily="18" charset="0"/>
                </a:endParaRPr>
              </a:p>
              <a:p>
                <a:pPr marL="1971675">
                  <a:lnSpc>
                    <a:spcPct val="200000"/>
                  </a:lnSpc>
                  <a:spcBef>
                    <a:spcPts val="300"/>
                  </a:spcBef>
                  <a:spcAft>
                    <a:spcPts val="300"/>
                  </a:spcAft>
                  <a:tabLst>
                    <a:tab pos="1719580" algn="l"/>
                    <a:tab pos="3262630" algn="l"/>
                    <a:tab pos="4806315" algn="l"/>
                  </a:tabLst>
                </a:pPr>
                <a:r>
                  <a:rPr lang="en-US" sz="1600" kern="100">
                    <a:solidFill>
                      <a:schemeClr val="tx1"/>
                    </a:solidFill>
                    <a:effectLst/>
                    <a:latin typeface="+mj-lt"/>
                    <a:ea typeface="Malgun Gothic" panose="020B0503020000020004" pitchFamily="34" charset="-127"/>
                    <a:cs typeface="Times New Roman" panose="02020603050405020304" pitchFamily="18" charset="0"/>
                  </a:rPr>
                  <a:t>d) </a:t>
                </a:r>
                <a14:m>
                  <m:oMath xmlns:m="http://schemas.openxmlformats.org/officeDocument/2006/math">
                    <m:r>
                      <a:rPr lang="en-US" sz="1600" i="1" kern="100">
                        <a:solidFill>
                          <a:schemeClr val="tx1"/>
                        </a:solidFill>
                        <a:effectLst/>
                        <a:latin typeface="+mj-lt"/>
                        <a:ea typeface="Malgun Gothic" panose="020B0503020000020004" pitchFamily="34" charset="-127"/>
                        <a:cs typeface="Times New Roman" panose="02020603050405020304" pitchFamily="18" charset="0"/>
                      </a:rPr>
                      <m:t>𝐸</m:t>
                    </m:r>
                    <m:d>
                      <m:dPr>
                        <m:ctrlPr>
                          <a:rPr lang="en-US" sz="1600" i="1" kern="100">
                            <a:solidFill>
                              <a:schemeClr val="tx1"/>
                            </a:solidFill>
                            <a:effectLst/>
                            <a:latin typeface="+mj-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j-lt"/>
                            <a:ea typeface="Malgun Gothic" panose="020B0503020000020004" pitchFamily="34" charset="-127"/>
                            <a:cs typeface="Times New Roman" panose="02020603050405020304" pitchFamily="18" charset="0"/>
                          </a:rPr>
                          <m:t>𝑋</m:t>
                        </m:r>
                      </m:e>
                    </m:d>
                    <m:r>
                      <a:rPr lang="en-US" sz="1600" i="1" kern="100">
                        <a:solidFill>
                          <a:schemeClr val="tx1"/>
                        </a:solidFill>
                        <a:effectLst/>
                        <a:latin typeface="+mj-lt"/>
                        <a:ea typeface="Malgun Gothic" panose="020B0503020000020004" pitchFamily="34" charset="-127"/>
                        <a:cs typeface="Times New Roman" panose="02020603050405020304" pitchFamily="18" charset="0"/>
                      </a:rPr>
                      <m:t>=1,65.</m:t>
                    </m:r>
                  </m:oMath>
                </a14:m>
                <a:endParaRPr lang="en-US" sz="1600" kern="100">
                  <a:solidFill>
                    <a:schemeClr val="tx1"/>
                  </a:solidFill>
                  <a:effectLst/>
                  <a:latin typeface="+mj-lt"/>
                  <a:ea typeface="Aptos"/>
                  <a:cs typeface="Times New Roman" panose="02020603050405020304" pitchFamily="18"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1173541" y="2077583"/>
                <a:ext cx="7693180" cy="2823850"/>
              </a:xfrm>
              <a:prstGeom prst="rect">
                <a:avLst/>
              </a:prstGeom>
              <a:blipFill>
                <a:blip r:embed="rId3"/>
                <a:stretch>
                  <a:fillRect l="-475"/>
                </a:stretch>
              </a:blipFill>
            </p:spPr>
            <p:txBody>
              <a:bodyPr/>
              <a:lstStyle/>
              <a:p>
                <a:r>
                  <a:rPr lang="en-US">
                    <a:noFill/>
                  </a:rPr>
                  <a:t> </a:t>
                </a:r>
              </a:p>
            </p:txBody>
          </p:sp>
        </mc:Fallback>
      </mc:AlternateContent>
      <p:pic>
        <p:nvPicPr>
          <p:cNvPr id="36" name="Picture 35"/>
          <p:cNvPicPr>
            <a:picLocks noChangeAspect="1"/>
          </p:cNvPicPr>
          <p:nvPr/>
        </p:nvPicPr>
        <p:blipFill>
          <a:blip r:embed="rId4"/>
          <a:stretch>
            <a:fillRect/>
          </a:stretch>
        </p:blipFill>
        <p:spPr>
          <a:xfrm>
            <a:off x="2292253" y="2813467"/>
            <a:ext cx="326003" cy="310025"/>
          </a:xfrm>
          <a:prstGeom prst="rect">
            <a:avLst/>
          </a:prstGeom>
        </p:spPr>
      </p:pic>
      <p:pic>
        <p:nvPicPr>
          <p:cNvPr id="51" name="Picture 50"/>
          <p:cNvPicPr>
            <a:picLocks noChangeAspect="1"/>
          </p:cNvPicPr>
          <p:nvPr/>
        </p:nvPicPr>
        <p:blipFill>
          <a:blip r:embed="rId5"/>
          <a:stretch>
            <a:fillRect/>
          </a:stretch>
        </p:blipFill>
        <p:spPr>
          <a:xfrm>
            <a:off x="2288733" y="3343984"/>
            <a:ext cx="318052" cy="291048"/>
          </a:xfrm>
          <a:prstGeom prst="rect">
            <a:avLst/>
          </a:prstGeom>
        </p:spPr>
      </p:pic>
      <p:pic>
        <p:nvPicPr>
          <p:cNvPr id="52" name="Picture 51"/>
          <p:cNvPicPr>
            <a:picLocks noChangeAspect="1"/>
          </p:cNvPicPr>
          <p:nvPr/>
        </p:nvPicPr>
        <p:blipFill>
          <a:blip r:embed="rId5"/>
          <a:stretch>
            <a:fillRect/>
          </a:stretch>
        </p:blipFill>
        <p:spPr>
          <a:xfrm>
            <a:off x="2288733" y="3926934"/>
            <a:ext cx="318052" cy="291048"/>
          </a:xfrm>
          <a:prstGeom prst="rect">
            <a:avLst/>
          </a:prstGeom>
        </p:spPr>
      </p:pic>
      <p:pic>
        <p:nvPicPr>
          <p:cNvPr id="57" name="Picture 56"/>
          <p:cNvPicPr>
            <a:picLocks noChangeAspect="1"/>
          </p:cNvPicPr>
          <p:nvPr/>
        </p:nvPicPr>
        <p:blipFill>
          <a:blip r:embed="rId4"/>
          <a:stretch>
            <a:fillRect/>
          </a:stretch>
        </p:blipFill>
        <p:spPr>
          <a:xfrm>
            <a:off x="2292253" y="4464965"/>
            <a:ext cx="326003" cy="310025"/>
          </a:xfrm>
          <a:prstGeom prst="rect">
            <a:avLst/>
          </a:prstGeom>
        </p:spPr>
      </p:pic>
      <p:sp>
        <p:nvSpPr>
          <p:cNvPr id="58" name="Rectangle 57"/>
          <p:cNvSpPr/>
          <p:nvPr/>
        </p:nvSpPr>
        <p:spPr>
          <a:xfrm>
            <a:off x="1178756" y="920835"/>
            <a:ext cx="6795450" cy="416011"/>
          </a:xfrm>
          <a:prstGeom prst="rect">
            <a:avLst/>
          </a:prstGeom>
        </p:spPr>
        <p:txBody>
          <a:bodyPr wrap="none">
            <a:spAutoFit/>
          </a:bodyPr>
          <a:lstStyle/>
          <a:p>
            <a:pPr lvl="0" algn="just">
              <a:lnSpc>
                <a:spcPct val="150000"/>
              </a:lnSpc>
              <a:spcBef>
                <a:spcPts val="1200"/>
              </a:spcBef>
              <a:spcAft>
                <a:spcPts val="1200"/>
              </a:spcAft>
            </a:pPr>
            <a:r>
              <a:rPr lang="en-US" sz="1600" b="1">
                <a:latin typeface="Arial" panose="020B0604020202020204" pitchFamily="34" charset="0"/>
                <a:ea typeface="Calibri" panose="020F0502020204030204" pitchFamily="34" charset="0"/>
                <a:cs typeface="Arial" panose="020B0604020202020204" pitchFamily="34" charset="0"/>
              </a:rPr>
              <a:t>Câu 1: </a:t>
            </a:r>
            <a:r>
              <a:rPr lang="en-US" sz="1600">
                <a:latin typeface="Arial" panose="020B0604020202020204" pitchFamily="34" charset="0"/>
                <a:ea typeface="Calibri" panose="020F0502020204030204" pitchFamily="34" charset="0"/>
                <a:cs typeface="Arial" panose="020B0604020202020204" pitchFamily="34" charset="0"/>
              </a:rPr>
              <a:t>Cho số liệu về số xe máy ở mỗi gia đình của 40 học sinh lớp 12A</a:t>
            </a:r>
            <a:endParaRPr kumimoji="0" lang="en-US" sz="160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2971843" y="387362"/>
            <a:ext cx="3209276" cy="446276"/>
          </a:xfrm>
          <a:prstGeom prst="rect">
            <a:avLst/>
          </a:prstGeom>
        </p:spPr>
        <p:txBody>
          <a:bodyPr wrap="none">
            <a:spAutoFit/>
          </a:bodyPr>
          <a:lstStyle/>
          <a:p>
            <a:pPr lvl="0" algn="ctr" defTabSz="457200">
              <a:buClrTx/>
              <a:defRPr/>
            </a:pPr>
            <a:r>
              <a:rPr lang="en-US" sz="2300" b="1" kern="1200">
                <a:solidFill>
                  <a:schemeClr val="accent2">
                    <a:lumMod val="50000"/>
                  </a:schemeClr>
                </a:solidFill>
                <a:latin typeface="Arial" panose="020B0604020202020204" pitchFamily="34" charset="0"/>
                <a:ea typeface="+mn-ea"/>
                <a:cs typeface="Arial" panose="020B0604020202020204" pitchFamily="34" charset="0"/>
              </a:rPr>
              <a:t>Trắc nghiệm đúng sai</a:t>
            </a:r>
            <a:endParaRPr lang="en-US" sz="2300" b="1" kern="1200">
              <a:solidFill>
                <a:schemeClr val="accent2">
                  <a:lumMod val="50000"/>
                </a:schemeClr>
              </a:solidFill>
              <a:latin typeface="Arial" panose="020B0604020202020204" pitchFamily="34" charset="0"/>
              <a:ea typeface="+mn-ea"/>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86441988"/>
              </p:ext>
            </p:extLst>
          </p:nvPr>
        </p:nvGraphicFramePr>
        <p:xfrm>
          <a:off x="1994426" y="1522680"/>
          <a:ext cx="5164111" cy="550050"/>
        </p:xfrm>
        <a:graphic>
          <a:graphicData uri="http://schemas.openxmlformats.org/drawingml/2006/table">
            <a:tbl>
              <a:tblPr firstRow="1" firstCol="1" bandRow="1"/>
              <a:tblGrid>
                <a:gridCol w="1904265">
                  <a:extLst>
                    <a:ext uri="{9D8B030D-6E8A-4147-A177-3AD203B41FA5}">
                      <a16:colId xmlns:a16="http://schemas.microsoft.com/office/drawing/2014/main" val="1131620551"/>
                    </a:ext>
                  </a:extLst>
                </a:gridCol>
                <a:gridCol w="814855">
                  <a:extLst>
                    <a:ext uri="{9D8B030D-6E8A-4147-A177-3AD203B41FA5}">
                      <a16:colId xmlns:a16="http://schemas.microsoft.com/office/drawing/2014/main" val="3805869991"/>
                    </a:ext>
                  </a:extLst>
                </a:gridCol>
                <a:gridCol w="814855">
                  <a:extLst>
                    <a:ext uri="{9D8B030D-6E8A-4147-A177-3AD203B41FA5}">
                      <a16:colId xmlns:a16="http://schemas.microsoft.com/office/drawing/2014/main" val="51042293"/>
                    </a:ext>
                  </a:extLst>
                </a:gridCol>
                <a:gridCol w="814855">
                  <a:extLst>
                    <a:ext uri="{9D8B030D-6E8A-4147-A177-3AD203B41FA5}">
                      <a16:colId xmlns:a16="http://schemas.microsoft.com/office/drawing/2014/main" val="316252774"/>
                    </a:ext>
                  </a:extLst>
                </a:gridCol>
                <a:gridCol w="815281">
                  <a:extLst>
                    <a:ext uri="{9D8B030D-6E8A-4147-A177-3AD203B41FA5}">
                      <a16:colId xmlns:a16="http://schemas.microsoft.com/office/drawing/2014/main" val="1770212995"/>
                    </a:ext>
                  </a:extLst>
                </a:gridCol>
              </a:tblGrid>
              <a:tr h="275025">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Số lượng xe</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0</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1</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2</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3</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22982"/>
                  </a:ext>
                </a:extLst>
              </a:tr>
              <a:tr h="275025">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Tần số</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4</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12</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18</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r>
                        <a:rPr lang="en-US" sz="1600" kern="0">
                          <a:effectLst/>
                          <a:latin typeface="+mj-lt"/>
                          <a:ea typeface="Aptos"/>
                          <a:cs typeface="Times New Roman" panose="02020603050405020304" pitchFamily="18" charset="0"/>
                        </a:rPr>
                        <a:t>6</a:t>
                      </a:r>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108686"/>
                  </a:ext>
                </a:extLst>
              </a:tr>
            </a:tbl>
          </a:graphicData>
        </a:graphic>
      </p:graphicFrame>
      <p:pic>
        <p:nvPicPr>
          <p:cNvPr id="8" name="Picture 7"/>
          <p:cNvPicPr>
            <a:picLocks noChangeAspect="1"/>
          </p:cNvPicPr>
          <p:nvPr/>
        </p:nvPicPr>
        <p:blipFill>
          <a:blip r:embed="rId6"/>
          <a:stretch>
            <a:fillRect/>
          </a:stretch>
        </p:blipFill>
        <p:spPr>
          <a:xfrm>
            <a:off x="7693874" y="3807502"/>
            <a:ext cx="1172847" cy="1115702"/>
          </a:xfrm>
          <a:prstGeom prst="rect">
            <a:avLst/>
          </a:prstGeom>
        </p:spPr>
      </p:pic>
    </p:spTree>
    <p:extLst>
      <p:ext uri="{BB962C8B-B14F-4D97-AF65-F5344CB8AC3E}">
        <p14:creationId xmlns:p14="http://schemas.microsoft.com/office/powerpoint/2010/main" val="341944045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500" fill="hold"/>
                                        <p:tgtEl>
                                          <p:spTgt spid="51"/>
                                        </p:tgtEl>
                                        <p:attrNameLst>
                                          <p:attrName>ppt_w</p:attrName>
                                        </p:attrNameLst>
                                      </p:cBhvr>
                                      <p:tavLst>
                                        <p:tav tm="0">
                                          <p:val>
                                            <p:fltVal val="0"/>
                                          </p:val>
                                        </p:tav>
                                        <p:tav tm="100000">
                                          <p:val>
                                            <p:strVal val="#ppt_w"/>
                                          </p:val>
                                        </p:tav>
                                      </p:tavLst>
                                    </p:anim>
                                    <p:anim calcmode="lin" valueType="num">
                                      <p:cBhvr>
                                        <p:cTn id="37" dur="500" fill="hold"/>
                                        <p:tgtEl>
                                          <p:spTgt spid="51"/>
                                        </p:tgtEl>
                                        <p:attrNameLst>
                                          <p:attrName>ppt_h</p:attrName>
                                        </p:attrNameLst>
                                      </p:cBhvr>
                                      <p:tavLst>
                                        <p:tav tm="0">
                                          <p:val>
                                            <p:fltVal val="0"/>
                                          </p:val>
                                        </p:tav>
                                        <p:tav tm="100000">
                                          <p:val>
                                            <p:strVal val="#ppt_h"/>
                                          </p:val>
                                        </p:tav>
                                      </p:tavLst>
                                    </p:anim>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ppt_w</p:attrName>
                                        </p:attrNameLst>
                                      </p:cBhvr>
                                      <p:tavLst>
                                        <p:tav tm="0">
                                          <p:val>
                                            <p:fltVal val="0"/>
                                          </p:val>
                                        </p:tav>
                                        <p:tav tm="100000">
                                          <p:val>
                                            <p:strVal val="#ppt_w"/>
                                          </p:val>
                                        </p:tav>
                                      </p:tavLst>
                                    </p:anim>
                                    <p:anim calcmode="lin" valueType="num">
                                      <p:cBhvr>
                                        <p:cTn id="44" dur="500" fill="hold"/>
                                        <p:tgtEl>
                                          <p:spTgt spid="52"/>
                                        </p:tgtEl>
                                        <p:attrNameLst>
                                          <p:attrName>ppt_h</p:attrName>
                                        </p:attrNameLst>
                                      </p:cBhvr>
                                      <p:tavLst>
                                        <p:tav tm="0">
                                          <p:val>
                                            <p:fltVal val="0"/>
                                          </p:val>
                                        </p:tav>
                                        <p:tav tm="100000">
                                          <p:val>
                                            <p:strVal val="#ppt_h"/>
                                          </p:val>
                                        </p:tav>
                                      </p:tavLst>
                                    </p:anim>
                                    <p:animEffect transition="in" filter="fad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p:cTn id="50" dur="500" fill="hold"/>
                                        <p:tgtEl>
                                          <p:spTgt spid="57"/>
                                        </p:tgtEl>
                                        <p:attrNameLst>
                                          <p:attrName>ppt_w</p:attrName>
                                        </p:attrNameLst>
                                      </p:cBhvr>
                                      <p:tavLst>
                                        <p:tav tm="0">
                                          <p:val>
                                            <p:fltVal val="0"/>
                                          </p:val>
                                        </p:tav>
                                        <p:tav tm="100000">
                                          <p:val>
                                            <p:strVal val="#ppt_w"/>
                                          </p:val>
                                        </p:tav>
                                      </p:tavLst>
                                    </p:anim>
                                    <p:anim calcmode="lin" valueType="num">
                                      <p:cBhvr>
                                        <p:cTn id="51" dur="500" fill="hold"/>
                                        <p:tgtEl>
                                          <p:spTgt spid="57"/>
                                        </p:tgtEl>
                                        <p:attrNameLst>
                                          <p:attrName>ppt_h</p:attrName>
                                        </p:attrNameLst>
                                      </p:cBhvr>
                                      <p:tavLst>
                                        <p:tav tm="0">
                                          <p:val>
                                            <p:fltVal val="0"/>
                                          </p:val>
                                        </p:tav>
                                        <p:tav tm="100000">
                                          <p:val>
                                            <p:strVal val="#ppt_h"/>
                                          </p:val>
                                        </p:tav>
                                      </p:tavLst>
                                    </p:anim>
                                    <p:animEffect transition="in" filter="fade">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8"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286247" y="253222"/>
            <a:ext cx="8580474" cy="46288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3725784" y="2253332"/>
                <a:ext cx="1701394" cy="2554545"/>
              </a:xfrm>
              <a:prstGeom prst="rect">
                <a:avLst/>
              </a:prstGeom>
            </p:spPr>
            <p:txBody>
              <a:bodyPr wrap="square">
                <a:spAutoFit/>
              </a:bodyPr>
              <a:lstStyle/>
              <a:p>
                <a:pPr>
                  <a:lnSpc>
                    <a:spcPct val="250000"/>
                  </a:lnSpc>
                  <a:tabLst>
                    <a:tab pos="1719580" algn="l"/>
                    <a:tab pos="3262630" algn="l"/>
                    <a:tab pos="4806315" algn="l"/>
                  </a:tabLst>
                </a:pPr>
                <a:r>
                  <a:rPr lang="en-US" sz="1600" kern="100" smtClean="0">
                    <a:solidFill>
                      <a:schemeClr val="tx1"/>
                    </a:solidFill>
                    <a:latin typeface="+mn-lt"/>
                    <a:ea typeface="Malgun Gothic" panose="020B0503020000020004" pitchFamily="34" charset="-127"/>
                    <a:cs typeface="Times New Roman" panose="02020603050405020304" pitchFamily="18" charset="0"/>
                  </a:rPr>
                  <a:t>a) </a:t>
                </a:r>
                <a14:m>
                  <m:oMath xmlns:m="http://schemas.openxmlformats.org/officeDocument/2006/math">
                    <m:r>
                      <a:rPr lang="en-US" sz="1600" i="1" kern="100">
                        <a:solidFill>
                          <a:schemeClr val="tx1"/>
                        </a:solidFill>
                        <a:effectLst/>
                        <a:latin typeface="+mn-lt"/>
                        <a:ea typeface="Malgun Gothic" panose="020B0503020000020004" pitchFamily="34" charset="-127"/>
                        <a:cs typeface="Times New Roman" panose="02020603050405020304" pitchFamily="18" charset="0"/>
                      </a:rPr>
                      <m:t>𝐸</m:t>
                    </m:r>
                    <m:d>
                      <m:dPr>
                        <m:ctrlPr>
                          <a:rPr lang="en-US" sz="1600" i="1" kern="100">
                            <a:solidFill>
                              <a:schemeClr val="tx1"/>
                            </a:solidFill>
                            <a:effectLst/>
                            <a:latin typeface="+mn-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n-lt"/>
                            <a:ea typeface="Malgun Gothic" panose="020B0503020000020004" pitchFamily="34" charset="-127"/>
                            <a:cs typeface="Times New Roman" panose="02020603050405020304" pitchFamily="18" charset="0"/>
                          </a:rPr>
                          <m:t>𝑋</m:t>
                        </m:r>
                      </m:e>
                    </m:d>
                    <m:r>
                      <a:rPr lang="en-US" sz="1600" i="1" kern="100">
                        <a:solidFill>
                          <a:schemeClr val="tx1"/>
                        </a:solidFill>
                        <a:effectLst/>
                        <a:latin typeface="+mn-lt"/>
                        <a:ea typeface="Malgun Gothic" panose="020B0503020000020004" pitchFamily="34" charset="-127"/>
                        <a:cs typeface="Times New Roman" panose="02020603050405020304" pitchFamily="18" charset="0"/>
                      </a:rPr>
                      <m:t>=1,25.</m:t>
                    </m:r>
                  </m:oMath>
                </a14:m>
                <a:endParaRPr lang="en-US" sz="1600" kern="100">
                  <a:solidFill>
                    <a:schemeClr val="tx1"/>
                  </a:solidFill>
                  <a:effectLst/>
                  <a:latin typeface="+mn-lt"/>
                  <a:ea typeface="Aptos"/>
                  <a:cs typeface="Times New Roman" panose="02020603050405020304" pitchFamily="18" charset="0"/>
                </a:endParaRPr>
              </a:p>
              <a:p>
                <a:pPr>
                  <a:lnSpc>
                    <a:spcPct val="250000"/>
                  </a:lnSpc>
                  <a:tabLst>
                    <a:tab pos="1719580" algn="l"/>
                    <a:tab pos="3262630" algn="l"/>
                    <a:tab pos="4806315" algn="l"/>
                  </a:tabLst>
                </a:pPr>
                <a:r>
                  <a:rPr lang="en-US" sz="1600" kern="100">
                    <a:solidFill>
                      <a:schemeClr val="tx1"/>
                    </a:solidFill>
                    <a:effectLst/>
                    <a:latin typeface="+mn-lt"/>
                    <a:ea typeface="Malgun Gothic" panose="020B0503020000020004" pitchFamily="34" charset="-127"/>
                    <a:cs typeface="Times New Roman" panose="02020603050405020304" pitchFamily="18" charset="0"/>
                  </a:rPr>
                  <a:t>b) </a:t>
                </a:r>
                <a14:m>
                  <m:oMath xmlns:m="http://schemas.openxmlformats.org/officeDocument/2006/math">
                    <m:r>
                      <a:rPr lang="en-US" sz="1600" i="1" kern="100">
                        <a:solidFill>
                          <a:schemeClr val="tx1"/>
                        </a:solidFill>
                        <a:effectLst/>
                        <a:latin typeface="+mn-lt"/>
                        <a:ea typeface="Malgun Gothic" panose="020B0503020000020004" pitchFamily="34" charset="-127"/>
                        <a:cs typeface="Times New Roman" panose="02020603050405020304" pitchFamily="18" charset="0"/>
                      </a:rPr>
                      <m:t>𝑉</m:t>
                    </m:r>
                    <m:d>
                      <m:dPr>
                        <m:ctrlPr>
                          <a:rPr lang="en-US" sz="1600" i="1" kern="100">
                            <a:solidFill>
                              <a:schemeClr val="tx1"/>
                            </a:solidFill>
                            <a:effectLst/>
                            <a:latin typeface="+mn-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n-lt"/>
                            <a:ea typeface="Malgun Gothic" panose="020B0503020000020004" pitchFamily="34" charset="-127"/>
                            <a:cs typeface="Times New Roman" panose="02020603050405020304" pitchFamily="18" charset="0"/>
                          </a:rPr>
                          <m:t>𝑋</m:t>
                        </m:r>
                      </m:e>
                    </m:d>
                    <m:r>
                      <a:rPr lang="en-US" sz="1600" i="1" kern="100">
                        <a:solidFill>
                          <a:schemeClr val="tx1"/>
                        </a:solidFill>
                        <a:effectLst/>
                        <a:latin typeface="+mn-lt"/>
                        <a:ea typeface="Malgun Gothic" panose="020B0503020000020004" pitchFamily="34" charset="-127"/>
                        <a:cs typeface="Times New Roman" panose="02020603050405020304" pitchFamily="18" charset="0"/>
                      </a:rPr>
                      <m:t>=5,5.</m:t>
                    </m:r>
                  </m:oMath>
                </a14:m>
                <a:endParaRPr lang="en-US" sz="1600" kern="100">
                  <a:solidFill>
                    <a:schemeClr val="tx1"/>
                  </a:solidFill>
                  <a:effectLst/>
                  <a:latin typeface="+mn-lt"/>
                  <a:ea typeface="Aptos"/>
                  <a:cs typeface="Times New Roman" panose="02020603050405020304" pitchFamily="18" charset="0"/>
                </a:endParaRPr>
              </a:p>
              <a:p>
                <a:pPr>
                  <a:lnSpc>
                    <a:spcPct val="250000"/>
                  </a:lnSpc>
                  <a:tabLst>
                    <a:tab pos="1719580" algn="l"/>
                    <a:tab pos="3262630" algn="l"/>
                    <a:tab pos="4806315" algn="l"/>
                  </a:tabLst>
                </a:pPr>
                <a:r>
                  <a:rPr lang="en-US" sz="1600" kern="100">
                    <a:solidFill>
                      <a:schemeClr val="tx1"/>
                    </a:solidFill>
                    <a:effectLst/>
                    <a:latin typeface="+mn-lt"/>
                    <a:ea typeface="Malgun Gothic" panose="020B0503020000020004" pitchFamily="34" charset="-127"/>
                    <a:cs typeface="Times New Roman" panose="02020603050405020304" pitchFamily="18" charset="0"/>
                  </a:rPr>
                  <a:t>c) </a:t>
                </a:r>
                <a14:m>
                  <m:oMath xmlns:m="http://schemas.openxmlformats.org/officeDocument/2006/math">
                    <m:r>
                      <a:rPr lang="en-US" sz="1600" i="1" kern="100">
                        <a:solidFill>
                          <a:schemeClr val="tx1"/>
                        </a:solidFill>
                        <a:effectLst/>
                        <a:latin typeface="+mn-lt"/>
                        <a:ea typeface="Malgun Gothic" panose="020B0503020000020004" pitchFamily="34" charset="-127"/>
                        <a:cs typeface="Times New Roman" panose="02020603050405020304" pitchFamily="18" charset="0"/>
                      </a:rPr>
                      <m:t>𝜎</m:t>
                    </m:r>
                    <m:d>
                      <m:dPr>
                        <m:ctrlPr>
                          <a:rPr lang="en-US" sz="1600" i="1" kern="100">
                            <a:solidFill>
                              <a:schemeClr val="tx1"/>
                            </a:solidFill>
                            <a:effectLst/>
                            <a:latin typeface="+mn-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n-lt"/>
                            <a:ea typeface="Malgun Gothic" panose="020B0503020000020004" pitchFamily="34" charset="-127"/>
                            <a:cs typeface="Times New Roman" panose="02020603050405020304" pitchFamily="18" charset="0"/>
                          </a:rPr>
                          <m:t>𝑋</m:t>
                        </m:r>
                      </m:e>
                    </m:d>
                    <m:r>
                      <a:rPr lang="en-US" sz="1600" i="1" kern="100">
                        <a:solidFill>
                          <a:schemeClr val="tx1"/>
                        </a:solidFill>
                        <a:effectLst/>
                        <a:latin typeface="+mn-lt"/>
                        <a:ea typeface="Malgun Gothic" panose="020B0503020000020004" pitchFamily="34" charset="-127"/>
                        <a:cs typeface="Times New Roman" panose="02020603050405020304" pitchFamily="18" charset="0"/>
                      </a:rPr>
                      <m:t>≥2,5.</m:t>
                    </m:r>
                  </m:oMath>
                </a14:m>
                <a:endParaRPr lang="en-US" sz="1600" kern="100">
                  <a:solidFill>
                    <a:schemeClr val="tx1"/>
                  </a:solidFill>
                  <a:effectLst/>
                  <a:latin typeface="+mn-lt"/>
                  <a:ea typeface="Aptos"/>
                  <a:cs typeface="Times New Roman" panose="02020603050405020304" pitchFamily="18" charset="0"/>
                </a:endParaRPr>
              </a:p>
              <a:p>
                <a:pPr>
                  <a:lnSpc>
                    <a:spcPct val="250000"/>
                  </a:lnSpc>
                  <a:tabLst>
                    <a:tab pos="1719580" algn="l"/>
                    <a:tab pos="3262630" algn="l"/>
                    <a:tab pos="4806315" algn="l"/>
                  </a:tabLst>
                </a:pPr>
                <a:r>
                  <a:rPr lang="en-US" sz="1600" kern="100">
                    <a:solidFill>
                      <a:schemeClr val="tx1"/>
                    </a:solidFill>
                    <a:effectLst/>
                    <a:latin typeface="+mn-lt"/>
                    <a:ea typeface="Malgun Gothic" panose="020B0503020000020004" pitchFamily="34" charset="-127"/>
                    <a:cs typeface="Times New Roman" panose="02020603050405020304" pitchFamily="18" charset="0"/>
                  </a:rPr>
                  <a:t>d) </a:t>
                </a:r>
                <a14:m>
                  <m:oMath xmlns:m="http://schemas.openxmlformats.org/officeDocument/2006/math">
                    <m:r>
                      <a:rPr lang="en-US" sz="1600" i="1" kern="100">
                        <a:solidFill>
                          <a:schemeClr val="tx1"/>
                        </a:solidFill>
                        <a:effectLst/>
                        <a:latin typeface="+mn-lt"/>
                        <a:ea typeface="Malgun Gothic" panose="020B0503020000020004" pitchFamily="34" charset="-127"/>
                        <a:cs typeface="Times New Roman" panose="02020603050405020304" pitchFamily="18" charset="0"/>
                      </a:rPr>
                      <m:t>𝑉</m:t>
                    </m:r>
                    <m:d>
                      <m:dPr>
                        <m:ctrlPr>
                          <a:rPr lang="en-US" sz="1600" i="1" kern="100">
                            <a:solidFill>
                              <a:schemeClr val="tx1"/>
                            </a:solidFill>
                            <a:effectLst/>
                            <a:latin typeface="+mn-lt"/>
                            <a:ea typeface="Malgun Gothic" panose="020B0503020000020004" pitchFamily="34" charset="-127"/>
                            <a:cs typeface="Times New Roman" panose="02020603050405020304" pitchFamily="18" charset="0"/>
                          </a:rPr>
                        </m:ctrlPr>
                      </m:dPr>
                      <m:e>
                        <m:r>
                          <a:rPr lang="en-US" sz="1600" i="1" kern="100">
                            <a:solidFill>
                              <a:schemeClr val="tx1"/>
                            </a:solidFill>
                            <a:effectLst/>
                            <a:latin typeface="+mn-lt"/>
                            <a:ea typeface="Malgun Gothic" panose="020B0503020000020004" pitchFamily="34" charset="-127"/>
                            <a:cs typeface="Times New Roman" panose="02020603050405020304" pitchFamily="18" charset="0"/>
                          </a:rPr>
                          <m:t>𝑋</m:t>
                        </m:r>
                      </m:e>
                    </m:d>
                    <m:r>
                      <a:rPr lang="en-US" sz="1600" i="1" kern="100">
                        <a:solidFill>
                          <a:schemeClr val="tx1"/>
                        </a:solidFill>
                        <a:effectLst/>
                        <a:latin typeface="+mn-lt"/>
                        <a:ea typeface="Malgun Gothic" panose="020B0503020000020004" pitchFamily="34" charset="-127"/>
                        <a:cs typeface="Times New Roman" panose="02020603050405020304" pitchFamily="18" charset="0"/>
                      </a:rPr>
                      <m:t>=5.</m:t>
                    </m:r>
                  </m:oMath>
                </a14:m>
                <a:endParaRPr lang="en-US" sz="1600" kern="100">
                  <a:solidFill>
                    <a:schemeClr val="tx1"/>
                  </a:solidFill>
                  <a:effectLst/>
                  <a:latin typeface="+mn-lt"/>
                  <a:ea typeface="Aptos"/>
                  <a:cs typeface="Times New Roman" panose="02020603050405020304" pitchFamily="18"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3725784" y="2253332"/>
                <a:ext cx="1701394" cy="2554545"/>
              </a:xfrm>
              <a:prstGeom prst="rect">
                <a:avLst/>
              </a:prstGeom>
              <a:blipFill>
                <a:blip r:embed="rId3"/>
                <a:stretch>
                  <a:fillRect l="-1792"/>
                </a:stretch>
              </a:blipFill>
            </p:spPr>
            <p:txBody>
              <a:bodyPr/>
              <a:lstStyle/>
              <a:p>
                <a:r>
                  <a:rPr lang="en-US">
                    <a:noFill/>
                  </a:rPr>
                  <a:t> </a:t>
                </a:r>
              </a:p>
            </p:txBody>
          </p:sp>
        </mc:Fallback>
      </mc:AlternateContent>
      <p:pic>
        <p:nvPicPr>
          <p:cNvPr id="36" name="Picture 35"/>
          <p:cNvPicPr>
            <a:picLocks noChangeAspect="1"/>
          </p:cNvPicPr>
          <p:nvPr/>
        </p:nvPicPr>
        <p:blipFill>
          <a:blip r:embed="rId4"/>
          <a:stretch>
            <a:fillRect/>
          </a:stretch>
        </p:blipFill>
        <p:spPr>
          <a:xfrm>
            <a:off x="2477618" y="3138606"/>
            <a:ext cx="326003" cy="310025"/>
          </a:xfrm>
          <a:prstGeom prst="rect">
            <a:avLst/>
          </a:prstGeom>
        </p:spPr>
      </p:pic>
      <p:pic>
        <p:nvPicPr>
          <p:cNvPr id="51" name="Picture 50"/>
          <p:cNvPicPr>
            <a:picLocks noChangeAspect="1"/>
          </p:cNvPicPr>
          <p:nvPr/>
        </p:nvPicPr>
        <p:blipFill>
          <a:blip r:embed="rId5"/>
          <a:stretch>
            <a:fillRect/>
          </a:stretch>
        </p:blipFill>
        <p:spPr>
          <a:xfrm>
            <a:off x="2451114" y="2567661"/>
            <a:ext cx="318052" cy="291048"/>
          </a:xfrm>
          <a:prstGeom prst="rect">
            <a:avLst/>
          </a:prstGeom>
        </p:spPr>
      </p:pic>
      <p:pic>
        <p:nvPicPr>
          <p:cNvPr id="52" name="Picture 51"/>
          <p:cNvPicPr>
            <a:picLocks noChangeAspect="1"/>
          </p:cNvPicPr>
          <p:nvPr/>
        </p:nvPicPr>
        <p:blipFill>
          <a:blip r:embed="rId5"/>
          <a:stretch>
            <a:fillRect/>
          </a:stretch>
        </p:blipFill>
        <p:spPr>
          <a:xfrm>
            <a:off x="2478462" y="3777426"/>
            <a:ext cx="318052" cy="291048"/>
          </a:xfrm>
          <a:prstGeom prst="rect">
            <a:avLst/>
          </a:prstGeom>
        </p:spPr>
      </p:pic>
      <mc:AlternateContent xmlns:mc="http://schemas.openxmlformats.org/markup-compatibility/2006">
        <mc:Choice xmlns:a14="http://schemas.microsoft.com/office/drawing/2010/main" Requires="a14">
          <p:sp>
            <p:nvSpPr>
              <p:cNvPr id="58" name="Rectangle 57"/>
              <p:cNvSpPr/>
              <p:nvPr/>
            </p:nvSpPr>
            <p:spPr>
              <a:xfrm>
                <a:off x="1571491" y="984266"/>
                <a:ext cx="6009979" cy="416011"/>
              </a:xfrm>
              <a:prstGeom prst="rect">
                <a:avLst/>
              </a:prstGeom>
            </p:spPr>
            <p:txBody>
              <a:bodyPr wrap="none">
                <a:spAutoFit/>
              </a:bodyPr>
              <a:lstStyle/>
              <a:p>
                <a:pPr lvl="0" algn="ctr">
                  <a:lnSpc>
                    <a:spcPct val="150000"/>
                  </a:lnSpc>
                  <a:spcBef>
                    <a:spcPts val="1200"/>
                  </a:spcBef>
                  <a:spcAft>
                    <a:spcPts val="1200"/>
                  </a:spcAft>
                </a:pPr>
                <a:r>
                  <a:rPr lang="en-US" sz="1600" b="1">
                    <a:latin typeface="Arial" panose="020B0604020202020204" pitchFamily="34" charset="0"/>
                    <a:ea typeface="Calibri" panose="020F0502020204030204" pitchFamily="34" charset="0"/>
                    <a:cs typeface="Arial" panose="020B0604020202020204" pitchFamily="34" charset="0"/>
                  </a:rPr>
                  <a:t>Câu 2: </a:t>
                </a:r>
                <a:r>
                  <a:rPr lang="en-US" sz="1600">
                    <a:latin typeface="Arial" panose="020B0604020202020204" pitchFamily="34" charset="0"/>
                    <a:ea typeface="Calibri" panose="020F0502020204030204" pitchFamily="34" charset="0"/>
                    <a:cs typeface="Arial" panose="020B0604020202020204" pitchFamily="34" charset="0"/>
                  </a:rPr>
                  <a:t>Cho biến ngẫu nhiên rời rạc </a:t>
                </a:r>
                <a14:m>
                  <m:oMath xmlns:m="http://schemas.openxmlformats.org/officeDocument/2006/math">
                    <m:r>
                      <a:rPr lang="en-US" sz="1600" i="1" smtClean="0">
                        <a:latin typeface="Cambria Math" panose="02040503050406030204" pitchFamily="18" charset="0"/>
                        <a:ea typeface="Calibri" panose="020F0502020204030204" pitchFamily="34" charset="0"/>
                        <a:cs typeface="Arial" panose="020B0604020202020204" pitchFamily="34" charset="0"/>
                      </a:rPr>
                      <m:t>𝑋</m:t>
                    </m:r>
                  </m:oMath>
                </a14:m>
                <a:r>
                  <a:rPr lang="en-US" sz="1600">
                    <a:latin typeface="Arial" panose="020B0604020202020204" pitchFamily="34" charset="0"/>
                    <a:ea typeface="Calibri" panose="020F0502020204030204" pitchFamily="34" charset="0"/>
                    <a:cs typeface="Arial" panose="020B0604020202020204" pitchFamily="34" charset="0"/>
                  </a:rPr>
                  <a:t> có bảng phân bố xác suất</a:t>
                </a:r>
                <a:endParaRPr kumimoji="0" lang="en-US" sz="160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58" name="Rectangle 57"/>
              <p:cNvSpPr>
                <a:spLocks noRot="1" noChangeAspect="1" noMove="1" noResize="1" noEditPoints="1" noAdjustHandles="1" noChangeArrowheads="1" noChangeShapeType="1" noTextEdit="1"/>
              </p:cNvSpPr>
              <p:nvPr/>
            </p:nvSpPr>
            <p:spPr>
              <a:xfrm>
                <a:off x="1571491" y="984266"/>
                <a:ext cx="6009979" cy="416011"/>
              </a:xfrm>
              <a:prstGeom prst="rect">
                <a:avLst/>
              </a:prstGeom>
              <a:blipFill>
                <a:blip r:embed="rId6"/>
                <a:stretch>
                  <a:fillRect b="-17391"/>
                </a:stretch>
              </a:blipFill>
            </p:spPr>
            <p:txBody>
              <a:bodyPr/>
              <a:lstStyle/>
              <a:p>
                <a:r>
                  <a:rPr lang="en-US">
                    <a:noFill/>
                  </a:rPr>
                  <a:t> </a:t>
                </a:r>
              </a:p>
            </p:txBody>
          </p:sp>
        </mc:Fallback>
      </mc:AlternateContent>
      <p:sp>
        <p:nvSpPr>
          <p:cNvPr id="2" name="Rectangle 1"/>
          <p:cNvSpPr/>
          <p:nvPr/>
        </p:nvSpPr>
        <p:spPr>
          <a:xfrm>
            <a:off x="2971843" y="387362"/>
            <a:ext cx="3209276" cy="4462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300" b="1" i="0" u="none" strike="noStrike" kern="1200" cap="none" spc="0" normalizeH="0" baseline="0" noProof="0">
                <a:ln>
                  <a:noFill/>
                </a:ln>
                <a:solidFill>
                  <a:srgbClr val="A0D9F3">
                    <a:lumMod val="50000"/>
                  </a:srgbClr>
                </a:solidFill>
                <a:effectLst/>
                <a:uLnTx/>
                <a:uFillTx/>
                <a:latin typeface="Arial" panose="020B0604020202020204" pitchFamily="34" charset="0"/>
                <a:ea typeface="+mn-ea"/>
                <a:cs typeface="Arial" panose="020B0604020202020204" pitchFamily="34" charset="0"/>
                <a:sym typeface="Arial"/>
              </a:rPr>
              <a:t>Trắc nghiệm đúng sai</a:t>
            </a:r>
          </a:p>
        </p:txBody>
      </p:sp>
      <p:pic>
        <p:nvPicPr>
          <p:cNvPr id="8" name="Picture 7"/>
          <p:cNvPicPr>
            <a:picLocks noChangeAspect="1"/>
          </p:cNvPicPr>
          <p:nvPr/>
        </p:nvPicPr>
        <p:blipFill>
          <a:blip r:embed="rId7"/>
          <a:stretch>
            <a:fillRect/>
          </a:stretch>
        </p:blipFill>
        <p:spPr>
          <a:xfrm>
            <a:off x="7693874" y="3807502"/>
            <a:ext cx="1172847" cy="1115702"/>
          </a:xfrm>
          <a:prstGeom prst="rect">
            <a:avLst/>
          </a:prstGeom>
        </p:spPr>
      </p:pic>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362670242"/>
                  </p:ext>
                </p:extLst>
              </p:nvPr>
            </p:nvGraphicFramePr>
            <p:xfrm>
              <a:off x="2785781" y="1597400"/>
              <a:ext cx="3581400" cy="655932"/>
            </p:xfrm>
            <a:graphic>
              <a:graphicData uri="http://schemas.openxmlformats.org/drawingml/2006/table">
                <a:tbl>
                  <a:tblPr firstRow="1" firstCol="1" bandRow="1"/>
                  <a:tblGrid>
                    <a:gridCol w="895350">
                      <a:extLst>
                        <a:ext uri="{9D8B030D-6E8A-4147-A177-3AD203B41FA5}">
                          <a16:colId xmlns:a16="http://schemas.microsoft.com/office/drawing/2014/main" val="3325657819"/>
                        </a:ext>
                      </a:extLst>
                    </a:gridCol>
                    <a:gridCol w="895350">
                      <a:extLst>
                        <a:ext uri="{9D8B030D-6E8A-4147-A177-3AD203B41FA5}">
                          <a16:colId xmlns:a16="http://schemas.microsoft.com/office/drawing/2014/main" val="3514022132"/>
                        </a:ext>
                      </a:extLst>
                    </a:gridCol>
                    <a:gridCol w="895350">
                      <a:extLst>
                        <a:ext uri="{9D8B030D-6E8A-4147-A177-3AD203B41FA5}">
                          <a16:colId xmlns:a16="http://schemas.microsoft.com/office/drawing/2014/main" val="4168700144"/>
                        </a:ext>
                      </a:extLst>
                    </a:gridCol>
                    <a:gridCol w="895350">
                      <a:extLst>
                        <a:ext uri="{9D8B030D-6E8A-4147-A177-3AD203B41FA5}">
                          <a16:colId xmlns:a16="http://schemas.microsoft.com/office/drawing/2014/main" val="1004089156"/>
                        </a:ext>
                      </a:extLst>
                    </a:gridCol>
                  </a:tblGrid>
                  <a:tr h="332662">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j-lt"/>
                                    <a:ea typeface="Malgun Gothic" panose="020B0503020000020004" pitchFamily="34" charset="-127"/>
                                    <a:cs typeface="Times New Roman" panose="02020603050405020304" pitchFamily="18" charset="0"/>
                                  </a:rPr>
                                  <m:t>𝑋</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987335"/>
                      </a:ext>
                    </a:extLst>
                  </a:tr>
                  <a:tr h="323270">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j-lt"/>
                                    <a:ea typeface="Malgun Gothic" panose="020B0503020000020004" pitchFamily="34" charset="-127"/>
                                    <a:cs typeface="Times New Roman" panose="02020603050405020304" pitchFamily="18" charset="0"/>
                                  </a:rPr>
                                  <m:t>𝑃</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0,25</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0,5</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0,25</m:t>
                                </m:r>
                              </m:oMath>
                            </m:oMathPara>
                          </a14:m>
                          <a:endParaRPr lang="en-US" sz="1600" kern="100">
                            <a:effectLst/>
                            <a:latin typeface="+mj-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504166"/>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362670242"/>
                  </p:ext>
                </p:extLst>
              </p:nvPr>
            </p:nvGraphicFramePr>
            <p:xfrm>
              <a:off x="2785781" y="1597400"/>
              <a:ext cx="3581400" cy="655932"/>
            </p:xfrm>
            <a:graphic>
              <a:graphicData uri="http://schemas.openxmlformats.org/drawingml/2006/table">
                <a:tbl>
                  <a:tblPr firstRow="1" firstCol="1" bandRow="1"/>
                  <a:tblGrid>
                    <a:gridCol w="895350">
                      <a:extLst>
                        <a:ext uri="{9D8B030D-6E8A-4147-A177-3AD203B41FA5}">
                          <a16:colId xmlns:a16="http://schemas.microsoft.com/office/drawing/2014/main" val="3325657819"/>
                        </a:ext>
                      </a:extLst>
                    </a:gridCol>
                    <a:gridCol w="895350">
                      <a:extLst>
                        <a:ext uri="{9D8B030D-6E8A-4147-A177-3AD203B41FA5}">
                          <a16:colId xmlns:a16="http://schemas.microsoft.com/office/drawing/2014/main" val="3514022132"/>
                        </a:ext>
                      </a:extLst>
                    </a:gridCol>
                    <a:gridCol w="895350">
                      <a:extLst>
                        <a:ext uri="{9D8B030D-6E8A-4147-A177-3AD203B41FA5}">
                          <a16:colId xmlns:a16="http://schemas.microsoft.com/office/drawing/2014/main" val="4168700144"/>
                        </a:ext>
                      </a:extLst>
                    </a:gridCol>
                    <a:gridCol w="895350">
                      <a:extLst>
                        <a:ext uri="{9D8B030D-6E8A-4147-A177-3AD203B41FA5}">
                          <a16:colId xmlns:a16="http://schemas.microsoft.com/office/drawing/2014/main" val="1004089156"/>
                        </a:ext>
                      </a:extLst>
                    </a:gridCol>
                  </a:tblGrid>
                  <a:tr h="332662">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680" t="-3636" r="-302041"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000" t="-3636" r="-200000"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1361" t="-3636" r="-101361"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1361" t="-3636" r="-1361" b="-100000"/>
                          </a:stretch>
                        </a:blipFill>
                      </a:tcPr>
                    </a:tc>
                    <a:extLst>
                      <a:ext uri="{0D108BD9-81ED-4DB2-BD59-A6C34878D82A}">
                        <a16:rowId xmlns:a16="http://schemas.microsoft.com/office/drawing/2014/main" val="3373987335"/>
                      </a:ext>
                    </a:extLst>
                  </a:tr>
                  <a:tr h="32327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680" t="-107547" r="-302041" b="-377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000" t="-107547" r="-200000" b="-377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1361" t="-107547" r="-101361" b="-377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1361" t="-107547" r="-1361" b="-3774"/>
                          </a:stretch>
                        </a:blipFill>
                      </a:tcPr>
                    </a:tc>
                    <a:extLst>
                      <a:ext uri="{0D108BD9-81ED-4DB2-BD59-A6C34878D82A}">
                        <a16:rowId xmlns:a16="http://schemas.microsoft.com/office/drawing/2014/main" val="3373504166"/>
                      </a:ext>
                    </a:extLst>
                  </a:tr>
                </a:tbl>
              </a:graphicData>
            </a:graphic>
          </p:graphicFrame>
        </mc:Fallback>
      </mc:AlternateContent>
      <p:pic>
        <p:nvPicPr>
          <p:cNvPr id="14" name="Picture 13"/>
          <p:cNvPicPr>
            <a:picLocks noChangeAspect="1"/>
          </p:cNvPicPr>
          <p:nvPr/>
        </p:nvPicPr>
        <p:blipFill>
          <a:blip r:embed="rId5"/>
          <a:stretch>
            <a:fillRect/>
          </a:stretch>
        </p:blipFill>
        <p:spPr>
          <a:xfrm>
            <a:off x="2477618" y="4402828"/>
            <a:ext cx="318052" cy="291048"/>
          </a:xfrm>
          <a:prstGeom prst="rect">
            <a:avLst/>
          </a:prstGeom>
        </p:spPr>
      </p:pic>
    </p:spTree>
    <p:extLst>
      <p:ext uri="{BB962C8B-B14F-4D97-AF65-F5344CB8AC3E}">
        <p14:creationId xmlns:p14="http://schemas.microsoft.com/office/powerpoint/2010/main" val="1146309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p:cTn id="24" dur="500" fill="hold"/>
                                        <p:tgtEl>
                                          <p:spTgt spid="51"/>
                                        </p:tgtEl>
                                        <p:attrNameLst>
                                          <p:attrName>ppt_w</p:attrName>
                                        </p:attrNameLst>
                                      </p:cBhvr>
                                      <p:tavLst>
                                        <p:tav tm="0">
                                          <p:val>
                                            <p:fltVal val="0"/>
                                          </p:val>
                                        </p:tav>
                                        <p:tav tm="100000">
                                          <p:val>
                                            <p:strVal val="#ppt_w"/>
                                          </p:val>
                                        </p:tav>
                                      </p:tavLst>
                                    </p:anim>
                                    <p:anim calcmode="lin" valueType="num">
                                      <p:cBhvr>
                                        <p:cTn id="25" dur="500" fill="hold"/>
                                        <p:tgtEl>
                                          <p:spTgt spid="51"/>
                                        </p:tgtEl>
                                        <p:attrNameLst>
                                          <p:attrName>ppt_h</p:attrName>
                                        </p:attrNameLst>
                                      </p:cBhvr>
                                      <p:tavLst>
                                        <p:tav tm="0">
                                          <p:val>
                                            <p:fltVal val="0"/>
                                          </p:val>
                                        </p:tav>
                                        <p:tav tm="100000">
                                          <p:val>
                                            <p:strVal val="#ppt_h"/>
                                          </p:val>
                                        </p:tav>
                                      </p:tavLst>
                                    </p:anim>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p:cTn id="38" dur="500" fill="hold"/>
                                        <p:tgtEl>
                                          <p:spTgt spid="52"/>
                                        </p:tgtEl>
                                        <p:attrNameLst>
                                          <p:attrName>ppt_w</p:attrName>
                                        </p:attrNameLst>
                                      </p:cBhvr>
                                      <p:tavLst>
                                        <p:tav tm="0">
                                          <p:val>
                                            <p:fltVal val="0"/>
                                          </p:val>
                                        </p:tav>
                                        <p:tav tm="100000">
                                          <p:val>
                                            <p:strVal val="#ppt_w"/>
                                          </p:val>
                                        </p:tav>
                                      </p:tavLst>
                                    </p:anim>
                                    <p:anim calcmode="lin" valueType="num">
                                      <p:cBhvr>
                                        <p:cTn id="39" dur="500" fill="hold"/>
                                        <p:tgtEl>
                                          <p:spTgt spid="52"/>
                                        </p:tgtEl>
                                        <p:attrNameLst>
                                          <p:attrName>ppt_h</p:attrName>
                                        </p:attrNameLst>
                                      </p:cBhvr>
                                      <p:tavLst>
                                        <p:tav tm="0">
                                          <p:val>
                                            <p:fltVal val="0"/>
                                          </p:val>
                                        </p:tav>
                                        <p:tav tm="100000">
                                          <p:val>
                                            <p:strVal val="#ppt_h"/>
                                          </p:val>
                                        </p:tav>
                                      </p:tavLst>
                                    </p:anim>
                                    <p:animEffect transition="in" filter="fade">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8"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419724" y="367064"/>
            <a:ext cx="8318826" cy="54641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541143" y="544759"/>
            <a:ext cx="4075989" cy="492443"/>
          </a:xfrm>
          <a:prstGeom prst="rect">
            <a:avLst/>
          </a:prstGeom>
        </p:spPr>
        <p:txBody>
          <a:bodyPr wrap="none">
            <a:spAutoFit/>
          </a:bodyPr>
          <a:lstStyle/>
          <a:p>
            <a:pPr lvl="0" algn="ctr" defTabSz="457200">
              <a:buClrTx/>
              <a:defRPr/>
            </a:pPr>
            <a:r>
              <a:rPr lang="en-US" sz="2600" b="1" kern="1200">
                <a:solidFill>
                  <a:schemeClr val="accent2">
                    <a:lumMod val="50000"/>
                  </a:schemeClr>
                </a:solidFill>
                <a:latin typeface="Arial" panose="020B0604020202020204" pitchFamily="34" charset="0"/>
                <a:ea typeface="+mn-ea"/>
                <a:cs typeface="Arial" panose="020B0604020202020204" pitchFamily="34" charset="0"/>
              </a:rPr>
              <a:t>Trắc nghiệm trả lời ngắn</a:t>
            </a:r>
          </a:p>
        </p:txBody>
      </p:sp>
      <mc:AlternateContent xmlns:mc="http://schemas.openxmlformats.org/markup-compatibility/2006">
        <mc:Choice xmlns:a14="http://schemas.microsoft.com/office/drawing/2010/main" Requires="a14">
          <p:sp>
            <p:nvSpPr>
              <p:cNvPr id="18" name="Rectangle 17"/>
              <p:cNvSpPr/>
              <p:nvPr/>
            </p:nvSpPr>
            <p:spPr>
              <a:xfrm>
                <a:off x="796972" y="1242661"/>
                <a:ext cx="7693180" cy="353943"/>
              </a:xfrm>
              <a:prstGeom prst="rect">
                <a:avLst/>
              </a:prstGeom>
            </p:spPr>
            <p:txBody>
              <a:bodyPr wrap="square">
                <a:spAutoFit/>
              </a:bodyPr>
              <a:lstStyle/>
              <a:p>
                <a:pPr lvl="0" algn="ctr">
                  <a:spcBef>
                    <a:spcPts val="300"/>
                  </a:spcBef>
                  <a:spcAft>
                    <a:spcPts val="300"/>
                  </a:spcAft>
                </a:pPr>
                <a:r>
                  <a:rPr lang="en-US" sz="1700" b="1">
                    <a:ea typeface="Calibri" panose="020F0502020204030204" pitchFamily="34" charset="0"/>
                    <a:cs typeface="Times New Roman" panose="02020603050405020304" pitchFamily="18" charset="0"/>
                  </a:rPr>
                  <a:t>Câu 1: </a:t>
                </a:r>
                <a:r>
                  <a:rPr lang="en-US" sz="1700">
                    <a:ea typeface="Calibri" panose="020F0502020204030204" pitchFamily="34" charset="0"/>
                    <a:cs typeface="Times New Roman" panose="02020603050405020304" pitchFamily="18" charset="0"/>
                  </a:rPr>
                  <a:t>Cho hai biến ngẫu nhiên rời rạc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en-US" sz="1700">
                    <a:ea typeface="Calibri" panose="020F0502020204030204" pitchFamily="34" charset="0"/>
                    <a:cs typeface="Times New Roman" panose="02020603050405020304" pitchFamily="18" charset="0"/>
                  </a:rPr>
                  <a:t> và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𝑌</m:t>
                    </m:r>
                  </m:oMath>
                </a14:m>
                <a:r>
                  <a:rPr lang="en-US" sz="1700">
                    <a:ea typeface="Calibri" panose="020F0502020204030204" pitchFamily="34" charset="0"/>
                    <a:cs typeface="Times New Roman" panose="02020603050405020304" pitchFamily="18" charset="0"/>
                  </a:rPr>
                  <a:t> có bảng phân bố xác suất</a:t>
                </a:r>
                <a:endParaRPr kumimoji="0" lang="en-US" sz="170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p:sp>
            <p:nvSpPr>
              <p:cNvPr id="18" name="Rectangle 17"/>
              <p:cNvSpPr>
                <a:spLocks noRot="1" noChangeAspect="1" noMove="1" noResize="1" noEditPoints="1" noAdjustHandles="1" noChangeArrowheads="1" noChangeShapeType="1" noTextEdit="1"/>
              </p:cNvSpPr>
              <p:nvPr/>
            </p:nvSpPr>
            <p:spPr>
              <a:xfrm>
                <a:off x="796972" y="1242661"/>
                <a:ext cx="7693180" cy="353943"/>
              </a:xfrm>
              <a:prstGeom prst="rect">
                <a:avLst/>
              </a:prstGeom>
              <a:blipFill>
                <a:blip r:embed="rId3"/>
                <a:stretch>
                  <a:fillRect t="-6897" b="-22414"/>
                </a:stretch>
              </a:blipFill>
            </p:spPr>
            <p:txBody>
              <a:bodyPr/>
              <a:lstStyle/>
              <a:p>
                <a:r>
                  <a:rPr lang="en-US">
                    <a:noFill/>
                  </a:rPr>
                  <a:t> </a:t>
                </a:r>
              </a:p>
            </p:txBody>
          </p:sp>
        </mc:Fallback>
      </mc:AlternateContent>
      <p:sp>
        <p:nvSpPr>
          <p:cNvPr id="19" name="Rectangle 18"/>
          <p:cNvSpPr/>
          <p:nvPr/>
        </p:nvSpPr>
        <p:spPr>
          <a:xfrm>
            <a:off x="875480" y="4233583"/>
            <a:ext cx="7693179" cy="584775"/>
          </a:xfrm>
          <a:prstGeom prst="rect">
            <a:avLst/>
          </a:prstGeom>
        </p:spPr>
        <p:txBody>
          <a:bodyPr wrap="square">
            <a:spAutoFit/>
          </a:bodyPr>
          <a:lstStyle/>
          <a:p>
            <a:pPr marL="0" marR="0" lvl="0" indent="0" algn="ctr" defTabSz="457200" rtl="0" eaLnBrk="1" fontAlgn="auto" latinLnBrk="0" hangingPunct="1">
              <a:lnSpc>
                <a:spcPct val="200000"/>
              </a:lnSpc>
              <a:spcBef>
                <a:spcPts val="6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3936215" y="4162287"/>
                <a:ext cx="1410271" cy="384721"/>
              </a:xfrm>
              <a:prstGeom prst="rect">
                <a:avLst/>
              </a:prstGeom>
            </p:spPr>
            <p:txBody>
              <a:bodyPr wrap="square">
                <a:spAutoFit/>
              </a:bodyPr>
              <a:lstStyle/>
              <a:p>
                <a:pPr lvl="0" defTabSz="457200">
                  <a:buClrTx/>
                  <a:defRPr/>
                </a:pPr>
                <a14:m>
                  <m:oMathPara xmlns:m="http://schemas.openxmlformats.org/officeDocument/2006/math">
                    <m:oMathParaPr>
                      <m:jc m:val="center"/>
                    </m:oMathParaPr>
                    <m:oMath xmlns:m="http://schemas.openxmlformats.org/officeDocument/2006/math">
                      <m:r>
                        <a:rPr lang="en-US" sz="19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𝟓</m:t>
                      </m:r>
                    </m:oMath>
                  </m:oMathPara>
                </a14:m>
                <a:endParaRPr kumimoji="0" lang="en-US" sz="1900" b="1" i="0" u="none"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3936215" y="4162287"/>
                <a:ext cx="1410271" cy="384721"/>
              </a:xfrm>
              <a:prstGeom prst="rect">
                <a:avLst/>
              </a:prstGeom>
              <a:blipFill>
                <a:blip r:embed="rId4"/>
                <a:stretch>
                  <a:fillRect/>
                </a:stretch>
              </a:blipFill>
            </p:spPr>
            <p:txBody>
              <a:bodyPr/>
              <a:lstStyle/>
              <a:p>
                <a:r>
                  <a:rPr lang="en-US">
                    <a:noFill/>
                  </a:rPr>
                  <a:t> </a:t>
                </a:r>
              </a:p>
            </p:txBody>
          </p:sp>
        </mc:Fallback>
      </mc:AlternateContent>
      <p:grpSp>
        <p:nvGrpSpPr>
          <p:cNvPr id="21" name="Google Shape;1042;p43"/>
          <p:cNvGrpSpPr/>
          <p:nvPr/>
        </p:nvGrpSpPr>
        <p:grpSpPr>
          <a:xfrm rot="16700307">
            <a:off x="7762059" y="3873302"/>
            <a:ext cx="1995096" cy="483135"/>
            <a:chOff x="6653975" y="2250350"/>
            <a:chExt cx="2070101" cy="521443"/>
          </a:xfrm>
        </p:grpSpPr>
        <p:sp>
          <p:nvSpPr>
            <p:cNvPr id="30"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132606679"/>
                  </p:ext>
                </p:extLst>
              </p:nvPr>
            </p:nvGraphicFramePr>
            <p:xfrm>
              <a:off x="2405184" y="1836295"/>
              <a:ext cx="4476750" cy="558457"/>
            </p:xfrm>
            <a:graphic>
              <a:graphicData uri="http://schemas.openxmlformats.org/drawingml/2006/table">
                <a:tbl>
                  <a:tblPr firstRow="1" firstCol="1" bandRow="1"/>
                  <a:tblGrid>
                    <a:gridCol w="895350">
                      <a:extLst>
                        <a:ext uri="{9D8B030D-6E8A-4147-A177-3AD203B41FA5}">
                          <a16:colId xmlns:a16="http://schemas.microsoft.com/office/drawing/2014/main" val="2846498100"/>
                        </a:ext>
                      </a:extLst>
                    </a:gridCol>
                    <a:gridCol w="895350">
                      <a:extLst>
                        <a:ext uri="{9D8B030D-6E8A-4147-A177-3AD203B41FA5}">
                          <a16:colId xmlns:a16="http://schemas.microsoft.com/office/drawing/2014/main" val="2713176341"/>
                        </a:ext>
                      </a:extLst>
                    </a:gridCol>
                    <a:gridCol w="895350">
                      <a:extLst>
                        <a:ext uri="{9D8B030D-6E8A-4147-A177-3AD203B41FA5}">
                          <a16:colId xmlns:a16="http://schemas.microsoft.com/office/drawing/2014/main" val="3318151980"/>
                        </a:ext>
                      </a:extLst>
                    </a:gridCol>
                    <a:gridCol w="895350">
                      <a:extLst>
                        <a:ext uri="{9D8B030D-6E8A-4147-A177-3AD203B41FA5}">
                          <a16:colId xmlns:a16="http://schemas.microsoft.com/office/drawing/2014/main" val="552895792"/>
                        </a:ext>
                      </a:extLst>
                    </a:gridCol>
                    <a:gridCol w="895350">
                      <a:extLst>
                        <a:ext uri="{9D8B030D-6E8A-4147-A177-3AD203B41FA5}">
                          <a16:colId xmlns:a16="http://schemas.microsoft.com/office/drawing/2014/main" val="1127435928"/>
                        </a:ext>
                      </a:extLst>
                    </a:gridCol>
                  </a:tblGrid>
                  <a:tr h="283227">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n-lt"/>
                                    <a:ea typeface="Malgun Gothic" panose="020B0503020000020004" pitchFamily="34" charset="-127"/>
                                    <a:cs typeface="Times New Roman" panose="02020603050405020304" pitchFamily="18" charset="0"/>
                                  </a:rPr>
                                  <m:t>𝑋</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0143179"/>
                      </a:ext>
                    </a:extLst>
                  </a:tr>
                  <a:tr h="275230">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n-lt"/>
                                    <a:ea typeface="Malgun Gothic" panose="020B0503020000020004" pitchFamily="34" charset="-127"/>
                                    <a:cs typeface="Times New Roman" panose="02020603050405020304" pitchFamily="18" charset="0"/>
                                  </a:rPr>
                                  <m:t>𝑃</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0,3</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0,5</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6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954667"/>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132606679"/>
                  </p:ext>
                </p:extLst>
              </p:nvPr>
            </p:nvGraphicFramePr>
            <p:xfrm>
              <a:off x="2405184" y="1836295"/>
              <a:ext cx="4476750" cy="558457"/>
            </p:xfrm>
            <a:graphic>
              <a:graphicData uri="http://schemas.openxmlformats.org/drawingml/2006/table">
                <a:tbl>
                  <a:tblPr firstRow="1" firstCol="1" bandRow="1"/>
                  <a:tblGrid>
                    <a:gridCol w="895350">
                      <a:extLst>
                        <a:ext uri="{9D8B030D-6E8A-4147-A177-3AD203B41FA5}">
                          <a16:colId xmlns:a16="http://schemas.microsoft.com/office/drawing/2014/main" val="2846498100"/>
                        </a:ext>
                      </a:extLst>
                    </a:gridCol>
                    <a:gridCol w="895350">
                      <a:extLst>
                        <a:ext uri="{9D8B030D-6E8A-4147-A177-3AD203B41FA5}">
                          <a16:colId xmlns:a16="http://schemas.microsoft.com/office/drawing/2014/main" val="2713176341"/>
                        </a:ext>
                      </a:extLst>
                    </a:gridCol>
                    <a:gridCol w="895350">
                      <a:extLst>
                        <a:ext uri="{9D8B030D-6E8A-4147-A177-3AD203B41FA5}">
                          <a16:colId xmlns:a16="http://schemas.microsoft.com/office/drawing/2014/main" val="3318151980"/>
                        </a:ext>
                      </a:extLst>
                    </a:gridCol>
                    <a:gridCol w="895350">
                      <a:extLst>
                        <a:ext uri="{9D8B030D-6E8A-4147-A177-3AD203B41FA5}">
                          <a16:colId xmlns:a16="http://schemas.microsoft.com/office/drawing/2014/main" val="552895792"/>
                        </a:ext>
                      </a:extLst>
                    </a:gridCol>
                    <a:gridCol w="895350">
                      <a:extLst>
                        <a:ext uri="{9D8B030D-6E8A-4147-A177-3AD203B41FA5}">
                          <a16:colId xmlns:a16="http://schemas.microsoft.com/office/drawing/2014/main" val="1127435928"/>
                        </a:ext>
                      </a:extLst>
                    </a:gridCol>
                  </a:tblGrid>
                  <a:tr h="28322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80" t="-2128" r="-402041"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680" t="-2128" r="-302041"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680" t="-2128" r="-202041"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680" t="-2128" r="-102041" b="-1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680" t="-2128" r="-2041" b="-100000"/>
                          </a:stretch>
                        </a:blipFill>
                      </a:tcPr>
                    </a:tc>
                    <a:extLst>
                      <a:ext uri="{0D108BD9-81ED-4DB2-BD59-A6C34878D82A}">
                        <a16:rowId xmlns:a16="http://schemas.microsoft.com/office/drawing/2014/main" val="3790143179"/>
                      </a:ext>
                    </a:extLst>
                  </a:tr>
                  <a:tr h="27523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80" t="-106667" r="-402041" b="-444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680" t="-106667" r="-302041" b="-444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680" t="-106667" r="-202041" b="-444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680" t="-106667" r="-102041" b="-444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680" t="-106667" r="-2041" b="-4444"/>
                          </a:stretch>
                        </a:blipFill>
                      </a:tcPr>
                    </a:tc>
                    <a:extLst>
                      <a:ext uri="{0D108BD9-81ED-4DB2-BD59-A6C34878D82A}">
                        <a16:rowId xmlns:a16="http://schemas.microsoft.com/office/drawing/2014/main" val="367995466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 name="Table 4"/>
              <p:cNvGraphicFramePr>
                <a:graphicFrameLocks noGrp="1"/>
              </p:cNvGraphicFramePr>
              <p:nvPr>
                <p:extLst>
                  <p:ext uri="{D42A27DB-BD31-4B8C-83A1-F6EECF244321}">
                    <p14:modId xmlns:p14="http://schemas.microsoft.com/office/powerpoint/2010/main" val="29522581"/>
                  </p:ext>
                </p:extLst>
              </p:nvPr>
            </p:nvGraphicFramePr>
            <p:xfrm>
              <a:off x="2402976" y="2655442"/>
              <a:ext cx="4476750" cy="558457"/>
            </p:xfrm>
            <a:graphic>
              <a:graphicData uri="http://schemas.openxmlformats.org/drawingml/2006/table">
                <a:tbl>
                  <a:tblPr firstRow="1" firstCol="1" bandRow="1"/>
                  <a:tblGrid>
                    <a:gridCol w="895350">
                      <a:extLst>
                        <a:ext uri="{9D8B030D-6E8A-4147-A177-3AD203B41FA5}">
                          <a16:colId xmlns:a16="http://schemas.microsoft.com/office/drawing/2014/main" val="2541875573"/>
                        </a:ext>
                      </a:extLst>
                    </a:gridCol>
                    <a:gridCol w="895350">
                      <a:extLst>
                        <a:ext uri="{9D8B030D-6E8A-4147-A177-3AD203B41FA5}">
                          <a16:colId xmlns:a16="http://schemas.microsoft.com/office/drawing/2014/main" val="4129222171"/>
                        </a:ext>
                      </a:extLst>
                    </a:gridCol>
                    <a:gridCol w="895350">
                      <a:extLst>
                        <a:ext uri="{9D8B030D-6E8A-4147-A177-3AD203B41FA5}">
                          <a16:colId xmlns:a16="http://schemas.microsoft.com/office/drawing/2014/main" val="1604805736"/>
                        </a:ext>
                      </a:extLst>
                    </a:gridCol>
                    <a:gridCol w="895350">
                      <a:extLst>
                        <a:ext uri="{9D8B030D-6E8A-4147-A177-3AD203B41FA5}">
                          <a16:colId xmlns:a16="http://schemas.microsoft.com/office/drawing/2014/main" val="2321000142"/>
                        </a:ext>
                      </a:extLst>
                    </a:gridCol>
                    <a:gridCol w="895350">
                      <a:extLst>
                        <a:ext uri="{9D8B030D-6E8A-4147-A177-3AD203B41FA5}">
                          <a16:colId xmlns:a16="http://schemas.microsoft.com/office/drawing/2014/main" val="3003158254"/>
                        </a:ext>
                      </a:extLst>
                    </a:gridCol>
                  </a:tblGrid>
                  <a:tr h="283227">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n-lt"/>
                                    <a:ea typeface="Malgun Gothic" panose="020B0503020000020004" pitchFamily="34" charset="-127"/>
                                    <a:cs typeface="Times New Roman" panose="02020603050405020304" pitchFamily="18" charset="0"/>
                                  </a:rPr>
                                  <m:t>𝑋</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064261"/>
                      </a:ext>
                    </a:extLst>
                  </a:tr>
                  <a:tr h="275230">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n-lt"/>
                                    <a:ea typeface="Malgun Gothic" panose="020B0503020000020004" pitchFamily="34" charset="-127"/>
                                    <a:cs typeface="Times New Roman" panose="02020603050405020304" pitchFamily="18" charset="0"/>
                                  </a:rPr>
                                  <m:t>𝑃</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0,3</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0,5</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0,1</m:t>
                                </m:r>
                              </m:oMath>
                            </m:oMathPara>
                          </a14:m>
                          <a:endParaRPr lang="en-US" sz="1600" kern="100">
                            <a:effectLst/>
                            <a:latin typeface="+mn-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6728883"/>
                      </a:ext>
                    </a:extLst>
                  </a:tr>
                </a:tbl>
              </a:graphicData>
            </a:graphic>
          </p:graphicFrame>
        </mc:Choice>
        <mc:Fallback>
          <p:graphicFrame>
            <p:nvGraphicFramePr>
              <p:cNvPr id="5" name="Table 4"/>
              <p:cNvGraphicFramePr>
                <a:graphicFrameLocks noGrp="1"/>
              </p:cNvGraphicFramePr>
              <p:nvPr>
                <p:extLst>
                  <p:ext uri="{D42A27DB-BD31-4B8C-83A1-F6EECF244321}">
                    <p14:modId xmlns:p14="http://schemas.microsoft.com/office/powerpoint/2010/main" val="29522581"/>
                  </p:ext>
                </p:extLst>
              </p:nvPr>
            </p:nvGraphicFramePr>
            <p:xfrm>
              <a:off x="2402976" y="2655442"/>
              <a:ext cx="4476750" cy="558457"/>
            </p:xfrm>
            <a:graphic>
              <a:graphicData uri="http://schemas.openxmlformats.org/drawingml/2006/table">
                <a:tbl>
                  <a:tblPr firstRow="1" firstCol="1" bandRow="1"/>
                  <a:tblGrid>
                    <a:gridCol w="895350">
                      <a:extLst>
                        <a:ext uri="{9D8B030D-6E8A-4147-A177-3AD203B41FA5}">
                          <a16:colId xmlns:a16="http://schemas.microsoft.com/office/drawing/2014/main" val="2541875573"/>
                        </a:ext>
                      </a:extLst>
                    </a:gridCol>
                    <a:gridCol w="895350">
                      <a:extLst>
                        <a:ext uri="{9D8B030D-6E8A-4147-A177-3AD203B41FA5}">
                          <a16:colId xmlns:a16="http://schemas.microsoft.com/office/drawing/2014/main" val="4129222171"/>
                        </a:ext>
                      </a:extLst>
                    </a:gridCol>
                    <a:gridCol w="895350">
                      <a:extLst>
                        <a:ext uri="{9D8B030D-6E8A-4147-A177-3AD203B41FA5}">
                          <a16:colId xmlns:a16="http://schemas.microsoft.com/office/drawing/2014/main" val="1604805736"/>
                        </a:ext>
                      </a:extLst>
                    </a:gridCol>
                    <a:gridCol w="895350">
                      <a:extLst>
                        <a:ext uri="{9D8B030D-6E8A-4147-A177-3AD203B41FA5}">
                          <a16:colId xmlns:a16="http://schemas.microsoft.com/office/drawing/2014/main" val="2321000142"/>
                        </a:ext>
                      </a:extLst>
                    </a:gridCol>
                    <a:gridCol w="895350">
                      <a:extLst>
                        <a:ext uri="{9D8B030D-6E8A-4147-A177-3AD203B41FA5}">
                          <a16:colId xmlns:a16="http://schemas.microsoft.com/office/drawing/2014/main" val="3003158254"/>
                        </a:ext>
                      </a:extLst>
                    </a:gridCol>
                  </a:tblGrid>
                  <a:tr h="28322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80" t="-2128" r="-401361" b="-10212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680" t="-2128" r="-301361" b="-10212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680" t="-2128" r="-201361" b="-10212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0680" t="-2128" r="-101361" b="-10212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0680" t="-2128" r="-1361" b="-102128"/>
                          </a:stretch>
                        </a:blipFill>
                      </a:tcPr>
                    </a:tc>
                    <a:extLst>
                      <a:ext uri="{0D108BD9-81ED-4DB2-BD59-A6C34878D82A}">
                        <a16:rowId xmlns:a16="http://schemas.microsoft.com/office/drawing/2014/main" val="3705064261"/>
                      </a:ext>
                    </a:extLst>
                  </a:tr>
                  <a:tr h="27523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80" t="-104348" r="-401361" b="-434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680" t="-104348" r="-301361" b="-434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680" t="-104348" r="-201361" b="-434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0680" t="-104348" r="-101361" b="-434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0680" t="-104348" r="-1361" b="-4348"/>
                          </a:stretch>
                        </a:blipFill>
                      </a:tcPr>
                    </a:tc>
                    <a:extLst>
                      <a:ext uri="{0D108BD9-81ED-4DB2-BD59-A6C34878D82A}">
                        <a16:rowId xmlns:a16="http://schemas.microsoft.com/office/drawing/2014/main" val="3976728883"/>
                      </a:ext>
                    </a:extLst>
                  </a:tr>
                </a:tbl>
              </a:graphicData>
            </a:graphic>
          </p:graphicFrame>
        </mc:Fallback>
      </mc:AlternateContent>
      <mc:AlternateContent xmlns:mc="http://schemas.openxmlformats.org/markup-compatibility/2006">
        <mc:Choice xmlns:a14="http://schemas.microsoft.com/office/drawing/2010/main" Requires="a14">
          <p:sp>
            <p:nvSpPr>
              <p:cNvPr id="7" name="Rectangle 6"/>
              <p:cNvSpPr/>
              <p:nvPr/>
            </p:nvSpPr>
            <p:spPr>
              <a:xfrm>
                <a:off x="1107878" y="3451600"/>
                <a:ext cx="2590196" cy="353943"/>
              </a:xfrm>
              <a:prstGeom prst="rect">
                <a:avLst/>
              </a:prstGeom>
            </p:spPr>
            <p:txBody>
              <a:bodyPr wrap="none">
                <a:spAutoFit/>
              </a:bodyPr>
              <a:lstStyle/>
              <a:p>
                <a:pPr>
                  <a:tabLst>
                    <a:tab pos="1719580" algn="l"/>
                    <a:tab pos="3262630" algn="l"/>
                    <a:tab pos="4806315" algn="l"/>
                  </a:tabLst>
                </a:pPr>
                <a:r>
                  <a:rPr lang="en-US" sz="1700" kern="100">
                    <a:latin typeface="+mn-lt"/>
                    <a:ea typeface="Malgun Gothic" panose="020B0503020000020004" pitchFamily="34" charset="-127"/>
                    <a:cs typeface="Times New Roman" panose="02020603050405020304" pitchFamily="18" charset="0"/>
                  </a:rPr>
                  <a:t>Tính giá trị </a:t>
                </a:r>
                <a14:m>
                  <m:oMath xmlns:m="http://schemas.openxmlformats.org/officeDocument/2006/math">
                    <m:r>
                      <a:rPr lang="en-US" sz="1700" i="1" kern="100">
                        <a:effectLst/>
                        <a:latin typeface="+mn-lt"/>
                        <a:ea typeface="Malgun Gothic" panose="020B0503020000020004" pitchFamily="34" charset="-127"/>
                        <a:cs typeface="Times New Roman" panose="02020603050405020304" pitchFamily="18" charset="0"/>
                      </a:rPr>
                      <m:t>𝑉</m:t>
                    </m:r>
                    <m:d>
                      <m:dPr>
                        <m:ctrlPr>
                          <a:rPr lang="en-US" sz="1700" i="1" kern="100">
                            <a:effectLst/>
                            <a:latin typeface="+mn-lt"/>
                            <a:ea typeface="Malgun Gothic" panose="020B0503020000020004" pitchFamily="34" charset="-127"/>
                            <a:cs typeface="Times New Roman" panose="02020603050405020304" pitchFamily="18" charset="0"/>
                          </a:rPr>
                        </m:ctrlPr>
                      </m:dPr>
                      <m:e>
                        <m:r>
                          <a:rPr lang="en-US" sz="1700" i="1" kern="100">
                            <a:effectLst/>
                            <a:latin typeface="+mn-lt"/>
                            <a:ea typeface="Malgun Gothic" panose="020B0503020000020004" pitchFamily="34" charset="-127"/>
                            <a:cs typeface="Times New Roman" panose="02020603050405020304" pitchFamily="18" charset="0"/>
                          </a:rPr>
                          <m:t>𝑋</m:t>
                        </m:r>
                      </m:e>
                    </m:d>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𝑉</m:t>
                    </m:r>
                    <m:r>
                      <a:rPr lang="en-US" sz="1700" i="1" kern="100">
                        <a:effectLst/>
                        <a:latin typeface="+mn-lt"/>
                        <a:ea typeface="Malgun Gothic" panose="020B0503020000020004" pitchFamily="34" charset="-127"/>
                        <a:cs typeface="Times New Roman" panose="02020603050405020304" pitchFamily="18" charset="0"/>
                      </a:rPr>
                      <m:t>(</m:t>
                    </m:r>
                    <m:r>
                      <a:rPr lang="en-US" sz="1700" i="1" kern="100">
                        <a:effectLst/>
                        <a:latin typeface="+mn-lt"/>
                        <a:ea typeface="Malgun Gothic" panose="020B0503020000020004" pitchFamily="34" charset="-127"/>
                        <a:cs typeface="Times New Roman" panose="02020603050405020304" pitchFamily="18" charset="0"/>
                      </a:rPr>
                      <m:t>𝑌</m:t>
                    </m:r>
                    <m:r>
                      <a:rPr lang="en-US" sz="1700" i="1" kern="100">
                        <a:effectLst/>
                        <a:latin typeface="+mn-lt"/>
                        <a:ea typeface="Malgun Gothic" panose="020B0503020000020004" pitchFamily="34" charset="-127"/>
                        <a:cs typeface="Times New Roman" panose="02020603050405020304" pitchFamily="18" charset="0"/>
                      </a:rPr>
                      <m:t>)</m:t>
                    </m:r>
                  </m:oMath>
                </a14:m>
                <a:r>
                  <a:rPr lang="en-US" sz="1700" kern="100">
                    <a:effectLst/>
                    <a:latin typeface="+mn-lt"/>
                    <a:ea typeface="Malgun Gothic" panose="020B0503020000020004" pitchFamily="34" charset="-127"/>
                    <a:cs typeface="Times New Roman" panose="02020603050405020304" pitchFamily="18" charset="0"/>
                  </a:rPr>
                  <a:t>?</a:t>
                </a:r>
                <a:endParaRPr lang="en-US" sz="1700" kern="100">
                  <a:effectLst/>
                  <a:latin typeface="+mn-lt"/>
                  <a:ea typeface="Aptos"/>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07878" y="3451600"/>
                <a:ext cx="2590196" cy="353943"/>
              </a:xfrm>
              <a:prstGeom prst="rect">
                <a:avLst/>
              </a:prstGeom>
              <a:blipFill>
                <a:blip r:embed="rId7"/>
                <a:stretch>
                  <a:fillRect l="-1647" t="-5172" r="-235" b="-22414"/>
                </a:stretch>
              </a:blipFill>
            </p:spPr>
            <p:txBody>
              <a:bodyPr/>
              <a:lstStyle/>
              <a:p>
                <a:r>
                  <a:rPr lang="en-US">
                    <a:noFill/>
                  </a:rPr>
                  <a:t> </a:t>
                </a:r>
              </a:p>
            </p:txBody>
          </p:sp>
        </mc:Fallback>
      </mc:AlternateContent>
    </p:spTree>
    <p:extLst>
      <p:ext uri="{BB962C8B-B14F-4D97-AF65-F5344CB8AC3E}">
        <p14:creationId xmlns:p14="http://schemas.microsoft.com/office/powerpoint/2010/main" val="269608088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419724" y="367064"/>
            <a:ext cx="8318826" cy="54641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541143" y="544759"/>
            <a:ext cx="4075989"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600" b="1" i="0" u="none" strike="noStrike" kern="1200" cap="none" spc="0" normalizeH="0" baseline="0" noProof="0">
                <a:ln>
                  <a:noFill/>
                </a:ln>
                <a:solidFill>
                  <a:srgbClr val="A0D9F3">
                    <a:lumMod val="50000"/>
                  </a:srgbClr>
                </a:solidFill>
                <a:effectLst/>
                <a:uLnTx/>
                <a:uFillTx/>
                <a:latin typeface="Arial" panose="020B0604020202020204" pitchFamily="34" charset="0"/>
                <a:ea typeface="+mn-ea"/>
                <a:cs typeface="Arial" panose="020B0604020202020204" pitchFamily="34" charset="0"/>
                <a:sym typeface="Arial"/>
              </a:rPr>
              <a:t>Trắc nghiệm trả lời ngắn</a:t>
            </a:r>
          </a:p>
        </p:txBody>
      </p:sp>
      <mc:AlternateContent xmlns:mc="http://schemas.openxmlformats.org/markup-compatibility/2006">
        <mc:Choice xmlns:a14="http://schemas.microsoft.com/office/drawing/2010/main" Requires="a14">
          <p:sp>
            <p:nvSpPr>
              <p:cNvPr id="18" name="Rectangle 17"/>
              <p:cNvSpPr/>
              <p:nvPr/>
            </p:nvSpPr>
            <p:spPr>
              <a:xfrm>
                <a:off x="828913" y="1181553"/>
                <a:ext cx="7500448" cy="1269578"/>
              </a:xfrm>
              <a:prstGeom prst="rect">
                <a:avLst/>
              </a:prstGeom>
            </p:spPr>
            <p:txBody>
              <a:bodyPr wrap="square">
                <a:spAutoFit/>
              </a:bodyPr>
              <a:lstStyle/>
              <a:p>
                <a:pPr algn="just">
                  <a:lnSpc>
                    <a:spcPct val="150000"/>
                  </a:lnSpc>
                  <a:tabLst>
                    <a:tab pos="1719580" algn="l"/>
                    <a:tab pos="3262630" algn="l"/>
                    <a:tab pos="4806315" algn="l"/>
                  </a:tabLst>
                </a:pPr>
                <a:r>
                  <a:rPr lang="en-US" sz="1700" b="1" kern="100">
                    <a:latin typeface="+mn-lt"/>
                    <a:ea typeface="Malgun Gothic" panose="020B0503020000020004" pitchFamily="34" charset="-127"/>
                    <a:cs typeface="Times New Roman" panose="02020603050405020304" pitchFamily="18" charset="0"/>
                  </a:rPr>
                  <a:t>Câu 2: </a:t>
                </a:r>
                <a:r>
                  <a:rPr lang="en-US" sz="1700" kern="100">
                    <a:effectLst/>
                    <a:latin typeface="+mn-lt"/>
                    <a:ea typeface="Malgun Gothic" panose="020B0503020000020004" pitchFamily="34" charset="-127"/>
                    <a:cs typeface="Times New Roman" panose="02020603050405020304" pitchFamily="18" charset="0"/>
                  </a:rPr>
                  <a:t>Chọn ngẫu nhiên một ngày trong các ngày của tháng Hai. Gọi </a:t>
                </a:r>
                <a14:m>
                  <m:oMath xmlns:m="http://schemas.openxmlformats.org/officeDocument/2006/math">
                    <m:r>
                      <a:rPr lang="en-US"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700" kern="100">
                    <a:effectLst/>
                    <a:latin typeface="+mn-lt"/>
                    <a:ea typeface="Malgun Gothic" panose="020B0503020000020004" pitchFamily="34" charset="-127"/>
                    <a:cs typeface="Times New Roman" panose="02020603050405020304" pitchFamily="18" charset="0"/>
                  </a:rPr>
                  <a:t> là số ô tô mà cửa hàng bán ra trong ngày đó. Biết phân bố xác suất của biến ngẫu nhiên rời rạc </a:t>
                </a:r>
                <a14:m>
                  <m:oMath xmlns:m="http://schemas.openxmlformats.org/officeDocument/2006/math">
                    <m:r>
                      <a:rPr lang="en-US" sz="1700" i="1" kern="100">
                        <a:effectLst/>
                        <a:latin typeface="+mn-lt"/>
                        <a:ea typeface="Malgun Gothic" panose="020B0503020000020004" pitchFamily="34" charset="-127"/>
                        <a:cs typeface="Times New Roman" panose="02020603050405020304" pitchFamily="18" charset="0"/>
                      </a:rPr>
                      <m:t>𝑋</m:t>
                    </m:r>
                  </m:oMath>
                </a14:m>
                <a:r>
                  <a:rPr lang="en-US" sz="1700" kern="100">
                    <a:effectLst/>
                    <a:latin typeface="+mn-lt"/>
                    <a:ea typeface="Malgun Gothic" panose="020B0503020000020004" pitchFamily="34" charset="-127"/>
                    <a:cs typeface="Times New Roman" panose="02020603050405020304" pitchFamily="18" charset="0"/>
                  </a:rPr>
                  <a:t> là:</a:t>
                </a:r>
                <a:endParaRPr lang="en-US" sz="1700" kern="100">
                  <a:latin typeface="+mn-lt"/>
                  <a:ea typeface="Aptos"/>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828913" y="1181553"/>
                <a:ext cx="7500448" cy="1269578"/>
              </a:xfrm>
              <a:prstGeom prst="rect">
                <a:avLst/>
              </a:prstGeom>
              <a:blipFill>
                <a:blip r:embed="rId3"/>
                <a:stretch>
                  <a:fillRect l="-569" r="-488" b="-1923"/>
                </a:stretch>
              </a:blipFill>
            </p:spPr>
            <p:txBody>
              <a:bodyPr/>
              <a:lstStyle/>
              <a:p>
                <a:r>
                  <a:rPr lang="en-US">
                    <a:noFill/>
                  </a:rPr>
                  <a:t> </a:t>
                </a:r>
              </a:p>
            </p:txBody>
          </p:sp>
        </mc:Fallback>
      </mc:AlternateContent>
      <p:sp>
        <p:nvSpPr>
          <p:cNvPr id="19" name="Rectangle 18"/>
          <p:cNvSpPr/>
          <p:nvPr/>
        </p:nvSpPr>
        <p:spPr>
          <a:xfrm>
            <a:off x="828914" y="4233583"/>
            <a:ext cx="7499618" cy="584775"/>
          </a:xfrm>
          <a:prstGeom prst="rect">
            <a:avLst/>
          </a:prstGeom>
        </p:spPr>
        <p:txBody>
          <a:bodyPr wrap="square">
            <a:spAutoFit/>
          </a:bodyPr>
          <a:lstStyle/>
          <a:p>
            <a:pPr marL="0" marR="0" lvl="0" indent="0" algn="ctr" defTabSz="457200" rtl="0" eaLnBrk="1" fontAlgn="auto" latinLnBrk="0" hangingPunct="1">
              <a:lnSpc>
                <a:spcPct val="200000"/>
              </a:lnSpc>
              <a:spcBef>
                <a:spcPts val="6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3913436" y="4153293"/>
                <a:ext cx="1410271" cy="384721"/>
              </a:xfrm>
              <a:prstGeom prst="rect">
                <a:avLst/>
              </a:prstGeom>
            </p:spPr>
            <p:txBody>
              <a:bodyPr wrap="square">
                <a:spAutoFit/>
              </a:bodyPr>
              <a:lstStyle/>
              <a:p>
                <a:pPr lvl="0" defTabSz="457200">
                  <a:buClrTx/>
                  <a:defRPr/>
                </a:pPr>
                <a14:m>
                  <m:oMathPara xmlns:m="http://schemas.openxmlformats.org/officeDocument/2006/math">
                    <m:oMathParaPr>
                      <m:jc m:val="center"/>
                    </m:oMathParaPr>
                    <m:oMath xmlns:m="http://schemas.openxmlformats.org/officeDocument/2006/math">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𝟗𝟓</m:t>
                      </m:r>
                    </m:oMath>
                  </m:oMathPara>
                </a14:m>
                <a:endParaRPr kumimoji="0" lang="en-US" sz="1900" b="1" i="0" u="none"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3913436" y="4153293"/>
                <a:ext cx="1410271" cy="384721"/>
              </a:xfrm>
              <a:prstGeom prst="rect">
                <a:avLst/>
              </a:prstGeom>
              <a:blipFill>
                <a:blip r:embed="rId4"/>
                <a:stretch>
                  <a:fillRect/>
                </a:stretch>
              </a:blipFill>
            </p:spPr>
            <p:txBody>
              <a:bodyPr/>
              <a:lstStyle/>
              <a:p>
                <a:r>
                  <a:rPr lang="en-US">
                    <a:noFill/>
                  </a:rPr>
                  <a:t> </a:t>
                </a:r>
              </a:p>
            </p:txBody>
          </p:sp>
        </mc:Fallback>
      </mc:AlternateContent>
      <p:grpSp>
        <p:nvGrpSpPr>
          <p:cNvPr id="21" name="Google Shape;1042;p43"/>
          <p:cNvGrpSpPr/>
          <p:nvPr/>
        </p:nvGrpSpPr>
        <p:grpSpPr>
          <a:xfrm rot="16700307">
            <a:off x="7762059" y="3873302"/>
            <a:ext cx="1995096" cy="483135"/>
            <a:chOff x="6653975" y="2250350"/>
            <a:chExt cx="2070101" cy="521443"/>
          </a:xfrm>
        </p:grpSpPr>
        <p:sp>
          <p:nvSpPr>
            <p:cNvPr id="30"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p:cNvSpPr/>
          <p:nvPr/>
        </p:nvSpPr>
        <p:spPr>
          <a:xfrm>
            <a:off x="828913" y="3453587"/>
            <a:ext cx="7579319" cy="353943"/>
          </a:xfrm>
          <a:prstGeom prst="rect">
            <a:avLst/>
          </a:prstGeom>
        </p:spPr>
        <p:txBody>
          <a:bodyPr wrap="none">
            <a:spAutoFit/>
          </a:bodyPr>
          <a:lstStyle/>
          <a:p>
            <a:pPr lvl="0">
              <a:tabLst>
                <a:tab pos="1719580" algn="l"/>
                <a:tab pos="3262630" algn="l"/>
                <a:tab pos="4806315" algn="l"/>
              </a:tabLst>
            </a:pPr>
            <a:r>
              <a:rPr lang="vi-VN" sz="1700" kern="100">
                <a:ea typeface="Malgun Gothic" panose="020B0503020000020004" pitchFamily="34" charset="-127"/>
                <a:cs typeface="Times New Roman" panose="02020603050405020304" pitchFamily="18" charset="0"/>
              </a:rPr>
              <a:t>Tính xác suất để trong ngày đó cửa hàng bán được không quá 4 chiếc ô tô. </a:t>
            </a:r>
            <a:endParaRPr kumimoji="0" lang="en-US" sz="17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072939941"/>
                  </p:ext>
                </p:extLst>
              </p:nvPr>
            </p:nvGraphicFramePr>
            <p:xfrm>
              <a:off x="1538342" y="2574720"/>
              <a:ext cx="6080760" cy="668702"/>
            </p:xfrm>
            <a:graphic>
              <a:graphicData uri="http://schemas.openxmlformats.org/drawingml/2006/table">
                <a:tbl>
                  <a:tblPr firstRow="1" firstCol="1" bandRow="1"/>
                  <a:tblGrid>
                    <a:gridCol w="866775">
                      <a:extLst>
                        <a:ext uri="{9D8B030D-6E8A-4147-A177-3AD203B41FA5}">
                          <a16:colId xmlns:a16="http://schemas.microsoft.com/office/drawing/2014/main" val="2318181863"/>
                        </a:ext>
                      </a:extLst>
                    </a:gridCol>
                    <a:gridCol w="873125">
                      <a:extLst>
                        <a:ext uri="{9D8B030D-6E8A-4147-A177-3AD203B41FA5}">
                          <a16:colId xmlns:a16="http://schemas.microsoft.com/office/drawing/2014/main" val="1517817847"/>
                        </a:ext>
                      </a:extLst>
                    </a:gridCol>
                    <a:gridCol w="871855">
                      <a:extLst>
                        <a:ext uri="{9D8B030D-6E8A-4147-A177-3AD203B41FA5}">
                          <a16:colId xmlns:a16="http://schemas.microsoft.com/office/drawing/2014/main" val="4215528811"/>
                        </a:ext>
                      </a:extLst>
                    </a:gridCol>
                    <a:gridCol w="872490">
                      <a:extLst>
                        <a:ext uri="{9D8B030D-6E8A-4147-A177-3AD203B41FA5}">
                          <a16:colId xmlns:a16="http://schemas.microsoft.com/office/drawing/2014/main" val="174421693"/>
                        </a:ext>
                      </a:extLst>
                    </a:gridCol>
                    <a:gridCol w="871855">
                      <a:extLst>
                        <a:ext uri="{9D8B030D-6E8A-4147-A177-3AD203B41FA5}">
                          <a16:colId xmlns:a16="http://schemas.microsoft.com/office/drawing/2014/main" val="2926223682"/>
                        </a:ext>
                      </a:extLst>
                    </a:gridCol>
                    <a:gridCol w="862330">
                      <a:extLst>
                        <a:ext uri="{9D8B030D-6E8A-4147-A177-3AD203B41FA5}">
                          <a16:colId xmlns:a16="http://schemas.microsoft.com/office/drawing/2014/main" val="3901947876"/>
                        </a:ext>
                      </a:extLst>
                    </a:gridCol>
                    <a:gridCol w="862330">
                      <a:extLst>
                        <a:ext uri="{9D8B030D-6E8A-4147-A177-3AD203B41FA5}">
                          <a16:colId xmlns:a16="http://schemas.microsoft.com/office/drawing/2014/main" val="2964968956"/>
                        </a:ext>
                      </a:extLst>
                    </a:gridCol>
                  </a:tblGrid>
                  <a:tr h="339139">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j-lt"/>
                                    <a:ea typeface="Malgun Gothic" panose="020B0503020000020004" pitchFamily="34" charset="-127"/>
                                    <a:cs typeface="Times New Roman" panose="02020603050405020304" pitchFamily="18" charset="0"/>
                                  </a:rPr>
                                  <m:t>𝑋</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5</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6</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503620"/>
                      </a:ext>
                    </a:extLst>
                  </a:tr>
                  <a:tr h="329563">
                    <a:tc>
                      <a:txBody>
                        <a:bodyPr/>
                        <a:lstStyle/>
                        <a:p>
                          <a:pP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a:effectLst/>
                                    <a:latin typeface="+mj-lt"/>
                                    <a:ea typeface="Malgun Gothic" panose="020B0503020000020004" pitchFamily="34" charset="-127"/>
                                    <a:cs typeface="Times New Roman" panose="02020603050405020304" pitchFamily="18" charset="0"/>
                                  </a:rPr>
                                  <m:t>𝑃</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0,18</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0,39</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0,24</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0,14</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0,04</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1600" i="1" kern="0" smtClean="0">
                                    <a:effectLst/>
                                    <a:latin typeface="Cambria Math" panose="02040503050406030204" pitchFamily="18" charset="0"/>
                                    <a:ea typeface="Malgun Gothic" panose="020B0503020000020004" pitchFamily="34" charset="-127"/>
                                    <a:cs typeface="Times New Roman" panose="02020603050405020304" pitchFamily="18" charset="0"/>
                                  </a:rPr>
                                  <m:t>0,01</m:t>
                                </m:r>
                              </m:oMath>
                            </m:oMathPara>
                          </a14:m>
                          <a:endParaRPr lang="en-US" sz="1600" kern="100">
                            <a:effectLst/>
                            <a:latin typeface="+mj-lt"/>
                            <a:ea typeface="Aptos"/>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219051"/>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072939941"/>
                  </p:ext>
                </p:extLst>
              </p:nvPr>
            </p:nvGraphicFramePr>
            <p:xfrm>
              <a:off x="1538342" y="2574720"/>
              <a:ext cx="6080760" cy="668702"/>
            </p:xfrm>
            <a:graphic>
              <a:graphicData uri="http://schemas.openxmlformats.org/drawingml/2006/table">
                <a:tbl>
                  <a:tblPr firstRow="1" firstCol="1" bandRow="1"/>
                  <a:tblGrid>
                    <a:gridCol w="866775">
                      <a:extLst>
                        <a:ext uri="{9D8B030D-6E8A-4147-A177-3AD203B41FA5}">
                          <a16:colId xmlns:a16="http://schemas.microsoft.com/office/drawing/2014/main" val="2318181863"/>
                        </a:ext>
                      </a:extLst>
                    </a:gridCol>
                    <a:gridCol w="873125">
                      <a:extLst>
                        <a:ext uri="{9D8B030D-6E8A-4147-A177-3AD203B41FA5}">
                          <a16:colId xmlns:a16="http://schemas.microsoft.com/office/drawing/2014/main" val="1517817847"/>
                        </a:ext>
                      </a:extLst>
                    </a:gridCol>
                    <a:gridCol w="871855">
                      <a:extLst>
                        <a:ext uri="{9D8B030D-6E8A-4147-A177-3AD203B41FA5}">
                          <a16:colId xmlns:a16="http://schemas.microsoft.com/office/drawing/2014/main" val="4215528811"/>
                        </a:ext>
                      </a:extLst>
                    </a:gridCol>
                    <a:gridCol w="872490">
                      <a:extLst>
                        <a:ext uri="{9D8B030D-6E8A-4147-A177-3AD203B41FA5}">
                          <a16:colId xmlns:a16="http://schemas.microsoft.com/office/drawing/2014/main" val="174421693"/>
                        </a:ext>
                      </a:extLst>
                    </a:gridCol>
                    <a:gridCol w="871855">
                      <a:extLst>
                        <a:ext uri="{9D8B030D-6E8A-4147-A177-3AD203B41FA5}">
                          <a16:colId xmlns:a16="http://schemas.microsoft.com/office/drawing/2014/main" val="2926223682"/>
                        </a:ext>
                      </a:extLst>
                    </a:gridCol>
                    <a:gridCol w="862330">
                      <a:extLst>
                        <a:ext uri="{9D8B030D-6E8A-4147-A177-3AD203B41FA5}">
                          <a16:colId xmlns:a16="http://schemas.microsoft.com/office/drawing/2014/main" val="3901947876"/>
                        </a:ext>
                      </a:extLst>
                    </a:gridCol>
                    <a:gridCol w="862330">
                      <a:extLst>
                        <a:ext uri="{9D8B030D-6E8A-4147-A177-3AD203B41FA5}">
                          <a16:colId xmlns:a16="http://schemas.microsoft.com/office/drawing/2014/main" val="2964968956"/>
                        </a:ext>
                      </a:extLst>
                    </a:gridCol>
                  </a:tblGrid>
                  <a:tr h="339139">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704" t="-1786" r="-604225" b="-10178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99306" t="-1786" r="-495833" b="-10178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699" t="-1786" r="-399301" b="-10178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699" t="-1786" r="-299301" b="-10178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699" t="-1786" r="-199301" b="-10178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7801" t="-1786" r="-102128" b="-10178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03521" t="-1786" r="-1408" b="-101786"/>
                          </a:stretch>
                        </a:blipFill>
                      </a:tcPr>
                    </a:tc>
                    <a:extLst>
                      <a:ext uri="{0D108BD9-81ED-4DB2-BD59-A6C34878D82A}">
                        <a16:rowId xmlns:a16="http://schemas.microsoft.com/office/drawing/2014/main" val="3615503620"/>
                      </a:ext>
                    </a:extLst>
                  </a:tr>
                  <a:tr h="32956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704" t="-103636" r="-604225" b="-36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99306" t="-103636" r="-495833" b="-36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699" t="-103636" r="-399301" b="-36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699" t="-103636" r="-299301" b="-36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699" t="-103636" r="-199301" b="-36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7801" t="-103636" r="-102128" b="-363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03521" t="-103636" r="-1408" b="-3636"/>
                          </a:stretch>
                        </a:blipFill>
                      </a:tcPr>
                    </a:tc>
                    <a:extLst>
                      <a:ext uri="{0D108BD9-81ED-4DB2-BD59-A6C34878D82A}">
                        <a16:rowId xmlns:a16="http://schemas.microsoft.com/office/drawing/2014/main" val="1364219051"/>
                      </a:ext>
                    </a:extLst>
                  </a:tr>
                </a:tbl>
              </a:graphicData>
            </a:graphic>
          </p:graphicFrame>
        </mc:Fallback>
      </mc:AlternateContent>
    </p:spTree>
    <p:extLst>
      <p:ext uri="{BB962C8B-B14F-4D97-AF65-F5344CB8AC3E}">
        <p14:creationId xmlns:p14="http://schemas.microsoft.com/office/powerpoint/2010/main" val="25986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5" name="Rectangle 24"/>
              <p:cNvSpPr/>
              <p:nvPr/>
            </p:nvSpPr>
            <p:spPr>
              <a:xfrm>
                <a:off x="380658" y="322858"/>
                <a:ext cx="8396629" cy="850361"/>
              </a:xfrm>
              <a:prstGeom prst="rect">
                <a:avLst/>
              </a:prstGeom>
            </p:spPr>
            <p:txBody>
              <a:bodyPr wrap="square">
                <a:spAutoFit/>
              </a:bodyPr>
              <a:lstStyle/>
              <a:p>
                <a:pPr lvl="0" algn="just">
                  <a:lnSpc>
                    <a:spcPct val="150000"/>
                  </a:lnSpc>
                </a:pPr>
                <a:r>
                  <a:rPr kumimoji="0" lang="fr-FR" sz="175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1.1 </a:t>
                </a:r>
                <a:r>
                  <a:rPr kumimoji="0" lang="fr-FR" sz="175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(SGK – </a:t>
                </a:r>
                <a:r>
                  <a:rPr kumimoji="0" lang="fr-FR" sz="175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tr.13) </a:t>
                </a:r>
                <a:r>
                  <a:rPr lang="vi-VN" sz="1750"/>
                  <a:t>Giả sử số ca cấp cứu ở một bệnh viện vào tối thứ Bảy là một biến ngẫu nhiên rời rạc </a:t>
                </a:r>
                <a14:m>
                  <m:oMath xmlns:m="http://schemas.openxmlformats.org/officeDocument/2006/math">
                    <m:r>
                      <a:rPr lang="vi-VN" sz="1750" i="1" smtClean="0">
                        <a:latin typeface="Cambria Math" panose="02040503050406030204" pitchFamily="18" charset="0"/>
                      </a:rPr>
                      <m:t>𝑋</m:t>
                    </m:r>
                  </m:oMath>
                </a14:m>
                <a:r>
                  <a:rPr lang="vi-VN" sz="1750"/>
                  <a:t> có bảng phân bố xác suất như sau:</a:t>
                </a:r>
              </a:p>
            </p:txBody>
          </p:sp>
        </mc:Choice>
        <mc:Fallback>
          <p:sp>
            <p:nvSpPr>
              <p:cNvPr id="25" name="Rectangle 24"/>
              <p:cNvSpPr>
                <a:spLocks noRot="1" noChangeAspect="1" noMove="1" noResize="1" noEditPoints="1" noAdjustHandles="1" noChangeArrowheads="1" noChangeShapeType="1" noTextEdit="1"/>
              </p:cNvSpPr>
              <p:nvPr/>
            </p:nvSpPr>
            <p:spPr>
              <a:xfrm>
                <a:off x="380658" y="322858"/>
                <a:ext cx="8396629" cy="850361"/>
              </a:xfrm>
              <a:prstGeom prst="rect">
                <a:avLst/>
              </a:prstGeom>
              <a:blipFill>
                <a:blip r:embed="rId3"/>
                <a:stretch>
                  <a:fillRect l="-508" r="-363" b="-9353"/>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002766" y="1400818"/>
            <a:ext cx="7122565" cy="95532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80658" y="2504683"/>
                <a:ext cx="8256803" cy="1869743"/>
              </a:xfrm>
              <a:prstGeom prst="rect">
                <a:avLst/>
              </a:prstGeom>
            </p:spPr>
            <p:txBody>
              <a:bodyPr wrap="square">
                <a:spAutoFit/>
              </a:bodyPr>
              <a:lstStyle/>
              <a:p>
                <a:pPr algn="just">
                  <a:lnSpc>
                    <a:spcPct val="165000"/>
                  </a:lnSpc>
                </a:pPr>
                <a:r>
                  <a:rPr lang="vi-VN" sz="1750">
                    <a:solidFill>
                      <a:schemeClr val="tx1"/>
                    </a:solidFill>
                    <a:latin typeface="Arial" panose="020B0604020202020204" pitchFamily="34" charset="0"/>
                  </a:rPr>
                  <a:t>a) Tính xác suất để xảy ra ít nhất một ca cấp cứu ở bệnh viện đó vào tối </a:t>
                </a:r>
                <a:r>
                  <a:rPr lang="vi-VN" sz="1750" smtClean="0">
                    <a:solidFill>
                      <a:schemeClr val="tx1"/>
                    </a:solidFill>
                    <a:latin typeface="Arial" panose="020B0604020202020204" pitchFamily="34" charset="0"/>
                  </a:rPr>
                  <a:t>thứ </a:t>
                </a:r>
                <a:r>
                  <a:rPr lang="vi-VN" sz="1750">
                    <a:solidFill>
                      <a:schemeClr val="tx1"/>
                    </a:solidFill>
                    <a:latin typeface="Arial" panose="020B0604020202020204" pitchFamily="34" charset="0"/>
                  </a:rPr>
                  <a:t>Bảy.</a:t>
                </a:r>
                <a:endParaRPr lang="vi-VN" sz="1750">
                  <a:solidFill>
                    <a:schemeClr val="tx1"/>
                  </a:solidFill>
                </a:endParaRPr>
              </a:p>
              <a:p>
                <a:pPr algn="just">
                  <a:lnSpc>
                    <a:spcPct val="165000"/>
                  </a:lnSpc>
                </a:pPr>
                <a:r>
                  <a:rPr lang="vi-VN" sz="1750">
                    <a:solidFill>
                      <a:schemeClr val="tx1"/>
                    </a:solidFill>
                    <a:latin typeface="Arial" panose="020B0604020202020204" pitchFamily="34" charset="0"/>
                  </a:rPr>
                  <a:t>b) Biết rằng nếu có hơn 3 ca cấp cứu thì bệnh viện phải tăng cường thêm bác sĩ trực. Tính xác suất phải tăng cường bác sĩ trực vào tối thứ Bảy ở bệnh viện đó.</a:t>
                </a:r>
                <a:endParaRPr lang="vi-VN" sz="1750">
                  <a:solidFill>
                    <a:schemeClr val="tx1"/>
                  </a:solidFill>
                </a:endParaRPr>
              </a:p>
              <a:p>
                <a:pPr algn="just">
                  <a:lnSpc>
                    <a:spcPct val="165000"/>
                  </a:lnSpc>
                </a:pPr>
                <a:r>
                  <a:rPr lang="vi-VN" sz="1750">
                    <a:solidFill>
                      <a:schemeClr val="tx1"/>
                    </a:solidFill>
                    <a:latin typeface="Arial" panose="020B0604020202020204" pitchFamily="34" charset="0"/>
                  </a:rPr>
                  <a:t>c) Tính </a:t>
                </a:r>
                <a14:m>
                  <m:oMath xmlns:m="http://schemas.openxmlformats.org/officeDocument/2006/math">
                    <m:r>
                      <a:rPr lang="vi-VN" sz="1750" i="1" smtClean="0">
                        <a:solidFill>
                          <a:schemeClr val="tx1"/>
                        </a:solidFill>
                        <a:latin typeface="Cambria Math" panose="02040503050406030204" pitchFamily="18" charset="0"/>
                      </a:rPr>
                      <m:t>𝐸</m:t>
                    </m:r>
                    <m:r>
                      <a:rPr lang="vi-VN" sz="1750" i="1" smtClean="0">
                        <a:solidFill>
                          <a:schemeClr val="tx1"/>
                        </a:solidFill>
                        <a:latin typeface="Cambria Math" panose="02040503050406030204" pitchFamily="18" charset="0"/>
                      </a:rPr>
                      <m:t>(</m:t>
                    </m:r>
                    <m:r>
                      <a:rPr lang="vi-VN" sz="1750" i="1" smtClean="0">
                        <a:solidFill>
                          <a:schemeClr val="tx1"/>
                        </a:solidFill>
                        <a:latin typeface="Cambria Math" panose="02040503050406030204" pitchFamily="18" charset="0"/>
                      </a:rPr>
                      <m:t>𝑋</m:t>
                    </m:r>
                    <m:r>
                      <a:rPr lang="vi-VN" sz="1750" i="1" smtClean="0">
                        <a:solidFill>
                          <a:schemeClr val="tx1"/>
                        </a:solidFill>
                        <a:latin typeface="Cambria Math" panose="02040503050406030204" pitchFamily="18" charset="0"/>
                      </a:rPr>
                      <m:t>), </m:t>
                    </m:r>
                    <m:r>
                      <a:rPr lang="vi-VN" sz="1750" i="1" smtClean="0">
                        <a:solidFill>
                          <a:schemeClr val="tx1"/>
                        </a:solidFill>
                        <a:latin typeface="Cambria Math" panose="02040503050406030204" pitchFamily="18" charset="0"/>
                      </a:rPr>
                      <m:t>𝑉</m:t>
                    </m:r>
                    <m:r>
                      <a:rPr lang="vi-VN" sz="1750" i="1" smtClean="0">
                        <a:solidFill>
                          <a:schemeClr val="tx1"/>
                        </a:solidFill>
                        <a:latin typeface="Cambria Math" panose="02040503050406030204" pitchFamily="18" charset="0"/>
                      </a:rPr>
                      <m:t>(</m:t>
                    </m:r>
                    <m:r>
                      <a:rPr lang="vi-VN" sz="1750" i="1" smtClean="0">
                        <a:solidFill>
                          <a:schemeClr val="tx1"/>
                        </a:solidFill>
                        <a:latin typeface="Cambria Math" panose="02040503050406030204" pitchFamily="18" charset="0"/>
                      </a:rPr>
                      <m:t>𝑋</m:t>
                    </m:r>
                    <m:r>
                      <a:rPr lang="vi-VN" sz="1750" i="1" smtClean="0">
                        <a:solidFill>
                          <a:schemeClr val="tx1"/>
                        </a:solidFill>
                        <a:latin typeface="Cambria Math" panose="02040503050406030204" pitchFamily="18" charset="0"/>
                      </a:rPr>
                      <m:t>) </m:t>
                    </m:r>
                  </m:oMath>
                </a14:m>
                <a:r>
                  <a:rPr lang="vi-VN" sz="1750">
                    <a:solidFill>
                      <a:schemeClr val="tx1"/>
                    </a:solidFill>
                    <a:latin typeface="Arial" panose="020B0604020202020204" pitchFamily="34" charset="0"/>
                  </a:rPr>
                  <a:t>và </a:t>
                </a:r>
                <a14:m>
                  <m:oMath xmlns:m="http://schemas.openxmlformats.org/officeDocument/2006/math">
                    <m:r>
                      <a:rPr lang="en-US" sz="175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750" i="1">
                            <a:latin typeface="Cambria Math" panose="02040503050406030204" pitchFamily="18" charset="0"/>
                            <a:ea typeface="Calibri" panose="020F0502020204030204" pitchFamily="34" charset="0"/>
                            <a:cs typeface="Times New Roman" panose="02020603050405020304" pitchFamily="18" charset="0"/>
                          </a:rPr>
                        </m:ctrlPr>
                      </m:dPr>
                      <m:e>
                        <m:r>
                          <a:rPr lang="en-US" sz="1750" i="1">
                            <a:latin typeface="Cambria Math" panose="02040503050406030204" pitchFamily="18" charset="0"/>
                            <a:ea typeface="Calibri" panose="020F0502020204030204" pitchFamily="34" charset="0"/>
                            <a:cs typeface="Times New Roman" panose="02020603050405020304" pitchFamily="18" charset="0"/>
                          </a:rPr>
                          <m:t>𝑋</m:t>
                        </m:r>
                      </m:e>
                    </m:d>
                  </m:oMath>
                </a14:m>
                <a:r>
                  <a:rPr lang="vi-VN" sz="1750" smtClean="0">
                    <a:solidFill>
                      <a:schemeClr val="tx1"/>
                    </a:solidFill>
                    <a:latin typeface="Arial" panose="020B0604020202020204" pitchFamily="34" charset="0"/>
                  </a:rPr>
                  <a:t>.</a:t>
                </a:r>
                <a:endParaRPr lang="vi-VN" sz="1750">
                  <a:solidFill>
                    <a:schemeClr val="tx1"/>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380658" y="2504683"/>
                <a:ext cx="8256803" cy="1869743"/>
              </a:xfrm>
              <a:prstGeom prst="rect">
                <a:avLst/>
              </a:prstGeom>
              <a:blipFill>
                <a:blip r:embed="rId5"/>
                <a:stretch>
                  <a:fillRect l="-517" r="-443" b="-326"/>
                </a:stretch>
              </a:blipFill>
            </p:spPr>
            <p:txBody>
              <a:bodyPr/>
              <a:lstStyle/>
              <a:p>
                <a:r>
                  <a:rPr lang="en-US">
                    <a:noFill/>
                  </a:rPr>
                  <a:t> </a:t>
                </a:r>
              </a:p>
            </p:txBody>
          </p:sp>
        </mc:Fallback>
      </mc:AlternateContent>
      <p:pic>
        <p:nvPicPr>
          <p:cNvPr id="26" name="Google Shape;254;p4"/>
          <p:cNvPicPr preferRelativeResize="0"/>
          <p:nvPr/>
        </p:nvPicPr>
        <p:blipFill rotWithShape="1">
          <a:blip r:embed="rId6">
            <a:alphaModFix/>
          </a:blip>
          <a:srcRect/>
          <a:stretch/>
        </p:blipFill>
        <p:spPr>
          <a:xfrm>
            <a:off x="7355543" y="4753774"/>
            <a:ext cx="1642097" cy="305306"/>
          </a:xfrm>
          <a:prstGeom prst="rect">
            <a:avLst/>
          </a:prstGeom>
          <a:noFill/>
          <a:ln>
            <a:noFill/>
          </a:ln>
        </p:spPr>
      </p:pic>
      <p:grpSp>
        <p:nvGrpSpPr>
          <p:cNvPr id="27" name="Google Shape;866;p40"/>
          <p:cNvGrpSpPr/>
          <p:nvPr/>
        </p:nvGrpSpPr>
        <p:grpSpPr>
          <a:xfrm rot="5400000">
            <a:off x="8764640" y="1520947"/>
            <a:ext cx="636360" cy="715069"/>
            <a:chOff x="4769427" y="2848704"/>
            <a:chExt cx="258181" cy="299607"/>
          </a:xfrm>
        </p:grpSpPr>
        <p:sp>
          <p:nvSpPr>
            <p:cNvPr id="28"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1297246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0"/>
          <p:cNvGrpSpPr/>
          <p:nvPr/>
        </p:nvGrpSpPr>
        <p:grpSpPr>
          <a:xfrm rot="5400000">
            <a:off x="8750869" y="243425"/>
            <a:ext cx="636360" cy="715069"/>
            <a:chOff x="4769427" y="2848704"/>
            <a:chExt cx="258181" cy="299607"/>
          </a:xfrm>
        </p:grpSpPr>
        <p:sp>
          <p:nvSpPr>
            <p:cNvPr id="867" name="Google Shape;867;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Rectangle 25"/>
          <p:cNvSpPr/>
          <p:nvPr/>
        </p:nvSpPr>
        <p:spPr>
          <a:xfrm>
            <a:off x="4239362" y="41629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69726" y="930354"/>
                <a:ext cx="8266880" cy="3785011"/>
              </a:xfrm>
              <a:prstGeom prst="rect">
                <a:avLst/>
              </a:prstGeom>
            </p:spPr>
            <p:txBody>
              <a:bodyPr wrap="square">
                <a:spAutoFit/>
              </a:bodyPr>
              <a:lstStyle/>
              <a:p>
                <a:pPr algn="just">
                  <a:lnSpc>
                    <a:spcPct val="150000"/>
                  </a:lnSpc>
                  <a:spcBef>
                    <a:spcPts val="300"/>
                  </a:spcBef>
                  <a:spcAft>
                    <a:spcPts val="300"/>
                  </a:spcAft>
                </a:pPr>
                <a:r>
                  <a:rPr lang="vi-VN" sz="1700" smtClean="0">
                    <a:latin typeface="+mn-lt"/>
                    <a:ea typeface="Calibri" panose="020F0502020204030204" pitchFamily="34" charset="0"/>
                    <a:cs typeface="Times New Roman" panose="02020603050405020304" pitchFamily="18" charset="0"/>
                  </a:rPr>
                  <a:t>a) </a:t>
                </a:r>
                <a:r>
                  <a:rPr lang="fr-FR" sz="1700">
                    <a:effectLst/>
                    <a:latin typeface="+mn-lt"/>
                    <a:ea typeface="Calibri" panose="020F0502020204030204" pitchFamily="34" charset="0"/>
                    <a:cs typeface="Times New Roman" panose="02020603050405020304" pitchFamily="18" charset="0"/>
                  </a:rPr>
                  <a:t>Xác suất để xảy ra ít nhất một ca cấp cứu ở bệnh viện vào tối thứ Bảy là :</a:t>
                </a:r>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4</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5</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=0,28+0,31+0,19+0,08+0,02=0,88</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a:effectLst/>
                    <a:latin typeface="+mn-lt"/>
                    <a:ea typeface="Malgun Gothic" panose="020B0503020000020004" pitchFamily="34" charset="-127"/>
                    <a:cs typeface="Times New Roman" panose="02020603050405020304" pitchFamily="18" charset="0"/>
                  </a:rPr>
                  <a:t>b) Xác suất phải tăng cường bác sĩ trực tối thứ Bảy ở bệnh viện đó là :</a:t>
                </a:r>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700" i="1">
                          <a:effectLst/>
                          <a:latin typeface="Cambria Math" panose="02040503050406030204" pitchFamily="18" charset="0"/>
                          <a:ea typeface="Aptos"/>
                          <a:cs typeface="Times New Roman" panose="02020603050405020304" pitchFamily="18" charset="0"/>
                        </a:rPr>
                        <m:t>𝑃</m:t>
                      </m:r>
                      <m:r>
                        <a:rPr lang="fr-FR" sz="1700" i="1">
                          <a:effectLst/>
                          <a:latin typeface="Cambria Math" panose="02040503050406030204" pitchFamily="18" charset="0"/>
                          <a:ea typeface="Aptos"/>
                          <a:cs typeface="Times New Roman" panose="02020603050405020304" pitchFamily="18" charset="0"/>
                        </a:rPr>
                        <m:t>=</m:t>
                      </m:r>
                      <m:r>
                        <a:rPr lang="fr-FR" sz="1700" i="1">
                          <a:effectLst/>
                          <a:latin typeface="Cambria Math" panose="02040503050406030204" pitchFamily="18" charset="0"/>
                          <a:ea typeface="Aptos"/>
                          <a:cs typeface="Times New Roman" panose="02020603050405020304" pitchFamily="18" charset="0"/>
                        </a:rPr>
                        <m:t>𝑃</m:t>
                      </m:r>
                      <m:d>
                        <m:dPr>
                          <m:ctrlPr>
                            <a:rPr lang="en-US" sz="1700" i="1">
                              <a:effectLst/>
                              <a:latin typeface="Cambria Math" panose="02040503050406030204" pitchFamily="18" charset="0"/>
                              <a:cs typeface="Times New Roman" panose="02020603050405020304" pitchFamily="18" charset="0"/>
                            </a:rPr>
                          </m:ctrlPr>
                        </m:dPr>
                        <m:e>
                          <m:r>
                            <a:rPr lang="fr-FR" sz="1700" i="1">
                              <a:effectLst/>
                              <a:latin typeface="Cambria Math" panose="02040503050406030204" pitchFamily="18" charset="0"/>
                              <a:ea typeface="Aptos"/>
                              <a:cs typeface="Times New Roman" panose="02020603050405020304" pitchFamily="18" charset="0"/>
                            </a:rPr>
                            <m:t>3</m:t>
                          </m:r>
                        </m:e>
                      </m:d>
                      <m:r>
                        <a:rPr lang="fr-FR" sz="1700" i="1">
                          <a:effectLst/>
                          <a:latin typeface="Cambria Math" panose="02040503050406030204" pitchFamily="18" charset="0"/>
                          <a:ea typeface="Aptos"/>
                          <a:cs typeface="Times New Roman" panose="02020603050405020304" pitchFamily="18" charset="0"/>
                        </a:rPr>
                        <m:t>+</m:t>
                      </m:r>
                      <m:r>
                        <a:rPr lang="fr-FR" sz="1700" i="1">
                          <a:effectLst/>
                          <a:latin typeface="Cambria Math" panose="02040503050406030204" pitchFamily="18" charset="0"/>
                          <a:ea typeface="Aptos"/>
                          <a:cs typeface="Times New Roman" panose="02020603050405020304" pitchFamily="18" charset="0"/>
                        </a:rPr>
                        <m:t>𝑃</m:t>
                      </m:r>
                      <m:d>
                        <m:dPr>
                          <m:ctrlPr>
                            <a:rPr lang="en-US" sz="1700" i="1">
                              <a:effectLst/>
                              <a:latin typeface="Cambria Math" panose="02040503050406030204" pitchFamily="18" charset="0"/>
                              <a:cs typeface="Times New Roman" panose="02020603050405020304" pitchFamily="18" charset="0"/>
                            </a:rPr>
                          </m:ctrlPr>
                        </m:dPr>
                        <m:e>
                          <m:r>
                            <a:rPr lang="fr-FR" sz="1700" i="1">
                              <a:effectLst/>
                              <a:latin typeface="Cambria Math" panose="02040503050406030204" pitchFamily="18" charset="0"/>
                              <a:ea typeface="Aptos"/>
                              <a:cs typeface="Times New Roman" panose="02020603050405020304" pitchFamily="18" charset="0"/>
                            </a:rPr>
                            <m:t>4</m:t>
                          </m:r>
                        </m:e>
                      </m:d>
                      <m:r>
                        <a:rPr lang="fr-FR" sz="1700" i="1">
                          <a:effectLst/>
                          <a:latin typeface="Cambria Math" panose="02040503050406030204" pitchFamily="18" charset="0"/>
                          <a:ea typeface="Aptos"/>
                          <a:cs typeface="Times New Roman" panose="02020603050405020304" pitchFamily="18" charset="0"/>
                        </a:rPr>
                        <m:t>+</m:t>
                      </m:r>
                      <m:r>
                        <a:rPr lang="fr-FR" sz="1700" i="1">
                          <a:effectLst/>
                          <a:latin typeface="Cambria Math" panose="02040503050406030204" pitchFamily="18" charset="0"/>
                          <a:ea typeface="Aptos"/>
                          <a:cs typeface="Times New Roman" panose="02020603050405020304" pitchFamily="18" charset="0"/>
                        </a:rPr>
                        <m:t>𝑃</m:t>
                      </m:r>
                      <m:d>
                        <m:dPr>
                          <m:ctrlPr>
                            <a:rPr lang="en-US" sz="1700" i="1">
                              <a:effectLst/>
                              <a:latin typeface="Cambria Math" panose="02040503050406030204" pitchFamily="18" charset="0"/>
                              <a:cs typeface="Times New Roman" panose="02020603050405020304" pitchFamily="18" charset="0"/>
                            </a:rPr>
                          </m:ctrlPr>
                        </m:dPr>
                        <m:e>
                          <m:r>
                            <a:rPr lang="fr-FR" sz="1700" i="1">
                              <a:effectLst/>
                              <a:latin typeface="Cambria Math" panose="02040503050406030204" pitchFamily="18" charset="0"/>
                              <a:ea typeface="Aptos"/>
                              <a:cs typeface="Times New Roman" panose="02020603050405020304" pitchFamily="18" charset="0"/>
                            </a:rPr>
                            <m:t>5</m:t>
                          </m:r>
                        </m:e>
                      </m:d>
                      <m:r>
                        <a:rPr lang="fr-FR" sz="1700" i="1">
                          <a:effectLst/>
                          <a:latin typeface="Cambria Math" panose="02040503050406030204" pitchFamily="18" charset="0"/>
                          <a:ea typeface="Aptos"/>
                          <a:cs typeface="Times New Roman" panose="02020603050405020304" pitchFamily="18" charset="0"/>
                        </a:rPr>
                        <m:t>=0,19+0,08+0,02=0,29</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smtClean="0">
                    <a:effectLst/>
                    <a:latin typeface="+mn-lt"/>
                    <a:ea typeface="Calibri" panose="020F0502020204030204" pitchFamily="34" charset="0"/>
                    <a:cs typeface="Times New Roman" panose="02020603050405020304" pitchFamily="18" charset="0"/>
                  </a:rPr>
                  <a:t>c</a:t>
                </a:r>
                <a:r>
                  <a:rPr lang="fr-FR" sz="1700">
                    <a:effectLst/>
                    <a:latin typeface="+mn-lt"/>
                    <a:ea typeface="Calibri" panose="020F0502020204030204" pitchFamily="34" charset="0"/>
                    <a:cs typeface="Times New Roman" panose="02020603050405020304" pitchFamily="18" charset="0"/>
                  </a:rPr>
                  <a:t>) Ta </a:t>
                </a:r>
                <a:r>
                  <a:rPr lang="fr-FR" sz="1700" smtClean="0">
                    <a:effectLst/>
                    <a:latin typeface="+mn-lt"/>
                    <a:ea typeface="Calibri" panose="020F0502020204030204" pitchFamily="34" charset="0"/>
                    <a:cs typeface="Times New Roman" panose="02020603050405020304" pitchFamily="18" charset="0"/>
                  </a:rPr>
                  <a:t>có: </a:t>
                </a:r>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00" smtClean="0">
                    <a:ea typeface="Calibri" panose="020F0502020204030204" pitchFamily="34" charset="0"/>
                    <a:cs typeface="Times New Roman" panose="02020603050405020304" pitchFamily="18" charset="0"/>
                  </a:rPr>
                  <a:t>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r>
                      <a:rPr lang="en-US" sz="1700" i="1">
                        <a:latin typeface="Cambria Math" panose="02040503050406030204" pitchFamily="18" charset="0"/>
                        <a:ea typeface="Calibri" panose="020F0502020204030204" pitchFamily="34" charset="0"/>
                        <a:cs typeface="Times New Roman" panose="02020603050405020304" pitchFamily="18" charset="0"/>
                      </a:rPr>
                      <m:t>=0.0,12+1.0,28+2.0,31+3.0,19+4.0,08+5.0,02=1,89</m:t>
                    </m:r>
                  </m:oMath>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.0,12+</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.0,28+</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.0,31+</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.0,19+</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.0,08+</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.0,02−</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1,89</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=1,4379</m:t>
                      </m:r>
                    </m:oMath>
                  </m:oMathPara>
                </a14:m>
                <a:endParaRPr lang="en-US" sz="1700" i="1"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00" smtClean="0">
                    <a:ea typeface="Calibri" panose="020F0502020204030204" pitchFamily="34" charset="0"/>
                    <a:cs typeface="Times New Roman" panose="02020603050405020304" pitchFamily="18" charset="0"/>
                  </a:rPr>
                  <a:t>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r>
                      <a:rPr lang="en-US"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700" i="1">
                            <a:latin typeface="Cambria Math" panose="02040503050406030204" pitchFamily="18" charset="0"/>
                            <a:ea typeface="Calibri" panose="020F0502020204030204" pitchFamily="34" charset="0"/>
                            <a:cs typeface="Times New Roman" panose="02020603050405020304" pitchFamily="18" charset="0"/>
                          </a:rPr>
                          <m:t>𝑉</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𝑋</m:t>
                        </m:r>
                        <m:r>
                          <a:rPr lang="en-US" sz="1700" i="1">
                            <a:latin typeface="Cambria Math" panose="02040503050406030204" pitchFamily="18" charset="0"/>
                            <a:ea typeface="Calibri" panose="020F0502020204030204" pitchFamily="34" charset="0"/>
                            <a:cs typeface="Times New Roman" panose="02020603050405020304" pitchFamily="18" charset="0"/>
                          </a:rPr>
                          <m:t>)</m:t>
                        </m:r>
                      </m:e>
                    </m:rad>
                    <m:r>
                      <a:rPr lang="en-US" sz="17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700" i="1">
                            <a:latin typeface="Cambria Math" panose="02040503050406030204" pitchFamily="18" charset="0"/>
                            <a:ea typeface="Malgun Gothic" panose="020B0503020000020004" pitchFamily="34" charset="-127"/>
                            <a:cs typeface="Times New Roman" panose="02020603050405020304" pitchFamily="18" charset="0"/>
                          </a:rPr>
                          <m:t>1,4379</m:t>
                        </m:r>
                      </m:e>
                    </m:rad>
                    <m:r>
                      <a:rPr lang="en-US" sz="1700" i="1">
                        <a:latin typeface="Cambria Math" panose="02040503050406030204" pitchFamily="18" charset="0"/>
                        <a:ea typeface="Malgun Gothic" panose="020B0503020000020004" pitchFamily="34" charset="-127"/>
                        <a:cs typeface="Times New Roman" panose="02020603050405020304" pitchFamily="18" charset="0"/>
                      </a:rPr>
                      <m:t>≈1,199</m:t>
                    </m:r>
                  </m:oMath>
                </a14:m>
                <a:r>
                  <a:rPr lang="en-US" sz="1700" i="1">
                    <a:latin typeface="+mn-lt"/>
                    <a:ea typeface="Malgun Gothic" panose="020B0503020000020004" pitchFamily="34" charset="-127"/>
                    <a:cs typeface="Times New Roman" panose="02020603050405020304" pitchFamily="18" charset="0"/>
                  </a:rPr>
                  <a:t>.</a:t>
                </a:r>
                <a:endParaRPr lang="en-US" sz="17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69726" y="930354"/>
                <a:ext cx="8266880" cy="3785011"/>
              </a:xfrm>
              <a:prstGeom prst="rect">
                <a:avLst/>
              </a:prstGeom>
              <a:blipFill>
                <a:blip r:embed="rId3"/>
                <a:stretch>
                  <a:fillRect l="-442"/>
                </a:stretch>
              </a:blipFill>
            </p:spPr>
            <p:txBody>
              <a:bodyPr/>
              <a:lstStyle/>
              <a:p>
                <a:r>
                  <a:rPr lang="en-US">
                    <a:noFill/>
                  </a:rPr>
                  <a:t> </a:t>
                </a:r>
              </a:p>
            </p:txBody>
          </p:sp>
        </mc:Fallback>
      </mc:AlternateContent>
    </p:spTree>
    <p:extLst>
      <p:ext uri="{BB962C8B-B14F-4D97-AF65-F5344CB8AC3E}">
        <p14:creationId xmlns:p14="http://schemas.microsoft.com/office/powerpoint/2010/main" val="328990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anim calcmode="lin" valueType="num">
                                      <p:cBhvr>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up)">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5" name="Rectangle 24"/>
              <p:cNvSpPr/>
              <p:nvPr/>
            </p:nvSpPr>
            <p:spPr>
              <a:xfrm>
                <a:off x="575900" y="486526"/>
                <a:ext cx="7950362" cy="1304203"/>
              </a:xfrm>
              <a:prstGeom prst="rect">
                <a:avLst/>
              </a:prstGeom>
            </p:spPr>
            <p:txBody>
              <a:bodyPr wrap="square">
                <a:spAutoFit/>
              </a:bodyPr>
              <a:lstStyle/>
              <a:p>
                <a:pPr lvl="0" algn="just">
                  <a:lnSpc>
                    <a:spcPct val="150000"/>
                  </a:lnSpc>
                </a:pPr>
                <a:r>
                  <a:rPr kumimoji="0" lang="fr-FR" sz="1750" b="1" i="0" u="none" strike="noStrike" kern="0" cap="none" spc="0" normalizeH="0" baseline="0" noProof="0" smtClean="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1.2 </a:t>
                </a:r>
                <a:r>
                  <a:rPr kumimoji="0" lang="fr-FR" sz="175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(SGK – </a:t>
                </a:r>
                <a:r>
                  <a:rPr kumimoji="0" lang="fr-FR" sz="1750" b="1" i="0" u="none" strike="noStrike" kern="0" cap="none" spc="0" normalizeH="0" baseline="0" noProof="0" smtClean="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tr.13) </a:t>
                </a:r>
                <a:r>
                  <a:rPr lang="vi-VN" sz="1750"/>
                  <a:t>Số cuộc điện thoại gọi đến một trung tâm cứu hộ trong khoảng thời gian từ 12 giờ đến 13 giờ là một biến ngẫu nhiên rời rạc </a:t>
                </a:r>
                <a14:m>
                  <m:oMath xmlns:m="http://schemas.openxmlformats.org/officeDocument/2006/math">
                    <m:r>
                      <a:rPr lang="vi-VN" sz="1750" i="1" smtClean="0">
                        <a:latin typeface="Cambria Math" panose="02040503050406030204" pitchFamily="18" charset="0"/>
                      </a:rPr>
                      <m:t>𝑋</m:t>
                    </m:r>
                  </m:oMath>
                </a14:m>
                <a:r>
                  <a:rPr lang="vi-VN" sz="1750"/>
                  <a:t> có bảng phân bố xác suất như sau:</a:t>
                </a:r>
              </a:p>
            </p:txBody>
          </p:sp>
        </mc:Choice>
        <mc:Fallback xmlns="">
          <p:sp>
            <p:nvSpPr>
              <p:cNvPr id="25" name="Rectangle 24"/>
              <p:cNvSpPr>
                <a:spLocks noRot="1" noChangeAspect="1" noMove="1" noResize="1" noEditPoints="1" noAdjustHandles="1" noChangeArrowheads="1" noChangeShapeType="1" noTextEdit="1"/>
              </p:cNvSpPr>
              <p:nvPr/>
            </p:nvSpPr>
            <p:spPr>
              <a:xfrm>
                <a:off x="575900" y="486526"/>
                <a:ext cx="7950362" cy="1304203"/>
              </a:xfrm>
              <a:prstGeom prst="rect">
                <a:avLst/>
              </a:prstGeom>
              <a:blipFill>
                <a:blip r:embed="rId3"/>
                <a:stretch>
                  <a:fillRect l="-536" r="-460" b="-1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69810" y="2984539"/>
                <a:ext cx="8256803" cy="1519327"/>
              </a:xfrm>
              <a:prstGeom prst="rect">
                <a:avLst/>
              </a:prstGeom>
            </p:spPr>
            <p:txBody>
              <a:bodyPr wrap="square">
                <a:spAutoFit/>
              </a:bodyPr>
              <a:lstStyle/>
              <a:p>
                <a:pPr lvl="0" algn="just">
                  <a:lnSpc>
                    <a:spcPct val="165000"/>
                  </a:lnSpc>
                  <a:spcBef>
                    <a:spcPts val="300"/>
                  </a:spcBef>
                  <a:spcAft>
                    <a:spcPts val="300"/>
                  </a:spcAft>
                </a:pPr>
                <a:r>
                  <a:rPr lang="vi-VN" sz="1750">
                    <a:solidFill>
                      <a:srgbClr val="151515"/>
                    </a:solidFill>
                    <a:latin typeface="Arial" panose="020B0604020202020204" pitchFamily="34" charset="0"/>
                  </a:rPr>
                  <a:t>a) Tính xác suất để xảy ra ít nhất 2 cuộc gọi đến trung tâm cứu hộ đó.</a:t>
                </a:r>
              </a:p>
              <a:p>
                <a:pPr lvl="0" algn="just">
                  <a:lnSpc>
                    <a:spcPct val="165000"/>
                  </a:lnSpc>
                  <a:spcBef>
                    <a:spcPts val="300"/>
                  </a:spcBef>
                  <a:spcAft>
                    <a:spcPts val="300"/>
                  </a:spcAft>
                </a:pPr>
                <a:r>
                  <a:rPr lang="vi-VN" sz="1750">
                    <a:solidFill>
                      <a:srgbClr val="151515"/>
                    </a:solidFill>
                    <a:latin typeface="Arial" panose="020B0604020202020204" pitchFamily="34" charset="0"/>
                  </a:rPr>
                  <a:t>b) Tính xác suất để xảy ra nhiều nhất 3 cuộc gọi đến trung tâm cứu hộ đó. </a:t>
                </a:r>
                <a:endParaRPr lang="en-US" sz="1750" smtClean="0">
                  <a:solidFill>
                    <a:srgbClr val="151515"/>
                  </a:solidFill>
                  <a:latin typeface="Arial" panose="020B0604020202020204" pitchFamily="34" charset="0"/>
                </a:endParaRPr>
              </a:p>
              <a:p>
                <a:pPr lvl="0" algn="just">
                  <a:lnSpc>
                    <a:spcPct val="165000"/>
                  </a:lnSpc>
                  <a:spcBef>
                    <a:spcPts val="300"/>
                  </a:spcBef>
                  <a:spcAft>
                    <a:spcPts val="300"/>
                  </a:spcAft>
                </a:pPr>
                <a:r>
                  <a:rPr kumimoji="0" lang="vi-VN" sz="1750" b="0" i="0" u="none" strike="noStrike" kern="0" cap="none" spc="0" normalizeH="0" baseline="0" noProof="0" smtClean="0">
                    <a:ln>
                      <a:noFill/>
                    </a:ln>
                    <a:solidFill>
                      <a:srgbClr val="151515"/>
                    </a:solidFill>
                    <a:effectLst/>
                    <a:uLnTx/>
                    <a:uFillTx/>
                    <a:latin typeface="Arial" panose="020B0604020202020204" pitchFamily="34" charset="0"/>
                    <a:cs typeface="Arial"/>
                    <a:sym typeface="Arial"/>
                  </a:rPr>
                  <a:t>c</a:t>
                </a:r>
                <a:r>
                  <a:rPr kumimoji="0" lang="vi-VN" sz="1750" b="0" i="0" u="none" strike="noStrike" kern="0" cap="none" spc="0" normalizeH="0" baseline="0" noProof="0">
                    <a:ln>
                      <a:noFill/>
                    </a:ln>
                    <a:solidFill>
                      <a:srgbClr val="151515"/>
                    </a:solidFill>
                    <a:effectLst/>
                    <a:uLnTx/>
                    <a:uFillTx/>
                    <a:latin typeface="Arial" panose="020B0604020202020204" pitchFamily="34" charset="0"/>
                    <a:cs typeface="Arial"/>
                    <a:sym typeface="Arial"/>
                  </a:rPr>
                  <a:t>) Tính </a:t>
                </a:r>
                <a14:m>
                  <m:oMath xmlns:m="http://schemas.openxmlformats.org/officeDocument/2006/math">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𝐸</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 </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𝑉</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𝑋</m:t>
                    </m:r>
                    <m:r>
                      <a:rPr kumimoji="0" lang="vi-VN" sz="1750" b="0" i="1" u="none" strike="noStrike" kern="0" cap="none" spc="0" normalizeH="0" baseline="0" noProof="0" smtClean="0">
                        <a:ln>
                          <a:noFill/>
                        </a:ln>
                        <a:solidFill>
                          <a:srgbClr val="151515"/>
                        </a:solidFill>
                        <a:effectLst/>
                        <a:uLnTx/>
                        <a:uFillTx/>
                        <a:latin typeface="Cambria Math" panose="02040503050406030204" pitchFamily="18" charset="0"/>
                        <a:sym typeface="Arial"/>
                      </a:rPr>
                      <m:t>) </m:t>
                    </m:r>
                  </m:oMath>
                </a14:m>
                <a:r>
                  <a:rPr kumimoji="0" lang="vi-VN" sz="1750" b="0" i="0" u="none" strike="noStrike" kern="0" cap="none" spc="0" normalizeH="0" baseline="0" noProof="0">
                    <a:ln>
                      <a:noFill/>
                    </a:ln>
                    <a:solidFill>
                      <a:srgbClr val="151515"/>
                    </a:solidFill>
                    <a:effectLst/>
                    <a:uLnTx/>
                    <a:uFillTx/>
                    <a:latin typeface="Arial" panose="020B0604020202020204" pitchFamily="34" charset="0"/>
                    <a:cs typeface="Arial"/>
                    <a:sym typeface="Arial"/>
                  </a:rPr>
                  <a:t>và </a:t>
                </a:r>
                <a14:m>
                  <m:oMath xmlns:m="http://schemas.openxmlformats.org/officeDocument/2006/math">
                    <m:r>
                      <a:rPr kumimoji="0" lang="en-US" sz="17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𝜎</m:t>
                    </m:r>
                    <m:d>
                      <m:dPr>
                        <m:ctrlPr>
                          <a:rPr kumimoji="0" lang="en-US" sz="17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7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e>
                    </m:d>
                  </m:oMath>
                </a14:m>
                <a:r>
                  <a:rPr kumimoji="0" lang="vi-VN" sz="1750" b="0" i="0" u="none" strike="noStrike" kern="0" cap="none" spc="0" normalizeH="0" baseline="0" noProof="0" smtClean="0">
                    <a:ln>
                      <a:noFill/>
                    </a:ln>
                    <a:solidFill>
                      <a:srgbClr val="151515"/>
                    </a:solidFill>
                    <a:effectLst/>
                    <a:uLnTx/>
                    <a:uFillTx/>
                    <a:latin typeface="Arial" panose="020B0604020202020204" pitchFamily="34" charset="0"/>
                    <a:cs typeface="Arial"/>
                    <a:sym typeface="Arial"/>
                  </a:rPr>
                  <a:t>.</a:t>
                </a:r>
                <a:endParaRPr kumimoji="0" lang="vi-VN" sz="1750" b="0" i="0" u="none" strike="noStrike" kern="0" cap="none" spc="0" normalizeH="0" baseline="0" noProof="0">
                  <a:ln>
                    <a:noFill/>
                  </a:ln>
                  <a:solidFill>
                    <a:srgbClr val="151515"/>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69810" y="2984539"/>
                <a:ext cx="8256803" cy="1519327"/>
              </a:xfrm>
              <a:prstGeom prst="rect">
                <a:avLst/>
              </a:prstGeom>
              <a:blipFill>
                <a:blip r:embed="rId4"/>
                <a:stretch>
                  <a:fillRect l="-517" b="-4819"/>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997173" y="1925044"/>
            <a:ext cx="7107816" cy="880016"/>
          </a:xfrm>
          <a:prstGeom prst="rect">
            <a:avLst/>
          </a:prstGeom>
        </p:spPr>
      </p:pic>
      <p:pic>
        <p:nvPicPr>
          <p:cNvPr id="6" name="Picture 5"/>
          <p:cNvPicPr>
            <a:picLocks noChangeAspect="1"/>
          </p:cNvPicPr>
          <p:nvPr/>
        </p:nvPicPr>
        <p:blipFill>
          <a:blip r:embed="rId7"/>
          <a:stretch>
            <a:fillRect/>
          </a:stretch>
        </p:blipFill>
        <p:spPr>
          <a:xfrm rot="4633881">
            <a:off x="-596387" y="363387"/>
            <a:ext cx="1671574" cy="1159793"/>
          </a:xfrm>
          <a:prstGeom prst="rect">
            <a:avLst/>
          </a:prstGeom>
        </p:spPr>
      </p:pic>
      <p:grpSp>
        <p:nvGrpSpPr>
          <p:cNvPr id="155" name="Google Shape;1053;p43"/>
          <p:cNvGrpSpPr/>
          <p:nvPr/>
        </p:nvGrpSpPr>
        <p:grpSpPr>
          <a:xfrm>
            <a:off x="8267270" y="4407108"/>
            <a:ext cx="632126" cy="586312"/>
            <a:chOff x="4747765" y="3349511"/>
            <a:chExt cx="290074" cy="286431"/>
          </a:xfrm>
        </p:grpSpPr>
        <p:sp>
          <p:nvSpPr>
            <p:cNvPr id="156"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993007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40"/>
          <p:cNvSpPr/>
          <p:nvPr/>
        </p:nvSpPr>
        <p:spPr>
          <a:xfrm>
            <a:off x="174929" y="127221"/>
            <a:ext cx="8778240" cy="4866199"/>
          </a:xfrm>
          <a:prstGeom prst="roundRect">
            <a:avLst>
              <a:gd name="adj" fmla="val 5618"/>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 name="Google Shape;1053;p43"/>
          <p:cNvGrpSpPr/>
          <p:nvPr/>
        </p:nvGrpSpPr>
        <p:grpSpPr>
          <a:xfrm>
            <a:off x="8267270" y="4407108"/>
            <a:ext cx="632126" cy="586312"/>
            <a:chOff x="4747765" y="3349511"/>
            <a:chExt cx="290074" cy="286431"/>
          </a:xfrm>
        </p:grpSpPr>
        <p:sp>
          <p:nvSpPr>
            <p:cNvPr id="29" name="Google Shape;1054;p43"/>
            <p:cNvSpPr/>
            <p:nvPr/>
          </p:nvSpPr>
          <p:spPr>
            <a:xfrm>
              <a:off x="4876081" y="3353809"/>
              <a:ext cx="86584" cy="108573"/>
            </a:xfrm>
            <a:custGeom>
              <a:avLst/>
              <a:gdLst/>
              <a:ahLst/>
              <a:cxnLst/>
              <a:rect l="l" t="t" r="r" b="b"/>
              <a:pathLst>
                <a:path w="3969" h="4977" extrusionOk="0">
                  <a:moveTo>
                    <a:pt x="1452" y="1"/>
                  </a:moveTo>
                  <a:cubicBezTo>
                    <a:pt x="1297" y="1"/>
                    <a:pt x="1141" y="32"/>
                    <a:pt x="994" y="99"/>
                  </a:cubicBezTo>
                  <a:lnTo>
                    <a:pt x="453" y="360"/>
                  </a:lnTo>
                  <a:cubicBezTo>
                    <a:pt x="1" y="1718"/>
                    <a:pt x="140" y="3371"/>
                    <a:pt x="1516" y="4972"/>
                  </a:cubicBezTo>
                  <a:cubicBezTo>
                    <a:pt x="1579" y="4975"/>
                    <a:pt x="1642" y="4977"/>
                    <a:pt x="1704" y="4977"/>
                  </a:cubicBezTo>
                  <a:cubicBezTo>
                    <a:pt x="2627" y="4977"/>
                    <a:pt x="3382" y="4606"/>
                    <a:pt x="3969" y="3823"/>
                  </a:cubicBezTo>
                  <a:cubicBezTo>
                    <a:pt x="3969" y="3806"/>
                    <a:pt x="2472" y="621"/>
                    <a:pt x="2472" y="604"/>
                  </a:cubicBezTo>
                  <a:cubicBezTo>
                    <a:pt x="2270" y="224"/>
                    <a:pt x="1865" y="1"/>
                    <a:pt x="1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55;p43"/>
            <p:cNvSpPr/>
            <p:nvPr/>
          </p:nvSpPr>
          <p:spPr>
            <a:xfrm>
              <a:off x="4833192" y="3361662"/>
              <a:ext cx="75960" cy="120179"/>
            </a:xfrm>
            <a:custGeom>
              <a:avLst/>
              <a:gdLst/>
              <a:ahLst/>
              <a:cxnLst/>
              <a:rect l="l" t="t" r="r" b="b"/>
              <a:pathLst>
                <a:path w="3482" h="5509" extrusionOk="0">
                  <a:moveTo>
                    <a:pt x="2419" y="0"/>
                  </a:moveTo>
                  <a:lnTo>
                    <a:pt x="783" y="766"/>
                  </a:lnTo>
                  <a:cubicBezTo>
                    <a:pt x="226" y="1026"/>
                    <a:pt x="1" y="1688"/>
                    <a:pt x="245" y="2245"/>
                  </a:cubicBezTo>
                  <a:lnTo>
                    <a:pt x="1741" y="5430"/>
                  </a:lnTo>
                  <a:cubicBezTo>
                    <a:pt x="1929" y="5482"/>
                    <a:pt x="2105" y="5508"/>
                    <a:pt x="2269" y="5508"/>
                  </a:cubicBezTo>
                  <a:cubicBezTo>
                    <a:pt x="2817" y="5508"/>
                    <a:pt x="3227" y="5215"/>
                    <a:pt x="3482" y="4612"/>
                  </a:cubicBezTo>
                  <a:cubicBezTo>
                    <a:pt x="2716" y="2889"/>
                    <a:pt x="2350" y="127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56;p43"/>
            <p:cNvSpPr/>
            <p:nvPr/>
          </p:nvSpPr>
          <p:spPr>
            <a:xfrm>
              <a:off x="4909130" y="3437208"/>
              <a:ext cx="123800" cy="170506"/>
            </a:xfrm>
            <a:custGeom>
              <a:avLst/>
              <a:gdLst/>
              <a:ahLst/>
              <a:cxnLst/>
              <a:rect l="l" t="t" r="r" b="b"/>
              <a:pathLst>
                <a:path w="5675" h="7816" extrusionOk="0">
                  <a:moveTo>
                    <a:pt x="2454" y="0"/>
                  </a:moveTo>
                  <a:lnTo>
                    <a:pt x="1" y="1149"/>
                  </a:lnTo>
                  <a:cubicBezTo>
                    <a:pt x="906" y="4038"/>
                    <a:pt x="2542" y="6980"/>
                    <a:pt x="4821" y="7815"/>
                  </a:cubicBezTo>
                  <a:lnTo>
                    <a:pt x="4891" y="7780"/>
                  </a:lnTo>
                  <a:cubicBezTo>
                    <a:pt x="5431" y="7537"/>
                    <a:pt x="5674" y="6875"/>
                    <a:pt x="5431" y="6300"/>
                  </a:cubicBezTo>
                  <a:lnTo>
                    <a:pt x="2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57;p43"/>
            <p:cNvSpPr/>
            <p:nvPr/>
          </p:nvSpPr>
          <p:spPr>
            <a:xfrm>
              <a:off x="4871172" y="3462251"/>
              <a:ext cx="143128" cy="169372"/>
            </a:xfrm>
            <a:custGeom>
              <a:avLst/>
              <a:gdLst/>
              <a:ahLst/>
              <a:cxnLst/>
              <a:rect l="l" t="t" r="r" b="b"/>
              <a:pathLst>
                <a:path w="6561" h="7764" extrusionOk="0">
                  <a:moveTo>
                    <a:pt x="1741" y="1"/>
                  </a:moveTo>
                  <a:lnTo>
                    <a:pt x="0" y="819"/>
                  </a:lnTo>
                  <a:lnTo>
                    <a:pt x="2976" y="7120"/>
                  </a:lnTo>
                  <a:cubicBezTo>
                    <a:pt x="3166" y="7524"/>
                    <a:pt x="3567" y="7764"/>
                    <a:pt x="3986" y="7764"/>
                  </a:cubicBezTo>
                  <a:cubicBezTo>
                    <a:pt x="4144" y="7764"/>
                    <a:pt x="4304" y="7730"/>
                    <a:pt x="4456" y="7658"/>
                  </a:cubicBezTo>
                  <a:lnTo>
                    <a:pt x="6561" y="6667"/>
                  </a:lnTo>
                  <a:cubicBezTo>
                    <a:pt x="4560" y="4909"/>
                    <a:pt x="2785" y="2421"/>
                    <a:pt x="1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58;p43"/>
            <p:cNvSpPr/>
            <p:nvPr/>
          </p:nvSpPr>
          <p:spPr>
            <a:xfrm>
              <a:off x="4920125" y="3474402"/>
              <a:ext cx="84315" cy="114311"/>
            </a:xfrm>
            <a:custGeom>
              <a:avLst/>
              <a:gdLst/>
              <a:ahLst/>
              <a:cxnLst/>
              <a:rect l="l" t="t" r="r" b="b"/>
              <a:pathLst>
                <a:path w="3865" h="5240" extrusionOk="0">
                  <a:moveTo>
                    <a:pt x="1186" y="0"/>
                  </a:moveTo>
                  <a:cubicBezTo>
                    <a:pt x="1076" y="0"/>
                    <a:pt x="963" y="23"/>
                    <a:pt x="854" y="70"/>
                  </a:cubicBezTo>
                  <a:lnTo>
                    <a:pt x="1" y="471"/>
                  </a:lnTo>
                  <a:cubicBezTo>
                    <a:pt x="766" y="2646"/>
                    <a:pt x="1915" y="4595"/>
                    <a:pt x="3412" y="5240"/>
                  </a:cubicBezTo>
                  <a:cubicBezTo>
                    <a:pt x="3743" y="5048"/>
                    <a:pt x="3864" y="4630"/>
                    <a:pt x="3690" y="4265"/>
                  </a:cubicBezTo>
                  <a:lnTo>
                    <a:pt x="1898" y="453"/>
                  </a:lnTo>
                  <a:cubicBezTo>
                    <a:pt x="1759" y="162"/>
                    <a:pt x="1481" y="0"/>
                    <a:pt x="1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59;p43"/>
            <p:cNvSpPr/>
            <p:nvPr/>
          </p:nvSpPr>
          <p:spPr>
            <a:xfrm>
              <a:off x="4904178" y="3484677"/>
              <a:ext cx="90380" cy="117736"/>
            </a:xfrm>
            <a:custGeom>
              <a:avLst/>
              <a:gdLst/>
              <a:ahLst/>
              <a:cxnLst/>
              <a:rect l="l" t="t" r="r" b="b"/>
              <a:pathLst>
                <a:path w="4143" h="5397" extrusionOk="0">
                  <a:moveTo>
                    <a:pt x="732" y="0"/>
                  </a:moveTo>
                  <a:lnTo>
                    <a:pt x="576" y="87"/>
                  </a:lnTo>
                  <a:cubicBezTo>
                    <a:pt x="175" y="279"/>
                    <a:pt x="1" y="731"/>
                    <a:pt x="193" y="1131"/>
                  </a:cubicBezTo>
                  <a:lnTo>
                    <a:pt x="1985" y="4943"/>
                  </a:lnTo>
                  <a:cubicBezTo>
                    <a:pt x="2125" y="5234"/>
                    <a:pt x="2402" y="5396"/>
                    <a:pt x="2697" y="5396"/>
                  </a:cubicBezTo>
                  <a:cubicBezTo>
                    <a:pt x="2807" y="5396"/>
                    <a:pt x="2920" y="5373"/>
                    <a:pt x="3029" y="5326"/>
                  </a:cubicBezTo>
                  <a:cubicBezTo>
                    <a:pt x="4091" y="4804"/>
                    <a:pt x="4057" y="4839"/>
                    <a:pt x="4143" y="4769"/>
                  </a:cubicBezTo>
                  <a:cubicBezTo>
                    <a:pt x="2785" y="3393"/>
                    <a:pt x="1585" y="1688"/>
                    <a:pt x="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60;p43"/>
            <p:cNvSpPr/>
            <p:nvPr/>
          </p:nvSpPr>
          <p:spPr>
            <a:xfrm>
              <a:off x="4881033" y="3387622"/>
              <a:ext cx="44437" cy="50349"/>
            </a:xfrm>
            <a:custGeom>
              <a:avLst/>
              <a:gdLst/>
              <a:ahLst/>
              <a:cxnLst/>
              <a:rect l="l" t="t" r="r" b="b"/>
              <a:pathLst>
                <a:path w="2037" h="2308" extrusionOk="0">
                  <a:moveTo>
                    <a:pt x="662" y="1"/>
                  </a:moveTo>
                  <a:cubicBezTo>
                    <a:pt x="539" y="1"/>
                    <a:pt x="415" y="21"/>
                    <a:pt x="296" y="63"/>
                  </a:cubicBezTo>
                  <a:cubicBezTo>
                    <a:pt x="1" y="829"/>
                    <a:pt x="157" y="1595"/>
                    <a:pt x="836" y="2308"/>
                  </a:cubicBezTo>
                  <a:cubicBezTo>
                    <a:pt x="1602" y="2187"/>
                    <a:pt x="2036" y="1351"/>
                    <a:pt x="1706" y="672"/>
                  </a:cubicBezTo>
                  <a:cubicBezTo>
                    <a:pt x="1517" y="252"/>
                    <a:pt x="1095" y="1"/>
                    <a:pt x="6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61;p43"/>
            <p:cNvSpPr/>
            <p:nvPr/>
          </p:nvSpPr>
          <p:spPr>
            <a:xfrm>
              <a:off x="4866613" y="3388996"/>
              <a:ext cx="32679" cy="49236"/>
            </a:xfrm>
            <a:custGeom>
              <a:avLst/>
              <a:gdLst/>
              <a:ahLst/>
              <a:cxnLst/>
              <a:rect l="l" t="t" r="r" b="b"/>
              <a:pathLst>
                <a:path w="1498" h="2257" extrusionOk="0">
                  <a:moveTo>
                    <a:pt x="957" y="0"/>
                  </a:moveTo>
                  <a:cubicBezTo>
                    <a:pt x="296" y="226"/>
                    <a:pt x="0" y="957"/>
                    <a:pt x="279" y="1584"/>
                  </a:cubicBezTo>
                  <a:cubicBezTo>
                    <a:pt x="464" y="2016"/>
                    <a:pt x="882" y="2257"/>
                    <a:pt x="1327" y="2257"/>
                  </a:cubicBezTo>
                  <a:cubicBezTo>
                    <a:pt x="1383" y="2257"/>
                    <a:pt x="1440" y="2253"/>
                    <a:pt x="1497" y="2245"/>
                  </a:cubicBezTo>
                  <a:cubicBezTo>
                    <a:pt x="1219" y="1444"/>
                    <a:pt x="1027" y="697"/>
                    <a:pt x="9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62;p43"/>
            <p:cNvSpPr/>
            <p:nvPr/>
          </p:nvSpPr>
          <p:spPr>
            <a:xfrm>
              <a:off x="4780814" y="3353678"/>
              <a:ext cx="71750" cy="109380"/>
            </a:xfrm>
            <a:custGeom>
              <a:avLst/>
              <a:gdLst/>
              <a:ahLst/>
              <a:cxnLst/>
              <a:rect l="l" t="t" r="r" b="b"/>
              <a:pathLst>
                <a:path w="3289" h="5014" extrusionOk="0">
                  <a:moveTo>
                    <a:pt x="1583" y="0"/>
                  </a:moveTo>
                  <a:cubicBezTo>
                    <a:pt x="592" y="1044"/>
                    <a:pt x="0" y="2611"/>
                    <a:pt x="574" y="4648"/>
                  </a:cubicBezTo>
                  <a:cubicBezTo>
                    <a:pt x="1026" y="4891"/>
                    <a:pt x="1479" y="5013"/>
                    <a:pt x="1931" y="5013"/>
                  </a:cubicBezTo>
                  <a:cubicBezTo>
                    <a:pt x="2384" y="5013"/>
                    <a:pt x="2836" y="4891"/>
                    <a:pt x="3289" y="4648"/>
                  </a:cubicBezTo>
                  <a:lnTo>
                    <a:pt x="3289" y="1079"/>
                  </a:lnTo>
                  <a:cubicBezTo>
                    <a:pt x="3272" y="487"/>
                    <a:pt x="2785" y="0"/>
                    <a:pt x="21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63;p43"/>
            <p:cNvSpPr/>
            <p:nvPr/>
          </p:nvSpPr>
          <p:spPr>
            <a:xfrm>
              <a:off x="4751953" y="3353678"/>
              <a:ext cx="63416" cy="110362"/>
            </a:xfrm>
            <a:custGeom>
              <a:avLst/>
              <a:gdLst/>
              <a:ahLst/>
              <a:cxnLst/>
              <a:rect l="l" t="t" r="r" b="b"/>
              <a:pathLst>
                <a:path w="2907" h="5059" extrusionOk="0">
                  <a:moveTo>
                    <a:pt x="1114" y="0"/>
                  </a:moveTo>
                  <a:cubicBezTo>
                    <a:pt x="488" y="0"/>
                    <a:pt x="0" y="506"/>
                    <a:pt x="0" y="1114"/>
                  </a:cubicBezTo>
                  <a:lnTo>
                    <a:pt x="0" y="4648"/>
                  </a:lnTo>
                  <a:cubicBezTo>
                    <a:pt x="325" y="4919"/>
                    <a:pt x="645" y="5059"/>
                    <a:pt x="963" y="5059"/>
                  </a:cubicBezTo>
                  <a:cubicBezTo>
                    <a:pt x="1275" y="5059"/>
                    <a:pt x="1586" y="4924"/>
                    <a:pt x="1897" y="4648"/>
                  </a:cubicBezTo>
                  <a:cubicBezTo>
                    <a:pt x="1950" y="2750"/>
                    <a:pt x="2298" y="1114"/>
                    <a:pt x="2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64;p43"/>
            <p:cNvSpPr/>
            <p:nvPr/>
          </p:nvSpPr>
          <p:spPr>
            <a:xfrm>
              <a:off x="4784610" y="3455052"/>
              <a:ext cx="67954" cy="176549"/>
            </a:xfrm>
            <a:custGeom>
              <a:avLst/>
              <a:gdLst/>
              <a:ahLst/>
              <a:cxnLst/>
              <a:rect l="l" t="t" r="r" b="b"/>
              <a:pathLst>
                <a:path w="3115" h="8093" extrusionOk="0">
                  <a:moveTo>
                    <a:pt x="400" y="1"/>
                  </a:moveTo>
                  <a:cubicBezTo>
                    <a:pt x="0" y="2994"/>
                    <a:pt x="244" y="6371"/>
                    <a:pt x="1949" y="8093"/>
                  </a:cubicBezTo>
                  <a:lnTo>
                    <a:pt x="2001" y="8093"/>
                  </a:lnTo>
                  <a:cubicBezTo>
                    <a:pt x="2627" y="8093"/>
                    <a:pt x="3115" y="7589"/>
                    <a:pt x="3115" y="6979"/>
                  </a:cubicBezTo>
                  <a:lnTo>
                    <a:pt x="31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65;p43"/>
            <p:cNvSpPr/>
            <p:nvPr/>
          </p:nvSpPr>
          <p:spPr>
            <a:xfrm>
              <a:off x="4751953" y="3455052"/>
              <a:ext cx="75196" cy="176549"/>
            </a:xfrm>
            <a:custGeom>
              <a:avLst/>
              <a:gdLst/>
              <a:ahLst/>
              <a:cxnLst/>
              <a:rect l="l" t="t" r="r" b="b"/>
              <a:pathLst>
                <a:path w="3447" h="8093" extrusionOk="0">
                  <a:moveTo>
                    <a:pt x="0" y="1"/>
                  </a:moveTo>
                  <a:lnTo>
                    <a:pt x="0" y="6979"/>
                  </a:lnTo>
                  <a:cubicBezTo>
                    <a:pt x="0" y="7589"/>
                    <a:pt x="488" y="8093"/>
                    <a:pt x="1114" y="8093"/>
                  </a:cubicBezTo>
                  <a:lnTo>
                    <a:pt x="3446" y="8093"/>
                  </a:lnTo>
                  <a:cubicBezTo>
                    <a:pt x="2384" y="5640"/>
                    <a:pt x="1827" y="2646"/>
                    <a:pt x="1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66;p43"/>
            <p:cNvSpPr/>
            <p:nvPr/>
          </p:nvSpPr>
          <p:spPr>
            <a:xfrm>
              <a:off x="4788755" y="3480118"/>
              <a:ext cx="42954" cy="126069"/>
            </a:xfrm>
            <a:custGeom>
              <a:avLst/>
              <a:gdLst/>
              <a:ahLst/>
              <a:cxnLst/>
              <a:rect l="l" t="t" r="r" b="b"/>
              <a:pathLst>
                <a:path w="1969" h="5779" extrusionOk="0">
                  <a:moveTo>
                    <a:pt x="228" y="0"/>
                  </a:moveTo>
                  <a:cubicBezTo>
                    <a:pt x="1" y="2298"/>
                    <a:pt x="228" y="4560"/>
                    <a:pt x="1289" y="5779"/>
                  </a:cubicBezTo>
                  <a:cubicBezTo>
                    <a:pt x="1672" y="5726"/>
                    <a:pt x="1968" y="5412"/>
                    <a:pt x="1968" y="5013"/>
                  </a:cubicBezTo>
                  <a:lnTo>
                    <a:pt x="1968" y="783"/>
                  </a:lnTo>
                  <a:cubicBezTo>
                    <a:pt x="1968" y="348"/>
                    <a:pt x="1620" y="0"/>
                    <a:pt x="1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67;p43"/>
            <p:cNvSpPr/>
            <p:nvPr/>
          </p:nvSpPr>
          <p:spPr>
            <a:xfrm>
              <a:off x="4772808" y="3480118"/>
              <a:ext cx="44066" cy="126222"/>
            </a:xfrm>
            <a:custGeom>
              <a:avLst/>
              <a:gdLst/>
              <a:ahLst/>
              <a:cxnLst/>
              <a:rect l="l" t="t" r="r" b="b"/>
              <a:pathLst>
                <a:path w="2020" h="5786" extrusionOk="0">
                  <a:moveTo>
                    <a:pt x="785" y="0"/>
                  </a:moveTo>
                  <a:cubicBezTo>
                    <a:pt x="349" y="0"/>
                    <a:pt x="1" y="348"/>
                    <a:pt x="1" y="783"/>
                  </a:cubicBezTo>
                  <a:lnTo>
                    <a:pt x="1" y="5013"/>
                  </a:lnTo>
                  <a:cubicBezTo>
                    <a:pt x="1" y="5447"/>
                    <a:pt x="349" y="5779"/>
                    <a:pt x="785" y="5779"/>
                  </a:cubicBezTo>
                  <a:cubicBezTo>
                    <a:pt x="1585" y="5779"/>
                    <a:pt x="1829" y="5786"/>
                    <a:pt x="1928" y="5786"/>
                  </a:cubicBezTo>
                  <a:cubicBezTo>
                    <a:pt x="1978" y="5786"/>
                    <a:pt x="1991" y="5784"/>
                    <a:pt x="2020" y="5779"/>
                  </a:cubicBezTo>
                  <a:cubicBezTo>
                    <a:pt x="1393" y="3934"/>
                    <a:pt x="1010" y="1880"/>
                    <a:pt x="9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68;p43"/>
            <p:cNvSpPr/>
            <p:nvPr/>
          </p:nvSpPr>
          <p:spPr>
            <a:xfrm>
              <a:off x="4788013" y="3379114"/>
              <a:ext cx="39507" cy="50502"/>
            </a:xfrm>
            <a:custGeom>
              <a:avLst/>
              <a:gdLst/>
              <a:ahLst/>
              <a:cxnLst/>
              <a:rect l="l" t="t" r="r" b="b"/>
              <a:pathLst>
                <a:path w="1811" h="2315" extrusionOk="0">
                  <a:moveTo>
                    <a:pt x="784" y="1"/>
                  </a:moveTo>
                  <a:cubicBezTo>
                    <a:pt x="174" y="575"/>
                    <a:pt x="0" y="1340"/>
                    <a:pt x="313" y="2263"/>
                  </a:cubicBezTo>
                  <a:cubicBezTo>
                    <a:pt x="428" y="2298"/>
                    <a:pt x="542" y="2314"/>
                    <a:pt x="653" y="2314"/>
                  </a:cubicBezTo>
                  <a:cubicBezTo>
                    <a:pt x="1273" y="2314"/>
                    <a:pt x="1810" y="1813"/>
                    <a:pt x="1810" y="1150"/>
                  </a:cubicBezTo>
                  <a:cubicBezTo>
                    <a:pt x="1810" y="558"/>
                    <a:pt x="1358" y="71"/>
                    <a:pt x="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69;p43"/>
            <p:cNvSpPr/>
            <p:nvPr/>
          </p:nvSpPr>
          <p:spPr>
            <a:xfrm>
              <a:off x="4777019" y="3378983"/>
              <a:ext cx="28098" cy="49520"/>
            </a:xfrm>
            <a:custGeom>
              <a:avLst/>
              <a:gdLst/>
              <a:ahLst/>
              <a:cxnLst/>
              <a:rect l="l" t="t" r="r" b="b"/>
              <a:pathLst>
                <a:path w="1288" h="2270" extrusionOk="0">
                  <a:moveTo>
                    <a:pt x="1167" y="1"/>
                  </a:moveTo>
                  <a:cubicBezTo>
                    <a:pt x="525" y="1"/>
                    <a:pt x="0" y="516"/>
                    <a:pt x="0" y="1156"/>
                  </a:cubicBezTo>
                  <a:cubicBezTo>
                    <a:pt x="0" y="1694"/>
                    <a:pt x="348" y="2130"/>
                    <a:pt x="817" y="2269"/>
                  </a:cubicBezTo>
                  <a:cubicBezTo>
                    <a:pt x="922" y="1434"/>
                    <a:pt x="1061" y="685"/>
                    <a:pt x="1288" y="7"/>
                  </a:cubicBezTo>
                  <a:cubicBezTo>
                    <a:pt x="1247" y="3"/>
                    <a:pt x="1207" y="1"/>
                    <a:pt x="1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70;p43"/>
            <p:cNvSpPr/>
            <p:nvPr/>
          </p:nvSpPr>
          <p:spPr>
            <a:xfrm>
              <a:off x="4747765" y="3349511"/>
              <a:ext cx="290074" cy="286431"/>
            </a:xfrm>
            <a:custGeom>
              <a:avLst/>
              <a:gdLst/>
              <a:ahLst/>
              <a:cxnLst/>
              <a:rect l="l" t="t" r="r" b="b"/>
              <a:pathLst>
                <a:path w="13297" h="13130" extrusionOk="0">
                  <a:moveTo>
                    <a:pt x="7340" y="393"/>
                  </a:moveTo>
                  <a:cubicBezTo>
                    <a:pt x="7683" y="393"/>
                    <a:pt x="8016" y="575"/>
                    <a:pt x="8180" y="905"/>
                  </a:cubicBezTo>
                  <a:cubicBezTo>
                    <a:pt x="8196" y="940"/>
                    <a:pt x="8197" y="941"/>
                    <a:pt x="8197" y="941"/>
                  </a:cubicBezTo>
                  <a:cubicBezTo>
                    <a:pt x="8197" y="941"/>
                    <a:pt x="8197" y="941"/>
                    <a:pt x="8197" y="941"/>
                  </a:cubicBezTo>
                  <a:cubicBezTo>
                    <a:pt x="8198" y="941"/>
                    <a:pt x="8211" y="959"/>
                    <a:pt x="9591" y="3916"/>
                  </a:cubicBezTo>
                  <a:lnTo>
                    <a:pt x="5762" y="5709"/>
                  </a:lnTo>
                  <a:cubicBezTo>
                    <a:pt x="5361" y="4890"/>
                    <a:pt x="5082" y="4282"/>
                    <a:pt x="4996" y="4124"/>
                  </a:cubicBezTo>
                  <a:lnTo>
                    <a:pt x="4996" y="1393"/>
                  </a:lnTo>
                  <a:lnTo>
                    <a:pt x="6962" y="470"/>
                  </a:lnTo>
                  <a:cubicBezTo>
                    <a:pt x="7084" y="418"/>
                    <a:pt x="7213" y="393"/>
                    <a:pt x="7340" y="393"/>
                  </a:cubicBezTo>
                  <a:close/>
                  <a:moveTo>
                    <a:pt x="3690" y="383"/>
                  </a:moveTo>
                  <a:cubicBezTo>
                    <a:pt x="4212" y="383"/>
                    <a:pt x="4630" y="801"/>
                    <a:pt x="4630" y="1305"/>
                  </a:cubicBezTo>
                  <a:lnTo>
                    <a:pt x="4630" y="4630"/>
                  </a:lnTo>
                  <a:lnTo>
                    <a:pt x="3794" y="4630"/>
                  </a:lnTo>
                  <a:cubicBezTo>
                    <a:pt x="3551" y="4647"/>
                    <a:pt x="3551" y="5013"/>
                    <a:pt x="3794" y="5029"/>
                  </a:cubicBezTo>
                  <a:lnTo>
                    <a:pt x="4630" y="5029"/>
                  </a:lnTo>
                  <a:lnTo>
                    <a:pt x="4630" y="11817"/>
                  </a:lnTo>
                  <a:cubicBezTo>
                    <a:pt x="4630" y="12322"/>
                    <a:pt x="4212" y="12757"/>
                    <a:pt x="3690" y="12757"/>
                  </a:cubicBezTo>
                  <a:lnTo>
                    <a:pt x="1306" y="12757"/>
                  </a:lnTo>
                  <a:cubicBezTo>
                    <a:pt x="784" y="12757"/>
                    <a:pt x="366" y="12322"/>
                    <a:pt x="366" y="11817"/>
                  </a:cubicBezTo>
                  <a:lnTo>
                    <a:pt x="366" y="5029"/>
                  </a:lnTo>
                  <a:lnTo>
                    <a:pt x="2907" y="5029"/>
                  </a:lnTo>
                  <a:cubicBezTo>
                    <a:pt x="3151" y="5013"/>
                    <a:pt x="3151" y="4647"/>
                    <a:pt x="2907" y="4630"/>
                  </a:cubicBezTo>
                  <a:lnTo>
                    <a:pt x="366" y="4630"/>
                  </a:lnTo>
                  <a:lnTo>
                    <a:pt x="366" y="1305"/>
                  </a:lnTo>
                  <a:cubicBezTo>
                    <a:pt x="366" y="801"/>
                    <a:pt x="784" y="383"/>
                    <a:pt x="1306" y="383"/>
                  </a:cubicBezTo>
                  <a:close/>
                  <a:moveTo>
                    <a:pt x="1306" y="0"/>
                  </a:moveTo>
                  <a:cubicBezTo>
                    <a:pt x="575" y="0"/>
                    <a:pt x="0" y="592"/>
                    <a:pt x="0" y="1305"/>
                  </a:cubicBezTo>
                  <a:lnTo>
                    <a:pt x="0" y="11817"/>
                  </a:lnTo>
                  <a:cubicBezTo>
                    <a:pt x="0" y="12548"/>
                    <a:pt x="575" y="13123"/>
                    <a:pt x="1306" y="13123"/>
                  </a:cubicBezTo>
                  <a:lnTo>
                    <a:pt x="3690" y="13123"/>
                  </a:lnTo>
                  <a:cubicBezTo>
                    <a:pt x="4421" y="13123"/>
                    <a:pt x="4996" y="12548"/>
                    <a:pt x="4996" y="11817"/>
                  </a:cubicBezTo>
                  <a:lnTo>
                    <a:pt x="4996" y="5029"/>
                  </a:lnTo>
                  <a:cubicBezTo>
                    <a:pt x="5396" y="5848"/>
                    <a:pt x="6301" y="7797"/>
                    <a:pt x="6806" y="8858"/>
                  </a:cubicBezTo>
                  <a:cubicBezTo>
                    <a:pt x="6849" y="8939"/>
                    <a:pt x="6918" y="8973"/>
                    <a:pt x="6985" y="8973"/>
                  </a:cubicBezTo>
                  <a:cubicBezTo>
                    <a:pt x="7107" y="8973"/>
                    <a:pt x="7221" y="8860"/>
                    <a:pt x="7154" y="8702"/>
                  </a:cubicBezTo>
                  <a:cubicBezTo>
                    <a:pt x="6736" y="7797"/>
                    <a:pt x="6284" y="6840"/>
                    <a:pt x="5936" y="6074"/>
                  </a:cubicBezTo>
                  <a:lnTo>
                    <a:pt x="9747" y="4264"/>
                  </a:lnTo>
                  <a:cubicBezTo>
                    <a:pt x="10461" y="5779"/>
                    <a:pt x="10948" y="6805"/>
                    <a:pt x="12654" y="10408"/>
                  </a:cubicBezTo>
                  <a:cubicBezTo>
                    <a:pt x="12844" y="10877"/>
                    <a:pt x="12670" y="11417"/>
                    <a:pt x="12201" y="11626"/>
                  </a:cubicBezTo>
                  <a:lnTo>
                    <a:pt x="10025" y="12652"/>
                  </a:lnTo>
                  <a:cubicBezTo>
                    <a:pt x="9895" y="12715"/>
                    <a:pt x="9761" y="12745"/>
                    <a:pt x="9630" y="12745"/>
                  </a:cubicBezTo>
                  <a:cubicBezTo>
                    <a:pt x="9289" y="12745"/>
                    <a:pt x="8971" y="12545"/>
                    <a:pt x="8807" y="12218"/>
                  </a:cubicBezTo>
                  <a:cubicBezTo>
                    <a:pt x="8772" y="12148"/>
                    <a:pt x="8354" y="11243"/>
                    <a:pt x="7537" y="9503"/>
                  </a:cubicBezTo>
                  <a:cubicBezTo>
                    <a:pt x="7498" y="9438"/>
                    <a:pt x="7430" y="9402"/>
                    <a:pt x="7355" y="9402"/>
                  </a:cubicBezTo>
                  <a:cubicBezTo>
                    <a:pt x="7329" y="9402"/>
                    <a:pt x="7302" y="9406"/>
                    <a:pt x="7275" y="9415"/>
                  </a:cubicBezTo>
                  <a:cubicBezTo>
                    <a:pt x="7189" y="9468"/>
                    <a:pt x="7136" y="9589"/>
                    <a:pt x="7189" y="9677"/>
                  </a:cubicBezTo>
                  <a:cubicBezTo>
                    <a:pt x="8006" y="11417"/>
                    <a:pt x="8424" y="12304"/>
                    <a:pt x="8459" y="12374"/>
                  </a:cubicBezTo>
                  <a:cubicBezTo>
                    <a:pt x="8673" y="12851"/>
                    <a:pt x="9140" y="13129"/>
                    <a:pt x="9632" y="13129"/>
                  </a:cubicBezTo>
                  <a:cubicBezTo>
                    <a:pt x="9821" y="13129"/>
                    <a:pt x="10015" y="13088"/>
                    <a:pt x="10199" y="13001"/>
                  </a:cubicBezTo>
                  <a:lnTo>
                    <a:pt x="12357" y="11974"/>
                  </a:lnTo>
                  <a:cubicBezTo>
                    <a:pt x="13002" y="11678"/>
                    <a:pt x="13297" y="10912"/>
                    <a:pt x="13002" y="10251"/>
                  </a:cubicBezTo>
                  <a:cubicBezTo>
                    <a:pt x="9050" y="1862"/>
                    <a:pt x="8528" y="748"/>
                    <a:pt x="8528" y="731"/>
                  </a:cubicBezTo>
                  <a:cubicBezTo>
                    <a:pt x="8288" y="275"/>
                    <a:pt x="7817" y="3"/>
                    <a:pt x="7329" y="3"/>
                  </a:cubicBezTo>
                  <a:cubicBezTo>
                    <a:pt x="7147" y="3"/>
                    <a:pt x="6963" y="41"/>
                    <a:pt x="6788" y="122"/>
                  </a:cubicBezTo>
                  <a:lnTo>
                    <a:pt x="4961" y="975"/>
                  </a:lnTo>
                  <a:cubicBezTo>
                    <a:pt x="4822" y="435"/>
                    <a:pt x="4300" y="0"/>
                    <a:pt x="36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71;p43"/>
            <p:cNvSpPr/>
            <p:nvPr/>
          </p:nvSpPr>
          <p:spPr>
            <a:xfrm>
              <a:off x="4899270" y="3470148"/>
              <a:ext cx="110493" cy="136496"/>
            </a:xfrm>
            <a:custGeom>
              <a:avLst/>
              <a:gdLst/>
              <a:ahLst/>
              <a:cxnLst/>
              <a:rect l="l" t="t" r="r" b="b"/>
              <a:pathLst>
                <a:path w="5065" h="6257" extrusionOk="0">
                  <a:moveTo>
                    <a:pt x="2143" y="392"/>
                  </a:moveTo>
                  <a:cubicBezTo>
                    <a:pt x="2361" y="392"/>
                    <a:pt x="2578" y="512"/>
                    <a:pt x="2680" y="718"/>
                  </a:cubicBezTo>
                  <a:lnTo>
                    <a:pt x="4472" y="4547"/>
                  </a:lnTo>
                  <a:cubicBezTo>
                    <a:pt x="4612" y="4843"/>
                    <a:pt x="4490" y="5191"/>
                    <a:pt x="4194" y="5331"/>
                  </a:cubicBezTo>
                  <a:lnTo>
                    <a:pt x="3150" y="5818"/>
                  </a:lnTo>
                  <a:cubicBezTo>
                    <a:pt x="3077" y="5850"/>
                    <a:pt x="2999" y="5865"/>
                    <a:pt x="2921" y="5865"/>
                  </a:cubicBezTo>
                  <a:cubicBezTo>
                    <a:pt x="2703" y="5865"/>
                    <a:pt x="2487" y="5745"/>
                    <a:pt x="2384" y="5539"/>
                  </a:cubicBezTo>
                  <a:lnTo>
                    <a:pt x="592" y="1710"/>
                  </a:lnTo>
                  <a:cubicBezTo>
                    <a:pt x="453" y="1414"/>
                    <a:pt x="574" y="1066"/>
                    <a:pt x="870" y="927"/>
                  </a:cubicBezTo>
                  <a:lnTo>
                    <a:pt x="1915" y="439"/>
                  </a:lnTo>
                  <a:cubicBezTo>
                    <a:pt x="1988" y="408"/>
                    <a:pt x="2065" y="392"/>
                    <a:pt x="2143" y="392"/>
                  </a:cubicBezTo>
                  <a:close/>
                  <a:moveTo>
                    <a:pt x="2150" y="0"/>
                  </a:moveTo>
                  <a:cubicBezTo>
                    <a:pt x="2013" y="0"/>
                    <a:pt x="1874" y="30"/>
                    <a:pt x="1741" y="91"/>
                  </a:cubicBezTo>
                  <a:lnTo>
                    <a:pt x="696" y="579"/>
                  </a:lnTo>
                  <a:cubicBezTo>
                    <a:pt x="226" y="822"/>
                    <a:pt x="0" y="1379"/>
                    <a:pt x="244" y="1866"/>
                  </a:cubicBezTo>
                  <a:lnTo>
                    <a:pt x="2036" y="5695"/>
                  </a:lnTo>
                  <a:cubicBezTo>
                    <a:pt x="2201" y="6050"/>
                    <a:pt x="2549" y="6257"/>
                    <a:pt x="2914" y="6257"/>
                  </a:cubicBezTo>
                  <a:cubicBezTo>
                    <a:pt x="3051" y="6257"/>
                    <a:pt x="3191" y="6227"/>
                    <a:pt x="3324" y="6166"/>
                  </a:cubicBezTo>
                  <a:lnTo>
                    <a:pt x="4368" y="5679"/>
                  </a:lnTo>
                  <a:cubicBezTo>
                    <a:pt x="4839" y="5435"/>
                    <a:pt x="5064" y="4878"/>
                    <a:pt x="4820" y="4391"/>
                  </a:cubicBezTo>
                  <a:lnTo>
                    <a:pt x="3028" y="562"/>
                  </a:lnTo>
                  <a:cubicBezTo>
                    <a:pt x="2863" y="208"/>
                    <a:pt x="2515"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72;p43"/>
            <p:cNvSpPr/>
            <p:nvPr/>
          </p:nvSpPr>
          <p:spPr>
            <a:xfrm>
              <a:off x="4931752" y="3517400"/>
              <a:ext cx="33595" cy="18979"/>
            </a:xfrm>
            <a:custGeom>
              <a:avLst/>
              <a:gdLst/>
              <a:ahLst/>
              <a:cxnLst/>
              <a:rect l="l" t="t" r="r" b="b"/>
              <a:pathLst>
                <a:path w="1540" h="870" extrusionOk="0">
                  <a:moveTo>
                    <a:pt x="1313" y="1"/>
                  </a:moveTo>
                  <a:cubicBezTo>
                    <a:pt x="1289" y="1"/>
                    <a:pt x="1265" y="5"/>
                    <a:pt x="1243" y="14"/>
                  </a:cubicBezTo>
                  <a:lnTo>
                    <a:pt x="182" y="501"/>
                  </a:lnTo>
                  <a:cubicBezTo>
                    <a:pt x="1" y="607"/>
                    <a:pt x="94" y="869"/>
                    <a:pt x="270" y="869"/>
                  </a:cubicBezTo>
                  <a:cubicBezTo>
                    <a:pt x="297" y="869"/>
                    <a:pt x="326" y="863"/>
                    <a:pt x="356" y="849"/>
                  </a:cubicBezTo>
                  <a:lnTo>
                    <a:pt x="1400" y="362"/>
                  </a:lnTo>
                  <a:cubicBezTo>
                    <a:pt x="1487" y="310"/>
                    <a:pt x="1539" y="206"/>
                    <a:pt x="1487" y="118"/>
                  </a:cubicBezTo>
                  <a:cubicBezTo>
                    <a:pt x="1460" y="40"/>
                    <a:pt x="1386" y="1"/>
                    <a:pt x="1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73;p43"/>
            <p:cNvSpPr/>
            <p:nvPr/>
          </p:nvSpPr>
          <p:spPr>
            <a:xfrm>
              <a:off x="4920801" y="3494756"/>
              <a:ext cx="33922" cy="18848"/>
            </a:xfrm>
            <a:custGeom>
              <a:avLst/>
              <a:gdLst/>
              <a:ahLst/>
              <a:cxnLst/>
              <a:rect l="l" t="t" r="r" b="b"/>
              <a:pathLst>
                <a:path w="1555" h="864" extrusionOk="0">
                  <a:moveTo>
                    <a:pt x="1345" y="1"/>
                  </a:moveTo>
                  <a:cubicBezTo>
                    <a:pt x="1316" y="1"/>
                    <a:pt x="1286" y="9"/>
                    <a:pt x="1258" y="26"/>
                  </a:cubicBezTo>
                  <a:lnTo>
                    <a:pt x="197" y="513"/>
                  </a:lnTo>
                  <a:cubicBezTo>
                    <a:pt x="0" y="603"/>
                    <a:pt x="104" y="863"/>
                    <a:pt x="283" y="863"/>
                  </a:cubicBezTo>
                  <a:cubicBezTo>
                    <a:pt x="311" y="863"/>
                    <a:pt x="340" y="857"/>
                    <a:pt x="371" y="843"/>
                  </a:cubicBezTo>
                  <a:lnTo>
                    <a:pt x="1415" y="356"/>
                  </a:lnTo>
                  <a:cubicBezTo>
                    <a:pt x="1501" y="321"/>
                    <a:pt x="1554" y="200"/>
                    <a:pt x="1501" y="95"/>
                  </a:cubicBezTo>
                  <a:cubicBezTo>
                    <a:pt x="1466" y="36"/>
                    <a:pt x="1407" y="1"/>
                    <a:pt x="1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74;p43"/>
            <p:cNvSpPr/>
            <p:nvPr/>
          </p:nvSpPr>
          <p:spPr>
            <a:xfrm>
              <a:off x="4943663" y="3540327"/>
              <a:ext cx="32308" cy="19066"/>
            </a:xfrm>
            <a:custGeom>
              <a:avLst/>
              <a:gdLst/>
              <a:ahLst/>
              <a:cxnLst/>
              <a:rect l="l" t="t" r="r" b="b"/>
              <a:pathLst>
                <a:path w="1481" h="874" extrusionOk="0">
                  <a:moveTo>
                    <a:pt x="1275" y="0"/>
                  </a:moveTo>
                  <a:cubicBezTo>
                    <a:pt x="1244" y="0"/>
                    <a:pt x="1212" y="8"/>
                    <a:pt x="1184" y="25"/>
                  </a:cubicBezTo>
                  <a:lnTo>
                    <a:pt x="140" y="512"/>
                  </a:lnTo>
                  <a:cubicBezTo>
                    <a:pt x="54" y="564"/>
                    <a:pt x="1" y="668"/>
                    <a:pt x="54" y="756"/>
                  </a:cubicBezTo>
                  <a:cubicBezTo>
                    <a:pt x="80" y="834"/>
                    <a:pt x="154" y="873"/>
                    <a:pt x="227" y="873"/>
                  </a:cubicBezTo>
                  <a:cubicBezTo>
                    <a:pt x="251" y="873"/>
                    <a:pt x="275" y="869"/>
                    <a:pt x="297" y="860"/>
                  </a:cubicBezTo>
                  <a:lnTo>
                    <a:pt x="1358" y="373"/>
                  </a:lnTo>
                  <a:cubicBezTo>
                    <a:pt x="1446" y="320"/>
                    <a:pt x="1481" y="216"/>
                    <a:pt x="1428" y="95"/>
                  </a:cubicBezTo>
                  <a:cubicBezTo>
                    <a:pt x="1404" y="35"/>
                    <a:pt x="1341"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75;p43"/>
            <p:cNvSpPr/>
            <p:nvPr/>
          </p:nvSpPr>
          <p:spPr>
            <a:xfrm>
              <a:off x="4954309" y="3562971"/>
              <a:ext cx="32308" cy="19066"/>
            </a:xfrm>
            <a:custGeom>
              <a:avLst/>
              <a:gdLst/>
              <a:ahLst/>
              <a:cxnLst/>
              <a:rect l="l" t="t" r="r" b="b"/>
              <a:pathLst>
                <a:path w="1481" h="874" extrusionOk="0">
                  <a:moveTo>
                    <a:pt x="1254" y="0"/>
                  </a:moveTo>
                  <a:cubicBezTo>
                    <a:pt x="1229" y="0"/>
                    <a:pt x="1205" y="4"/>
                    <a:pt x="1184" y="13"/>
                  </a:cubicBezTo>
                  <a:lnTo>
                    <a:pt x="139" y="519"/>
                  </a:lnTo>
                  <a:cubicBezTo>
                    <a:pt x="53" y="553"/>
                    <a:pt x="0" y="675"/>
                    <a:pt x="53" y="762"/>
                  </a:cubicBezTo>
                  <a:cubicBezTo>
                    <a:pt x="77" y="834"/>
                    <a:pt x="142" y="873"/>
                    <a:pt x="209" y="873"/>
                  </a:cubicBezTo>
                  <a:cubicBezTo>
                    <a:pt x="239" y="873"/>
                    <a:pt x="269" y="865"/>
                    <a:pt x="297" y="849"/>
                  </a:cubicBezTo>
                  <a:lnTo>
                    <a:pt x="1358" y="361"/>
                  </a:lnTo>
                  <a:cubicBezTo>
                    <a:pt x="1445" y="326"/>
                    <a:pt x="1480" y="205"/>
                    <a:pt x="1445" y="118"/>
                  </a:cubicBezTo>
                  <a:cubicBezTo>
                    <a:pt x="1406" y="39"/>
                    <a:pt x="1328" y="0"/>
                    <a:pt x="1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76;p43"/>
            <p:cNvSpPr/>
            <p:nvPr/>
          </p:nvSpPr>
          <p:spPr>
            <a:xfrm>
              <a:off x="4862054" y="3383412"/>
              <a:ext cx="76025" cy="58813"/>
            </a:xfrm>
            <a:custGeom>
              <a:avLst/>
              <a:gdLst/>
              <a:ahLst/>
              <a:cxnLst/>
              <a:rect l="l" t="t" r="r" b="b"/>
              <a:pathLst>
                <a:path w="3485" h="2696" extrusionOk="0">
                  <a:moveTo>
                    <a:pt x="1533" y="391"/>
                  </a:moveTo>
                  <a:cubicBezTo>
                    <a:pt x="1891" y="391"/>
                    <a:pt x="2238" y="594"/>
                    <a:pt x="2402" y="935"/>
                  </a:cubicBezTo>
                  <a:cubicBezTo>
                    <a:pt x="2646" y="1422"/>
                    <a:pt x="2419" y="1997"/>
                    <a:pt x="1950" y="2222"/>
                  </a:cubicBezTo>
                  <a:cubicBezTo>
                    <a:pt x="1816" y="2285"/>
                    <a:pt x="1676" y="2314"/>
                    <a:pt x="1539" y="2314"/>
                  </a:cubicBezTo>
                  <a:cubicBezTo>
                    <a:pt x="1174" y="2314"/>
                    <a:pt x="826" y="2107"/>
                    <a:pt x="662" y="1753"/>
                  </a:cubicBezTo>
                  <a:cubicBezTo>
                    <a:pt x="435" y="1283"/>
                    <a:pt x="644" y="691"/>
                    <a:pt x="1131" y="482"/>
                  </a:cubicBezTo>
                  <a:cubicBezTo>
                    <a:pt x="1260" y="420"/>
                    <a:pt x="1398" y="391"/>
                    <a:pt x="1533" y="391"/>
                  </a:cubicBezTo>
                  <a:close/>
                  <a:moveTo>
                    <a:pt x="1567" y="0"/>
                  </a:moveTo>
                  <a:cubicBezTo>
                    <a:pt x="1376" y="0"/>
                    <a:pt x="1172" y="42"/>
                    <a:pt x="957" y="134"/>
                  </a:cubicBezTo>
                  <a:cubicBezTo>
                    <a:pt x="296" y="447"/>
                    <a:pt x="1" y="1248"/>
                    <a:pt x="314" y="1927"/>
                  </a:cubicBezTo>
                  <a:cubicBezTo>
                    <a:pt x="542" y="2409"/>
                    <a:pt x="1028" y="2696"/>
                    <a:pt x="1537" y="2696"/>
                  </a:cubicBezTo>
                  <a:cubicBezTo>
                    <a:pt x="1728" y="2696"/>
                    <a:pt x="1921" y="2656"/>
                    <a:pt x="2106" y="2570"/>
                  </a:cubicBezTo>
                  <a:cubicBezTo>
                    <a:pt x="3485" y="1859"/>
                    <a:pt x="2846" y="0"/>
                    <a:pt x="15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77;p43"/>
            <p:cNvSpPr/>
            <p:nvPr/>
          </p:nvSpPr>
          <p:spPr>
            <a:xfrm>
              <a:off x="4768663" y="3475929"/>
              <a:ext cx="67212" cy="134424"/>
            </a:xfrm>
            <a:custGeom>
              <a:avLst/>
              <a:gdLst/>
              <a:ahLst/>
              <a:cxnLst/>
              <a:rect l="l" t="t" r="r" b="b"/>
              <a:pathLst>
                <a:path w="3081" h="6162" extrusionOk="0">
                  <a:moveTo>
                    <a:pt x="2105" y="383"/>
                  </a:moveTo>
                  <a:cubicBezTo>
                    <a:pt x="2437" y="383"/>
                    <a:pt x="2697" y="645"/>
                    <a:pt x="2697" y="975"/>
                  </a:cubicBezTo>
                  <a:lnTo>
                    <a:pt x="2697" y="5205"/>
                  </a:lnTo>
                  <a:cubicBezTo>
                    <a:pt x="2697" y="5518"/>
                    <a:pt x="2437" y="5796"/>
                    <a:pt x="2105" y="5796"/>
                  </a:cubicBezTo>
                  <a:lnTo>
                    <a:pt x="975" y="5796"/>
                  </a:lnTo>
                  <a:cubicBezTo>
                    <a:pt x="643" y="5796"/>
                    <a:pt x="383" y="5518"/>
                    <a:pt x="383" y="5205"/>
                  </a:cubicBezTo>
                  <a:lnTo>
                    <a:pt x="383" y="975"/>
                  </a:lnTo>
                  <a:cubicBezTo>
                    <a:pt x="383" y="645"/>
                    <a:pt x="643" y="383"/>
                    <a:pt x="975" y="383"/>
                  </a:cubicBezTo>
                  <a:close/>
                  <a:moveTo>
                    <a:pt x="975" y="0"/>
                  </a:moveTo>
                  <a:cubicBezTo>
                    <a:pt x="435" y="0"/>
                    <a:pt x="0" y="436"/>
                    <a:pt x="0" y="975"/>
                  </a:cubicBezTo>
                  <a:lnTo>
                    <a:pt x="0" y="5205"/>
                  </a:lnTo>
                  <a:cubicBezTo>
                    <a:pt x="0" y="5744"/>
                    <a:pt x="435" y="6161"/>
                    <a:pt x="975" y="6161"/>
                  </a:cubicBezTo>
                  <a:lnTo>
                    <a:pt x="2105" y="6161"/>
                  </a:lnTo>
                  <a:cubicBezTo>
                    <a:pt x="2646" y="6161"/>
                    <a:pt x="3080" y="5744"/>
                    <a:pt x="3080" y="5205"/>
                  </a:cubicBezTo>
                  <a:lnTo>
                    <a:pt x="3080" y="975"/>
                  </a:lnTo>
                  <a:cubicBezTo>
                    <a:pt x="3080" y="436"/>
                    <a:pt x="2646"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78;p43"/>
            <p:cNvSpPr/>
            <p:nvPr/>
          </p:nvSpPr>
          <p:spPr>
            <a:xfrm>
              <a:off x="4784218" y="3526431"/>
              <a:ext cx="36104" cy="8377"/>
            </a:xfrm>
            <a:custGeom>
              <a:avLst/>
              <a:gdLst/>
              <a:ahLst/>
              <a:cxnLst/>
              <a:rect l="l" t="t" r="r" b="b"/>
              <a:pathLst>
                <a:path w="1655" h="384" extrusionOk="0">
                  <a:moveTo>
                    <a:pt x="244" y="1"/>
                  </a:moveTo>
                  <a:cubicBezTo>
                    <a:pt x="0" y="17"/>
                    <a:pt x="0" y="384"/>
                    <a:pt x="244" y="384"/>
                  </a:cubicBezTo>
                  <a:lnTo>
                    <a:pt x="1411" y="384"/>
                  </a:lnTo>
                  <a:cubicBezTo>
                    <a:pt x="1654" y="384"/>
                    <a:pt x="1654" y="17"/>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79;p43"/>
            <p:cNvSpPr/>
            <p:nvPr/>
          </p:nvSpPr>
          <p:spPr>
            <a:xfrm>
              <a:off x="4784218" y="3501387"/>
              <a:ext cx="36104" cy="8355"/>
            </a:xfrm>
            <a:custGeom>
              <a:avLst/>
              <a:gdLst/>
              <a:ahLst/>
              <a:cxnLst/>
              <a:rect l="l" t="t" r="r" b="b"/>
              <a:pathLst>
                <a:path w="1655" h="383" extrusionOk="0">
                  <a:moveTo>
                    <a:pt x="244" y="0"/>
                  </a:moveTo>
                  <a:cubicBezTo>
                    <a:pt x="0" y="0"/>
                    <a:pt x="0" y="365"/>
                    <a:pt x="244" y="383"/>
                  </a:cubicBezTo>
                  <a:lnTo>
                    <a:pt x="1411" y="383"/>
                  </a:lnTo>
                  <a:cubicBezTo>
                    <a:pt x="1654" y="365"/>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80;p43"/>
            <p:cNvSpPr/>
            <p:nvPr/>
          </p:nvSpPr>
          <p:spPr>
            <a:xfrm>
              <a:off x="4784218" y="3551867"/>
              <a:ext cx="36104" cy="8006"/>
            </a:xfrm>
            <a:custGeom>
              <a:avLst/>
              <a:gdLst/>
              <a:ahLst/>
              <a:cxnLst/>
              <a:rect l="l" t="t" r="r" b="b"/>
              <a:pathLst>
                <a:path w="1655" h="367" extrusionOk="0">
                  <a:moveTo>
                    <a:pt x="244" y="0"/>
                  </a:moveTo>
                  <a:cubicBezTo>
                    <a:pt x="0" y="0"/>
                    <a:pt x="0" y="366"/>
                    <a:pt x="244" y="366"/>
                  </a:cubicBezTo>
                  <a:lnTo>
                    <a:pt x="1411" y="366"/>
                  </a:lnTo>
                  <a:cubicBezTo>
                    <a:pt x="1654" y="366"/>
                    <a:pt x="1654" y="0"/>
                    <a:pt x="14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81;p43"/>
            <p:cNvSpPr/>
            <p:nvPr/>
          </p:nvSpPr>
          <p:spPr>
            <a:xfrm>
              <a:off x="4784218" y="3576911"/>
              <a:ext cx="36104" cy="8377"/>
            </a:xfrm>
            <a:custGeom>
              <a:avLst/>
              <a:gdLst/>
              <a:ahLst/>
              <a:cxnLst/>
              <a:rect l="l" t="t" r="r" b="b"/>
              <a:pathLst>
                <a:path w="1655" h="384" extrusionOk="0">
                  <a:moveTo>
                    <a:pt x="244" y="1"/>
                  </a:moveTo>
                  <a:cubicBezTo>
                    <a:pt x="0" y="19"/>
                    <a:pt x="0" y="367"/>
                    <a:pt x="244" y="384"/>
                  </a:cubicBezTo>
                  <a:lnTo>
                    <a:pt x="1411" y="384"/>
                  </a:lnTo>
                  <a:cubicBezTo>
                    <a:pt x="1654" y="367"/>
                    <a:pt x="1654" y="19"/>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82;p43"/>
            <p:cNvSpPr/>
            <p:nvPr/>
          </p:nvSpPr>
          <p:spPr>
            <a:xfrm>
              <a:off x="4762948" y="3374926"/>
              <a:ext cx="68761" cy="58900"/>
            </a:xfrm>
            <a:custGeom>
              <a:avLst/>
              <a:gdLst/>
              <a:ahLst/>
              <a:cxnLst/>
              <a:rect l="l" t="t" r="r" b="b"/>
              <a:pathLst>
                <a:path w="3152" h="2700" extrusionOk="0">
                  <a:moveTo>
                    <a:pt x="1802" y="388"/>
                  </a:moveTo>
                  <a:cubicBezTo>
                    <a:pt x="2272" y="388"/>
                    <a:pt x="2742" y="706"/>
                    <a:pt x="2768" y="1342"/>
                  </a:cubicBezTo>
                  <a:cubicBezTo>
                    <a:pt x="2768" y="1880"/>
                    <a:pt x="2333" y="2316"/>
                    <a:pt x="1794" y="2316"/>
                  </a:cubicBezTo>
                  <a:cubicBezTo>
                    <a:pt x="1272" y="2316"/>
                    <a:pt x="836" y="1880"/>
                    <a:pt x="836" y="1342"/>
                  </a:cubicBezTo>
                  <a:cubicBezTo>
                    <a:pt x="862" y="706"/>
                    <a:pt x="1332" y="388"/>
                    <a:pt x="1802" y="388"/>
                  </a:cubicBezTo>
                  <a:close/>
                  <a:moveTo>
                    <a:pt x="1794" y="1"/>
                  </a:moveTo>
                  <a:cubicBezTo>
                    <a:pt x="0" y="70"/>
                    <a:pt x="0" y="2630"/>
                    <a:pt x="1794" y="2699"/>
                  </a:cubicBezTo>
                  <a:cubicBezTo>
                    <a:pt x="2541" y="2699"/>
                    <a:pt x="3151" y="2089"/>
                    <a:pt x="3151" y="1342"/>
                  </a:cubicBezTo>
                  <a:cubicBezTo>
                    <a:pt x="3151" y="593"/>
                    <a:pt x="2541" y="1"/>
                    <a:pt x="1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p:cNvPicPr>
            <a:picLocks noChangeAspect="1"/>
          </p:cNvPicPr>
          <p:nvPr/>
        </p:nvPicPr>
        <p:blipFill>
          <a:blip r:embed="rId3"/>
          <a:stretch>
            <a:fillRect/>
          </a:stretch>
        </p:blipFill>
        <p:spPr>
          <a:xfrm rot="4633881">
            <a:off x="-596387" y="363387"/>
            <a:ext cx="1671574" cy="1159793"/>
          </a:xfrm>
          <a:prstGeom prst="rect">
            <a:avLst/>
          </a:prstGeom>
        </p:spPr>
      </p:pic>
      <p:sp>
        <p:nvSpPr>
          <p:cNvPr id="58" name="Rectangle 57"/>
          <p:cNvSpPr/>
          <p:nvPr/>
        </p:nvSpPr>
        <p:spPr>
          <a:xfrm>
            <a:off x="4215235" y="46873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83829" y="964524"/>
                <a:ext cx="8259899" cy="3721019"/>
              </a:xfrm>
              <a:prstGeom prst="rect">
                <a:avLst/>
              </a:prstGeom>
            </p:spPr>
            <p:txBody>
              <a:bodyPr wrap="square">
                <a:spAutoFit/>
              </a:bodyPr>
              <a:lstStyle/>
              <a:p>
                <a:pPr algn="just">
                  <a:lnSpc>
                    <a:spcPct val="150000"/>
                  </a:lnSpc>
                  <a:spcBef>
                    <a:spcPts val="300"/>
                  </a:spcBef>
                  <a:spcAft>
                    <a:spcPts val="300"/>
                  </a:spcAft>
                </a:pPr>
                <a:r>
                  <a:rPr lang="fr-FR" sz="1700" smtClean="0">
                    <a:latin typeface="+mn-lt"/>
                    <a:ea typeface="Calibri" panose="020F0502020204030204" pitchFamily="34" charset="0"/>
                    <a:cs typeface="Times New Roman" panose="02020603050405020304" pitchFamily="18" charset="0"/>
                  </a:rPr>
                  <a:t>a) Xác suất để xảy ra ít nhất 2 cuộc gọi đến trung tâm cứu hộ là :</a:t>
                </a:r>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4</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5</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=0,15+0,15+0,13+0,12=0,55</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a:latin typeface="+mn-lt"/>
                    <a:ea typeface="Calibri" panose="020F0502020204030204" pitchFamily="34" charset="0"/>
                    <a:cs typeface="Times New Roman" panose="02020603050405020304" pitchFamily="18" charset="0"/>
                  </a:rPr>
                  <a:t>b) Xác suất để xảy ra nhiều nhất 3 cuộc gọi đến trung tâm cứu hộ đó là :</a:t>
                </a:r>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0</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700" i="1">
                          <a:effectLst/>
                          <a:latin typeface="Cambria Math" panose="02040503050406030204" pitchFamily="18" charset="0"/>
                          <a:ea typeface="Calibri" panose="020F0502020204030204" pitchFamily="34" charset="0"/>
                          <a:cs typeface="Times New Roman" panose="02020603050405020304" pitchFamily="18" charset="0"/>
                        </a:rPr>
                        <m:t>+</m:t>
                      </m:r>
                      <m:r>
                        <a:rPr lang="fr-FR"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=0,25+0,2+0,15+0,15=0,75</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a:latin typeface="+mn-lt"/>
                    <a:ea typeface="Calibri" panose="020F0502020204030204" pitchFamily="34" charset="0"/>
                    <a:cs typeface="Times New Roman" panose="02020603050405020304" pitchFamily="18" charset="0"/>
                  </a:rPr>
                  <a:t>c) Ta </a:t>
                </a:r>
                <a:r>
                  <a:rPr lang="fr-FR" sz="1700" smtClean="0">
                    <a:latin typeface="+mn-lt"/>
                    <a:ea typeface="Calibri" panose="020F0502020204030204" pitchFamily="34" charset="0"/>
                    <a:cs typeface="Times New Roman" panose="02020603050405020304" pitchFamily="18" charset="0"/>
                  </a:rPr>
                  <a:t>có:</a:t>
                </a:r>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r>
                        <a:rPr lang="en-US" sz="1700" i="1">
                          <a:latin typeface="Cambria Math" panose="02040503050406030204" pitchFamily="18" charset="0"/>
                          <a:ea typeface="Calibri" panose="020F0502020204030204" pitchFamily="34" charset="0"/>
                          <a:cs typeface="Times New Roman" panose="02020603050405020304" pitchFamily="18" charset="0"/>
                        </a:rPr>
                        <m:t>=0.0,25+1.0,2+2.0,15+3.0,15+4.0,13+5.0,12=2,07</m:t>
                      </m:r>
                    </m:oMath>
                  </m:oMathPara>
                </a14:m>
                <a:endParaRPr lang="en-US" sz="17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.0,25+</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.0,15+</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.0,15+</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.0,13+</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.0,12−</m:t>
                      </m:r>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700" i="1">
                              <a:effectLst/>
                              <a:latin typeface="Cambria Math" panose="02040503050406030204" pitchFamily="18" charset="0"/>
                              <a:ea typeface="Calibri" panose="020F0502020204030204" pitchFamily="34" charset="0"/>
                              <a:cs typeface="Times New Roman" panose="02020603050405020304" pitchFamily="18" charset="0"/>
                            </a:rPr>
                            <m:t>2,07</m:t>
                          </m:r>
                        </m:e>
                        <m:sup>
                          <m:r>
                            <a:rPr lang="en-US" sz="1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700" i="1">
                          <a:effectLst/>
                          <a:latin typeface="Cambria Math" panose="02040503050406030204" pitchFamily="18" charset="0"/>
                          <a:ea typeface="Calibri" panose="020F0502020204030204" pitchFamily="34" charset="0"/>
                          <a:cs typeface="Times New Roman" panose="02020603050405020304" pitchFamily="18" charset="0"/>
                        </a:rPr>
                        <m:t>=2,9451</m:t>
                      </m:r>
                    </m:oMath>
                  </m:oMathPara>
                </a14:m>
                <a:endParaRPr lang="en-US" sz="1700" i="1"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𝜎</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𝑋</m:t>
                        </m:r>
                      </m:e>
                    </m:d>
                    <m:r>
                      <a:rPr lang="en-US"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700" i="1">
                            <a:latin typeface="Cambria Math" panose="02040503050406030204" pitchFamily="18" charset="0"/>
                            <a:ea typeface="Calibri" panose="020F0502020204030204" pitchFamily="34" charset="0"/>
                            <a:cs typeface="Times New Roman" panose="02020603050405020304" pitchFamily="18" charset="0"/>
                          </a:rPr>
                          <m:t>𝑉</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𝑋</m:t>
                        </m:r>
                        <m:r>
                          <a:rPr lang="en-US" sz="1700" i="1">
                            <a:latin typeface="Cambria Math" panose="02040503050406030204" pitchFamily="18" charset="0"/>
                            <a:ea typeface="Calibri" panose="020F0502020204030204" pitchFamily="34" charset="0"/>
                            <a:cs typeface="Times New Roman" panose="02020603050405020304" pitchFamily="18" charset="0"/>
                          </a:rPr>
                          <m:t>)</m:t>
                        </m:r>
                      </m:e>
                    </m:rad>
                    <m:r>
                      <a:rPr lang="en-US" sz="17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700" i="1">
                            <a:latin typeface="Cambria Math" panose="02040503050406030204" pitchFamily="18" charset="0"/>
                            <a:ea typeface="Malgun Gothic" panose="020B0503020000020004" pitchFamily="34" charset="-127"/>
                            <a:cs typeface="Times New Roman" panose="02020603050405020304" pitchFamily="18" charset="0"/>
                          </a:rPr>
                          <m:t>2,9451</m:t>
                        </m:r>
                      </m:e>
                    </m:rad>
                    <m:r>
                      <a:rPr lang="en-US" sz="1700" i="1">
                        <a:latin typeface="Cambria Math" panose="02040503050406030204" pitchFamily="18" charset="0"/>
                        <a:ea typeface="Malgun Gothic" panose="020B0503020000020004" pitchFamily="34" charset="-127"/>
                        <a:cs typeface="Times New Roman" panose="02020603050405020304" pitchFamily="18" charset="0"/>
                      </a:rPr>
                      <m:t>≈1,716</m:t>
                    </m:r>
                  </m:oMath>
                </a14:m>
                <a:r>
                  <a:rPr lang="en-US" sz="1700" i="1">
                    <a:latin typeface="+mn-lt"/>
                    <a:ea typeface="Malgun Gothic" panose="020B0503020000020004" pitchFamily="34" charset="-127"/>
                    <a:cs typeface="Times New Roman" panose="02020603050405020304" pitchFamily="18" charset="0"/>
                  </a:rPr>
                  <a:t>.</a:t>
                </a:r>
                <a:endParaRPr lang="en-US" sz="17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3829" y="964524"/>
                <a:ext cx="8259899" cy="3721019"/>
              </a:xfrm>
              <a:prstGeom prst="rect">
                <a:avLst/>
              </a:prstGeom>
              <a:blipFill>
                <a:blip r:embed="rId4"/>
                <a:stretch>
                  <a:fillRect l="-517"/>
                </a:stretch>
              </a:blipFill>
            </p:spPr>
            <p:txBody>
              <a:bodyPr/>
              <a:lstStyle/>
              <a:p>
                <a:r>
                  <a:rPr lang="en-US">
                    <a:noFill/>
                  </a:rPr>
                  <a:t> </a:t>
                </a:r>
              </a:p>
            </p:txBody>
          </p:sp>
        </mc:Fallback>
      </mc:AlternateContent>
    </p:spTree>
    <p:extLst>
      <p:ext uri="{BB962C8B-B14F-4D97-AF65-F5344CB8AC3E}">
        <p14:creationId xmlns:p14="http://schemas.microsoft.com/office/powerpoint/2010/main" val="113625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up)">
                                      <p:cBhvr>
                                        <p:cTn id="20" dur="500"/>
                                        <p:tgtEl>
                                          <p:spTgt spid="2">
                                            <p:txEl>
                                              <p:pRg st="2" end="2"/>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up)">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down)">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wipe(left)">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120" name="Rectangle 119"/>
          <p:cNvSpPr/>
          <p:nvPr/>
        </p:nvSpPr>
        <p:spPr>
          <a:xfrm>
            <a:off x="1586411" y="1479332"/>
            <a:ext cx="6038890" cy="2835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8" name="Google Shape;918;p42"/>
          <p:cNvSpPr txBox="1">
            <a:spLocks noGrp="1"/>
          </p:cNvSpPr>
          <p:nvPr>
            <p:ph type="title"/>
          </p:nvPr>
        </p:nvSpPr>
        <p:spPr>
          <a:xfrm>
            <a:off x="1529261" y="1103520"/>
            <a:ext cx="6061800"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b="1" smtClean="0">
                <a:latin typeface="+mj-lt"/>
              </a:rPr>
              <a:t>VẬN DỤNG</a:t>
            </a:r>
            <a:endParaRPr sz="6500" b="1">
              <a:latin typeface="+mj-lt"/>
            </a:endParaRPr>
          </a:p>
        </p:txBody>
      </p:sp>
      <p:sp>
        <p:nvSpPr>
          <p:cNvPr id="920" name="Google Shape;920;p42"/>
          <p:cNvSpPr/>
          <p:nvPr/>
        </p:nvSpPr>
        <p:spPr>
          <a:xfrm>
            <a:off x="1673881" y="1890005"/>
            <a:ext cx="5749403" cy="50"/>
          </a:xfrm>
          <a:custGeom>
            <a:avLst/>
            <a:gdLst/>
            <a:ahLst/>
            <a:cxnLst/>
            <a:rect l="l" t="t" r="r" b="b"/>
            <a:pathLst>
              <a:path w="114667" h="1" extrusionOk="0">
                <a:moveTo>
                  <a:pt x="0" y="1"/>
                </a:moveTo>
                <a:lnTo>
                  <a:pt x="114667" y="1"/>
                </a:lnTo>
                <a:close/>
              </a:path>
            </a:pathLst>
          </a:custGeom>
          <a:solidFill>
            <a:srgbClr val="3030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42"/>
          <p:cNvSpPr/>
          <p:nvPr/>
        </p:nvSpPr>
        <p:spPr>
          <a:xfrm>
            <a:off x="1673881" y="2328123"/>
            <a:ext cx="5749403" cy="50"/>
          </a:xfrm>
          <a:custGeom>
            <a:avLst/>
            <a:gdLst/>
            <a:ahLst/>
            <a:cxnLst/>
            <a:rect l="l" t="t" r="r" b="b"/>
            <a:pathLst>
              <a:path w="114667" h="1" extrusionOk="0">
                <a:moveTo>
                  <a:pt x="0" y="1"/>
                </a:moveTo>
                <a:lnTo>
                  <a:pt x="114667" y="1"/>
                </a:lnTo>
                <a:close/>
              </a:path>
            </a:pathLst>
          </a:custGeom>
          <a:solidFill>
            <a:srgbClr val="3030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42"/>
          <p:cNvSpPr/>
          <p:nvPr/>
        </p:nvSpPr>
        <p:spPr>
          <a:xfrm>
            <a:off x="1673881" y="2853291"/>
            <a:ext cx="5749403" cy="50"/>
          </a:xfrm>
          <a:custGeom>
            <a:avLst/>
            <a:gdLst/>
            <a:ahLst/>
            <a:cxnLst/>
            <a:rect l="l" t="t" r="r" b="b"/>
            <a:pathLst>
              <a:path w="114667" h="1" extrusionOk="0">
                <a:moveTo>
                  <a:pt x="0" y="0"/>
                </a:moveTo>
                <a:lnTo>
                  <a:pt x="114667" y="0"/>
                </a:lnTo>
                <a:close/>
              </a:path>
            </a:pathLst>
          </a:custGeom>
          <a:solidFill>
            <a:srgbClr val="3030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2"/>
          <p:cNvSpPr/>
          <p:nvPr/>
        </p:nvSpPr>
        <p:spPr>
          <a:xfrm>
            <a:off x="1673881" y="3205011"/>
            <a:ext cx="5749403" cy="50"/>
          </a:xfrm>
          <a:custGeom>
            <a:avLst/>
            <a:gdLst/>
            <a:ahLst/>
            <a:cxnLst/>
            <a:rect l="l" t="t" r="r" b="b"/>
            <a:pathLst>
              <a:path w="114667" h="1" extrusionOk="0">
                <a:moveTo>
                  <a:pt x="0" y="0"/>
                </a:moveTo>
                <a:lnTo>
                  <a:pt x="114667" y="0"/>
                </a:lnTo>
                <a:close/>
              </a:path>
            </a:pathLst>
          </a:custGeom>
          <a:solidFill>
            <a:srgbClr val="3030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42"/>
          <p:cNvSpPr/>
          <p:nvPr/>
        </p:nvSpPr>
        <p:spPr>
          <a:xfrm>
            <a:off x="1673881" y="3643078"/>
            <a:ext cx="5749403" cy="50"/>
          </a:xfrm>
          <a:custGeom>
            <a:avLst/>
            <a:gdLst/>
            <a:ahLst/>
            <a:cxnLst/>
            <a:rect l="l" t="t" r="r" b="b"/>
            <a:pathLst>
              <a:path w="114667" h="1" extrusionOk="0">
                <a:moveTo>
                  <a:pt x="0" y="1"/>
                </a:moveTo>
                <a:lnTo>
                  <a:pt x="114667" y="1"/>
                </a:lnTo>
                <a:close/>
              </a:path>
            </a:pathLst>
          </a:custGeom>
          <a:solidFill>
            <a:srgbClr val="3030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42"/>
          <p:cNvSpPr/>
          <p:nvPr/>
        </p:nvSpPr>
        <p:spPr>
          <a:xfrm>
            <a:off x="1673881" y="4081798"/>
            <a:ext cx="5749403" cy="50"/>
          </a:xfrm>
          <a:custGeom>
            <a:avLst/>
            <a:gdLst/>
            <a:ahLst/>
            <a:cxnLst/>
            <a:rect l="l" t="t" r="r" b="b"/>
            <a:pathLst>
              <a:path w="114667" h="1" extrusionOk="0">
                <a:moveTo>
                  <a:pt x="0" y="0"/>
                </a:moveTo>
                <a:lnTo>
                  <a:pt x="114667" y="0"/>
                </a:lnTo>
                <a:close/>
              </a:path>
            </a:pathLst>
          </a:custGeom>
          <a:solidFill>
            <a:srgbClr val="3030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42"/>
          <p:cNvSpPr/>
          <p:nvPr/>
        </p:nvSpPr>
        <p:spPr>
          <a:xfrm rot="-2453789">
            <a:off x="7122628" y="4687663"/>
            <a:ext cx="68651" cy="33700"/>
          </a:xfrm>
          <a:custGeom>
            <a:avLst/>
            <a:gdLst/>
            <a:ahLst/>
            <a:cxnLst/>
            <a:rect l="l" t="t" r="r" b="b"/>
            <a:pathLst>
              <a:path w="2746" h="1348" extrusionOk="0">
                <a:moveTo>
                  <a:pt x="613" y="0"/>
                </a:moveTo>
                <a:cubicBezTo>
                  <a:pt x="294" y="0"/>
                  <a:pt x="0" y="295"/>
                  <a:pt x="0" y="907"/>
                </a:cubicBezTo>
                <a:cubicBezTo>
                  <a:pt x="0" y="1133"/>
                  <a:pt x="148" y="1347"/>
                  <a:pt x="348" y="1347"/>
                </a:cubicBezTo>
                <a:cubicBezTo>
                  <a:pt x="430" y="1347"/>
                  <a:pt x="520" y="1311"/>
                  <a:pt x="613" y="1226"/>
                </a:cubicBezTo>
                <a:lnTo>
                  <a:pt x="2132" y="1226"/>
                </a:lnTo>
                <a:cubicBezTo>
                  <a:pt x="2451" y="1226"/>
                  <a:pt x="2745" y="907"/>
                  <a:pt x="2745" y="613"/>
                </a:cubicBezTo>
                <a:cubicBezTo>
                  <a:pt x="2745" y="295"/>
                  <a:pt x="2451" y="0"/>
                  <a:pt x="21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33" name="Google Shape;933;p42"/>
          <p:cNvGrpSpPr/>
          <p:nvPr/>
        </p:nvGrpSpPr>
        <p:grpSpPr>
          <a:xfrm rot="5029665">
            <a:off x="224497" y="2377999"/>
            <a:ext cx="2898766" cy="2591691"/>
            <a:chOff x="6007438" y="2403115"/>
            <a:chExt cx="3545722" cy="3170112"/>
          </a:xfrm>
        </p:grpSpPr>
        <p:sp>
          <p:nvSpPr>
            <p:cNvPr id="934" name="Google Shape;934;p42"/>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42"/>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4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37" name="Google Shape;937;p42"/>
            <p:cNvGrpSpPr/>
            <p:nvPr/>
          </p:nvGrpSpPr>
          <p:grpSpPr>
            <a:xfrm rot="1935470">
              <a:off x="7034585" y="2523897"/>
              <a:ext cx="1299479" cy="2928548"/>
              <a:chOff x="7266412" y="524764"/>
              <a:chExt cx="1149248" cy="2589982"/>
            </a:xfrm>
          </p:grpSpPr>
          <p:sp>
            <p:nvSpPr>
              <p:cNvPr id="938" name="Google Shape;938;p42"/>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42"/>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42"/>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42"/>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42"/>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42"/>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42"/>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42"/>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42"/>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42"/>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42"/>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42"/>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42"/>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42"/>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42"/>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42"/>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42"/>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42"/>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42"/>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42"/>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42"/>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42"/>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42"/>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42"/>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42"/>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42"/>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42"/>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42"/>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42"/>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42"/>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42"/>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42"/>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42"/>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42"/>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42"/>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42"/>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42"/>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42"/>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42"/>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42"/>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42"/>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42"/>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42"/>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42"/>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42"/>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42"/>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42"/>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42"/>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42"/>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42"/>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42"/>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42"/>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42"/>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42"/>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42"/>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42"/>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42"/>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42"/>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42"/>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42"/>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42"/>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42"/>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42"/>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42"/>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42"/>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42"/>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42"/>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42"/>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42"/>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42"/>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42"/>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42"/>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42"/>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42"/>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42"/>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42"/>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42"/>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42"/>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42"/>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42"/>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42"/>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19" name="Google Shape;1019;p4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 name="Google Shape;1100;p44"/>
          <p:cNvGrpSpPr/>
          <p:nvPr/>
        </p:nvGrpSpPr>
        <p:grpSpPr>
          <a:xfrm rot="21079052">
            <a:off x="6357538" y="3255187"/>
            <a:ext cx="1759230" cy="1757816"/>
            <a:chOff x="7727851" y="3904758"/>
            <a:chExt cx="1065091" cy="1060502"/>
          </a:xfrm>
        </p:grpSpPr>
        <p:sp>
          <p:nvSpPr>
            <p:cNvPr id="122" name="Google Shape;1101;p44"/>
            <p:cNvSpPr/>
            <p:nvPr/>
          </p:nvSpPr>
          <p:spPr>
            <a:xfrm rot="1389393">
              <a:off x="8345585" y="4227780"/>
              <a:ext cx="244638" cy="592901"/>
            </a:xfrm>
            <a:custGeom>
              <a:avLst/>
              <a:gdLst/>
              <a:ahLst/>
              <a:cxnLst/>
              <a:rect l="l" t="t" r="r" b="b"/>
              <a:pathLst>
                <a:path w="3986" h="9660" extrusionOk="0">
                  <a:moveTo>
                    <a:pt x="470" y="1"/>
                  </a:moveTo>
                  <a:cubicBezTo>
                    <a:pt x="0" y="3447"/>
                    <a:pt x="348" y="6719"/>
                    <a:pt x="2036" y="9659"/>
                  </a:cubicBezTo>
                  <a:lnTo>
                    <a:pt x="3985" y="9659"/>
                  </a:lnTo>
                  <a:lnTo>
                    <a:pt x="3985" y="1897"/>
                  </a:lnTo>
                  <a:cubicBezTo>
                    <a:pt x="3985" y="836"/>
                    <a:pt x="3133" y="1"/>
                    <a:pt x="20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02;p44"/>
            <p:cNvSpPr/>
            <p:nvPr/>
          </p:nvSpPr>
          <p:spPr>
            <a:xfrm rot="1389393">
              <a:off x="8256239" y="4720904"/>
              <a:ext cx="165649" cy="165595"/>
            </a:xfrm>
            <a:custGeom>
              <a:avLst/>
              <a:gdLst/>
              <a:ahLst/>
              <a:cxnLst/>
              <a:rect l="l" t="t" r="r" b="b"/>
              <a:pathLst>
                <a:path w="2699" h="2698" extrusionOk="0">
                  <a:moveTo>
                    <a:pt x="1063" y="1"/>
                  </a:moveTo>
                  <a:cubicBezTo>
                    <a:pt x="488" y="1"/>
                    <a:pt x="0" y="488"/>
                    <a:pt x="0" y="1062"/>
                  </a:cubicBezTo>
                  <a:lnTo>
                    <a:pt x="0" y="2698"/>
                  </a:lnTo>
                  <a:lnTo>
                    <a:pt x="2699" y="1"/>
                  </a:lnTo>
                  <a:close/>
                </a:path>
              </a:pathLst>
            </a:custGeom>
            <a:solidFill>
              <a:srgbClr val="EEE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103;p44"/>
            <p:cNvSpPr/>
            <p:nvPr/>
          </p:nvSpPr>
          <p:spPr>
            <a:xfrm rot="1389325">
              <a:off x="8367775" y="4182102"/>
              <a:ext cx="278765" cy="652754"/>
            </a:xfrm>
            <a:custGeom>
              <a:avLst/>
              <a:gdLst/>
              <a:ahLst/>
              <a:cxnLst/>
              <a:rect l="l" t="t" r="r" b="b"/>
              <a:pathLst>
                <a:path w="4542" h="10635" extrusionOk="0">
                  <a:moveTo>
                    <a:pt x="0" y="1"/>
                  </a:moveTo>
                  <a:cubicBezTo>
                    <a:pt x="209" y="4630"/>
                    <a:pt x="1218" y="8424"/>
                    <a:pt x="3776" y="10634"/>
                  </a:cubicBezTo>
                  <a:cubicBezTo>
                    <a:pt x="4194" y="10617"/>
                    <a:pt x="4542" y="10251"/>
                    <a:pt x="4542" y="9834"/>
                  </a:cubicBezTo>
                  <a:lnTo>
                    <a:pt x="4542" y="1132"/>
                  </a:lnTo>
                  <a:cubicBezTo>
                    <a:pt x="4542" y="505"/>
                    <a:pt x="4038" y="1"/>
                    <a:pt x="34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104;p44"/>
            <p:cNvSpPr/>
            <p:nvPr/>
          </p:nvSpPr>
          <p:spPr>
            <a:xfrm rot="1389393">
              <a:off x="7896893" y="3996938"/>
              <a:ext cx="526592" cy="679013"/>
            </a:xfrm>
            <a:custGeom>
              <a:avLst/>
              <a:gdLst/>
              <a:ahLst/>
              <a:cxnLst/>
              <a:rect l="l" t="t" r="r" b="b"/>
              <a:pathLst>
                <a:path w="8580" h="11063" extrusionOk="0">
                  <a:moveTo>
                    <a:pt x="7330" y="0"/>
                  </a:moveTo>
                  <a:cubicBezTo>
                    <a:pt x="7248" y="0"/>
                    <a:pt x="7165" y="9"/>
                    <a:pt x="7083" y="29"/>
                  </a:cubicBezTo>
                  <a:lnTo>
                    <a:pt x="991" y="1421"/>
                  </a:lnTo>
                  <a:cubicBezTo>
                    <a:pt x="383" y="1544"/>
                    <a:pt x="0" y="2170"/>
                    <a:pt x="139" y="2762"/>
                  </a:cubicBezTo>
                  <a:lnTo>
                    <a:pt x="2054" y="11063"/>
                  </a:lnTo>
                  <a:lnTo>
                    <a:pt x="8580" y="1544"/>
                  </a:lnTo>
                  <a:lnTo>
                    <a:pt x="8424" y="882"/>
                  </a:lnTo>
                  <a:cubicBezTo>
                    <a:pt x="8318" y="357"/>
                    <a:pt x="7839" y="0"/>
                    <a:pt x="73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105;p44"/>
            <p:cNvSpPr/>
            <p:nvPr/>
          </p:nvSpPr>
          <p:spPr>
            <a:xfrm rot="1389393">
              <a:off x="7985746" y="4112035"/>
              <a:ext cx="411269" cy="650534"/>
            </a:xfrm>
            <a:custGeom>
              <a:avLst/>
              <a:gdLst/>
              <a:ahLst/>
              <a:cxnLst/>
              <a:rect l="l" t="t" r="r" b="b"/>
              <a:pathLst>
                <a:path w="6701" h="10599" extrusionOk="0">
                  <a:moveTo>
                    <a:pt x="1897" y="1"/>
                  </a:moveTo>
                  <a:cubicBezTo>
                    <a:pt x="836" y="1"/>
                    <a:pt x="1" y="836"/>
                    <a:pt x="1" y="1897"/>
                  </a:cubicBezTo>
                  <a:lnTo>
                    <a:pt x="1" y="9520"/>
                  </a:lnTo>
                  <a:lnTo>
                    <a:pt x="36" y="9747"/>
                  </a:lnTo>
                  <a:cubicBezTo>
                    <a:pt x="157" y="10181"/>
                    <a:pt x="505" y="10495"/>
                    <a:pt x="906" y="10599"/>
                  </a:cubicBezTo>
                  <a:lnTo>
                    <a:pt x="6701" y="766"/>
                  </a:lnTo>
                  <a:lnTo>
                    <a:pt x="652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106;p44"/>
            <p:cNvSpPr/>
            <p:nvPr/>
          </p:nvSpPr>
          <p:spPr>
            <a:xfrm rot="1389325">
              <a:off x="8059401" y="4206315"/>
              <a:ext cx="467923" cy="639865"/>
            </a:xfrm>
            <a:custGeom>
              <a:avLst/>
              <a:gdLst/>
              <a:ahLst/>
              <a:cxnLst/>
              <a:rect l="l" t="t" r="r" b="b"/>
              <a:pathLst>
                <a:path w="7624" h="10425" extrusionOk="0">
                  <a:moveTo>
                    <a:pt x="2089" y="0"/>
                  </a:moveTo>
                  <a:cubicBezTo>
                    <a:pt x="1" y="2837"/>
                    <a:pt x="574" y="9085"/>
                    <a:pt x="4073" y="10425"/>
                  </a:cubicBezTo>
                  <a:lnTo>
                    <a:pt x="4925" y="10425"/>
                  </a:lnTo>
                  <a:lnTo>
                    <a:pt x="5744" y="8598"/>
                  </a:lnTo>
                  <a:lnTo>
                    <a:pt x="7624" y="7728"/>
                  </a:lnTo>
                  <a:lnTo>
                    <a:pt x="7624" y="1131"/>
                  </a:lnTo>
                  <a:cubicBezTo>
                    <a:pt x="7624" y="504"/>
                    <a:pt x="7118" y="0"/>
                    <a:pt x="64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107;p44"/>
            <p:cNvSpPr/>
            <p:nvPr/>
          </p:nvSpPr>
          <p:spPr>
            <a:xfrm rot="1389325">
              <a:off x="8016932" y="4152977"/>
              <a:ext cx="303438" cy="639865"/>
            </a:xfrm>
            <a:custGeom>
              <a:avLst/>
              <a:gdLst/>
              <a:ahLst/>
              <a:cxnLst/>
              <a:rect l="l" t="t" r="r" b="b"/>
              <a:pathLst>
                <a:path w="4944" h="10425" extrusionOk="0">
                  <a:moveTo>
                    <a:pt x="1131" y="0"/>
                  </a:moveTo>
                  <a:cubicBezTo>
                    <a:pt x="505" y="0"/>
                    <a:pt x="0" y="504"/>
                    <a:pt x="0" y="1131"/>
                  </a:cubicBezTo>
                  <a:lnTo>
                    <a:pt x="0" y="9294"/>
                  </a:lnTo>
                  <a:cubicBezTo>
                    <a:pt x="0" y="9921"/>
                    <a:pt x="505" y="10425"/>
                    <a:pt x="1131" y="10425"/>
                  </a:cubicBezTo>
                  <a:lnTo>
                    <a:pt x="4943" y="10425"/>
                  </a:lnTo>
                  <a:cubicBezTo>
                    <a:pt x="2802" y="7554"/>
                    <a:pt x="1966" y="3324"/>
                    <a:pt x="29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108;p44"/>
            <p:cNvSpPr/>
            <p:nvPr/>
          </p:nvSpPr>
          <p:spPr>
            <a:xfrm rot="1389393">
              <a:off x="8249216" y="4262456"/>
              <a:ext cx="23568" cy="43025"/>
            </a:xfrm>
            <a:custGeom>
              <a:avLst/>
              <a:gdLst/>
              <a:ahLst/>
              <a:cxnLst/>
              <a:rect l="l" t="t" r="r" b="b"/>
              <a:pathLst>
                <a:path w="384" h="701" extrusionOk="0">
                  <a:moveTo>
                    <a:pt x="186" y="0"/>
                  </a:moveTo>
                  <a:cubicBezTo>
                    <a:pt x="92" y="0"/>
                    <a:pt x="1" y="65"/>
                    <a:pt x="1" y="196"/>
                  </a:cubicBezTo>
                  <a:lnTo>
                    <a:pt x="1" y="510"/>
                  </a:lnTo>
                  <a:cubicBezTo>
                    <a:pt x="1" y="596"/>
                    <a:pt x="88" y="700"/>
                    <a:pt x="193" y="700"/>
                  </a:cubicBezTo>
                  <a:cubicBezTo>
                    <a:pt x="297" y="700"/>
                    <a:pt x="384" y="596"/>
                    <a:pt x="384" y="510"/>
                  </a:cubicBezTo>
                  <a:lnTo>
                    <a:pt x="384" y="196"/>
                  </a:lnTo>
                  <a:cubicBezTo>
                    <a:pt x="375" y="65"/>
                    <a:pt x="280" y="0"/>
                    <a:pt x="1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109;p44"/>
            <p:cNvSpPr/>
            <p:nvPr/>
          </p:nvSpPr>
          <p:spPr>
            <a:xfrm rot="1389393">
              <a:off x="8429962" y="4339749"/>
              <a:ext cx="23506" cy="43025"/>
            </a:xfrm>
            <a:custGeom>
              <a:avLst/>
              <a:gdLst/>
              <a:ahLst/>
              <a:cxnLst/>
              <a:rect l="l" t="t" r="r" b="b"/>
              <a:pathLst>
                <a:path w="383" h="701" extrusionOk="0">
                  <a:moveTo>
                    <a:pt x="192" y="0"/>
                  </a:moveTo>
                  <a:cubicBezTo>
                    <a:pt x="96" y="0"/>
                    <a:pt x="0" y="65"/>
                    <a:pt x="0" y="196"/>
                  </a:cubicBezTo>
                  <a:lnTo>
                    <a:pt x="0" y="510"/>
                  </a:lnTo>
                  <a:cubicBezTo>
                    <a:pt x="0" y="596"/>
                    <a:pt x="88" y="700"/>
                    <a:pt x="192" y="700"/>
                  </a:cubicBezTo>
                  <a:cubicBezTo>
                    <a:pt x="313" y="700"/>
                    <a:pt x="383" y="596"/>
                    <a:pt x="383" y="510"/>
                  </a:cubicBezTo>
                  <a:lnTo>
                    <a:pt x="383" y="196"/>
                  </a:lnTo>
                  <a:cubicBezTo>
                    <a:pt x="383" y="65"/>
                    <a:pt x="287"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110;p44"/>
            <p:cNvSpPr/>
            <p:nvPr/>
          </p:nvSpPr>
          <p:spPr>
            <a:xfrm rot="1389393">
              <a:off x="8305939" y="4318010"/>
              <a:ext cx="79112" cy="36703"/>
            </a:xfrm>
            <a:custGeom>
              <a:avLst/>
              <a:gdLst/>
              <a:ahLst/>
              <a:cxnLst/>
              <a:rect l="l" t="t" r="r" b="b"/>
              <a:pathLst>
                <a:path w="1289" h="598" extrusionOk="0">
                  <a:moveTo>
                    <a:pt x="219" y="0"/>
                  </a:moveTo>
                  <a:cubicBezTo>
                    <a:pt x="173" y="0"/>
                    <a:pt x="127" y="18"/>
                    <a:pt x="88" y="57"/>
                  </a:cubicBezTo>
                  <a:cubicBezTo>
                    <a:pt x="19" y="127"/>
                    <a:pt x="0" y="249"/>
                    <a:pt x="88" y="319"/>
                  </a:cubicBezTo>
                  <a:cubicBezTo>
                    <a:pt x="227" y="493"/>
                    <a:pt x="418" y="597"/>
                    <a:pt x="645" y="597"/>
                  </a:cubicBezTo>
                  <a:cubicBezTo>
                    <a:pt x="871" y="597"/>
                    <a:pt x="1063" y="493"/>
                    <a:pt x="1219" y="319"/>
                  </a:cubicBezTo>
                  <a:cubicBezTo>
                    <a:pt x="1288" y="249"/>
                    <a:pt x="1272" y="127"/>
                    <a:pt x="1202" y="57"/>
                  </a:cubicBezTo>
                  <a:cubicBezTo>
                    <a:pt x="1162" y="18"/>
                    <a:pt x="1116" y="0"/>
                    <a:pt x="1071" y="0"/>
                  </a:cubicBezTo>
                  <a:cubicBezTo>
                    <a:pt x="1016" y="0"/>
                    <a:pt x="962" y="27"/>
                    <a:pt x="924" y="75"/>
                  </a:cubicBezTo>
                  <a:cubicBezTo>
                    <a:pt x="845" y="162"/>
                    <a:pt x="745" y="206"/>
                    <a:pt x="645" y="206"/>
                  </a:cubicBezTo>
                  <a:cubicBezTo>
                    <a:pt x="544" y="206"/>
                    <a:pt x="445" y="162"/>
                    <a:pt x="367" y="75"/>
                  </a:cubicBezTo>
                  <a:cubicBezTo>
                    <a:pt x="328" y="27"/>
                    <a:pt x="274" y="0"/>
                    <a:pt x="2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111;p44"/>
            <p:cNvSpPr/>
            <p:nvPr/>
          </p:nvSpPr>
          <p:spPr>
            <a:xfrm rot="1389325">
              <a:off x="7853388" y="4032370"/>
              <a:ext cx="814016" cy="805278"/>
            </a:xfrm>
            <a:custGeom>
              <a:avLst/>
              <a:gdLst/>
              <a:ahLst/>
              <a:cxnLst/>
              <a:rect l="l" t="t" r="r" b="b"/>
              <a:pathLst>
                <a:path w="13263" h="13120" extrusionOk="0">
                  <a:moveTo>
                    <a:pt x="11051" y="10421"/>
                  </a:moveTo>
                  <a:lnTo>
                    <a:pt x="10234" y="11257"/>
                  </a:lnTo>
                  <a:lnTo>
                    <a:pt x="9015" y="12458"/>
                  </a:lnTo>
                  <a:lnTo>
                    <a:pt x="9015" y="11292"/>
                  </a:lnTo>
                  <a:cubicBezTo>
                    <a:pt x="9015" y="10804"/>
                    <a:pt x="9398" y="10421"/>
                    <a:pt x="9886" y="10421"/>
                  </a:cubicBezTo>
                  <a:close/>
                  <a:moveTo>
                    <a:pt x="7553" y="388"/>
                  </a:moveTo>
                  <a:cubicBezTo>
                    <a:pt x="7983" y="388"/>
                    <a:pt x="8351" y="680"/>
                    <a:pt x="8440" y="1111"/>
                  </a:cubicBezTo>
                  <a:lnTo>
                    <a:pt x="8719" y="2311"/>
                  </a:lnTo>
                  <a:lnTo>
                    <a:pt x="4159" y="2311"/>
                  </a:lnTo>
                  <a:cubicBezTo>
                    <a:pt x="3428" y="2311"/>
                    <a:pt x="2836" y="2903"/>
                    <a:pt x="2836" y="3634"/>
                  </a:cubicBezTo>
                  <a:lnTo>
                    <a:pt x="2836" y="5722"/>
                  </a:lnTo>
                  <a:cubicBezTo>
                    <a:pt x="2836" y="5853"/>
                    <a:pt x="2932" y="5919"/>
                    <a:pt x="3028" y="5919"/>
                  </a:cubicBezTo>
                  <a:cubicBezTo>
                    <a:pt x="3124" y="5919"/>
                    <a:pt x="3219" y="5853"/>
                    <a:pt x="3219" y="5722"/>
                  </a:cubicBezTo>
                  <a:lnTo>
                    <a:pt x="3219" y="3634"/>
                  </a:lnTo>
                  <a:cubicBezTo>
                    <a:pt x="3219" y="3112"/>
                    <a:pt x="3637" y="2712"/>
                    <a:pt x="4159" y="2712"/>
                  </a:cubicBezTo>
                  <a:lnTo>
                    <a:pt x="10390" y="2712"/>
                  </a:lnTo>
                  <a:cubicBezTo>
                    <a:pt x="10912" y="2712"/>
                    <a:pt x="11330" y="3112"/>
                    <a:pt x="11330" y="3634"/>
                  </a:cubicBezTo>
                  <a:lnTo>
                    <a:pt x="11330" y="8298"/>
                  </a:lnTo>
                  <a:cubicBezTo>
                    <a:pt x="11330" y="8420"/>
                    <a:pt x="11425" y="8481"/>
                    <a:pt x="11521" y="8481"/>
                  </a:cubicBezTo>
                  <a:cubicBezTo>
                    <a:pt x="11617" y="8481"/>
                    <a:pt x="11712" y="8420"/>
                    <a:pt x="11712" y="8298"/>
                  </a:cubicBezTo>
                  <a:lnTo>
                    <a:pt x="11712" y="3634"/>
                  </a:lnTo>
                  <a:cubicBezTo>
                    <a:pt x="11712" y="2903"/>
                    <a:pt x="11121" y="2311"/>
                    <a:pt x="10390" y="2311"/>
                  </a:cubicBezTo>
                  <a:lnTo>
                    <a:pt x="9120" y="2311"/>
                  </a:lnTo>
                  <a:cubicBezTo>
                    <a:pt x="8807" y="972"/>
                    <a:pt x="8823" y="1023"/>
                    <a:pt x="8807" y="954"/>
                  </a:cubicBezTo>
                  <a:lnTo>
                    <a:pt x="11939" y="954"/>
                  </a:lnTo>
                  <a:cubicBezTo>
                    <a:pt x="12461" y="954"/>
                    <a:pt x="12879" y="1390"/>
                    <a:pt x="12879" y="1894"/>
                  </a:cubicBezTo>
                  <a:lnTo>
                    <a:pt x="12879" y="10596"/>
                  </a:lnTo>
                  <a:cubicBezTo>
                    <a:pt x="12879" y="10927"/>
                    <a:pt x="12601" y="11187"/>
                    <a:pt x="12269" y="11187"/>
                  </a:cubicBezTo>
                  <a:lnTo>
                    <a:pt x="10825" y="11187"/>
                  </a:lnTo>
                  <a:lnTo>
                    <a:pt x="11643" y="10370"/>
                  </a:lnTo>
                  <a:cubicBezTo>
                    <a:pt x="11696" y="10335"/>
                    <a:pt x="11712" y="10266"/>
                    <a:pt x="11712" y="10231"/>
                  </a:cubicBezTo>
                  <a:lnTo>
                    <a:pt x="11712" y="9186"/>
                  </a:lnTo>
                  <a:cubicBezTo>
                    <a:pt x="11712" y="9065"/>
                    <a:pt x="11617" y="9004"/>
                    <a:pt x="11521" y="9004"/>
                  </a:cubicBezTo>
                  <a:cubicBezTo>
                    <a:pt x="11425" y="9004"/>
                    <a:pt x="11330" y="9065"/>
                    <a:pt x="11330" y="9186"/>
                  </a:cubicBezTo>
                  <a:lnTo>
                    <a:pt x="11330" y="10039"/>
                  </a:lnTo>
                  <a:lnTo>
                    <a:pt x="9886" y="10039"/>
                  </a:lnTo>
                  <a:cubicBezTo>
                    <a:pt x="9190" y="10039"/>
                    <a:pt x="8633" y="10596"/>
                    <a:pt x="8633" y="11292"/>
                  </a:cubicBezTo>
                  <a:lnTo>
                    <a:pt x="8633" y="12737"/>
                  </a:lnTo>
                  <a:lnTo>
                    <a:pt x="4159" y="12737"/>
                  </a:lnTo>
                  <a:cubicBezTo>
                    <a:pt x="3637" y="12737"/>
                    <a:pt x="3219" y="12319"/>
                    <a:pt x="3219" y="11797"/>
                  </a:cubicBezTo>
                  <a:lnTo>
                    <a:pt x="3219" y="6627"/>
                  </a:lnTo>
                  <a:cubicBezTo>
                    <a:pt x="3219" y="6497"/>
                    <a:pt x="3124" y="6432"/>
                    <a:pt x="3028" y="6432"/>
                  </a:cubicBezTo>
                  <a:cubicBezTo>
                    <a:pt x="2932" y="6432"/>
                    <a:pt x="2836" y="6497"/>
                    <a:pt x="2836" y="6627"/>
                  </a:cubicBezTo>
                  <a:lnTo>
                    <a:pt x="2836" y="11797"/>
                  </a:lnTo>
                  <a:cubicBezTo>
                    <a:pt x="2836" y="11867"/>
                    <a:pt x="2836" y="11918"/>
                    <a:pt x="2854" y="11988"/>
                  </a:cubicBezTo>
                  <a:cubicBezTo>
                    <a:pt x="2680" y="11867"/>
                    <a:pt x="2541" y="11675"/>
                    <a:pt x="2488" y="11449"/>
                  </a:cubicBezTo>
                  <a:lnTo>
                    <a:pt x="539" y="2921"/>
                  </a:lnTo>
                  <a:cubicBezTo>
                    <a:pt x="435" y="2416"/>
                    <a:pt x="748" y="1912"/>
                    <a:pt x="1253" y="1789"/>
                  </a:cubicBezTo>
                  <a:lnTo>
                    <a:pt x="7327" y="415"/>
                  </a:lnTo>
                  <a:cubicBezTo>
                    <a:pt x="7403" y="397"/>
                    <a:pt x="7479" y="388"/>
                    <a:pt x="7553" y="388"/>
                  </a:cubicBezTo>
                  <a:close/>
                  <a:moveTo>
                    <a:pt x="7529" y="0"/>
                  </a:moveTo>
                  <a:cubicBezTo>
                    <a:pt x="7434" y="0"/>
                    <a:pt x="7337" y="11"/>
                    <a:pt x="7240" y="32"/>
                  </a:cubicBezTo>
                  <a:lnTo>
                    <a:pt x="1149" y="1424"/>
                  </a:lnTo>
                  <a:cubicBezTo>
                    <a:pt x="453" y="1580"/>
                    <a:pt x="0" y="2295"/>
                    <a:pt x="156" y="3007"/>
                  </a:cubicBezTo>
                  <a:lnTo>
                    <a:pt x="2123" y="11535"/>
                  </a:lnTo>
                  <a:cubicBezTo>
                    <a:pt x="2228" y="12006"/>
                    <a:pt x="2593" y="12371"/>
                    <a:pt x="3045" y="12510"/>
                  </a:cubicBezTo>
                  <a:cubicBezTo>
                    <a:pt x="3272" y="12876"/>
                    <a:pt x="3690" y="13120"/>
                    <a:pt x="4159" y="13120"/>
                  </a:cubicBezTo>
                  <a:lnTo>
                    <a:pt x="8823" y="13120"/>
                  </a:lnTo>
                  <a:cubicBezTo>
                    <a:pt x="8858" y="13120"/>
                    <a:pt x="8928" y="13102"/>
                    <a:pt x="8963" y="13067"/>
                  </a:cubicBezTo>
                  <a:lnTo>
                    <a:pt x="10443" y="11588"/>
                  </a:lnTo>
                  <a:lnTo>
                    <a:pt x="12269" y="11588"/>
                  </a:lnTo>
                  <a:cubicBezTo>
                    <a:pt x="12810" y="11588"/>
                    <a:pt x="13262" y="11136"/>
                    <a:pt x="13262" y="10596"/>
                  </a:cubicBezTo>
                  <a:lnTo>
                    <a:pt x="13262" y="1894"/>
                  </a:lnTo>
                  <a:cubicBezTo>
                    <a:pt x="13262" y="1163"/>
                    <a:pt x="12670" y="589"/>
                    <a:pt x="11939" y="589"/>
                  </a:cubicBezTo>
                  <a:lnTo>
                    <a:pt x="8633" y="589"/>
                  </a:lnTo>
                  <a:cubicBezTo>
                    <a:pt x="8388" y="229"/>
                    <a:pt x="7978" y="0"/>
                    <a:pt x="75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112;p44"/>
            <p:cNvSpPr/>
            <p:nvPr/>
          </p:nvSpPr>
          <p:spPr>
            <a:xfrm rot="1389393">
              <a:off x="8105690" y="4406289"/>
              <a:ext cx="410226" cy="22525"/>
            </a:xfrm>
            <a:custGeom>
              <a:avLst/>
              <a:gdLst/>
              <a:ahLst/>
              <a:cxnLst/>
              <a:rect l="l" t="t" r="r" b="b"/>
              <a:pathLst>
                <a:path w="6684" h="367" extrusionOk="0">
                  <a:moveTo>
                    <a:pt x="261" y="0"/>
                  </a:moveTo>
                  <a:cubicBezTo>
                    <a:pt x="0" y="18"/>
                    <a:pt x="0" y="366"/>
                    <a:pt x="261" y="366"/>
                  </a:cubicBezTo>
                  <a:lnTo>
                    <a:pt x="6422" y="366"/>
                  </a:lnTo>
                  <a:cubicBezTo>
                    <a:pt x="6684" y="366"/>
                    <a:pt x="6684" y="18"/>
                    <a:pt x="6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113;p44"/>
            <p:cNvSpPr/>
            <p:nvPr/>
          </p:nvSpPr>
          <p:spPr>
            <a:xfrm rot="1389393">
              <a:off x="8077560" y="4472092"/>
              <a:ext cx="410226" cy="22464"/>
            </a:xfrm>
            <a:custGeom>
              <a:avLst/>
              <a:gdLst/>
              <a:ahLst/>
              <a:cxnLst/>
              <a:rect l="l" t="t" r="r" b="b"/>
              <a:pathLst>
                <a:path w="6684" h="366" extrusionOk="0">
                  <a:moveTo>
                    <a:pt x="261" y="1"/>
                  </a:moveTo>
                  <a:cubicBezTo>
                    <a:pt x="0" y="1"/>
                    <a:pt x="0" y="349"/>
                    <a:pt x="261" y="366"/>
                  </a:cubicBezTo>
                  <a:lnTo>
                    <a:pt x="6422" y="366"/>
                  </a:lnTo>
                  <a:cubicBezTo>
                    <a:pt x="6684" y="349"/>
                    <a:pt x="6684" y="1"/>
                    <a:pt x="6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114;p44"/>
            <p:cNvSpPr/>
            <p:nvPr/>
          </p:nvSpPr>
          <p:spPr>
            <a:xfrm rot="1389393">
              <a:off x="8049611" y="4536888"/>
              <a:ext cx="410226" cy="23569"/>
            </a:xfrm>
            <a:custGeom>
              <a:avLst/>
              <a:gdLst/>
              <a:ahLst/>
              <a:cxnLst/>
              <a:rect l="l" t="t" r="r" b="b"/>
              <a:pathLst>
                <a:path w="6684" h="384" extrusionOk="0">
                  <a:moveTo>
                    <a:pt x="261" y="0"/>
                  </a:moveTo>
                  <a:cubicBezTo>
                    <a:pt x="0" y="17"/>
                    <a:pt x="0" y="365"/>
                    <a:pt x="261" y="383"/>
                  </a:cubicBezTo>
                  <a:lnTo>
                    <a:pt x="6422" y="383"/>
                  </a:lnTo>
                  <a:cubicBezTo>
                    <a:pt x="6684" y="365"/>
                    <a:pt x="6684" y="17"/>
                    <a:pt x="6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115;p44"/>
            <p:cNvSpPr/>
            <p:nvPr/>
          </p:nvSpPr>
          <p:spPr>
            <a:xfrm rot="1389393">
              <a:off x="8029315" y="4565493"/>
              <a:ext cx="221132" cy="22525"/>
            </a:xfrm>
            <a:custGeom>
              <a:avLst/>
              <a:gdLst/>
              <a:ahLst/>
              <a:cxnLst/>
              <a:rect l="l" t="t" r="r" b="b"/>
              <a:pathLst>
                <a:path w="3603" h="367" extrusionOk="0">
                  <a:moveTo>
                    <a:pt x="261" y="1"/>
                  </a:moveTo>
                  <a:cubicBezTo>
                    <a:pt x="0" y="1"/>
                    <a:pt x="0" y="367"/>
                    <a:pt x="261" y="367"/>
                  </a:cubicBezTo>
                  <a:lnTo>
                    <a:pt x="3342" y="367"/>
                  </a:lnTo>
                  <a:cubicBezTo>
                    <a:pt x="3602" y="367"/>
                    <a:pt x="3602" y="1"/>
                    <a:pt x="33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6412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ectangle 26"/>
              <p:cNvSpPr/>
              <p:nvPr/>
            </p:nvSpPr>
            <p:spPr>
              <a:xfrm>
                <a:off x="312094" y="789269"/>
                <a:ext cx="8490000" cy="2119811"/>
              </a:xfrm>
              <a:prstGeom prst="rect">
                <a:avLst/>
              </a:prstGeom>
            </p:spPr>
            <p:txBody>
              <a:bodyPr wrap="square">
                <a:spAutoFit/>
              </a:bodyPr>
              <a:lstStyle/>
              <a:p>
                <a:pPr lvl="0" algn="just">
                  <a:lnSpc>
                    <a:spcPct val="155000"/>
                  </a:lnSpc>
                </a:pPr>
                <a:r>
                  <a:rPr lang="en-US" sz="1700" smtClean="0">
                    <a:solidFill>
                      <a:srgbClr val="1F2000"/>
                    </a:solidFill>
                  </a:rPr>
                  <a:t>                 </a:t>
                </a:r>
                <a:r>
                  <a:rPr lang="vi-VN" sz="1700" smtClean="0">
                    <a:solidFill>
                      <a:srgbClr val="1F2000"/>
                    </a:solidFill>
                  </a:rPr>
                  <a:t>Gieo </a:t>
                </a:r>
                <a:r>
                  <a:rPr lang="vi-VN" sz="1700">
                    <a:solidFill>
                      <a:srgbClr val="1F2000"/>
                    </a:solidFill>
                  </a:rPr>
                  <a:t>một xúc xắc cân đối, đồng chất liên tiếp 6 lần. Gọi </a:t>
                </a:r>
                <a14:m>
                  <m:oMath xmlns:m="http://schemas.openxmlformats.org/officeDocument/2006/math">
                    <m:r>
                      <a:rPr lang="vi-VN" sz="1700" i="1" smtClean="0">
                        <a:solidFill>
                          <a:srgbClr val="1F2000"/>
                        </a:solidFill>
                        <a:latin typeface="Cambria Math" panose="02040503050406030204" pitchFamily="18" charset="0"/>
                      </a:rPr>
                      <m:t>𝑋</m:t>
                    </m:r>
                  </m:oMath>
                </a14:m>
                <a:r>
                  <a:rPr lang="vi-VN" sz="1700">
                    <a:solidFill>
                      <a:srgbClr val="1F2000"/>
                    </a:solidFill>
                  </a:rPr>
                  <a:t> là số lần xúc xắc xuất hiện mặt 6 chấm trong 6 lần gieo liên tiếp đó.</a:t>
                </a:r>
              </a:p>
              <a:p>
                <a:pPr lvl="0" algn="just">
                  <a:lnSpc>
                    <a:spcPct val="155000"/>
                  </a:lnSpc>
                </a:pPr>
                <a:r>
                  <a:rPr lang="vi-VN" sz="1700">
                    <a:solidFill>
                      <a:srgbClr val="1F2000"/>
                    </a:solidFill>
                  </a:rPr>
                  <a:t>a) Các </a:t>
                </a:r>
                <a:r>
                  <a:rPr lang="vi-VN" sz="1700" smtClean="0">
                    <a:solidFill>
                      <a:srgbClr val="1F2000"/>
                    </a:solidFill>
                  </a:rPr>
                  <a:t>giá</a:t>
                </a:r>
                <a:r>
                  <a:rPr lang="en-US" sz="1700" smtClean="0">
                    <a:solidFill>
                      <a:srgbClr val="1F2000"/>
                    </a:solidFill>
                  </a:rPr>
                  <a:t> trị</a:t>
                </a:r>
                <a:r>
                  <a:rPr lang="vi-VN" sz="1700" smtClean="0">
                    <a:solidFill>
                      <a:srgbClr val="1F2000"/>
                    </a:solidFill>
                  </a:rPr>
                  <a:t> </a:t>
                </a:r>
                <a:r>
                  <a:rPr lang="vi-VN" sz="1700">
                    <a:solidFill>
                      <a:srgbClr val="1F2000"/>
                    </a:solidFill>
                  </a:rPr>
                  <a:t>có thể </a:t>
                </a:r>
                <a:r>
                  <a:rPr lang="vi-VN" sz="1700" smtClean="0">
                    <a:solidFill>
                      <a:srgbClr val="1F2000"/>
                    </a:solidFill>
                  </a:rPr>
                  <a:t>của </a:t>
                </a:r>
                <a14:m>
                  <m:oMath xmlns:m="http://schemas.openxmlformats.org/officeDocument/2006/math">
                    <m:r>
                      <a:rPr lang="vi-VN" sz="1700" i="1" smtClean="0">
                        <a:solidFill>
                          <a:srgbClr val="1F2000"/>
                        </a:solidFill>
                        <a:latin typeface="Cambria Math" panose="02040503050406030204" pitchFamily="18" charset="0"/>
                      </a:rPr>
                      <m:t>𝑋</m:t>
                    </m:r>
                  </m:oMath>
                </a14:m>
                <a:r>
                  <a:rPr lang="vi-VN" sz="1700">
                    <a:solidFill>
                      <a:srgbClr val="1F2000"/>
                    </a:solidFill>
                  </a:rPr>
                  <a:t> là?</a:t>
                </a:r>
              </a:p>
              <a:p>
                <a:pPr lvl="0" algn="just">
                  <a:lnSpc>
                    <a:spcPct val="155000"/>
                  </a:lnSpc>
                </a:pPr>
                <a:r>
                  <a:rPr lang="vi-VN" sz="1700">
                    <a:solidFill>
                      <a:srgbClr val="1F2000"/>
                    </a:solidFill>
                  </a:rPr>
                  <a:t>b) Trước khi thực hiện việc gieo xúc xắc đó, ta có khẳng định trước được </a:t>
                </a:r>
                <a14:m>
                  <m:oMath xmlns:m="http://schemas.openxmlformats.org/officeDocument/2006/math">
                    <m:r>
                      <a:rPr lang="vi-VN" sz="1700" i="1" smtClean="0">
                        <a:solidFill>
                          <a:srgbClr val="1F2000"/>
                        </a:solidFill>
                        <a:latin typeface="Cambria Math" panose="02040503050406030204" pitchFamily="18" charset="0"/>
                      </a:rPr>
                      <m:t>𝑋</m:t>
                    </m:r>
                  </m:oMath>
                </a14:m>
                <a:r>
                  <a:rPr lang="vi-VN" sz="1700">
                    <a:solidFill>
                      <a:srgbClr val="1F2000"/>
                    </a:solidFill>
                  </a:rPr>
                  <a:t> sẽ nhận giá trị nào không?</a:t>
                </a:r>
              </a:p>
            </p:txBody>
          </p:sp>
        </mc:Choice>
        <mc:Fallback xmlns="">
          <p:sp>
            <p:nvSpPr>
              <p:cNvPr id="27" name="Rectangle 26"/>
              <p:cNvSpPr>
                <a:spLocks noRot="1" noChangeAspect="1" noMove="1" noResize="1" noEditPoints="1" noAdjustHandles="1" noChangeArrowheads="1" noChangeShapeType="1" noTextEdit="1"/>
              </p:cNvSpPr>
              <p:nvPr/>
            </p:nvSpPr>
            <p:spPr>
              <a:xfrm>
                <a:off x="312094" y="789269"/>
                <a:ext cx="8490000" cy="2119811"/>
              </a:xfrm>
              <a:prstGeom prst="rect">
                <a:avLst/>
              </a:prstGeom>
              <a:blipFill>
                <a:blip r:embed="rId3"/>
                <a:stretch>
                  <a:fillRect l="-431" r="-503" b="-575"/>
                </a:stretch>
              </a:blipFill>
            </p:spPr>
            <p:txBody>
              <a:bodyPr/>
              <a:lstStyle/>
              <a:p>
                <a:r>
                  <a:rPr lang="en-US">
                    <a:noFill/>
                  </a:rPr>
                  <a:t> </a:t>
                </a:r>
              </a:p>
            </p:txBody>
          </p:sp>
        </mc:Fallback>
      </mc:AlternateContent>
      <p:sp>
        <p:nvSpPr>
          <p:cNvPr id="28" name="Google Shape;1913;p42"/>
          <p:cNvSpPr/>
          <p:nvPr/>
        </p:nvSpPr>
        <p:spPr>
          <a:xfrm rot="2165">
            <a:off x="432099" y="861112"/>
            <a:ext cx="903711" cy="355433"/>
          </a:xfrm>
          <a:prstGeom prst="chevron">
            <a:avLst>
              <a:gd name="adj" fmla="val 33665"/>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smtClean="0">
                <a:ln>
                  <a:noFill/>
                </a:ln>
                <a:solidFill>
                  <a:sysClr val="windowText" lastClr="000000"/>
                </a:solidFill>
                <a:effectLst/>
                <a:uLnTx/>
                <a:uFillTx/>
                <a:latin typeface="Arial"/>
                <a:ea typeface="+mn-ea"/>
                <a:cs typeface="Arial"/>
                <a:sym typeface="Arial"/>
              </a:rPr>
              <a:t>HĐ1</a:t>
            </a:r>
            <a:endParaRPr kumimoji="0" sz="1700" b="1" i="1"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nvGrpSpPr>
          <p:cNvPr id="29" name="Group 28"/>
          <p:cNvGrpSpPr/>
          <p:nvPr/>
        </p:nvGrpSpPr>
        <p:grpSpPr>
          <a:xfrm>
            <a:off x="144807" y="135172"/>
            <a:ext cx="3186790" cy="524786"/>
            <a:chOff x="304802" y="323399"/>
            <a:chExt cx="6010611" cy="542482"/>
          </a:xfrm>
        </p:grpSpPr>
        <p:sp>
          <p:nvSpPr>
            <p:cNvPr id="30" name="Round Single Corner Rectangle 29"/>
            <p:cNvSpPr/>
            <p:nvPr/>
          </p:nvSpPr>
          <p:spPr>
            <a:xfrm flipV="1">
              <a:off x="304802" y="323399"/>
              <a:ext cx="5710671" cy="542482"/>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p:cNvSpPr/>
            <p:nvPr/>
          </p:nvSpPr>
          <p:spPr>
            <a:xfrm>
              <a:off x="465500" y="407231"/>
              <a:ext cx="5849913" cy="397694"/>
            </a:xfrm>
            <a:prstGeom prst="rect">
              <a:avLst/>
            </a:prstGeom>
          </p:spPr>
          <p:txBody>
            <a:bodyPr wrap="square">
              <a:spAutoFit/>
            </a:bodyPr>
            <a:lstStyle/>
            <a:p>
              <a:pPr lvl="0">
                <a:defRPr/>
              </a:pPr>
              <a:r>
                <a:rPr lang="en-US" sz="1900" b="1" smtClean="0">
                  <a:solidFill>
                    <a:prstClr val="black"/>
                  </a:solidFill>
                  <a:cs typeface="Arial" panose="020B0604020202020204" pitchFamily="34" charset="0"/>
                </a:rPr>
                <a:t>Biến </a:t>
              </a:r>
              <a:r>
                <a:rPr lang="en-US" sz="1900" b="1">
                  <a:solidFill>
                    <a:prstClr val="black"/>
                  </a:solidFill>
                  <a:cs typeface="Arial" panose="020B0604020202020204" pitchFamily="34" charset="0"/>
                </a:rPr>
                <a:t>ngẫu nhiên rời </a:t>
              </a:r>
              <a:r>
                <a:rPr lang="en-US" sz="1900" b="1" smtClean="0">
                  <a:solidFill>
                    <a:prstClr val="black"/>
                  </a:solidFill>
                  <a:cs typeface="Arial" panose="020B0604020202020204" pitchFamily="34" charset="0"/>
                </a:rPr>
                <a:t>rạc</a:t>
              </a:r>
              <a:endParaRPr kumimoji="0" lang="en-US" sz="19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33" name="Rectangle 32"/>
          <p:cNvSpPr/>
          <p:nvPr/>
        </p:nvSpPr>
        <p:spPr>
          <a:xfrm>
            <a:off x="4243248" y="2831905"/>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07074" y="3286825"/>
                <a:ext cx="8495019" cy="1661993"/>
              </a:xfrm>
              <a:prstGeom prst="rect">
                <a:avLst/>
              </a:prstGeom>
            </p:spPr>
            <p:txBody>
              <a:bodyPr wrap="square">
                <a:spAutoFit/>
              </a:bodyPr>
              <a:lstStyle/>
              <a:p>
                <a:pPr algn="just">
                  <a:lnSpc>
                    <a:spcPct val="150000"/>
                  </a:lnSpc>
                </a:pPr>
                <a:r>
                  <a:rPr lang="en-US" sz="1700">
                    <a:latin typeface="+mj-lt"/>
                    <a:ea typeface="Calibri" panose="020F0502020204030204" pitchFamily="34" charset="0"/>
                    <a:cs typeface="Times New Roman" panose="02020603050405020304" pitchFamily="18" charset="0"/>
                  </a:rPr>
                  <a:t>a) Khi gieo một xúc xắc cân đối, đồng chất liên tiếp 6 lần thì số lần xúc xắc xuất hiện mặt 6 chấm trong 6 lần gieo đó là: 0, 1, 2, 3, 4, 5, 6.</a:t>
                </a:r>
              </a:p>
              <a:p>
                <a:pPr algn="just">
                  <a:lnSpc>
                    <a:spcPct val="150000"/>
                  </a:lnSpc>
                </a:pPr>
                <a:r>
                  <a:rPr lang="en-US" sz="1700">
                    <a:latin typeface="+mj-lt"/>
                    <a:ea typeface="Malgun Gothic" panose="020B0503020000020004" pitchFamily="34" charset="-127"/>
                    <a:cs typeface="Times New Roman" panose="02020603050405020304" pitchFamily="18" charset="0"/>
                  </a:rPr>
                  <a:t>b) Trước khi thực hiện việc gieo xúc xắc đó, ta không khẳng định được </a:t>
                </a:r>
                <a14:m>
                  <m:oMath xmlns:m="http://schemas.openxmlformats.org/officeDocument/2006/math">
                    <m:r>
                      <a:rPr lang="en-US" sz="17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en-US" sz="1700">
                    <a:latin typeface="+mj-lt"/>
                    <a:ea typeface="Malgun Gothic" panose="020B0503020000020004" pitchFamily="34" charset="-127"/>
                    <a:cs typeface="Times New Roman" panose="02020603050405020304" pitchFamily="18" charset="0"/>
                  </a:rPr>
                  <a:t> sẽ nhận </a:t>
                </a:r>
                <a:r>
                  <a:rPr lang="en-US" sz="1700" smtClean="0">
                    <a:latin typeface="+mj-lt"/>
                    <a:ea typeface="Malgun Gothic" panose="020B0503020000020004" pitchFamily="34" charset="-127"/>
                    <a:cs typeface="Times New Roman" panose="02020603050405020304" pitchFamily="18" charset="0"/>
                  </a:rPr>
                  <a:t>    giá </a:t>
                </a:r>
                <a:r>
                  <a:rPr lang="en-US" sz="1700">
                    <a:latin typeface="+mj-lt"/>
                    <a:ea typeface="Malgun Gothic" panose="020B0503020000020004" pitchFamily="34" charset="-127"/>
                    <a:cs typeface="Times New Roman" panose="02020603050405020304" pitchFamily="18" charset="0"/>
                  </a:rPr>
                  <a:t>trị nào.</a:t>
                </a:r>
                <a:endParaRPr lang="en-US" sz="1700">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7074" y="3286825"/>
                <a:ext cx="8495019" cy="1661993"/>
              </a:xfrm>
              <a:prstGeom prst="rect">
                <a:avLst/>
              </a:prstGeom>
              <a:blipFill>
                <a:blip r:embed="rId5"/>
                <a:stretch>
                  <a:fillRect l="-430" r="-430" b="-1099"/>
                </a:stretch>
              </a:blipFill>
            </p:spPr>
            <p:txBody>
              <a:bodyPr/>
              <a:lstStyle/>
              <a:p>
                <a:r>
                  <a:rPr lang="en-US">
                    <a:noFill/>
                  </a:rPr>
                  <a:t> </a:t>
                </a:r>
              </a:p>
            </p:txBody>
          </p:sp>
        </mc:Fallback>
      </mc:AlternateContent>
      <p:sp>
        <p:nvSpPr>
          <p:cNvPr id="35" name="Google Shape;926;p42"/>
          <p:cNvSpPr/>
          <p:nvPr/>
        </p:nvSpPr>
        <p:spPr>
          <a:xfrm rot="5400000">
            <a:off x="8773257" y="4598911"/>
            <a:ext cx="268937" cy="681546"/>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grpSp>
        <p:nvGrpSpPr>
          <p:cNvPr id="37" name="Google Shape;848;p40"/>
          <p:cNvGrpSpPr/>
          <p:nvPr/>
        </p:nvGrpSpPr>
        <p:grpSpPr>
          <a:xfrm rot="2926950">
            <a:off x="8589121" y="-941"/>
            <a:ext cx="519976" cy="603409"/>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1761924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2" name="Google Shape;1042;p43"/>
          <p:cNvGrpSpPr/>
          <p:nvPr/>
        </p:nvGrpSpPr>
        <p:grpSpPr>
          <a:xfrm rot="16700307">
            <a:off x="7762059" y="3678432"/>
            <a:ext cx="1995096" cy="483135"/>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226849" y="224655"/>
                <a:ext cx="8692119" cy="1938992"/>
              </a:xfrm>
              <a:prstGeom prst="rect">
                <a:avLst/>
              </a:prstGeom>
            </p:spPr>
            <p:txBody>
              <a:bodyPr wrap="square">
                <a:spAutoFit/>
              </a:bodyPr>
              <a:lstStyle/>
              <a:p>
                <a:pPr lvl="0" algn="just">
                  <a:lnSpc>
                    <a:spcPct val="150000"/>
                  </a:lnSpc>
                </a:pPr>
                <a:r>
                  <a:rPr kumimoji="0" lang="fr-FR" sz="160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1.3 </a:t>
                </a: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(SGK – </a:t>
                </a:r>
                <a:r>
                  <a:rPr kumimoji="0" lang="fr-FR" sz="160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tr.13) </a:t>
                </a:r>
                <a:r>
                  <a:rPr lang="vi-VN" sz="1600"/>
                  <a:t>Một túi gồm các tấm thẻ giống hệt nhau chỉ khác màu, trong đó có 10 tấm thẻ màu đỏ và 6 tấm thẻ màu xanh. Rút ngẫu nhiên đồng thời ra 3 tấm thẻ từ trong túi.</a:t>
                </a:r>
              </a:p>
              <a:p>
                <a:pPr lvl="0" algn="just">
                  <a:lnSpc>
                    <a:spcPct val="150000"/>
                  </a:lnSpc>
                </a:pPr>
                <a:r>
                  <a:rPr lang="vi-VN" sz="1600" smtClean="0"/>
                  <a:t>a) Gọi </a:t>
                </a:r>
                <a14:m>
                  <m:oMath xmlns:m="http://schemas.openxmlformats.org/officeDocument/2006/math">
                    <m:r>
                      <a:rPr lang="vi-VN" sz="1600" i="1" smtClean="0">
                        <a:latin typeface="Cambria Math" panose="02040503050406030204" pitchFamily="18" charset="0"/>
                      </a:rPr>
                      <m:t>𝑋</m:t>
                    </m:r>
                  </m:oMath>
                </a14:m>
                <a:r>
                  <a:rPr lang="vi-VN" sz="1600"/>
                  <a:t> là số thẻ đỏ trong ba thẻ rút ra. Lập bảng phân bố xác suất của </a:t>
                </a:r>
                <a14:m>
                  <m:oMath xmlns:m="http://schemas.openxmlformats.org/officeDocument/2006/math">
                    <m:r>
                      <a:rPr lang="vi-VN" sz="1600" i="1" smtClean="0">
                        <a:latin typeface="Cambria Math" panose="02040503050406030204" pitchFamily="18" charset="0"/>
                      </a:rPr>
                      <m:t>𝑋</m:t>
                    </m:r>
                  </m:oMath>
                </a14:m>
                <a:r>
                  <a:rPr lang="vi-VN" sz="1600"/>
                  <a:t>. Tính </a:t>
                </a:r>
                <a14:m>
                  <m:oMath xmlns:m="http://schemas.openxmlformats.org/officeDocument/2006/math">
                    <m:r>
                      <a:rPr lang="vi-VN" sz="1600" i="1" smtClean="0">
                        <a:latin typeface="Cambria Math" panose="02040503050406030204" pitchFamily="18" charset="0"/>
                      </a:rPr>
                      <m:t>𝐸</m:t>
                    </m:r>
                    <m:r>
                      <a:rPr lang="vi-VN" sz="1600" i="1" smtClean="0">
                        <a:latin typeface="Cambria Math" panose="02040503050406030204" pitchFamily="18" charset="0"/>
                      </a:rPr>
                      <m:t>(</m:t>
                    </m:r>
                    <m:r>
                      <a:rPr lang="vi-VN" sz="1600" i="1" smtClean="0">
                        <a:latin typeface="Cambria Math" panose="02040503050406030204" pitchFamily="18" charset="0"/>
                      </a:rPr>
                      <m:t>𝑋</m:t>
                    </m:r>
                    <m:r>
                      <a:rPr lang="vi-VN" sz="1600" i="1" smtClean="0">
                        <a:latin typeface="Cambria Math" panose="02040503050406030204" pitchFamily="18" charset="0"/>
                      </a:rPr>
                      <m:t>)</m:t>
                    </m:r>
                  </m:oMath>
                </a14:m>
                <a:r>
                  <a:rPr lang="vi-VN" sz="1600"/>
                  <a:t>. </a:t>
                </a:r>
                <a:endParaRPr lang="en-US" sz="1600" smtClean="0"/>
              </a:p>
              <a:p>
                <a:pPr lvl="0" algn="just">
                  <a:lnSpc>
                    <a:spcPct val="150000"/>
                  </a:lnSpc>
                </a:pPr>
                <a:r>
                  <a:rPr lang="vi-VN" sz="1600" smtClean="0"/>
                  <a:t>b</a:t>
                </a:r>
                <a:r>
                  <a:rPr lang="vi-VN" sz="1600"/>
                  <a:t>) Giả sử rút mỗi tấm thẻ màu đỏ được 5 điểm và rút mỗi tấm thẻ màu xanh được 8 điểm. Gọi </a:t>
                </a:r>
                <a14:m>
                  <m:oMath xmlns:m="http://schemas.openxmlformats.org/officeDocument/2006/math">
                    <m:r>
                      <a:rPr lang="vi-VN" sz="1600" i="1" smtClean="0">
                        <a:latin typeface="Cambria Math" panose="02040503050406030204" pitchFamily="18" charset="0"/>
                      </a:rPr>
                      <m:t>𝑌</m:t>
                    </m:r>
                  </m:oMath>
                </a14:m>
                <a:r>
                  <a:rPr lang="vi-VN" sz="1600"/>
                  <a:t> là số điểm thu được sau khi rút 3 tấm thẻ từ trong túi. Lập bảng phân bố xác suất của </a:t>
                </a:r>
                <a14:m>
                  <m:oMath xmlns:m="http://schemas.openxmlformats.org/officeDocument/2006/math">
                    <m:r>
                      <a:rPr lang="vi-VN" sz="1600" i="1" smtClean="0">
                        <a:latin typeface="Cambria Math" panose="02040503050406030204" pitchFamily="18" charset="0"/>
                      </a:rPr>
                      <m:t>𝑌</m:t>
                    </m:r>
                  </m:oMath>
                </a14:m>
                <a:r>
                  <a:rPr lang="vi-VN" sz="1600"/>
                  <a:t>.</a:t>
                </a:r>
              </a:p>
            </p:txBody>
          </p:sp>
        </mc:Choice>
        <mc:Fallback xmlns="">
          <p:sp>
            <p:nvSpPr>
              <p:cNvPr id="19" name="Rectangle 18"/>
              <p:cNvSpPr>
                <a:spLocks noRot="1" noChangeAspect="1" noMove="1" noResize="1" noEditPoints="1" noAdjustHandles="1" noChangeArrowheads="1" noChangeShapeType="1" noTextEdit="1"/>
              </p:cNvSpPr>
              <p:nvPr/>
            </p:nvSpPr>
            <p:spPr>
              <a:xfrm>
                <a:off x="226849" y="224655"/>
                <a:ext cx="8692119" cy="1938992"/>
              </a:xfrm>
              <a:prstGeom prst="rect">
                <a:avLst/>
              </a:prstGeom>
              <a:blipFill>
                <a:blip r:embed="rId3"/>
                <a:stretch>
                  <a:fillRect l="-351" r="-421" b="-943"/>
                </a:stretch>
              </a:blipFill>
            </p:spPr>
            <p:txBody>
              <a:bodyPr/>
              <a:lstStyle/>
              <a:p>
                <a:r>
                  <a:rPr lang="en-US">
                    <a:noFill/>
                  </a:rPr>
                  <a:t> </a:t>
                </a:r>
              </a:p>
            </p:txBody>
          </p:sp>
        </mc:Fallback>
      </mc:AlternateContent>
      <p:sp>
        <p:nvSpPr>
          <p:cNvPr id="20" name="Rectangle 19"/>
          <p:cNvSpPr/>
          <p:nvPr/>
        </p:nvSpPr>
        <p:spPr>
          <a:xfrm>
            <a:off x="4246462" y="223323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863684" y="2642042"/>
                <a:ext cx="7246729" cy="2290948"/>
              </a:xfrm>
              <a:prstGeom prst="rect">
                <a:avLst/>
              </a:prstGeom>
            </p:spPr>
            <p:txBody>
              <a:bodyPr wrap="square">
                <a:spAutoFit/>
              </a:bodyPr>
              <a:lstStyle/>
              <a:p>
                <a:pPr algn="just">
                  <a:lnSpc>
                    <a:spcPct val="150000"/>
                  </a:lnSpc>
                </a:pPr>
                <a:r>
                  <a:rPr lang="fr-FR" sz="1600" smtClean="0">
                    <a:latin typeface="+mn-lt"/>
                    <a:ea typeface="Calibri" panose="020F0502020204030204" pitchFamily="34" charset="0"/>
                    <a:cs typeface="Times New Roman" panose="02020603050405020304" pitchFamily="18" charset="0"/>
                  </a:rPr>
                  <a:t>a) Các giá trị có thể của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fr-FR" sz="1600" smtClean="0">
                    <a:latin typeface="+mn-lt"/>
                    <a:ea typeface="Calibri" panose="020F0502020204030204" pitchFamily="34" charset="0"/>
                    <a:cs typeface="Times New Roman" panose="02020603050405020304" pitchFamily="18" charset="0"/>
                  </a:rPr>
                  <a:t> </a:t>
                </a:r>
                <a:r>
                  <a:rPr lang="fr-FR" sz="1600">
                    <a:latin typeface="+mn-lt"/>
                    <a:ea typeface="Calibri" panose="020F0502020204030204" pitchFamily="34" charset="0"/>
                    <a:cs typeface="Times New Roman" panose="02020603050405020304" pitchFamily="18" charset="0"/>
                  </a:rPr>
                  <a:t>thuộc </a:t>
                </a:r>
                <a:r>
                  <a:rPr lang="fr-FR" sz="1600" smtClean="0">
                    <a:latin typeface="+mn-lt"/>
                    <a:ea typeface="Calibri" panose="020F0502020204030204" pitchFamily="34" charset="0"/>
                    <a:cs typeface="Times New Roman" panose="02020603050405020304" pitchFamily="18" charset="0"/>
                  </a:rPr>
                  <a:t>tập: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0;1;2;3</m:t>
                        </m:r>
                      </m:e>
                    </m:d>
                  </m:oMath>
                </a14:m>
                <a:endParaRPr lang="en-US" sz="1600">
                  <a:latin typeface="+mn-lt"/>
                  <a:ea typeface="Calibri" panose="020F0502020204030204" pitchFamily="34" charset="0"/>
                  <a:cs typeface="Times New Roman" panose="02020603050405020304" pitchFamily="18" charset="0"/>
                </a:endParaRPr>
              </a:p>
              <a:p>
                <a:pPr algn="just">
                  <a:lnSpc>
                    <a:spcPct val="150000"/>
                  </a:lnSpc>
                </a:pPr>
                <a:r>
                  <a:rPr lang="fr-FR" sz="1600">
                    <a:effectLst/>
                    <a:latin typeface="+mn-lt"/>
                    <a:ea typeface="Calibri" panose="020F0502020204030204" pitchFamily="34" charset="0"/>
                    <a:cs typeface="Times New Roman" panose="02020603050405020304" pitchFamily="18" charset="0"/>
                  </a:rPr>
                  <a:t>Số cách chọn 3 tấm thẻ trong 16 tấm thẻ là: </a:t>
                </a:r>
                <a14:m>
                  <m:oMath xmlns:m="http://schemas.openxmlformats.org/officeDocument/2006/math">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16</m:t>
                        </m:r>
                      </m:sub>
                      <m:sup>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=560</m:t>
                    </m:r>
                  </m:oMath>
                </a14:m>
                <a:r>
                  <a:rPr lang="fr-FR" sz="1600">
                    <a:effectLst/>
                    <a:latin typeface="+mn-lt"/>
                    <a:ea typeface="Malgun Gothic" panose="020B0503020000020004" pitchFamily="34" charset="-127"/>
                    <a:cs typeface="Times New Roman" panose="02020603050405020304" pitchFamily="18" charset="0"/>
                  </a:rPr>
                  <a:t> </a:t>
                </a:r>
                <a:r>
                  <a:rPr lang="fr-FR" sz="1600" smtClean="0">
                    <a:effectLst/>
                    <a:latin typeface="+mn-lt"/>
                    <a:ea typeface="Malgun Gothic" panose="020B0503020000020004" pitchFamily="34" charset="-127"/>
                    <a:cs typeface="Times New Roman" panose="02020603050405020304" pitchFamily="18" charset="0"/>
                  </a:rPr>
                  <a:t>cách</a:t>
                </a:r>
                <a:endParaRPr lang="en-US" sz="1600">
                  <a:latin typeface="+mn-lt"/>
                  <a:ea typeface="Calibri" panose="020F0502020204030204" pitchFamily="34" charset="0"/>
                  <a:cs typeface="Times New Roman" panose="02020603050405020304" pitchFamily="18" charset="0"/>
                </a:endParaRPr>
              </a:p>
              <a:p>
                <a:pPr algn="just">
                  <a:lnSpc>
                    <a:spcPct val="150000"/>
                  </a:lnSpc>
                </a:pPr>
                <a:r>
                  <a:rPr lang="fr-FR" sz="1600">
                    <a:effectLst/>
                    <a:latin typeface="+mn-lt"/>
                    <a:ea typeface="Malgun Gothic" panose="020B0503020000020004" pitchFamily="34" charset="-127"/>
                    <a:cs typeface="Times New Roman" panose="02020603050405020304" pitchFamily="18" charset="0"/>
                  </a:rPr>
                  <a:t>Ta có:</a:t>
                </a:r>
                <a:endParaRPr lang="en-US" sz="1600">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600" smtClean="0">
                    <a:effectLst/>
                    <a:latin typeface="+mn-lt"/>
                    <a:ea typeface="Malgun Gothic" panose="020B0503020000020004" pitchFamily="34" charset="-127"/>
                    <a:cs typeface="Times New Roman" panose="02020603050405020304" pitchFamily="18" charset="0"/>
                  </a:rPr>
                  <a:t>Biến </a:t>
                </a:r>
                <a:r>
                  <a:rPr lang="fr-FR" sz="1600">
                    <a:effectLst/>
                    <a:latin typeface="+mn-lt"/>
                    <a:ea typeface="Malgun Gothic" panose="020B0503020000020004" pitchFamily="34" charset="-127"/>
                    <a:cs typeface="Times New Roman" panose="02020603050405020304" pitchFamily="18" charset="0"/>
                  </a:rPr>
                  <a:t>cố </a:t>
                </a:r>
                <a14:m>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𝑋</m:t>
                    </m:r>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=0} </m:t>
                    </m:r>
                  </m:oMath>
                </a14:m>
                <a:r>
                  <a:rPr lang="fr-FR" sz="1600">
                    <a:effectLst/>
                    <a:latin typeface="+mn-lt"/>
                    <a:ea typeface="Malgun Gothic" panose="020B0503020000020004" pitchFamily="34" charset="-127"/>
                    <a:cs typeface="Times New Roman" panose="02020603050405020304" pitchFamily="18" charset="0"/>
                  </a:rPr>
                  <a:t>là: “Lấy được 3 tấm thẻ màu xanh”</a:t>
                </a:r>
                <a:endParaRPr lang="en-US" sz="1600">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Malgun Gothic" panose="020B0503020000020004" pitchFamily="34" charset="-127"/>
                          <a:cs typeface="Times New Roman" panose="02020603050405020304" pitchFamily="18" charset="0"/>
                        </a:rPr>
                        <m:t>S</m:t>
                      </m:r>
                      <m:r>
                        <m:rPr>
                          <m:nor/>
                        </m:rPr>
                        <a:rPr lang="fr-FR" sz="1600">
                          <a:ea typeface="Malgun Gothic" panose="020B0503020000020004" pitchFamily="34" charset="-127"/>
                          <a:cs typeface="Times New Roman" panose="02020603050405020304" pitchFamily="18" charset="0"/>
                        </a:rPr>
                        <m:t>ố </m:t>
                      </m:r>
                      <m:r>
                        <m:rPr>
                          <m:nor/>
                        </m:rPr>
                        <a:rPr lang="fr-FR" sz="1600">
                          <a:ea typeface="Malgun Gothic" panose="020B0503020000020004" pitchFamily="34" charset="-127"/>
                          <a:cs typeface="Times New Roman" panose="02020603050405020304" pitchFamily="18" charset="0"/>
                        </a:rPr>
                        <m:t>k</m:t>
                      </m:r>
                      <m:r>
                        <m:rPr>
                          <m:nor/>
                        </m:rPr>
                        <a:rPr lang="fr-FR" sz="1600">
                          <a:ea typeface="Malgun Gothic" panose="020B0503020000020004" pitchFamily="34" charset="-127"/>
                          <a:cs typeface="Times New Roman" panose="02020603050405020304" pitchFamily="18" charset="0"/>
                        </a:rPr>
                        <m:t>ế</m:t>
                      </m:r>
                      <m:r>
                        <m:rPr>
                          <m:nor/>
                        </m:rPr>
                        <a:rPr lang="fr-FR" sz="1600">
                          <a:ea typeface="Malgun Gothic" panose="020B0503020000020004" pitchFamily="34" charset="-127"/>
                          <a:cs typeface="Times New Roman" panose="02020603050405020304" pitchFamily="18" charset="0"/>
                        </a:rPr>
                        <m:t>t</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qu</m:t>
                      </m:r>
                      <m:r>
                        <m:rPr>
                          <m:nor/>
                        </m:rPr>
                        <a:rPr lang="fr-FR" sz="1600">
                          <a:ea typeface="Malgun Gothic" panose="020B0503020000020004" pitchFamily="34" charset="-127"/>
                          <a:cs typeface="Times New Roman" panose="02020603050405020304" pitchFamily="18" charset="0"/>
                        </a:rPr>
                        <m:t>ả </m:t>
                      </m:r>
                      <m:r>
                        <m:rPr>
                          <m:nor/>
                        </m:rPr>
                        <a:rPr lang="fr-FR" sz="1600">
                          <a:ea typeface="Malgun Gothic" panose="020B0503020000020004" pitchFamily="34" charset="-127"/>
                          <a:cs typeface="Times New Roman" panose="02020603050405020304" pitchFamily="18" charset="0"/>
                        </a:rPr>
                        <m:t>thu</m:t>
                      </m:r>
                      <m:r>
                        <m:rPr>
                          <m:nor/>
                        </m:rPr>
                        <a:rPr lang="fr-FR" sz="1600">
                          <a:ea typeface="Malgun Gothic" panose="020B0503020000020004" pitchFamily="34" charset="-127"/>
                          <a:cs typeface="Times New Roman" panose="02020603050405020304" pitchFamily="18" charset="0"/>
                        </a:rPr>
                        <m:t>ậ</m:t>
                      </m:r>
                      <m:r>
                        <m:rPr>
                          <m:nor/>
                        </m:rPr>
                        <a:rPr lang="fr-FR" sz="1600">
                          <a:ea typeface="Malgun Gothic" panose="020B0503020000020004" pitchFamily="34" charset="-127"/>
                          <a:cs typeface="Times New Roman" panose="02020603050405020304" pitchFamily="18" charset="0"/>
                        </a:rPr>
                        <m:t>n</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l</m:t>
                      </m:r>
                      <m:r>
                        <m:rPr>
                          <m:nor/>
                        </m:rPr>
                        <a:rPr lang="fr-FR" sz="1600">
                          <a:ea typeface="Malgun Gothic" panose="020B0503020000020004" pitchFamily="34" charset="-127"/>
                          <a:cs typeface="Times New Roman" panose="02020603050405020304" pitchFamily="18" charset="0"/>
                        </a:rPr>
                        <m:t>ợ</m:t>
                      </m:r>
                      <m:r>
                        <m:rPr>
                          <m:nor/>
                        </m:rPr>
                        <a:rPr lang="fr-FR" sz="1600">
                          <a:ea typeface="Malgun Gothic" panose="020B0503020000020004" pitchFamily="34" charset="-127"/>
                          <a:cs typeface="Times New Roman" panose="02020603050405020304" pitchFamily="18" charset="0"/>
                        </a:rPr>
                        <m:t>i</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cho</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bi</m:t>
                      </m:r>
                      <m:r>
                        <m:rPr>
                          <m:nor/>
                        </m:rPr>
                        <a:rPr lang="fr-FR" sz="1600">
                          <a:ea typeface="Malgun Gothic" panose="020B0503020000020004" pitchFamily="34" charset="-127"/>
                          <a:cs typeface="Times New Roman" panose="02020603050405020304" pitchFamily="18" charset="0"/>
                        </a:rPr>
                        <m:t>ế</m:t>
                      </m:r>
                      <m:r>
                        <m:rPr>
                          <m:nor/>
                        </m:rPr>
                        <a:rPr lang="fr-FR" sz="1600">
                          <a:ea typeface="Malgun Gothic" panose="020B0503020000020004" pitchFamily="34" charset="-127"/>
                          <a:cs typeface="Times New Roman" panose="02020603050405020304" pitchFamily="18" charset="0"/>
                        </a:rPr>
                        <m:t>n</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c</m:t>
                      </m:r>
                      <m:r>
                        <m:rPr>
                          <m:nor/>
                        </m:rPr>
                        <a:rPr lang="fr-FR" sz="1600">
                          <a:ea typeface="Malgun Gothic" panose="020B0503020000020004" pitchFamily="34" charset="-127"/>
                          <a:cs typeface="Times New Roman" panose="02020603050405020304" pitchFamily="18" charset="0"/>
                        </a:rPr>
                        <m:t>ố </m:t>
                      </m:r>
                      <m:d>
                        <m:dPr>
                          <m:begChr m:val="{"/>
                          <m:endChr m:val="}"/>
                          <m:ctrlPr>
                            <a:rPr lang="fr-FR" sz="1600" i="1">
                              <a:latin typeface="Cambria Math" panose="02040503050406030204" pitchFamily="18" charset="0"/>
                              <a:ea typeface="Malgun Gothic" panose="020B0503020000020004" pitchFamily="34" charset="-127"/>
                              <a:cs typeface="Times New Roman" panose="02020603050405020304" pitchFamily="18" charset="0"/>
                            </a:rPr>
                          </m:ctrlPr>
                        </m:dPr>
                        <m:e>
                          <m:r>
                            <a:rPr lang="fr-FR" sz="1600" i="1">
                              <a:latin typeface="Cambria Math" panose="02040503050406030204" pitchFamily="18" charset="0"/>
                              <a:ea typeface="Malgun Gothic" panose="020B0503020000020004" pitchFamily="34" charset="-127"/>
                              <a:cs typeface="Times New Roman" panose="02020603050405020304" pitchFamily="18" charset="0"/>
                            </a:rPr>
                            <m:t>𝑋</m:t>
                          </m:r>
                          <m:r>
                            <a:rPr lang="fr-FR" sz="1600" i="1">
                              <a:latin typeface="Cambria Math" panose="02040503050406030204" pitchFamily="18" charset="0"/>
                              <a:ea typeface="Malgun Gothic" panose="020B0503020000020004" pitchFamily="34" charset="-127"/>
                              <a:cs typeface="Times New Roman" panose="02020603050405020304" pitchFamily="18" charset="0"/>
                            </a:rPr>
                            <m:t>=0</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l</m:t>
                      </m:r>
                      <m:r>
                        <m:rPr>
                          <m:nor/>
                        </m:rPr>
                        <a:rPr lang="fr-FR" sz="1600">
                          <a:ea typeface="Malgun Gothic" panose="020B0503020000020004" pitchFamily="34" charset="-127"/>
                          <a:cs typeface="Times New Roman" panose="02020603050405020304" pitchFamily="18" charset="0"/>
                        </a:rPr>
                        <m:t>à</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6</m:t>
                          </m:r>
                        </m:sub>
                        <m:sup>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=20</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20</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560</m:t>
                          </m:r>
                        </m:den>
                      </m:f>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16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63684" y="2642042"/>
                <a:ext cx="7246729" cy="2290948"/>
              </a:xfrm>
              <a:prstGeom prst="rect">
                <a:avLst/>
              </a:prstGeom>
              <a:blipFill>
                <a:blip r:embed="rId4"/>
                <a:stretch>
                  <a:fillRect l="-505"/>
                </a:stretch>
              </a:blipFill>
            </p:spPr>
            <p:txBody>
              <a:bodyPr/>
              <a:lstStyle/>
              <a:p>
                <a:r>
                  <a:rPr lang="en-US">
                    <a:noFill/>
                  </a:rPr>
                  <a:t> </a:t>
                </a:r>
              </a:p>
            </p:txBody>
          </p:sp>
        </mc:Fallback>
      </mc:AlternateContent>
    </p:spTree>
    <p:extLst>
      <p:ext uri="{BB962C8B-B14F-4D97-AF65-F5344CB8AC3E}">
        <p14:creationId xmlns:p14="http://schemas.microsoft.com/office/powerpoint/2010/main" val="974797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2" name="Google Shape;1042;p43"/>
          <p:cNvGrpSpPr/>
          <p:nvPr/>
        </p:nvGrpSpPr>
        <p:grpSpPr>
          <a:xfrm rot="16700307">
            <a:off x="7861483" y="3737768"/>
            <a:ext cx="1995096" cy="483135"/>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4246462" y="252400"/>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52630" y="658393"/>
                <a:ext cx="8332648" cy="4493602"/>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Biến </a:t>
                </a: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cố </a:t>
                </a:r>
                <a14:m>
                  <m:oMath xmlns:m="http://schemas.openxmlformats.org/officeDocument/2006/math">
                    <m:r>
                      <a:rPr kumimoji="0" lang="fr-FR" sz="155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Arial" panose="020B0604020202020204" pitchFamily="34" charset="0"/>
                        <a:sym typeface="Arial"/>
                      </a:rPr>
                      <m:t>{</m:t>
                    </m:r>
                    <m:r>
                      <a:rPr kumimoji="0" lang="fr-FR" sz="155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Arial" panose="020B0604020202020204" pitchFamily="34" charset="0"/>
                        <a:sym typeface="Arial"/>
                      </a:rPr>
                      <m:t>𝑋</m:t>
                    </m:r>
                    <m:r>
                      <a:rPr kumimoji="0" lang="fr-FR" sz="155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Arial" panose="020B0604020202020204" pitchFamily="34" charset="0"/>
                        <a:sym typeface="Arial"/>
                      </a:rPr>
                      <m:t>=1} </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là: “Lấy được 1 tấm thẻ màu đỏ và 2 tấm thẻ màu xanh”</a:t>
                </a:r>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Có </a:t>
                </a:r>
                <a14:m>
                  <m:oMath xmlns:m="http://schemas.openxmlformats.org/officeDocument/2006/math">
                    <m:sSubSup>
                      <m:sSubSup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sub>
                      <m: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=10</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cách chọn 1 tấm thẻ màu đỏ trong 10 tấm thẻ màu đỏ và </a:t>
                </a:r>
                <a14:m>
                  <m:oMath xmlns:m="http://schemas.openxmlformats.org/officeDocument/2006/math">
                    <m:sSubSup>
                      <m:sSubSup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ub>
                      <m: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cách chọn 2 tấm thẻ màu xanh trong 6 tấm thẻ màu </a:t>
                </a:r>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xanh</a:t>
                </a:r>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Theo quy tắc nhân ta có: </a:t>
                </a:r>
                <a14:m>
                  <m:oMath xmlns:m="http://schemas.openxmlformats.org/officeDocument/2006/math">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10.15=150</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cách chọn 1 tấm thẻ màu đỏ và 2 tấm thẻ màu </a:t>
                </a:r>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xanh</a:t>
                </a:r>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550">
                          <a:latin typeface="Arial" panose="020B0604020202020204" pitchFamily="34" charset="0"/>
                          <a:ea typeface="Malgun Gothic" panose="020B0503020000020004" pitchFamily="34" charset="-127"/>
                          <a:cs typeface="Arial" panose="020B0604020202020204" pitchFamily="34" charset="0"/>
                        </a:rPr>
                        <m:t>S</m:t>
                      </m:r>
                      <m:r>
                        <m:rPr>
                          <m:nor/>
                        </m:rPr>
                        <a:rPr lang="fr-FR" sz="1550">
                          <a:latin typeface="Arial" panose="020B0604020202020204" pitchFamily="34" charset="0"/>
                          <a:ea typeface="Malgun Gothic" panose="020B0503020000020004" pitchFamily="34" charset="-127"/>
                          <a:cs typeface="Arial" panose="020B0604020202020204" pitchFamily="34" charset="0"/>
                        </a:rPr>
                        <m:t>ố </m:t>
                      </m:r>
                      <m:r>
                        <m:rPr>
                          <m:nor/>
                        </m:rPr>
                        <a:rPr lang="fr-FR" sz="1550">
                          <a:latin typeface="Arial" panose="020B0604020202020204" pitchFamily="34" charset="0"/>
                          <a:ea typeface="Malgun Gothic" panose="020B0503020000020004" pitchFamily="34" charset="-127"/>
                          <a:cs typeface="Arial" panose="020B0604020202020204" pitchFamily="34" charset="0"/>
                        </a:rPr>
                        <m:t>k</m:t>
                      </m:r>
                      <m:r>
                        <m:rPr>
                          <m:nor/>
                        </m:rPr>
                        <a:rPr lang="fr-FR" sz="1550">
                          <a:latin typeface="Arial" panose="020B0604020202020204" pitchFamily="34" charset="0"/>
                          <a:ea typeface="Malgun Gothic" panose="020B0503020000020004" pitchFamily="34" charset="-127"/>
                          <a:cs typeface="Arial" panose="020B0604020202020204" pitchFamily="34" charset="0"/>
                        </a:rPr>
                        <m:t>ế</m:t>
                      </m:r>
                      <m:r>
                        <m:rPr>
                          <m:nor/>
                        </m:rPr>
                        <a:rPr lang="fr-FR" sz="1550">
                          <a:latin typeface="Arial" panose="020B0604020202020204" pitchFamily="34" charset="0"/>
                          <a:ea typeface="Malgun Gothic" panose="020B0503020000020004" pitchFamily="34" charset="-127"/>
                          <a:cs typeface="Arial" panose="020B0604020202020204" pitchFamily="34" charset="0"/>
                        </a:rPr>
                        <m:t>t</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qu</m:t>
                      </m:r>
                      <m:r>
                        <m:rPr>
                          <m:nor/>
                        </m:rPr>
                        <a:rPr lang="fr-FR" sz="1550">
                          <a:latin typeface="Arial" panose="020B0604020202020204" pitchFamily="34" charset="0"/>
                          <a:ea typeface="Malgun Gothic" panose="020B0503020000020004" pitchFamily="34" charset="-127"/>
                          <a:cs typeface="Arial" panose="020B0604020202020204" pitchFamily="34" charset="0"/>
                        </a:rPr>
                        <m:t>ả </m:t>
                      </m:r>
                      <m:r>
                        <m:rPr>
                          <m:nor/>
                        </m:rPr>
                        <a:rPr lang="fr-FR" sz="1550">
                          <a:latin typeface="Arial" panose="020B0604020202020204" pitchFamily="34" charset="0"/>
                          <a:ea typeface="Malgun Gothic" panose="020B0503020000020004" pitchFamily="34" charset="-127"/>
                          <a:cs typeface="Arial" panose="020B0604020202020204" pitchFamily="34" charset="0"/>
                        </a:rPr>
                        <m:t>thu</m:t>
                      </m:r>
                      <m:r>
                        <m:rPr>
                          <m:nor/>
                        </m:rPr>
                        <a:rPr lang="fr-FR" sz="1550">
                          <a:latin typeface="Arial" panose="020B0604020202020204" pitchFamily="34" charset="0"/>
                          <a:ea typeface="Malgun Gothic" panose="020B0503020000020004" pitchFamily="34" charset="-127"/>
                          <a:cs typeface="Arial" panose="020B0604020202020204" pitchFamily="34" charset="0"/>
                        </a:rPr>
                        <m:t>ậ</m:t>
                      </m:r>
                      <m:r>
                        <m:rPr>
                          <m:nor/>
                        </m:rPr>
                        <a:rPr lang="fr-FR" sz="1550">
                          <a:latin typeface="Arial" panose="020B0604020202020204" pitchFamily="34" charset="0"/>
                          <a:ea typeface="Malgun Gothic" panose="020B0503020000020004" pitchFamily="34" charset="-127"/>
                          <a:cs typeface="Arial" panose="020B0604020202020204" pitchFamily="34" charset="0"/>
                        </a:rPr>
                        <m:t>n</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l</m:t>
                      </m:r>
                      <m:r>
                        <m:rPr>
                          <m:nor/>
                        </m:rPr>
                        <a:rPr lang="fr-FR" sz="1550">
                          <a:latin typeface="Arial" panose="020B0604020202020204" pitchFamily="34" charset="0"/>
                          <a:ea typeface="Malgun Gothic" panose="020B0503020000020004" pitchFamily="34" charset="-127"/>
                          <a:cs typeface="Arial" panose="020B0604020202020204" pitchFamily="34" charset="0"/>
                        </a:rPr>
                        <m:t>ợ</m:t>
                      </m:r>
                      <m:r>
                        <m:rPr>
                          <m:nor/>
                        </m:rPr>
                        <a:rPr lang="fr-FR" sz="1550">
                          <a:latin typeface="Arial" panose="020B0604020202020204" pitchFamily="34" charset="0"/>
                          <a:ea typeface="Malgun Gothic" panose="020B0503020000020004" pitchFamily="34" charset="-127"/>
                          <a:cs typeface="Arial" panose="020B0604020202020204" pitchFamily="34" charset="0"/>
                        </a:rPr>
                        <m:t>i</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cho</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bi</m:t>
                      </m:r>
                      <m:r>
                        <m:rPr>
                          <m:nor/>
                        </m:rPr>
                        <a:rPr lang="fr-FR" sz="1550">
                          <a:latin typeface="Arial" panose="020B0604020202020204" pitchFamily="34" charset="0"/>
                          <a:ea typeface="Malgun Gothic" panose="020B0503020000020004" pitchFamily="34" charset="-127"/>
                          <a:cs typeface="Arial" panose="020B0604020202020204" pitchFamily="34" charset="0"/>
                        </a:rPr>
                        <m:t>ế</m:t>
                      </m:r>
                      <m:r>
                        <m:rPr>
                          <m:nor/>
                        </m:rPr>
                        <a:rPr lang="fr-FR" sz="1550">
                          <a:latin typeface="Arial" panose="020B0604020202020204" pitchFamily="34" charset="0"/>
                          <a:ea typeface="Malgun Gothic" panose="020B0503020000020004" pitchFamily="34" charset="-127"/>
                          <a:cs typeface="Arial" panose="020B0604020202020204" pitchFamily="34" charset="0"/>
                        </a:rPr>
                        <m:t>n</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c</m:t>
                      </m:r>
                      <m:r>
                        <m:rPr>
                          <m:nor/>
                        </m:rPr>
                        <a:rPr lang="fr-FR" sz="1550">
                          <a:latin typeface="Arial" panose="020B0604020202020204" pitchFamily="34" charset="0"/>
                          <a:ea typeface="Malgun Gothic" panose="020B0503020000020004" pitchFamily="34" charset="-127"/>
                          <a:cs typeface="Arial" panose="020B0604020202020204" pitchFamily="34" charset="0"/>
                        </a:rPr>
                        <m:t>ố </m:t>
                      </m:r>
                      <m:d>
                        <m:dPr>
                          <m:begChr m:val="{"/>
                          <m:endChr m:val="}"/>
                          <m:ctrlPr>
                            <a:rPr lang="fr-FR" sz="1550" i="1">
                              <a:latin typeface="Cambria Math" panose="02040503050406030204" pitchFamily="18" charset="0"/>
                              <a:ea typeface="Malgun Gothic" panose="020B0503020000020004" pitchFamily="34" charset="-127"/>
                              <a:cs typeface="Arial" panose="020B0604020202020204" pitchFamily="34" charset="0"/>
                            </a:rPr>
                          </m:ctrlPr>
                        </m:dPr>
                        <m:e>
                          <m:r>
                            <a:rPr lang="fr-FR" sz="1550" i="1">
                              <a:latin typeface="Cambria Math" panose="02040503050406030204" pitchFamily="18" charset="0"/>
                              <a:ea typeface="Malgun Gothic" panose="020B0503020000020004" pitchFamily="34" charset="-127"/>
                              <a:cs typeface="Arial" panose="020B0604020202020204" pitchFamily="34" charset="0"/>
                            </a:rPr>
                            <m:t>𝑋</m:t>
                          </m:r>
                          <m:r>
                            <a:rPr lang="fr-FR" sz="1550" i="1">
                              <a:latin typeface="Cambria Math" panose="02040503050406030204" pitchFamily="18" charset="0"/>
                              <a:ea typeface="Malgun Gothic" panose="020B0503020000020004" pitchFamily="34" charset="-127"/>
                              <a:cs typeface="Arial" panose="020B0604020202020204" pitchFamily="34" charset="0"/>
                            </a:rPr>
                            <m:t>=1</m:t>
                          </m:r>
                        </m:e>
                      </m:d>
                      <m:r>
                        <m:rPr>
                          <m:nor/>
                        </m:rPr>
                        <a:rPr lang="en-US" sz="1550" b="0" i="0" smtClean="0">
                          <a:latin typeface="Cambria Math" panose="02040503050406030204" pitchFamily="18"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l</m:t>
                      </m:r>
                      <m:r>
                        <m:rPr>
                          <m:nor/>
                        </m:rPr>
                        <a:rPr lang="fr-FR" sz="1550">
                          <a:latin typeface="Arial" panose="020B0604020202020204" pitchFamily="34" charset="0"/>
                          <a:ea typeface="Malgun Gothic" panose="020B0503020000020004" pitchFamily="34" charset="-127"/>
                          <a:cs typeface="Arial" panose="020B0604020202020204" pitchFamily="34" charset="0"/>
                        </a:rPr>
                        <m:t>à</m:t>
                      </m:r>
                      <m:r>
                        <a:rPr lang="en-US" sz="1550" b="0" i="1" smtClean="0">
                          <a:latin typeface="Cambria Math" panose="02040503050406030204" pitchFamily="18" charset="0"/>
                          <a:ea typeface="Malgun Gothic" panose="020B0503020000020004" pitchFamily="34" charset="-127"/>
                          <a:cs typeface="Arial" panose="020B0604020202020204" pitchFamily="34" charset="0"/>
                        </a:rPr>
                        <m:t> </m:t>
                      </m:r>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150</m:t>
                      </m:r>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150</m:t>
                          </m:r>
                        </m:num>
                        <m:den>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560</m:t>
                          </m:r>
                        </m:den>
                      </m:f>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15</m:t>
                          </m:r>
                        </m:num>
                        <m:den>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56</m:t>
                          </m:r>
                        </m:den>
                      </m:f>
                      <m:r>
                        <a:rPr kumimoji="0" lang="en-US" sz="155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Biến </a:t>
                </a: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cố </a:t>
                </a:r>
                <a14:m>
                  <m:oMath xmlns:m="http://schemas.openxmlformats.org/officeDocument/2006/math">
                    <m:r>
                      <a:rPr kumimoji="0" lang="fr-FR" sz="155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Arial" panose="020B0604020202020204" pitchFamily="34" charset="0"/>
                        <a:sym typeface="Arial"/>
                      </a:rPr>
                      <m:t>{</m:t>
                    </m:r>
                    <m:r>
                      <a:rPr kumimoji="0" lang="fr-FR" sz="155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Arial" panose="020B0604020202020204" pitchFamily="34" charset="0"/>
                        <a:sym typeface="Arial"/>
                      </a:rPr>
                      <m:t>𝑋</m:t>
                    </m:r>
                    <m:r>
                      <a:rPr kumimoji="0" lang="fr-FR" sz="155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Arial" panose="020B0604020202020204" pitchFamily="34" charset="0"/>
                        <a:sym typeface="Arial"/>
                      </a:rPr>
                      <m:t>=2} </m:t>
                    </m:r>
                  </m:oMath>
                </a14:m>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là</a:t>
                </a: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“Lấy được 2 tấm thẻ màu đỏ và 1 tấm thẻ màu xanh”</a:t>
                </a:r>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Có </a:t>
                </a:r>
                <a14:m>
                  <m:oMath xmlns:m="http://schemas.openxmlformats.org/officeDocument/2006/math">
                    <m:sSubSup>
                      <m:sSubSup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sub>
                      <m: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cách chọn 2 tấm thẻ màu đỏ trong 10 tấm thẻ màu đỏ và </a:t>
                </a:r>
                <a14:m>
                  <m:oMath xmlns:m="http://schemas.openxmlformats.org/officeDocument/2006/math">
                    <m:sSubSup>
                      <m:sSubSup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ub>
                      <m: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cách chọn 1 tấm thẻ màu xanh trong 6 tấm thẻ màu </a:t>
                </a:r>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xanh</a:t>
                </a:r>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Theo quy tắc nhân ta có: </a:t>
                </a:r>
                <a14:m>
                  <m:oMath xmlns:m="http://schemas.openxmlformats.org/officeDocument/2006/math">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45.6=270</m:t>
                    </m:r>
                  </m:oMath>
                </a14:m>
                <a:r>
                  <a:rPr kumimoji="0" lang="fr-FR" sz="155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 cách chọn 2 tấm thẻ màu đỏ và 1tấm thẻ màu </a:t>
                </a:r>
                <a:r>
                  <a:rPr kumimoji="0" lang="fr-FR" sz="1550" b="0" i="0" u="none" strike="noStrike" kern="0" cap="none" spc="0" normalizeH="0" baseline="0" noProof="0" smtClean="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xanh</a:t>
                </a:r>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550">
                          <a:latin typeface="Arial" panose="020B0604020202020204" pitchFamily="34" charset="0"/>
                          <a:ea typeface="Malgun Gothic" panose="020B0503020000020004" pitchFamily="34" charset="-127"/>
                          <a:cs typeface="Arial" panose="020B0604020202020204" pitchFamily="34" charset="0"/>
                        </a:rPr>
                        <m:t>S</m:t>
                      </m:r>
                      <m:r>
                        <m:rPr>
                          <m:nor/>
                        </m:rPr>
                        <a:rPr lang="fr-FR" sz="1550">
                          <a:latin typeface="Arial" panose="020B0604020202020204" pitchFamily="34" charset="0"/>
                          <a:ea typeface="Malgun Gothic" panose="020B0503020000020004" pitchFamily="34" charset="-127"/>
                          <a:cs typeface="Arial" panose="020B0604020202020204" pitchFamily="34" charset="0"/>
                        </a:rPr>
                        <m:t>ố </m:t>
                      </m:r>
                      <m:r>
                        <m:rPr>
                          <m:nor/>
                        </m:rPr>
                        <a:rPr lang="fr-FR" sz="1550">
                          <a:latin typeface="Arial" panose="020B0604020202020204" pitchFamily="34" charset="0"/>
                          <a:ea typeface="Malgun Gothic" panose="020B0503020000020004" pitchFamily="34" charset="-127"/>
                          <a:cs typeface="Arial" panose="020B0604020202020204" pitchFamily="34" charset="0"/>
                        </a:rPr>
                        <m:t>k</m:t>
                      </m:r>
                      <m:r>
                        <m:rPr>
                          <m:nor/>
                        </m:rPr>
                        <a:rPr lang="fr-FR" sz="1550">
                          <a:latin typeface="Arial" panose="020B0604020202020204" pitchFamily="34" charset="0"/>
                          <a:ea typeface="Malgun Gothic" panose="020B0503020000020004" pitchFamily="34" charset="-127"/>
                          <a:cs typeface="Arial" panose="020B0604020202020204" pitchFamily="34" charset="0"/>
                        </a:rPr>
                        <m:t>ế</m:t>
                      </m:r>
                      <m:r>
                        <m:rPr>
                          <m:nor/>
                        </m:rPr>
                        <a:rPr lang="fr-FR" sz="1550">
                          <a:latin typeface="Arial" panose="020B0604020202020204" pitchFamily="34" charset="0"/>
                          <a:ea typeface="Malgun Gothic" panose="020B0503020000020004" pitchFamily="34" charset="-127"/>
                          <a:cs typeface="Arial" panose="020B0604020202020204" pitchFamily="34" charset="0"/>
                        </a:rPr>
                        <m:t>t</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qu</m:t>
                      </m:r>
                      <m:r>
                        <m:rPr>
                          <m:nor/>
                        </m:rPr>
                        <a:rPr lang="fr-FR" sz="1550">
                          <a:latin typeface="Arial" panose="020B0604020202020204" pitchFamily="34" charset="0"/>
                          <a:ea typeface="Malgun Gothic" panose="020B0503020000020004" pitchFamily="34" charset="-127"/>
                          <a:cs typeface="Arial" panose="020B0604020202020204" pitchFamily="34" charset="0"/>
                        </a:rPr>
                        <m:t>ả </m:t>
                      </m:r>
                      <m:r>
                        <m:rPr>
                          <m:nor/>
                        </m:rPr>
                        <a:rPr lang="fr-FR" sz="1550">
                          <a:latin typeface="Arial" panose="020B0604020202020204" pitchFamily="34" charset="0"/>
                          <a:ea typeface="Malgun Gothic" panose="020B0503020000020004" pitchFamily="34" charset="-127"/>
                          <a:cs typeface="Arial" panose="020B0604020202020204" pitchFamily="34" charset="0"/>
                        </a:rPr>
                        <m:t>thu</m:t>
                      </m:r>
                      <m:r>
                        <m:rPr>
                          <m:nor/>
                        </m:rPr>
                        <a:rPr lang="fr-FR" sz="1550">
                          <a:latin typeface="Arial" panose="020B0604020202020204" pitchFamily="34" charset="0"/>
                          <a:ea typeface="Malgun Gothic" panose="020B0503020000020004" pitchFamily="34" charset="-127"/>
                          <a:cs typeface="Arial" panose="020B0604020202020204" pitchFamily="34" charset="0"/>
                        </a:rPr>
                        <m:t>ậ</m:t>
                      </m:r>
                      <m:r>
                        <m:rPr>
                          <m:nor/>
                        </m:rPr>
                        <a:rPr lang="fr-FR" sz="1550">
                          <a:latin typeface="Arial" panose="020B0604020202020204" pitchFamily="34" charset="0"/>
                          <a:ea typeface="Malgun Gothic" panose="020B0503020000020004" pitchFamily="34" charset="-127"/>
                          <a:cs typeface="Arial" panose="020B0604020202020204" pitchFamily="34" charset="0"/>
                        </a:rPr>
                        <m:t>n</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l</m:t>
                      </m:r>
                      <m:r>
                        <m:rPr>
                          <m:nor/>
                        </m:rPr>
                        <a:rPr lang="fr-FR" sz="1550">
                          <a:latin typeface="Arial" panose="020B0604020202020204" pitchFamily="34" charset="0"/>
                          <a:ea typeface="Malgun Gothic" panose="020B0503020000020004" pitchFamily="34" charset="-127"/>
                          <a:cs typeface="Arial" panose="020B0604020202020204" pitchFamily="34" charset="0"/>
                        </a:rPr>
                        <m:t>ợ</m:t>
                      </m:r>
                      <m:r>
                        <m:rPr>
                          <m:nor/>
                        </m:rPr>
                        <a:rPr lang="fr-FR" sz="1550">
                          <a:latin typeface="Arial" panose="020B0604020202020204" pitchFamily="34" charset="0"/>
                          <a:ea typeface="Malgun Gothic" panose="020B0503020000020004" pitchFamily="34" charset="-127"/>
                          <a:cs typeface="Arial" panose="020B0604020202020204" pitchFamily="34" charset="0"/>
                        </a:rPr>
                        <m:t>i</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cho</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bi</m:t>
                      </m:r>
                      <m:r>
                        <m:rPr>
                          <m:nor/>
                        </m:rPr>
                        <a:rPr lang="fr-FR" sz="1550">
                          <a:latin typeface="Arial" panose="020B0604020202020204" pitchFamily="34" charset="0"/>
                          <a:ea typeface="Malgun Gothic" panose="020B0503020000020004" pitchFamily="34" charset="-127"/>
                          <a:cs typeface="Arial" panose="020B0604020202020204" pitchFamily="34" charset="0"/>
                        </a:rPr>
                        <m:t>ế</m:t>
                      </m:r>
                      <m:r>
                        <m:rPr>
                          <m:nor/>
                        </m:rPr>
                        <a:rPr lang="fr-FR" sz="1550">
                          <a:latin typeface="Arial" panose="020B0604020202020204" pitchFamily="34" charset="0"/>
                          <a:ea typeface="Malgun Gothic" panose="020B0503020000020004" pitchFamily="34" charset="-127"/>
                          <a:cs typeface="Arial" panose="020B0604020202020204" pitchFamily="34" charset="0"/>
                        </a:rPr>
                        <m:t>n</m:t>
                      </m:r>
                      <m:r>
                        <m:rPr>
                          <m:nor/>
                        </m:rPr>
                        <a:rPr lang="fr-FR" sz="1550">
                          <a:latin typeface="Arial" panose="020B0604020202020204" pitchFamily="34"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c</m:t>
                      </m:r>
                      <m:r>
                        <m:rPr>
                          <m:nor/>
                        </m:rPr>
                        <a:rPr lang="fr-FR" sz="1550">
                          <a:latin typeface="Arial" panose="020B0604020202020204" pitchFamily="34" charset="0"/>
                          <a:ea typeface="Malgun Gothic" panose="020B0503020000020004" pitchFamily="34" charset="-127"/>
                          <a:cs typeface="Arial" panose="020B0604020202020204" pitchFamily="34" charset="0"/>
                        </a:rPr>
                        <m:t>ố </m:t>
                      </m:r>
                      <m:d>
                        <m:dPr>
                          <m:begChr m:val="{"/>
                          <m:endChr m:val="}"/>
                          <m:ctrlPr>
                            <a:rPr lang="fr-FR" sz="1550" i="1">
                              <a:latin typeface="Cambria Math" panose="02040503050406030204" pitchFamily="18" charset="0"/>
                              <a:ea typeface="Malgun Gothic" panose="020B0503020000020004" pitchFamily="34" charset="-127"/>
                              <a:cs typeface="Arial" panose="020B0604020202020204" pitchFamily="34" charset="0"/>
                            </a:rPr>
                          </m:ctrlPr>
                        </m:dPr>
                        <m:e>
                          <m:r>
                            <a:rPr lang="fr-FR" sz="1550" i="1">
                              <a:latin typeface="Cambria Math" panose="02040503050406030204" pitchFamily="18" charset="0"/>
                              <a:ea typeface="Malgun Gothic" panose="020B0503020000020004" pitchFamily="34" charset="-127"/>
                              <a:cs typeface="Arial" panose="020B0604020202020204" pitchFamily="34" charset="0"/>
                            </a:rPr>
                            <m:t>𝑋</m:t>
                          </m:r>
                          <m:r>
                            <a:rPr lang="fr-FR" sz="1550" i="1">
                              <a:latin typeface="Cambria Math" panose="02040503050406030204" pitchFamily="18" charset="0"/>
                              <a:ea typeface="Malgun Gothic" panose="020B0503020000020004" pitchFamily="34" charset="-127"/>
                              <a:cs typeface="Arial" panose="020B0604020202020204" pitchFamily="34" charset="0"/>
                            </a:rPr>
                            <m:t>=2</m:t>
                          </m:r>
                        </m:e>
                      </m:d>
                      <m:r>
                        <a:rPr lang="en-US" sz="1550" b="0" i="1" smtClean="0">
                          <a:latin typeface="Cambria Math" panose="02040503050406030204" pitchFamily="18" charset="0"/>
                          <a:ea typeface="Malgun Gothic" panose="020B0503020000020004" pitchFamily="34" charset="-127"/>
                          <a:cs typeface="Arial" panose="020B0604020202020204" pitchFamily="34" charset="0"/>
                        </a:rPr>
                        <m:t> </m:t>
                      </m:r>
                      <m:r>
                        <m:rPr>
                          <m:nor/>
                        </m:rPr>
                        <a:rPr lang="fr-FR" sz="1550">
                          <a:latin typeface="Arial" panose="020B0604020202020204" pitchFamily="34" charset="0"/>
                          <a:ea typeface="Malgun Gothic" panose="020B0503020000020004" pitchFamily="34" charset="-127"/>
                          <a:cs typeface="Arial" panose="020B0604020202020204" pitchFamily="34" charset="0"/>
                        </a:rPr>
                        <m:t>l</m:t>
                      </m:r>
                      <m:r>
                        <m:rPr>
                          <m:nor/>
                        </m:rPr>
                        <a:rPr lang="fr-FR" sz="1550">
                          <a:latin typeface="Arial" panose="020B0604020202020204" pitchFamily="34" charset="0"/>
                          <a:ea typeface="Malgun Gothic" panose="020B0503020000020004" pitchFamily="34" charset="-127"/>
                          <a:cs typeface="Arial" panose="020B0604020202020204" pitchFamily="34" charset="0"/>
                        </a:rPr>
                        <m:t>à</m:t>
                      </m:r>
                      <m:r>
                        <m:rPr>
                          <m:nor/>
                        </m:rPr>
                        <a:rPr lang="en-US" sz="1550" b="0" i="0" smtClean="0">
                          <a:latin typeface="Arial" panose="020B0604020202020204" pitchFamily="34" charset="0"/>
                          <a:ea typeface="Malgun Gothic" panose="020B0503020000020004" pitchFamily="34" charset="-127"/>
                          <a:cs typeface="Arial" panose="020B0604020202020204" pitchFamily="34" charset="0"/>
                        </a:rPr>
                        <m:t> </m:t>
                      </m:r>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270</m:t>
                      </m:r>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e>
                      </m:d>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270</m:t>
                          </m:r>
                        </m:num>
                        <m:den>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560</m:t>
                          </m:r>
                        </m:den>
                      </m:f>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27</m:t>
                          </m:r>
                        </m:num>
                        <m:den>
                          <m:r>
                            <a:rPr kumimoji="0" lang="fr-FR" sz="155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56</m:t>
                          </m:r>
                        </m:den>
                      </m:f>
                      <m:r>
                        <a:rPr kumimoji="0" lang="en-US" sz="155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5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352630" y="658393"/>
                <a:ext cx="8332648" cy="4493602"/>
              </a:xfrm>
              <a:prstGeom prst="rect">
                <a:avLst/>
              </a:prstGeom>
              <a:blipFill>
                <a:blip r:embed="rId3"/>
                <a:stretch>
                  <a:fillRect l="-366" r="-293"/>
                </a:stretch>
              </a:blipFill>
            </p:spPr>
            <p:txBody>
              <a:bodyPr/>
              <a:lstStyle/>
              <a:p>
                <a:r>
                  <a:rPr lang="en-US">
                    <a:noFill/>
                  </a:rPr>
                  <a:t> </a:t>
                </a:r>
              </a:p>
            </p:txBody>
          </p:sp>
        </mc:Fallback>
      </mc:AlternateContent>
    </p:spTree>
    <p:extLst>
      <p:ext uri="{BB962C8B-B14F-4D97-AF65-F5344CB8AC3E}">
        <p14:creationId xmlns:p14="http://schemas.microsoft.com/office/powerpoint/2010/main" val="14327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2" name="Google Shape;1042;p43"/>
          <p:cNvGrpSpPr/>
          <p:nvPr/>
        </p:nvGrpSpPr>
        <p:grpSpPr>
          <a:xfrm rot="16700307">
            <a:off x="7861483" y="3737768"/>
            <a:ext cx="1995096" cy="483135"/>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4240332" y="513491"/>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880625" y="1112483"/>
                <a:ext cx="7374800" cy="1524969"/>
              </a:xfrm>
              <a:prstGeom prst="rect">
                <a:avLst/>
              </a:prstGeom>
            </p:spPr>
            <p:txBody>
              <a:bodyPr wrap="square">
                <a:spAutoFit/>
              </a:bodyPr>
              <a:lstStyle/>
              <a:p>
                <a:pPr marL="285750" lvl="0" indent="-285750" algn="just">
                  <a:lnSpc>
                    <a:spcPct val="150000"/>
                  </a:lnSpc>
                  <a:buFont typeface="Arial" panose="020B0604020202020204" pitchFamily="34" charset="0"/>
                  <a:buChar char="•"/>
                  <a:defRPr/>
                </a:pPr>
                <a:r>
                  <a:rPr lang="fr-FR" sz="1600" smtClean="0">
                    <a:latin typeface="Arial" panose="020B0604020202020204" pitchFamily="34" charset="0"/>
                    <a:ea typeface="Malgun Gothic" panose="020B0503020000020004" pitchFamily="34" charset="-127"/>
                    <a:cs typeface="Arial" panose="020B0604020202020204" pitchFamily="34" charset="0"/>
                  </a:rPr>
                  <a:t>Biến </a:t>
                </a:r>
                <a:r>
                  <a:rPr lang="fr-FR" sz="1600">
                    <a:latin typeface="Arial" panose="020B0604020202020204" pitchFamily="34" charset="0"/>
                    <a:ea typeface="Malgun Gothic" panose="020B0503020000020004" pitchFamily="34" charset="-127"/>
                    <a:cs typeface="Arial" panose="020B0604020202020204" pitchFamily="34" charset="0"/>
                  </a:rPr>
                  <a:t>cố </a:t>
                </a:r>
                <a14:m>
                  <m:oMath xmlns:m="http://schemas.openxmlformats.org/officeDocument/2006/math">
                    <m:r>
                      <a:rPr lang="fr-FR" sz="1600" i="1" smtClean="0">
                        <a:latin typeface="Cambria Math" panose="02040503050406030204" pitchFamily="18" charset="0"/>
                        <a:ea typeface="Malgun Gothic" panose="020B0503020000020004" pitchFamily="34" charset="-127"/>
                        <a:cs typeface="Arial" panose="020B0604020202020204" pitchFamily="34" charset="0"/>
                      </a:rPr>
                      <m:t>{</m:t>
                    </m:r>
                    <m:r>
                      <a:rPr lang="fr-FR" sz="1600" i="1" smtClean="0">
                        <a:latin typeface="Cambria Math" panose="02040503050406030204" pitchFamily="18" charset="0"/>
                        <a:ea typeface="Malgun Gothic" panose="020B0503020000020004" pitchFamily="34" charset="-127"/>
                        <a:cs typeface="Arial" panose="020B0604020202020204" pitchFamily="34" charset="0"/>
                      </a:rPr>
                      <m:t>𝑋</m:t>
                    </m:r>
                    <m:r>
                      <a:rPr lang="fr-FR" sz="1600" i="1" smtClean="0">
                        <a:latin typeface="Cambria Math" panose="02040503050406030204" pitchFamily="18" charset="0"/>
                        <a:ea typeface="Malgun Gothic" panose="020B0503020000020004" pitchFamily="34" charset="-127"/>
                        <a:cs typeface="Arial" panose="020B0604020202020204" pitchFamily="34" charset="0"/>
                      </a:rPr>
                      <m:t>=3} </m:t>
                    </m:r>
                  </m:oMath>
                </a14:m>
                <a:r>
                  <a:rPr lang="fr-FR" sz="1600">
                    <a:latin typeface="Arial" panose="020B0604020202020204" pitchFamily="34" charset="0"/>
                    <a:ea typeface="Malgun Gothic" panose="020B0503020000020004" pitchFamily="34" charset="-127"/>
                    <a:cs typeface="Arial" panose="020B0604020202020204" pitchFamily="34" charset="0"/>
                  </a:rPr>
                  <a:t>là: “Lấy được 3 tấm thẻ màu đỏ”</a:t>
                </a:r>
                <a:endParaRPr lang="en-US" sz="16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fr-FR" sz="1600">
                          <a:latin typeface="Arial" panose="020B0604020202020204" pitchFamily="34" charset="0"/>
                          <a:ea typeface="Malgun Gothic" panose="020B0503020000020004" pitchFamily="34" charset="-127"/>
                          <a:cs typeface="Arial" panose="020B0604020202020204" pitchFamily="34" charset="0"/>
                        </a:rPr>
                        <m:t>S</m:t>
                      </m:r>
                      <m:r>
                        <m:rPr>
                          <m:nor/>
                        </m:rPr>
                        <a:rPr lang="fr-FR" sz="1600">
                          <a:latin typeface="Arial" panose="020B0604020202020204" pitchFamily="34" charset="0"/>
                          <a:ea typeface="Malgun Gothic" panose="020B0503020000020004" pitchFamily="34" charset="-127"/>
                          <a:cs typeface="Arial" panose="020B0604020202020204" pitchFamily="34" charset="0"/>
                        </a:rPr>
                        <m:t>ố </m:t>
                      </m:r>
                      <m:r>
                        <m:rPr>
                          <m:nor/>
                        </m:rPr>
                        <a:rPr lang="fr-FR" sz="1600">
                          <a:latin typeface="Arial" panose="020B0604020202020204" pitchFamily="34" charset="0"/>
                          <a:ea typeface="Malgun Gothic" panose="020B0503020000020004" pitchFamily="34" charset="-127"/>
                          <a:cs typeface="Arial" panose="020B0604020202020204" pitchFamily="34" charset="0"/>
                        </a:rPr>
                        <m:t>k</m:t>
                      </m:r>
                      <m:r>
                        <m:rPr>
                          <m:nor/>
                        </m:rPr>
                        <a:rPr lang="fr-FR" sz="1600">
                          <a:latin typeface="Arial" panose="020B0604020202020204" pitchFamily="34" charset="0"/>
                          <a:ea typeface="Malgun Gothic" panose="020B0503020000020004" pitchFamily="34" charset="-127"/>
                          <a:cs typeface="Arial" panose="020B0604020202020204" pitchFamily="34" charset="0"/>
                        </a:rPr>
                        <m:t>ế</m:t>
                      </m:r>
                      <m:r>
                        <m:rPr>
                          <m:nor/>
                        </m:rPr>
                        <a:rPr lang="fr-FR" sz="1600">
                          <a:latin typeface="Arial" panose="020B0604020202020204" pitchFamily="34" charset="0"/>
                          <a:ea typeface="Malgun Gothic" panose="020B0503020000020004" pitchFamily="34" charset="-127"/>
                          <a:cs typeface="Arial" panose="020B0604020202020204" pitchFamily="34" charset="0"/>
                        </a:rPr>
                        <m:t>t</m:t>
                      </m:r>
                      <m:r>
                        <m:rPr>
                          <m:nor/>
                        </m:rPr>
                        <a:rPr lang="fr-FR" sz="1600">
                          <a:latin typeface="Arial" panose="020B0604020202020204" pitchFamily="34" charset="0"/>
                          <a:ea typeface="Malgun Gothic" panose="020B0503020000020004" pitchFamily="34" charset="-127"/>
                          <a:cs typeface="Arial" panose="020B0604020202020204" pitchFamily="34" charset="0"/>
                        </a:rPr>
                        <m:t> </m:t>
                      </m:r>
                      <m:r>
                        <m:rPr>
                          <m:nor/>
                        </m:rPr>
                        <a:rPr lang="fr-FR" sz="1600">
                          <a:latin typeface="Arial" panose="020B0604020202020204" pitchFamily="34" charset="0"/>
                          <a:ea typeface="Malgun Gothic" panose="020B0503020000020004" pitchFamily="34" charset="-127"/>
                          <a:cs typeface="Arial" panose="020B0604020202020204" pitchFamily="34" charset="0"/>
                        </a:rPr>
                        <m:t>qu</m:t>
                      </m:r>
                      <m:r>
                        <m:rPr>
                          <m:nor/>
                        </m:rPr>
                        <a:rPr lang="fr-FR" sz="1600">
                          <a:latin typeface="Arial" panose="020B0604020202020204" pitchFamily="34" charset="0"/>
                          <a:ea typeface="Malgun Gothic" panose="020B0503020000020004" pitchFamily="34" charset="-127"/>
                          <a:cs typeface="Arial" panose="020B0604020202020204" pitchFamily="34" charset="0"/>
                        </a:rPr>
                        <m:t>ả </m:t>
                      </m:r>
                      <m:r>
                        <m:rPr>
                          <m:nor/>
                        </m:rPr>
                        <a:rPr lang="fr-FR" sz="1600">
                          <a:latin typeface="Arial" panose="020B0604020202020204" pitchFamily="34" charset="0"/>
                          <a:ea typeface="Malgun Gothic" panose="020B0503020000020004" pitchFamily="34" charset="-127"/>
                          <a:cs typeface="Arial" panose="020B0604020202020204" pitchFamily="34" charset="0"/>
                        </a:rPr>
                        <m:t>thu</m:t>
                      </m:r>
                      <m:r>
                        <m:rPr>
                          <m:nor/>
                        </m:rPr>
                        <a:rPr lang="fr-FR" sz="1600">
                          <a:latin typeface="Arial" panose="020B0604020202020204" pitchFamily="34" charset="0"/>
                          <a:ea typeface="Malgun Gothic" panose="020B0503020000020004" pitchFamily="34" charset="-127"/>
                          <a:cs typeface="Arial" panose="020B0604020202020204" pitchFamily="34" charset="0"/>
                        </a:rPr>
                        <m:t>ậ</m:t>
                      </m:r>
                      <m:r>
                        <m:rPr>
                          <m:nor/>
                        </m:rPr>
                        <a:rPr lang="fr-FR" sz="1600">
                          <a:latin typeface="Arial" panose="020B0604020202020204" pitchFamily="34" charset="0"/>
                          <a:ea typeface="Malgun Gothic" panose="020B0503020000020004" pitchFamily="34" charset="-127"/>
                          <a:cs typeface="Arial" panose="020B0604020202020204" pitchFamily="34" charset="0"/>
                        </a:rPr>
                        <m:t>n</m:t>
                      </m:r>
                      <m:r>
                        <m:rPr>
                          <m:nor/>
                        </m:rPr>
                        <a:rPr lang="fr-FR" sz="1600">
                          <a:latin typeface="Arial" panose="020B0604020202020204" pitchFamily="34" charset="0"/>
                          <a:ea typeface="Malgun Gothic" panose="020B0503020000020004" pitchFamily="34" charset="-127"/>
                          <a:cs typeface="Arial" panose="020B0604020202020204" pitchFamily="34" charset="0"/>
                        </a:rPr>
                        <m:t> </m:t>
                      </m:r>
                      <m:r>
                        <m:rPr>
                          <m:nor/>
                        </m:rPr>
                        <a:rPr lang="fr-FR" sz="1600">
                          <a:latin typeface="Arial" panose="020B0604020202020204" pitchFamily="34" charset="0"/>
                          <a:ea typeface="Malgun Gothic" panose="020B0503020000020004" pitchFamily="34" charset="-127"/>
                          <a:cs typeface="Arial" panose="020B0604020202020204" pitchFamily="34" charset="0"/>
                        </a:rPr>
                        <m:t>l</m:t>
                      </m:r>
                      <m:r>
                        <m:rPr>
                          <m:nor/>
                        </m:rPr>
                        <a:rPr lang="fr-FR" sz="1600">
                          <a:latin typeface="Arial" panose="020B0604020202020204" pitchFamily="34" charset="0"/>
                          <a:ea typeface="Malgun Gothic" panose="020B0503020000020004" pitchFamily="34" charset="-127"/>
                          <a:cs typeface="Arial" panose="020B0604020202020204" pitchFamily="34" charset="0"/>
                        </a:rPr>
                        <m:t>ợ</m:t>
                      </m:r>
                      <m:r>
                        <m:rPr>
                          <m:nor/>
                        </m:rPr>
                        <a:rPr lang="fr-FR" sz="1600">
                          <a:latin typeface="Arial" panose="020B0604020202020204" pitchFamily="34" charset="0"/>
                          <a:ea typeface="Malgun Gothic" panose="020B0503020000020004" pitchFamily="34" charset="-127"/>
                          <a:cs typeface="Arial" panose="020B0604020202020204" pitchFamily="34" charset="0"/>
                        </a:rPr>
                        <m:t>i</m:t>
                      </m:r>
                      <m:r>
                        <m:rPr>
                          <m:nor/>
                        </m:rPr>
                        <a:rPr lang="fr-FR" sz="1600">
                          <a:latin typeface="Arial" panose="020B0604020202020204" pitchFamily="34" charset="0"/>
                          <a:ea typeface="Malgun Gothic" panose="020B0503020000020004" pitchFamily="34" charset="-127"/>
                          <a:cs typeface="Arial" panose="020B0604020202020204" pitchFamily="34" charset="0"/>
                        </a:rPr>
                        <m:t> </m:t>
                      </m:r>
                      <m:r>
                        <m:rPr>
                          <m:nor/>
                        </m:rPr>
                        <a:rPr lang="fr-FR" sz="1600">
                          <a:latin typeface="Arial" panose="020B0604020202020204" pitchFamily="34" charset="0"/>
                          <a:ea typeface="Malgun Gothic" panose="020B0503020000020004" pitchFamily="34" charset="-127"/>
                          <a:cs typeface="Arial" panose="020B0604020202020204" pitchFamily="34" charset="0"/>
                        </a:rPr>
                        <m:t>cho</m:t>
                      </m:r>
                      <m:r>
                        <m:rPr>
                          <m:nor/>
                        </m:rPr>
                        <a:rPr lang="fr-FR" sz="1600">
                          <a:latin typeface="Arial" panose="020B0604020202020204" pitchFamily="34" charset="0"/>
                          <a:ea typeface="Malgun Gothic" panose="020B0503020000020004" pitchFamily="34" charset="-127"/>
                          <a:cs typeface="Arial" panose="020B0604020202020204" pitchFamily="34" charset="0"/>
                        </a:rPr>
                        <m:t> </m:t>
                      </m:r>
                      <m:r>
                        <m:rPr>
                          <m:nor/>
                        </m:rPr>
                        <a:rPr lang="fr-FR" sz="1600">
                          <a:latin typeface="Arial" panose="020B0604020202020204" pitchFamily="34" charset="0"/>
                          <a:ea typeface="Malgun Gothic" panose="020B0503020000020004" pitchFamily="34" charset="-127"/>
                          <a:cs typeface="Arial" panose="020B0604020202020204" pitchFamily="34" charset="0"/>
                        </a:rPr>
                        <m:t>bi</m:t>
                      </m:r>
                      <m:r>
                        <m:rPr>
                          <m:nor/>
                        </m:rPr>
                        <a:rPr lang="fr-FR" sz="1600">
                          <a:latin typeface="Arial" panose="020B0604020202020204" pitchFamily="34" charset="0"/>
                          <a:ea typeface="Malgun Gothic" panose="020B0503020000020004" pitchFamily="34" charset="-127"/>
                          <a:cs typeface="Arial" panose="020B0604020202020204" pitchFamily="34" charset="0"/>
                        </a:rPr>
                        <m:t>ế</m:t>
                      </m:r>
                      <m:r>
                        <m:rPr>
                          <m:nor/>
                        </m:rPr>
                        <a:rPr lang="fr-FR" sz="1600">
                          <a:latin typeface="Arial" panose="020B0604020202020204" pitchFamily="34" charset="0"/>
                          <a:ea typeface="Malgun Gothic" panose="020B0503020000020004" pitchFamily="34" charset="-127"/>
                          <a:cs typeface="Arial" panose="020B0604020202020204" pitchFamily="34" charset="0"/>
                        </a:rPr>
                        <m:t>n</m:t>
                      </m:r>
                      <m:r>
                        <m:rPr>
                          <m:nor/>
                        </m:rPr>
                        <a:rPr lang="fr-FR" sz="1600">
                          <a:latin typeface="Arial" panose="020B0604020202020204" pitchFamily="34" charset="0"/>
                          <a:ea typeface="Malgun Gothic" panose="020B0503020000020004" pitchFamily="34" charset="-127"/>
                          <a:cs typeface="Arial" panose="020B0604020202020204" pitchFamily="34" charset="0"/>
                        </a:rPr>
                        <m:t> </m:t>
                      </m:r>
                      <m:r>
                        <m:rPr>
                          <m:nor/>
                        </m:rPr>
                        <a:rPr lang="fr-FR" sz="1600">
                          <a:latin typeface="Arial" panose="020B0604020202020204" pitchFamily="34" charset="0"/>
                          <a:ea typeface="Malgun Gothic" panose="020B0503020000020004" pitchFamily="34" charset="-127"/>
                          <a:cs typeface="Arial" panose="020B0604020202020204" pitchFamily="34" charset="0"/>
                        </a:rPr>
                        <m:t>c</m:t>
                      </m:r>
                      <m:r>
                        <m:rPr>
                          <m:nor/>
                        </m:rPr>
                        <a:rPr lang="fr-FR" sz="1600">
                          <a:latin typeface="Arial" panose="020B0604020202020204" pitchFamily="34" charset="0"/>
                          <a:ea typeface="Malgun Gothic" panose="020B0503020000020004" pitchFamily="34" charset="-127"/>
                          <a:cs typeface="Arial" panose="020B0604020202020204" pitchFamily="34" charset="0"/>
                        </a:rPr>
                        <m:t>ố </m:t>
                      </m:r>
                      <m:d>
                        <m:dPr>
                          <m:begChr m:val="{"/>
                          <m:endChr m:val="}"/>
                          <m:ctrlPr>
                            <a:rPr lang="fr-FR" sz="1600" i="1">
                              <a:latin typeface="Cambria Math" panose="02040503050406030204" pitchFamily="18" charset="0"/>
                              <a:ea typeface="Malgun Gothic" panose="020B0503020000020004" pitchFamily="34" charset="-127"/>
                              <a:cs typeface="Arial" panose="020B0604020202020204" pitchFamily="34" charset="0"/>
                            </a:rPr>
                          </m:ctrlPr>
                        </m:dPr>
                        <m:e>
                          <m:r>
                            <a:rPr lang="fr-FR" sz="1600" i="1">
                              <a:latin typeface="Cambria Math" panose="02040503050406030204" pitchFamily="18" charset="0"/>
                              <a:ea typeface="Malgun Gothic" panose="020B0503020000020004" pitchFamily="34" charset="-127"/>
                              <a:cs typeface="Arial" panose="020B0604020202020204" pitchFamily="34" charset="0"/>
                            </a:rPr>
                            <m:t>𝑋</m:t>
                          </m:r>
                          <m:r>
                            <a:rPr lang="fr-FR" sz="1600" i="1">
                              <a:latin typeface="Cambria Math" panose="02040503050406030204" pitchFamily="18" charset="0"/>
                              <a:ea typeface="Malgun Gothic" panose="020B0503020000020004" pitchFamily="34" charset="-127"/>
                              <a:cs typeface="Arial" panose="020B0604020202020204" pitchFamily="34" charset="0"/>
                            </a:rPr>
                            <m:t>=3</m:t>
                          </m:r>
                        </m:e>
                      </m:d>
                      <m:r>
                        <a:rPr lang="en-US" sz="1600" b="0" i="1" smtClean="0">
                          <a:latin typeface="Cambria Math" panose="02040503050406030204" pitchFamily="18" charset="0"/>
                          <a:ea typeface="Malgun Gothic" panose="020B0503020000020004" pitchFamily="34" charset="-127"/>
                          <a:cs typeface="Arial" panose="020B0604020202020204" pitchFamily="34" charset="0"/>
                        </a:rPr>
                        <m:t> </m:t>
                      </m:r>
                      <m:r>
                        <m:rPr>
                          <m:nor/>
                        </m:rPr>
                        <a:rPr lang="fr-FR" sz="1600">
                          <a:latin typeface="Arial" panose="020B0604020202020204" pitchFamily="34" charset="0"/>
                          <a:ea typeface="Malgun Gothic" panose="020B0503020000020004" pitchFamily="34" charset="-127"/>
                          <a:cs typeface="Arial" panose="020B0604020202020204" pitchFamily="34" charset="0"/>
                        </a:rPr>
                        <m:t>l</m:t>
                      </m:r>
                      <m:r>
                        <m:rPr>
                          <m:nor/>
                        </m:rPr>
                        <a:rPr lang="fr-FR" sz="1600">
                          <a:latin typeface="Arial" panose="020B0604020202020204" pitchFamily="34" charset="0"/>
                          <a:ea typeface="Malgun Gothic" panose="020B0503020000020004" pitchFamily="34" charset="-127"/>
                          <a:cs typeface="Arial" panose="020B0604020202020204" pitchFamily="34" charset="0"/>
                        </a:rPr>
                        <m:t>à</m:t>
                      </m:r>
                      <m:r>
                        <a:rPr lang="en-US" sz="1600" b="0" i="1" smtClean="0">
                          <a:latin typeface="Cambria Math" panose="02040503050406030204" pitchFamily="18" charset="0"/>
                          <a:ea typeface="Malgun Gothic" panose="020B0503020000020004" pitchFamily="34" charset="-127"/>
                          <a:cs typeface="Arial" panose="020B0604020202020204" pitchFamily="34" charset="0"/>
                        </a:rPr>
                        <m:t> </m:t>
                      </m:r>
                      <m:sSubSup>
                        <m:sSub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latin typeface="Cambria Math" panose="02040503050406030204" pitchFamily="18" charset="0"/>
                              <a:ea typeface="Calibri" panose="020F0502020204030204" pitchFamily="34" charset="0"/>
                              <a:cs typeface="Times New Roman" panose="02020603050405020304" pitchFamily="18" charset="0"/>
                            </a:rPr>
                            <m:t>𝐶</m:t>
                          </m:r>
                        </m:e>
                        <m:sub>
                          <m:r>
                            <a:rPr lang="fr-FR" sz="1600" i="1">
                              <a:latin typeface="Cambria Math" panose="02040503050406030204" pitchFamily="18" charset="0"/>
                              <a:ea typeface="Calibri" panose="020F0502020204030204" pitchFamily="34" charset="0"/>
                              <a:cs typeface="Times New Roman" panose="02020603050405020304" pitchFamily="18" charset="0"/>
                            </a:rPr>
                            <m:t>10</m:t>
                          </m:r>
                        </m:sub>
                        <m:sup>
                          <m:r>
                            <a:rPr lang="fr-FR" sz="1600" i="1">
                              <a:latin typeface="Cambria Math" panose="02040503050406030204" pitchFamily="18" charset="0"/>
                              <a:ea typeface="Calibri" panose="020F0502020204030204" pitchFamily="34" charset="0"/>
                              <a:cs typeface="Times New Roman" panose="02020603050405020304" pitchFamily="18" charset="0"/>
                            </a:rPr>
                            <m:t>3</m:t>
                          </m:r>
                        </m:sup>
                      </m:sSubSup>
                      <m:r>
                        <a:rPr lang="fr-FR" sz="1600" i="1">
                          <a:latin typeface="Cambria Math" panose="02040503050406030204" pitchFamily="18" charset="0"/>
                          <a:ea typeface="Malgun Gothic" panose="020B0503020000020004" pitchFamily="34" charset="-127"/>
                          <a:cs typeface="Times New Roman" panose="02020603050405020304" pitchFamily="18" charset="0"/>
                        </a:rPr>
                        <m:t>=120</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3</m:t>
                          </m:r>
                        </m:e>
                      </m:d>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120</m:t>
                          </m:r>
                        </m:num>
                        <m:den>
                          <m:r>
                            <a:rPr lang="fr-FR" sz="1600" i="1">
                              <a:latin typeface="Cambria Math" panose="02040503050406030204" pitchFamily="18" charset="0"/>
                              <a:ea typeface="Calibri" panose="020F0502020204030204" pitchFamily="34" charset="0"/>
                              <a:cs typeface="Times New Roman" panose="02020603050405020304" pitchFamily="18" charset="0"/>
                            </a:rPr>
                            <m:t>560</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3</m:t>
                          </m:r>
                        </m:num>
                        <m:den>
                          <m:r>
                            <a:rPr lang="fr-FR" sz="1600" i="1">
                              <a:latin typeface="Cambria Math" panose="02040503050406030204" pitchFamily="18" charset="0"/>
                              <a:ea typeface="Calibri" panose="020F0502020204030204" pitchFamily="34" charset="0"/>
                              <a:cs typeface="Times New Roman" panose="02020603050405020304" pitchFamily="18" charset="0"/>
                            </a:rPr>
                            <m:t>14</m:t>
                          </m:r>
                        </m:den>
                      </m:f>
                      <m:r>
                        <a:rPr lang="en-US" sz="1600" b="0" i="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fr-FR" sz="1600">
                    <a:latin typeface="Arial" panose="020B0604020202020204" pitchFamily="34" charset="0"/>
                    <a:ea typeface="Calibri" panose="020F0502020204030204" pitchFamily="34" charset="0"/>
                    <a:cs typeface="Arial" panose="020B0604020202020204" pitchFamily="34" charset="0"/>
                  </a:rPr>
                  <a:t>Bảng phân bố xác suất của </a:t>
                </a:r>
                <a14:m>
                  <m:oMath xmlns:m="http://schemas.openxmlformats.org/officeDocument/2006/math">
                    <m:r>
                      <a:rPr lang="fr-FR" sz="1600" i="1" smtClean="0">
                        <a:latin typeface="Cambria Math" panose="02040503050406030204" pitchFamily="18" charset="0"/>
                        <a:ea typeface="Calibri" panose="020F0502020204030204" pitchFamily="34" charset="0"/>
                        <a:cs typeface="Arial" panose="020B0604020202020204" pitchFamily="34" charset="0"/>
                      </a:rPr>
                      <m:t>𝑋</m:t>
                    </m:r>
                  </m:oMath>
                </a14:m>
                <a:r>
                  <a:rPr lang="fr-FR" sz="1600">
                    <a:latin typeface="Arial" panose="020B0604020202020204" pitchFamily="34" charset="0"/>
                    <a:ea typeface="Calibri" panose="020F0502020204030204" pitchFamily="34" charset="0"/>
                    <a:cs typeface="Arial" panose="020B0604020202020204" pitchFamily="34" charset="0"/>
                  </a:rPr>
                  <a:t> là:</a:t>
                </a:r>
                <a:endParaRPr lang="en-US" sz="1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80625" y="1112483"/>
                <a:ext cx="7374800" cy="1524969"/>
              </a:xfrm>
              <a:prstGeom prst="rect">
                <a:avLst/>
              </a:prstGeom>
              <a:blipFill>
                <a:blip r:embed="rId3"/>
                <a:stretch>
                  <a:fillRect l="-413" b="-1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168738109"/>
                  </p:ext>
                </p:extLst>
              </p:nvPr>
            </p:nvGraphicFramePr>
            <p:xfrm>
              <a:off x="2065701" y="2979785"/>
              <a:ext cx="5004647" cy="1358849"/>
            </p:xfrm>
            <a:graphic>
              <a:graphicData uri="http://schemas.openxmlformats.org/drawingml/2006/table">
                <a:tbl>
                  <a:tblPr firstRow="1" firstCol="1" bandRow="1">
                    <a:tableStyleId>{C7127886-D124-40A5-9636-44E87FFFFF15}</a:tableStyleId>
                  </a:tblPr>
                  <a:tblGrid>
                    <a:gridCol w="1000023">
                      <a:extLst>
                        <a:ext uri="{9D8B030D-6E8A-4147-A177-3AD203B41FA5}">
                          <a16:colId xmlns:a16="http://schemas.microsoft.com/office/drawing/2014/main" val="3872699391"/>
                        </a:ext>
                      </a:extLst>
                    </a:gridCol>
                    <a:gridCol w="1001156">
                      <a:extLst>
                        <a:ext uri="{9D8B030D-6E8A-4147-A177-3AD203B41FA5}">
                          <a16:colId xmlns:a16="http://schemas.microsoft.com/office/drawing/2014/main" val="3248978677"/>
                        </a:ext>
                      </a:extLst>
                    </a:gridCol>
                    <a:gridCol w="1001156">
                      <a:extLst>
                        <a:ext uri="{9D8B030D-6E8A-4147-A177-3AD203B41FA5}">
                          <a16:colId xmlns:a16="http://schemas.microsoft.com/office/drawing/2014/main" val="3465101136"/>
                        </a:ext>
                      </a:extLst>
                    </a:gridCol>
                    <a:gridCol w="1001156">
                      <a:extLst>
                        <a:ext uri="{9D8B030D-6E8A-4147-A177-3AD203B41FA5}">
                          <a16:colId xmlns:a16="http://schemas.microsoft.com/office/drawing/2014/main" val="4281346885"/>
                        </a:ext>
                      </a:extLst>
                    </a:gridCol>
                    <a:gridCol w="1001156">
                      <a:extLst>
                        <a:ext uri="{9D8B030D-6E8A-4147-A177-3AD203B41FA5}">
                          <a16:colId xmlns:a16="http://schemas.microsoft.com/office/drawing/2014/main" val="3493789102"/>
                        </a:ext>
                      </a:extLst>
                    </a:gridCol>
                  </a:tblGrid>
                  <a:tr h="49516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rPr>
                                  <m:t>𝑋</m:t>
                                </m:r>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rPr>
                                  <m:t>0</m:t>
                                </m:r>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rPr>
                                  <m:t>1</m:t>
                                </m:r>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rPr>
                                  <m:t>2</m:t>
                                </m:r>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rPr>
                                  <m:t>3</m:t>
                                </m:r>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6397259"/>
                      </a:ext>
                    </a:extLst>
                  </a:tr>
                  <a:tr h="863687">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rPr>
                                  <m:t>𝑃</m:t>
                                </m:r>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rPr>
                                    </m:ctrlPr>
                                  </m:fPr>
                                  <m:num>
                                    <m:r>
                                      <a:rPr lang="en-US" sz="1600">
                                        <a:effectLst/>
                                        <a:latin typeface="Cambria Math" panose="02040503050406030204" pitchFamily="18" charset="0"/>
                                      </a:rPr>
                                      <m:t>1</m:t>
                                    </m:r>
                                  </m:num>
                                  <m:den>
                                    <m:r>
                                      <a:rPr lang="en-US" sz="1600">
                                        <a:effectLst/>
                                        <a:latin typeface="Cambria Math" panose="02040503050406030204" pitchFamily="18" charset="0"/>
                                      </a:rPr>
                                      <m:t>28</m:t>
                                    </m:r>
                                  </m:den>
                                </m:f>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rPr>
                                    </m:ctrlPr>
                                  </m:fPr>
                                  <m:num>
                                    <m:r>
                                      <a:rPr lang="en-US" sz="1600">
                                        <a:effectLst/>
                                        <a:latin typeface="Cambria Math" panose="02040503050406030204" pitchFamily="18" charset="0"/>
                                      </a:rPr>
                                      <m:t>15</m:t>
                                    </m:r>
                                  </m:num>
                                  <m:den>
                                    <m:r>
                                      <a:rPr lang="en-US" sz="1600">
                                        <a:effectLst/>
                                        <a:latin typeface="Cambria Math" panose="02040503050406030204" pitchFamily="18" charset="0"/>
                                      </a:rPr>
                                      <m:t>56</m:t>
                                    </m:r>
                                  </m:den>
                                </m:f>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rPr>
                                    </m:ctrlPr>
                                  </m:fPr>
                                  <m:num>
                                    <m:r>
                                      <a:rPr lang="en-US" sz="1600">
                                        <a:effectLst/>
                                        <a:latin typeface="Cambria Math" panose="02040503050406030204" pitchFamily="18" charset="0"/>
                                      </a:rPr>
                                      <m:t>27</m:t>
                                    </m:r>
                                  </m:num>
                                  <m:den>
                                    <m:r>
                                      <a:rPr lang="en-US" sz="1600">
                                        <a:effectLst/>
                                        <a:latin typeface="Cambria Math" panose="02040503050406030204" pitchFamily="18" charset="0"/>
                                      </a:rPr>
                                      <m:t>56</m:t>
                                    </m:r>
                                  </m:den>
                                </m:f>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rPr>
                                    </m:ctrlPr>
                                  </m:fPr>
                                  <m:num>
                                    <m:r>
                                      <a:rPr lang="en-US" sz="1600">
                                        <a:effectLst/>
                                        <a:latin typeface="Cambria Math" panose="02040503050406030204" pitchFamily="18" charset="0"/>
                                      </a:rPr>
                                      <m:t>3</m:t>
                                    </m:r>
                                  </m:num>
                                  <m:den>
                                    <m:r>
                                      <a:rPr lang="en-US" sz="1600">
                                        <a:effectLst/>
                                        <a:latin typeface="Cambria Math" panose="02040503050406030204" pitchFamily="18" charset="0"/>
                                      </a:rPr>
                                      <m:t>14</m:t>
                                    </m:r>
                                  </m:den>
                                </m:f>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2972543"/>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168738109"/>
                  </p:ext>
                </p:extLst>
              </p:nvPr>
            </p:nvGraphicFramePr>
            <p:xfrm>
              <a:off x="2065701" y="2979785"/>
              <a:ext cx="5004647" cy="1358849"/>
            </p:xfrm>
            <a:graphic>
              <a:graphicData uri="http://schemas.openxmlformats.org/drawingml/2006/table">
                <a:tbl>
                  <a:tblPr firstRow="1" firstCol="1" bandRow="1">
                    <a:tableStyleId>{C7127886-D124-40A5-9636-44E87FFFFF15}</a:tableStyleId>
                  </a:tblPr>
                  <a:tblGrid>
                    <a:gridCol w="1000023">
                      <a:extLst>
                        <a:ext uri="{9D8B030D-6E8A-4147-A177-3AD203B41FA5}">
                          <a16:colId xmlns:a16="http://schemas.microsoft.com/office/drawing/2014/main" val="3872699391"/>
                        </a:ext>
                      </a:extLst>
                    </a:gridCol>
                    <a:gridCol w="1001156">
                      <a:extLst>
                        <a:ext uri="{9D8B030D-6E8A-4147-A177-3AD203B41FA5}">
                          <a16:colId xmlns:a16="http://schemas.microsoft.com/office/drawing/2014/main" val="3248978677"/>
                        </a:ext>
                      </a:extLst>
                    </a:gridCol>
                    <a:gridCol w="1001156">
                      <a:extLst>
                        <a:ext uri="{9D8B030D-6E8A-4147-A177-3AD203B41FA5}">
                          <a16:colId xmlns:a16="http://schemas.microsoft.com/office/drawing/2014/main" val="3465101136"/>
                        </a:ext>
                      </a:extLst>
                    </a:gridCol>
                    <a:gridCol w="1001156">
                      <a:extLst>
                        <a:ext uri="{9D8B030D-6E8A-4147-A177-3AD203B41FA5}">
                          <a16:colId xmlns:a16="http://schemas.microsoft.com/office/drawing/2014/main" val="4281346885"/>
                        </a:ext>
                      </a:extLst>
                    </a:gridCol>
                    <a:gridCol w="1001156">
                      <a:extLst>
                        <a:ext uri="{9D8B030D-6E8A-4147-A177-3AD203B41FA5}">
                          <a16:colId xmlns:a16="http://schemas.microsoft.com/office/drawing/2014/main" val="3493789102"/>
                        </a:ext>
                      </a:extLst>
                    </a:gridCol>
                  </a:tblGrid>
                  <a:tr h="495162">
                    <a:tc>
                      <a:txBody>
                        <a:bodyPr/>
                        <a:lstStyle/>
                        <a:p>
                          <a:endParaRPr lang="en-US"/>
                        </a:p>
                      </a:txBody>
                      <a:tcPr marL="68580" marR="68580" marT="0" marB="0" anchor="ctr">
                        <a:blipFill>
                          <a:blip r:embed="rId4"/>
                          <a:stretch>
                            <a:fillRect r="-402439" b="-175610"/>
                          </a:stretch>
                        </a:blipFill>
                      </a:tcPr>
                    </a:tc>
                    <a:tc>
                      <a:txBody>
                        <a:bodyPr/>
                        <a:lstStyle/>
                        <a:p>
                          <a:endParaRPr lang="en-US"/>
                        </a:p>
                      </a:txBody>
                      <a:tcPr marL="68580" marR="68580" marT="0" marB="0" anchor="ctr">
                        <a:blipFill>
                          <a:blip r:embed="rId4"/>
                          <a:stretch>
                            <a:fillRect l="-99394" r="-300000" b="-175610"/>
                          </a:stretch>
                        </a:blipFill>
                      </a:tcPr>
                    </a:tc>
                    <a:tc>
                      <a:txBody>
                        <a:bodyPr/>
                        <a:lstStyle/>
                        <a:p>
                          <a:endParaRPr lang="en-US"/>
                        </a:p>
                      </a:txBody>
                      <a:tcPr marL="68580" marR="68580" marT="0" marB="0" anchor="ctr">
                        <a:blipFill>
                          <a:blip r:embed="rId4"/>
                          <a:stretch>
                            <a:fillRect l="-200610" r="-201829" b="-175610"/>
                          </a:stretch>
                        </a:blipFill>
                      </a:tcPr>
                    </a:tc>
                    <a:tc>
                      <a:txBody>
                        <a:bodyPr/>
                        <a:lstStyle/>
                        <a:p>
                          <a:endParaRPr lang="en-US"/>
                        </a:p>
                      </a:txBody>
                      <a:tcPr marL="68580" marR="68580" marT="0" marB="0" anchor="ctr">
                        <a:blipFill>
                          <a:blip r:embed="rId4"/>
                          <a:stretch>
                            <a:fillRect l="-298788" r="-100606" b="-175610"/>
                          </a:stretch>
                        </a:blipFill>
                      </a:tcPr>
                    </a:tc>
                    <a:tc>
                      <a:txBody>
                        <a:bodyPr/>
                        <a:lstStyle/>
                        <a:p>
                          <a:endParaRPr lang="en-US"/>
                        </a:p>
                      </a:txBody>
                      <a:tcPr marL="68580" marR="68580" marT="0" marB="0" anchor="ctr">
                        <a:blipFill>
                          <a:blip r:embed="rId4"/>
                          <a:stretch>
                            <a:fillRect l="-401220" r="-1220" b="-175610"/>
                          </a:stretch>
                        </a:blipFill>
                      </a:tcPr>
                    </a:tc>
                    <a:extLst>
                      <a:ext uri="{0D108BD9-81ED-4DB2-BD59-A6C34878D82A}">
                        <a16:rowId xmlns:a16="http://schemas.microsoft.com/office/drawing/2014/main" val="956397259"/>
                      </a:ext>
                    </a:extLst>
                  </a:tr>
                  <a:tr h="863687">
                    <a:tc>
                      <a:txBody>
                        <a:bodyPr/>
                        <a:lstStyle/>
                        <a:p>
                          <a:endParaRPr lang="en-US"/>
                        </a:p>
                      </a:txBody>
                      <a:tcPr marL="68580" marR="68580" marT="0" marB="0" anchor="ctr">
                        <a:blipFill>
                          <a:blip r:embed="rId4"/>
                          <a:stretch>
                            <a:fillRect t="-57746" r="-402439" b="-1408"/>
                          </a:stretch>
                        </a:blipFill>
                      </a:tcPr>
                    </a:tc>
                    <a:tc>
                      <a:txBody>
                        <a:bodyPr/>
                        <a:lstStyle/>
                        <a:p>
                          <a:endParaRPr lang="en-US"/>
                        </a:p>
                      </a:txBody>
                      <a:tcPr marL="68580" marR="68580" marT="0" marB="0" anchor="ctr">
                        <a:blipFill>
                          <a:blip r:embed="rId4"/>
                          <a:stretch>
                            <a:fillRect l="-99394" t="-57746" r="-300000" b="-1408"/>
                          </a:stretch>
                        </a:blipFill>
                      </a:tcPr>
                    </a:tc>
                    <a:tc>
                      <a:txBody>
                        <a:bodyPr/>
                        <a:lstStyle/>
                        <a:p>
                          <a:endParaRPr lang="en-US"/>
                        </a:p>
                      </a:txBody>
                      <a:tcPr marL="68580" marR="68580" marT="0" marB="0" anchor="ctr">
                        <a:blipFill>
                          <a:blip r:embed="rId4"/>
                          <a:stretch>
                            <a:fillRect l="-200610" t="-57746" r="-201829" b="-1408"/>
                          </a:stretch>
                        </a:blipFill>
                      </a:tcPr>
                    </a:tc>
                    <a:tc>
                      <a:txBody>
                        <a:bodyPr/>
                        <a:lstStyle/>
                        <a:p>
                          <a:endParaRPr lang="en-US"/>
                        </a:p>
                      </a:txBody>
                      <a:tcPr marL="68580" marR="68580" marT="0" marB="0" anchor="ctr">
                        <a:blipFill>
                          <a:blip r:embed="rId4"/>
                          <a:stretch>
                            <a:fillRect l="-298788" t="-57746" r="-100606" b="-1408"/>
                          </a:stretch>
                        </a:blipFill>
                      </a:tcPr>
                    </a:tc>
                    <a:tc>
                      <a:txBody>
                        <a:bodyPr/>
                        <a:lstStyle/>
                        <a:p>
                          <a:endParaRPr lang="en-US"/>
                        </a:p>
                      </a:txBody>
                      <a:tcPr marL="68580" marR="68580" marT="0" marB="0" anchor="ctr">
                        <a:blipFill>
                          <a:blip r:embed="rId4"/>
                          <a:stretch>
                            <a:fillRect l="-401220" t="-57746" r="-1220" b="-1408"/>
                          </a:stretch>
                        </a:blipFill>
                      </a:tcPr>
                    </a:tc>
                    <a:extLst>
                      <a:ext uri="{0D108BD9-81ED-4DB2-BD59-A6C34878D82A}">
                        <a16:rowId xmlns:a16="http://schemas.microsoft.com/office/drawing/2014/main" val="2892972543"/>
                      </a:ext>
                    </a:extLst>
                  </a:tr>
                </a:tbl>
              </a:graphicData>
            </a:graphic>
          </p:graphicFrame>
        </mc:Fallback>
      </mc:AlternateContent>
    </p:spTree>
    <p:extLst>
      <p:ext uri="{BB962C8B-B14F-4D97-AF65-F5344CB8AC3E}">
        <p14:creationId xmlns:p14="http://schemas.microsoft.com/office/powerpoint/2010/main" val="207632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2" name="Google Shape;1042;p43"/>
          <p:cNvGrpSpPr/>
          <p:nvPr/>
        </p:nvGrpSpPr>
        <p:grpSpPr>
          <a:xfrm rot="16700307">
            <a:off x="7861483" y="3737768"/>
            <a:ext cx="1995096" cy="483135"/>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4310175" y="486022"/>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30586" y="1015344"/>
                <a:ext cx="7570382" cy="3651577"/>
              </a:xfrm>
              <a:prstGeom prst="rect">
                <a:avLst/>
              </a:prstGeom>
            </p:spPr>
            <p:txBody>
              <a:bodyPr wrap="square">
                <a:spAutoFit/>
              </a:bodyPr>
              <a:lstStyle/>
              <a:p>
                <a:pPr algn="just">
                  <a:lnSpc>
                    <a:spcPct val="150000"/>
                  </a:lnSpc>
                </a:pPr>
                <a:r>
                  <a:rPr lang="en-US" sz="1600" smtClean="0">
                    <a:latin typeface="+mn-lt"/>
                    <a:ea typeface="Calibri" panose="020F0502020204030204" pitchFamily="34" charset="0"/>
                    <a:cs typeface="Times New Roman" panose="02020603050405020304" pitchFamily="18" charset="0"/>
                  </a:rPr>
                  <a:t>b) Ta có:</a:t>
                </a:r>
                <a:endParaRPr lang="en-US" sz="16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600" smtClean="0">
                    <a:effectLst/>
                    <a:latin typeface="+mn-lt"/>
                    <a:ea typeface="Malgun Gothic" panose="020B0503020000020004" pitchFamily="34" charset="-127"/>
                    <a:cs typeface="Times New Roman" panose="02020603050405020304" pitchFamily="18" charset="0"/>
                  </a:rPr>
                  <a:t>Biến </a:t>
                </a:r>
                <a:r>
                  <a:rPr lang="fr-FR" sz="1600">
                    <a:effectLst/>
                    <a:latin typeface="+mn-lt"/>
                    <a:ea typeface="Malgun Gothic" panose="020B0503020000020004" pitchFamily="34" charset="-127"/>
                    <a:cs typeface="Times New Roman" panose="02020603050405020304" pitchFamily="18" charset="0"/>
                  </a:rPr>
                  <a:t>cố {X = 0} là: “Lấy được 3 tấm thẻ màu xanh”</a:t>
                </a:r>
                <a:endParaRPr lang="en-US" sz="16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𝑌</m:t>
                      </m:r>
                      <m:r>
                        <a:rPr lang="fr-FR" sz="1600" i="1">
                          <a:latin typeface="Cambria Math" panose="02040503050406030204" pitchFamily="18" charset="0"/>
                          <a:ea typeface="Calibri" panose="020F0502020204030204" pitchFamily="34" charset="0"/>
                          <a:cs typeface="Times New Roman" panose="02020603050405020304" pitchFamily="18" charset="0"/>
                        </a:rPr>
                        <m:t>=0.5+3.8=24</m:t>
                      </m:r>
                      <m:r>
                        <m:rPr>
                          <m:nor/>
                        </m:rPr>
                        <a:rPr lang="fr-FR" sz="1600">
                          <a:ea typeface="Malgun Gothic" panose="020B0503020000020004" pitchFamily="34" charset="-127"/>
                          <a:cs typeface="Times New Roman" panose="02020603050405020304" pitchFamily="18" charset="0"/>
                        </a:rPr>
                        <m:t> (đ</m:t>
                      </m:r>
                      <m:r>
                        <m:rPr>
                          <m:nor/>
                        </m:rPr>
                        <a:rPr lang="fr-FR" sz="1600">
                          <a:ea typeface="Malgun Gothic" panose="020B0503020000020004" pitchFamily="34" charset="-127"/>
                          <a:cs typeface="Times New Roman" panose="02020603050405020304" pitchFamily="18" charset="0"/>
                        </a:rPr>
                        <m:t>i</m:t>
                      </m:r>
                      <m:r>
                        <m:rPr>
                          <m:nor/>
                        </m:rPr>
                        <a:rPr lang="fr-FR" sz="1600">
                          <a:ea typeface="Malgun Gothic" panose="020B0503020000020004" pitchFamily="34" charset="-127"/>
                          <a:cs typeface="Times New Roman" panose="02020603050405020304" pitchFamily="18" charset="0"/>
                        </a:rPr>
                        <m:t>ể</m:t>
                      </m:r>
                      <m:r>
                        <m:rPr>
                          <m:nor/>
                        </m:rPr>
                        <a:rPr lang="fr-FR" sz="1600">
                          <a:ea typeface="Malgun Gothic" panose="020B0503020000020004" pitchFamily="34" charset="-127"/>
                          <a:cs typeface="Times New Roman" panose="02020603050405020304" pitchFamily="18" charset="0"/>
                        </a:rPr>
                        <m:t>m</m:t>
                      </m:r>
                      <m:r>
                        <m:rPr>
                          <m:nor/>
                        </m:rPr>
                        <a:rPr lang="fr-FR"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𝑌</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24</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78</m:t>
                          </m:r>
                        </m:den>
                      </m:f>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13</m:t>
                          </m:r>
                        </m:den>
                      </m:f>
                    </m:oMath>
                  </m:oMathPara>
                </a14:m>
                <a:endParaRPr lang="en-US" sz="16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600" smtClean="0">
                    <a:effectLst/>
                    <a:latin typeface="+mn-lt"/>
                    <a:ea typeface="Malgun Gothic" panose="020B0503020000020004" pitchFamily="34" charset="-127"/>
                    <a:cs typeface="Times New Roman" panose="02020603050405020304" pitchFamily="18" charset="0"/>
                  </a:rPr>
                  <a:t>Biến </a:t>
                </a:r>
                <a:r>
                  <a:rPr lang="fr-FR" sz="1600">
                    <a:effectLst/>
                    <a:latin typeface="+mn-lt"/>
                    <a:ea typeface="Malgun Gothic" panose="020B0503020000020004" pitchFamily="34" charset="-127"/>
                    <a:cs typeface="Times New Roman" panose="02020603050405020304" pitchFamily="18" charset="0"/>
                  </a:rPr>
                  <a:t>cố {X = 1} là: “Lấy được 1 tấm thẻ màu đỏ và 2 tấm thẻ màu xanh”</a:t>
                </a:r>
                <a:endParaRPr lang="en-US" sz="16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𝑌</m:t>
                      </m:r>
                      <m:r>
                        <a:rPr lang="fr-FR" sz="1600" i="1">
                          <a:latin typeface="Cambria Math" panose="02040503050406030204" pitchFamily="18" charset="0"/>
                          <a:ea typeface="Calibri" panose="020F0502020204030204" pitchFamily="34" charset="0"/>
                          <a:cs typeface="Times New Roman" panose="02020603050405020304" pitchFamily="18" charset="0"/>
                        </a:rPr>
                        <m:t>=1.5+2.8=21</m:t>
                      </m:r>
                      <m:r>
                        <m:rPr>
                          <m:nor/>
                        </m:rPr>
                        <a:rPr lang="fr-FR" sz="1600">
                          <a:ea typeface="Malgun Gothic" panose="020B0503020000020004" pitchFamily="34" charset="-127"/>
                          <a:cs typeface="Times New Roman" panose="02020603050405020304" pitchFamily="18" charset="0"/>
                        </a:rPr>
                        <m:t> (đ</m:t>
                      </m:r>
                      <m:r>
                        <m:rPr>
                          <m:nor/>
                        </m:rPr>
                        <a:rPr lang="fr-FR" sz="1600">
                          <a:ea typeface="Malgun Gothic" panose="020B0503020000020004" pitchFamily="34" charset="-127"/>
                          <a:cs typeface="Times New Roman" panose="02020603050405020304" pitchFamily="18" charset="0"/>
                        </a:rPr>
                        <m:t>i</m:t>
                      </m:r>
                      <m:r>
                        <m:rPr>
                          <m:nor/>
                        </m:rPr>
                        <a:rPr lang="fr-FR" sz="1600">
                          <a:ea typeface="Malgun Gothic" panose="020B0503020000020004" pitchFamily="34" charset="-127"/>
                          <a:cs typeface="Times New Roman" panose="02020603050405020304" pitchFamily="18" charset="0"/>
                        </a:rPr>
                        <m:t>ể</m:t>
                      </m:r>
                      <m:r>
                        <m:rPr>
                          <m:nor/>
                        </m:rPr>
                        <a:rPr lang="fr-FR" sz="1600">
                          <a:ea typeface="Malgun Gothic" panose="020B0503020000020004" pitchFamily="34" charset="-127"/>
                          <a:cs typeface="Times New Roman" panose="02020603050405020304" pitchFamily="18" charset="0"/>
                        </a:rPr>
                        <m:t>m</m:t>
                      </m:r>
                      <m:r>
                        <m:rPr>
                          <m:nor/>
                        </m:rPr>
                        <a:rPr lang="fr-FR" sz="1600">
                          <a:ea typeface="Malgun Gothic" panose="020B0503020000020004" pitchFamily="34" charset="-127"/>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𝑌</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78</m:t>
                          </m:r>
                        </m:den>
                      </m:f>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26</m:t>
                          </m:r>
                        </m:den>
                      </m:f>
                    </m:oMath>
                  </m:oMathPara>
                </a14:m>
                <a:endParaRPr lang="en-US" sz="16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600" smtClean="0">
                    <a:effectLst/>
                    <a:latin typeface="+mn-lt"/>
                    <a:ea typeface="Malgun Gothic" panose="020B0503020000020004" pitchFamily="34" charset="-127"/>
                    <a:cs typeface="Times New Roman" panose="02020603050405020304" pitchFamily="18" charset="0"/>
                  </a:rPr>
                  <a:t>Biến </a:t>
                </a:r>
                <a:r>
                  <a:rPr lang="fr-FR" sz="1600">
                    <a:effectLst/>
                    <a:latin typeface="+mn-lt"/>
                    <a:ea typeface="Malgun Gothic" panose="020B0503020000020004" pitchFamily="34" charset="-127"/>
                    <a:cs typeface="Times New Roman" panose="02020603050405020304" pitchFamily="18" charset="0"/>
                  </a:rPr>
                  <a:t>cố {X = 2} là: “Lấy được 2 tấm thẻ màu đỏ và 1 tấm thẻ màu xanh”</a:t>
                </a:r>
                <a:endParaRPr lang="en-US" sz="16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𝑌</m:t>
                      </m:r>
                      <m:r>
                        <a:rPr lang="fr-FR" sz="1600" i="1">
                          <a:latin typeface="Cambria Math" panose="02040503050406030204" pitchFamily="18" charset="0"/>
                          <a:ea typeface="Calibri" panose="020F0502020204030204" pitchFamily="34" charset="0"/>
                          <a:cs typeface="Times New Roman" panose="02020603050405020304" pitchFamily="18" charset="0"/>
                        </a:rPr>
                        <m:t>=2.5+1.8=18</m:t>
                      </m:r>
                      <m:r>
                        <m:rPr>
                          <m:nor/>
                        </m:rPr>
                        <a:rPr lang="fr-FR" sz="1600">
                          <a:ea typeface="Malgun Gothic" panose="020B0503020000020004" pitchFamily="34" charset="-127"/>
                          <a:cs typeface="Times New Roman" panose="02020603050405020304" pitchFamily="18" charset="0"/>
                        </a:rPr>
                        <m:t> (đ</m:t>
                      </m:r>
                      <m:r>
                        <m:rPr>
                          <m:nor/>
                        </m:rPr>
                        <a:rPr lang="fr-FR" sz="1600">
                          <a:ea typeface="Malgun Gothic" panose="020B0503020000020004" pitchFamily="34" charset="-127"/>
                          <a:cs typeface="Times New Roman" panose="02020603050405020304" pitchFamily="18" charset="0"/>
                        </a:rPr>
                        <m:t>i</m:t>
                      </m:r>
                      <m:r>
                        <m:rPr>
                          <m:nor/>
                        </m:rPr>
                        <a:rPr lang="fr-FR" sz="1600">
                          <a:ea typeface="Malgun Gothic" panose="020B0503020000020004" pitchFamily="34" charset="-127"/>
                          <a:cs typeface="Times New Roman" panose="02020603050405020304" pitchFamily="18" charset="0"/>
                        </a:rPr>
                        <m:t>ể</m:t>
                      </m:r>
                      <m:r>
                        <m:rPr>
                          <m:nor/>
                        </m:rPr>
                        <a:rPr lang="fr-FR" sz="1600">
                          <a:ea typeface="Malgun Gothic" panose="020B0503020000020004" pitchFamily="34" charset="-127"/>
                          <a:cs typeface="Times New Roman" panose="02020603050405020304" pitchFamily="18" charset="0"/>
                        </a:rPr>
                        <m:t>m</m:t>
                      </m:r>
                      <m:r>
                        <m:rPr>
                          <m:nor/>
                        </m:rPr>
                        <a:rPr lang="fr-FR"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𝑌</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78</m:t>
                          </m:r>
                        </m:den>
                      </m:f>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13</m:t>
                          </m:r>
                        </m:den>
                      </m:f>
                    </m:oMath>
                  </m:oMathPara>
                </a14:m>
                <a:endParaRPr lang="en-US" sz="16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30586" y="1015344"/>
                <a:ext cx="7570382" cy="3651577"/>
              </a:xfrm>
              <a:prstGeom prst="rect">
                <a:avLst/>
              </a:prstGeom>
              <a:blipFill>
                <a:blip r:embed="rId3"/>
                <a:stretch>
                  <a:fillRect l="-483"/>
                </a:stretch>
              </a:blipFill>
            </p:spPr>
            <p:txBody>
              <a:bodyPr/>
              <a:lstStyle/>
              <a:p>
                <a:r>
                  <a:rPr lang="en-US">
                    <a:noFill/>
                  </a:rPr>
                  <a:t> </a:t>
                </a:r>
              </a:p>
            </p:txBody>
          </p:sp>
        </mc:Fallback>
      </mc:AlternateContent>
    </p:spTree>
    <p:extLst>
      <p:ext uri="{BB962C8B-B14F-4D97-AF65-F5344CB8AC3E}">
        <p14:creationId xmlns:p14="http://schemas.microsoft.com/office/powerpoint/2010/main" val="120106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2" name="Google Shape;1042;p43"/>
          <p:cNvGrpSpPr/>
          <p:nvPr/>
        </p:nvGrpSpPr>
        <p:grpSpPr>
          <a:xfrm rot="16700307">
            <a:off x="7861483" y="3737768"/>
            <a:ext cx="1995096" cy="483135"/>
            <a:chOff x="6653975" y="2250350"/>
            <a:chExt cx="2070101" cy="521443"/>
          </a:xfrm>
        </p:grpSpPr>
        <p:sp>
          <p:nvSpPr>
            <p:cNvPr id="23" name="Google Shape;1043;p43"/>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4;p43"/>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5;p43"/>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46;p43"/>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47;p43"/>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48;p43"/>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49;p43"/>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347511" y="1120383"/>
                <a:ext cx="7126394" cy="153247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600" smtClean="0">
                    <a:ea typeface="Malgun Gothic" panose="020B0503020000020004" pitchFamily="34" charset="-127"/>
                    <a:cs typeface="Times New Roman" panose="02020603050405020304" pitchFamily="18" charset="0"/>
                  </a:rPr>
                  <a:t>Biến cố {X = 3} là: “Lấy được 3 tấm thẻ màu đỏ”</a:t>
                </a:r>
                <a:endParaRPr lang="en-US" sz="160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
                    </m:oMathParaPr>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𝑌</m:t>
                      </m:r>
                      <m:r>
                        <a:rPr lang="fr-FR" sz="1600" i="1">
                          <a:latin typeface="Cambria Math" panose="02040503050406030204" pitchFamily="18" charset="0"/>
                          <a:ea typeface="Calibri" panose="020F0502020204030204" pitchFamily="34" charset="0"/>
                          <a:cs typeface="Times New Roman" panose="02020603050405020304" pitchFamily="18" charset="0"/>
                        </a:rPr>
                        <m:t>=3.5+0.8=15</m:t>
                      </m:r>
                      <m:r>
                        <m:rPr>
                          <m:nor/>
                        </m:rPr>
                        <a:rPr lang="fr-FR" sz="1600">
                          <a:ea typeface="Malgun Gothic" panose="020B0503020000020004" pitchFamily="34" charset="-127"/>
                          <a:cs typeface="Times New Roman" panose="02020603050405020304" pitchFamily="18" charset="0"/>
                        </a:rPr>
                        <m:t> (đ</m:t>
                      </m:r>
                      <m:r>
                        <m:rPr>
                          <m:nor/>
                        </m:rPr>
                        <a:rPr lang="fr-FR" sz="1600">
                          <a:ea typeface="Malgun Gothic" panose="020B0503020000020004" pitchFamily="34" charset="-127"/>
                          <a:cs typeface="Times New Roman" panose="02020603050405020304" pitchFamily="18" charset="0"/>
                        </a:rPr>
                        <m:t>i</m:t>
                      </m:r>
                      <m:r>
                        <m:rPr>
                          <m:nor/>
                        </m:rPr>
                        <a:rPr lang="fr-FR" sz="1600">
                          <a:ea typeface="Malgun Gothic" panose="020B0503020000020004" pitchFamily="34" charset="-127"/>
                          <a:cs typeface="Times New Roman" panose="02020603050405020304" pitchFamily="18" charset="0"/>
                        </a:rPr>
                        <m:t>ể</m:t>
                      </m:r>
                      <m:r>
                        <m:rPr>
                          <m:nor/>
                        </m:rPr>
                        <a:rPr lang="fr-FR" sz="1600">
                          <a:ea typeface="Malgun Gothic" panose="020B0503020000020004" pitchFamily="34" charset="-127"/>
                          <a:cs typeface="Times New Roman" panose="02020603050405020304" pitchFamily="18" charset="0"/>
                        </a:rPr>
                        <m:t>m</m:t>
                      </m:r>
                      <m:r>
                        <m:rPr>
                          <m:nor/>
                        </m:rPr>
                        <a:rPr lang="fr-FR"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𝑌</m:t>
                          </m:r>
                        </m:e>
                      </m:d>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15</m:t>
                          </m:r>
                        </m:num>
                        <m:den>
                          <m:r>
                            <a:rPr lang="fr-FR" sz="1600" i="1">
                              <a:latin typeface="Cambria Math" panose="02040503050406030204" pitchFamily="18" charset="0"/>
                              <a:ea typeface="Calibri" panose="020F0502020204030204" pitchFamily="34" charset="0"/>
                              <a:cs typeface="Times New Roman" panose="02020603050405020304" pitchFamily="18" charset="0"/>
                            </a:rPr>
                            <m:t>78</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5</m:t>
                          </m:r>
                        </m:num>
                        <m:den>
                          <m:r>
                            <a:rPr lang="fr-FR" sz="1600" i="1">
                              <a:latin typeface="Cambria Math" panose="02040503050406030204" pitchFamily="18" charset="0"/>
                              <a:ea typeface="Calibri" panose="020F0502020204030204" pitchFamily="34" charset="0"/>
                              <a:cs typeface="Times New Roman" panose="02020603050405020304" pitchFamily="18" charset="0"/>
                            </a:rPr>
                            <m:t>26</m:t>
                          </m:r>
                        </m:den>
                      </m:f>
                    </m:oMath>
                  </m:oMathPara>
                </a14:m>
                <a:endParaRPr lang="en-US" sz="1600">
                  <a:ea typeface="Calibri" panose="020F0502020204030204" pitchFamily="34" charset="0"/>
                  <a:cs typeface="Times New Roman" panose="02020603050405020304" pitchFamily="18" charset="0"/>
                </a:endParaRPr>
              </a:p>
              <a:p>
                <a:pPr algn="just">
                  <a:lnSpc>
                    <a:spcPct val="150000"/>
                  </a:lnSpc>
                </a:pPr>
                <a:r>
                  <a:rPr lang="fr-FR" sz="1600">
                    <a:ea typeface="Calibri" panose="020F0502020204030204" pitchFamily="34" charset="0"/>
                    <a:cs typeface="Times New Roman" panose="02020603050405020304" pitchFamily="18" charset="0"/>
                  </a:rPr>
                  <a:t>Bảng phân bố xác suất của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𝑌</m:t>
                    </m:r>
                  </m:oMath>
                </a14:m>
                <a:r>
                  <a:rPr lang="fr-FR" sz="1600">
                    <a:ea typeface="Calibri" panose="020F0502020204030204" pitchFamily="34" charset="0"/>
                    <a:cs typeface="Times New Roman" panose="02020603050405020304" pitchFamily="18" charset="0"/>
                  </a:rPr>
                  <a:t> là :</a:t>
                </a:r>
                <a:endParaRPr lang="en-US" sz="160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47511" y="1120383"/>
                <a:ext cx="7126394" cy="1532471"/>
              </a:xfrm>
              <a:prstGeom prst="rect">
                <a:avLst/>
              </a:prstGeom>
              <a:blipFill>
                <a:blip r:embed="rId3"/>
                <a:stretch>
                  <a:fillRect l="-428" b="-1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147615392"/>
                  </p:ext>
                </p:extLst>
              </p:nvPr>
            </p:nvGraphicFramePr>
            <p:xfrm>
              <a:off x="2165113" y="2957300"/>
              <a:ext cx="4820814" cy="1212850"/>
            </p:xfrm>
            <a:graphic>
              <a:graphicData uri="http://schemas.openxmlformats.org/drawingml/2006/table">
                <a:tbl>
                  <a:tblPr firstRow="1" firstCol="1" bandRow="1"/>
                  <a:tblGrid>
                    <a:gridCol w="963290">
                      <a:extLst>
                        <a:ext uri="{9D8B030D-6E8A-4147-A177-3AD203B41FA5}">
                          <a16:colId xmlns:a16="http://schemas.microsoft.com/office/drawing/2014/main" val="2581176588"/>
                        </a:ext>
                      </a:extLst>
                    </a:gridCol>
                    <a:gridCol w="964381">
                      <a:extLst>
                        <a:ext uri="{9D8B030D-6E8A-4147-A177-3AD203B41FA5}">
                          <a16:colId xmlns:a16="http://schemas.microsoft.com/office/drawing/2014/main" val="3558941039"/>
                        </a:ext>
                      </a:extLst>
                    </a:gridCol>
                    <a:gridCol w="964381">
                      <a:extLst>
                        <a:ext uri="{9D8B030D-6E8A-4147-A177-3AD203B41FA5}">
                          <a16:colId xmlns:a16="http://schemas.microsoft.com/office/drawing/2014/main" val="505777379"/>
                        </a:ext>
                      </a:extLst>
                    </a:gridCol>
                    <a:gridCol w="964381">
                      <a:extLst>
                        <a:ext uri="{9D8B030D-6E8A-4147-A177-3AD203B41FA5}">
                          <a16:colId xmlns:a16="http://schemas.microsoft.com/office/drawing/2014/main" val="2038970024"/>
                        </a:ext>
                      </a:extLst>
                    </a:gridCol>
                    <a:gridCol w="964381">
                      <a:extLst>
                        <a:ext uri="{9D8B030D-6E8A-4147-A177-3AD203B41FA5}">
                          <a16:colId xmlns:a16="http://schemas.microsoft.com/office/drawing/2014/main" val="472113387"/>
                        </a:ext>
                      </a:extLst>
                    </a:gridCol>
                  </a:tblGrid>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𝑌</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24</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21</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18</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15</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209814"/>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13</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26</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13</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26</m:t>
                                    </m:r>
                                  </m:den>
                                </m:f>
                              </m:oMath>
                            </m:oMathPara>
                          </a14:m>
                          <a:endParaRPr lang="en-US" sz="16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320608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147615392"/>
                  </p:ext>
                </p:extLst>
              </p:nvPr>
            </p:nvGraphicFramePr>
            <p:xfrm>
              <a:off x="2165113" y="2957300"/>
              <a:ext cx="4820814" cy="1212850"/>
            </p:xfrm>
            <a:graphic>
              <a:graphicData uri="http://schemas.openxmlformats.org/drawingml/2006/table">
                <a:tbl>
                  <a:tblPr firstRow="1" firstCol="1" bandRow="1"/>
                  <a:tblGrid>
                    <a:gridCol w="963290">
                      <a:extLst>
                        <a:ext uri="{9D8B030D-6E8A-4147-A177-3AD203B41FA5}">
                          <a16:colId xmlns:a16="http://schemas.microsoft.com/office/drawing/2014/main" val="2581176588"/>
                        </a:ext>
                      </a:extLst>
                    </a:gridCol>
                    <a:gridCol w="964381">
                      <a:extLst>
                        <a:ext uri="{9D8B030D-6E8A-4147-A177-3AD203B41FA5}">
                          <a16:colId xmlns:a16="http://schemas.microsoft.com/office/drawing/2014/main" val="3558941039"/>
                        </a:ext>
                      </a:extLst>
                    </a:gridCol>
                    <a:gridCol w="964381">
                      <a:extLst>
                        <a:ext uri="{9D8B030D-6E8A-4147-A177-3AD203B41FA5}">
                          <a16:colId xmlns:a16="http://schemas.microsoft.com/office/drawing/2014/main" val="505777379"/>
                        </a:ext>
                      </a:extLst>
                    </a:gridCol>
                    <a:gridCol w="964381">
                      <a:extLst>
                        <a:ext uri="{9D8B030D-6E8A-4147-A177-3AD203B41FA5}">
                          <a16:colId xmlns:a16="http://schemas.microsoft.com/office/drawing/2014/main" val="2038970024"/>
                        </a:ext>
                      </a:extLst>
                    </a:gridCol>
                    <a:gridCol w="964381">
                      <a:extLst>
                        <a:ext uri="{9D8B030D-6E8A-4147-A177-3AD203B41FA5}">
                          <a16:colId xmlns:a16="http://schemas.microsoft.com/office/drawing/2014/main" val="472113387"/>
                        </a:ext>
                      </a:extLst>
                    </a:gridCol>
                  </a:tblGrid>
                  <a:tr h="4419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33" t="-1370" r="-402532" b="-1767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3" t="-1370" r="-302532" b="-1767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99371" t="-1370" r="-200629" b="-1767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266" t="-1370" r="-101899" b="-1767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266" t="-1370" r="-1899" b="-176712"/>
                          </a:stretch>
                        </a:blipFill>
                      </a:tcPr>
                    </a:tc>
                    <a:extLst>
                      <a:ext uri="{0D108BD9-81ED-4DB2-BD59-A6C34878D82A}">
                        <a16:rowId xmlns:a16="http://schemas.microsoft.com/office/drawing/2014/main" val="3368209814"/>
                      </a:ext>
                    </a:extLst>
                  </a:tr>
                  <a:tr h="77089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33" t="-58268" r="-402532" b="-157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3" t="-58268" r="-302532" b="-157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99371" t="-58268" r="-200629" b="-157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266" t="-58268" r="-101899" b="-157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266" t="-58268" r="-1899" b="-1575"/>
                          </a:stretch>
                        </a:blipFill>
                      </a:tcPr>
                    </a:tc>
                    <a:extLst>
                      <a:ext uri="{0D108BD9-81ED-4DB2-BD59-A6C34878D82A}">
                        <a16:rowId xmlns:a16="http://schemas.microsoft.com/office/drawing/2014/main" val="2293206081"/>
                      </a:ext>
                    </a:extLst>
                  </a:tr>
                </a:tbl>
              </a:graphicData>
            </a:graphic>
          </p:graphicFrame>
        </mc:Fallback>
      </mc:AlternateContent>
      <p:sp>
        <p:nvSpPr>
          <p:cNvPr id="16" name="Rectangle 15"/>
          <p:cNvSpPr/>
          <p:nvPr/>
        </p:nvSpPr>
        <p:spPr>
          <a:xfrm>
            <a:off x="4310175" y="486022"/>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pic>
        <p:nvPicPr>
          <p:cNvPr id="15" name="Google Shape;254;p4"/>
          <p:cNvPicPr preferRelativeResize="0"/>
          <p:nvPr/>
        </p:nvPicPr>
        <p:blipFill rotWithShape="1">
          <a:blip r:embed="rId5">
            <a:alphaModFix/>
          </a:blip>
          <a:srcRect/>
          <a:stretch/>
        </p:blipFill>
        <p:spPr>
          <a:xfrm>
            <a:off x="84259" y="4736794"/>
            <a:ext cx="1642097" cy="305306"/>
          </a:xfrm>
          <a:prstGeom prst="rect">
            <a:avLst/>
          </a:prstGeom>
          <a:noFill/>
          <a:ln>
            <a:noFill/>
          </a:ln>
        </p:spPr>
      </p:pic>
    </p:spTree>
    <p:extLst>
      <p:ext uri="{BB962C8B-B14F-4D97-AF65-F5344CB8AC3E}">
        <p14:creationId xmlns:p14="http://schemas.microsoft.com/office/powerpoint/2010/main" val="308426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926;p42"/>
          <p:cNvSpPr/>
          <p:nvPr/>
        </p:nvSpPr>
        <p:spPr>
          <a:xfrm rot="5400000">
            <a:off x="8568596" y="4543525"/>
            <a:ext cx="268937" cy="681546"/>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nvGrpSpPr>
          <p:cNvPr id="37" name="Google Shape;848;p40"/>
          <p:cNvGrpSpPr/>
          <p:nvPr/>
        </p:nvGrpSpPr>
        <p:grpSpPr>
          <a:xfrm rot="5400000">
            <a:off x="8832565" y="3015657"/>
            <a:ext cx="519976" cy="603409"/>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2" name="Rectangle 31"/>
              <p:cNvSpPr/>
              <p:nvPr/>
            </p:nvSpPr>
            <p:spPr>
              <a:xfrm>
                <a:off x="174384" y="181819"/>
                <a:ext cx="8740626" cy="1765868"/>
              </a:xfrm>
              <a:prstGeom prst="rect">
                <a:avLst/>
              </a:prstGeom>
            </p:spPr>
            <p:txBody>
              <a:bodyPr wrap="square">
                <a:spAutoFit/>
              </a:bodyPr>
              <a:lstStyle/>
              <a:p>
                <a:pPr lvl="0" algn="just">
                  <a:lnSpc>
                    <a:spcPct val="150000"/>
                  </a:lnSpc>
                </a:pPr>
                <a:r>
                  <a:rPr kumimoji="0" lang="fr-FR" sz="145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a:t>
                </a:r>
                <a:r>
                  <a:rPr kumimoji="0" lang="fr-FR" sz="145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(SGK – </a:t>
                </a:r>
                <a:r>
                  <a:rPr kumimoji="0" lang="fr-FR" sz="145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tr.13) </a:t>
                </a:r>
                <a:r>
                  <a:rPr lang="vi-VN" sz="1450"/>
                  <a:t>Hai xạ thủ An và Bình tập bắn một cách độc lập với nhau. Mỗi người thực hiện hai phát bắn một cách độc lập. Xác suất bắn trúng bia của An và của Bình trong mỗi phát bắn tương ứng là 0,4 và 0,5.</a:t>
                </a:r>
              </a:p>
              <a:p>
                <a:pPr lvl="0" algn="just">
                  <a:lnSpc>
                    <a:spcPct val="150000"/>
                  </a:lnSpc>
                </a:pPr>
                <a:r>
                  <a:rPr lang="vi-VN" sz="1450"/>
                  <a:t>Gọi </a:t>
                </a:r>
                <a14:m>
                  <m:oMath xmlns:m="http://schemas.openxmlformats.org/officeDocument/2006/math">
                    <m:r>
                      <a:rPr lang="vi-VN" sz="1450" i="1" smtClean="0">
                        <a:latin typeface="Cambria Math" panose="02040503050406030204" pitchFamily="18" charset="0"/>
                      </a:rPr>
                      <m:t>𝑋</m:t>
                    </m:r>
                  </m:oMath>
                </a14:m>
                <a:r>
                  <a:rPr lang="vi-VN" sz="1450"/>
                  <a:t> là số phát bắn trúng bia của An, </a:t>
                </a:r>
                <a14:m>
                  <m:oMath xmlns:m="http://schemas.openxmlformats.org/officeDocument/2006/math">
                    <m:r>
                      <a:rPr lang="vi-VN" sz="1450" i="1" smtClean="0">
                        <a:latin typeface="Cambria Math" panose="02040503050406030204" pitchFamily="18" charset="0"/>
                      </a:rPr>
                      <m:t>𝑌</m:t>
                    </m:r>
                  </m:oMath>
                </a14:m>
                <a:r>
                  <a:rPr lang="vi-VN" sz="1450"/>
                  <a:t> là số phát bắn trúng bia của Bình.</a:t>
                </a:r>
              </a:p>
              <a:p>
                <a:pPr lvl="0" algn="just">
                  <a:lnSpc>
                    <a:spcPct val="150000"/>
                  </a:lnSpc>
                </a:pPr>
                <a:r>
                  <a:rPr lang="vi-VN" sz="1450"/>
                  <a:t>a) Lập bảng phân bố xác suất của </a:t>
                </a:r>
                <a14:m>
                  <m:oMath xmlns:m="http://schemas.openxmlformats.org/officeDocument/2006/math">
                    <m:r>
                      <a:rPr lang="vi-VN" sz="1450" i="1" smtClean="0">
                        <a:latin typeface="Cambria Math" panose="02040503050406030204" pitchFamily="18" charset="0"/>
                      </a:rPr>
                      <m:t>𝑋</m:t>
                    </m:r>
                    <m:r>
                      <a:rPr lang="vi-VN" sz="1450" i="1" smtClean="0">
                        <a:latin typeface="Cambria Math" panose="02040503050406030204" pitchFamily="18" charset="0"/>
                      </a:rPr>
                      <m:t>, </m:t>
                    </m:r>
                    <m:r>
                      <a:rPr lang="vi-VN" sz="1450" i="1" smtClean="0">
                        <a:latin typeface="Cambria Math" panose="02040503050406030204" pitchFamily="18" charset="0"/>
                      </a:rPr>
                      <m:t>𝑌</m:t>
                    </m:r>
                    <m:r>
                      <a:rPr lang="en-US" sz="1450" b="0" i="0" smtClean="0">
                        <a:latin typeface="Cambria Math" panose="02040503050406030204" pitchFamily="18" charset="0"/>
                      </a:rPr>
                      <m:t>;</m:t>
                    </m:r>
                  </m:oMath>
                </a14:m>
                <a:r>
                  <a:rPr lang="en-US" sz="1450" smtClean="0"/>
                  <a:t>                                       </a:t>
                </a:r>
                <a:r>
                  <a:rPr lang="vi-VN" sz="1450" smtClean="0"/>
                  <a:t>b</a:t>
                </a:r>
                <a:r>
                  <a:rPr lang="vi-VN" sz="1450"/>
                  <a:t>) Tính </a:t>
                </a:r>
                <a14:m>
                  <m:oMath xmlns:m="http://schemas.openxmlformats.org/officeDocument/2006/math">
                    <m:r>
                      <a:rPr lang="vi-VN" sz="1450" i="1" smtClean="0">
                        <a:latin typeface="Cambria Math" panose="02040503050406030204" pitchFamily="18" charset="0"/>
                      </a:rPr>
                      <m:t>𝐸</m:t>
                    </m:r>
                    <m:r>
                      <a:rPr lang="vi-VN" sz="1450" i="1" smtClean="0">
                        <a:latin typeface="Cambria Math" panose="02040503050406030204" pitchFamily="18" charset="0"/>
                      </a:rPr>
                      <m:t>(</m:t>
                    </m:r>
                    <m:r>
                      <a:rPr lang="vi-VN" sz="1450" i="1" smtClean="0">
                        <a:latin typeface="Cambria Math" panose="02040503050406030204" pitchFamily="18" charset="0"/>
                      </a:rPr>
                      <m:t>𝑋</m:t>
                    </m:r>
                    <m:r>
                      <a:rPr lang="vi-VN" sz="1450" i="1" smtClean="0">
                        <a:latin typeface="Cambria Math" panose="02040503050406030204" pitchFamily="18" charset="0"/>
                      </a:rPr>
                      <m:t>), </m:t>
                    </m:r>
                    <m:r>
                      <a:rPr lang="vi-VN" sz="1450" i="1" smtClean="0">
                        <a:latin typeface="Cambria Math" panose="02040503050406030204" pitchFamily="18" charset="0"/>
                      </a:rPr>
                      <m:t>𝐸</m:t>
                    </m:r>
                    <m:r>
                      <a:rPr lang="vi-VN" sz="1450" i="1" smtClean="0">
                        <a:latin typeface="Cambria Math" panose="02040503050406030204" pitchFamily="18" charset="0"/>
                      </a:rPr>
                      <m:t>(</m:t>
                    </m:r>
                    <m:r>
                      <a:rPr lang="vi-VN" sz="1450" i="1" smtClean="0">
                        <a:latin typeface="Cambria Math" panose="02040503050406030204" pitchFamily="18" charset="0"/>
                      </a:rPr>
                      <m:t>𝑌</m:t>
                    </m:r>
                    <m:r>
                      <a:rPr lang="vi-VN" sz="1450" i="1" smtClean="0">
                        <a:latin typeface="Cambria Math" panose="02040503050406030204" pitchFamily="18" charset="0"/>
                      </a:rPr>
                      <m:t>), </m:t>
                    </m:r>
                    <m:r>
                      <a:rPr lang="vi-VN" sz="1450" i="1" smtClean="0">
                        <a:latin typeface="Cambria Math" panose="02040503050406030204" pitchFamily="18" charset="0"/>
                      </a:rPr>
                      <m:t>𝑉</m:t>
                    </m:r>
                    <m:r>
                      <a:rPr lang="vi-VN" sz="1450" i="1" smtClean="0">
                        <a:latin typeface="Cambria Math" panose="02040503050406030204" pitchFamily="18" charset="0"/>
                      </a:rPr>
                      <m:t>(</m:t>
                    </m:r>
                    <m:r>
                      <a:rPr lang="vi-VN" sz="1450" i="1" smtClean="0">
                        <a:latin typeface="Cambria Math" panose="02040503050406030204" pitchFamily="18" charset="0"/>
                      </a:rPr>
                      <m:t>𝑋</m:t>
                    </m:r>
                    <m:r>
                      <a:rPr lang="vi-VN" sz="1450" i="1" smtClean="0">
                        <a:latin typeface="Cambria Math" panose="02040503050406030204" pitchFamily="18" charset="0"/>
                      </a:rPr>
                      <m:t>), </m:t>
                    </m:r>
                    <m:r>
                      <a:rPr lang="vi-VN" sz="1450" i="1" smtClean="0">
                        <a:latin typeface="Cambria Math" panose="02040503050406030204" pitchFamily="18" charset="0"/>
                      </a:rPr>
                      <m:t>𝑉</m:t>
                    </m:r>
                    <m:r>
                      <a:rPr lang="vi-VN" sz="1450" i="1" smtClean="0">
                        <a:latin typeface="Cambria Math" panose="02040503050406030204" pitchFamily="18" charset="0"/>
                      </a:rPr>
                      <m:t>(</m:t>
                    </m:r>
                    <m:r>
                      <a:rPr lang="en-US" sz="1450" b="0" i="1" smtClean="0">
                        <a:latin typeface="Cambria Math" panose="02040503050406030204" pitchFamily="18" charset="0"/>
                      </a:rPr>
                      <m:t>𝑌</m:t>
                    </m:r>
                    <m:r>
                      <a:rPr lang="vi-VN" sz="1450" i="1" smtClean="0">
                        <a:latin typeface="Cambria Math" panose="02040503050406030204" pitchFamily="18" charset="0"/>
                      </a:rPr>
                      <m:t>).</m:t>
                    </m:r>
                  </m:oMath>
                </a14:m>
                <a:endParaRPr lang="vi-VN" sz="1450"/>
              </a:p>
            </p:txBody>
          </p:sp>
        </mc:Choice>
        <mc:Fallback xmlns="">
          <p:sp>
            <p:nvSpPr>
              <p:cNvPr id="32" name="Rectangle 31"/>
              <p:cNvSpPr>
                <a:spLocks noRot="1" noChangeAspect="1" noMove="1" noResize="1" noEditPoints="1" noAdjustHandles="1" noChangeArrowheads="1" noChangeShapeType="1" noTextEdit="1"/>
              </p:cNvSpPr>
              <p:nvPr/>
            </p:nvSpPr>
            <p:spPr>
              <a:xfrm>
                <a:off x="174384" y="181819"/>
                <a:ext cx="8740626" cy="1765868"/>
              </a:xfrm>
              <a:prstGeom prst="rect">
                <a:avLst/>
              </a:prstGeom>
              <a:blipFill>
                <a:blip r:embed="rId3"/>
                <a:stretch>
                  <a:fillRect l="-279" r="-279" b="-345"/>
                </a:stretch>
              </a:blipFill>
            </p:spPr>
            <p:txBody>
              <a:bodyPr/>
              <a:lstStyle/>
              <a:p>
                <a:r>
                  <a:rPr lang="en-US">
                    <a:noFill/>
                  </a:rPr>
                  <a:t> </a:t>
                </a:r>
              </a:p>
            </p:txBody>
          </p:sp>
        </mc:Fallback>
      </mc:AlternateContent>
      <p:sp>
        <p:nvSpPr>
          <p:cNvPr id="34" name="Rectangle 33"/>
          <p:cNvSpPr/>
          <p:nvPr/>
        </p:nvSpPr>
        <p:spPr>
          <a:xfrm>
            <a:off x="4245576" y="2016491"/>
            <a:ext cx="598241" cy="31547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5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45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51769" y="2400766"/>
                <a:ext cx="8794589" cy="2115836"/>
              </a:xfrm>
              <a:prstGeom prst="rect">
                <a:avLst/>
              </a:prstGeom>
            </p:spPr>
            <p:txBody>
              <a:bodyPr wrap="square">
                <a:spAutoFit/>
              </a:bodyPr>
              <a:lstStyle/>
              <a:p>
                <a:pPr algn="just">
                  <a:lnSpc>
                    <a:spcPct val="150000"/>
                  </a:lnSpc>
                </a:pPr>
                <a:r>
                  <a:rPr lang="fr-FR" sz="1450">
                    <a:latin typeface="+mn-lt"/>
                    <a:ea typeface="Calibri" panose="020F0502020204030204" pitchFamily="34" charset="0"/>
                    <a:cs typeface="Times New Roman" panose="02020603050405020304" pitchFamily="18" charset="0"/>
                  </a:rPr>
                  <a:t>Gọi </a:t>
                </a:r>
                <a14:m>
                  <m:oMath xmlns:m="http://schemas.openxmlformats.org/officeDocument/2006/math">
                    <m:acc>
                      <m:accPr>
                        <m:chr m:val="̅"/>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450" i="1">
                            <a:effectLst/>
                            <a:latin typeface="Cambria Math" panose="02040503050406030204" pitchFamily="18" charset="0"/>
                            <a:ea typeface="Calibri" panose="020F0502020204030204" pitchFamily="34" charset="0"/>
                            <a:cs typeface="Times New Roman" panose="02020603050405020304" pitchFamily="18" charset="0"/>
                          </a:rPr>
                          <m:t>𝑋</m:t>
                        </m:r>
                      </m:e>
                    </m:acc>
                  </m:oMath>
                </a14:m>
                <a:r>
                  <a:rPr lang="fr-FR" sz="1450">
                    <a:effectLst/>
                    <a:latin typeface="+mn-lt"/>
                    <a:ea typeface="Malgun Gothic" panose="020B0503020000020004" pitchFamily="34" charset="-127"/>
                    <a:cs typeface="Times New Roman" panose="02020603050405020304" pitchFamily="18" charset="0"/>
                  </a:rPr>
                  <a:t> là “Số phát bắn trượt bia của An” và </a:t>
                </a:r>
                <a14:m>
                  <m:oMath xmlns:m="http://schemas.openxmlformats.org/officeDocument/2006/math">
                    <m:acc>
                      <m:accPr>
                        <m:chr m:val="̅"/>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450" i="1">
                            <a:effectLst/>
                            <a:latin typeface="Cambria Math" panose="02040503050406030204" pitchFamily="18" charset="0"/>
                            <a:ea typeface="Calibri" panose="020F0502020204030204" pitchFamily="34" charset="0"/>
                            <a:cs typeface="Times New Roman" panose="02020603050405020304" pitchFamily="18" charset="0"/>
                          </a:rPr>
                          <m:t>𝑌</m:t>
                        </m:r>
                      </m:e>
                    </m:acc>
                  </m:oMath>
                </a14:m>
                <a:r>
                  <a:rPr lang="fr-FR" sz="1450">
                    <a:effectLst/>
                    <a:latin typeface="+mn-lt"/>
                    <a:ea typeface="Malgun Gothic" panose="020B0503020000020004" pitchFamily="34" charset="-127"/>
                    <a:cs typeface="Times New Roman" panose="02020603050405020304" pitchFamily="18" charset="0"/>
                  </a:rPr>
                  <a:t> là “Số phát bắn trượt bia của Bình”</a:t>
                </a:r>
                <a:r>
                  <a:rPr lang="en-US" sz="1450" smtClean="0">
                    <a:latin typeface="+mn-lt"/>
                    <a:ea typeface="Calibri" panose="020F0502020204030204" pitchFamily="34" charset="0"/>
                    <a:cs typeface="Times New Roman" panose="02020603050405020304" pitchFamily="18" charset="0"/>
                  </a:rPr>
                  <a:t> </a:t>
                </a:r>
                <a14:m>
                  <m:oMath xmlns:m="http://schemas.openxmlformats.org/officeDocument/2006/math">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45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450" i="1">
                                <a:effectLst/>
                                <a:latin typeface="Cambria Math" panose="02040503050406030204" pitchFamily="18" charset="0"/>
                                <a:ea typeface="Calibri" panose="020F0502020204030204" pitchFamily="34" charset="0"/>
                                <a:cs typeface="Times New Roman" panose="02020603050405020304" pitchFamily="18" charset="0"/>
                              </a:rPr>
                              <m:t>𝑋</m:t>
                            </m:r>
                          </m:e>
                        </m:acc>
                      </m:e>
                    </m:d>
                    <m:r>
                      <a:rPr lang="fr-FR" sz="1450" i="1">
                        <a:effectLst/>
                        <a:latin typeface="Cambria Math" panose="02040503050406030204" pitchFamily="18" charset="0"/>
                        <a:ea typeface="Calibri" panose="020F0502020204030204" pitchFamily="34" charset="0"/>
                        <a:cs typeface="Times New Roman" panose="02020603050405020304" pitchFamily="18" charset="0"/>
                      </a:rPr>
                      <m:t>=0,6;</m:t>
                    </m:r>
                    <m:r>
                      <a:rPr lang="fr-FR" sz="145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450" i="1">
                                <a:effectLst/>
                                <a:latin typeface="Cambria Math" panose="02040503050406030204" pitchFamily="18" charset="0"/>
                                <a:ea typeface="Calibri" panose="020F0502020204030204" pitchFamily="34" charset="0"/>
                                <a:cs typeface="Times New Roman" panose="02020603050405020304" pitchFamily="18" charset="0"/>
                              </a:rPr>
                              <m:t>𝑌</m:t>
                            </m:r>
                          </m:e>
                        </m:acc>
                      </m:e>
                    </m:d>
                    <m:r>
                      <a:rPr lang="fr-FR" sz="1450" i="1">
                        <a:effectLst/>
                        <a:latin typeface="Cambria Math" panose="02040503050406030204" pitchFamily="18" charset="0"/>
                        <a:ea typeface="Calibri" panose="020F0502020204030204" pitchFamily="34" charset="0"/>
                        <a:cs typeface="Times New Roman" panose="02020603050405020304" pitchFamily="18" charset="0"/>
                      </a:rPr>
                      <m:t>=0,5</m:t>
                    </m:r>
                  </m:oMath>
                </a14:m>
                <a:endParaRPr lang="en-US" sz="1450">
                  <a:latin typeface="+mn-lt"/>
                  <a:ea typeface="Calibri" panose="020F0502020204030204" pitchFamily="34" charset="0"/>
                  <a:cs typeface="Times New Roman" panose="02020603050405020304" pitchFamily="18" charset="0"/>
                </a:endParaRPr>
              </a:p>
              <a:p>
                <a:pPr algn="just">
                  <a:lnSpc>
                    <a:spcPct val="150000"/>
                  </a:lnSpc>
                </a:pPr>
                <a:r>
                  <a:rPr lang="fr-FR" sz="1450">
                    <a:effectLst/>
                    <a:latin typeface="+mn-lt"/>
                    <a:ea typeface="Calibri" panose="020F0502020204030204" pitchFamily="34" charset="0"/>
                    <a:cs typeface="Times New Roman" panose="02020603050405020304" pitchFamily="18" charset="0"/>
                  </a:rPr>
                  <a:t>Các giá trị có thể của </a:t>
                </a:r>
                <a14:m>
                  <m:oMath xmlns:m="http://schemas.openxmlformats.org/officeDocument/2006/math">
                    <m:r>
                      <a:rPr lang="fr-FR" sz="1450" i="1" smtClean="0">
                        <a:effectLst/>
                        <a:latin typeface="Cambria Math" panose="02040503050406030204" pitchFamily="18" charset="0"/>
                        <a:ea typeface="Calibri" panose="020F0502020204030204" pitchFamily="34" charset="0"/>
                        <a:cs typeface="Times New Roman" panose="02020603050405020304" pitchFamily="18" charset="0"/>
                      </a:rPr>
                      <m:t>𝑋</m:t>
                    </m:r>
                  </m:oMath>
                </a14:m>
                <a:r>
                  <a:rPr lang="fr-FR" sz="1450">
                    <a:effectLst/>
                    <a:latin typeface="+mn-lt"/>
                    <a:ea typeface="Calibri" panose="020F0502020204030204" pitchFamily="34" charset="0"/>
                    <a:cs typeface="Times New Roman" panose="02020603050405020304" pitchFamily="18" charset="0"/>
                  </a:rPr>
                  <a:t> thuộc </a:t>
                </a:r>
                <a:r>
                  <a:rPr lang="fr-FR" sz="1450" smtClean="0">
                    <a:effectLst/>
                    <a:latin typeface="+mn-lt"/>
                    <a:ea typeface="Calibri" panose="020F0502020204030204" pitchFamily="34" charset="0"/>
                    <a:cs typeface="Times New Roman" panose="02020603050405020304" pitchFamily="18" charset="0"/>
                  </a:rPr>
                  <a:t>tập: </a:t>
                </a:r>
                <a14:m>
                  <m:oMath xmlns:m="http://schemas.openxmlformats.org/officeDocument/2006/math">
                    <m:d>
                      <m:dPr>
                        <m:begChr m:val="{"/>
                        <m:endChr m:val="}"/>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450" i="1">
                            <a:effectLst/>
                            <a:latin typeface="Cambria Math" panose="02040503050406030204" pitchFamily="18" charset="0"/>
                            <a:ea typeface="Calibri" panose="020F0502020204030204" pitchFamily="34" charset="0"/>
                            <a:cs typeface="Times New Roman" panose="02020603050405020304" pitchFamily="18" charset="0"/>
                          </a:rPr>
                          <m:t>0;1;2</m:t>
                        </m:r>
                      </m:e>
                    </m:d>
                  </m:oMath>
                </a14:m>
                <a:endParaRPr lang="en-US" sz="1450">
                  <a:latin typeface="+mn-lt"/>
                  <a:ea typeface="Calibri" panose="020F0502020204030204" pitchFamily="34" charset="0"/>
                  <a:cs typeface="Times New Roman" panose="02020603050405020304" pitchFamily="18" charset="0"/>
                </a:endParaRPr>
              </a:p>
              <a:p>
                <a:pPr algn="just">
                  <a:lnSpc>
                    <a:spcPct val="150000"/>
                  </a:lnSpc>
                </a:pPr>
                <a:r>
                  <a:rPr lang="fr-FR" sz="1450">
                    <a:effectLst/>
                    <a:latin typeface="+mn-lt"/>
                    <a:ea typeface="Malgun Gothic" panose="020B0503020000020004" pitchFamily="34" charset="-127"/>
                    <a:cs typeface="Times New Roman" panose="02020603050405020304" pitchFamily="18" charset="0"/>
                  </a:rPr>
                  <a:t>Xác suất để An bắn trúng 1 phát </a:t>
                </a:r>
                <a:r>
                  <a:rPr lang="fr-FR" sz="1450" smtClean="0">
                    <a:effectLst/>
                    <a:latin typeface="+mn-lt"/>
                    <a:ea typeface="Malgun Gothic" panose="020B0503020000020004" pitchFamily="34" charset="-127"/>
                    <a:cs typeface="Times New Roman" panose="02020603050405020304" pitchFamily="18" charset="0"/>
                  </a:rPr>
                  <a:t>là: </a:t>
                </a:r>
                <a14:m>
                  <m:oMath xmlns:m="http://schemas.openxmlformats.org/officeDocument/2006/math">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45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𝑋</m:t>
                        </m:r>
                      </m:e>
                    </m:d>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=0,4.0,6+0,4.0,6=0,48</m:t>
                    </m:r>
                  </m:oMath>
                </a14:m>
                <a:endParaRPr lang="en-US" sz="1450">
                  <a:latin typeface="+mn-lt"/>
                  <a:ea typeface="Calibri" panose="020F0502020204030204" pitchFamily="34" charset="0"/>
                  <a:cs typeface="Times New Roman" panose="02020603050405020304" pitchFamily="18" charset="0"/>
                </a:endParaRPr>
              </a:p>
              <a:p>
                <a:pPr algn="just">
                  <a:lnSpc>
                    <a:spcPct val="150000"/>
                  </a:lnSpc>
                </a:pPr>
                <a:r>
                  <a:rPr lang="fr-FR" sz="1450">
                    <a:effectLst/>
                    <a:latin typeface="+mn-lt"/>
                    <a:ea typeface="Malgun Gothic" panose="020B0503020000020004" pitchFamily="34" charset="-127"/>
                    <a:cs typeface="Times New Roman" panose="02020603050405020304" pitchFamily="18" charset="0"/>
                  </a:rPr>
                  <a:t>Xác suất để An bắn trúng 2 phát </a:t>
                </a:r>
                <a:r>
                  <a:rPr lang="fr-FR" sz="1450" smtClean="0">
                    <a:effectLst/>
                    <a:latin typeface="+mn-lt"/>
                    <a:ea typeface="Malgun Gothic" panose="020B0503020000020004" pitchFamily="34" charset="-127"/>
                    <a:cs typeface="Times New Roman" panose="02020603050405020304" pitchFamily="18" charset="0"/>
                  </a:rPr>
                  <a:t>là: </a:t>
                </a:r>
                <a14:m>
                  <m:oMath xmlns:m="http://schemas.openxmlformats.org/officeDocument/2006/math">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45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𝑋</m:t>
                        </m:r>
                      </m:e>
                    </m:d>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450" i="1">
                            <a:effectLst/>
                            <a:latin typeface="Cambria Math" panose="02040503050406030204" pitchFamily="18" charset="0"/>
                            <a:ea typeface="Calibri" panose="020F0502020204030204" pitchFamily="34" charset="0"/>
                            <a:cs typeface="Times New Roman" panose="02020603050405020304" pitchFamily="18" charset="0"/>
                          </a:rPr>
                          <m:t>0,4</m:t>
                        </m:r>
                      </m:e>
                      <m:sup>
                        <m:r>
                          <a:rPr lang="fr-FR" sz="145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=0,16</m:t>
                    </m:r>
                  </m:oMath>
                </a14:m>
                <a:endParaRPr lang="en-US" sz="1450">
                  <a:latin typeface="+mn-lt"/>
                  <a:ea typeface="Calibri" panose="020F0502020204030204" pitchFamily="34" charset="0"/>
                  <a:cs typeface="Times New Roman" panose="02020603050405020304" pitchFamily="18" charset="0"/>
                </a:endParaRPr>
              </a:p>
              <a:p>
                <a:pPr algn="just">
                  <a:lnSpc>
                    <a:spcPct val="150000"/>
                  </a:lnSpc>
                </a:pPr>
                <a:r>
                  <a:rPr lang="fr-FR" sz="1450">
                    <a:effectLst/>
                    <a:latin typeface="+mn-lt"/>
                    <a:ea typeface="Malgun Gothic" panose="020B0503020000020004" pitchFamily="34" charset="-127"/>
                    <a:cs typeface="Times New Roman" panose="02020603050405020304" pitchFamily="18" charset="0"/>
                  </a:rPr>
                  <a:t>Xuất để An bắn trượt 2 phát </a:t>
                </a:r>
                <a:r>
                  <a:rPr lang="fr-FR" sz="1450" smtClean="0">
                    <a:effectLst/>
                    <a:latin typeface="+mn-lt"/>
                    <a:ea typeface="Malgun Gothic" panose="020B0503020000020004" pitchFamily="34" charset="-127"/>
                    <a:cs typeface="Times New Roman" panose="02020603050405020304" pitchFamily="18" charset="0"/>
                  </a:rPr>
                  <a:t>là: </a:t>
                </a:r>
                <a14:m>
                  <m:oMath xmlns:m="http://schemas.openxmlformats.org/officeDocument/2006/math">
                    <m:r>
                      <a:rPr lang="fr-FR" sz="145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450" i="1">
                                <a:effectLst/>
                                <a:latin typeface="Cambria Math" panose="02040503050406030204" pitchFamily="18" charset="0"/>
                                <a:ea typeface="Calibri" panose="020F0502020204030204" pitchFamily="34" charset="0"/>
                                <a:cs typeface="Times New Roman" panose="02020603050405020304" pitchFamily="18" charset="0"/>
                              </a:rPr>
                              <m:t>𝑋</m:t>
                            </m:r>
                          </m:e>
                        </m:acc>
                      </m:e>
                    </m:d>
                    <m:r>
                      <a:rPr lang="fr-FR" sz="145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5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450" i="1">
                            <a:effectLst/>
                            <a:latin typeface="Cambria Math" panose="02040503050406030204" pitchFamily="18" charset="0"/>
                            <a:ea typeface="Calibri" panose="020F0502020204030204" pitchFamily="34" charset="0"/>
                            <a:cs typeface="Times New Roman" panose="02020603050405020304" pitchFamily="18" charset="0"/>
                          </a:rPr>
                          <m:t>0,6</m:t>
                        </m:r>
                      </m:e>
                      <m:sup>
                        <m:r>
                          <a:rPr lang="fr-FR" sz="145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450" i="1">
                        <a:effectLst/>
                        <a:latin typeface="Cambria Math" panose="02040503050406030204" pitchFamily="18" charset="0"/>
                        <a:ea typeface="Malgun Gothic" panose="020B0503020000020004" pitchFamily="34" charset="-127"/>
                        <a:cs typeface="Times New Roman" panose="02020603050405020304" pitchFamily="18" charset="0"/>
                      </a:rPr>
                      <m:t>=0,36</m:t>
                    </m:r>
                  </m:oMath>
                </a14:m>
                <a:endParaRPr lang="en-US" sz="1450" smtClean="0">
                  <a:latin typeface="+mn-lt"/>
                  <a:ea typeface="Calibri" panose="020F0502020204030204" pitchFamily="34" charset="0"/>
                  <a:cs typeface="Times New Roman" panose="02020603050405020304" pitchFamily="18" charset="0"/>
                </a:endParaRPr>
              </a:p>
              <a:p>
                <a:pPr algn="just">
                  <a:lnSpc>
                    <a:spcPct val="150000"/>
                  </a:lnSpc>
                </a:pPr>
                <a:r>
                  <a:rPr lang="en-US" sz="1450">
                    <a:latin typeface="+mn-lt"/>
                    <a:ea typeface="Calibri" panose="020F0502020204030204" pitchFamily="34" charset="0"/>
                    <a:cs typeface="Times New Roman" panose="02020603050405020304" pitchFamily="18" charset="0"/>
                  </a:rPr>
                  <a:t>Bảng phân bố của 𝑋 là</a:t>
                </a:r>
                <a:r>
                  <a:rPr lang="en-US" sz="1450" smtClean="0">
                    <a:latin typeface="+mn-lt"/>
                    <a:ea typeface="Calibri" panose="020F0502020204030204" pitchFamily="34" charset="0"/>
                    <a:cs typeface="Times New Roman" panose="02020603050405020304" pitchFamily="18" charset="0"/>
                  </a:rPr>
                  <a:t>:</a:t>
                </a:r>
                <a:endParaRPr lang="en-US" sz="1450">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1769" y="2400766"/>
                <a:ext cx="8794589" cy="2115836"/>
              </a:xfrm>
              <a:prstGeom prst="rect">
                <a:avLst/>
              </a:prstGeom>
              <a:blipFill>
                <a:blip r:embed="rId4"/>
                <a:stretch>
                  <a:fillRect l="-277" b="-2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1" name="Table 50"/>
              <p:cNvGraphicFramePr>
                <a:graphicFrameLocks noGrp="1"/>
              </p:cNvGraphicFramePr>
              <p:nvPr>
                <p:extLst>
                  <p:ext uri="{D42A27DB-BD31-4B8C-83A1-F6EECF244321}">
                    <p14:modId xmlns:p14="http://schemas.microsoft.com/office/powerpoint/2010/main" val="941763396"/>
                  </p:ext>
                </p:extLst>
              </p:nvPr>
            </p:nvGraphicFramePr>
            <p:xfrm>
              <a:off x="2375505" y="4280856"/>
              <a:ext cx="4936624" cy="579120"/>
            </p:xfrm>
            <a:graphic>
              <a:graphicData uri="http://schemas.openxmlformats.org/drawingml/2006/table">
                <a:tbl>
                  <a:tblPr firstRow="1" firstCol="1" bandRow="1">
                    <a:tableStyleId>{C7127886-D124-40A5-9636-44E87FFFFF15}</a:tableStyleId>
                  </a:tblPr>
                  <a:tblGrid>
                    <a:gridCol w="1233892">
                      <a:extLst>
                        <a:ext uri="{9D8B030D-6E8A-4147-A177-3AD203B41FA5}">
                          <a16:colId xmlns:a16="http://schemas.microsoft.com/office/drawing/2014/main" val="4255380669"/>
                        </a:ext>
                      </a:extLst>
                    </a:gridCol>
                    <a:gridCol w="1233892">
                      <a:extLst>
                        <a:ext uri="{9D8B030D-6E8A-4147-A177-3AD203B41FA5}">
                          <a16:colId xmlns:a16="http://schemas.microsoft.com/office/drawing/2014/main" val="1887032644"/>
                        </a:ext>
                      </a:extLst>
                    </a:gridCol>
                    <a:gridCol w="1234420">
                      <a:extLst>
                        <a:ext uri="{9D8B030D-6E8A-4147-A177-3AD203B41FA5}">
                          <a16:colId xmlns:a16="http://schemas.microsoft.com/office/drawing/2014/main" val="3498507452"/>
                        </a:ext>
                      </a:extLst>
                    </a:gridCol>
                    <a:gridCol w="1234420">
                      <a:extLst>
                        <a:ext uri="{9D8B030D-6E8A-4147-A177-3AD203B41FA5}">
                          <a16:colId xmlns:a16="http://schemas.microsoft.com/office/drawing/2014/main" val="3852041348"/>
                        </a:ext>
                      </a:extLst>
                    </a:gridCol>
                  </a:tblGrid>
                  <a:tr h="0">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𝑋</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0</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1</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2</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9048978"/>
                      </a:ext>
                    </a:extLst>
                  </a:tr>
                  <a:tr h="0">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𝑃</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0,36</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0,48</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rPr>
                                  <m:t>0,16</m:t>
                                </m:r>
                              </m:oMath>
                            </m:oMathPara>
                          </a14:m>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5081885"/>
                      </a:ext>
                    </a:extLst>
                  </a:tr>
                </a:tbl>
              </a:graphicData>
            </a:graphic>
          </p:graphicFrame>
        </mc:Choice>
        <mc:Fallback xmlns="">
          <p:graphicFrame>
            <p:nvGraphicFramePr>
              <p:cNvPr id="51" name="Table 50"/>
              <p:cNvGraphicFramePr>
                <a:graphicFrameLocks noGrp="1"/>
              </p:cNvGraphicFramePr>
              <p:nvPr>
                <p:extLst>
                  <p:ext uri="{D42A27DB-BD31-4B8C-83A1-F6EECF244321}">
                    <p14:modId xmlns:p14="http://schemas.microsoft.com/office/powerpoint/2010/main" val="941763396"/>
                  </p:ext>
                </p:extLst>
              </p:nvPr>
            </p:nvGraphicFramePr>
            <p:xfrm>
              <a:off x="2375505" y="4280856"/>
              <a:ext cx="4936624" cy="579120"/>
            </p:xfrm>
            <a:graphic>
              <a:graphicData uri="http://schemas.openxmlformats.org/drawingml/2006/table">
                <a:tbl>
                  <a:tblPr firstRow="1" firstCol="1" bandRow="1">
                    <a:tableStyleId>{C7127886-D124-40A5-9636-44E87FFFFF15}</a:tableStyleId>
                  </a:tblPr>
                  <a:tblGrid>
                    <a:gridCol w="1233892">
                      <a:extLst>
                        <a:ext uri="{9D8B030D-6E8A-4147-A177-3AD203B41FA5}">
                          <a16:colId xmlns:a16="http://schemas.microsoft.com/office/drawing/2014/main" val="4255380669"/>
                        </a:ext>
                      </a:extLst>
                    </a:gridCol>
                    <a:gridCol w="1233892">
                      <a:extLst>
                        <a:ext uri="{9D8B030D-6E8A-4147-A177-3AD203B41FA5}">
                          <a16:colId xmlns:a16="http://schemas.microsoft.com/office/drawing/2014/main" val="1887032644"/>
                        </a:ext>
                      </a:extLst>
                    </a:gridCol>
                    <a:gridCol w="1234420">
                      <a:extLst>
                        <a:ext uri="{9D8B030D-6E8A-4147-A177-3AD203B41FA5}">
                          <a16:colId xmlns:a16="http://schemas.microsoft.com/office/drawing/2014/main" val="3498507452"/>
                        </a:ext>
                      </a:extLst>
                    </a:gridCol>
                    <a:gridCol w="1234420">
                      <a:extLst>
                        <a:ext uri="{9D8B030D-6E8A-4147-A177-3AD203B41FA5}">
                          <a16:colId xmlns:a16="http://schemas.microsoft.com/office/drawing/2014/main" val="3852041348"/>
                        </a:ext>
                      </a:extLst>
                    </a:gridCol>
                  </a:tblGrid>
                  <a:tr h="289560">
                    <a:tc>
                      <a:txBody>
                        <a:bodyPr/>
                        <a:lstStyle/>
                        <a:p>
                          <a:endParaRPr lang="en-US"/>
                        </a:p>
                      </a:txBody>
                      <a:tcPr marL="68580" marR="68580" marT="0" marB="0" anchor="ctr">
                        <a:blipFill>
                          <a:blip r:embed="rId5"/>
                          <a:stretch>
                            <a:fillRect l="-493" t="-2083" r="-300493" b="-102083"/>
                          </a:stretch>
                        </a:blipFill>
                      </a:tcPr>
                    </a:tc>
                    <a:tc>
                      <a:txBody>
                        <a:bodyPr/>
                        <a:lstStyle/>
                        <a:p>
                          <a:endParaRPr lang="en-US"/>
                        </a:p>
                      </a:txBody>
                      <a:tcPr marL="68580" marR="68580" marT="0" marB="0" anchor="ctr">
                        <a:blipFill>
                          <a:blip r:embed="rId5"/>
                          <a:stretch>
                            <a:fillRect l="-100990" t="-2083" r="-201980" b="-102083"/>
                          </a:stretch>
                        </a:blipFill>
                      </a:tcPr>
                    </a:tc>
                    <a:tc>
                      <a:txBody>
                        <a:bodyPr/>
                        <a:lstStyle/>
                        <a:p>
                          <a:endParaRPr lang="en-US"/>
                        </a:p>
                      </a:txBody>
                      <a:tcPr marL="68580" marR="68580" marT="0" marB="0" anchor="ctr">
                        <a:blipFill>
                          <a:blip r:embed="rId5"/>
                          <a:stretch>
                            <a:fillRect l="-200000" t="-2083" r="-100985" b="-102083"/>
                          </a:stretch>
                        </a:blipFill>
                      </a:tcPr>
                    </a:tc>
                    <a:tc>
                      <a:txBody>
                        <a:bodyPr/>
                        <a:lstStyle/>
                        <a:p>
                          <a:endParaRPr lang="en-US"/>
                        </a:p>
                      </a:txBody>
                      <a:tcPr marL="68580" marR="68580" marT="0" marB="0" anchor="ctr">
                        <a:blipFill>
                          <a:blip r:embed="rId5"/>
                          <a:stretch>
                            <a:fillRect l="-300000" t="-2083" r="-985" b="-102083"/>
                          </a:stretch>
                        </a:blipFill>
                      </a:tcPr>
                    </a:tc>
                    <a:extLst>
                      <a:ext uri="{0D108BD9-81ED-4DB2-BD59-A6C34878D82A}">
                        <a16:rowId xmlns:a16="http://schemas.microsoft.com/office/drawing/2014/main" val="629048978"/>
                      </a:ext>
                    </a:extLst>
                  </a:tr>
                  <a:tr h="289560">
                    <a:tc>
                      <a:txBody>
                        <a:bodyPr/>
                        <a:lstStyle/>
                        <a:p>
                          <a:endParaRPr lang="en-US"/>
                        </a:p>
                      </a:txBody>
                      <a:tcPr marL="68580" marR="68580" marT="0" marB="0" anchor="ctr">
                        <a:blipFill>
                          <a:blip r:embed="rId5"/>
                          <a:stretch>
                            <a:fillRect l="-493" t="-102083" r="-300493" b="-2083"/>
                          </a:stretch>
                        </a:blipFill>
                      </a:tcPr>
                    </a:tc>
                    <a:tc>
                      <a:txBody>
                        <a:bodyPr/>
                        <a:lstStyle/>
                        <a:p>
                          <a:endParaRPr lang="en-US"/>
                        </a:p>
                      </a:txBody>
                      <a:tcPr marL="68580" marR="68580" marT="0" marB="0" anchor="ctr">
                        <a:blipFill>
                          <a:blip r:embed="rId5"/>
                          <a:stretch>
                            <a:fillRect l="-100990" t="-102083" r="-201980" b="-2083"/>
                          </a:stretch>
                        </a:blipFill>
                      </a:tcPr>
                    </a:tc>
                    <a:tc>
                      <a:txBody>
                        <a:bodyPr/>
                        <a:lstStyle/>
                        <a:p>
                          <a:endParaRPr lang="en-US"/>
                        </a:p>
                      </a:txBody>
                      <a:tcPr marL="68580" marR="68580" marT="0" marB="0" anchor="ctr">
                        <a:blipFill>
                          <a:blip r:embed="rId5"/>
                          <a:stretch>
                            <a:fillRect l="-200000" t="-102083" r="-100985" b="-2083"/>
                          </a:stretch>
                        </a:blipFill>
                      </a:tcPr>
                    </a:tc>
                    <a:tc>
                      <a:txBody>
                        <a:bodyPr/>
                        <a:lstStyle/>
                        <a:p>
                          <a:endParaRPr lang="en-US"/>
                        </a:p>
                      </a:txBody>
                      <a:tcPr marL="68580" marR="68580" marT="0" marB="0" anchor="ctr">
                        <a:blipFill>
                          <a:blip r:embed="rId5"/>
                          <a:stretch>
                            <a:fillRect l="-300000" t="-102083" r="-985" b="-2083"/>
                          </a:stretch>
                        </a:blipFill>
                      </a:tcPr>
                    </a:tc>
                    <a:extLst>
                      <a:ext uri="{0D108BD9-81ED-4DB2-BD59-A6C34878D82A}">
                        <a16:rowId xmlns:a16="http://schemas.microsoft.com/office/drawing/2014/main" val="885081885"/>
                      </a:ext>
                    </a:extLst>
                  </a:tr>
                </a:tbl>
              </a:graphicData>
            </a:graphic>
          </p:graphicFrame>
        </mc:Fallback>
      </mc:AlternateContent>
    </p:spTree>
    <p:extLst>
      <p:ext uri="{BB962C8B-B14F-4D97-AF65-F5344CB8AC3E}">
        <p14:creationId xmlns:p14="http://schemas.microsoft.com/office/powerpoint/2010/main" val="3184707238"/>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arn(inVertical)">
                                      <p:cBhvr>
                                        <p:cTn id="42" dur="500"/>
                                        <p:tgtEl>
                                          <p:spTgt spid="6">
                                            <p:txEl>
                                              <p:pRg st="5" end="5"/>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barn(inVertical)">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926;p42"/>
          <p:cNvSpPr/>
          <p:nvPr/>
        </p:nvSpPr>
        <p:spPr>
          <a:xfrm rot="5400000">
            <a:off x="8568596" y="4543525"/>
            <a:ext cx="268937" cy="681546"/>
          </a:xfrm>
          <a:custGeom>
            <a:avLst/>
            <a:gdLst/>
            <a:ahLst/>
            <a:cxnLst/>
            <a:rect l="l" t="t" r="r" b="b"/>
            <a:pathLst>
              <a:path w="8458" h="16319" extrusionOk="0">
                <a:moveTo>
                  <a:pt x="1" y="0"/>
                </a:moveTo>
                <a:lnTo>
                  <a:pt x="1" y="16319"/>
                </a:lnTo>
                <a:lnTo>
                  <a:pt x="4285" y="13586"/>
                </a:lnTo>
                <a:lnTo>
                  <a:pt x="8458" y="16319"/>
                </a:lnTo>
                <a:lnTo>
                  <a:pt x="845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nvGrpSpPr>
          <p:cNvPr id="37" name="Google Shape;848;p40"/>
          <p:cNvGrpSpPr/>
          <p:nvPr/>
        </p:nvGrpSpPr>
        <p:grpSpPr>
          <a:xfrm rot="5400000">
            <a:off x="8600585" y="385800"/>
            <a:ext cx="519976" cy="603409"/>
            <a:chOff x="4769427" y="2848704"/>
            <a:chExt cx="258181" cy="299607"/>
          </a:xfrm>
        </p:grpSpPr>
        <p:sp>
          <p:nvSpPr>
            <p:cNvPr id="38" name="Google Shape;849;p40"/>
            <p:cNvSpPr/>
            <p:nvPr/>
          </p:nvSpPr>
          <p:spPr>
            <a:xfrm>
              <a:off x="4779658" y="2989957"/>
              <a:ext cx="65707" cy="55803"/>
            </a:xfrm>
            <a:custGeom>
              <a:avLst/>
              <a:gdLst/>
              <a:ahLst/>
              <a:cxnLst/>
              <a:rect l="l" t="t" r="r" b="b"/>
              <a:pathLst>
                <a:path w="3012" h="2558" extrusionOk="0">
                  <a:moveTo>
                    <a:pt x="2072" y="0"/>
                  </a:moveTo>
                  <a:cubicBezTo>
                    <a:pt x="923" y="0"/>
                    <a:pt x="0" y="923"/>
                    <a:pt x="0" y="2072"/>
                  </a:cubicBezTo>
                  <a:lnTo>
                    <a:pt x="0" y="2211"/>
                  </a:lnTo>
                  <a:cubicBezTo>
                    <a:pt x="358" y="2435"/>
                    <a:pt x="730" y="2557"/>
                    <a:pt x="1118" y="2557"/>
                  </a:cubicBezTo>
                  <a:cubicBezTo>
                    <a:pt x="1485" y="2557"/>
                    <a:pt x="1866" y="2448"/>
                    <a:pt x="2263" y="2211"/>
                  </a:cubicBezTo>
                  <a:cubicBezTo>
                    <a:pt x="2889" y="1497"/>
                    <a:pt x="3012" y="766"/>
                    <a:pt x="27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50;p40"/>
            <p:cNvSpPr/>
            <p:nvPr/>
          </p:nvSpPr>
          <p:spPr>
            <a:xfrm>
              <a:off x="4779658" y="3038189"/>
              <a:ext cx="55083" cy="77705"/>
            </a:xfrm>
            <a:custGeom>
              <a:avLst/>
              <a:gdLst/>
              <a:ahLst/>
              <a:cxnLst/>
              <a:rect l="l" t="t" r="r" b="b"/>
              <a:pathLst>
                <a:path w="2525" h="3562" extrusionOk="0">
                  <a:moveTo>
                    <a:pt x="0" y="0"/>
                  </a:moveTo>
                  <a:lnTo>
                    <a:pt x="0" y="3254"/>
                  </a:lnTo>
                  <a:lnTo>
                    <a:pt x="158" y="3377"/>
                  </a:lnTo>
                  <a:cubicBezTo>
                    <a:pt x="340" y="3500"/>
                    <a:pt x="554" y="3562"/>
                    <a:pt x="771" y="3562"/>
                  </a:cubicBezTo>
                  <a:cubicBezTo>
                    <a:pt x="1010" y="3562"/>
                    <a:pt x="1253" y="3488"/>
                    <a:pt x="1462" y="3342"/>
                  </a:cubicBezTo>
                  <a:lnTo>
                    <a:pt x="1601" y="3237"/>
                  </a:lnTo>
                  <a:cubicBezTo>
                    <a:pt x="2437" y="2332"/>
                    <a:pt x="2525" y="1218"/>
                    <a:pt x="2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51;p40"/>
            <p:cNvSpPr/>
            <p:nvPr/>
          </p:nvSpPr>
          <p:spPr>
            <a:xfrm>
              <a:off x="4870016" y="2989957"/>
              <a:ext cx="85820" cy="55781"/>
            </a:xfrm>
            <a:custGeom>
              <a:avLst/>
              <a:gdLst/>
              <a:ahLst/>
              <a:cxnLst/>
              <a:rect l="l" t="t" r="r" b="b"/>
              <a:pathLst>
                <a:path w="3934" h="2557" extrusionOk="0">
                  <a:moveTo>
                    <a:pt x="610" y="0"/>
                  </a:moveTo>
                  <a:cubicBezTo>
                    <a:pt x="18" y="731"/>
                    <a:pt x="0" y="1480"/>
                    <a:pt x="453" y="2211"/>
                  </a:cubicBezTo>
                  <a:cubicBezTo>
                    <a:pt x="971" y="2439"/>
                    <a:pt x="1489" y="2557"/>
                    <a:pt x="2007" y="2557"/>
                  </a:cubicBezTo>
                  <a:cubicBezTo>
                    <a:pt x="2516" y="2557"/>
                    <a:pt x="3025" y="2444"/>
                    <a:pt x="3534" y="2211"/>
                  </a:cubicBezTo>
                  <a:cubicBezTo>
                    <a:pt x="3934" y="1341"/>
                    <a:pt x="3743" y="627"/>
                    <a:pt x="3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52;p40"/>
            <p:cNvSpPr/>
            <p:nvPr/>
          </p:nvSpPr>
          <p:spPr>
            <a:xfrm>
              <a:off x="4843838" y="2989957"/>
              <a:ext cx="39507" cy="54079"/>
            </a:xfrm>
            <a:custGeom>
              <a:avLst/>
              <a:gdLst/>
              <a:ahLst/>
              <a:cxnLst/>
              <a:rect l="l" t="t" r="r" b="b"/>
              <a:pathLst>
                <a:path w="1811" h="2479" extrusionOk="0">
                  <a:moveTo>
                    <a:pt x="713" y="0"/>
                  </a:moveTo>
                  <a:cubicBezTo>
                    <a:pt x="139" y="661"/>
                    <a:pt x="0" y="1392"/>
                    <a:pt x="261" y="2211"/>
                  </a:cubicBezTo>
                  <a:cubicBezTo>
                    <a:pt x="484" y="2391"/>
                    <a:pt x="712" y="2479"/>
                    <a:pt x="942" y="2479"/>
                  </a:cubicBezTo>
                  <a:cubicBezTo>
                    <a:pt x="1178" y="2479"/>
                    <a:pt x="1416" y="2387"/>
                    <a:pt x="1653" y="2211"/>
                  </a:cubicBezTo>
                  <a:cubicBezTo>
                    <a:pt x="1618" y="1445"/>
                    <a:pt x="1671" y="680"/>
                    <a:pt x="1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53;p40"/>
            <p:cNvSpPr/>
            <p:nvPr/>
          </p:nvSpPr>
          <p:spPr>
            <a:xfrm>
              <a:off x="4950906" y="2989957"/>
              <a:ext cx="66078" cy="55803"/>
            </a:xfrm>
            <a:custGeom>
              <a:avLst/>
              <a:gdLst/>
              <a:ahLst/>
              <a:cxnLst/>
              <a:rect l="l" t="t" r="r" b="b"/>
              <a:pathLst>
                <a:path w="3029" h="2558" extrusionOk="0">
                  <a:moveTo>
                    <a:pt x="313" y="0"/>
                  </a:moveTo>
                  <a:cubicBezTo>
                    <a:pt x="0" y="801"/>
                    <a:pt x="70" y="1550"/>
                    <a:pt x="766" y="2211"/>
                  </a:cubicBezTo>
                  <a:cubicBezTo>
                    <a:pt x="1112" y="2448"/>
                    <a:pt x="1471" y="2557"/>
                    <a:pt x="1838" y="2557"/>
                  </a:cubicBezTo>
                  <a:cubicBezTo>
                    <a:pt x="2227" y="2557"/>
                    <a:pt x="2625" y="2435"/>
                    <a:pt x="3028" y="2211"/>
                  </a:cubicBezTo>
                  <a:lnTo>
                    <a:pt x="3028" y="2072"/>
                  </a:lnTo>
                  <a:cubicBezTo>
                    <a:pt x="3028" y="923"/>
                    <a:pt x="2105" y="0"/>
                    <a:pt x="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4;p40"/>
            <p:cNvSpPr/>
            <p:nvPr/>
          </p:nvSpPr>
          <p:spPr>
            <a:xfrm>
              <a:off x="4960374" y="3038189"/>
              <a:ext cx="56610" cy="76920"/>
            </a:xfrm>
            <a:custGeom>
              <a:avLst/>
              <a:gdLst/>
              <a:ahLst/>
              <a:cxnLst/>
              <a:rect l="l" t="t" r="r" b="b"/>
              <a:pathLst>
                <a:path w="2595" h="3526" extrusionOk="0">
                  <a:moveTo>
                    <a:pt x="332" y="0"/>
                  </a:moveTo>
                  <a:cubicBezTo>
                    <a:pt x="1" y="1131"/>
                    <a:pt x="244" y="2228"/>
                    <a:pt x="993" y="3237"/>
                  </a:cubicBezTo>
                  <a:lnTo>
                    <a:pt x="1167" y="3342"/>
                  </a:lnTo>
                  <a:cubicBezTo>
                    <a:pt x="1365" y="3464"/>
                    <a:pt x="1594" y="3525"/>
                    <a:pt x="1822" y="3525"/>
                  </a:cubicBezTo>
                  <a:cubicBezTo>
                    <a:pt x="2016" y="3525"/>
                    <a:pt x="2210" y="3481"/>
                    <a:pt x="2386" y="3393"/>
                  </a:cubicBezTo>
                  <a:lnTo>
                    <a:pt x="2594" y="3254"/>
                  </a:lnTo>
                  <a:lnTo>
                    <a:pt x="2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55;p40"/>
            <p:cNvSpPr/>
            <p:nvPr/>
          </p:nvSpPr>
          <p:spPr>
            <a:xfrm>
              <a:off x="4871172" y="3038189"/>
              <a:ext cx="91907" cy="88089"/>
            </a:xfrm>
            <a:custGeom>
              <a:avLst/>
              <a:gdLst/>
              <a:ahLst/>
              <a:cxnLst/>
              <a:rect l="l" t="t" r="r" b="b"/>
              <a:pathLst>
                <a:path w="4213" h="4038" extrusionOk="0">
                  <a:moveTo>
                    <a:pt x="400" y="0"/>
                  </a:moveTo>
                  <a:cubicBezTo>
                    <a:pt x="0" y="1444"/>
                    <a:pt x="279" y="2889"/>
                    <a:pt x="1514" y="4038"/>
                  </a:cubicBezTo>
                  <a:lnTo>
                    <a:pt x="3672" y="4038"/>
                  </a:lnTo>
                  <a:cubicBezTo>
                    <a:pt x="4055" y="3881"/>
                    <a:pt x="4212" y="3620"/>
                    <a:pt x="4142" y="3237"/>
                  </a:cubicBezTo>
                  <a:lnTo>
                    <a:pt x="348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56;p40"/>
            <p:cNvSpPr/>
            <p:nvPr/>
          </p:nvSpPr>
          <p:spPr>
            <a:xfrm>
              <a:off x="4827128" y="3038189"/>
              <a:ext cx="77072" cy="88089"/>
            </a:xfrm>
            <a:custGeom>
              <a:avLst/>
              <a:gdLst/>
              <a:ahLst/>
              <a:cxnLst/>
              <a:rect l="l" t="t" r="r" b="b"/>
              <a:pathLst>
                <a:path w="3533" h="4038" extrusionOk="0">
                  <a:moveTo>
                    <a:pt x="1027" y="0"/>
                  </a:moveTo>
                  <a:cubicBezTo>
                    <a:pt x="35" y="1532"/>
                    <a:pt x="0" y="4003"/>
                    <a:pt x="836" y="4038"/>
                  </a:cubicBezTo>
                  <a:lnTo>
                    <a:pt x="3533" y="4038"/>
                  </a:lnTo>
                  <a:cubicBezTo>
                    <a:pt x="2871" y="2785"/>
                    <a:pt x="2489" y="1374"/>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57;p40"/>
            <p:cNvSpPr/>
            <p:nvPr/>
          </p:nvSpPr>
          <p:spPr>
            <a:xfrm>
              <a:off x="4814213" y="2853264"/>
              <a:ext cx="167845" cy="262805"/>
            </a:xfrm>
            <a:custGeom>
              <a:avLst/>
              <a:gdLst/>
              <a:ahLst/>
              <a:cxnLst/>
              <a:rect l="l" t="t" r="r" b="b"/>
              <a:pathLst>
                <a:path w="7694" h="12047" extrusionOk="0">
                  <a:moveTo>
                    <a:pt x="3864" y="1"/>
                  </a:moveTo>
                  <a:cubicBezTo>
                    <a:pt x="2071" y="1"/>
                    <a:pt x="627" y="1028"/>
                    <a:pt x="627" y="2333"/>
                  </a:cubicBezTo>
                  <a:cubicBezTo>
                    <a:pt x="627" y="2855"/>
                    <a:pt x="888" y="3360"/>
                    <a:pt x="1305" y="3760"/>
                  </a:cubicBezTo>
                  <a:cubicBezTo>
                    <a:pt x="1479" y="3917"/>
                    <a:pt x="1567" y="4143"/>
                    <a:pt x="1514" y="4387"/>
                  </a:cubicBezTo>
                  <a:cubicBezTo>
                    <a:pt x="1" y="11801"/>
                    <a:pt x="87" y="11453"/>
                    <a:pt x="17" y="11714"/>
                  </a:cubicBezTo>
                  <a:cubicBezTo>
                    <a:pt x="155" y="11938"/>
                    <a:pt x="302" y="12047"/>
                    <a:pt x="456" y="12047"/>
                  </a:cubicBezTo>
                  <a:cubicBezTo>
                    <a:pt x="614" y="12047"/>
                    <a:pt x="781" y="11934"/>
                    <a:pt x="957" y="11714"/>
                  </a:cubicBezTo>
                  <a:lnTo>
                    <a:pt x="1619" y="8477"/>
                  </a:lnTo>
                  <a:lnTo>
                    <a:pt x="2071" y="6266"/>
                  </a:lnTo>
                  <a:lnTo>
                    <a:pt x="2419" y="4561"/>
                  </a:lnTo>
                  <a:cubicBezTo>
                    <a:pt x="2542" y="3987"/>
                    <a:pt x="2350" y="3395"/>
                    <a:pt x="1897" y="3012"/>
                  </a:cubicBezTo>
                  <a:cubicBezTo>
                    <a:pt x="1811" y="2943"/>
                    <a:pt x="1741" y="2873"/>
                    <a:pt x="1723" y="2838"/>
                  </a:cubicBezTo>
                  <a:cubicBezTo>
                    <a:pt x="1358" y="2316"/>
                    <a:pt x="1584" y="1794"/>
                    <a:pt x="2106" y="1428"/>
                  </a:cubicBezTo>
                  <a:cubicBezTo>
                    <a:pt x="2558" y="1098"/>
                    <a:pt x="3203" y="924"/>
                    <a:pt x="3864" y="924"/>
                  </a:cubicBezTo>
                  <a:cubicBezTo>
                    <a:pt x="4526" y="924"/>
                    <a:pt x="5169" y="1098"/>
                    <a:pt x="5605" y="1428"/>
                  </a:cubicBezTo>
                  <a:cubicBezTo>
                    <a:pt x="6127" y="1794"/>
                    <a:pt x="6352" y="2316"/>
                    <a:pt x="6004" y="2838"/>
                  </a:cubicBezTo>
                  <a:cubicBezTo>
                    <a:pt x="5970" y="2873"/>
                    <a:pt x="5900" y="2943"/>
                    <a:pt x="5814" y="3012"/>
                  </a:cubicBezTo>
                  <a:cubicBezTo>
                    <a:pt x="5361" y="3395"/>
                    <a:pt x="5187" y="3987"/>
                    <a:pt x="5292" y="4561"/>
                  </a:cubicBezTo>
                  <a:lnTo>
                    <a:pt x="5656" y="6266"/>
                  </a:lnTo>
                  <a:lnTo>
                    <a:pt x="6092" y="8477"/>
                  </a:lnTo>
                  <a:lnTo>
                    <a:pt x="6753" y="11714"/>
                  </a:lnTo>
                  <a:cubicBezTo>
                    <a:pt x="6920" y="11908"/>
                    <a:pt x="7083" y="12008"/>
                    <a:pt x="7241" y="12008"/>
                  </a:cubicBezTo>
                  <a:cubicBezTo>
                    <a:pt x="7396" y="12008"/>
                    <a:pt x="7547" y="11912"/>
                    <a:pt x="7693" y="11714"/>
                  </a:cubicBezTo>
                  <a:lnTo>
                    <a:pt x="7032" y="8477"/>
                  </a:lnTo>
                  <a:lnTo>
                    <a:pt x="6579" y="6266"/>
                  </a:lnTo>
                  <a:lnTo>
                    <a:pt x="6197" y="4387"/>
                  </a:lnTo>
                  <a:cubicBezTo>
                    <a:pt x="6162" y="4143"/>
                    <a:pt x="6213" y="3917"/>
                    <a:pt x="6405" y="3760"/>
                  </a:cubicBezTo>
                  <a:cubicBezTo>
                    <a:pt x="6840" y="3360"/>
                    <a:pt x="7083" y="2855"/>
                    <a:pt x="7083" y="2333"/>
                  </a:cubicBezTo>
                  <a:cubicBezTo>
                    <a:pt x="7083" y="1028"/>
                    <a:pt x="5640" y="1"/>
                    <a:pt x="38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8;p40"/>
            <p:cNvSpPr/>
            <p:nvPr/>
          </p:nvSpPr>
          <p:spPr>
            <a:xfrm>
              <a:off x="4773572" y="3108805"/>
              <a:ext cx="71793" cy="35318"/>
            </a:xfrm>
            <a:custGeom>
              <a:avLst/>
              <a:gdLst/>
              <a:ahLst/>
              <a:cxnLst/>
              <a:rect l="l" t="t" r="r" b="b"/>
              <a:pathLst>
                <a:path w="3291" h="1619" extrusionOk="0">
                  <a:moveTo>
                    <a:pt x="418" y="0"/>
                  </a:moveTo>
                  <a:cubicBezTo>
                    <a:pt x="193" y="0"/>
                    <a:pt x="1" y="174"/>
                    <a:pt x="1" y="418"/>
                  </a:cubicBezTo>
                  <a:lnTo>
                    <a:pt x="1" y="748"/>
                  </a:lnTo>
                  <a:cubicBezTo>
                    <a:pt x="1" y="1235"/>
                    <a:pt x="402" y="1618"/>
                    <a:pt x="871" y="1618"/>
                  </a:cubicBezTo>
                  <a:lnTo>
                    <a:pt x="2437" y="1618"/>
                  </a:lnTo>
                  <a:cubicBezTo>
                    <a:pt x="2925" y="1618"/>
                    <a:pt x="3291" y="1219"/>
                    <a:pt x="3291" y="748"/>
                  </a:cubicBezTo>
                  <a:lnTo>
                    <a:pt x="3291" y="418"/>
                  </a:lnTo>
                  <a:cubicBezTo>
                    <a:pt x="3291" y="174"/>
                    <a:pt x="3117" y="0"/>
                    <a:pt x="2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59;p40"/>
            <p:cNvSpPr/>
            <p:nvPr/>
          </p:nvSpPr>
          <p:spPr>
            <a:xfrm>
              <a:off x="4895081" y="3108805"/>
              <a:ext cx="34184" cy="35318"/>
            </a:xfrm>
            <a:custGeom>
              <a:avLst/>
              <a:gdLst/>
              <a:ahLst/>
              <a:cxnLst/>
              <a:rect l="l" t="t" r="r" b="b"/>
              <a:pathLst>
                <a:path w="1567" h="1619" extrusionOk="0">
                  <a:moveTo>
                    <a:pt x="35" y="0"/>
                  </a:moveTo>
                  <a:cubicBezTo>
                    <a:pt x="0" y="696"/>
                    <a:pt x="244" y="1253"/>
                    <a:pt x="888" y="1618"/>
                  </a:cubicBezTo>
                  <a:cubicBezTo>
                    <a:pt x="1271" y="1601"/>
                    <a:pt x="1566" y="1288"/>
                    <a:pt x="1566" y="905"/>
                  </a:cubicBezTo>
                  <a:lnTo>
                    <a:pt x="1566" y="713"/>
                  </a:lnTo>
                  <a:cubicBezTo>
                    <a:pt x="1566" y="314"/>
                    <a:pt x="1253" y="0"/>
                    <a:pt x="8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60;p40"/>
            <p:cNvSpPr/>
            <p:nvPr/>
          </p:nvSpPr>
          <p:spPr>
            <a:xfrm>
              <a:off x="4867376" y="3108805"/>
              <a:ext cx="47099" cy="35318"/>
            </a:xfrm>
            <a:custGeom>
              <a:avLst/>
              <a:gdLst/>
              <a:ahLst/>
              <a:cxnLst/>
              <a:rect l="l" t="t" r="r" b="b"/>
              <a:pathLst>
                <a:path w="2159" h="1619" extrusionOk="0">
                  <a:moveTo>
                    <a:pt x="713" y="0"/>
                  </a:moveTo>
                  <a:cubicBezTo>
                    <a:pt x="314" y="0"/>
                    <a:pt x="0" y="314"/>
                    <a:pt x="0" y="713"/>
                  </a:cubicBezTo>
                  <a:lnTo>
                    <a:pt x="0" y="905"/>
                  </a:lnTo>
                  <a:cubicBezTo>
                    <a:pt x="0" y="1305"/>
                    <a:pt x="314" y="1618"/>
                    <a:pt x="713" y="1618"/>
                  </a:cubicBezTo>
                  <a:lnTo>
                    <a:pt x="2158" y="1618"/>
                  </a:lnTo>
                  <a:cubicBezTo>
                    <a:pt x="1827" y="1131"/>
                    <a:pt x="1549" y="592"/>
                    <a:pt x="1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1;p40"/>
            <p:cNvSpPr/>
            <p:nvPr/>
          </p:nvSpPr>
          <p:spPr>
            <a:xfrm>
              <a:off x="4951255" y="3108805"/>
              <a:ext cx="71793" cy="35318"/>
            </a:xfrm>
            <a:custGeom>
              <a:avLst/>
              <a:gdLst/>
              <a:ahLst/>
              <a:cxnLst/>
              <a:rect l="l" t="t" r="r" b="b"/>
              <a:pathLst>
                <a:path w="3291" h="1619" extrusionOk="0">
                  <a:moveTo>
                    <a:pt x="402" y="0"/>
                  </a:moveTo>
                  <a:cubicBezTo>
                    <a:pt x="193" y="0"/>
                    <a:pt x="1" y="174"/>
                    <a:pt x="1" y="418"/>
                  </a:cubicBezTo>
                  <a:lnTo>
                    <a:pt x="1" y="748"/>
                  </a:lnTo>
                  <a:cubicBezTo>
                    <a:pt x="1" y="1219"/>
                    <a:pt x="384" y="1618"/>
                    <a:pt x="871" y="1618"/>
                  </a:cubicBezTo>
                  <a:lnTo>
                    <a:pt x="2421" y="1618"/>
                  </a:lnTo>
                  <a:cubicBezTo>
                    <a:pt x="2890" y="1618"/>
                    <a:pt x="3291" y="1235"/>
                    <a:pt x="3291" y="748"/>
                  </a:cubicBezTo>
                  <a:lnTo>
                    <a:pt x="3291" y="418"/>
                  </a:lnTo>
                  <a:cubicBezTo>
                    <a:pt x="3291" y="174"/>
                    <a:pt x="3099" y="0"/>
                    <a:pt x="28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62;p40"/>
            <p:cNvSpPr/>
            <p:nvPr/>
          </p:nvSpPr>
          <p:spPr>
            <a:xfrm>
              <a:off x="4769427" y="2848704"/>
              <a:ext cx="258181" cy="299607"/>
            </a:xfrm>
            <a:custGeom>
              <a:avLst/>
              <a:gdLst/>
              <a:ahLst/>
              <a:cxnLst/>
              <a:rect l="l" t="t" r="r" b="b"/>
              <a:pathLst>
                <a:path w="11835" h="13734" extrusionOk="0">
                  <a:moveTo>
                    <a:pt x="5911" y="1324"/>
                  </a:moveTo>
                  <a:cubicBezTo>
                    <a:pt x="6509" y="1324"/>
                    <a:pt x="7109" y="1481"/>
                    <a:pt x="7553" y="1794"/>
                  </a:cubicBezTo>
                  <a:cubicBezTo>
                    <a:pt x="7832" y="2003"/>
                    <a:pt x="8231" y="2403"/>
                    <a:pt x="7901" y="2925"/>
                  </a:cubicBezTo>
                  <a:cubicBezTo>
                    <a:pt x="7901" y="2925"/>
                    <a:pt x="7867" y="2978"/>
                    <a:pt x="7727" y="3082"/>
                  </a:cubicBezTo>
                  <a:cubicBezTo>
                    <a:pt x="7240" y="3516"/>
                    <a:pt x="7031" y="4178"/>
                    <a:pt x="7152" y="4804"/>
                  </a:cubicBezTo>
                  <a:lnTo>
                    <a:pt x="7449" y="6266"/>
                  </a:lnTo>
                  <a:lnTo>
                    <a:pt x="4368" y="6266"/>
                  </a:lnTo>
                  <a:cubicBezTo>
                    <a:pt x="4542" y="5414"/>
                    <a:pt x="4664" y="4804"/>
                    <a:pt x="4664" y="4804"/>
                  </a:cubicBezTo>
                  <a:cubicBezTo>
                    <a:pt x="4785" y="4178"/>
                    <a:pt x="4577" y="3516"/>
                    <a:pt x="4089" y="3082"/>
                  </a:cubicBezTo>
                  <a:cubicBezTo>
                    <a:pt x="3950" y="2978"/>
                    <a:pt x="3933" y="2925"/>
                    <a:pt x="3933" y="2925"/>
                  </a:cubicBezTo>
                  <a:cubicBezTo>
                    <a:pt x="3585" y="2403"/>
                    <a:pt x="3985" y="2003"/>
                    <a:pt x="4281" y="1794"/>
                  </a:cubicBezTo>
                  <a:cubicBezTo>
                    <a:pt x="4717" y="1481"/>
                    <a:pt x="5312" y="1324"/>
                    <a:pt x="5911" y="1324"/>
                  </a:cubicBezTo>
                  <a:close/>
                  <a:moveTo>
                    <a:pt x="2941" y="6667"/>
                  </a:moveTo>
                  <a:cubicBezTo>
                    <a:pt x="2801" y="7433"/>
                    <a:pt x="2662" y="8007"/>
                    <a:pt x="2576" y="8477"/>
                  </a:cubicBezTo>
                  <a:lnTo>
                    <a:pt x="661" y="8477"/>
                  </a:lnTo>
                  <a:cubicBezTo>
                    <a:pt x="678" y="7468"/>
                    <a:pt x="1513" y="6667"/>
                    <a:pt x="2541" y="6667"/>
                  </a:cubicBezTo>
                  <a:close/>
                  <a:moveTo>
                    <a:pt x="9276" y="6667"/>
                  </a:moveTo>
                  <a:cubicBezTo>
                    <a:pt x="10303" y="6667"/>
                    <a:pt x="11139" y="7468"/>
                    <a:pt x="11173" y="8477"/>
                  </a:cubicBezTo>
                  <a:lnTo>
                    <a:pt x="9241" y="8477"/>
                  </a:lnTo>
                  <a:lnTo>
                    <a:pt x="8893" y="6667"/>
                  </a:lnTo>
                  <a:close/>
                  <a:moveTo>
                    <a:pt x="5979" y="418"/>
                  </a:moveTo>
                  <a:cubicBezTo>
                    <a:pt x="8194" y="418"/>
                    <a:pt x="9922" y="2261"/>
                    <a:pt x="8319" y="3830"/>
                  </a:cubicBezTo>
                  <a:cubicBezTo>
                    <a:pt x="8092" y="4022"/>
                    <a:pt x="7988" y="4352"/>
                    <a:pt x="8057" y="4648"/>
                  </a:cubicBezTo>
                  <a:cubicBezTo>
                    <a:pt x="8127" y="5013"/>
                    <a:pt x="9398" y="11244"/>
                    <a:pt x="9503" y="11731"/>
                  </a:cubicBezTo>
                  <a:lnTo>
                    <a:pt x="8980" y="11731"/>
                  </a:lnTo>
                  <a:cubicBezTo>
                    <a:pt x="8911" y="11418"/>
                    <a:pt x="7623" y="5101"/>
                    <a:pt x="7553" y="4718"/>
                  </a:cubicBezTo>
                  <a:cubicBezTo>
                    <a:pt x="7431" y="4231"/>
                    <a:pt x="7605" y="3709"/>
                    <a:pt x="7988" y="3377"/>
                  </a:cubicBezTo>
                  <a:cubicBezTo>
                    <a:pt x="8110" y="3273"/>
                    <a:pt x="8180" y="3203"/>
                    <a:pt x="8231" y="3152"/>
                  </a:cubicBezTo>
                  <a:cubicBezTo>
                    <a:pt x="8598" y="2577"/>
                    <a:pt x="8440" y="1950"/>
                    <a:pt x="7779" y="1463"/>
                  </a:cubicBezTo>
                  <a:cubicBezTo>
                    <a:pt x="7301" y="1106"/>
                    <a:pt x="6604" y="928"/>
                    <a:pt x="5908" y="928"/>
                  </a:cubicBezTo>
                  <a:cubicBezTo>
                    <a:pt x="5212" y="928"/>
                    <a:pt x="4516" y="1106"/>
                    <a:pt x="4038" y="1463"/>
                  </a:cubicBezTo>
                  <a:cubicBezTo>
                    <a:pt x="3376" y="1950"/>
                    <a:pt x="3219" y="2577"/>
                    <a:pt x="3602" y="3152"/>
                  </a:cubicBezTo>
                  <a:cubicBezTo>
                    <a:pt x="3637" y="3203"/>
                    <a:pt x="3706" y="3273"/>
                    <a:pt x="3811" y="3377"/>
                  </a:cubicBezTo>
                  <a:cubicBezTo>
                    <a:pt x="4212" y="3709"/>
                    <a:pt x="4386" y="4231"/>
                    <a:pt x="4281" y="4718"/>
                  </a:cubicBezTo>
                  <a:cubicBezTo>
                    <a:pt x="4228" y="4944"/>
                    <a:pt x="2871" y="11575"/>
                    <a:pt x="2836" y="11731"/>
                  </a:cubicBezTo>
                  <a:lnTo>
                    <a:pt x="2314" y="11731"/>
                  </a:lnTo>
                  <a:cubicBezTo>
                    <a:pt x="2871" y="9034"/>
                    <a:pt x="1966" y="13506"/>
                    <a:pt x="3776" y="4648"/>
                  </a:cubicBezTo>
                  <a:cubicBezTo>
                    <a:pt x="3829" y="4352"/>
                    <a:pt x="3724" y="4022"/>
                    <a:pt x="3498" y="3830"/>
                  </a:cubicBezTo>
                  <a:cubicBezTo>
                    <a:pt x="1895" y="2261"/>
                    <a:pt x="3622" y="418"/>
                    <a:pt x="5855" y="418"/>
                  </a:cubicBezTo>
                  <a:cubicBezTo>
                    <a:pt x="5876" y="418"/>
                    <a:pt x="5897" y="418"/>
                    <a:pt x="5917" y="419"/>
                  </a:cubicBezTo>
                  <a:cubicBezTo>
                    <a:pt x="5938" y="418"/>
                    <a:pt x="5959" y="418"/>
                    <a:pt x="5979" y="418"/>
                  </a:cubicBezTo>
                  <a:close/>
                  <a:moveTo>
                    <a:pt x="11173" y="8895"/>
                  </a:moveTo>
                  <a:lnTo>
                    <a:pt x="11173" y="11731"/>
                  </a:lnTo>
                  <a:lnTo>
                    <a:pt x="9902" y="11731"/>
                  </a:lnTo>
                  <a:lnTo>
                    <a:pt x="9329" y="8895"/>
                  </a:lnTo>
                  <a:close/>
                  <a:moveTo>
                    <a:pt x="7535" y="6667"/>
                  </a:moveTo>
                  <a:lnTo>
                    <a:pt x="7901" y="8477"/>
                  </a:lnTo>
                  <a:lnTo>
                    <a:pt x="7031" y="8477"/>
                  </a:lnTo>
                  <a:cubicBezTo>
                    <a:pt x="6753" y="8494"/>
                    <a:pt x="6753" y="8877"/>
                    <a:pt x="7031" y="8895"/>
                  </a:cubicBezTo>
                  <a:lnTo>
                    <a:pt x="7988" y="8895"/>
                  </a:lnTo>
                  <a:lnTo>
                    <a:pt x="8563" y="11749"/>
                  </a:lnTo>
                  <a:cubicBezTo>
                    <a:pt x="8319" y="11819"/>
                    <a:pt x="8127" y="12063"/>
                    <a:pt x="8127" y="12341"/>
                  </a:cubicBezTo>
                  <a:lnTo>
                    <a:pt x="8127" y="12532"/>
                  </a:lnTo>
                  <a:lnTo>
                    <a:pt x="7519" y="12532"/>
                  </a:lnTo>
                  <a:cubicBezTo>
                    <a:pt x="7466" y="12079"/>
                    <a:pt x="7083" y="11731"/>
                    <a:pt x="6614" y="11731"/>
                  </a:cubicBezTo>
                  <a:lnTo>
                    <a:pt x="5203" y="11731"/>
                  </a:lnTo>
                  <a:cubicBezTo>
                    <a:pt x="4751" y="11731"/>
                    <a:pt x="4351" y="12079"/>
                    <a:pt x="4298" y="12532"/>
                  </a:cubicBezTo>
                  <a:lnTo>
                    <a:pt x="3690" y="12532"/>
                  </a:lnTo>
                  <a:lnTo>
                    <a:pt x="3690" y="12341"/>
                  </a:lnTo>
                  <a:cubicBezTo>
                    <a:pt x="3690" y="12063"/>
                    <a:pt x="3498" y="11819"/>
                    <a:pt x="3254" y="11749"/>
                  </a:cubicBezTo>
                  <a:lnTo>
                    <a:pt x="3829" y="8895"/>
                  </a:lnTo>
                  <a:lnTo>
                    <a:pt x="6091" y="8895"/>
                  </a:lnTo>
                  <a:cubicBezTo>
                    <a:pt x="6352" y="8877"/>
                    <a:pt x="6352" y="8494"/>
                    <a:pt x="6091" y="8477"/>
                  </a:cubicBezTo>
                  <a:lnTo>
                    <a:pt x="3915" y="8477"/>
                  </a:lnTo>
                  <a:cubicBezTo>
                    <a:pt x="3950" y="8320"/>
                    <a:pt x="4247" y="6858"/>
                    <a:pt x="4281" y="6667"/>
                  </a:cubicBezTo>
                  <a:close/>
                  <a:moveTo>
                    <a:pt x="3080" y="12114"/>
                  </a:moveTo>
                  <a:cubicBezTo>
                    <a:pt x="3184" y="12114"/>
                    <a:pt x="3289" y="12218"/>
                    <a:pt x="3289" y="12341"/>
                  </a:cubicBezTo>
                  <a:lnTo>
                    <a:pt x="3289" y="12671"/>
                  </a:lnTo>
                  <a:cubicBezTo>
                    <a:pt x="3289" y="13054"/>
                    <a:pt x="2975" y="13332"/>
                    <a:pt x="2627" y="13332"/>
                  </a:cubicBezTo>
                  <a:lnTo>
                    <a:pt x="1061" y="13332"/>
                  </a:lnTo>
                  <a:cubicBezTo>
                    <a:pt x="696" y="13332"/>
                    <a:pt x="400" y="13054"/>
                    <a:pt x="400" y="12671"/>
                  </a:cubicBezTo>
                  <a:lnTo>
                    <a:pt x="400" y="12341"/>
                  </a:lnTo>
                  <a:cubicBezTo>
                    <a:pt x="400" y="12218"/>
                    <a:pt x="504" y="12114"/>
                    <a:pt x="608" y="12114"/>
                  </a:cubicBezTo>
                  <a:close/>
                  <a:moveTo>
                    <a:pt x="6614" y="12114"/>
                  </a:moveTo>
                  <a:cubicBezTo>
                    <a:pt x="6909" y="12114"/>
                    <a:pt x="7118" y="12358"/>
                    <a:pt x="7118" y="12636"/>
                  </a:cubicBezTo>
                  <a:lnTo>
                    <a:pt x="7118" y="12828"/>
                  </a:lnTo>
                  <a:cubicBezTo>
                    <a:pt x="7118" y="13107"/>
                    <a:pt x="6909" y="13332"/>
                    <a:pt x="6614" y="13332"/>
                  </a:cubicBezTo>
                  <a:lnTo>
                    <a:pt x="5203" y="13332"/>
                  </a:lnTo>
                  <a:cubicBezTo>
                    <a:pt x="4925" y="13332"/>
                    <a:pt x="4699" y="13107"/>
                    <a:pt x="4699" y="12828"/>
                  </a:cubicBezTo>
                  <a:lnTo>
                    <a:pt x="4699" y="12636"/>
                  </a:lnTo>
                  <a:cubicBezTo>
                    <a:pt x="4699" y="12358"/>
                    <a:pt x="4925" y="12114"/>
                    <a:pt x="5203" y="12114"/>
                  </a:cubicBezTo>
                  <a:close/>
                  <a:moveTo>
                    <a:pt x="11208" y="12114"/>
                  </a:moveTo>
                  <a:cubicBezTo>
                    <a:pt x="11329" y="12114"/>
                    <a:pt x="11417" y="12218"/>
                    <a:pt x="11417" y="12341"/>
                  </a:cubicBezTo>
                  <a:lnTo>
                    <a:pt x="11417" y="12671"/>
                  </a:lnTo>
                  <a:cubicBezTo>
                    <a:pt x="11417" y="13054"/>
                    <a:pt x="11120" y="13332"/>
                    <a:pt x="10756" y="13332"/>
                  </a:cubicBezTo>
                  <a:lnTo>
                    <a:pt x="9206" y="13332"/>
                  </a:lnTo>
                  <a:cubicBezTo>
                    <a:pt x="8841" y="13332"/>
                    <a:pt x="8545" y="13054"/>
                    <a:pt x="8545" y="12671"/>
                  </a:cubicBezTo>
                  <a:lnTo>
                    <a:pt x="8545" y="12341"/>
                  </a:lnTo>
                  <a:cubicBezTo>
                    <a:pt x="8545" y="12218"/>
                    <a:pt x="8632" y="12114"/>
                    <a:pt x="8737" y="12114"/>
                  </a:cubicBezTo>
                  <a:close/>
                  <a:moveTo>
                    <a:pt x="5908" y="1"/>
                  </a:moveTo>
                  <a:cubicBezTo>
                    <a:pt x="5038" y="1"/>
                    <a:pt x="4168" y="245"/>
                    <a:pt x="3498" y="732"/>
                  </a:cubicBezTo>
                  <a:cubicBezTo>
                    <a:pt x="2279" y="1585"/>
                    <a:pt x="2123" y="3117"/>
                    <a:pt x="3237" y="4108"/>
                  </a:cubicBezTo>
                  <a:cubicBezTo>
                    <a:pt x="3358" y="4213"/>
                    <a:pt x="3411" y="4387"/>
                    <a:pt x="3376" y="4561"/>
                  </a:cubicBezTo>
                  <a:cubicBezTo>
                    <a:pt x="3254" y="5187"/>
                    <a:pt x="3133" y="5762"/>
                    <a:pt x="3028" y="6266"/>
                  </a:cubicBezTo>
                  <a:lnTo>
                    <a:pt x="2541" y="6266"/>
                  </a:lnTo>
                  <a:cubicBezTo>
                    <a:pt x="1288" y="6266"/>
                    <a:pt x="260" y="7294"/>
                    <a:pt x="260" y="8547"/>
                  </a:cubicBezTo>
                  <a:lnTo>
                    <a:pt x="260" y="9835"/>
                  </a:lnTo>
                  <a:cubicBezTo>
                    <a:pt x="260" y="9965"/>
                    <a:pt x="361" y="10030"/>
                    <a:pt x="461" y="10030"/>
                  </a:cubicBezTo>
                  <a:cubicBezTo>
                    <a:pt x="561" y="10030"/>
                    <a:pt x="661" y="9965"/>
                    <a:pt x="661" y="9835"/>
                  </a:cubicBezTo>
                  <a:lnTo>
                    <a:pt x="661" y="8895"/>
                  </a:lnTo>
                  <a:lnTo>
                    <a:pt x="2488" y="8895"/>
                  </a:lnTo>
                  <a:cubicBezTo>
                    <a:pt x="2418" y="9243"/>
                    <a:pt x="1984" y="11401"/>
                    <a:pt x="1914" y="11731"/>
                  </a:cubicBezTo>
                  <a:lnTo>
                    <a:pt x="661" y="11731"/>
                  </a:lnTo>
                  <a:lnTo>
                    <a:pt x="661" y="10775"/>
                  </a:lnTo>
                  <a:cubicBezTo>
                    <a:pt x="661" y="10644"/>
                    <a:pt x="561" y="10578"/>
                    <a:pt x="461" y="10578"/>
                  </a:cubicBezTo>
                  <a:cubicBezTo>
                    <a:pt x="361" y="10578"/>
                    <a:pt x="260" y="10644"/>
                    <a:pt x="260" y="10775"/>
                  </a:cubicBezTo>
                  <a:lnTo>
                    <a:pt x="260" y="11836"/>
                  </a:lnTo>
                  <a:cubicBezTo>
                    <a:pt x="104" y="11940"/>
                    <a:pt x="0" y="12132"/>
                    <a:pt x="0" y="12341"/>
                  </a:cubicBezTo>
                  <a:lnTo>
                    <a:pt x="0" y="12671"/>
                  </a:lnTo>
                  <a:cubicBezTo>
                    <a:pt x="0" y="13263"/>
                    <a:pt x="487" y="13733"/>
                    <a:pt x="1061" y="13733"/>
                  </a:cubicBezTo>
                  <a:lnTo>
                    <a:pt x="2627" y="13733"/>
                  </a:lnTo>
                  <a:cubicBezTo>
                    <a:pt x="3133" y="13733"/>
                    <a:pt x="3532" y="13385"/>
                    <a:pt x="3655" y="12933"/>
                  </a:cubicBezTo>
                  <a:lnTo>
                    <a:pt x="4298" y="12933"/>
                  </a:lnTo>
                  <a:cubicBezTo>
                    <a:pt x="4351" y="13385"/>
                    <a:pt x="4751" y="13733"/>
                    <a:pt x="5203" y="13733"/>
                  </a:cubicBezTo>
                  <a:lnTo>
                    <a:pt x="6614" y="13733"/>
                  </a:lnTo>
                  <a:cubicBezTo>
                    <a:pt x="7083" y="13733"/>
                    <a:pt x="7466" y="13385"/>
                    <a:pt x="7519" y="12933"/>
                  </a:cubicBezTo>
                  <a:lnTo>
                    <a:pt x="8162" y="12933"/>
                  </a:lnTo>
                  <a:cubicBezTo>
                    <a:pt x="8266" y="13385"/>
                    <a:pt x="8702" y="13733"/>
                    <a:pt x="9206" y="13733"/>
                  </a:cubicBezTo>
                  <a:lnTo>
                    <a:pt x="10756" y="13733"/>
                  </a:lnTo>
                  <a:cubicBezTo>
                    <a:pt x="11347" y="13733"/>
                    <a:pt x="11835" y="13263"/>
                    <a:pt x="11835" y="12671"/>
                  </a:cubicBezTo>
                  <a:lnTo>
                    <a:pt x="11835" y="12341"/>
                  </a:lnTo>
                  <a:cubicBezTo>
                    <a:pt x="11835" y="12132"/>
                    <a:pt x="11712" y="11940"/>
                    <a:pt x="11556" y="11836"/>
                  </a:cubicBezTo>
                  <a:lnTo>
                    <a:pt x="11556" y="8547"/>
                  </a:lnTo>
                  <a:cubicBezTo>
                    <a:pt x="11556" y="7294"/>
                    <a:pt x="10529" y="6266"/>
                    <a:pt x="9276" y="6266"/>
                  </a:cubicBezTo>
                  <a:lnTo>
                    <a:pt x="8788" y="6266"/>
                  </a:lnTo>
                  <a:lnTo>
                    <a:pt x="8440" y="4561"/>
                  </a:lnTo>
                  <a:cubicBezTo>
                    <a:pt x="8405" y="4387"/>
                    <a:pt x="8458" y="4213"/>
                    <a:pt x="8579" y="4108"/>
                  </a:cubicBezTo>
                  <a:cubicBezTo>
                    <a:pt x="9659" y="3134"/>
                    <a:pt x="9607" y="1672"/>
                    <a:pt x="8319" y="732"/>
                  </a:cubicBezTo>
                  <a:cubicBezTo>
                    <a:pt x="7649" y="245"/>
                    <a:pt x="6779" y="1"/>
                    <a:pt x="59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3;p40"/>
            <p:cNvSpPr/>
            <p:nvPr/>
          </p:nvSpPr>
          <p:spPr>
            <a:xfrm>
              <a:off x="4857101" y="3066636"/>
              <a:ext cx="9140" cy="15707"/>
            </a:xfrm>
            <a:custGeom>
              <a:avLst/>
              <a:gdLst/>
              <a:ahLst/>
              <a:cxnLst/>
              <a:rect l="l" t="t" r="r" b="b"/>
              <a:pathLst>
                <a:path w="419" h="720" extrusionOk="0">
                  <a:moveTo>
                    <a:pt x="209" y="1"/>
                  </a:moveTo>
                  <a:cubicBezTo>
                    <a:pt x="105" y="1"/>
                    <a:pt x="1" y="105"/>
                    <a:pt x="1" y="210"/>
                  </a:cubicBezTo>
                  <a:lnTo>
                    <a:pt x="1" y="523"/>
                  </a:lnTo>
                  <a:cubicBezTo>
                    <a:pt x="10" y="654"/>
                    <a:pt x="110" y="719"/>
                    <a:pt x="210" y="719"/>
                  </a:cubicBezTo>
                  <a:cubicBezTo>
                    <a:pt x="310" y="719"/>
                    <a:pt x="410" y="654"/>
                    <a:pt x="418" y="523"/>
                  </a:cubicBezTo>
                  <a:lnTo>
                    <a:pt x="418" y="210"/>
                  </a:lnTo>
                  <a:cubicBezTo>
                    <a:pt x="418" y="105"/>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4;p40"/>
            <p:cNvSpPr/>
            <p:nvPr/>
          </p:nvSpPr>
          <p:spPr>
            <a:xfrm>
              <a:off x="4930771" y="3066636"/>
              <a:ext cx="8748" cy="15707"/>
            </a:xfrm>
            <a:custGeom>
              <a:avLst/>
              <a:gdLst/>
              <a:ahLst/>
              <a:cxnLst/>
              <a:rect l="l" t="t" r="r" b="b"/>
              <a:pathLst>
                <a:path w="401" h="720" extrusionOk="0">
                  <a:moveTo>
                    <a:pt x="192" y="1"/>
                  </a:moveTo>
                  <a:cubicBezTo>
                    <a:pt x="88" y="1"/>
                    <a:pt x="0" y="105"/>
                    <a:pt x="0" y="210"/>
                  </a:cubicBezTo>
                  <a:lnTo>
                    <a:pt x="0" y="523"/>
                  </a:lnTo>
                  <a:cubicBezTo>
                    <a:pt x="9" y="654"/>
                    <a:pt x="105" y="719"/>
                    <a:pt x="201" y="719"/>
                  </a:cubicBezTo>
                  <a:cubicBezTo>
                    <a:pt x="296" y="719"/>
                    <a:pt x="392" y="654"/>
                    <a:pt x="401" y="523"/>
                  </a:cubicBezTo>
                  <a:lnTo>
                    <a:pt x="401" y="210"/>
                  </a:lnTo>
                  <a:cubicBezTo>
                    <a:pt x="401" y="105"/>
                    <a:pt x="313" y="1"/>
                    <a:pt x="1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5;p40"/>
            <p:cNvSpPr/>
            <p:nvPr/>
          </p:nvSpPr>
          <p:spPr>
            <a:xfrm>
              <a:off x="4884087" y="3073377"/>
              <a:ext cx="31850" cy="13285"/>
            </a:xfrm>
            <a:custGeom>
              <a:avLst/>
              <a:gdLst/>
              <a:ahLst/>
              <a:cxnLst/>
              <a:rect l="l" t="t" r="r" b="b"/>
              <a:pathLst>
                <a:path w="1460" h="609" extrusionOk="0">
                  <a:moveTo>
                    <a:pt x="213" y="0"/>
                  </a:moveTo>
                  <a:cubicBezTo>
                    <a:pt x="167" y="0"/>
                    <a:pt x="117" y="18"/>
                    <a:pt x="70" y="58"/>
                  </a:cubicBezTo>
                  <a:cubicBezTo>
                    <a:pt x="0" y="128"/>
                    <a:pt x="0" y="267"/>
                    <a:pt x="52" y="336"/>
                  </a:cubicBezTo>
                  <a:cubicBezTo>
                    <a:pt x="221" y="533"/>
                    <a:pt x="439" y="608"/>
                    <a:pt x="645" y="608"/>
                  </a:cubicBezTo>
                  <a:cubicBezTo>
                    <a:pt x="1078" y="608"/>
                    <a:pt x="1459" y="281"/>
                    <a:pt x="1235" y="58"/>
                  </a:cubicBezTo>
                  <a:cubicBezTo>
                    <a:pt x="1196" y="18"/>
                    <a:pt x="1146" y="0"/>
                    <a:pt x="1099" y="0"/>
                  </a:cubicBezTo>
                  <a:cubicBezTo>
                    <a:pt x="1041" y="0"/>
                    <a:pt x="986" y="27"/>
                    <a:pt x="957" y="75"/>
                  </a:cubicBezTo>
                  <a:cubicBezTo>
                    <a:pt x="872" y="168"/>
                    <a:pt x="762" y="212"/>
                    <a:pt x="654" y="212"/>
                  </a:cubicBezTo>
                  <a:cubicBezTo>
                    <a:pt x="540" y="212"/>
                    <a:pt x="428" y="164"/>
                    <a:pt x="348" y="75"/>
                  </a:cubicBezTo>
                  <a:cubicBezTo>
                    <a:pt x="319" y="27"/>
                    <a:pt x="26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Rectangle 33"/>
          <p:cNvSpPr/>
          <p:nvPr/>
        </p:nvSpPr>
        <p:spPr>
          <a:xfrm>
            <a:off x="516063" y="446385"/>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465128" y="687504"/>
                <a:ext cx="5965396" cy="1839350"/>
              </a:xfrm>
              <a:prstGeom prst="rect">
                <a:avLst/>
              </a:prstGeom>
            </p:spPr>
            <p:txBody>
              <a:bodyPr wrap="square">
                <a:spAutoFit/>
              </a:bodyPr>
              <a:lstStyle/>
              <a:p>
                <a:pPr algn="just">
                  <a:lnSpc>
                    <a:spcPct val="150000"/>
                  </a:lnSpc>
                </a:pPr>
                <a:r>
                  <a:rPr lang="fr-FR" sz="1500">
                    <a:latin typeface="+mn-lt"/>
                    <a:ea typeface="Calibri" panose="020F0502020204030204" pitchFamily="34" charset="0"/>
                    <a:cs typeface="Times New Roman" panose="02020603050405020304" pitchFamily="18" charset="0"/>
                  </a:rPr>
                  <a:t>Các giá trị có thể của </a:t>
                </a:r>
                <a14:m>
                  <m:oMath xmlns:m="http://schemas.openxmlformats.org/officeDocument/2006/math">
                    <m:r>
                      <a:rPr lang="fr-FR" sz="1500" i="1" smtClean="0">
                        <a:latin typeface="Cambria Math" panose="02040503050406030204" pitchFamily="18" charset="0"/>
                        <a:ea typeface="Calibri" panose="020F0502020204030204" pitchFamily="34" charset="0"/>
                        <a:cs typeface="Times New Roman" panose="02020603050405020304" pitchFamily="18" charset="0"/>
                      </a:rPr>
                      <m:t>𝑌</m:t>
                    </m:r>
                  </m:oMath>
                </a14:m>
                <a:r>
                  <a:rPr lang="fr-FR" sz="1500">
                    <a:latin typeface="+mn-lt"/>
                    <a:ea typeface="Calibri" panose="020F0502020204030204" pitchFamily="34" charset="0"/>
                    <a:cs typeface="Times New Roman" panose="02020603050405020304" pitchFamily="18" charset="0"/>
                  </a:rPr>
                  <a:t> thuộc </a:t>
                </a:r>
                <a:r>
                  <a:rPr lang="fr-FR" sz="1500" smtClean="0">
                    <a:latin typeface="+mn-lt"/>
                    <a:ea typeface="Calibri" panose="020F0502020204030204" pitchFamily="34" charset="0"/>
                    <a:cs typeface="Times New Roman" panose="02020603050405020304" pitchFamily="18" charset="0"/>
                  </a:rPr>
                  <a:t>tập: </a:t>
                </a:r>
                <a14:m>
                  <m:oMath xmlns:m="http://schemas.openxmlformats.org/officeDocument/2006/math">
                    <m:d>
                      <m:dPr>
                        <m:begChr m:val="{"/>
                        <m:endChr m:val="}"/>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500" i="1">
                            <a:effectLst/>
                            <a:latin typeface="Cambria Math" panose="02040503050406030204" pitchFamily="18" charset="0"/>
                            <a:ea typeface="Calibri" panose="020F0502020204030204" pitchFamily="34" charset="0"/>
                            <a:cs typeface="Times New Roman" panose="02020603050405020304" pitchFamily="18" charset="0"/>
                          </a:rPr>
                          <m:t>0;1;2</m:t>
                        </m:r>
                      </m:e>
                    </m:d>
                  </m:oMath>
                </a14:m>
                <a:endParaRPr lang="en-US" sz="1500">
                  <a:latin typeface="+mn-lt"/>
                  <a:ea typeface="Calibri" panose="020F0502020204030204" pitchFamily="34" charset="0"/>
                  <a:cs typeface="Times New Roman" panose="02020603050405020304" pitchFamily="18" charset="0"/>
                </a:endParaRPr>
              </a:p>
              <a:p>
                <a:pPr algn="just">
                  <a:lnSpc>
                    <a:spcPct val="150000"/>
                  </a:lnSpc>
                </a:pPr>
                <a:r>
                  <a:rPr lang="fr-FR" sz="1500">
                    <a:effectLst/>
                    <a:latin typeface="+mn-lt"/>
                    <a:ea typeface="Malgun Gothic" panose="020B0503020000020004" pitchFamily="34" charset="-127"/>
                    <a:cs typeface="Times New Roman" panose="02020603050405020304" pitchFamily="18" charset="0"/>
                  </a:rPr>
                  <a:t>Xác suất để An bắn trúng 1 phát </a:t>
                </a:r>
                <a:r>
                  <a:rPr lang="fr-FR" sz="1500" smtClean="0">
                    <a:effectLst/>
                    <a:latin typeface="+mn-lt"/>
                    <a:ea typeface="Malgun Gothic" panose="020B0503020000020004" pitchFamily="34" charset="-127"/>
                    <a:cs typeface="Times New Roman" panose="02020603050405020304" pitchFamily="18" charset="0"/>
                  </a:rPr>
                  <a:t>là: </a:t>
                </a:r>
                <a14:m>
                  <m:oMath xmlns:m="http://schemas.openxmlformats.org/officeDocument/2006/math">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5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𝑌</m:t>
                        </m:r>
                      </m:e>
                    </m:d>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=0,5.0,5 + 0,5.0,5=0,5</m:t>
                    </m:r>
                  </m:oMath>
                </a14:m>
                <a:endParaRPr lang="en-US" sz="1500">
                  <a:latin typeface="+mn-lt"/>
                  <a:ea typeface="Calibri" panose="020F0502020204030204" pitchFamily="34" charset="0"/>
                  <a:cs typeface="Times New Roman" panose="02020603050405020304" pitchFamily="18" charset="0"/>
                </a:endParaRPr>
              </a:p>
              <a:p>
                <a:pPr algn="just">
                  <a:lnSpc>
                    <a:spcPct val="150000"/>
                  </a:lnSpc>
                </a:pPr>
                <a:r>
                  <a:rPr lang="fr-FR" sz="1500">
                    <a:effectLst/>
                    <a:latin typeface="+mn-lt"/>
                    <a:ea typeface="Malgun Gothic" panose="020B0503020000020004" pitchFamily="34" charset="-127"/>
                    <a:cs typeface="Times New Roman" panose="02020603050405020304" pitchFamily="18" charset="0"/>
                  </a:rPr>
                  <a:t>Xác suất để An bắn trúng 2 phát </a:t>
                </a:r>
                <a:r>
                  <a:rPr lang="fr-FR" sz="1500" smtClean="0">
                    <a:effectLst/>
                    <a:latin typeface="+mn-lt"/>
                    <a:ea typeface="Malgun Gothic" panose="020B0503020000020004" pitchFamily="34" charset="-127"/>
                    <a:cs typeface="Times New Roman" panose="02020603050405020304" pitchFamily="18" charset="0"/>
                  </a:rPr>
                  <a:t>là: </a:t>
                </a:r>
                <a14:m>
                  <m:oMath xmlns:m="http://schemas.openxmlformats.org/officeDocument/2006/math">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5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𝑌</m:t>
                        </m:r>
                      </m:e>
                    </m:d>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500" i="1">
                            <a:effectLst/>
                            <a:latin typeface="Cambria Math" panose="02040503050406030204" pitchFamily="18" charset="0"/>
                            <a:ea typeface="Calibri" panose="020F0502020204030204" pitchFamily="34" charset="0"/>
                            <a:cs typeface="Times New Roman" panose="02020603050405020304" pitchFamily="18" charset="0"/>
                          </a:rPr>
                          <m:t>0,5</m:t>
                        </m:r>
                      </m:e>
                      <m:sup>
                        <m:r>
                          <a:rPr lang="fr-FR"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=0,25</m:t>
                    </m:r>
                  </m:oMath>
                </a14:m>
                <a:endParaRPr lang="en-US" sz="1500">
                  <a:latin typeface="+mn-lt"/>
                  <a:ea typeface="Calibri" panose="020F0502020204030204" pitchFamily="34" charset="0"/>
                  <a:cs typeface="Times New Roman" panose="02020603050405020304" pitchFamily="18" charset="0"/>
                </a:endParaRPr>
              </a:p>
              <a:p>
                <a:pPr algn="just">
                  <a:lnSpc>
                    <a:spcPct val="150000"/>
                  </a:lnSpc>
                </a:pPr>
                <a:r>
                  <a:rPr lang="fr-FR" sz="1500">
                    <a:effectLst/>
                    <a:latin typeface="+mn-lt"/>
                    <a:ea typeface="Malgun Gothic" panose="020B0503020000020004" pitchFamily="34" charset="-127"/>
                    <a:cs typeface="Times New Roman" panose="02020603050405020304" pitchFamily="18" charset="0"/>
                  </a:rPr>
                  <a:t>Xuất để An bắn trượt 2 phát </a:t>
                </a:r>
                <a:r>
                  <a:rPr lang="fr-FR" sz="1500" smtClean="0">
                    <a:effectLst/>
                    <a:latin typeface="+mn-lt"/>
                    <a:ea typeface="Malgun Gothic" panose="020B0503020000020004" pitchFamily="34" charset="-127"/>
                    <a:cs typeface="Times New Roman" panose="02020603050405020304" pitchFamily="18" charset="0"/>
                  </a:rPr>
                  <a:t>là: </a:t>
                </a:r>
                <a14:m>
                  <m:oMath xmlns:m="http://schemas.openxmlformats.org/officeDocument/2006/math">
                    <m:r>
                      <a:rPr lang="fr-FR" sz="15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500" i="1">
                                <a:effectLst/>
                                <a:latin typeface="Cambria Math" panose="02040503050406030204" pitchFamily="18" charset="0"/>
                                <a:ea typeface="Calibri" panose="020F0502020204030204" pitchFamily="34" charset="0"/>
                                <a:cs typeface="Times New Roman" panose="02020603050405020304" pitchFamily="18" charset="0"/>
                              </a:rPr>
                              <m:t>𝑌</m:t>
                            </m:r>
                          </m:e>
                        </m:acc>
                      </m:e>
                    </m:d>
                    <m:r>
                      <a:rPr lang="fr-FR" sz="1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500" i="1">
                            <a:effectLst/>
                            <a:latin typeface="Cambria Math" panose="02040503050406030204" pitchFamily="18" charset="0"/>
                            <a:ea typeface="Calibri" panose="020F0502020204030204" pitchFamily="34" charset="0"/>
                            <a:cs typeface="Times New Roman" panose="02020603050405020304" pitchFamily="18" charset="0"/>
                          </a:rPr>
                          <m:t>0,5</m:t>
                        </m:r>
                      </m:e>
                      <m:sup>
                        <m:r>
                          <a:rPr lang="fr-FR"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=0,25</m:t>
                    </m:r>
                  </m:oMath>
                </a14:m>
                <a:endParaRPr lang="en-US" sz="1500">
                  <a:latin typeface="+mn-lt"/>
                  <a:ea typeface="Calibri" panose="020F0502020204030204" pitchFamily="34" charset="0"/>
                  <a:cs typeface="Times New Roman" panose="02020603050405020304" pitchFamily="18" charset="0"/>
                </a:endParaRPr>
              </a:p>
              <a:p>
                <a:pPr algn="just">
                  <a:lnSpc>
                    <a:spcPct val="150000"/>
                  </a:lnSpc>
                </a:pPr>
                <a:r>
                  <a:rPr lang="fr-FR" sz="1500">
                    <a:effectLst/>
                    <a:latin typeface="+mn-lt"/>
                    <a:ea typeface="Malgun Gothic" panose="020B0503020000020004" pitchFamily="34" charset="-127"/>
                    <a:cs typeface="Times New Roman" panose="02020603050405020304" pitchFamily="18" charset="0"/>
                  </a:rPr>
                  <a:t>Bảng phân bố của </a:t>
                </a:r>
                <a14:m>
                  <m:oMath xmlns:m="http://schemas.openxmlformats.org/officeDocument/2006/math">
                    <m:r>
                      <a:rPr lang="fr-FR" sz="1500" i="1">
                        <a:latin typeface="Cambria Math" panose="02040503050406030204" pitchFamily="18" charset="0"/>
                        <a:ea typeface="Calibri" panose="020F0502020204030204" pitchFamily="34" charset="0"/>
                        <a:cs typeface="Times New Roman" panose="02020603050405020304" pitchFamily="18" charset="0"/>
                      </a:rPr>
                      <m:t>𝑌</m:t>
                    </m:r>
                  </m:oMath>
                </a14:m>
                <a:r>
                  <a:rPr lang="fr-FR" sz="1500">
                    <a:effectLst/>
                    <a:latin typeface="+mn-lt"/>
                    <a:ea typeface="Malgun Gothic" panose="020B0503020000020004" pitchFamily="34" charset="-127"/>
                    <a:cs typeface="Times New Roman" panose="02020603050405020304" pitchFamily="18" charset="0"/>
                  </a:rPr>
                  <a:t> </a:t>
                </a:r>
                <a:r>
                  <a:rPr lang="fr-FR" sz="1500" smtClean="0">
                    <a:effectLst/>
                    <a:latin typeface="+mn-lt"/>
                    <a:ea typeface="Malgun Gothic" panose="020B0503020000020004" pitchFamily="34" charset="-127"/>
                    <a:cs typeface="Times New Roman" panose="02020603050405020304" pitchFamily="18" charset="0"/>
                  </a:rPr>
                  <a:t>là:</a:t>
                </a:r>
                <a:endParaRPr lang="en-US" sz="15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65128" y="687504"/>
                <a:ext cx="5965396" cy="1839350"/>
              </a:xfrm>
              <a:prstGeom prst="rect">
                <a:avLst/>
              </a:prstGeom>
              <a:blipFill>
                <a:blip r:embed="rId3"/>
                <a:stretch>
                  <a:fillRect l="-409" b="-3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2918799200"/>
                  </p:ext>
                </p:extLst>
              </p:nvPr>
            </p:nvGraphicFramePr>
            <p:xfrm>
              <a:off x="1840437" y="2654114"/>
              <a:ext cx="5724998" cy="609600"/>
            </p:xfrm>
            <a:graphic>
              <a:graphicData uri="http://schemas.openxmlformats.org/drawingml/2006/table">
                <a:tbl>
                  <a:tblPr firstRow="1" firstCol="1" bandRow="1">
                    <a:tableStyleId>{C7127886-D124-40A5-9636-44E87FFFFF15}</a:tableStyleId>
                  </a:tblPr>
                  <a:tblGrid>
                    <a:gridCol w="1430943">
                      <a:extLst>
                        <a:ext uri="{9D8B030D-6E8A-4147-A177-3AD203B41FA5}">
                          <a16:colId xmlns:a16="http://schemas.microsoft.com/office/drawing/2014/main" val="4255380669"/>
                        </a:ext>
                      </a:extLst>
                    </a:gridCol>
                    <a:gridCol w="1430943">
                      <a:extLst>
                        <a:ext uri="{9D8B030D-6E8A-4147-A177-3AD203B41FA5}">
                          <a16:colId xmlns:a16="http://schemas.microsoft.com/office/drawing/2014/main" val="1887032644"/>
                        </a:ext>
                      </a:extLst>
                    </a:gridCol>
                    <a:gridCol w="1431556">
                      <a:extLst>
                        <a:ext uri="{9D8B030D-6E8A-4147-A177-3AD203B41FA5}">
                          <a16:colId xmlns:a16="http://schemas.microsoft.com/office/drawing/2014/main" val="3498507452"/>
                        </a:ext>
                      </a:extLst>
                    </a:gridCol>
                    <a:gridCol w="1431556">
                      <a:extLst>
                        <a:ext uri="{9D8B030D-6E8A-4147-A177-3AD203B41FA5}">
                          <a16:colId xmlns:a16="http://schemas.microsoft.com/office/drawing/2014/main" val="3852041348"/>
                        </a:ext>
                      </a:extLst>
                    </a:gridCol>
                  </a:tblGrid>
                  <a:tr h="0">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en-US" sz="1500" b="0" i="1" smtClean="0">
                                    <a:effectLst/>
                                    <a:latin typeface="Cambria Math" panose="02040503050406030204" pitchFamily="18" charset="0"/>
                                  </a:rPr>
                                  <m:t>𝑌</m:t>
                                </m:r>
                              </m:oMath>
                            </m:oMathPara>
                          </a14:m>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0</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9048978"/>
                      </a:ext>
                    </a:extLst>
                  </a:tr>
                  <a:tr h="0">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rPr>
                                  <m:t>𝑃</m:t>
                                </m:r>
                              </m:oMath>
                            </m:oMathPara>
                          </a14:m>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0,25</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0,5</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600"/>
                            </a:spcAft>
                          </a:pPr>
                          <a14:m>
                            <m:oMathPara xmlns:m="http://schemas.openxmlformats.org/officeDocument/2006/math">
                              <m:oMathParaPr>
                                <m:jc m:val="centerGroup"/>
                              </m:oMathParaPr>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0,25</m:t>
                                </m:r>
                              </m:oMath>
                            </m:oMathPara>
                          </a14:m>
                          <a:endParaRPr lang="en-US" sz="15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5081885"/>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2918799200"/>
                  </p:ext>
                </p:extLst>
              </p:nvPr>
            </p:nvGraphicFramePr>
            <p:xfrm>
              <a:off x="1840437" y="2654114"/>
              <a:ext cx="5724998" cy="609600"/>
            </p:xfrm>
            <a:graphic>
              <a:graphicData uri="http://schemas.openxmlformats.org/drawingml/2006/table">
                <a:tbl>
                  <a:tblPr firstRow="1" firstCol="1" bandRow="1">
                    <a:tableStyleId>{C7127886-D124-40A5-9636-44E87FFFFF15}</a:tableStyleId>
                  </a:tblPr>
                  <a:tblGrid>
                    <a:gridCol w="1430943">
                      <a:extLst>
                        <a:ext uri="{9D8B030D-6E8A-4147-A177-3AD203B41FA5}">
                          <a16:colId xmlns:a16="http://schemas.microsoft.com/office/drawing/2014/main" val="4255380669"/>
                        </a:ext>
                      </a:extLst>
                    </a:gridCol>
                    <a:gridCol w="1430943">
                      <a:extLst>
                        <a:ext uri="{9D8B030D-6E8A-4147-A177-3AD203B41FA5}">
                          <a16:colId xmlns:a16="http://schemas.microsoft.com/office/drawing/2014/main" val="1887032644"/>
                        </a:ext>
                      </a:extLst>
                    </a:gridCol>
                    <a:gridCol w="1431556">
                      <a:extLst>
                        <a:ext uri="{9D8B030D-6E8A-4147-A177-3AD203B41FA5}">
                          <a16:colId xmlns:a16="http://schemas.microsoft.com/office/drawing/2014/main" val="3498507452"/>
                        </a:ext>
                      </a:extLst>
                    </a:gridCol>
                    <a:gridCol w="1431556">
                      <a:extLst>
                        <a:ext uri="{9D8B030D-6E8A-4147-A177-3AD203B41FA5}">
                          <a16:colId xmlns:a16="http://schemas.microsoft.com/office/drawing/2014/main" val="3852041348"/>
                        </a:ext>
                      </a:extLst>
                    </a:gridCol>
                  </a:tblGrid>
                  <a:tr h="304800">
                    <a:tc>
                      <a:txBody>
                        <a:bodyPr/>
                        <a:lstStyle/>
                        <a:p>
                          <a:endParaRPr lang="en-US"/>
                        </a:p>
                      </a:txBody>
                      <a:tcPr marL="68580" marR="68580" marT="0" marB="0" anchor="ctr">
                        <a:blipFill>
                          <a:blip r:embed="rId4"/>
                          <a:stretch>
                            <a:fillRect t="-1961" r="-300851" b="-100000"/>
                          </a:stretch>
                        </a:blipFill>
                      </a:tcPr>
                    </a:tc>
                    <a:tc>
                      <a:txBody>
                        <a:bodyPr/>
                        <a:lstStyle/>
                        <a:p>
                          <a:endParaRPr lang="en-US"/>
                        </a:p>
                      </a:txBody>
                      <a:tcPr marL="68580" marR="68580" marT="0" marB="0" anchor="ctr">
                        <a:blipFill>
                          <a:blip r:embed="rId4"/>
                          <a:stretch>
                            <a:fillRect l="-100000" t="-1961" r="-200851" b="-100000"/>
                          </a:stretch>
                        </a:blipFill>
                      </a:tcPr>
                    </a:tc>
                    <a:tc>
                      <a:txBody>
                        <a:bodyPr/>
                        <a:lstStyle/>
                        <a:p>
                          <a:endParaRPr lang="en-US"/>
                        </a:p>
                      </a:txBody>
                      <a:tcPr marL="68580" marR="68580" marT="0" marB="0" anchor="ctr">
                        <a:blipFill>
                          <a:blip r:embed="rId4"/>
                          <a:stretch>
                            <a:fillRect l="-199153" t="-1961" r="-100000" b="-100000"/>
                          </a:stretch>
                        </a:blipFill>
                      </a:tcPr>
                    </a:tc>
                    <a:tc>
                      <a:txBody>
                        <a:bodyPr/>
                        <a:lstStyle/>
                        <a:p>
                          <a:endParaRPr lang="en-US"/>
                        </a:p>
                      </a:txBody>
                      <a:tcPr marL="68580" marR="68580" marT="0" marB="0" anchor="ctr">
                        <a:blipFill>
                          <a:blip r:embed="rId4"/>
                          <a:stretch>
                            <a:fillRect l="-300426" t="-1961" r="-426" b="-100000"/>
                          </a:stretch>
                        </a:blipFill>
                      </a:tcPr>
                    </a:tc>
                    <a:extLst>
                      <a:ext uri="{0D108BD9-81ED-4DB2-BD59-A6C34878D82A}">
                        <a16:rowId xmlns:a16="http://schemas.microsoft.com/office/drawing/2014/main" val="629048978"/>
                      </a:ext>
                    </a:extLst>
                  </a:tr>
                  <a:tr h="304800">
                    <a:tc>
                      <a:txBody>
                        <a:bodyPr/>
                        <a:lstStyle/>
                        <a:p>
                          <a:endParaRPr lang="en-US"/>
                        </a:p>
                      </a:txBody>
                      <a:tcPr marL="68580" marR="68580" marT="0" marB="0" anchor="ctr">
                        <a:blipFill>
                          <a:blip r:embed="rId4"/>
                          <a:stretch>
                            <a:fillRect t="-104000" r="-300851" b="-2000"/>
                          </a:stretch>
                        </a:blipFill>
                      </a:tcPr>
                    </a:tc>
                    <a:tc>
                      <a:txBody>
                        <a:bodyPr/>
                        <a:lstStyle/>
                        <a:p>
                          <a:endParaRPr lang="en-US"/>
                        </a:p>
                      </a:txBody>
                      <a:tcPr marL="68580" marR="68580" marT="0" marB="0" anchor="ctr">
                        <a:blipFill>
                          <a:blip r:embed="rId4"/>
                          <a:stretch>
                            <a:fillRect l="-100000" t="-104000" r="-200851" b="-2000"/>
                          </a:stretch>
                        </a:blipFill>
                      </a:tcPr>
                    </a:tc>
                    <a:tc>
                      <a:txBody>
                        <a:bodyPr/>
                        <a:lstStyle/>
                        <a:p>
                          <a:endParaRPr lang="en-US"/>
                        </a:p>
                      </a:txBody>
                      <a:tcPr marL="68580" marR="68580" marT="0" marB="0" anchor="ctr">
                        <a:blipFill>
                          <a:blip r:embed="rId4"/>
                          <a:stretch>
                            <a:fillRect l="-199153" t="-104000" r="-100000" b="-2000"/>
                          </a:stretch>
                        </a:blipFill>
                      </a:tcPr>
                    </a:tc>
                    <a:tc>
                      <a:txBody>
                        <a:bodyPr/>
                        <a:lstStyle/>
                        <a:p>
                          <a:endParaRPr lang="en-US"/>
                        </a:p>
                      </a:txBody>
                      <a:tcPr marL="68580" marR="68580" marT="0" marB="0" anchor="ctr">
                        <a:blipFill>
                          <a:blip r:embed="rId4"/>
                          <a:stretch>
                            <a:fillRect l="-300426" t="-104000" r="-426" b="-2000"/>
                          </a:stretch>
                        </a:blipFill>
                      </a:tcPr>
                    </a:tc>
                    <a:extLst>
                      <a:ext uri="{0D108BD9-81ED-4DB2-BD59-A6C34878D82A}">
                        <a16:rowId xmlns:a16="http://schemas.microsoft.com/office/drawing/2014/main" val="885081885"/>
                      </a:ext>
                    </a:extLst>
                  </a:tr>
                </a:tbl>
              </a:graphicData>
            </a:graphic>
          </p:graphicFrame>
        </mc:Fallback>
      </mc:AlternateContent>
      <mc:AlternateContent xmlns:mc="http://schemas.openxmlformats.org/markup-compatibility/2006">
        <mc:Choice xmlns:a14="http://schemas.microsoft.com/office/drawing/2010/main" Requires="a14">
          <p:sp>
            <p:nvSpPr>
              <p:cNvPr id="28" name="Rectangle 27"/>
              <p:cNvSpPr/>
              <p:nvPr/>
            </p:nvSpPr>
            <p:spPr>
              <a:xfrm>
                <a:off x="1465128" y="3344822"/>
                <a:ext cx="7065103" cy="1477328"/>
              </a:xfrm>
              <a:prstGeom prst="rect">
                <a:avLst/>
              </a:prstGeom>
            </p:spPr>
            <p:txBody>
              <a:bodyPr wrap="square">
                <a:spAutoFit/>
              </a:bodyPr>
              <a:lstStyle/>
              <a:p>
                <a:pPr algn="just">
                  <a:lnSpc>
                    <a:spcPct val="150000"/>
                  </a:lnSpc>
                </a:pPr>
                <a:r>
                  <a:rPr lang="fr-FR" sz="1500" smtClean="0">
                    <a:latin typeface="+mn-lt"/>
                    <a:ea typeface="Malgun Gothic" panose="020B0503020000020004" pitchFamily="34" charset="-127"/>
                    <a:cs typeface="Times New Roman" panose="02020603050405020304" pitchFamily="18" charset="0"/>
                  </a:rPr>
                  <a:t>b) </a:t>
                </a:r>
                <a14:m>
                  <m:oMath xmlns:m="http://schemas.openxmlformats.org/officeDocument/2006/math">
                    <m:r>
                      <a:rPr lang="en-US" sz="15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500" i="1">
                            <a:latin typeface="Cambria Math" panose="02040503050406030204" pitchFamily="18" charset="0"/>
                            <a:ea typeface="Calibri" panose="020F0502020204030204" pitchFamily="34" charset="0"/>
                            <a:cs typeface="Times New Roman" panose="02020603050405020304" pitchFamily="18" charset="0"/>
                          </a:rPr>
                        </m:ctrlPr>
                      </m:dPr>
                      <m:e>
                        <m:r>
                          <a:rPr lang="en-US" sz="1500" i="1">
                            <a:latin typeface="Cambria Math" panose="02040503050406030204" pitchFamily="18" charset="0"/>
                            <a:ea typeface="Calibri" panose="020F0502020204030204" pitchFamily="34" charset="0"/>
                            <a:cs typeface="Times New Roman" panose="02020603050405020304" pitchFamily="18" charset="0"/>
                          </a:rPr>
                          <m:t>𝑋</m:t>
                        </m:r>
                      </m:e>
                    </m:d>
                    <m:r>
                      <a:rPr lang="en-US" sz="1500" i="1">
                        <a:latin typeface="Cambria Math" panose="02040503050406030204" pitchFamily="18" charset="0"/>
                        <a:ea typeface="Calibri" panose="020F0502020204030204" pitchFamily="34" charset="0"/>
                        <a:cs typeface="Times New Roman" panose="02020603050405020304" pitchFamily="18" charset="0"/>
                      </a:rPr>
                      <m:t>=0.0,36+1.0,48+2.0,16=0,8</m:t>
                    </m:r>
                  </m:oMath>
                </a14:m>
                <a:endParaRPr lang="en-US" sz="1500">
                  <a:effectLst/>
                  <a:latin typeface="+mn-lt"/>
                  <a:ea typeface="Calibri" panose="020F0502020204030204" pitchFamily="34" charset="0"/>
                  <a:cs typeface="Times New Roman" panose="02020603050405020304" pitchFamily="18" charset="0"/>
                </a:endParaRPr>
              </a:p>
              <a:p>
                <a:pPr algn="just">
                  <a:lnSpc>
                    <a:spcPct val="150000"/>
                  </a:lnSpc>
                </a:pPr>
                <a:r>
                  <a:rPr lang="en-US" sz="1500" smtClean="0">
                    <a:effectLst/>
                    <a:ea typeface="Calibri" panose="020F0502020204030204" pitchFamily="34" charset="0"/>
                    <a:cs typeface="Times New Roman" panose="02020603050405020304" pitchFamily="18" charset="0"/>
                  </a:rPr>
                  <a:t>    </a:t>
                </a:r>
                <a14:m>
                  <m:oMath xmlns:m="http://schemas.openxmlformats.org/officeDocument/2006/math">
                    <m:r>
                      <a:rPr lang="en-US" sz="15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500" i="1">
                            <a:effectLst/>
                            <a:latin typeface="Cambria Math" panose="02040503050406030204" pitchFamily="18" charset="0"/>
                            <a:ea typeface="Calibri" panose="020F0502020204030204" pitchFamily="34" charset="0"/>
                            <a:cs typeface="Times New Roman" panose="02020603050405020304" pitchFamily="18" charset="0"/>
                          </a:rPr>
                          <m:t>𝑋</m:t>
                        </m:r>
                      </m:e>
                    </m:d>
                    <m:r>
                      <a:rPr lang="en-US" sz="1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.0,36+</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.0,48+</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.0,16</m:t>
                    </m:r>
                    <m:r>
                      <a:rPr lang="en-US" sz="1500" i="1">
                        <a:latin typeface="Cambria Math" panose="02040503050406030204" pitchFamily="18" charset="0"/>
                        <a:ea typeface="Aptos"/>
                        <a:cs typeface="Times New Roman" panose="02020603050405020304" pitchFamily="18" charset="0"/>
                      </a:rPr>
                      <m:t>−</m:t>
                    </m:r>
                    <m:sSup>
                      <m:sSupPr>
                        <m:ctrlPr>
                          <a:rPr lang="en-US" sz="1500" i="1">
                            <a:effectLst/>
                            <a:latin typeface="Cambria Math" panose="02040503050406030204" pitchFamily="18" charset="0"/>
                            <a:cs typeface="Times New Roman" panose="02020603050405020304" pitchFamily="18" charset="0"/>
                          </a:rPr>
                        </m:ctrlPr>
                      </m:sSupPr>
                      <m:e>
                        <m:r>
                          <a:rPr lang="en-US" sz="1500" i="1">
                            <a:effectLst/>
                            <a:latin typeface="Cambria Math" panose="02040503050406030204" pitchFamily="18" charset="0"/>
                            <a:ea typeface="Aptos"/>
                            <a:cs typeface="Times New Roman" panose="02020603050405020304" pitchFamily="18" charset="0"/>
                          </a:rPr>
                          <m:t>0,8</m:t>
                        </m:r>
                      </m:e>
                      <m:sup>
                        <m:r>
                          <a:rPr lang="en-US" sz="1500" i="1">
                            <a:effectLst/>
                            <a:latin typeface="Cambria Math" panose="02040503050406030204" pitchFamily="18" charset="0"/>
                            <a:ea typeface="Aptos"/>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m:t>
                    </m:r>
                    <m:r>
                      <a:rPr lang="en-US" sz="1500" b="0" i="1" smtClean="0">
                        <a:effectLst/>
                        <a:latin typeface="Cambria Math" panose="02040503050406030204" pitchFamily="18" charset="0"/>
                        <a:ea typeface="Calibri" panose="020F0502020204030204" pitchFamily="34" charset="0"/>
                        <a:cs typeface="Times New Roman" panose="02020603050405020304" pitchFamily="18" charset="0"/>
                      </a:rPr>
                      <m:t>0,48</m:t>
                    </m:r>
                  </m:oMath>
                </a14:m>
                <a:endParaRPr lang="en-US" sz="1500">
                  <a:effectLst/>
                  <a:latin typeface="+mn-lt"/>
                  <a:ea typeface="Calibri" panose="020F0502020204030204" pitchFamily="34" charset="0"/>
                  <a:cs typeface="Times New Roman" panose="02020603050405020304" pitchFamily="18" charset="0"/>
                </a:endParaRPr>
              </a:p>
              <a:p>
                <a:pPr algn="just">
                  <a:lnSpc>
                    <a:spcPct val="150000"/>
                  </a:lnSpc>
                </a:pPr>
                <a:r>
                  <a:rPr lang="en-US" sz="1500" smtClean="0">
                    <a:ea typeface="Calibri" panose="020F0502020204030204" pitchFamily="34" charset="0"/>
                    <a:cs typeface="Times New Roman" panose="02020603050405020304" pitchFamily="18" charset="0"/>
                  </a:rPr>
                  <a:t>    </a:t>
                </a:r>
                <a14:m>
                  <m:oMath xmlns:m="http://schemas.openxmlformats.org/officeDocument/2006/math">
                    <m:r>
                      <a:rPr lang="en-US" sz="1500" i="1">
                        <a:latin typeface="Cambria Math" panose="02040503050406030204" pitchFamily="18" charset="0"/>
                        <a:ea typeface="Calibri" panose="020F0502020204030204" pitchFamily="34" charset="0"/>
                        <a:cs typeface="Times New Roman" panose="02020603050405020304" pitchFamily="18" charset="0"/>
                      </a:rPr>
                      <m:t>𝐸</m:t>
                    </m:r>
                    <m:d>
                      <m:dPr>
                        <m:ctrlPr>
                          <a:rPr lang="en-US" sz="1500" i="1">
                            <a:latin typeface="Cambria Math" panose="02040503050406030204" pitchFamily="18" charset="0"/>
                            <a:ea typeface="Calibri" panose="020F0502020204030204" pitchFamily="34" charset="0"/>
                            <a:cs typeface="Times New Roman" panose="02020603050405020304" pitchFamily="18" charset="0"/>
                          </a:rPr>
                        </m:ctrlPr>
                      </m:dPr>
                      <m:e>
                        <m:r>
                          <a:rPr lang="en-US" sz="1500" i="1">
                            <a:latin typeface="Cambria Math" panose="02040503050406030204" pitchFamily="18" charset="0"/>
                            <a:ea typeface="Calibri" panose="020F0502020204030204" pitchFamily="34" charset="0"/>
                            <a:cs typeface="Times New Roman" panose="02020603050405020304" pitchFamily="18" charset="0"/>
                          </a:rPr>
                          <m:t>𝑌</m:t>
                        </m:r>
                      </m:e>
                    </m:d>
                    <m:r>
                      <a:rPr lang="en-US" sz="1500" i="1">
                        <a:latin typeface="Cambria Math" panose="02040503050406030204" pitchFamily="18" charset="0"/>
                        <a:ea typeface="Calibri" panose="020F0502020204030204" pitchFamily="34" charset="0"/>
                        <a:cs typeface="Times New Roman" panose="02020603050405020304" pitchFamily="18" charset="0"/>
                      </a:rPr>
                      <m:t>=0.0,25+1.0,5+2.0,25=1</m:t>
                    </m:r>
                  </m:oMath>
                </a14:m>
                <a:endParaRPr lang="en-US" sz="1500">
                  <a:effectLst/>
                  <a:latin typeface="+mn-lt"/>
                  <a:ea typeface="Calibri" panose="020F0502020204030204" pitchFamily="34" charset="0"/>
                  <a:cs typeface="Times New Roman" panose="02020603050405020304" pitchFamily="18" charset="0"/>
                </a:endParaRPr>
              </a:p>
              <a:p>
                <a:pPr algn="just">
                  <a:lnSpc>
                    <a:spcPct val="150000"/>
                  </a:lnSpc>
                </a:pPr>
                <a:r>
                  <a:rPr lang="en-US" sz="1500" smtClean="0">
                    <a:effectLst/>
                    <a:ea typeface="Calibri" panose="020F0502020204030204" pitchFamily="34" charset="0"/>
                    <a:cs typeface="Times New Roman" panose="02020603050405020304" pitchFamily="18" charset="0"/>
                  </a:rPr>
                  <a:t>    </a:t>
                </a:r>
                <a14:m>
                  <m:oMath xmlns:m="http://schemas.openxmlformats.org/officeDocument/2006/math">
                    <m:r>
                      <a:rPr lang="en-US" sz="1500" i="1">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500" i="1">
                            <a:effectLst/>
                            <a:latin typeface="Cambria Math" panose="02040503050406030204" pitchFamily="18" charset="0"/>
                            <a:ea typeface="Calibri" panose="020F0502020204030204" pitchFamily="34" charset="0"/>
                            <a:cs typeface="Times New Roman" panose="02020603050405020304" pitchFamily="18" charset="0"/>
                          </a:rPr>
                          <m:t>𝑌</m:t>
                        </m:r>
                      </m:e>
                    </m:d>
                    <m:r>
                      <a:rPr lang="en-US" sz="1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.0,25+</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.0,5+</m:t>
                    </m:r>
                    <m:sSup>
                      <m:s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5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.0,25</m:t>
                    </m:r>
                    <m:r>
                      <a:rPr lang="en-US" sz="1500" i="1">
                        <a:latin typeface="Cambria Math" panose="02040503050406030204" pitchFamily="18" charset="0"/>
                        <a:ea typeface="Aptos"/>
                        <a:cs typeface="Times New Roman" panose="02020603050405020304" pitchFamily="18" charset="0"/>
                      </a:rPr>
                      <m:t>−</m:t>
                    </m:r>
                    <m:sSup>
                      <m:sSupPr>
                        <m:ctrlPr>
                          <a:rPr lang="en-US" sz="1500" i="1">
                            <a:effectLst/>
                            <a:latin typeface="Cambria Math" panose="02040503050406030204" pitchFamily="18" charset="0"/>
                            <a:cs typeface="Times New Roman" panose="02020603050405020304" pitchFamily="18" charset="0"/>
                          </a:rPr>
                        </m:ctrlPr>
                      </m:sSupPr>
                      <m:e>
                        <m:r>
                          <a:rPr lang="en-US" sz="1500" i="1">
                            <a:effectLst/>
                            <a:latin typeface="Cambria Math" panose="02040503050406030204" pitchFamily="18" charset="0"/>
                            <a:ea typeface="Aptos"/>
                            <a:cs typeface="Times New Roman" panose="02020603050405020304" pitchFamily="18" charset="0"/>
                          </a:rPr>
                          <m:t>1</m:t>
                        </m:r>
                      </m:e>
                      <m:sup>
                        <m:r>
                          <a:rPr lang="en-US" sz="1500" i="1">
                            <a:effectLst/>
                            <a:latin typeface="Cambria Math" panose="02040503050406030204" pitchFamily="18" charset="0"/>
                            <a:ea typeface="Aptos"/>
                            <a:cs typeface="Times New Roman" panose="02020603050405020304" pitchFamily="18" charset="0"/>
                          </a:rPr>
                          <m:t>2</m:t>
                        </m:r>
                      </m:sup>
                    </m:sSup>
                    <m:r>
                      <a:rPr lang="en-US" sz="1500" i="1">
                        <a:effectLst/>
                        <a:latin typeface="Cambria Math" panose="02040503050406030204" pitchFamily="18" charset="0"/>
                        <a:ea typeface="Calibri" panose="020F0502020204030204" pitchFamily="34" charset="0"/>
                        <a:cs typeface="Times New Roman" panose="02020603050405020304" pitchFamily="18" charset="0"/>
                      </a:rPr>
                      <m:t>=</m:t>
                    </m:r>
                    <m:r>
                      <a:rPr lang="en-US" sz="1500" b="0" i="1"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1500" i="1">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en-US" sz="1500">
                  <a:effectLst/>
                  <a:latin typeface="+mn-lt"/>
                  <a:ea typeface="Calibri" panose="020F0502020204030204" pitchFamily="34" charset="0"/>
                  <a:cs typeface="Times New Roman" panose="02020603050405020304" pitchFamily="18"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465128" y="3344822"/>
                <a:ext cx="7065103" cy="1477328"/>
              </a:xfrm>
              <a:prstGeom prst="rect">
                <a:avLst/>
              </a:prstGeom>
              <a:blipFill>
                <a:blip r:embed="rId5"/>
                <a:stretch>
                  <a:fillRect l="-345"/>
                </a:stretch>
              </a:blipFill>
            </p:spPr>
            <p:txBody>
              <a:bodyPr/>
              <a:lstStyle/>
              <a:p>
                <a:r>
                  <a:rPr lang="en-US">
                    <a:noFill/>
                  </a:rPr>
                  <a:t> </a:t>
                </a:r>
              </a:p>
            </p:txBody>
          </p:sp>
        </mc:Fallback>
      </mc:AlternateContent>
    </p:spTree>
    <p:extLst>
      <p:ext uri="{BB962C8B-B14F-4D97-AF65-F5344CB8AC3E}">
        <p14:creationId xmlns:p14="http://schemas.microsoft.com/office/powerpoint/2010/main" val="10083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wipe(down)">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down)">
                                      <p:cBhvr>
                                        <p:cTn id="40" dur="500"/>
                                        <p:tgtEl>
                                          <p:spTgt spid="2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wipe(down)">
                                      <p:cBhvr>
                                        <p:cTn id="45" dur="500"/>
                                        <p:tgtEl>
                                          <p:spTgt spid="2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xEl>
                                              <p:pRg st="3" end="3"/>
                                            </p:txEl>
                                          </p:spTgt>
                                        </p:tgtEl>
                                        <p:attrNameLst>
                                          <p:attrName>style.visibility</p:attrName>
                                        </p:attrNameLst>
                                      </p:cBhvr>
                                      <p:to>
                                        <p:strVal val="visible"/>
                                      </p:to>
                                    </p:set>
                                    <p:animEffect transition="in" filter="wipe(down)">
                                      <p:cBhvr>
                                        <p:cTn id="50"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7951861" y="1877353"/>
            <a:ext cx="1355228" cy="1459392"/>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391911" y="197736"/>
                <a:ext cx="8352228" cy="1477328"/>
              </a:xfrm>
              <a:prstGeom prst="rect">
                <a:avLst/>
              </a:prstGeom>
            </p:spPr>
            <p:txBody>
              <a:bodyPr wrap="square">
                <a:spAutoFit/>
              </a:bodyPr>
              <a:lstStyle/>
              <a:p>
                <a:pPr lvl="0" algn="just">
                  <a:lnSpc>
                    <a:spcPct val="150000"/>
                  </a:lnSpc>
                </a:pPr>
                <a:r>
                  <a:rPr kumimoji="0" lang="fr-FR" sz="150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1.5 </a:t>
                </a:r>
                <a:r>
                  <a:rPr kumimoji="0" lang="fr-FR" sz="15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(SGK – </a:t>
                </a:r>
                <a:r>
                  <a:rPr kumimoji="0" lang="fr-FR" sz="1500" b="1" i="0" u="none" strike="noStrike" kern="0" cap="none" spc="0" normalizeH="0" baseline="0" noProof="0" smtClean="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tr.13) </a:t>
                </a:r>
                <a:r>
                  <a:rPr lang="vi-VN" sz="1500"/>
                  <a:t>Trong một chiếc hộp có 10 quả cầu có kích thước và khối lượng giống nhau, trong đó có 4 quả ghi số 1; 3 quả ghi số 2; 2 quả ghi số 3 và 1 quả ghi số 4. Lấy ngẫu nhiên đồng thời hai quả cầu rồi cộng hai số trên hai quả cầu với nhau. Gọi </a:t>
                </a:r>
                <a14:m>
                  <m:oMath xmlns:m="http://schemas.openxmlformats.org/officeDocument/2006/math">
                    <m:r>
                      <a:rPr lang="vi-VN" sz="1500" i="1" smtClean="0">
                        <a:latin typeface="Cambria Math" panose="02040503050406030204" pitchFamily="18" charset="0"/>
                      </a:rPr>
                      <m:t>𝑋</m:t>
                    </m:r>
                  </m:oMath>
                </a14:m>
                <a:r>
                  <a:rPr lang="vi-VN" sz="1500"/>
                  <a:t> là kết quả thu được. Lập bảng phân bố xác suất của </a:t>
                </a:r>
                <a14:m>
                  <m:oMath xmlns:m="http://schemas.openxmlformats.org/officeDocument/2006/math">
                    <m:r>
                      <a:rPr lang="vi-VN" sz="1500" i="1">
                        <a:latin typeface="Cambria Math" panose="02040503050406030204" pitchFamily="18" charset="0"/>
                      </a:rPr>
                      <m:t>𝑋</m:t>
                    </m:r>
                  </m:oMath>
                </a14:m>
                <a:r>
                  <a:rPr lang="vi-VN" sz="1500"/>
                  <a:t>.</a:t>
                </a:r>
              </a:p>
            </p:txBody>
          </p:sp>
        </mc:Choice>
        <mc:Fallback xmlns="">
          <p:sp>
            <p:nvSpPr>
              <p:cNvPr id="19" name="Rectangle 18"/>
              <p:cNvSpPr>
                <a:spLocks noRot="1" noChangeAspect="1" noMove="1" noResize="1" noEditPoints="1" noAdjustHandles="1" noChangeArrowheads="1" noChangeShapeType="1" noTextEdit="1"/>
              </p:cNvSpPr>
              <p:nvPr/>
            </p:nvSpPr>
            <p:spPr>
              <a:xfrm>
                <a:off x="391911" y="197736"/>
                <a:ext cx="8352228" cy="1477328"/>
              </a:xfrm>
              <a:prstGeom prst="rect">
                <a:avLst/>
              </a:prstGeom>
              <a:blipFill>
                <a:blip r:embed="rId3"/>
                <a:stretch>
                  <a:fillRect l="-292" r="-292" b="-823"/>
                </a:stretch>
              </a:blipFill>
            </p:spPr>
            <p:txBody>
              <a:bodyPr/>
              <a:lstStyle/>
              <a:p>
                <a:r>
                  <a:rPr lang="en-US">
                    <a:noFill/>
                  </a:rPr>
                  <a:t> </a:t>
                </a:r>
              </a:p>
            </p:txBody>
          </p:sp>
        </mc:Fallback>
      </mc:AlternateContent>
      <p:sp>
        <p:nvSpPr>
          <p:cNvPr id="21" name="Rectangle 20"/>
          <p:cNvSpPr/>
          <p:nvPr/>
        </p:nvSpPr>
        <p:spPr>
          <a:xfrm>
            <a:off x="4291432" y="174557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5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55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91911" y="1991586"/>
                <a:ext cx="8778570" cy="3015826"/>
              </a:xfrm>
              <a:prstGeom prst="rect">
                <a:avLst/>
              </a:prstGeom>
            </p:spPr>
            <p:txBody>
              <a:bodyPr wrap="square">
                <a:spAutoFit/>
              </a:bodyPr>
              <a:lstStyle/>
              <a:p>
                <a:pPr algn="just">
                  <a:lnSpc>
                    <a:spcPct val="150000"/>
                  </a:lnSpc>
                </a:pPr>
                <a:r>
                  <a:rPr lang="en-US" sz="1500" smtClean="0">
                    <a:latin typeface="+mn-lt"/>
                    <a:ea typeface="Malgun Gothic" panose="020B0503020000020004" pitchFamily="34" charset="-127"/>
                    <a:cs typeface="Times New Roman" panose="02020603050405020304" pitchFamily="18" charset="0"/>
                  </a:rPr>
                  <a:t>Gọi </a:t>
                </a:r>
                <a14:m>
                  <m:oMath xmlns:m="http://schemas.openxmlformats.org/officeDocument/2006/math">
                    <m:r>
                      <a:rPr lang="vi-VN" sz="1500" i="1">
                        <a:latin typeface="Cambria Math" panose="02040503050406030204" pitchFamily="18" charset="0"/>
                      </a:rPr>
                      <m:t>𝑋</m:t>
                    </m:r>
                  </m:oMath>
                </a14:m>
                <a:r>
                  <a:rPr lang="en-US" sz="1500">
                    <a:latin typeface="+mn-lt"/>
                    <a:ea typeface="Malgun Gothic" panose="020B0503020000020004" pitchFamily="34" charset="-127"/>
                    <a:cs typeface="Times New Roman" panose="02020603050405020304" pitchFamily="18" charset="0"/>
                  </a:rPr>
                  <a:t> là kết quả thu được.</a:t>
                </a:r>
                <a:endParaRPr lang="en-US" sz="1500">
                  <a:latin typeface="+mn-lt"/>
                  <a:ea typeface="Calibri" panose="020F0502020204030204" pitchFamily="34" charset="0"/>
                  <a:cs typeface="Times New Roman" panose="02020603050405020304" pitchFamily="18" charset="0"/>
                </a:endParaRPr>
              </a:p>
              <a:p>
                <a:pPr algn="just">
                  <a:lnSpc>
                    <a:spcPct val="150000"/>
                  </a:lnSpc>
                </a:pPr>
                <a:r>
                  <a:rPr lang="en-US" sz="1500">
                    <a:effectLst/>
                    <a:latin typeface="+mn-lt"/>
                    <a:ea typeface="Malgun Gothic" panose="020B0503020000020004" pitchFamily="34" charset="-127"/>
                    <a:cs typeface="Times New Roman" panose="02020603050405020304" pitchFamily="18" charset="0"/>
                  </a:rPr>
                  <a:t>Các giá trị có thể của </a:t>
                </a:r>
                <a14:m>
                  <m:oMath xmlns:m="http://schemas.openxmlformats.org/officeDocument/2006/math">
                    <m:r>
                      <a:rPr lang="vi-VN" sz="1500" i="1">
                        <a:latin typeface="Cambria Math" panose="02040503050406030204" pitchFamily="18" charset="0"/>
                      </a:rPr>
                      <m:t>𝑋</m:t>
                    </m:r>
                  </m:oMath>
                </a14:m>
                <a:r>
                  <a:rPr lang="en-US" sz="1500">
                    <a:effectLst/>
                    <a:latin typeface="+mn-lt"/>
                    <a:ea typeface="Malgun Gothic" panose="020B0503020000020004" pitchFamily="34" charset="-127"/>
                    <a:cs typeface="Times New Roman" panose="02020603050405020304" pitchFamily="18" charset="0"/>
                  </a:rPr>
                  <a:t> thuộc: </a:t>
                </a:r>
                <a14:m>
                  <m:oMath xmlns:m="http://schemas.openxmlformats.org/officeDocument/2006/math">
                    <m:d>
                      <m:dPr>
                        <m:begChr m:val="{"/>
                        <m:endChr m:val="}"/>
                        <m:ctrlPr>
                          <a:rPr lang="en-US" sz="15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500" i="1">
                            <a:effectLst/>
                            <a:latin typeface="Cambria Math" panose="02040503050406030204" pitchFamily="18" charset="0"/>
                            <a:ea typeface="Malgun Gothic" panose="020B0503020000020004" pitchFamily="34" charset="-127"/>
                            <a:cs typeface="Times New Roman" panose="02020603050405020304" pitchFamily="18" charset="0"/>
                          </a:rPr>
                          <m:t>2;3;4;5;6;7</m:t>
                        </m:r>
                      </m:e>
                    </m:d>
                  </m:oMath>
                </a14:m>
                <a:endParaRPr lang="en-US" sz="1500">
                  <a:latin typeface="+mn-lt"/>
                  <a:ea typeface="Calibri" panose="020F0502020204030204" pitchFamily="34" charset="0"/>
                  <a:cs typeface="Times New Roman" panose="02020603050405020304" pitchFamily="18" charset="0"/>
                </a:endParaRPr>
              </a:p>
              <a:p>
                <a:pPr algn="just">
                  <a:lnSpc>
                    <a:spcPct val="150000"/>
                  </a:lnSpc>
                </a:pPr>
                <a:r>
                  <a:rPr lang="en-US" sz="1500">
                    <a:effectLst/>
                    <a:latin typeface="+mn-lt"/>
                    <a:ea typeface="Malgun Gothic" panose="020B0503020000020004" pitchFamily="34" charset="-127"/>
                    <a:cs typeface="Times New Roman" panose="02020603050405020304" pitchFamily="18" charset="0"/>
                  </a:rPr>
                  <a:t>Số kết quả có thể là: </a:t>
                </a:r>
                <a14:m>
                  <m:oMath xmlns:m="http://schemas.openxmlformats.org/officeDocument/2006/math">
                    <m:sSubSup>
                      <m:sSub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1500" i="1">
                            <a:effectLst/>
                            <a:latin typeface="Cambria Math" panose="02040503050406030204" pitchFamily="18" charset="0"/>
                            <a:ea typeface="Calibri" panose="020F0502020204030204" pitchFamily="34" charset="0"/>
                            <a:cs typeface="Times New Roman" panose="02020603050405020304" pitchFamily="18" charset="0"/>
                          </a:rPr>
                          <m:t>10</m:t>
                        </m:r>
                      </m:sub>
                      <m:sup>
                        <m:r>
                          <a:rPr lang="fr-FR" sz="1500" i="1">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sz="1500" i="1">
                        <a:effectLst/>
                        <a:latin typeface="Cambria Math" panose="02040503050406030204" pitchFamily="18" charset="0"/>
                        <a:ea typeface="Malgun Gothic" panose="020B0503020000020004" pitchFamily="34" charset="-127"/>
                        <a:cs typeface="Times New Roman" panose="02020603050405020304" pitchFamily="18" charset="0"/>
                      </a:rPr>
                      <m:t>=45</m:t>
                    </m:r>
                  </m:oMath>
                </a14:m>
                <a:endParaRPr lang="en-US" sz="1500">
                  <a:latin typeface="+mn-lt"/>
                  <a:ea typeface="Calibri" panose="020F0502020204030204" pitchFamily="34" charset="0"/>
                  <a:cs typeface="Times New Roman" panose="02020603050405020304" pitchFamily="18" charset="0"/>
                </a:endParaRPr>
              </a:p>
              <a:p>
                <a:pPr marL="285750" indent="-285750" algn="just">
                  <a:lnSpc>
                    <a:spcPct val="140000"/>
                  </a:lnSpc>
                  <a:buFont typeface="Arial" panose="020B0604020202020204" pitchFamily="34" charset="0"/>
                  <a:buChar char="•"/>
                </a:pPr>
                <a:r>
                  <a:rPr lang="fr-FR" sz="1500" smtClean="0">
                    <a:effectLst/>
                    <a:latin typeface="+mn-lt"/>
                    <a:ea typeface="Malgun Gothic" panose="020B0503020000020004" pitchFamily="34" charset="-127"/>
                    <a:cs typeface="Times New Roman" panose="02020603050405020304" pitchFamily="18" charset="0"/>
                  </a:rPr>
                  <a:t>Biến </a:t>
                </a:r>
                <a:r>
                  <a:rPr lang="fr-FR" sz="1500">
                    <a:effectLst/>
                    <a:latin typeface="+mn-lt"/>
                    <a:ea typeface="Malgun Gothic" panose="020B0503020000020004" pitchFamily="34" charset="-127"/>
                    <a:cs typeface="Times New Roman" panose="02020603050405020304" pitchFamily="18" charset="0"/>
                  </a:rPr>
                  <a:t>cố </a:t>
                </a:r>
                <a14:m>
                  <m:oMath xmlns:m="http://schemas.openxmlformats.org/officeDocument/2006/math">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𝑋</m:t>
                    </m:r>
                    <m:r>
                      <a:rPr lang="fr-FR" sz="1500" i="1" smtClean="0">
                        <a:effectLst/>
                        <a:latin typeface="Cambria Math" panose="02040503050406030204" pitchFamily="18" charset="0"/>
                        <a:ea typeface="Malgun Gothic" panose="020B0503020000020004" pitchFamily="34" charset="-127"/>
                        <a:cs typeface="Times New Roman" panose="02020603050405020304" pitchFamily="18" charset="0"/>
                      </a:rPr>
                      <m:t>=2} </m:t>
                    </m:r>
                  </m:oMath>
                </a14:m>
                <a:r>
                  <a:rPr lang="fr-FR" sz="1500">
                    <a:effectLst/>
                    <a:latin typeface="+mn-lt"/>
                    <a:ea typeface="Malgun Gothic" panose="020B0503020000020004" pitchFamily="34" charset="-127"/>
                    <a:cs typeface="Times New Roman" panose="02020603050405020304" pitchFamily="18" charset="0"/>
                  </a:rPr>
                  <a:t>là: “Lấy được 2 quả cầu ghi số 1”</a:t>
                </a:r>
                <a:endParaRPr lang="en-US" sz="1500">
                  <a:latin typeface="+mn-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fr-FR" sz="1500">
                          <a:ea typeface="Malgun Gothic" panose="020B0503020000020004" pitchFamily="34" charset="-127"/>
                          <a:cs typeface="Times New Roman" panose="02020603050405020304" pitchFamily="18" charset="0"/>
                        </a:rPr>
                        <m:t>S</m:t>
                      </m:r>
                      <m:r>
                        <m:rPr>
                          <m:nor/>
                        </m:rPr>
                        <a:rPr lang="fr-FR" sz="1500">
                          <a:ea typeface="Malgun Gothic" panose="020B0503020000020004" pitchFamily="34" charset="-127"/>
                          <a:cs typeface="Times New Roman" panose="02020603050405020304" pitchFamily="18" charset="0"/>
                        </a:rPr>
                        <m:t>ố </m:t>
                      </m:r>
                      <m:r>
                        <m:rPr>
                          <m:nor/>
                        </m:rPr>
                        <a:rPr lang="fr-FR" sz="1500">
                          <a:ea typeface="Malgun Gothic" panose="020B0503020000020004" pitchFamily="34" charset="-127"/>
                          <a:cs typeface="Times New Roman" panose="02020603050405020304" pitchFamily="18" charset="0"/>
                        </a:rPr>
                        <m:t>k</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t</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qu</m:t>
                      </m:r>
                      <m:r>
                        <m:rPr>
                          <m:nor/>
                        </m:rPr>
                        <a:rPr lang="fr-FR" sz="1500">
                          <a:ea typeface="Malgun Gothic" panose="020B0503020000020004" pitchFamily="34" charset="-127"/>
                          <a:cs typeface="Times New Roman" panose="02020603050405020304" pitchFamily="18" charset="0"/>
                        </a:rPr>
                        <m:t>ả </m:t>
                      </m:r>
                      <m:r>
                        <m:rPr>
                          <m:nor/>
                        </m:rPr>
                        <a:rPr lang="fr-FR" sz="1500">
                          <a:ea typeface="Malgun Gothic" panose="020B0503020000020004" pitchFamily="34" charset="-127"/>
                          <a:cs typeface="Times New Roman" panose="02020603050405020304" pitchFamily="18" charset="0"/>
                        </a:rPr>
                        <m:t>thu</m:t>
                      </m:r>
                      <m:r>
                        <m:rPr>
                          <m:nor/>
                        </m:rPr>
                        <a:rPr lang="fr-FR" sz="1500">
                          <a:ea typeface="Malgun Gothic" panose="020B0503020000020004" pitchFamily="34" charset="-127"/>
                          <a:cs typeface="Times New Roman" panose="02020603050405020304" pitchFamily="18" charset="0"/>
                        </a:rPr>
                        <m:t>ậ</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ợ</m:t>
                      </m:r>
                      <m:r>
                        <m:rPr>
                          <m:nor/>
                        </m:rPr>
                        <a:rPr lang="fr-FR" sz="1500">
                          <a:ea typeface="Malgun Gothic" panose="020B0503020000020004" pitchFamily="34" charset="-127"/>
                          <a:cs typeface="Times New Roman" panose="02020603050405020304" pitchFamily="18" charset="0"/>
                        </a:rPr>
                        <m:t>i</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cho</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bi</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m:t>
                      </m:r>
                      <m:r>
                        <m:rPr>
                          <m:nor/>
                        </m:rPr>
                        <a:rPr lang="fr-FR" sz="1500">
                          <a:ea typeface="Malgun Gothic" panose="020B0503020000020004" pitchFamily="34" charset="-127"/>
                          <a:cs typeface="Times New Roman" panose="02020603050405020304" pitchFamily="18" charset="0"/>
                        </a:rPr>
                        <m:t>ố</m:t>
                      </m:r>
                      <m:r>
                        <m:rPr>
                          <m:nor/>
                        </m:rPr>
                        <a:rPr lang="en-US" sz="1500" b="0" i="0" smtClean="0">
                          <a:ea typeface="Malgun Gothic" panose="020B0503020000020004" pitchFamily="34" charset="-127"/>
                          <a:cs typeface="Times New Roman" panose="02020603050405020304" pitchFamily="18" charset="0"/>
                        </a:rPr>
                        <m:t> </m:t>
                      </m:r>
                      <m:r>
                        <a:rPr lang="fr-FR" sz="1500" i="1">
                          <a:latin typeface="Cambria Math" panose="02040503050406030204" pitchFamily="18" charset="0"/>
                          <a:ea typeface="Malgun Gothic" panose="020B0503020000020004" pitchFamily="34" charset="-127"/>
                          <a:cs typeface="Times New Roman" panose="02020603050405020304" pitchFamily="18" charset="0"/>
                        </a:rPr>
                        <m:t>{</m:t>
                      </m:r>
                      <m:r>
                        <a:rPr lang="fr-FR" sz="1500" i="1">
                          <a:latin typeface="Cambria Math" panose="02040503050406030204" pitchFamily="18" charset="0"/>
                          <a:ea typeface="Malgun Gothic" panose="020B0503020000020004" pitchFamily="34" charset="-127"/>
                          <a:cs typeface="Times New Roman" panose="02020603050405020304" pitchFamily="18" charset="0"/>
                        </a:rPr>
                        <m:t>𝑋</m:t>
                      </m:r>
                      <m:r>
                        <a:rPr lang="fr-FR" sz="1500" i="1">
                          <a:latin typeface="Cambria Math" panose="02040503050406030204" pitchFamily="18" charset="0"/>
                          <a:ea typeface="Malgun Gothic" panose="020B0503020000020004" pitchFamily="34" charset="-127"/>
                          <a:cs typeface="Times New Roman" panose="02020603050405020304" pitchFamily="18" charset="0"/>
                        </a:rPr>
                        <m:t>=2}</m:t>
                      </m:r>
                      <m:r>
                        <m:rPr>
                          <m:nor/>
                        </m:rPr>
                        <a:rPr lang="en-US" sz="15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à</m:t>
                      </m:r>
                      <m:r>
                        <m:rPr>
                          <m:nor/>
                        </m:rPr>
                        <a:rPr lang="en-US" sz="1500" b="0" i="0" smtClean="0">
                          <a:ea typeface="Malgun Gothic" panose="020B0503020000020004" pitchFamily="34" charset="-127"/>
                          <a:cs typeface="Times New Roman" panose="02020603050405020304" pitchFamily="18" charset="0"/>
                        </a:rPr>
                        <m:t> </m:t>
                      </m:r>
                      <m:sSubSup>
                        <m:sSub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500" i="1">
                              <a:effectLst/>
                              <a:latin typeface="Cambria Math" panose="02040503050406030204" pitchFamily="18" charset="0"/>
                              <a:ea typeface="Calibri" panose="020F0502020204030204" pitchFamily="34" charset="0"/>
                              <a:cs typeface="Times New Roman" panose="02020603050405020304" pitchFamily="18" charset="0"/>
                            </a:rPr>
                            <m:t>4</m:t>
                          </m:r>
                        </m:sub>
                        <m:sup>
                          <m:r>
                            <a:rPr lang="fr-FR" sz="1500" i="1">
                              <a:effectLst/>
                              <a:latin typeface="Cambria Math" panose="02040503050406030204" pitchFamily="18" charset="0"/>
                              <a:ea typeface="Calibri" panose="020F0502020204030204" pitchFamily="34" charset="0"/>
                              <a:cs typeface="Times New Roman" panose="02020603050405020304" pitchFamily="18" charset="0"/>
                            </a:rPr>
                            <m:t>2</m:t>
                          </m:r>
                        </m:sup>
                      </m:sSubSup>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=6</m:t>
                      </m:r>
                      <m:r>
                        <a:rPr lang="fr-FR" sz="1500" i="1">
                          <a:effectLst/>
                          <a:latin typeface="Cambria Math" panose="02040503050406030204" pitchFamily="18" charset="0"/>
                          <a:ea typeface="Calibri" panose="020F0502020204030204" pitchFamily="34" charset="0"/>
                          <a:cs typeface="Times New Roman" panose="02020603050405020304" pitchFamily="18" charset="0"/>
                        </a:rPr>
                        <m:t>→</m:t>
                      </m:r>
                      <m:r>
                        <a:rPr lang="en-US" sz="15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500" i="1">
                              <a:effectLst/>
                              <a:latin typeface="Cambria Math" panose="02040503050406030204" pitchFamily="18" charset="0"/>
                              <a:ea typeface="Calibri" panose="020F0502020204030204" pitchFamily="34" charset="0"/>
                              <a:cs typeface="Times New Roman" panose="02020603050405020304" pitchFamily="18" charset="0"/>
                            </a:rPr>
                            <m:t>𝑋</m:t>
                          </m:r>
                          <m:r>
                            <a:rPr lang="fr-FR" sz="15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5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500" i="1">
                              <a:effectLst/>
                              <a:latin typeface="Cambria Math" panose="02040503050406030204" pitchFamily="18" charset="0"/>
                              <a:ea typeface="Calibri" panose="020F0502020204030204" pitchFamily="34" charset="0"/>
                              <a:cs typeface="Times New Roman" panose="02020603050405020304" pitchFamily="18" charset="0"/>
                            </a:rPr>
                            <m:t>6</m:t>
                          </m:r>
                        </m:num>
                        <m:den>
                          <m:r>
                            <a:rPr lang="fr-FR" sz="1500" i="1">
                              <a:effectLst/>
                              <a:latin typeface="Cambria Math" panose="02040503050406030204" pitchFamily="18" charset="0"/>
                              <a:ea typeface="Calibri" panose="020F0502020204030204" pitchFamily="34" charset="0"/>
                              <a:cs typeface="Times New Roman" panose="02020603050405020304" pitchFamily="18" charset="0"/>
                            </a:rPr>
                            <m:t>45</m:t>
                          </m:r>
                        </m:den>
                      </m:f>
                      <m:r>
                        <a:rPr lang="fr-FR" sz="15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5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500" i="1">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1500">
                  <a:latin typeface="+mn-lt"/>
                  <a:ea typeface="Calibri" panose="020F0502020204030204" pitchFamily="34" charset="0"/>
                  <a:cs typeface="Times New Roman" panose="02020603050405020304" pitchFamily="18" charset="0"/>
                </a:endParaRPr>
              </a:p>
              <a:p>
                <a:pPr marL="285750" indent="-285750" algn="just">
                  <a:lnSpc>
                    <a:spcPct val="140000"/>
                  </a:lnSpc>
                  <a:buFont typeface="Arial" panose="020B0604020202020204" pitchFamily="34" charset="0"/>
                  <a:buChar char="•"/>
                </a:pPr>
                <a:r>
                  <a:rPr lang="fr-FR" sz="1500" smtClean="0">
                    <a:effectLst/>
                    <a:latin typeface="+mn-lt"/>
                    <a:ea typeface="Malgun Gothic" panose="020B0503020000020004" pitchFamily="34" charset="-127"/>
                    <a:cs typeface="Times New Roman" panose="02020603050405020304" pitchFamily="18" charset="0"/>
                  </a:rPr>
                  <a:t>Biến </a:t>
                </a:r>
                <a:r>
                  <a:rPr lang="fr-FR" sz="1500">
                    <a:effectLst/>
                    <a:latin typeface="+mn-lt"/>
                    <a:ea typeface="Malgun Gothic" panose="020B0503020000020004" pitchFamily="34" charset="-127"/>
                    <a:cs typeface="Times New Roman" panose="02020603050405020304" pitchFamily="18" charset="0"/>
                  </a:rPr>
                  <a:t>cố </a:t>
                </a:r>
                <a14:m>
                  <m:oMath xmlns:m="http://schemas.openxmlformats.org/officeDocument/2006/math">
                    <m:r>
                      <a:rPr lang="fr-FR" sz="1500" i="1">
                        <a:latin typeface="Cambria Math" panose="02040503050406030204" pitchFamily="18" charset="0"/>
                        <a:ea typeface="Malgun Gothic" panose="020B0503020000020004" pitchFamily="34" charset="-127"/>
                        <a:cs typeface="Times New Roman" panose="02020603050405020304" pitchFamily="18" charset="0"/>
                      </a:rPr>
                      <m:t>{</m:t>
                    </m:r>
                    <m:r>
                      <a:rPr lang="fr-FR" sz="1500" i="1">
                        <a:latin typeface="Cambria Math" panose="02040503050406030204" pitchFamily="18" charset="0"/>
                        <a:ea typeface="Malgun Gothic" panose="020B0503020000020004" pitchFamily="34" charset="-127"/>
                        <a:cs typeface="Times New Roman" panose="02020603050405020304" pitchFamily="18" charset="0"/>
                      </a:rPr>
                      <m:t>𝑋</m:t>
                    </m:r>
                    <m:r>
                      <a:rPr lang="fr-FR" sz="1500" i="1">
                        <a:latin typeface="Cambria Math" panose="02040503050406030204" pitchFamily="18" charset="0"/>
                        <a:ea typeface="Malgun Gothic" panose="020B0503020000020004" pitchFamily="34" charset="-127"/>
                        <a:cs typeface="Times New Roman" panose="02020603050405020304" pitchFamily="18" charset="0"/>
                      </a:rPr>
                      <m:t>=3} </m:t>
                    </m:r>
                  </m:oMath>
                </a14:m>
                <a:r>
                  <a:rPr lang="fr-FR" sz="1500" smtClean="0">
                    <a:effectLst/>
                    <a:latin typeface="+mn-lt"/>
                    <a:ea typeface="Malgun Gothic" panose="020B0503020000020004" pitchFamily="34" charset="-127"/>
                    <a:cs typeface="Times New Roman" panose="02020603050405020304" pitchFamily="18" charset="0"/>
                  </a:rPr>
                  <a:t>là</a:t>
                </a:r>
                <a:r>
                  <a:rPr lang="fr-FR" sz="1500">
                    <a:effectLst/>
                    <a:latin typeface="+mn-lt"/>
                    <a:ea typeface="Malgun Gothic" panose="020B0503020000020004" pitchFamily="34" charset="-127"/>
                    <a:cs typeface="Times New Roman" panose="02020603050405020304" pitchFamily="18" charset="0"/>
                  </a:rPr>
                  <a:t>: “Lấy được 1 quả cầu ghi số 1 và 1 quả cầu ghi số 2”</a:t>
                </a:r>
                <a:endParaRPr lang="en-US" sz="1500">
                  <a:latin typeface="+mn-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fr-FR" sz="1500">
                          <a:ea typeface="Malgun Gothic" panose="020B0503020000020004" pitchFamily="34" charset="-127"/>
                          <a:cs typeface="Times New Roman" panose="02020603050405020304" pitchFamily="18" charset="0"/>
                        </a:rPr>
                        <m:t>S</m:t>
                      </m:r>
                      <m:r>
                        <m:rPr>
                          <m:nor/>
                        </m:rPr>
                        <a:rPr lang="fr-FR" sz="1500">
                          <a:ea typeface="Malgun Gothic" panose="020B0503020000020004" pitchFamily="34" charset="-127"/>
                          <a:cs typeface="Times New Roman" panose="02020603050405020304" pitchFamily="18" charset="0"/>
                        </a:rPr>
                        <m:t>ố </m:t>
                      </m:r>
                      <m:r>
                        <m:rPr>
                          <m:nor/>
                        </m:rPr>
                        <a:rPr lang="fr-FR" sz="1500">
                          <a:ea typeface="Malgun Gothic" panose="020B0503020000020004" pitchFamily="34" charset="-127"/>
                          <a:cs typeface="Times New Roman" panose="02020603050405020304" pitchFamily="18" charset="0"/>
                        </a:rPr>
                        <m:t>k</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t</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qu</m:t>
                      </m:r>
                      <m:r>
                        <m:rPr>
                          <m:nor/>
                        </m:rPr>
                        <a:rPr lang="fr-FR" sz="1500">
                          <a:ea typeface="Malgun Gothic" panose="020B0503020000020004" pitchFamily="34" charset="-127"/>
                          <a:cs typeface="Times New Roman" panose="02020603050405020304" pitchFamily="18" charset="0"/>
                        </a:rPr>
                        <m:t>ả </m:t>
                      </m:r>
                      <m:r>
                        <m:rPr>
                          <m:nor/>
                        </m:rPr>
                        <a:rPr lang="fr-FR" sz="1500">
                          <a:ea typeface="Malgun Gothic" panose="020B0503020000020004" pitchFamily="34" charset="-127"/>
                          <a:cs typeface="Times New Roman" panose="02020603050405020304" pitchFamily="18" charset="0"/>
                        </a:rPr>
                        <m:t>thu</m:t>
                      </m:r>
                      <m:r>
                        <m:rPr>
                          <m:nor/>
                        </m:rPr>
                        <a:rPr lang="fr-FR" sz="1500">
                          <a:ea typeface="Malgun Gothic" panose="020B0503020000020004" pitchFamily="34" charset="-127"/>
                          <a:cs typeface="Times New Roman" panose="02020603050405020304" pitchFamily="18" charset="0"/>
                        </a:rPr>
                        <m:t>ậ</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ợ</m:t>
                      </m:r>
                      <m:r>
                        <m:rPr>
                          <m:nor/>
                        </m:rPr>
                        <a:rPr lang="fr-FR" sz="1500">
                          <a:ea typeface="Malgun Gothic" panose="020B0503020000020004" pitchFamily="34" charset="-127"/>
                          <a:cs typeface="Times New Roman" panose="02020603050405020304" pitchFamily="18" charset="0"/>
                        </a:rPr>
                        <m:t>i</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cho</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bi</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m:t>
                      </m:r>
                      <m:r>
                        <m:rPr>
                          <m:nor/>
                        </m:rPr>
                        <a:rPr lang="fr-FR" sz="1500">
                          <a:ea typeface="Malgun Gothic" panose="020B0503020000020004" pitchFamily="34" charset="-127"/>
                          <a:cs typeface="Times New Roman" panose="02020603050405020304" pitchFamily="18" charset="0"/>
                        </a:rPr>
                        <m:t>ố</m:t>
                      </m:r>
                      <m:r>
                        <m:rPr>
                          <m:nor/>
                        </m:rPr>
                        <a:rPr lang="en-US" sz="1500" b="0" i="0" smtClean="0">
                          <a:ea typeface="Malgun Gothic" panose="020B0503020000020004" pitchFamily="34" charset="-127"/>
                          <a:cs typeface="Times New Roman" panose="02020603050405020304" pitchFamily="18" charset="0"/>
                        </a:rPr>
                        <m:t> </m:t>
                      </m:r>
                      <m:r>
                        <a:rPr lang="fr-FR" sz="1500" i="1">
                          <a:latin typeface="Cambria Math" panose="02040503050406030204" pitchFamily="18" charset="0"/>
                          <a:ea typeface="Malgun Gothic" panose="020B0503020000020004" pitchFamily="34" charset="-127"/>
                          <a:cs typeface="Times New Roman" panose="02020603050405020304" pitchFamily="18" charset="0"/>
                        </a:rPr>
                        <m:t>{</m:t>
                      </m:r>
                      <m:r>
                        <a:rPr lang="fr-FR" sz="1500" i="1">
                          <a:latin typeface="Cambria Math" panose="02040503050406030204" pitchFamily="18" charset="0"/>
                          <a:ea typeface="Malgun Gothic" panose="020B0503020000020004" pitchFamily="34" charset="-127"/>
                          <a:cs typeface="Times New Roman" panose="02020603050405020304" pitchFamily="18" charset="0"/>
                        </a:rPr>
                        <m:t>𝑋</m:t>
                      </m:r>
                      <m:r>
                        <a:rPr lang="fr-FR" sz="1500" i="1">
                          <a:latin typeface="Cambria Math" panose="02040503050406030204" pitchFamily="18" charset="0"/>
                          <a:ea typeface="Malgun Gothic" panose="020B0503020000020004" pitchFamily="34" charset="-127"/>
                          <a:cs typeface="Times New Roman" panose="02020603050405020304" pitchFamily="18" charset="0"/>
                        </a:rPr>
                        <m:t>=3}</m:t>
                      </m:r>
                      <m:r>
                        <m:rPr>
                          <m:nor/>
                        </m:rPr>
                        <a:rPr lang="en-US" sz="15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à</m:t>
                      </m:r>
                      <m:r>
                        <a:rPr lang="en-US" sz="1500" b="0" i="1" smtClean="0">
                          <a:latin typeface="Cambria Math" panose="02040503050406030204" pitchFamily="18" charset="0"/>
                          <a:ea typeface="Malgun Gothic" panose="020B0503020000020004" pitchFamily="34" charset="-127"/>
                          <a:cs typeface="Times New Roman" panose="02020603050405020304" pitchFamily="18" charset="0"/>
                        </a:rPr>
                        <m:t> </m:t>
                      </m:r>
                      <m:sSubSup>
                        <m:sSub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500" i="1">
                              <a:effectLst/>
                              <a:latin typeface="Cambria Math" panose="02040503050406030204" pitchFamily="18" charset="0"/>
                              <a:ea typeface="Calibri" panose="020F0502020204030204" pitchFamily="34" charset="0"/>
                              <a:cs typeface="Times New Roman" panose="02020603050405020304" pitchFamily="18" charset="0"/>
                            </a:rPr>
                            <m:t>4</m:t>
                          </m:r>
                        </m:sub>
                        <m:sup>
                          <m:r>
                            <a:rPr lang="fr-FR" sz="15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m:t>
                      </m:r>
                      <m:sSubSup>
                        <m:sSubSup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5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500" i="1">
                              <a:effectLst/>
                              <a:latin typeface="Cambria Math" panose="02040503050406030204" pitchFamily="18" charset="0"/>
                              <a:ea typeface="Calibri" panose="020F0502020204030204" pitchFamily="34" charset="0"/>
                              <a:cs typeface="Times New Roman" panose="02020603050405020304" pitchFamily="18" charset="0"/>
                            </a:rPr>
                            <m:t>3</m:t>
                          </m:r>
                        </m:sub>
                        <m:sup>
                          <m:r>
                            <a:rPr lang="fr-FR" sz="15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fr-FR" sz="1500" i="1">
                          <a:effectLst/>
                          <a:latin typeface="Cambria Math" panose="02040503050406030204" pitchFamily="18" charset="0"/>
                          <a:ea typeface="Malgun Gothic" panose="020B0503020000020004" pitchFamily="34" charset="-127"/>
                          <a:cs typeface="Times New Roman" panose="02020603050405020304" pitchFamily="18" charset="0"/>
                        </a:rPr>
                        <m:t>=12</m:t>
                      </m:r>
                      <m:r>
                        <a:rPr lang="fr-FR" sz="1500" i="1">
                          <a:effectLst/>
                          <a:latin typeface="Cambria Math" panose="02040503050406030204" pitchFamily="18" charset="0"/>
                          <a:ea typeface="Calibri" panose="020F0502020204030204" pitchFamily="34" charset="0"/>
                          <a:cs typeface="Times New Roman" panose="02020603050405020304" pitchFamily="18" charset="0"/>
                        </a:rPr>
                        <m:t>→</m:t>
                      </m:r>
                      <m:r>
                        <a:rPr lang="en-US" sz="15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500" i="1">
                              <a:effectLst/>
                              <a:latin typeface="Cambria Math" panose="02040503050406030204" pitchFamily="18" charset="0"/>
                              <a:ea typeface="Calibri" panose="020F0502020204030204" pitchFamily="34" charset="0"/>
                              <a:cs typeface="Times New Roman" panose="02020603050405020304" pitchFamily="18" charset="0"/>
                            </a:rPr>
                            <m:t>𝑋</m:t>
                          </m:r>
                          <m:r>
                            <a:rPr lang="fr-FR" sz="15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15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500" i="1">
                              <a:effectLst/>
                              <a:latin typeface="Cambria Math" panose="02040503050406030204" pitchFamily="18" charset="0"/>
                              <a:ea typeface="Calibri" panose="020F0502020204030204" pitchFamily="34" charset="0"/>
                              <a:cs typeface="Times New Roman" panose="02020603050405020304" pitchFamily="18" charset="0"/>
                            </a:rPr>
                            <m:t>12</m:t>
                          </m:r>
                        </m:num>
                        <m:den>
                          <m:r>
                            <a:rPr lang="fr-FR" sz="1500" i="1">
                              <a:effectLst/>
                              <a:latin typeface="Cambria Math" panose="02040503050406030204" pitchFamily="18" charset="0"/>
                              <a:ea typeface="Calibri" panose="020F0502020204030204" pitchFamily="34" charset="0"/>
                              <a:cs typeface="Times New Roman" panose="02020603050405020304" pitchFamily="18" charset="0"/>
                            </a:rPr>
                            <m:t>45</m:t>
                          </m:r>
                        </m:den>
                      </m:f>
                      <m:r>
                        <a:rPr lang="fr-FR" sz="15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5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500" i="1">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15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91911" y="1991586"/>
                <a:ext cx="8778570" cy="3015826"/>
              </a:xfrm>
              <a:prstGeom prst="rect">
                <a:avLst/>
              </a:prstGeom>
              <a:blipFill>
                <a:blip r:embed="rId4"/>
                <a:stretch>
                  <a:fillRect l="-278"/>
                </a:stretch>
              </a:blipFill>
            </p:spPr>
            <p:txBody>
              <a:bodyPr/>
              <a:lstStyle/>
              <a:p>
                <a:r>
                  <a:rPr lang="en-US">
                    <a:noFill/>
                  </a:rPr>
                  <a:t> </a:t>
                </a:r>
              </a:p>
            </p:txBody>
          </p:sp>
        </mc:Fallback>
      </mc:AlternateContent>
    </p:spTree>
    <p:extLst>
      <p:ext uri="{BB962C8B-B14F-4D97-AF65-F5344CB8AC3E}">
        <p14:creationId xmlns:p14="http://schemas.microsoft.com/office/powerpoint/2010/main" val="185553245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1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8126003" y="4043432"/>
            <a:ext cx="1355228" cy="1459392"/>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Rectangle 20"/>
          <p:cNvSpPr/>
          <p:nvPr/>
        </p:nvSpPr>
        <p:spPr>
          <a:xfrm>
            <a:off x="4246462" y="34306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18682" y="749076"/>
                <a:ext cx="8310402" cy="4120295"/>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fr-FR" sz="1500" b="0" i="0" u="none" strike="noStrike" kern="0" cap="none" spc="0" normalizeH="0" baseline="0" noProof="0" smtClean="0">
                    <a:ln>
                      <a:noFill/>
                    </a:ln>
                    <a:solidFill>
                      <a:srgbClr val="000000"/>
                    </a:solidFill>
                    <a:effectLst/>
                    <a:uLnTx/>
                    <a:uFillTx/>
                    <a:ea typeface="Malgun Gothic" panose="020B0503020000020004" pitchFamily="34" charset="-127"/>
                    <a:cs typeface="Times New Roman" panose="02020603050405020304" pitchFamily="18" charset="0"/>
                    <a:sym typeface="Arial"/>
                  </a:rPr>
                  <a:t>Biến </a:t>
                </a:r>
                <a:r>
                  <a:rPr kumimoji="0" lang="fr-FR" sz="15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cố </a:t>
                </a:r>
                <a14:m>
                  <m:oMath xmlns:m="http://schemas.openxmlformats.org/officeDocument/2006/math">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𝑋</m:t>
                    </m:r>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 </m:t>
                    </m:r>
                  </m:oMath>
                </a14:m>
                <a:r>
                  <a:rPr kumimoji="0" lang="fr-FR" sz="15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là: “Lấy được 1 quả cầu ghi số 1 và 1 quả cầu ghi số 3” và “Lấy được 2 quả cầu ghi số 2 ”</a:t>
                </a:r>
                <a:endParaRPr kumimoji="0" lang="en-US" sz="15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500">
                          <a:ea typeface="Malgun Gothic" panose="020B0503020000020004" pitchFamily="34" charset="-127"/>
                          <a:cs typeface="Times New Roman" panose="02020603050405020304" pitchFamily="18" charset="0"/>
                        </a:rPr>
                        <m:t>S</m:t>
                      </m:r>
                      <m:r>
                        <m:rPr>
                          <m:nor/>
                        </m:rPr>
                        <a:rPr lang="fr-FR" sz="1500">
                          <a:ea typeface="Malgun Gothic" panose="020B0503020000020004" pitchFamily="34" charset="-127"/>
                          <a:cs typeface="Times New Roman" panose="02020603050405020304" pitchFamily="18" charset="0"/>
                        </a:rPr>
                        <m:t>ố </m:t>
                      </m:r>
                      <m:r>
                        <m:rPr>
                          <m:nor/>
                        </m:rPr>
                        <a:rPr lang="fr-FR" sz="1500">
                          <a:ea typeface="Malgun Gothic" panose="020B0503020000020004" pitchFamily="34" charset="-127"/>
                          <a:cs typeface="Times New Roman" panose="02020603050405020304" pitchFamily="18" charset="0"/>
                        </a:rPr>
                        <m:t>k</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t</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qu</m:t>
                      </m:r>
                      <m:r>
                        <m:rPr>
                          <m:nor/>
                        </m:rPr>
                        <a:rPr lang="fr-FR" sz="1500">
                          <a:ea typeface="Malgun Gothic" panose="020B0503020000020004" pitchFamily="34" charset="-127"/>
                          <a:cs typeface="Times New Roman" panose="02020603050405020304" pitchFamily="18" charset="0"/>
                        </a:rPr>
                        <m:t>ả </m:t>
                      </m:r>
                      <m:r>
                        <m:rPr>
                          <m:nor/>
                        </m:rPr>
                        <a:rPr lang="fr-FR" sz="1500">
                          <a:ea typeface="Malgun Gothic" panose="020B0503020000020004" pitchFamily="34" charset="-127"/>
                          <a:cs typeface="Times New Roman" panose="02020603050405020304" pitchFamily="18" charset="0"/>
                        </a:rPr>
                        <m:t>thu</m:t>
                      </m:r>
                      <m:r>
                        <m:rPr>
                          <m:nor/>
                        </m:rPr>
                        <a:rPr lang="fr-FR" sz="1500">
                          <a:ea typeface="Malgun Gothic" panose="020B0503020000020004" pitchFamily="34" charset="-127"/>
                          <a:cs typeface="Times New Roman" panose="02020603050405020304" pitchFamily="18" charset="0"/>
                        </a:rPr>
                        <m:t>ậ</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ợ</m:t>
                      </m:r>
                      <m:r>
                        <m:rPr>
                          <m:nor/>
                        </m:rPr>
                        <a:rPr lang="fr-FR" sz="1500">
                          <a:ea typeface="Malgun Gothic" panose="020B0503020000020004" pitchFamily="34" charset="-127"/>
                          <a:cs typeface="Times New Roman" panose="02020603050405020304" pitchFamily="18" charset="0"/>
                        </a:rPr>
                        <m:t>i</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cho</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bi</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m:t>
                      </m:r>
                      <m:r>
                        <m:rPr>
                          <m:nor/>
                        </m:rPr>
                        <a:rPr lang="fr-FR" sz="1500">
                          <a:ea typeface="Malgun Gothic" panose="020B0503020000020004" pitchFamily="34" charset="-127"/>
                          <a:cs typeface="Times New Roman" panose="02020603050405020304" pitchFamily="18" charset="0"/>
                        </a:rPr>
                        <m:t>ố</m:t>
                      </m:r>
                      <m:r>
                        <m:rPr>
                          <m:nor/>
                        </m:rPr>
                        <a:rPr lang="en-US" sz="1500" b="0" i="0" smtClean="0">
                          <a:ea typeface="Malgun Gothic" panose="020B0503020000020004" pitchFamily="34" charset="-127"/>
                          <a:cs typeface="Times New Roman" panose="02020603050405020304" pitchFamily="18" charset="0"/>
                        </a:rPr>
                        <m:t> </m:t>
                      </m:r>
                      <m:r>
                        <a:rPr lang="fr-FR" sz="1500" i="1">
                          <a:latin typeface="Cambria Math" panose="02040503050406030204" pitchFamily="18" charset="0"/>
                          <a:ea typeface="Malgun Gothic" panose="020B0503020000020004" pitchFamily="34" charset="-127"/>
                          <a:cs typeface="Times New Roman" panose="02020603050405020304" pitchFamily="18" charset="0"/>
                        </a:rPr>
                        <m:t>{</m:t>
                      </m:r>
                      <m:r>
                        <a:rPr lang="fr-FR" sz="1500" i="1">
                          <a:latin typeface="Cambria Math" panose="02040503050406030204" pitchFamily="18" charset="0"/>
                          <a:ea typeface="Malgun Gothic" panose="020B0503020000020004" pitchFamily="34" charset="-127"/>
                          <a:cs typeface="Times New Roman" panose="02020603050405020304" pitchFamily="18" charset="0"/>
                        </a:rPr>
                        <m:t>𝑋</m:t>
                      </m:r>
                      <m:r>
                        <a:rPr lang="fr-FR" sz="1500" i="1">
                          <a:latin typeface="Cambria Math" panose="02040503050406030204" pitchFamily="18" charset="0"/>
                          <a:ea typeface="Malgun Gothic" panose="020B0503020000020004" pitchFamily="34" charset="-127"/>
                          <a:cs typeface="Times New Roman" panose="02020603050405020304" pitchFamily="18" charset="0"/>
                        </a:rPr>
                        <m:t>=4}</m:t>
                      </m:r>
                      <m:r>
                        <m:rPr>
                          <m:nor/>
                        </m:rPr>
                        <a:rPr lang="en-US" sz="15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à</m:t>
                      </m:r>
                      <m:r>
                        <a:rPr lang="en-US" sz="1500" b="0" i="1" smtClean="0">
                          <a:latin typeface="Cambria Math" panose="02040503050406030204" pitchFamily="18" charset="0"/>
                          <a:ea typeface="Malgun Gothic" panose="020B0503020000020004" pitchFamily="34" charset="-127"/>
                          <a:cs typeface="Times New Roman" panose="02020603050405020304" pitchFamily="18" charset="0"/>
                        </a:rPr>
                        <m:t> </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=11</m:t>
                      </m:r>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m:t>
                          </m:r>
                        </m:num>
                        <m:den>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45</m:t>
                          </m:r>
                        </m:den>
                      </m:f>
                    </m:oMath>
                  </m:oMathPara>
                </a14:m>
                <a:endParaRPr kumimoji="0" lang="en-US" sz="15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fr-FR" sz="1500" b="0" i="0" u="none" strike="noStrike" kern="0" cap="none" spc="0" normalizeH="0" baseline="0" noProof="0" smtClean="0">
                    <a:ln>
                      <a:noFill/>
                    </a:ln>
                    <a:solidFill>
                      <a:srgbClr val="000000"/>
                    </a:solidFill>
                    <a:effectLst/>
                    <a:uLnTx/>
                    <a:uFillTx/>
                    <a:ea typeface="Malgun Gothic" panose="020B0503020000020004" pitchFamily="34" charset="-127"/>
                    <a:cs typeface="Times New Roman" panose="02020603050405020304" pitchFamily="18" charset="0"/>
                    <a:sym typeface="Arial"/>
                  </a:rPr>
                  <a:t>Biến </a:t>
                </a:r>
                <a:r>
                  <a:rPr kumimoji="0" lang="fr-FR" sz="15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cố </a:t>
                </a:r>
                <a14:m>
                  <m:oMath xmlns:m="http://schemas.openxmlformats.org/officeDocument/2006/math">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𝑋</m:t>
                    </m:r>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 </m:t>
                    </m:r>
                  </m:oMath>
                </a14:m>
                <a:r>
                  <a:rPr kumimoji="0" lang="fr-FR" sz="15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là: “Lấy được 1 quả cầu ghi số 1 và 1 quả cầu ghi số 4” và “Lấy được 1 quả cầu ghi số 2 và 1 quả cầu ghi số 3”</a:t>
                </a:r>
                <a:endParaRPr kumimoji="0" lang="en-US" sz="15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500">
                          <a:ea typeface="Malgun Gothic" panose="020B0503020000020004" pitchFamily="34" charset="-127"/>
                          <a:cs typeface="Times New Roman" panose="02020603050405020304" pitchFamily="18" charset="0"/>
                        </a:rPr>
                        <m:t>S</m:t>
                      </m:r>
                      <m:r>
                        <m:rPr>
                          <m:nor/>
                        </m:rPr>
                        <a:rPr lang="fr-FR" sz="1500">
                          <a:ea typeface="Malgun Gothic" panose="020B0503020000020004" pitchFamily="34" charset="-127"/>
                          <a:cs typeface="Times New Roman" panose="02020603050405020304" pitchFamily="18" charset="0"/>
                        </a:rPr>
                        <m:t>ố </m:t>
                      </m:r>
                      <m:r>
                        <m:rPr>
                          <m:nor/>
                        </m:rPr>
                        <a:rPr lang="fr-FR" sz="1500">
                          <a:ea typeface="Malgun Gothic" panose="020B0503020000020004" pitchFamily="34" charset="-127"/>
                          <a:cs typeface="Times New Roman" panose="02020603050405020304" pitchFamily="18" charset="0"/>
                        </a:rPr>
                        <m:t>k</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t</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qu</m:t>
                      </m:r>
                      <m:r>
                        <m:rPr>
                          <m:nor/>
                        </m:rPr>
                        <a:rPr lang="fr-FR" sz="1500">
                          <a:ea typeface="Malgun Gothic" panose="020B0503020000020004" pitchFamily="34" charset="-127"/>
                          <a:cs typeface="Times New Roman" panose="02020603050405020304" pitchFamily="18" charset="0"/>
                        </a:rPr>
                        <m:t>ả </m:t>
                      </m:r>
                      <m:r>
                        <m:rPr>
                          <m:nor/>
                        </m:rPr>
                        <a:rPr lang="fr-FR" sz="1500">
                          <a:ea typeface="Malgun Gothic" panose="020B0503020000020004" pitchFamily="34" charset="-127"/>
                          <a:cs typeface="Times New Roman" panose="02020603050405020304" pitchFamily="18" charset="0"/>
                        </a:rPr>
                        <m:t>thu</m:t>
                      </m:r>
                      <m:r>
                        <m:rPr>
                          <m:nor/>
                        </m:rPr>
                        <a:rPr lang="fr-FR" sz="1500">
                          <a:ea typeface="Malgun Gothic" panose="020B0503020000020004" pitchFamily="34" charset="-127"/>
                          <a:cs typeface="Times New Roman" panose="02020603050405020304" pitchFamily="18" charset="0"/>
                        </a:rPr>
                        <m:t>ậ</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ợ</m:t>
                      </m:r>
                      <m:r>
                        <m:rPr>
                          <m:nor/>
                        </m:rPr>
                        <a:rPr lang="fr-FR" sz="1500">
                          <a:ea typeface="Malgun Gothic" panose="020B0503020000020004" pitchFamily="34" charset="-127"/>
                          <a:cs typeface="Times New Roman" panose="02020603050405020304" pitchFamily="18" charset="0"/>
                        </a:rPr>
                        <m:t>i</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cho</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bi</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m:t>
                      </m:r>
                      <m:r>
                        <m:rPr>
                          <m:nor/>
                        </m:rPr>
                        <a:rPr lang="fr-FR" sz="1500">
                          <a:ea typeface="Malgun Gothic" panose="020B0503020000020004" pitchFamily="34" charset="-127"/>
                          <a:cs typeface="Times New Roman" panose="02020603050405020304" pitchFamily="18" charset="0"/>
                        </a:rPr>
                        <m:t>ố </m:t>
                      </m:r>
                      <m:r>
                        <a:rPr lang="fr-FR" sz="1500" i="1">
                          <a:latin typeface="Cambria Math" panose="02040503050406030204" pitchFamily="18" charset="0"/>
                          <a:ea typeface="Malgun Gothic" panose="020B0503020000020004" pitchFamily="34" charset="-127"/>
                          <a:cs typeface="Times New Roman" panose="02020603050405020304" pitchFamily="18" charset="0"/>
                        </a:rPr>
                        <m:t>{</m:t>
                      </m:r>
                      <m:r>
                        <a:rPr lang="fr-FR" sz="1500" i="1">
                          <a:latin typeface="Cambria Math" panose="02040503050406030204" pitchFamily="18" charset="0"/>
                          <a:ea typeface="Malgun Gothic" panose="020B0503020000020004" pitchFamily="34" charset="-127"/>
                          <a:cs typeface="Times New Roman" panose="02020603050405020304" pitchFamily="18" charset="0"/>
                        </a:rPr>
                        <m:t>𝑋</m:t>
                      </m:r>
                      <m:r>
                        <a:rPr lang="fr-FR" sz="1500" i="1">
                          <a:latin typeface="Cambria Math" panose="02040503050406030204" pitchFamily="18" charset="0"/>
                          <a:ea typeface="Malgun Gothic" panose="020B0503020000020004" pitchFamily="34" charset="-127"/>
                          <a:cs typeface="Times New Roman" panose="02020603050405020304" pitchFamily="18" charset="0"/>
                        </a:rPr>
                        <m:t>=5}</m:t>
                      </m:r>
                      <m:r>
                        <m:rPr>
                          <m:nor/>
                        </m:rPr>
                        <a:rPr lang="en-US" sz="15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à</m:t>
                      </m:r>
                      <m:r>
                        <a:rPr lang="en-US" sz="1500" b="0" i="1" smtClean="0">
                          <a:latin typeface="Cambria Math" panose="02040503050406030204" pitchFamily="18" charset="0"/>
                          <a:ea typeface="Malgun Gothic" panose="020B0503020000020004" pitchFamily="34" charset="-127"/>
                          <a:cs typeface="Times New Roman" panose="02020603050405020304" pitchFamily="18" charset="0"/>
                        </a:rPr>
                        <m:t>  </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=10</m:t>
                      </m:r>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e>
                      </m:d>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num>
                        <m:den>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45</m:t>
                          </m:r>
                        </m:den>
                      </m:f>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num>
                        <m:den>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den>
                      </m:f>
                    </m:oMath>
                  </m:oMathPara>
                </a14:m>
                <a:endParaRPr kumimoji="0" lang="fr-FR" sz="15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fr-FR" sz="1500" b="0" i="0" u="none" strike="noStrike" kern="0" cap="none" spc="0" normalizeH="0" baseline="0" noProof="0" smtClean="0">
                    <a:ln>
                      <a:noFill/>
                    </a:ln>
                    <a:solidFill>
                      <a:srgbClr val="000000"/>
                    </a:solidFill>
                    <a:effectLst/>
                    <a:uLnTx/>
                    <a:uFillTx/>
                    <a:ea typeface="Malgun Gothic" panose="020B0503020000020004" pitchFamily="34" charset="-127"/>
                    <a:cs typeface="Times New Roman" panose="02020603050405020304" pitchFamily="18" charset="0"/>
                    <a:sym typeface="Arial"/>
                  </a:rPr>
                  <a:t>Biến </a:t>
                </a:r>
                <a:r>
                  <a:rPr kumimoji="0" lang="fr-FR" sz="15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cố </a:t>
                </a:r>
                <a14:m>
                  <m:oMath xmlns:m="http://schemas.openxmlformats.org/officeDocument/2006/math">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𝑋</m:t>
                    </m:r>
                    <m:r>
                      <a:rPr kumimoji="0" lang="fr-FR" sz="15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 </m:t>
                    </m:r>
                  </m:oMath>
                </a14:m>
                <a:r>
                  <a:rPr kumimoji="0" lang="fr-FR" sz="15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là: “Lấy được 1 quả cầu ghi số 2 và 1 quả cầu ghi số 4” và “Lấy được 2 quả cầu ghi số 3”</a:t>
                </a:r>
                <a:endParaRPr kumimoji="0" lang="en-US" sz="15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500">
                          <a:ea typeface="Malgun Gothic" panose="020B0503020000020004" pitchFamily="34" charset="-127"/>
                          <a:cs typeface="Times New Roman" panose="02020603050405020304" pitchFamily="18" charset="0"/>
                        </a:rPr>
                        <m:t>S</m:t>
                      </m:r>
                      <m:r>
                        <m:rPr>
                          <m:nor/>
                        </m:rPr>
                        <a:rPr lang="fr-FR" sz="1500">
                          <a:ea typeface="Malgun Gothic" panose="020B0503020000020004" pitchFamily="34" charset="-127"/>
                          <a:cs typeface="Times New Roman" panose="02020603050405020304" pitchFamily="18" charset="0"/>
                        </a:rPr>
                        <m:t>ố </m:t>
                      </m:r>
                      <m:r>
                        <m:rPr>
                          <m:nor/>
                        </m:rPr>
                        <a:rPr lang="fr-FR" sz="1500">
                          <a:ea typeface="Malgun Gothic" panose="020B0503020000020004" pitchFamily="34" charset="-127"/>
                          <a:cs typeface="Times New Roman" panose="02020603050405020304" pitchFamily="18" charset="0"/>
                        </a:rPr>
                        <m:t>k</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t</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qu</m:t>
                      </m:r>
                      <m:r>
                        <m:rPr>
                          <m:nor/>
                        </m:rPr>
                        <a:rPr lang="fr-FR" sz="1500">
                          <a:ea typeface="Malgun Gothic" panose="020B0503020000020004" pitchFamily="34" charset="-127"/>
                          <a:cs typeface="Times New Roman" panose="02020603050405020304" pitchFamily="18" charset="0"/>
                        </a:rPr>
                        <m:t>ả </m:t>
                      </m:r>
                      <m:r>
                        <m:rPr>
                          <m:nor/>
                        </m:rPr>
                        <a:rPr lang="fr-FR" sz="1500">
                          <a:ea typeface="Malgun Gothic" panose="020B0503020000020004" pitchFamily="34" charset="-127"/>
                          <a:cs typeface="Times New Roman" panose="02020603050405020304" pitchFamily="18" charset="0"/>
                        </a:rPr>
                        <m:t>thu</m:t>
                      </m:r>
                      <m:r>
                        <m:rPr>
                          <m:nor/>
                        </m:rPr>
                        <a:rPr lang="fr-FR" sz="1500">
                          <a:ea typeface="Malgun Gothic" panose="020B0503020000020004" pitchFamily="34" charset="-127"/>
                          <a:cs typeface="Times New Roman" panose="02020603050405020304" pitchFamily="18" charset="0"/>
                        </a:rPr>
                        <m:t>ậ</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ợ</m:t>
                      </m:r>
                      <m:r>
                        <m:rPr>
                          <m:nor/>
                        </m:rPr>
                        <a:rPr lang="fr-FR" sz="1500">
                          <a:ea typeface="Malgun Gothic" panose="020B0503020000020004" pitchFamily="34" charset="-127"/>
                          <a:cs typeface="Times New Roman" panose="02020603050405020304" pitchFamily="18" charset="0"/>
                        </a:rPr>
                        <m:t>i</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cho</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bi</m:t>
                      </m:r>
                      <m:r>
                        <m:rPr>
                          <m:nor/>
                        </m:rPr>
                        <a:rPr lang="fr-FR" sz="1500">
                          <a:ea typeface="Malgun Gothic" panose="020B0503020000020004" pitchFamily="34" charset="-127"/>
                          <a:cs typeface="Times New Roman" panose="02020603050405020304" pitchFamily="18" charset="0"/>
                        </a:rPr>
                        <m:t>ế</m:t>
                      </m:r>
                      <m:r>
                        <m:rPr>
                          <m:nor/>
                        </m:rPr>
                        <a:rPr lang="fr-FR" sz="1500">
                          <a:ea typeface="Malgun Gothic" panose="020B0503020000020004" pitchFamily="34" charset="-127"/>
                          <a:cs typeface="Times New Roman" panose="02020603050405020304" pitchFamily="18" charset="0"/>
                        </a:rPr>
                        <m:t>n</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c</m:t>
                      </m:r>
                      <m:r>
                        <m:rPr>
                          <m:nor/>
                        </m:rPr>
                        <a:rPr lang="fr-FR" sz="1500">
                          <a:ea typeface="Malgun Gothic" panose="020B0503020000020004" pitchFamily="34" charset="-127"/>
                          <a:cs typeface="Times New Roman" panose="02020603050405020304" pitchFamily="18" charset="0"/>
                        </a:rPr>
                        <m:t>ố</m:t>
                      </m:r>
                      <m:r>
                        <a:rPr lang="en-US" sz="1500" b="0" i="1" smtClean="0">
                          <a:latin typeface="Cambria Math" panose="02040503050406030204" pitchFamily="18" charset="0"/>
                          <a:ea typeface="Malgun Gothic" panose="020B0503020000020004" pitchFamily="34" charset="-127"/>
                          <a:cs typeface="Times New Roman" panose="02020603050405020304" pitchFamily="18" charset="0"/>
                        </a:rPr>
                        <m:t> </m:t>
                      </m:r>
                      <m:r>
                        <a:rPr lang="fr-FR" sz="1500" i="1">
                          <a:latin typeface="Cambria Math" panose="02040503050406030204" pitchFamily="18" charset="0"/>
                          <a:ea typeface="Malgun Gothic" panose="020B0503020000020004" pitchFamily="34" charset="-127"/>
                          <a:cs typeface="Times New Roman" panose="02020603050405020304" pitchFamily="18" charset="0"/>
                        </a:rPr>
                        <m:t>{</m:t>
                      </m:r>
                      <m:r>
                        <a:rPr lang="fr-FR" sz="1500" i="1">
                          <a:latin typeface="Cambria Math" panose="02040503050406030204" pitchFamily="18" charset="0"/>
                          <a:ea typeface="Malgun Gothic" panose="020B0503020000020004" pitchFamily="34" charset="-127"/>
                          <a:cs typeface="Times New Roman" panose="02020603050405020304" pitchFamily="18" charset="0"/>
                        </a:rPr>
                        <m:t>𝑋</m:t>
                      </m:r>
                      <m:r>
                        <a:rPr lang="fr-FR" sz="1500" i="1">
                          <a:latin typeface="Cambria Math" panose="02040503050406030204" pitchFamily="18" charset="0"/>
                          <a:ea typeface="Malgun Gothic" panose="020B0503020000020004" pitchFamily="34" charset="-127"/>
                          <a:cs typeface="Times New Roman" panose="02020603050405020304" pitchFamily="18" charset="0"/>
                        </a:rPr>
                        <m:t>=6}</m:t>
                      </m:r>
                      <m:r>
                        <m:rPr>
                          <m:nor/>
                        </m:rPr>
                        <a:rPr lang="fr-FR" sz="1500">
                          <a:ea typeface="Malgun Gothic" panose="020B0503020000020004" pitchFamily="34" charset="-127"/>
                          <a:cs typeface="Times New Roman" panose="02020603050405020304" pitchFamily="18" charset="0"/>
                        </a:rPr>
                        <m:t> </m:t>
                      </m:r>
                      <m:r>
                        <m:rPr>
                          <m:nor/>
                        </m:rPr>
                        <a:rPr lang="fr-FR" sz="1500">
                          <a:ea typeface="Malgun Gothic" panose="020B0503020000020004" pitchFamily="34" charset="-127"/>
                          <a:cs typeface="Times New Roman" panose="02020603050405020304" pitchFamily="18" charset="0"/>
                        </a:rPr>
                        <m:t>l</m:t>
                      </m:r>
                      <m:r>
                        <m:rPr>
                          <m:nor/>
                        </m:rPr>
                        <a:rPr lang="fr-FR" sz="1500">
                          <a:ea typeface="Malgun Gothic" panose="020B0503020000020004" pitchFamily="34" charset="-127"/>
                          <a:cs typeface="Times New Roman" panose="02020603050405020304" pitchFamily="18" charset="0"/>
                        </a:rPr>
                        <m:t>à</m:t>
                      </m:r>
                      <m:r>
                        <a:rPr lang="en-US" sz="1500" b="0" i="1" smtClean="0">
                          <a:latin typeface="Cambria Math" panose="02040503050406030204" pitchFamily="18" charset="0"/>
                          <a:ea typeface="Malgun Gothic" panose="020B0503020000020004" pitchFamily="34" charset="-127"/>
                          <a:cs typeface="Times New Roman" panose="02020603050405020304" pitchFamily="18" charset="0"/>
                        </a:rPr>
                        <m:t> </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bSup>
                        <m:sSub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e>
                        <m:sub>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bSup>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m:t>
                      </m:r>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d>
                        <m:d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𝑋</m:t>
                          </m:r>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e>
                      </m:d>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num>
                        <m:den>
                          <m:r>
                            <a:rPr kumimoji="0" lang="fr-FR" sz="15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45</m:t>
                          </m:r>
                        </m:den>
                      </m:f>
                    </m:oMath>
                  </m:oMathPara>
                </a14:m>
                <a:endParaRPr kumimoji="0" lang="en-US" sz="15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418682" y="749076"/>
                <a:ext cx="8310402" cy="4120295"/>
              </a:xfrm>
              <a:prstGeom prst="rect">
                <a:avLst/>
              </a:prstGeom>
              <a:blipFill>
                <a:blip r:embed="rId3"/>
                <a:stretch>
                  <a:fillRect l="-220" r="-293"/>
                </a:stretch>
              </a:blipFill>
            </p:spPr>
            <p:txBody>
              <a:bodyPr/>
              <a:lstStyle/>
              <a:p>
                <a:r>
                  <a:rPr lang="en-US">
                    <a:noFill/>
                  </a:rPr>
                  <a:t> </a:t>
                </a:r>
              </a:p>
            </p:txBody>
          </p:sp>
        </mc:Fallback>
      </mc:AlternateContent>
    </p:spTree>
    <p:extLst>
      <p:ext uri="{BB962C8B-B14F-4D97-AF65-F5344CB8AC3E}">
        <p14:creationId xmlns:p14="http://schemas.microsoft.com/office/powerpoint/2010/main" val="183735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6" name="Google Shape;1090;p44"/>
          <p:cNvGrpSpPr/>
          <p:nvPr/>
        </p:nvGrpSpPr>
        <p:grpSpPr>
          <a:xfrm rot="19121524">
            <a:off x="8126003" y="4043432"/>
            <a:ext cx="1355228" cy="1459392"/>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Rectangle 20"/>
          <p:cNvSpPr/>
          <p:nvPr/>
        </p:nvSpPr>
        <p:spPr>
          <a:xfrm>
            <a:off x="4232837" y="485472"/>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996983" y="1045109"/>
                <a:ext cx="7233387" cy="1898533"/>
              </a:xfrm>
              <a:prstGeom prst="rect">
                <a:avLst/>
              </a:prstGeom>
            </p:spPr>
            <p:txBody>
              <a:bodyPr wrap="square">
                <a:spAutoFit/>
              </a:bodyPr>
              <a:lstStyle/>
              <a:p>
                <a:pPr marL="285750" lvl="0" indent="-285750" algn="just">
                  <a:lnSpc>
                    <a:spcPct val="150000"/>
                  </a:lnSpc>
                  <a:buFont typeface="Arial" panose="020B0604020202020204" pitchFamily="34" charset="0"/>
                  <a:buChar char="•"/>
                  <a:defRPr/>
                </a:pPr>
                <a:r>
                  <a:rPr lang="fr-FR" sz="1600" smtClean="0">
                    <a:ea typeface="Malgun Gothic" panose="020B0503020000020004" pitchFamily="34" charset="-127"/>
                    <a:cs typeface="Times New Roman" panose="02020603050405020304" pitchFamily="18" charset="0"/>
                  </a:rPr>
                  <a:t>Biến </a:t>
                </a:r>
                <a:r>
                  <a:rPr lang="fr-FR" sz="1600">
                    <a:ea typeface="Malgun Gothic" panose="020B0503020000020004" pitchFamily="34" charset="-127"/>
                    <a:cs typeface="Times New Roman" panose="02020603050405020304" pitchFamily="18" charset="0"/>
                  </a:rPr>
                  <a:t>cố </a:t>
                </a:r>
                <a14:m>
                  <m:oMath xmlns:m="http://schemas.openxmlformats.org/officeDocument/2006/math">
                    <m:r>
                      <a:rPr lang="fr-FR" sz="1600" i="1" smtClean="0">
                        <a:latin typeface="Cambria Math" panose="02040503050406030204" pitchFamily="18" charset="0"/>
                        <a:ea typeface="Malgun Gothic" panose="020B0503020000020004" pitchFamily="34" charset="-127"/>
                        <a:cs typeface="Times New Roman" panose="02020603050405020304" pitchFamily="18" charset="0"/>
                      </a:rPr>
                      <m:t>{</m:t>
                    </m:r>
                    <m:r>
                      <a:rPr lang="fr-FR" sz="1600" i="1" smtClean="0">
                        <a:latin typeface="Cambria Math" panose="02040503050406030204" pitchFamily="18" charset="0"/>
                        <a:ea typeface="Malgun Gothic" panose="020B0503020000020004" pitchFamily="34" charset="-127"/>
                        <a:cs typeface="Times New Roman" panose="02020603050405020304" pitchFamily="18" charset="0"/>
                      </a:rPr>
                      <m:t>𝑋</m:t>
                    </m:r>
                    <m:r>
                      <a:rPr lang="fr-FR" sz="1600" i="1" smtClean="0">
                        <a:latin typeface="Cambria Math" panose="02040503050406030204" pitchFamily="18" charset="0"/>
                        <a:ea typeface="Malgun Gothic" panose="020B0503020000020004" pitchFamily="34" charset="-127"/>
                        <a:cs typeface="Times New Roman" panose="02020603050405020304" pitchFamily="18" charset="0"/>
                      </a:rPr>
                      <m:t>=7} </m:t>
                    </m:r>
                  </m:oMath>
                </a14:m>
                <a:r>
                  <a:rPr lang="fr-FR" sz="1600" smtClean="0">
                    <a:ea typeface="Malgun Gothic" panose="020B0503020000020004" pitchFamily="34" charset="-127"/>
                    <a:cs typeface="Times New Roman" panose="02020603050405020304" pitchFamily="18" charset="0"/>
                  </a:rPr>
                  <a:t>là</a:t>
                </a:r>
                <a:r>
                  <a:rPr lang="fr-FR" sz="1600">
                    <a:ea typeface="Malgun Gothic" panose="020B0503020000020004" pitchFamily="34" charset="-127"/>
                    <a:cs typeface="Times New Roman" panose="02020603050405020304" pitchFamily="18" charset="0"/>
                  </a:rPr>
                  <a:t>: “Lấy được 1 quả cầu ghi số 3 và 1 quả cầu ghi số 4” </a:t>
                </a:r>
                <a:endParaRPr lang="en-US" sz="1600">
                  <a:ea typeface="Calibri" panose="020F0502020204030204" pitchFamily="34" charset="0"/>
                  <a:cs typeface="Times New Roman" panose="02020603050405020304" pitchFamily="18" charset="0"/>
                </a:endParaRPr>
              </a:p>
              <a:p>
                <a:pPr lvl="0" algn="just">
                  <a:lnSpc>
                    <a:spcPct val="150000"/>
                  </a:lnSpc>
                  <a:defRPr/>
                </a:pPr>
                <a:r>
                  <a:rPr lang="fr-FR" sz="1600">
                    <a:ea typeface="Malgun Gothic" panose="020B0503020000020004" pitchFamily="34" charset="-127"/>
                    <a:cs typeface="Times New Roman" panose="02020603050405020304" pitchFamily="18" charset="0"/>
                  </a:rPr>
                  <a:t>Số kết quả thuận lợi cho biến cố </a:t>
                </a:r>
                <a14:m>
                  <m:oMath xmlns:m="http://schemas.openxmlformats.org/officeDocument/2006/math">
                    <m:r>
                      <a:rPr lang="fr-FR" sz="1600" i="1" smtClean="0">
                        <a:latin typeface="Cambria Math" panose="02040503050406030204" pitchFamily="18" charset="0"/>
                        <a:ea typeface="Malgun Gothic" panose="020B0503020000020004" pitchFamily="34" charset="-127"/>
                        <a:cs typeface="Times New Roman" panose="02020603050405020304" pitchFamily="18" charset="0"/>
                      </a:rPr>
                      <m:t>{</m:t>
                    </m:r>
                    <m:r>
                      <a:rPr lang="fr-FR" sz="1600" i="1" smtClean="0">
                        <a:latin typeface="Cambria Math" panose="02040503050406030204" pitchFamily="18" charset="0"/>
                        <a:ea typeface="Malgun Gothic" panose="020B0503020000020004" pitchFamily="34" charset="-127"/>
                        <a:cs typeface="Times New Roman" panose="02020603050405020304" pitchFamily="18" charset="0"/>
                      </a:rPr>
                      <m:t>𝑋</m:t>
                    </m:r>
                    <m:r>
                      <a:rPr lang="fr-FR" sz="1600" i="1" smtClean="0">
                        <a:latin typeface="Cambria Math" panose="02040503050406030204" pitchFamily="18" charset="0"/>
                        <a:ea typeface="Malgun Gothic" panose="020B0503020000020004" pitchFamily="34" charset="-127"/>
                        <a:cs typeface="Times New Roman" panose="02020603050405020304" pitchFamily="18" charset="0"/>
                      </a:rPr>
                      <m:t>=7} </m:t>
                    </m:r>
                  </m:oMath>
                </a14:m>
                <a:r>
                  <a:rPr lang="fr-FR" sz="1600" smtClean="0">
                    <a:ea typeface="Malgun Gothic" panose="020B0503020000020004" pitchFamily="34" charset="-127"/>
                    <a:cs typeface="Times New Roman" panose="02020603050405020304" pitchFamily="18" charset="0"/>
                  </a:rPr>
                  <a:t>là </a:t>
                </a:r>
                <a14:m>
                  <m:oMath xmlns:m="http://schemas.openxmlformats.org/officeDocument/2006/math">
                    <m:sSubSup>
                      <m:sSub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latin typeface="Cambria Math" panose="02040503050406030204" pitchFamily="18" charset="0"/>
                            <a:ea typeface="Calibri" panose="020F0502020204030204" pitchFamily="34" charset="0"/>
                            <a:cs typeface="Times New Roman" panose="02020603050405020304" pitchFamily="18" charset="0"/>
                          </a:rPr>
                          <m:t>𝐶</m:t>
                        </m:r>
                      </m:e>
                      <m:sub>
                        <m:r>
                          <a:rPr lang="fr-FR" sz="1600" i="1">
                            <a:latin typeface="Cambria Math" panose="02040503050406030204" pitchFamily="18" charset="0"/>
                            <a:ea typeface="Calibri" panose="020F0502020204030204" pitchFamily="34" charset="0"/>
                            <a:cs typeface="Times New Roman" panose="02020603050405020304" pitchFamily="18" charset="0"/>
                          </a:rPr>
                          <m:t>2</m:t>
                        </m:r>
                      </m:sub>
                      <m:sup>
                        <m:r>
                          <a:rPr lang="fr-FR" sz="1600" i="1">
                            <a:latin typeface="Cambria Math" panose="02040503050406030204" pitchFamily="18" charset="0"/>
                            <a:ea typeface="Calibri" panose="020F0502020204030204" pitchFamily="34" charset="0"/>
                            <a:cs typeface="Times New Roman" panose="02020603050405020304" pitchFamily="18" charset="0"/>
                          </a:rPr>
                          <m:t>1</m:t>
                        </m:r>
                      </m:sup>
                    </m:sSubSup>
                    <m:r>
                      <a:rPr lang="fr-FR" sz="1600" i="1">
                        <a:latin typeface="Cambria Math" panose="02040503050406030204" pitchFamily="18" charset="0"/>
                        <a:ea typeface="Malgun Gothic" panose="020B0503020000020004" pitchFamily="34" charset="-127"/>
                        <a:cs typeface="Times New Roman" panose="02020603050405020304" pitchFamily="18" charset="0"/>
                      </a:rPr>
                      <m:t>.</m:t>
                    </m:r>
                    <m:sSubSup>
                      <m:sSub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latin typeface="Cambria Math" panose="02040503050406030204" pitchFamily="18" charset="0"/>
                            <a:ea typeface="Calibri" panose="020F0502020204030204" pitchFamily="34" charset="0"/>
                            <a:cs typeface="Times New Roman" panose="02020603050405020304" pitchFamily="18" charset="0"/>
                          </a:rPr>
                          <m:t>𝐶</m:t>
                        </m:r>
                      </m:e>
                      <m:sub>
                        <m:r>
                          <a:rPr lang="fr-FR" sz="1600" i="1">
                            <a:latin typeface="Cambria Math" panose="02040503050406030204" pitchFamily="18" charset="0"/>
                            <a:ea typeface="Calibri" panose="020F0502020204030204" pitchFamily="34" charset="0"/>
                            <a:cs typeface="Times New Roman" panose="02020603050405020304" pitchFamily="18" charset="0"/>
                          </a:rPr>
                          <m:t>1</m:t>
                        </m:r>
                      </m:sub>
                      <m:sup>
                        <m:r>
                          <a:rPr lang="fr-FR" sz="1600" i="1">
                            <a:latin typeface="Cambria Math" panose="02040503050406030204" pitchFamily="18" charset="0"/>
                            <a:ea typeface="Calibri" panose="020F0502020204030204" pitchFamily="34" charset="0"/>
                            <a:cs typeface="Times New Roman" panose="02020603050405020304" pitchFamily="18" charset="0"/>
                          </a:rPr>
                          <m:t>1</m:t>
                        </m:r>
                      </m:sup>
                    </m:sSubSup>
                    <m:r>
                      <a:rPr lang="fr-FR" sz="1600" i="1">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160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𝑃</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𝑋</m:t>
                          </m:r>
                          <m:r>
                            <a:rPr lang="fr-FR" sz="1600" i="1">
                              <a:latin typeface="Cambria Math" panose="02040503050406030204" pitchFamily="18" charset="0"/>
                              <a:ea typeface="Calibri" panose="020F0502020204030204" pitchFamily="34" charset="0"/>
                              <a:cs typeface="Times New Roman" panose="02020603050405020304" pitchFamily="18" charset="0"/>
                            </a:rPr>
                            <m:t>=7</m:t>
                          </m:r>
                        </m:e>
                      </m:d>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2</m:t>
                          </m:r>
                        </m:num>
                        <m:den>
                          <m:r>
                            <a:rPr lang="fr-FR" sz="1600" i="1">
                              <a:latin typeface="Cambria Math" panose="02040503050406030204" pitchFamily="18" charset="0"/>
                              <a:ea typeface="Calibri" panose="020F0502020204030204" pitchFamily="34" charset="0"/>
                              <a:cs typeface="Times New Roman" panose="02020603050405020304" pitchFamily="18" charset="0"/>
                            </a:rPr>
                            <m:t>45</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defRPr/>
                </a:pPr>
                <a:r>
                  <a:rPr lang="fr-FR" sz="1600">
                    <a:ea typeface="Malgun Gothic" panose="020B0503020000020004" pitchFamily="34" charset="-127"/>
                    <a:cs typeface="Times New Roman" panose="02020603050405020304" pitchFamily="18" charset="0"/>
                  </a:rPr>
                  <a:t>Bảng phân bố xác suất của </a:t>
                </a:r>
                <a14:m>
                  <m:oMath xmlns:m="http://schemas.openxmlformats.org/officeDocument/2006/math">
                    <m:r>
                      <a:rPr lang="fr-FR" sz="1600" i="1"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fr-FR" sz="1600">
                    <a:ea typeface="Malgun Gothic" panose="020B0503020000020004" pitchFamily="34" charset="-127"/>
                    <a:cs typeface="Times New Roman" panose="02020603050405020304" pitchFamily="18" charset="0"/>
                  </a:rPr>
                  <a:t> là :</a:t>
                </a:r>
                <a:endParaRPr lang="en-US" sz="16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996983" y="1045109"/>
                <a:ext cx="7233387" cy="1898533"/>
              </a:xfrm>
              <a:prstGeom prst="rect">
                <a:avLst/>
              </a:prstGeom>
              <a:blipFill>
                <a:blip r:embed="rId3"/>
                <a:stretch>
                  <a:fillRect l="-506" b="-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490932149"/>
                  </p:ext>
                </p:extLst>
              </p:nvPr>
            </p:nvGraphicFramePr>
            <p:xfrm>
              <a:off x="1599399" y="3180333"/>
              <a:ext cx="5937250" cy="1205421"/>
            </p:xfrm>
            <a:graphic>
              <a:graphicData uri="http://schemas.openxmlformats.org/drawingml/2006/table">
                <a:tbl>
                  <a:tblPr firstRow="1" firstCol="1" bandRow="1"/>
                  <a:tblGrid>
                    <a:gridCol w="847725">
                      <a:extLst>
                        <a:ext uri="{9D8B030D-6E8A-4147-A177-3AD203B41FA5}">
                          <a16:colId xmlns:a16="http://schemas.microsoft.com/office/drawing/2014/main" val="3312649228"/>
                        </a:ext>
                      </a:extLst>
                    </a:gridCol>
                    <a:gridCol w="847725">
                      <a:extLst>
                        <a:ext uri="{9D8B030D-6E8A-4147-A177-3AD203B41FA5}">
                          <a16:colId xmlns:a16="http://schemas.microsoft.com/office/drawing/2014/main" val="807949145"/>
                        </a:ext>
                      </a:extLst>
                    </a:gridCol>
                    <a:gridCol w="848360">
                      <a:extLst>
                        <a:ext uri="{9D8B030D-6E8A-4147-A177-3AD203B41FA5}">
                          <a16:colId xmlns:a16="http://schemas.microsoft.com/office/drawing/2014/main" val="3209036139"/>
                        </a:ext>
                      </a:extLst>
                    </a:gridCol>
                    <a:gridCol w="848360">
                      <a:extLst>
                        <a:ext uri="{9D8B030D-6E8A-4147-A177-3AD203B41FA5}">
                          <a16:colId xmlns:a16="http://schemas.microsoft.com/office/drawing/2014/main" val="54666609"/>
                        </a:ext>
                      </a:extLst>
                    </a:gridCol>
                    <a:gridCol w="848360">
                      <a:extLst>
                        <a:ext uri="{9D8B030D-6E8A-4147-A177-3AD203B41FA5}">
                          <a16:colId xmlns:a16="http://schemas.microsoft.com/office/drawing/2014/main" val="2012865631"/>
                        </a:ext>
                      </a:extLst>
                    </a:gridCol>
                    <a:gridCol w="848360">
                      <a:extLst>
                        <a:ext uri="{9D8B030D-6E8A-4147-A177-3AD203B41FA5}">
                          <a16:colId xmlns:a16="http://schemas.microsoft.com/office/drawing/2014/main" val="1079050616"/>
                        </a:ext>
                      </a:extLst>
                    </a:gridCol>
                    <a:gridCol w="848360">
                      <a:extLst>
                        <a:ext uri="{9D8B030D-6E8A-4147-A177-3AD203B41FA5}">
                          <a16:colId xmlns:a16="http://schemas.microsoft.com/office/drawing/2014/main" val="3385848054"/>
                        </a:ext>
                      </a:extLst>
                    </a:gridCol>
                  </a:tblGrid>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𝑋</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5</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6</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7</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838797"/>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Malgun Gothic" panose="020B0503020000020004" pitchFamily="34" charset="-127"/>
                                    <a:cs typeface="Times New Roman" panose="02020603050405020304" pitchFamily="18" charset="0"/>
                                  </a:rPr>
                                  <m:t>𝑃</m:t>
                                </m:r>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11</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45</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9</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45</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45</m:t>
                                    </m:r>
                                  </m:den>
                                </m:f>
                              </m:oMath>
                            </m:oMathPara>
                          </a14:m>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50205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490932149"/>
                  </p:ext>
                </p:extLst>
              </p:nvPr>
            </p:nvGraphicFramePr>
            <p:xfrm>
              <a:off x="1599399" y="3180333"/>
              <a:ext cx="5937250" cy="1205421"/>
            </p:xfrm>
            <a:graphic>
              <a:graphicData uri="http://schemas.openxmlformats.org/drawingml/2006/table">
                <a:tbl>
                  <a:tblPr firstRow="1" firstCol="1" bandRow="1"/>
                  <a:tblGrid>
                    <a:gridCol w="847725">
                      <a:extLst>
                        <a:ext uri="{9D8B030D-6E8A-4147-A177-3AD203B41FA5}">
                          <a16:colId xmlns:a16="http://schemas.microsoft.com/office/drawing/2014/main" val="3312649228"/>
                        </a:ext>
                      </a:extLst>
                    </a:gridCol>
                    <a:gridCol w="847725">
                      <a:extLst>
                        <a:ext uri="{9D8B030D-6E8A-4147-A177-3AD203B41FA5}">
                          <a16:colId xmlns:a16="http://schemas.microsoft.com/office/drawing/2014/main" val="807949145"/>
                        </a:ext>
                      </a:extLst>
                    </a:gridCol>
                    <a:gridCol w="848360">
                      <a:extLst>
                        <a:ext uri="{9D8B030D-6E8A-4147-A177-3AD203B41FA5}">
                          <a16:colId xmlns:a16="http://schemas.microsoft.com/office/drawing/2014/main" val="3209036139"/>
                        </a:ext>
                      </a:extLst>
                    </a:gridCol>
                    <a:gridCol w="848360">
                      <a:extLst>
                        <a:ext uri="{9D8B030D-6E8A-4147-A177-3AD203B41FA5}">
                          <a16:colId xmlns:a16="http://schemas.microsoft.com/office/drawing/2014/main" val="54666609"/>
                        </a:ext>
                      </a:extLst>
                    </a:gridCol>
                    <a:gridCol w="848360">
                      <a:extLst>
                        <a:ext uri="{9D8B030D-6E8A-4147-A177-3AD203B41FA5}">
                          <a16:colId xmlns:a16="http://schemas.microsoft.com/office/drawing/2014/main" val="2012865631"/>
                        </a:ext>
                      </a:extLst>
                    </a:gridCol>
                    <a:gridCol w="848360">
                      <a:extLst>
                        <a:ext uri="{9D8B030D-6E8A-4147-A177-3AD203B41FA5}">
                          <a16:colId xmlns:a16="http://schemas.microsoft.com/office/drawing/2014/main" val="1079050616"/>
                        </a:ext>
                      </a:extLst>
                    </a:gridCol>
                    <a:gridCol w="848360">
                      <a:extLst>
                        <a:ext uri="{9D8B030D-6E8A-4147-A177-3AD203B41FA5}">
                          <a16:colId xmlns:a16="http://schemas.microsoft.com/office/drawing/2014/main" val="3385848054"/>
                        </a:ext>
                      </a:extLst>
                    </a:gridCol>
                  </a:tblGrid>
                  <a:tr h="4419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719" t="-1370" r="-602878" b="-175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719" t="-1370" r="-502878" b="-175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99286" t="-1370" r="-399286" b="-175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439" t="-1370" r="-302158" b="-175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439" t="-1370" r="-202158" b="-175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7857" t="-1370" r="-100714" b="-175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02158" t="-1370" r="-1439" b="-175342"/>
                          </a:stretch>
                        </a:blipFill>
                      </a:tcPr>
                    </a:tc>
                    <a:extLst>
                      <a:ext uri="{0D108BD9-81ED-4DB2-BD59-A6C34878D82A}">
                        <a16:rowId xmlns:a16="http://schemas.microsoft.com/office/drawing/2014/main" val="3423838797"/>
                      </a:ext>
                    </a:extLst>
                  </a:tr>
                  <a:tr h="763461">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719" t="-58730" r="-602878"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719" t="-58730" r="-502878"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99286" t="-58730" r="-399286"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439" t="-58730" r="-302158"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439" t="-58730" r="-202158"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7857" t="-58730" r="-100714" b="-15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02158" t="-58730" r="-1439" b="-1587"/>
                          </a:stretch>
                        </a:blipFill>
                      </a:tcPr>
                    </a:tc>
                    <a:extLst>
                      <a:ext uri="{0D108BD9-81ED-4DB2-BD59-A6C34878D82A}">
                        <a16:rowId xmlns:a16="http://schemas.microsoft.com/office/drawing/2014/main" val="3788502052"/>
                      </a:ext>
                    </a:extLst>
                  </a:tr>
                </a:tbl>
              </a:graphicData>
            </a:graphic>
          </p:graphicFrame>
        </mc:Fallback>
      </mc:AlternateContent>
      <p:pic>
        <p:nvPicPr>
          <p:cNvPr id="16" name="Google Shape;254;p4"/>
          <p:cNvPicPr preferRelativeResize="0"/>
          <p:nvPr/>
        </p:nvPicPr>
        <p:blipFill rotWithShape="1">
          <a:blip r:embed="rId5">
            <a:alphaModFix/>
          </a:blip>
          <a:srcRect/>
          <a:stretch/>
        </p:blipFill>
        <p:spPr>
          <a:xfrm>
            <a:off x="7386075" y="28100"/>
            <a:ext cx="1642097" cy="305306"/>
          </a:xfrm>
          <a:prstGeom prst="rect">
            <a:avLst/>
          </a:prstGeom>
          <a:noFill/>
          <a:ln>
            <a:noFill/>
          </a:ln>
        </p:spPr>
      </p:pic>
    </p:spTree>
    <p:extLst>
      <p:ext uri="{BB962C8B-B14F-4D97-AF65-F5344CB8AC3E}">
        <p14:creationId xmlns:p14="http://schemas.microsoft.com/office/powerpoint/2010/main" val="3407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grpSp>
        <p:nvGrpSpPr>
          <p:cNvPr id="86" name="Google Shape;1220;p46"/>
          <p:cNvGrpSpPr/>
          <p:nvPr/>
        </p:nvGrpSpPr>
        <p:grpSpPr>
          <a:xfrm rot="6925048" flipH="1">
            <a:off x="7540701" y="4174250"/>
            <a:ext cx="1521992" cy="383378"/>
            <a:chOff x="6653975" y="2250350"/>
            <a:chExt cx="2070101" cy="521443"/>
          </a:xfrm>
        </p:grpSpPr>
        <p:sp>
          <p:nvSpPr>
            <p:cNvPr id="87" name="Google Shape;1221;p46"/>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22;p46"/>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223;p46"/>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224;p46"/>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225;p46"/>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226;p46"/>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227;p46"/>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2743;p52"/>
          <p:cNvSpPr txBox="1">
            <a:spLocks noGrp="1"/>
          </p:cNvSpPr>
          <p:nvPr>
            <p:ph type="title"/>
          </p:nvPr>
        </p:nvSpPr>
        <p:spPr>
          <a:xfrm>
            <a:off x="1139514" y="1411176"/>
            <a:ext cx="3032212" cy="768900"/>
          </a:xfrm>
          <a:prstGeom prst="rect">
            <a:avLst/>
          </a:prstGeom>
        </p:spPr>
        <p:txBody>
          <a:bodyPr spcFirstLastPara="1" wrap="square" lIns="91425" tIns="91425" rIns="91425" bIns="91425" anchor="t" anchorCtr="0">
            <a:noAutofit/>
          </a:bodyPr>
          <a:lstStyle/>
          <a:p>
            <a:pPr lvl="0"/>
            <a:r>
              <a:rPr lang="en-US" sz="3300" b="1" smtClean="0">
                <a:solidFill>
                  <a:srgbClr val="C00000"/>
                </a:solidFill>
                <a:latin typeface="+mj-lt"/>
              </a:rPr>
              <a:t>KHÁI NIỆM</a:t>
            </a:r>
            <a:endParaRPr lang="en-US" sz="3300" b="1">
              <a:solidFill>
                <a:srgbClr val="C00000"/>
              </a:solidFill>
              <a:latin typeface="+mj-lt"/>
            </a:endParaRPr>
          </a:p>
        </p:txBody>
      </p:sp>
      <mc:AlternateContent xmlns:mc="http://schemas.openxmlformats.org/markup-compatibility/2006" xmlns:a14="http://schemas.microsoft.com/office/drawing/2010/main">
        <mc:Choice Requires="a14">
          <p:sp>
            <p:nvSpPr>
              <p:cNvPr id="95" name="Rectangle 94"/>
              <p:cNvSpPr/>
              <p:nvPr/>
            </p:nvSpPr>
            <p:spPr>
              <a:xfrm>
                <a:off x="4734357" y="1366674"/>
                <a:ext cx="3315371" cy="3291670"/>
              </a:xfrm>
              <a:prstGeom prst="rect">
                <a:avLst/>
              </a:prstGeom>
            </p:spPr>
            <p:txBody>
              <a:bodyPr wrap="square">
                <a:spAutoFit/>
              </a:bodyPr>
              <a:lstStyle/>
              <a:p>
                <a:pPr lvl="0" algn="just">
                  <a:lnSpc>
                    <a:spcPct val="165000"/>
                  </a:lnSpc>
                </a:pPr>
                <a:r>
                  <a:rPr lang="vi-VN" sz="1800">
                    <a:latin typeface="Arial" panose="020B0604020202020204" pitchFamily="34" charset="0"/>
                    <a:ea typeface="Arial" panose="020B0604020202020204" pitchFamily="34" charset="0"/>
                    <a:cs typeface="Times New Roman" panose="02020603050405020304" pitchFamily="18" charset="0"/>
                  </a:rPr>
                  <a:t>Đại lượng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𝑋</m:t>
                    </m:r>
                  </m:oMath>
                </a14:m>
                <a:r>
                  <a:rPr lang="vi-VN" sz="1800">
                    <a:latin typeface="Arial" panose="020B0604020202020204" pitchFamily="34" charset="0"/>
                    <a:ea typeface="Arial" panose="020B0604020202020204" pitchFamily="34" charset="0"/>
                    <a:cs typeface="Times New Roman" panose="02020603050405020304" pitchFamily="18" charset="0"/>
                  </a:rPr>
                  <a:t> được gọi là một biến ngẫu nhiên rời rạc nếu nó nhận một số hữu hạn các </a:t>
                </a:r>
                <a:r>
                  <a:rPr lang="en-US" sz="1800" smtClean="0">
                    <a:latin typeface="Arial" panose="020B0604020202020204" pitchFamily="34" charset="0"/>
                    <a:ea typeface="Arial" panose="020B0604020202020204" pitchFamily="34" charset="0"/>
                    <a:cs typeface="Times New Roman" panose="02020603050405020304" pitchFamily="18" charset="0"/>
                  </a:rPr>
                  <a:t>    </a:t>
                </a:r>
                <a:r>
                  <a:rPr lang="vi-VN" sz="1800" smtClean="0">
                    <a:latin typeface="Arial" panose="020B0604020202020204" pitchFamily="34" charset="0"/>
                    <a:ea typeface="Arial" panose="020B0604020202020204" pitchFamily="34" charset="0"/>
                    <a:cs typeface="Times New Roman" panose="02020603050405020304" pitchFamily="18" charset="0"/>
                  </a:rPr>
                  <a:t>giá </a:t>
                </a:r>
                <a:r>
                  <a:rPr lang="vi-VN" sz="1800">
                    <a:latin typeface="Arial" panose="020B0604020202020204" pitchFamily="34" charset="0"/>
                    <a:ea typeface="Arial" panose="020B0604020202020204" pitchFamily="34" charset="0"/>
                    <a:cs typeface="Times New Roman" panose="02020603050405020304" pitchFamily="18" charset="0"/>
                  </a:rPr>
                  <a:t>trị có thể. Các giá trị đó là các số và không dự đoán được trước khi phép thử được thực hiện.</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95" name="Rectangle 94"/>
              <p:cNvSpPr>
                <a:spLocks noRot="1" noChangeAspect="1" noMove="1" noResize="1" noEditPoints="1" noAdjustHandles="1" noChangeArrowheads="1" noChangeShapeType="1" noTextEdit="1"/>
              </p:cNvSpPr>
              <p:nvPr/>
            </p:nvSpPr>
            <p:spPr>
              <a:xfrm>
                <a:off x="4734357" y="1366674"/>
                <a:ext cx="3315371" cy="3291670"/>
              </a:xfrm>
              <a:prstGeom prst="rect">
                <a:avLst/>
              </a:prstGeom>
              <a:blipFill>
                <a:blip r:embed="rId4"/>
                <a:stretch>
                  <a:fillRect l="-1657" r="-1657" b="-185"/>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770437" y="3388074"/>
            <a:ext cx="2035487" cy="1497612"/>
          </a:xfrm>
          <a:prstGeom prst="rect">
            <a:avLst/>
          </a:prstGeom>
        </p:spPr>
      </p:pic>
    </p:spTree>
    <p:extLst>
      <p:ext uri="{BB962C8B-B14F-4D97-AF65-F5344CB8AC3E}">
        <p14:creationId xmlns:p14="http://schemas.microsoft.com/office/powerpoint/2010/main" val="18126851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84" name="Rectangle 183"/>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Google Shape;2161;p36"/>
          <p:cNvSpPr txBox="1">
            <a:spLocks noGrp="1"/>
          </p:cNvSpPr>
          <p:nvPr>
            <p:ph type="title"/>
          </p:nvPr>
        </p:nvSpPr>
        <p:spPr>
          <a:xfrm>
            <a:off x="1359468" y="939287"/>
            <a:ext cx="4680769" cy="541538"/>
          </a:xfrm>
          <a:prstGeom prst="rect">
            <a:avLst/>
          </a:prstGeom>
        </p:spPr>
        <p:txBody>
          <a:bodyPr spcFirstLastPara="1" wrap="square" lIns="91425" tIns="91425" rIns="91425" bIns="91425" anchor="t" anchorCtr="0">
            <a:noAutofit/>
          </a:bodyPr>
          <a:lstStyle/>
          <a:p>
            <a:pPr lvl="0" algn="l"/>
            <a:r>
              <a:rPr lang="vi-VN" b="1">
                <a:highlight>
                  <a:schemeClr val="dk2"/>
                </a:highlight>
                <a:latin typeface="+mn-lt"/>
              </a:rPr>
              <a:t>HƯỚNG DẪN VỀ NHÀ</a:t>
            </a:r>
            <a:endParaRPr lang="en-US" b="1" dirty="0">
              <a:highlight>
                <a:schemeClr val="dk2"/>
              </a:highlight>
              <a:latin typeface="+mn-lt"/>
            </a:endParaRPr>
          </a:p>
        </p:txBody>
      </p:sp>
      <p:sp>
        <p:nvSpPr>
          <p:cNvPr id="191" name="Rectangle 190"/>
          <p:cNvSpPr/>
          <p:nvPr/>
        </p:nvSpPr>
        <p:spPr>
          <a:xfrm>
            <a:off x="1368717" y="1936819"/>
            <a:ext cx="4412887" cy="476734"/>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900" b="0" i="0" u="none" strike="noStrike" kern="0" cap="none" spc="0" normalizeH="0" baseline="0" noProof="0" dirty="0" err="1">
                <a:ln>
                  <a:noFill/>
                </a:ln>
                <a:solidFill>
                  <a:schemeClr val="tx1"/>
                </a:solidFill>
                <a:effectLst/>
                <a:uLnTx/>
                <a:uFillTx/>
                <a:latin typeface="Arial"/>
                <a:ea typeface="+mn-ea"/>
                <a:cs typeface="Arial"/>
                <a:sym typeface="Arial"/>
              </a:rPr>
              <a:t>Ôn</a:t>
            </a:r>
            <a:r>
              <a:rPr kumimoji="0" lang="en-US" sz="1900" b="0" i="0" u="none" strike="noStrike" kern="0" cap="none" spc="0" normalizeH="0" baseline="0" noProof="0" dirty="0">
                <a:ln>
                  <a:noFill/>
                </a:ln>
                <a:solidFill>
                  <a:schemeClr val="tx1"/>
                </a:solidFill>
                <a:effectLst/>
                <a:uLnTx/>
                <a:uFillTx/>
                <a:latin typeface="Arial"/>
                <a:ea typeface="+mn-ea"/>
                <a:cs typeface="Arial"/>
                <a:sym typeface="Arial"/>
              </a:rPr>
              <a:t> </a:t>
            </a:r>
            <a:r>
              <a:rPr kumimoji="0" lang="en-US" sz="1900" b="0" i="0" u="none" strike="noStrike" kern="0" cap="none" spc="0" normalizeH="0" baseline="0" noProof="0" dirty="0" err="1">
                <a:ln>
                  <a:noFill/>
                </a:ln>
                <a:solidFill>
                  <a:schemeClr val="tx1"/>
                </a:solidFill>
                <a:effectLst/>
                <a:uLnTx/>
                <a:uFillTx/>
                <a:latin typeface="Arial"/>
                <a:ea typeface="+mn-ea"/>
                <a:cs typeface="Arial"/>
                <a:sym typeface="Arial"/>
              </a:rPr>
              <a:t>tập</a:t>
            </a:r>
            <a:r>
              <a:rPr kumimoji="0" lang="en-US" sz="1900" b="0" i="0" u="none" strike="noStrike" kern="0" cap="none" spc="0" normalizeH="0" baseline="0" noProof="0" dirty="0">
                <a:ln>
                  <a:noFill/>
                </a:ln>
                <a:solidFill>
                  <a:schemeClr val="tx1"/>
                </a:solidFill>
                <a:effectLst/>
                <a:uLnTx/>
                <a:uFillTx/>
                <a:latin typeface="Arial"/>
                <a:ea typeface="+mn-ea"/>
                <a:cs typeface="Arial"/>
                <a:sym typeface="Arial"/>
              </a:rPr>
              <a:t> </a:t>
            </a:r>
            <a:r>
              <a:rPr kumimoji="0" lang="en-US" sz="1900" b="0" i="0" u="none" strike="noStrike" kern="0" cap="none" spc="0" normalizeH="0" baseline="0" noProof="0" dirty="0" err="1">
                <a:ln>
                  <a:noFill/>
                </a:ln>
                <a:solidFill>
                  <a:schemeClr val="tx1"/>
                </a:solidFill>
                <a:effectLst/>
                <a:uLnTx/>
                <a:uFillTx/>
                <a:latin typeface="Arial"/>
                <a:ea typeface="+mn-ea"/>
                <a:cs typeface="Arial"/>
                <a:sym typeface="Arial"/>
              </a:rPr>
              <a:t>kiến</a:t>
            </a:r>
            <a:r>
              <a:rPr kumimoji="0" lang="en-US" sz="1900" b="0" i="0" u="none" strike="noStrike" kern="0" cap="none" spc="0" normalizeH="0" baseline="0" noProof="0" dirty="0">
                <a:ln>
                  <a:noFill/>
                </a:ln>
                <a:solidFill>
                  <a:schemeClr val="tx1"/>
                </a:solidFill>
                <a:effectLst/>
                <a:uLnTx/>
                <a:uFillTx/>
                <a:latin typeface="Arial"/>
                <a:ea typeface="+mn-ea"/>
                <a:cs typeface="Arial"/>
                <a:sym typeface="Arial"/>
              </a:rPr>
              <a:t> </a:t>
            </a:r>
            <a:r>
              <a:rPr kumimoji="0" lang="en-US" sz="1900" b="0" i="0" u="none" strike="noStrike" kern="0" cap="none" spc="0" normalizeH="0" baseline="0" noProof="0" dirty="0" err="1">
                <a:ln>
                  <a:noFill/>
                </a:ln>
                <a:solidFill>
                  <a:schemeClr val="tx1"/>
                </a:solidFill>
                <a:effectLst/>
                <a:uLnTx/>
                <a:uFillTx/>
                <a:latin typeface="Arial"/>
                <a:ea typeface="+mn-ea"/>
                <a:cs typeface="Arial"/>
                <a:sym typeface="Arial"/>
              </a:rPr>
              <a:t>thức</a:t>
            </a:r>
            <a:r>
              <a:rPr kumimoji="0" lang="en-US" sz="1900" b="0" i="0" u="none" strike="noStrike" kern="0" cap="none" spc="0" normalizeH="0" baseline="0" noProof="0" dirty="0">
                <a:ln>
                  <a:noFill/>
                </a:ln>
                <a:solidFill>
                  <a:schemeClr val="tx1"/>
                </a:solidFill>
                <a:effectLst/>
                <a:uLnTx/>
                <a:uFillTx/>
                <a:latin typeface="Arial"/>
                <a:ea typeface="+mn-ea"/>
                <a:cs typeface="Arial"/>
                <a:sym typeface="Arial"/>
              </a:rPr>
              <a:t> </a:t>
            </a:r>
            <a:r>
              <a:rPr kumimoji="0" lang="en-US" sz="1900" b="0" i="0" u="none" strike="noStrike" kern="0" cap="none" spc="0" normalizeH="0" baseline="0" noProof="0" err="1">
                <a:ln>
                  <a:noFill/>
                </a:ln>
                <a:solidFill>
                  <a:schemeClr val="tx1"/>
                </a:solidFill>
                <a:effectLst/>
                <a:uLnTx/>
                <a:uFillTx/>
                <a:latin typeface="Arial"/>
                <a:ea typeface="+mn-ea"/>
                <a:cs typeface="Arial"/>
                <a:sym typeface="Arial"/>
              </a:rPr>
              <a:t>đã</a:t>
            </a:r>
            <a:r>
              <a:rPr kumimoji="0" lang="en-US" sz="1900" b="0" i="0" u="none" strike="noStrike" kern="0" cap="none" spc="0" normalizeH="0" baseline="0" noProof="0">
                <a:ln>
                  <a:noFill/>
                </a:ln>
                <a:solidFill>
                  <a:schemeClr val="tx1"/>
                </a:solidFill>
                <a:effectLst/>
                <a:uLnTx/>
                <a:uFillTx/>
                <a:latin typeface="Arial"/>
                <a:ea typeface="+mn-ea"/>
                <a:cs typeface="Arial"/>
                <a:sym typeface="Arial"/>
              </a:rPr>
              <a:t> học.</a:t>
            </a:r>
            <a:endParaRPr kumimoji="0" lang="en-US" sz="1900" b="0" i="0" u="none" strike="noStrike" kern="0" cap="none" spc="0" normalizeH="0" baseline="0" noProof="0" dirty="0">
              <a:ln>
                <a:noFill/>
              </a:ln>
              <a:solidFill>
                <a:schemeClr val="tx1"/>
              </a:solidFill>
              <a:effectLst/>
              <a:uLnTx/>
              <a:uFillTx/>
              <a:latin typeface="Arial"/>
              <a:ea typeface="+mn-ea"/>
              <a:cs typeface="Arial"/>
              <a:sym typeface="Arial"/>
            </a:endParaRPr>
          </a:p>
        </p:txBody>
      </p:sp>
      <p:sp>
        <p:nvSpPr>
          <p:cNvPr id="192" name="Rectangle 191"/>
          <p:cNvSpPr/>
          <p:nvPr/>
        </p:nvSpPr>
        <p:spPr>
          <a:xfrm>
            <a:off x="1368717" y="2698693"/>
            <a:ext cx="4331827" cy="476734"/>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800"/>
              </a:spcAft>
              <a:buClr>
                <a:schemeClr val="tx1"/>
              </a:buClr>
              <a:buSzTx/>
              <a:buFont typeface="Wingdings" panose="05000000000000000000" pitchFamily="2" charset="2"/>
              <a:buChar char="q"/>
              <a:tabLst/>
              <a:defRPr/>
            </a:pPr>
            <a:r>
              <a:rPr kumimoji="0" lang="vi-VN" sz="19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r>
              <a:rPr kumimoji="0" lang="en-US" sz="1900" b="0" i="0" u="none" strike="noStrike" kern="0" cap="none" spc="0" normalizeH="0" baseline="0" noProof="0">
                <a:ln>
                  <a:noFill/>
                </a:ln>
                <a:solidFill>
                  <a:schemeClr val="tx1"/>
                </a:solidFill>
                <a:effectLst/>
                <a:uLnTx/>
                <a:uFillTx/>
                <a:ea typeface="Times New Roman" panose="02020603050405020304" pitchFamily="18" charset="0"/>
                <a:cs typeface="Times New Roman" panose="02020603050405020304" pitchFamily="18" charset="0"/>
                <a:sym typeface="Arial"/>
              </a:rPr>
              <a:t>.</a:t>
            </a:r>
            <a:endParaRPr kumimoji="0" lang="en-US" sz="1900" b="1" i="1" u="none" strike="noStrike" kern="0" cap="none" spc="0" normalizeH="0" baseline="0" noProof="0" dirty="0">
              <a:ln>
                <a:noFill/>
              </a:ln>
              <a:solidFill>
                <a:schemeClr val="tx1"/>
              </a:solidFill>
              <a:effectLst/>
              <a:uLnTx/>
              <a:uFillTx/>
              <a:ea typeface="DengXian"/>
              <a:cs typeface="Times New Roman" panose="02020603050405020304" pitchFamily="18" charset="0"/>
              <a:sym typeface="Arial"/>
            </a:endParaRPr>
          </a:p>
        </p:txBody>
      </p:sp>
      <p:sp>
        <p:nvSpPr>
          <p:cNvPr id="193" name="Rectangle 192"/>
          <p:cNvSpPr/>
          <p:nvPr/>
        </p:nvSpPr>
        <p:spPr>
          <a:xfrm>
            <a:off x="1368717" y="3460567"/>
            <a:ext cx="6340353" cy="969496"/>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defRPr/>
            </a:pPr>
            <a:r>
              <a:rPr kumimoji="0" lang="en-US" sz="1900" b="0" i="0" u="none" strike="noStrike" kern="1200" cap="none" spc="0" normalizeH="0" baseline="0" noProof="0" dirty="0" err="1">
                <a:ln>
                  <a:noFill/>
                </a:ln>
                <a:solidFill>
                  <a:schemeClr val="tx1"/>
                </a:solidFill>
                <a:effectLst/>
                <a:uLnTx/>
                <a:uFillTx/>
                <a:ea typeface="Times New Roman" panose="02020603050405020304" pitchFamily="18" charset="0"/>
                <a:cs typeface="Arial" panose="020B0604020202020204" pitchFamily="34" charset="0"/>
                <a:sym typeface="Arial"/>
              </a:rPr>
              <a:t>Đọc</a:t>
            </a:r>
            <a:r>
              <a:rPr kumimoji="0" lang="en-US" sz="1900" b="0" i="0" u="none" strike="noStrike" kern="1200" cap="none" spc="0" normalizeH="0" baseline="0" noProof="0" dirty="0">
                <a:ln>
                  <a:noFill/>
                </a:ln>
                <a:solidFill>
                  <a:schemeClr val="tx1"/>
                </a:solidFill>
                <a:effectLst/>
                <a:uLnTx/>
                <a:uFillTx/>
                <a:ea typeface="Times New Roman" panose="02020603050405020304" pitchFamily="18" charset="0"/>
                <a:cs typeface="Arial" panose="020B0604020202020204" pitchFamily="34" charset="0"/>
                <a:sym typeface="Arial"/>
              </a:rPr>
              <a:t> </a:t>
            </a:r>
            <a:r>
              <a:rPr kumimoji="0" lang="en-US" sz="1900" b="0" i="0" u="none" strike="noStrike" kern="1200" cap="none" spc="0" normalizeH="0" baseline="0" noProof="0" dirty="0" err="1">
                <a:ln>
                  <a:noFill/>
                </a:ln>
                <a:solidFill>
                  <a:schemeClr val="tx1"/>
                </a:solidFill>
                <a:effectLst/>
                <a:uLnTx/>
                <a:uFillTx/>
                <a:ea typeface="Times New Roman" panose="02020603050405020304" pitchFamily="18" charset="0"/>
                <a:cs typeface="Arial" panose="020B0604020202020204" pitchFamily="34" charset="0"/>
                <a:sym typeface="Arial"/>
              </a:rPr>
              <a:t>và</a:t>
            </a:r>
            <a:r>
              <a:rPr kumimoji="0" lang="en-US" sz="1900" b="0" i="0" u="none" strike="noStrike" kern="1200" cap="none" spc="0" normalizeH="0" baseline="0" noProof="0" dirty="0">
                <a:ln>
                  <a:noFill/>
                </a:ln>
                <a:solidFill>
                  <a:schemeClr val="tx1"/>
                </a:solidFill>
                <a:effectLst/>
                <a:uLnTx/>
                <a:uFillTx/>
                <a:ea typeface="Times New Roman" panose="02020603050405020304" pitchFamily="18" charset="0"/>
                <a:cs typeface="Arial" panose="020B0604020202020204" pitchFamily="34" charset="0"/>
                <a:sym typeface="Arial"/>
              </a:rPr>
              <a:t> </a:t>
            </a:r>
            <a:r>
              <a:rPr kumimoji="0" lang="en-US" sz="1900" b="0" i="0" u="none" strike="noStrike" kern="1200" cap="none" spc="0" normalizeH="0" baseline="0" noProof="0" dirty="0" err="1">
                <a:ln>
                  <a:noFill/>
                </a:ln>
                <a:solidFill>
                  <a:schemeClr val="tx1"/>
                </a:solidFill>
                <a:effectLst/>
                <a:uLnTx/>
                <a:uFillTx/>
                <a:ea typeface="Times New Roman" panose="02020603050405020304" pitchFamily="18" charset="0"/>
                <a:cs typeface="Arial" panose="020B0604020202020204" pitchFamily="34" charset="0"/>
                <a:sym typeface="Arial"/>
              </a:rPr>
              <a:t>chuẩn</a:t>
            </a:r>
            <a:r>
              <a:rPr kumimoji="0" lang="en-US" sz="1900" b="0" i="0" u="none" strike="noStrike" kern="1200" cap="none" spc="0" normalizeH="0" baseline="0" noProof="0" dirty="0">
                <a:ln>
                  <a:noFill/>
                </a:ln>
                <a:solidFill>
                  <a:schemeClr val="tx1"/>
                </a:solidFill>
                <a:effectLst/>
                <a:uLnTx/>
                <a:uFillTx/>
                <a:ea typeface="Times New Roman" panose="02020603050405020304" pitchFamily="18" charset="0"/>
                <a:cs typeface="Arial" panose="020B0604020202020204" pitchFamily="34" charset="0"/>
                <a:sym typeface="Arial"/>
              </a:rPr>
              <a:t> </a:t>
            </a:r>
            <a:r>
              <a:rPr kumimoji="0" lang="en-US" sz="1900" b="0" i="0" u="none" strike="noStrike" kern="1200" cap="none" spc="0" normalizeH="0" baseline="0" noProof="0" dirty="0" err="1">
                <a:ln>
                  <a:noFill/>
                </a:ln>
                <a:solidFill>
                  <a:schemeClr val="tx1"/>
                </a:solidFill>
                <a:effectLst/>
                <a:uLnTx/>
                <a:uFillTx/>
                <a:ea typeface="Times New Roman" panose="02020603050405020304" pitchFamily="18" charset="0"/>
                <a:cs typeface="Arial" panose="020B0604020202020204" pitchFamily="34" charset="0"/>
                <a:sym typeface="Arial"/>
              </a:rPr>
              <a:t>bị</a:t>
            </a:r>
            <a:r>
              <a:rPr kumimoji="0" lang="en-US" sz="1900" b="0" i="0" u="none" strike="noStrike" kern="1200" cap="none" spc="0" normalizeH="0" baseline="0" noProof="0" dirty="0">
                <a:ln>
                  <a:noFill/>
                </a:ln>
                <a:solidFill>
                  <a:schemeClr val="tx1"/>
                </a:solidFill>
                <a:effectLst/>
                <a:uLnTx/>
                <a:uFillTx/>
                <a:ea typeface="Times New Roman" panose="02020603050405020304" pitchFamily="18" charset="0"/>
                <a:cs typeface="Arial" panose="020B0604020202020204" pitchFamily="34" charset="0"/>
                <a:sym typeface="Arial"/>
              </a:rPr>
              <a:t> </a:t>
            </a:r>
            <a:r>
              <a:rPr kumimoji="0" lang="en-US" sz="1900" b="0" i="0" u="none" strike="noStrike" kern="1200" cap="none" spc="0" normalizeH="0" baseline="0" noProof="0" err="1">
                <a:ln>
                  <a:noFill/>
                </a:ln>
                <a:solidFill>
                  <a:schemeClr val="tx1"/>
                </a:solidFill>
                <a:effectLst/>
                <a:uLnTx/>
                <a:uFillTx/>
                <a:ea typeface="Times New Roman" panose="02020603050405020304" pitchFamily="18" charset="0"/>
                <a:cs typeface="Arial" panose="020B0604020202020204" pitchFamily="34" charset="0"/>
                <a:sym typeface="Arial"/>
              </a:rPr>
              <a:t>trước</a:t>
            </a:r>
            <a:r>
              <a:rPr kumimoji="0" lang="en-US" sz="1900" b="0" i="0" u="none" strike="noStrike" kern="1200" cap="none" spc="0" normalizeH="0" baseline="0" noProof="0">
                <a:ln>
                  <a:noFill/>
                </a:ln>
                <a:solidFill>
                  <a:schemeClr val="tx1"/>
                </a:solidFill>
                <a:effectLst/>
                <a:uLnTx/>
                <a:uFillTx/>
                <a:ea typeface="Times New Roman" panose="02020603050405020304" pitchFamily="18" charset="0"/>
                <a:cs typeface="Arial" panose="020B0604020202020204" pitchFamily="34" charset="0"/>
                <a:sym typeface="Arial"/>
              </a:rPr>
              <a:t> </a:t>
            </a:r>
            <a:r>
              <a:rPr kumimoji="0" lang="vi-VN" sz="1900" b="1" i="1"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2. </a:t>
            </a:r>
            <a:r>
              <a:rPr lang="vi-VN" sz="1900" b="1" i="1" kern="1200">
                <a:solidFill>
                  <a:schemeClr val="tx1"/>
                </a:solidFill>
                <a:latin typeface="Arial" panose="020B0604020202020204" pitchFamily="34" charset="0"/>
                <a:ea typeface="Times New Roman" panose="02020603050405020304" pitchFamily="18" charset="0"/>
                <a:cs typeface="Arial" panose="020B0604020202020204" pitchFamily="34" charset="0"/>
              </a:rPr>
              <a:t>Biến ngẫu nhiên có phân bố nhị thức và áp </a:t>
            </a:r>
            <a:r>
              <a:rPr lang="vi-VN" sz="1900" b="1" i="1" kern="1200" smtClean="0">
                <a:solidFill>
                  <a:schemeClr val="tx1"/>
                </a:solidFill>
                <a:latin typeface="Arial" panose="020B0604020202020204" pitchFamily="34" charset="0"/>
                <a:ea typeface="Times New Roman" panose="02020603050405020304" pitchFamily="18" charset="0"/>
                <a:cs typeface="Arial" panose="020B0604020202020204" pitchFamily="34" charset="0"/>
              </a:rPr>
              <a:t>dụng</a:t>
            </a:r>
            <a:r>
              <a:rPr lang="en-US" sz="1900" b="1" i="1" kern="120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kumimoji="0" lang="en-US" sz="1900" b="1" i="0" u="none" strike="noStrike" kern="1200" cap="none" spc="0" normalizeH="0" baseline="0" noProof="0" dirty="0">
              <a:ln>
                <a:noFill/>
              </a:ln>
              <a:solidFill>
                <a:schemeClr val="tx1"/>
              </a:solidFill>
              <a:effectLst/>
              <a:uLnTx/>
              <a:uFillTx/>
              <a:ea typeface="+mn-ea"/>
              <a:cs typeface="Arial" panose="020B0604020202020204" pitchFamily="34" charset="0"/>
              <a:sym typeface="Arial"/>
            </a:endParaRPr>
          </a:p>
        </p:txBody>
      </p:sp>
      <p:grpSp>
        <p:nvGrpSpPr>
          <p:cNvPr id="194" name="Google Shape;1277;p47"/>
          <p:cNvGrpSpPr/>
          <p:nvPr/>
        </p:nvGrpSpPr>
        <p:grpSpPr>
          <a:xfrm rot="3965239">
            <a:off x="7095605" y="68529"/>
            <a:ext cx="2898902" cy="2591812"/>
            <a:chOff x="6007438" y="2403115"/>
            <a:chExt cx="3545722" cy="3170112"/>
          </a:xfrm>
        </p:grpSpPr>
        <p:sp>
          <p:nvSpPr>
            <p:cNvPr id="195" name="Google Shape;1278;p47"/>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279;p47"/>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280;p47"/>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8" name="Google Shape;1281;p47"/>
            <p:cNvGrpSpPr/>
            <p:nvPr/>
          </p:nvGrpSpPr>
          <p:grpSpPr>
            <a:xfrm rot="1935470">
              <a:off x="7034585" y="2523897"/>
              <a:ext cx="1299479" cy="2928548"/>
              <a:chOff x="7266412" y="524764"/>
              <a:chExt cx="1149248" cy="2589982"/>
            </a:xfrm>
          </p:grpSpPr>
          <p:sp>
            <p:nvSpPr>
              <p:cNvPr id="200" name="Google Shape;1282;p47"/>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283;p47"/>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284;p47"/>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285;p47"/>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286;p47"/>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287;p47"/>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288;p47"/>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289;p47"/>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290;p47"/>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291;p47"/>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292;p47"/>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293;p47"/>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294;p47"/>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295;p47"/>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296;p47"/>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297;p47"/>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298;p47"/>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299;p47"/>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300;p47"/>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301;p47"/>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302;p47"/>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303;p47"/>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304;p47"/>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305;p47"/>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306;p47"/>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307;p47"/>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308;p47"/>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309;p47"/>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310;p47"/>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311;p47"/>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312;p47"/>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313;p47"/>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314;p47"/>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315;p47"/>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316;p47"/>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317;p47"/>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318;p47"/>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319;p47"/>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320;p47"/>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321;p47"/>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322;p47"/>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323;p47"/>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324;p47"/>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325;p47"/>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326;p47"/>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327;p47"/>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328;p47"/>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329;p47"/>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330;p47"/>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331;p47"/>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332;p47"/>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333;p47"/>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334;p47"/>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335;p47"/>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336;p47"/>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337;p47"/>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338;p47"/>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339;p47"/>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340;p47"/>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341;p47"/>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342;p47"/>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343;p47"/>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344;p47"/>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345;p47"/>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346;p47"/>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347;p47"/>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348;p47"/>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349;p47"/>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350;p47"/>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351;p47"/>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352;p47"/>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353;p47"/>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354;p47"/>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355;p47"/>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356;p47"/>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357;p47"/>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358;p47"/>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359;p47"/>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360;p47"/>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361;p47"/>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362;p47"/>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9" name="Google Shape;1363;p47"/>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59035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fill="hold"/>
                                        <p:tgtEl>
                                          <p:spTgt spid="191"/>
                                        </p:tgtEl>
                                        <p:attrNameLst>
                                          <p:attrName>ppt_x</p:attrName>
                                        </p:attrNameLst>
                                      </p:cBhvr>
                                      <p:tavLst>
                                        <p:tav tm="0">
                                          <p:val>
                                            <p:strVal val="#ppt_x"/>
                                          </p:val>
                                        </p:tav>
                                        <p:tav tm="100000">
                                          <p:val>
                                            <p:strVal val="#ppt_x"/>
                                          </p:val>
                                        </p:tav>
                                      </p:tavLst>
                                    </p:anim>
                                    <p:anim calcmode="lin" valueType="num">
                                      <p:cBhvr additive="base">
                                        <p:cTn id="8" dur="500" fill="hold"/>
                                        <p:tgtEl>
                                          <p:spTgt spid="1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additive="base">
                                        <p:cTn id="11" dur="500" fill="hold"/>
                                        <p:tgtEl>
                                          <p:spTgt spid="192"/>
                                        </p:tgtEl>
                                        <p:attrNameLst>
                                          <p:attrName>ppt_x</p:attrName>
                                        </p:attrNameLst>
                                      </p:cBhvr>
                                      <p:tavLst>
                                        <p:tav tm="0">
                                          <p:val>
                                            <p:strVal val="#ppt_x"/>
                                          </p:val>
                                        </p:tav>
                                        <p:tav tm="100000">
                                          <p:val>
                                            <p:strVal val="#ppt_x"/>
                                          </p:val>
                                        </p:tav>
                                      </p:tavLst>
                                    </p:anim>
                                    <p:anim calcmode="lin" valueType="num">
                                      <p:cBhvr additive="base">
                                        <p:cTn id="12" dur="500" fill="hold"/>
                                        <p:tgtEl>
                                          <p:spTgt spid="19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3"/>
                                        </p:tgtEl>
                                        <p:attrNameLst>
                                          <p:attrName>style.visibility</p:attrName>
                                        </p:attrNameLst>
                                      </p:cBhvr>
                                      <p:to>
                                        <p:strVal val="visible"/>
                                      </p:to>
                                    </p:set>
                                    <p:anim calcmode="lin" valueType="num">
                                      <p:cBhvr additive="base">
                                        <p:cTn id="15" dur="500" fill="hold"/>
                                        <p:tgtEl>
                                          <p:spTgt spid="193"/>
                                        </p:tgtEl>
                                        <p:attrNameLst>
                                          <p:attrName>ppt_x</p:attrName>
                                        </p:attrNameLst>
                                      </p:cBhvr>
                                      <p:tavLst>
                                        <p:tav tm="0">
                                          <p:val>
                                            <p:strVal val="#ppt_x"/>
                                          </p:val>
                                        </p:tav>
                                        <p:tav tm="100000">
                                          <p:val>
                                            <p:strVal val="#ppt_x"/>
                                          </p:val>
                                        </p:tav>
                                      </p:tavLst>
                                    </p:anim>
                                    <p:anim calcmode="lin" valueType="num">
                                      <p:cBhvr additive="base">
                                        <p:cTn id="16"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2" grpId="0"/>
      <p:bldP spid="19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057"/>
        <p:cNvGrpSpPr/>
        <p:nvPr/>
      </p:nvGrpSpPr>
      <p:grpSpPr>
        <a:xfrm>
          <a:off x="0" y="0"/>
          <a:ext cx="0" cy="0"/>
          <a:chOff x="0" y="0"/>
          <a:chExt cx="0" cy="0"/>
        </a:xfrm>
      </p:grpSpPr>
      <p:sp>
        <p:nvSpPr>
          <p:cNvPr id="101" name="Rectangle 100"/>
          <p:cNvSpPr/>
          <p:nvPr/>
        </p:nvSpPr>
        <p:spPr>
          <a:xfrm>
            <a:off x="866694" y="683812"/>
            <a:ext cx="739471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2" name="Google Shape;5061;p80"/>
          <p:cNvGrpSpPr/>
          <p:nvPr/>
        </p:nvGrpSpPr>
        <p:grpSpPr>
          <a:xfrm rot="-2463440">
            <a:off x="7124602" y="244294"/>
            <a:ext cx="2155028" cy="1926738"/>
            <a:chOff x="6007438" y="2403115"/>
            <a:chExt cx="3545722" cy="3170112"/>
          </a:xfrm>
        </p:grpSpPr>
        <p:sp>
          <p:nvSpPr>
            <p:cNvPr id="103" name="Google Shape;5062;p80"/>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63;p80"/>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64;p80"/>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5065;p80"/>
            <p:cNvGrpSpPr/>
            <p:nvPr/>
          </p:nvGrpSpPr>
          <p:grpSpPr>
            <a:xfrm rot="1935470">
              <a:off x="7034585" y="2523897"/>
              <a:ext cx="1299479" cy="2928548"/>
              <a:chOff x="7266412" y="524764"/>
              <a:chExt cx="1149248" cy="2589982"/>
            </a:xfrm>
          </p:grpSpPr>
          <p:sp>
            <p:nvSpPr>
              <p:cNvPr id="108" name="Google Shape;5066;p80"/>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67;p80"/>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68;p80"/>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69;p80"/>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70;p80"/>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71;p80"/>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72;p80"/>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073;p80"/>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074;p80"/>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75;p80"/>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76;p80"/>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77;p80"/>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78;p80"/>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79;p80"/>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80;p80"/>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81;p80"/>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82;p80"/>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83;p80"/>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84;p80"/>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85;p80"/>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86;p80"/>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87;p80"/>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88;p80"/>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89;p80"/>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90;p80"/>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91;p80"/>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92;p80"/>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93;p80"/>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94;p80"/>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95;p80"/>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96;p80"/>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97;p80"/>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98;p80"/>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99;p80"/>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00;p80"/>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01;p80"/>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02;p80"/>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03;p80"/>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04;p80"/>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05;p80"/>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06;p80"/>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07;p80"/>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08;p80"/>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09;p80"/>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10;p80"/>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11;p80"/>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12;p80"/>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13;p80"/>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14;p80"/>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15;p80"/>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16;p80"/>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17;p80"/>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18;p80"/>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19;p80"/>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20;p80"/>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21;p80"/>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22;p80"/>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23;p80"/>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24;p80"/>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25;p80"/>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26;p80"/>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27;p80"/>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28;p80"/>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29;p80"/>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30;p80"/>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31;p80"/>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32;p80"/>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33;p80"/>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34;p80"/>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35;p80"/>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36;p80"/>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37;p80"/>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38;p80"/>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39;p80"/>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40;p80"/>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41;p80"/>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42;p80"/>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43;p80"/>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44;p80"/>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45;p80"/>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146;p80"/>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5147;p80"/>
            <p:cNvSpPr/>
            <p:nvPr/>
          </p:nvSpPr>
          <p:spPr>
            <a:xfrm rot="-1724732">
              <a:off x="6169494" y="3979658"/>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5148;p80"/>
          <p:cNvGrpSpPr/>
          <p:nvPr/>
        </p:nvGrpSpPr>
        <p:grpSpPr>
          <a:xfrm rot="2138770">
            <a:off x="7406438" y="525437"/>
            <a:ext cx="1258163" cy="316922"/>
            <a:chOff x="6653975" y="2250350"/>
            <a:chExt cx="2070101" cy="521443"/>
          </a:xfrm>
        </p:grpSpPr>
        <p:sp>
          <p:nvSpPr>
            <p:cNvPr id="190" name="Google Shape;5149;p80"/>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150;p80"/>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151;p80"/>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152;p80"/>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153;p80"/>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154;p80"/>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155;p80"/>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Rectangle 196"/>
          <p:cNvSpPr/>
          <p:nvPr/>
        </p:nvSpPr>
        <p:spPr>
          <a:xfrm>
            <a:off x="1366644" y="1308646"/>
            <a:ext cx="6386088" cy="3013838"/>
          </a:xfrm>
          <a:prstGeom prst="rect">
            <a:avLst/>
          </a:prstGeom>
        </p:spPr>
        <p:txBody>
          <a:bodyPr wrap="square">
            <a:spAutoFit/>
          </a:bodyPr>
          <a:lstStyle/>
          <a:p>
            <a:pPr algn="ctr">
              <a:lnSpc>
                <a:spcPct val="150000"/>
              </a:lnSpc>
            </a:pPr>
            <a:r>
              <a:rPr lang="en-US" sz="4400" b="1" kern="1200">
                <a:solidFill>
                  <a:srgbClr val="1F497D"/>
                </a:solidFill>
                <a:latin typeface="Arial" panose="020B0604020202020204" pitchFamily="34" charset="0"/>
                <a:ea typeface="+mn-ea"/>
                <a:cs typeface="Arial" panose="020B0604020202020204" pitchFamily="34" charset="0"/>
              </a:rPr>
              <a:t>HẸN GẶP LẠI CÁC EM TRONG TIẾT HỌC </a:t>
            </a:r>
            <a:br>
              <a:rPr lang="en-US" sz="4400" b="1" kern="1200">
                <a:solidFill>
                  <a:srgbClr val="1F497D"/>
                </a:solidFill>
                <a:latin typeface="Arial" panose="020B0604020202020204" pitchFamily="34" charset="0"/>
                <a:ea typeface="+mn-ea"/>
                <a:cs typeface="Arial" panose="020B0604020202020204" pitchFamily="34" charset="0"/>
              </a:rPr>
            </a:br>
            <a:r>
              <a:rPr lang="en-US" sz="4400" b="1" kern="1200">
                <a:solidFill>
                  <a:srgbClr val="1F497D"/>
                </a:solidFill>
                <a:latin typeface="Arial" panose="020B0604020202020204" pitchFamily="34" charset="0"/>
                <a:ea typeface="+mn-ea"/>
                <a:cs typeface="Arial" panose="020B0604020202020204" pitchFamily="34" charset="0"/>
              </a:rPr>
              <a:t>HÔM SAU!</a:t>
            </a:r>
            <a:endParaRPr lang="en-US" sz="4400"/>
          </a:p>
        </p:txBody>
      </p:sp>
      <p:grpSp>
        <p:nvGrpSpPr>
          <p:cNvPr id="198" name="Google Shape;1910;p52"/>
          <p:cNvGrpSpPr/>
          <p:nvPr/>
        </p:nvGrpSpPr>
        <p:grpSpPr>
          <a:xfrm>
            <a:off x="636895" y="3845567"/>
            <a:ext cx="793673" cy="1006655"/>
            <a:chOff x="6089147" y="1875254"/>
            <a:chExt cx="239572" cy="296553"/>
          </a:xfrm>
        </p:grpSpPr>
        <p:sp>
          <p:nvSpPr>
            <p:cNvPr id="199" name="Google Shape;1911;p52"/>
            <p:cNvSpPr/>
            <p:nvPr/>
          </p:nvSpPr>
          <p:spPr>
            <a:xfrm>
              <a:off x="6165434" y="1947374"/>
              <a:ext cx="159119" cy="219873"/>
            </a:xfrm>
            <a:custGeom>
              <a:avLst/>
              <a:gdLst/>
              <a:ahLst/>
              <a:cxnLst/>
              <a:rect l="l" t="t" r="r" b="b"/>
              <a:pathLst>
                <a:path w="7294" h="10079" extrusionOk="0">
                  <a:moveTo>
                    <a:pt x="6493" y="1"/>
                  </a:moveTo>
                  <a:lnTo>
                    <a:pt x="1" y="9278"/>
                  </a:lnTo>
                  <a:cubicBezTo>
                    <a:pt x="210" y="9747"/>
                    <a:pt x="680" y="10078"/>
                    <a:pt x="1202" y="10078"/>
                  </a:cubicBezTo>
                  <a:lnTo>
                    <a:pt x="5971" y="10078"/>
                  </a:lnTo>
                  <a:cubicBezTo>
                    <a:pt x="6702" y="10078"/>
                    <a:pt x="7294" y="9503"/>
                    <a:pt x="7294" y="8772"/>
                  </a:cubicBezTo>
                  <a:lnTo>
                    <a:pt x="7294" y="1202"/>
                  </a:lnTo>
                  <a:cubicBezTo>
                    <a:pt x="7294" y="662"/>
                    <a:pt x="6962" y="193"/>
                    <a:pt x="6493" y="1"/>
                  </a:cubicBezTo>
                  <a:close/>
                </a:path>
              </a:pathLst>
            </a:custGeom>
            <a:solidFill>
              <a:srgbClr val="EC8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12;p52"/>
            <p:cNvSpPr/>
            <p:nvPr/>
          </p:nvSpPr>
          <p:spPr>
            <a:xfrm>
              <a:off x="6163166" y="1944734"/>
              <a:ext cx="143935" cy="205039"/>
            </a:xfrm>
            <a:custGeom>
              <a:avLst/>
              <a:gdLst/>
              <a:ahLst/>
              <a:cxnLst/>
              <a:rect l="l" t="t" r="r" b="b"/>
              <a:pathLst>
                <a:path w="6598" h="9399" extrusionOk="0">
                  <a:moveTo>
                    <a:pt x="5797" y="1"/>
                  </a:moveTo>
                  <a:lnTo>
                    <a:pt x="0" y="8598"/>
                  </a:lnTo>
                  <a:lnTo>
                    <a:pt x="0" y="8893"/>
                  </a:lnTo>
                  <a:cubicBezTo>
                    <a:pt x="0" y="9067"/>
                    <a:pt x="35" y="9241"/>
                    <a:pt x="105" y="9399"/>
                  </a:cubicBezTo>
                  <a:lnTo>
                    <a:pt x="4491" y="9399"/>
                  </a:lnTo>
                  <a:cubicBezTo>
                    <a:pt x="5657" y="9399"/>
                    <a:pt x="6597" y="8459"/>
                    <a:pt x="6597" y="7292"/>
                  </a:cubicBezTo>
                  <a:lnTo>
                    <a:pt x="6597" y="122"/>
                  </a:lnTo>
                  <a:cubicBezTo>
                    <a:pt x="6440" y="52"/>
                    <a:pt x="6266" y="1"/>
                    <a:pt x="6075" y="1"/>
                  </a:cubicBezTo>
                  <a:close/>
                </a:path>
              </a:pathLst>
            </a:custGeom>
            <a:solidFill>
              <a:srgbClr val="EC8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13;p52"/>
            <p:cNvSpPr/>
            <p:nvPr/>
          </p:nvSpPr>
          <p:spPr>
            <a:xfrm>
              <a:off x="6138100" y="1912077"/>
              <a:ext cx="151527" cy="220244"/>
            </a:xfrm>
            <a:custGeom>
              <a:avLst/>
              <a:gdLst/>
              <a:ahLst/>
              <a:cxnLst/>
              <a:rect l="l" t="t" r="r" b="b"/>
              <a:pathLst>
                <a:path w="6946" h="10096" extrusionOk="0">
                  <a:moveTo>
                    <a:pt x="6145" y="1"/>
                  </a:moveTo>
                  <a:lnTo>
                    <a:pt x="1" y="9782"/>
                  </a:lnTo>
                  <a:cubicBezTo>
                    <a:pt x="228" y="9991"/>
                    <a:pt x="523" y="10095"/>
                    <a:pt x="871" y="10095"/>
                  </a:cubicBezTo>
                  <a:lnTo>
                    <a:pt x="5640" y="10095"/>
                  </a:lnTo>
                  <a:cubicBezTo>
                    <a:pt x="6371" y="10095"/>
                    <a:pt x="6946" y="9520"/>
                    <a:pt x="6946" y="8789"/>
                  </a:cubicBezTo>
                  <a:lnTo>
                    <a:pt x="6946" y="1219"/>
                  </a:lnTo>
                  <a:cubicBezTo>
                    <a:pt x="6946" y="679"/>
                    <a:pt x="6614" y="210"/>
                    <a:pt x="6145" y="1"/>
                  </a:cubicBezTo>
                  <a:close/>
                </a:path>
              </a:pathLst>
            </a:custGeom>
            <a:solidFill>
              <a:srgbClr val="EEE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14;p52"/>
            <p:cNvSpPr/>
            <p:nvPr/>
          </p:nvSpPr>
          <p:spPr>
            <a:xfrm>
              <a:off x="6129003" y="1910179"/>
              <a:ext cx="143172" cy="215292"/>
            </a:xfrm>
            <a:custGeom>
              <a:avLst/>
              <a:gdLst/>
              <a:ahLst/>
              <a:cxnLst/>
              <a:rect l="l" t="t" r="r" b="b"/>
              <a:pathLst>
                <a:path w="6563" h="9869" extrusionOk="0">
                  <a:moveTo>
                    <a:pt x="5778" y="0"/>
                  </a:moveTo>
                  <a:lnTo>
                    <a:pt x="0" y="9120"/>
                  </a:lnTo>
                  <a:cubicBezTo>
                    <a:pt x="53" y="9416"/>
                    <a:pt x="209" y="9677"/>
                    <a:pt x="418" y="9869"/>
                  </a:cubicBezTo>
                  <a:cubicBezTo>
                    <a:pt x="1566" y="9660"/>
                    <a:pt x="2838" y="9451"/>
                    <a:pt x="3638" y="9312"/>
                  </a:cubicBezTo>
                  <a:cubicBezTo>
                    <a:pt x="4682" y="9138"/>
                    <a:pt x="6562" y="8981"/>
                    <a:pt x="6562" y="6980"/>
                  </a:cubicBezTo>
                  <a:lnTo>
                    <a:pt x="6562" y="88"/>
                  </a:lnTo>
                  <a:cubicBezTo>
                    <a:pt x="6405" y="35"/>
                    <a:pt x="6231" y="0"/>
                    <a:pt x="6057" y="0"/>
                  </a:cubicBezTo>
                  <a:close/>
                </a:path>
              </a:pathLst>
            </a:custGeom>
            <a:solidFill>
              <a:srgbClr val="EEE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15;p52"/>
            <p:cNvSpPr/>
            <p:nvPr/>
          </p:nvSpPr>
          <p:spPr>
            <a:xfrm>
              <a:off x="6162402" y="2062426"/>
              <a:ext cx="61933" cy="38351"/>
            </a:xfrm>
            <a:custGeom>
              <a:avLst/>
              <a:gdLst/>
              <a:ahLst/>
              <a:cxnLst/>
              <a:rect l="l" t="t" r="r" b="b"/>
              <a:pathLst>
                <a:path w="2839" h="1758" extrusionOk="0">
                  <a:moveTo>
                    <a:pt x="1446" y="1"/>
                  </a:moveTo>
                  <a:lnTo>
                    <a:pt x="193" y="662"/>
                  </a:lnTo>
                  <a:cubicBezTo>
                    <a:pt x="1" y="1184"/>
                    <a:pt x="193" y="1549"/>
                    <a:pt x="784" y="1758"/>
                  </a:cubicBezTo>
                  <a:lnTo>
                    <a:pt x="2838" y="1410"/>
                  </a:lnTo>
                  <a:cubicBezTo>
                    <a:pt x="2072" y="1410"/>
                    <a:pt x="1446" y="783"/>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16;p52"/>
            <p:cNvSpPr/>
            <p:nvPr/>
          </p:nvSpPr>
          <p:spPr>
            <a:xfrm>
              <a:off x="6093707" y="2076868"/>
              <a:ext cx="85820" cy="38351"/>
            </a:xfrm>
            <a:custGeom>
              <a:avLst/>
              <a:gdLst/>
              <a:ahLst/>
              <a:cxnLst/>
              <a:rect l="l" t="t" r="r" b="b"/>
              <a:pathLst>
                <a:path w="3934" h="1758" extrusionOk="0">
                  <a:moveTo>
                    <a:pt x="3342" y="0"/>
                  </a:moveTo>
                  <a:lnTo>
                    <a:pt x="0" y="1757"/>
                  </a:lnTo>
                  <a:cubicBezTo>
                    <a:pt x="209" y="1723"/>
                    <a:pt x="3794" y="1131"/>
                    <a:pt x="3933" y="1096"/>
                  </a:cubicBezTo>
                  <a:cubicBezTo>
                    <a:pt x="3725" y="748"/>
                    <a:pt x="3516" y="383"/>
                    <a:pt x="33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17;p52"/>
            <p:cNvSpPr/>
            <p:nvPr/>
          </p:nvSpPr>
          <p:spPr>
            <a:xfrm>
              <a:off x="6115325" y="1879791"/>
              <a:ext cx="139747" cy="213394"/>
            </a:xfrm>
            <a:custGeom>
              <a:avLst/>
              <a:gdLst/>
              <a:ahLst/>
              <a:cxnLst/>
              <a:rect l="l" t="t" r="r" b="b"/>
              <a:pathLst>
                <a:path w="6406" h="9782" extrusionOk="0">
                  <a:moveTo>
                    <a:pt x="1532" y="1"/>
                  </a:moveTo>
                  <a:cubicBezTo>
                    <a:pt x="1" y="2769"/>
                    <a:pt x="227" y="6493"/>
                    <a:pt x="2351" y="9034"/>
                  </a:cubicBezTo>
                  <a:lnTo>
                    <a:pt x="3604" y="8373"/>
                  </a:lnTo>
                  <a:cubicBezTo>
                    <a:pt x="3604" y="9155"/>
                    <a:pt x="4230" y="9782"/>
                    <a:pt x="4996" y="9782"/>
                  </a:cubicBezTo>
                  <a:cubicBezTo>
                    <a:pt x="5779" y="9782"/>
                    <a:pt x="6405" y="9155"/>
                    <a:pt x="6405" y="8373"/>
                  </a:cubicBezTo>
                  <a:lnTo>
                    <a:pt x="6405" y="1307"/>
                  </a:lnTo>
                  <a:cubicBezTo>
                    <a:pt x="6405" y="576"/>
                    <a:pt x="5813" y="1"/>
                    <a:pt x="5082" y="1"/>
                  </a:cubicBezTo>
                  <a:close/>
                </a:path>
              </a:pathLst>
            </a:custGeom>
            <a:solidFill>
              <a:srgbClr val="A0D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18;p52"/>
            <p:cNvSpPr/>
            <p:nvPr/>
          </p:nvSpPr>
          <p:spPr>
            <a:xfrm>
              <a:off x="6093707" y="1879791"/>
              <a:ext cx="72906" cy="235427"/>
            </a:xfrm>
            <a:custGeom>
              <a:avLst/>
              <a:gdLst/>
              <a:ahLst/>
              <a:cxnLst/>
              <a:rect l="l" t="t" r="r" b="b"/>
              <a:pathLst>
                <a:path w="3342" h="10792" extrusionOk="0">
                  <a:moveTo>
                    <a:pt x="1305" y="1"/>
                  </a:moveTo>
                  <a:cubicBezTo>
                    <a:pt x="574" y="1"/>
                    <a:pt x="0" y="576"/>
                    <a:pt x="0" y="1307"/>
                  </a:cubicBezTo>
                  <a:lnTo>
                    <a:pt x="0" y="10791"/>
                  </a:lnTo>
                  <a:lnTo>
                    <a:pt x="3342" y="9034"/>
                  </a:lnTo>
                  <a:cubicBezTo>
                    <a:pt x="2976" y="8250"/>
                    <a:pt x="2662" y="7398"/>
                    <a:pt x="2437" y="6475"/>
                  </a:cubicBezTo>
                  <a:cubicBezTo>
                    <a:pt x="1810" y="4022"/>
                    <a:pt x="1897" y="1672"/>
                    <a:pt x="2523" y="1"/>
                  </a:cubicBezTo>
                  <a:close/>
                </a:path>
              </a:pathLst>
            </a:custGeom>
            <a:solidFill>
              <a:srgbClr val="A0D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919;p52"/>
            <p:cNvSpPr/>
            <p:nvPr/>
          </p:nvSpPr>
          <p:spPr>
            <a:xfrm>
              <a:off x="6133541" y="1910179"/>
              <a:ext cx="8377" cy="15685"/>
            </a:xfrm>
            <a:custGeom>
              <a:avLst/>
              <a:gdLst/>
              <a:ahLst/>
              <a:cxnLst/>
              <a:rect l="l" t="t" r="r" b="b"/>
              <a:pathLst>
                <a:path w="384" h="719" extrusionOk="0">
                  <a:moveTo>
                    <a:pt x="199" y="0"/>
                  </a:moveTo>
                  <a:cubicBezTo>
                    <a:pt x="106" y="0"/>
                    <a:pt x="10" y="70"/>
                    <a:pt x="1" y="209"/>
                  </a:cubicBezTo>
                  <a:lnTo>
                    <a:pt x="1" y="522"/>
                  </a:lnTo>
                  <a:cubicBezTo>
                    <a:pt x="10" y="653"/>
                    <a:pt x="106" y="719"/>
                    <a:pt x="199" y="719"/>
                  </a:cubicBezTo>
                  <a:cubicBezTo>
                    <a:pt x="293" y="719"/>
                    <a:pt x="384" y="653"/>
                    <a:pt x="384" y="522"/>
                  </a:cubicBezTo>
                  <a:lnTo>
                    <a:pt x="384" y="209"/>
                  </a:lnTo>
                  <a:cubicBezTo>
                    <a:pt x="384" y="70"/>
                    <a:pt x="293" y="0"/>
                    <a:pt x="199"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920;p52"/>
            <p:cNvSpPr/>
            <p:nvPr/>
          </p:nvSpPr>
          <p:spPr>
            <a:xfrm>
              <a:off x="6206076" y="1910179"/>
              <a:ext cx="8748" cy="15685"/>
            </a:xfrm>
            <a:custGeom>
              <a:avLst/>
              <a:gdLst/>
              <a:ahLst/>
              <a:cxnLst/>
              <a:rect l="l" t="t" r="r" b="b"/>
              <a:pathLst>
                <a:path w="401" h="719" extrusionOk="0">
                  <a:moveTo>
                    <a:pt x="194" y="0"/>
                  </a:moveTo>
                  <a:cubicBezTo>
                    <a:pt x="96" y="0"/>
                    <a:pt x="1" y="70"/>
                    <a:pt x="1" y="209"/>
                  </a:cubicBezTo>
                  <a:lnTo>
                    <a:pt x="1" y="522"/>
                  </a:lnTo>
                  <a:cubicBezTo>
                    <a:pt x="1" y="653"/>
                    <a:pt x="96" y="719"/>
                    <a:pt x="194" y="719"/>
                  </a:cubicBezTo>
                  <a:cubicBezTo>
                    <a:pt x="292" y="719"/>
                    <a:pt x="392" y="653"/>
                    <a:pt x="400" y="522"/>
                  </a:cubicBezTo>
                  <a:lnTo>
                    <a:pt x="400" y="209"/>
                  </a:lnTo>
                  <a:cubicBezTo>
                    <a:pt x="392" y="70"/>
                    <a:pt x="292" y="0"/>
                    <a:pt x="194"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921;p52"/>
            <p:cNvSpPr/>
            <p:nvPr/>
          </p:nvSpPr>
          <p:spPr>
            <a:xfrm>
              <a:off x="6159762" y="1916898"/>
              <a:ext cx="28883" cy="13045"/>
            </a:xfrm>
            <a:custGeom>
              <a:avLst/>
              <a:gdLst/>
              <a:ahLst/>
              <a:cxnLst/>
              <a:rect l="l" t="t" r="r" b="b"/>
              <a:pathLst>
                <a:path w="1324" h="598" extrusionOk="0">
                  <a:moveTo>
                    <a:pt x="224" y="1"/>
                  </a:moveTo>
                  <a:cubicBezTo>
                    <a:pt x="176" y="1"/>
                    <a:pt x="126" y="19"/>
                    <a:pt x="87" y="58"/>
                  </a:cubicBezTo>
                  <a:cubicBezTo>
                    <a:pt x="0" y="110"/>
                    <a:pt x="0" y="249"/>
                    <a:pt x="70" y="337"/>
                  </a:cubicBezTo>
                  <a:cubicBezTo>
                    <a:pt x="227" y="511"/>
                    <a:pt x="444" y="598"/>
                    <a:pt x="662" y="598"/>
                  </a:cubicBezTo>
                  <a:cubicBezTo>
                    <a:pt x="879" y="598"/>
                    <a:pt x="1097" y="511"/>
                    <a:pt x="1254" y="337"/>
                  </a:cubicBezTo>
                  <a:cubicBezTo>
                    <a:pt x="1323" y="249"/>
                    <a:pt x="1305" y="110"/>
                    <a:pt x="1235" y="58"/>
                  </a:cubicBezTo>
                  <a:cubicBezTo>
                    <a:pt x="1197" y="19"/>
                    <a:pt x="1147" y="1"/>
                    <a:pt x="1099" y="1"/>
                  </a:cubicBezTo>
                  <a:cubicBezTo>
                    <a:pt x="1041" y="1"/>
                    <a:pt x="986" y="28"/>
                    <a:pt x="957" y="75"/>
                  </a:cubicBezTo>
                  <a:cubicBezTo>
                    <a:pt x="879" y="162"/>
                    <a:pt x="770" y="206"/>
                    <a:pt x="662" y="206"/>
                  </a:cubicBezTo>
                  <a:cubicBezTo>
                    <a:pt x="553" y="206"/>
                    <a:pt x="444" y="162"/>
                    <a:pt x="365" y="75"/>
                  </a:cubicBezTo>
                  <a:cubicBezTo>
                    <a:pt x="337" y="28"/>
                    <a:pt x="282" y="1"/>
                    <a:pt x="224"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922;p52"/>
            <p:cNvSpPr/>
            <p:nvPr/>
          </p:nvSpPr>
          <p:spPr>
            <a:xfrm>
              <a:off x="6089147" y="1875254"/>
              <a:ext cx="239572" cy="296553"/>
            </a:xfrm>
            <a:custGeom>
              <a:avLst/>
              <a:gdLst/>
              <a:ahLst/>
              <a:cxnLst/>
              <a:rect l="l" t="t" r="r" b="b"/>
              <a:pathLst>
                <a:path w="10982" h="13594" extrusionOk="0">
                  <a:moveTo>
                    <a:pt x="4630" y="8911"/>
                  </a:moveTo>
                  <a:cubicBezTo>
                    <a:pt x="4699" y="9329"/>
                    <a:pt x="4978" y="9711"/>
                    <a:pt x="5343" y="9938"/>
                  </a:cubicBezTo>
                  <a:cubicBezTo>
                    <a:pt x="4317" y="10094"/>
                    <a:pt x="2576" y="10391"/>
                    <a:pt x="1409" y="10582"/>
                  </a:cubicBezTo>
                  <a:lnTo>
                    <a:pt x="4630" y="8911"/>
                  </a:lnTo>
                  <a:close/>
                  <a:moveTo>
                    <a:pt x="7884" y="1793"/>
                  </a:moveTo>
                  <a:cubicBezTo>
                    <a:pt x="8493" y="1793"/>
                    <a:pt x="8981" y="2297"/>
                    <a:pt x="8981" y="2907"/>
                  </a:cubicBezTo>
                  <a:lnTo>
                    <a:pt x="8981" y="7606"/>
                  </a:lnTo>
                  <a:cubicBezTo>
                    <a:pt x="8989" y="7745"/>
                    <a:pt x="9089" y="7815"/>
                    <a:pt x="9189" y="7815"/>
                  </a:cubicBezTo>
                  <a:cubicBezTo>
                    <a:pt x="9289" y="7815"/>
                    <a:pt x="9389" y="7745"/>
                    <a:pt x="9398" y="7606"/>
                  </a:cubicBezTo>
                  <a:lnTo>
                    <a:pt x="9398" y="3394"/>
                  </a:lnTo>
                  <a:lnTo>
                    <a:pt x="9468" y="3394"/>
                  </a:lnTo>
                  <a:cubicBezTo>
                    <a:pt x="10095" y="3394"/>
                    <a:pt x="10599" y="3898"/>
                    <a:pt x="10599" y="4508"/>
                  </a:cubicBezTo>
                  <a:lnTo>
                    <a:pt x="10599" y="12078"/>
                  </a:lnTo>
                  <a:cubicBezTo>
                    <a:pt x="10599" y="12688"/>
                    <a:pt x="10095" y="13176"/>
                    <a:pt x="9468" y="13176"/>
                  </a:cubicBezTo>
                  <a:lnTo>
                    <a:pt x="4699" y="13176"/>
                  </a:lnTo>
                  <a:cubicBezTo>
                    <a:pt x="4090" y="13176"/>
                    <a:pt x="3586" y="12688"/>
                    <a:pt x="3586" y="12078"/>
                  </a:cubicBezTo>
                  <a:lnTo>
                    <a:pt x="3586" y="11992"/>
                  </a:lnTo>
                  <a:lnTo>
                    <a:pt x="7884" y="11992"/>
                  </a:lnTo>
                  <a:cubicBezTo>
                    <a:pt x="8719" y="11992"/>
                    <a:pt x="9398" y="11313"/>
                    <a:pt x="9398" y="10477"/>
                  </a:cubicBezTo>
                  <a:lnTo>
                    <a:pt x="9398" y="8546"/>
                  </a:lnTo>
                  <a:cubicBezTo>
                    <a:pt x="9389" y="8415"/>
                    <a:pt x="9289" y="8350"/>
                    <a:pt x="9189" y="8350"/>
                  </a:cubicBezTo>
                  <a:cubicBezTo>
                    <a:pt x="9089" y="8350"/>
                    <a:pt x="8989" y="8415"/>
                    <a:pt x="8981" y="8546"/>
                  </a:cubicBezTo>
                  <a:lnTo>
                    <a:pt x="8981" y="10477"/>
                  </a:lnTo>
                  <a:cubicBezTo>
                    <a:pt x="8981" y="11087"/>
                    <a:pt x="8493" y="11591"/>
                    <a:pt x="7884" y="11591"/>
                  </a:cubicBezTo>
                  <a:lnTo>
                    <a:pt x="3115" y="11591"/>
                  </a:lnTo>
                  <a:cubicBezTo>
                    <a:pt x="2646" y="11591"/>
                    <a:pt x="2245" y="11296"/>
                    <a:pt x="2089" y="10878"/>
                  </a:cubicBezTo>
                  <a:cubicBezTo>
                    <a:pt x="3741" y="10600"/>
                    <a:pt x="5969" y="10234"/>
                    <a:pt x="6213" y="10199"/>
                  </a:cubicBezTo>
                  <a:cubicBezTo>
                    <a:pt x="7083" y="10182"/>
                    <a:pt x="7797" y="9468"/>
                    <a:pt x="7797" y="8581"/>
                  </a:cubicBezTo>
                  <a:lnTo>
                    <a:pt x="7797" y="1793"/>
                  </a:lnTo>
                  <a:close/>
                  <a:moveTo>
                    <a:pt x="1514" y="0"/>
                  </a:moveTo>
                  <a:cubicBezTo>
                    <a:pt x="678" y="0"/>
                    <a:pt x="0" y="679"/>
                    <a:pt x="0" y="1515"/>
                  </a:cubicBezTo>
                  <a:lnTo>
                    <a:pt x="0" y="3098"/>
                  </a:lnTo>
                  <a:cubicBezTo>
                    <a:pt x="9" y="3229"/>
                    <a:pt x="109" y="3294"/>
                    <a:pt x="206" y="3294"/>
                  </a:cubicBezTo>
                  <a:cubicBezTo>
                    <a:pt x="304" y="3294"/>
                    <a:pt x="400" y="3229"/>
                    <a:pt x="400" y="3098"/>
                  </a:cubicBezTo>
                  <a:lnTo>
                    <a:pt x="400" y="1515"/>
                  </a:lnTo>
                  <a:cubicBezTo>
                    <a:pt x="400" y="888"/>
                    <a:pt x="905" y="401"/>
                    <a:pt x="1514" y="401"/>
                  </a:cubicBezTo>
                  <a:lnTo>
                    <a:pt x="6282" y="401"/>
                  </a:lnTo>
                  <a:cubicBezTo>
                    <a:pt x="6892" y="401"/>
                    <a:pt x="7396" y="888"/>
                    <a:pt x="7396" y="1515"/>
                  </a:cubicBezTo>
                  <a:lnTo>
                    <a:pt x="7396" y="8581"/>
                  </a:lnTo>
                  <a:cubicBezTo>
                    <a:pt x="7362" y="9381"/>
                    <a:pt x="6774" y="9782"/>
                    <a:pt x="6189" y="9782"/>
                  </a:cubicBezTo>
                  <a:cubicBezTo>
                    <a:pt x="5604" y="9782"/>
                    <a:pt x="5021" y="9381"/>
                    <a:pt x="4995" y="8581"/>
                  </a:cubicBezTo>
                  <a:cubicBezTo>
                    <a:pt x="4995" y="8475"/>
                    <a:pt x="4905" y="8399"/>
                    <a:pt x="4800" y="8399"/>
                  </a:cubicBezTo>
                  <a:cubicBezTo>
                    <a:pt x="4767" y="8399"/>
                    <a:pt x="4733" y="8407"/>
                    <a:pt x="4699" y="8424"/>
                  </a:cubicBezTo>
                  <a:lnTo>
                    <a:pt x="400" y="10669"/>
                  </a:lnTo>
                  <a:lnTo>
                    <a:pt x="400" y="4021"/>
                  </a:lnTo>
                  <a:cubicBezTo>
                    <a:pt x="400" y="3890"/>
                    <a:pt x="304" y="3825"/>
                    <a:pt x="206" y="3825"/>
                  </a:cubicBezTo>
                  <a:cubicBezTo>
                    <a:pt x="109" y="3825"/>
                    <a:pt x="9" y="3890"/>
                    <a:pt x="0" y="4021"/>
                  </a:cubicBezTo>
                  <a:lnTo>
                    <a:pt x="0" y="11034"/>
                  </a:lnTo>
                  <a:cubicBezTo>
                    <a:pt x="32" y="11128"/>
                    <a:pt x="105" y="11194"/>
                    <a:pt x="208" y="11194"/>
                  </a:cubicBezTo>
                  <a:cubicBezTo>
                    <a:pt x="220" y="11194"/>
                    <a:pt x="232" y="11193"/>
                    <a:pt x="244" y="11191"/>
                  </a:cubicBezTo>
                  <a:cubicBezTo>
                    <a:pt x="330" y="11173"/>
                    <a:pt x="922" y="11069"/>
                    <a:pt x="1671" y="10948"/>
                  </a:cubicBezTo>
                  <a:cubicBezTo>
                    <a:pt x="1880" y="11556"/>
                    <a:pt x="2454" y="11992"/>
                    <a:pt x="3115" y="11992"/>
                  </a:cubicBezTo>
                  <a:lnTo>
                    <a:pt x="3203" y="11992"/>
                  </a:lnTo>
                  <a:lnTo>
                    <a:pt x="3203" y="12078"/>
                  </a:lnTo>
                  <a:cubicBezTo>
                    <a:pt x="3203" y="12914"/>
                    <a:pt x="3881" y="13593"/>
                    <a:pt x="4699" y="13593"/>
                  </a:cubicBezTo>
                  <a:lnTo>
                    <a:pt x="9468" y="13593"/>
                  </a:lnTo>
                  <a:cubicBezTo>
                    <a:pt x="10303" y="13593"/>
                    <a:pt x="10982" y="12914"/>
                    <a:pt x="10982" y="12078"/>
                  </a:cubicBezTo>
                  <a:lnTo>
                    <a:pt x="10982" y="4508"/>
                  </a:lnTo>
                  <a:cubicBezTo>
                    <a:pt x="10982" y="3673"/>
                    <a:pt x="10303" y="3012"/>
                    <a:pt x="9468" y="3012"/>
                  </a:cubicBezTo>
                  <a:lnTo>
                    <a:pt x="9398" y="3012"/>
                  </a:lnTo>
                  <a:lnTo>
                    <a:pt x="9398" y="2907"/>
                  </a:lnTo>
                  <a:cubicBezTo>
                    <a:pt x="9398" y="2072"/>
                    <a:pt x="8719" y="1392"/>
                    <a:pt x="7884" y="1392"/>
                  </a:cubicBezTo>
                  <a:lnTo>
                    <a:pt x="7797" y="1392"/>
                  </a:lnTo>
                  <a:cubicBezTo>
                    <a:pt x="7728" y="627"/>
                    <a:pt x="7083" y="0"/>
                    <a:pt x="6282"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923;p52"/>
            <p:cNvSpPr/>
            <p:nvPr/>
          </p:nvSpPr>
          <p:spPr>
            <a:xfrm>
              <a:off x="6115325" y="1949294"/>
              <a:ext cx="66841" cy="8748"/>
            </a:xfrm>
            <a:custGeom>
              <a:avLst/>
              <a:gdLst/>
              <a:ahLst/>
              <a:cxnLst/>
              <a:rect l="l" t="t" r="r" b="b"/>
              <a:pathLst>
                <a:path w="3064" h="401" extrusionOk="0">
                  <a:moveTo>
                    <a:pt x="209" y="0"/>
                  </a:moveTo>
                  <a:cubicBezTo>
                    <a:pt x="88" y="0"/>
                    <a:pt x="1" y="105"/>
                    <a:pt x="1" y="209"/>
                  </a:cubicBezTo>
                  <a:cubicBezTo>
                    <a:pt x="1" y="314"/>
                    <a:pt x="88" y="400"/>
                    <a:pt x="209" y="400"/>
                  </a:cubicBezTo>
                  <a:lnTo>
                    <a:pt x="2803" y="400"/>
                  </a:lnTo>
                  <a:cubicBezTo>
                    <a:pt x="3064" y="400"/>
                    <a:pt x="3064" y="17"/>
                    <a:pt x="2803"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924;p52"/>
            <p:cNvSpPr/>
            <p:nvPr/>
          </p:nvSpPr>
          <p:spPr>
            <a:xfrm>
              <a:off x="6113798" y="1971305"/>
              <a:ext cx="120768" cy="8748"/>
            </a:xfrm>
            <a:custGeom>
              <a:avLst/>
              <a:gdLst/>
              <a:ahLst/>
              <a:cxnLst/>
              <a:rect l="l" t="t" r="r" b="b"/>
              <a:pathLst>
                <a:path w="5536" h="401" extrusionOk="0">
                  <a:moveTo>
                    <a:pt x="279" y="1"/>
                  </a:moveTo>
                  <a:cubicBezTo>
                    <a:pt x="1" y="1"/>
                    <a:pt x="1" y="384"/>
                    <a:pt x="279" y="401"/>
                  </a:cubicBezTo>
                  <a:lnTo>
                    <a:pt x="5257" y="401"/>
                  </a:lnTo>
                  <a:cubicBezTo>
                    <a:pt x="5535" y="384"/>
                    <a:pt x="5535" y="1"/>
                    <a:pt x="5257"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925;p52"/>
            <p:cNvSpPr/>
            <p:nvPr/>
          </p:nvSpPr>
          <p:spPr>
            <a:xfrm>
              <a:off x="6113798" y="1992946"/>
              <a:ext cx="120768" cy="8770"/>
            </a:xfrm>
            <a:custGeom>
              <a:avLst/>
              <a:gdLst/>
              <a:ahLst/>
              <a:cxnLst/>
              <a:rect l="l" t="t" r="r" b="b"/>
              <a:pathLst>
                <a:path w="5536" h="402" extrusionOk="0">
                  <a:moveTo>
                    <a:pt x="279" y="0"/>
                  </a:moveTo>
                  <a:cubicBezTo>
                    <a:pt x="1" y="18"/>
                    <a:pt x="1" y="401"/>
                    <a:pt x="279" y="401"/>
                  </a:cubicBezTo>
                  <a:lnTo>
                    <a:pt x="5257" y="401"/>
                  </a:lnTo>
                  <a:cubicBezTo>
                    <a:pt x="5535" y="401"/>
                    <a:pt x="5535" y="18"/>
                    <a:pt x="5257"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926;p52"/>
            <p:cNvSpPr/>
            <p:nvPr/>
          </p:nvSpPr>
          <p:spPr>
            <a:xfrm>
              <a:off x="6113798" y="2014957"/>
              <a:ext cx="120768" cy="8377"/>
            </a:xfrm>
            <a:custGeom>
              <a:avLst/>
              <a:gdLst/>
              <a:ahLst/>
              <a:cxnLst/>
              <a:rect l="l" t="t" r="r" b="b"/>
              <a:pathLst>
                <a:path w="5536" h="384" extrusionOk="0">
                  <a:moveTo>
                    <a:pt x="279" y="1"/>
                  </a:moveTo>
                  <a:cubicBezTo>
                    <a:pt x="1" y="1"/>
                    <a:pt x="1" y="384"/>
                    <a:pt x="279" y="384"/>
                  </a:cubicBezTo>
                  <a:lnTo>
                    <a:pt x="5257" y="384"/>
                  </a:lnTo>
                  <a:cubicBezTo>
                    <a:pt x="5535" y="384"/>
                    <a:pt x="5535" y="1"/>
                    <a:pt x="5257"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830;p39"/>
          <p:cNvGrpSpPr/>
          <p:nvPr/>
        </p:nvGrpSpPr>
        <p:grpSpPr>
          <a:xfrm rot="2700000">
            <a:off x="349542" y="1070933"/>
            <a:ext cx="751738" cy="726880"/>
            <a:chOff x="1695150" y="3088918"/>
            <a:chExt cx="744272" cy="719661"/>
          </a:xfrm>
        </p:grpSpPr>
        <p:sp>
          <p:nvSpPr>
            <p:cNvPr id="216" name="Google Shape;831;p39"/>
            <p:cNvSpPr/>
            <p:nvPr/>
          </p:nvSpPr>
          <p:spPr>
            <a:xfrm rot="-1406063">
              <a:off x="1777181" y="3182316"/>
              <a:ext cx="580211" cy="532864"/>
            </a:xfrm>
            <a:custGeom>
              <a:avLst/>
              <a:gdLst/>
              <a:ahLst/>
              <a:cxnLst/>
              <a:rect l="l" t="t" r="r" b="b"/>
              <a:pathLst>
                <a:path w="30183" h="27720" extrusionOk="0">
                  <a:moveTo>
                    <a:pt x="21605" y="0"/>
                  </a:moveTo>
                  <a:cubicBezTo>
                    <a:pt x="20765" y="0"/>
                    <a:pt x="19900" y="121"/>
                    <a:pt x="19026" y="364"/>
                  </a:cubicBezTo>
                  <a:cubicBezTo>
                    <a:pt x="16437" y="1084"/>
                    <a:pt x="15030" y="3166"/>
                    <a:pt x="14275" y="5058"/>
                  </a:cubicBezTo>
                  <a:cubicBezTo>
                    <a:pt x="13002" y="3591"/>
                    <a:pt x="11116" y="2164"/>
                    <a:pt x="8600" y="2164"/>
                  </a:cubicBezTo>
                  <a:cubicBezTo>
                    <a:pt x="8471" y="2164"/>
                    <a:pt x="8340" y="2168"/>
                    <a:pt x="8208" y="2176"/>
                  </a:cubicBezTo>
                  <a:cubicBezTo>
                    <a:pt x="5529" y="2333"/>
                    <a:pt x="3288" y="3493"/>
                    <a:pt x="1904" y="5440"/>
                  </a:cubicBezTo>
                  <a:cubicBezTo>
                    <a:pt x="383" y="7568"/>
                    <a:pt x="1" y="10506"/>
                    <a:pt x="846" y="13513"/>
                  </a:cubicBezTo>
                  <a:cubicBezTo>
                    <a:pt x="2332" y="18837"/>
                    <a:pt x="15604" y="26662"/>
                    <a:pt x="17112" y="27528"/>
                  </a:cubicBezTo>
                  <a:cubicBezTo>
                    <a:pt x="17338" y="27663"/>
                    <a:pt x="17574" y="27720"/>
                    <a:pt x="17822" y="27720"/>
                  </a:cubicBezTo>
                  <a:cubicBezTo>
                    <a:pt x="18261" y="27720"/>
                    <a:pt x="18688" y="27517"/>
                    <a:pt x="18959" y="27134"/>
                  </a:cubicBezTo>
                  <a:cubicBezTo>
                    <a:pt x="19724" y="26076"/>
                    <a:pt x="20737" y="24815"/>
                    <a:pt x="21818" y="23475"/>
                  </a:cubicBezTo>
                  <a:cubicBezTo>
                    <a:pt x="25747" y="18624"/>
                    <a:pt x="30183" y="13130"/>
                    <a:pt x="29924" y="8672"/>
                  </a:cubicBezTo>
                  <a:cubicBezTo>
                    <a:pt x="29743" y="5620"/>
                    <a:pt x="28393" y="2986"/>
                    <a:pt x="26231" y="1444"/>
                  </a:cubicBezTo>
                  <a:cubicBezTo>
                    <a:pt x="24885" y="488"/>
                    <a:pt x="23296" y="0"/>
                    <a:pt x="2160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32;p39"/>
            <p:cNvSpPr/>
            <p:nvPr/>
          </p:nvSpPr>
          <p:spPr>
            <a:xfrm rot="-1406063">
              <a:off x="1793174" y="3211304"/>
              <a:ext cx="538439" cy="478943"/>
            </a:xfrm>
            <a:custGeom>
              <a:avLst/>
              <a:gdLst/>
              <a:ahLst/>
              <a:cxnLst/>
              <a:rect l="l" t="t" r="r" b="b"/>
              <a:pathLst>
                <a:path w="28010" h="24915" extrusionOk="0">
                  <a:moveTo>
                    <a:pt x="20795" y="1"/>
                  </a:moveTo>
                  <a:cubicBezTo>
                    <a:pt x="20094" y="1"/>
                    <a:pt x="19358" y="102"/>
                    <a:pt x="18598" y="316"/>
                  </a:cubicBezTo>
                  <a:cubicBezTo>
                    <a:pt x="15018" y="1318"/>
                    <a:pt x="14197" y="5731"/>
                    <a:pt x="14027" y="7071"/>
                  </a:cubicBezTo>
                  <a:cubicBezTo>
                    <a:pt x="13513" y="6008"/>
                    <a:pt x="11389" y="2176"/>
                    <a:pt x="7781" y="2176"/>
                  </a:cubicBezTo>
                  <a:cubicBezTo>
                    <a:pt x="7680" y="2176"/>
                    <a:pt x="7578" y="2179"/>
                    <a:pt x="7475" y="2185"/>
                  </a:cubicBezTo>
                  <a:cubicBezTo>
                    <a:pt x="2364" y="2489"/>
                    <a:pt x="0" y="6801"/>
                    <a:pt x="1385" y="11732"/>
                  </a:cubicBezTo>
                  <a:cubicBezTo>
                    <a:pt x="2759" y="16663"/>
                    <a:pt x="17011" y="24914"/>
                    <a:pt x="17011" y="24914"/>
                  </a:cubicBezTo>
                  <a:cubicBezTo>
                    <a:pt x="20354" y="20265"/>
                    <a:pt x="28009" y="12475"/>
                    <a:pt x="27706" y="7364"/>
                  </a:cubicBezTo>
                  <a:cubicBezTo>
                    <a:pt x="27448" y="3043"/>
                    <a:pt x="24633" y="1"/>
                    <a:pt x="207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3" name="Rectangle 2"/>
          <p:cNvSpPr/>
          <p:nvPr/>
        </p:nvSpPr>
        <p:spPr>
          <a:xfrm>
            <a:off x="135173" y="127221"/>
            <a:ext cx="8865705" cy="487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2" name="TextBox 31"/>
              <p:cNvSpPr txBox="1"/>
              <p:nvPr/>
            </p:nvSpPr>
            <p:spPr>
              <a:xfrm>
                <a:off x="270347" y="160660"/>
                <a:ext cx="8579453" cy="1523494"/>
              </a:xfrm>
              <a:prstGeom prst="rect">
                <a:avLst/>
              </a:prstGeom>
              <a:noFill/>
            </p:spPr>
            <p:txBody>
              <a:bodyPr wrap="square" rtlCol="0">
                <a:spAutoFit/>
              </a:bodyPr>
              <a:lstStyle/>
              <a:p>
                <a:pPr algn="just">
                  <a:lnSpc>
                    <a:spcPct val="150000"/>
                  </a:lnSpc>
                </a:pPr>
                <a:r>
                  <a:rPr kumimoji="0" lang="en-US" sz="1550" b="1" u="none" strike="noStrike" kern="0" cap="none" spc="0" normalizeH="0" baseline="0" noProof="0">
                    <a:ln>
                      <a:noFill/>
                    </a:ln>
                    <a:solidFill>
                      <a:srgbClr val="FFFFFF"/>
                    </a:solidFill>
                    <a:effectLst/>
                    <a:highlight>
                      <a:srgbClr val="CE4D8E"/>
                    </a:highlight>
                    <a:uLnTx/>
                    <a:uFillTx/>
                    <a:latin typeface="+mn-lt"/>
                    <a:ea typeface="+mn-ea"/>
                    <a:cs typeface="Arial" panose="020B0604020202020204" pitchFamily="34" charset="0"/>
                    <a:sym typeface="Arial"/>
                  </a:rPr>
                  <a:t>Ví dụ 1:</a:t>
                </a:r>
                <a:r>
                  <a:rPr kumimoji="0" lang="en-US" sz="1550" b="0" u="none" strike="noStrike" kern="1200" cap="none" spc="0" normalizeH="0" baseline="0" noProof="0">
                    <a:ln>
                      <a:noFill/>
                    </a:ln>
                    <a:solidFill>
                      <a:sysClr val="windowText" lastClr="000000"/>
                    </a:solidFill>
                    <a:effectLst/>
                    <a:uLnTx/>
                    <a:uFillTx/>
                    <a:latin typeface="+mn-lt"/>
                    <a:ea typeface="+mn-ea"/>
                    <a:cs typeface="Arial" panose="020B0604020202020204" pitchFamily="34" charset="0"/>
                    <a:sym typeface="Arial"/>
                  </a:rPr>
                  <a:t> </a:t>
                </a:r>
                <a:r>
                  <a:rPr lang="en-US" sz="1550" smtClean="0">
                    <a:latin typeface="+mn-lt"/>
                    <a:ea typeface="Calibri" panose="020F0502020204030204" pitchFamily="34" charset="0"/>
                    <a:cs typeface="Times New Roman" panose="02020603050405020304" pitchFamily="18" charset="0"/>
                  </a:rPr>
                  <a:t>Tung </a:t>
                </a:r>
                <a:r>
                  <a:rPr lang="en-US" sz="1550">
                    <a:latin typeface="+mn-lt"/>
                    <a:ea typeface="Calibri" panose="020F0502020204030204" pitchFamily="34" charset="0"/>
                    <a:cs typeface="Times New Roman" panose="02020603050405020304" pitchFamily="18" charset="0"/>
                  </a:rPr>
                  <a:t>một đồng xu cân đối, đồng chất liên tiếp 3 lần. Gọi </a:t>
                </a:r>
                <a14:m>
                  <m:oMath xmlns:m="http://schemas.openxmlformats.org/officeDocument/2006/math">
                    <m:r>
                      <a:rPr lang="en-US" sz="1550" i="1" smtClean="0">
                        <a:latin typeface="Cambria Math" panose="02040503050406030204" pitchFamily="18" charset="0"/>
                        <a:ea typeface="Calibri" panose="020F0502020204030204" pitchFamily="34" charset="0"/>
                        <a:cs typeface="Times New Roman" panose="02020603050405020304" pitchFamily="18" charset="0"/>
                      </a:rPr>
                      <m:t>𝑋</m:t>
                    </m:r>
                  </m:oMath>
                </a14:m>
                <a:r>
                  <a:rPr lang="en-US" sz="1550">
                    <a:latin typeface="+mn-lt"/>
                    <a:ea typeface="Calibri" panose="020F0502020204030204" pitchFamily="34" charset="0"/>
                    <a:cs typeface="Times New Roman" panose="02020603050405020304" pitchFamily="18" charset="0"/>
                  </a:rPr>
                  <a:t> là số lần đồng xu xuất hiện mặt ngửa.</a:t>
                </a:r>
              </a:p>
              <a:p>
                <a:pPr algn="just">
                  <a:lnSpc>
                    <a:spcPct val="150000"/>
                  </a:lnSpc>
                </a:pPr>
                <a:r>
                  <a:rPr lang="en-US" sz="1550">
                    <a:latin typeface="+mn-lt"/>
                    <a:ea typeface="Calibri" panose="020F0502020204030204" pitchFamily="34" charset="0"/>
                    <a:cs typeface="Times New Roman" panose="02020603050405020304" pitchFamily="18" charset="0"/>
                  </a:rPr>
                  <a:t>a)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𝑋</m:t>
                    </m:r>
                  </m:oMath>
                </a14:m>
                <a:r>
                  <a:rPr lang="en-US" sz="1550">
                    <a:latin typeface="+mn-lt"/>
                    <a:ea typeface="Calibri" panose="020F0502020204030204" pitchFamily="34" charset="0"/>
                    <a:cs typeface="Times New Roman" panose="02020603050405020304" pitchFamily="18" charset="0"/>
                  </a:rPr>
                  <a:t> có là một biến ngẫu nhiên rời rạc không?</a:t>
                </a:r>
              </a:p>
              <a:p>
                <a:pPr algn="just">
                  <a:lnSpc>
                    <a:spcPct val="150000"/>
                  </a:lnSpc>
                </a:pPr>
                <a:r>
                  <a:rPr lang="en-US" sz="1550">
                    <a:latin typeface="+mn-lt"/>
                    <a:ea typeface="Calibri" panose="020F0502020204030204" pitchFamily="34" charset="0"/>
                    <a:cs typeface="Times New Roman" panose="02020603050405020304" pitchFamily="18" charset="0"/>
                  </a:rPr>
                  <a:t>b) Liệt kê các giá trị có thể của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𝑋</m:t>
                    </m:r>
                  </m:oMath>
                </a14:m>
                <a:r>
                  <a:rPr lang="en-US" sz="1550">
                    <a:latin typeface="+mn-lt"/>
                    <a:ea typeface="Calibri" panose="020F0502020204030204" pitchFamily="34" charset="0"/>
                    <a:cs typeface="Times New Roman" panose="02020603050405020304" pitchFamily="18" charset="0"/>
                  </a:rPr>
                  <a:t> và tính các xác suất để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𝑋</m:t>
                    </m:r>
                  </m:oMath>
                </a14:m>
                <a:r>
                  <a:rPr lang="en-US" sz="1550">
                    <a:latin typeface="+mn-lt"/>
                    <a:ea typeface="Calibri" panose="020F0502020204030204" pitchFamily="34" charset="0"/>
                    <a:cs typeface="Times New Roman" panose="02020603050405020304" pitchFamily="18" charset="0"/>
                  </a:rPr>
                  <a:t> nhận các giá trị đó?</a:t>
                </a:r>
                <a:endParaRPr lang="en-US" sz="1550">
                  <a:effectLst/>
                  <a:latin typeface="+mn-lt"/>
                  <a:ea typeface="Calibri" panose="020F0502020204030204" pitchFamily="34" charset="0"/>
                  <a:cs typeface="Times New Roman" panose="020206030504050203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70347" y="160660"/>
                <a:ext cx="8579453" cy="1523494"/>
              </a:xfrm>
              <a:prstGeom prst="rect">
                <a:avLst/>
              </a:prstGeom>
              <a:blipFill>
                <a:blip r:embed="rId6"/>
                <a:stretch>
                  <a:fillRect l="-284" r="-284" b="-800"/>
                </a:stretch>
              </a:blipFill>
            </p:spPr>
            <p:txBody>
              <a:bodyPr/>
              <a:lstStyle/>
              <a:p>
                <a:r>
                  <a:rPr lang="en-US">
                    <a:noFill/>
                  </a:rPr>
                  <a:t> </a:t>
                </a:r>
              </a:p>
            </p:txBody>
          </p:sp>
        </mc:Fallback>
      </mc:AlternateContent>
      <p:sp>
        <p:nvSpPr>
          <p:cNvPr id="34" name="Rectangle 33"/>
          <p:cNvSpPr/>
          <p:nvPr/>
        </p:nvSpPr>
        <p:spPr>
          <a:xfrm>
            <a:off x="4191458" y="1661482"/>
            <a:ext cx="6497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5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55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0347" y="2037732"/>
                <a:ext cx="8579453" cy="3001334"/>
              </a:xfrm>
              <a:prstGeom prst="rect">
                <a:avLst/>
              </a:prstGeom>
            </p:spPr>
            <p:txBody>
              <a:bodyPr wrap="square">
                <a:spAutoFit/>
              </a:bodyPr>
              <a:lstStyle/>
              <a:p>
                <a:pPr algn="just">
                  <a:lnSpc>
                    <a:spcPct val="150000"/>
                  </a:lnSpc>
                </a:pPr>
                <a:r>
                  <a:rPr lang="vi-VN" sz="1550" smtClean="0">
                    <a:solidFill>
                      <a:srgbClr val="282800"/>
                    </a:solidFill>
                    <a:latin typeface="+mn-lt"/>
                  </a:rPr>
                  <a:t>a) Vì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𝑋</m:t>
                    </m:r>
                  </m:oMath>
                </a14:m>
                <a:r>
                  <a:rPr lang="vi-VN" sz="1550">
                    <a:solidFill>
                      <a:srgbClr val="282800"/>
                    </a:solidFill>
                    <a:latin typeface="+mn-lt"/>
                  </a:rPr>
                  <a:t> chỉ nhận một số hữu hạn giá trị là </a:t>
                </a:r>
                <a14:m>
                  <m:oMath xmlns:m="http://schemas.openxmlformats.org/officeDocument/2006/math">
                    <m:r>
                      <a:rPr lang="vi-VN" sz="1550" i="1" smtClean="0">
                        <a:solidFill>
                          <a:srgbClr val="282800"/>
                        </a:solidFill>
                        <a:latin typeface="Cambria Math" panose="02040503050406030204" pitchFamily="18" charset="0"/>
                      </a:rPr>
                      <m:t>0, 1, 2, 3</m:t>
                    </m:r>
                  </m:oMath>
                </a14:m>
                <a:r>
                  <a:rPr lang="vi-VN" sz="1550">
                    <a:solidFill>
                      <a:srgbClr val="282800"/>
                    </a:solidFill>
                    <a:latin typeface="+mn-lt"/>
                  </a:rPr>
                  <a:t> và không dự đoán trước được khi tung </a:t>
                </a:r>
                <a:r>
                  <a:rPr lang="en-US" sz="1550" smtClean="0">
                    <a:solidFill>
                      <a:srgbClr val="282800"/>
                    </a:solidFill>
                    <a:latin typeface="+mn-lt"/>
                  </a:rPr>
                  <a:t>     </a:t>
                </a:r>
                <a:r>
                  <a:rPr lang="vi-VN" sz="1550" smtClean="0">
                    <a:solidFill>
                      <a:srgbClr val="282800"/>
                    </a:solidFill>
                    <a:latin typeface="+mn-lt"/>
                  </a:rPr>
                  <a:t>đồng </a:t>
                </a:r>
                <a:r>
                  <a:rPr lang="vi-VN" sz="1550">
                    <a:solidFill>
                      <a:srgbClr val="282800"/>
                    </a:solidFill>
                    <a:latin typeface="+mn-lt"/>
                  </a:rPr>
                  <a:t>xu nên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𝑋</m:t>
                    </m:r>
                  </m:oMath>
                </a14:m>
                <a:r>
                  <a:rPr lang="vi-VN" sz="1550">
                    <a:solidFill>
                      <a:srgbClr val="282800"/>
                    </a:solidFill>
                    <a:latin typeface="+mn-lt"/>
                  </a:rPr>
                  <a:t> là một biến ngẫu nhiên rời rạc.</a:t>
                </a:r>
                <a:endParaRPr lang="vi-VN" sz="1550">
                  <a:latin typeface="+mn-lt"/>
                </a:endParaRPr>
              </a:p>
              <a:p>
                <a:pPr algn="just">
                  <a:lnSpc>
                    <a:spcPct val="150000"/>
                  </a:lnSpc>
                </a:pPr>
                <a:r>
                  <a:rPr lang="vi-VN" sz="1550">
                    <a:solidFill>
                      <a:srgbClr val="2A2A00"/>
                    </a:solidFill>
                    <a:latin typeface="+mn-lt"/>
                  </a:rPr>
                  <a:t>b) Các giá trị có thể của biến ngẫu nhiên rời rạc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𝑋</m:t>
                    </m:r>
                  </m:oMath>
                </a14:m>
                <a:r>
                  <a:rPr lang="vi-VN" sz="1550">
                    <a:solidFill>
                      <a:srgbClr val="2A2A00"/>
                    </a:solidFill>
                    <a:latin typeface="+mn-lt"/>
                  </a:rPr>
                  <a:t> là một số thuộc tập </a:t>
                </a:r>
                <a14:m>
                  <m:oMath xmlns:m="http://schemas.openxmlformats.org/officeDocument/2006/math">
                    <m:r>
                      <a:rPr lang="vi-VN" sz="1550" i="1" smtClean="0">
                        <a:solidFill>
                          <a:srgbClr val="2A2A00"/>
                        </a:solidFill>
                        <a:latin typeface="Cambria Math" panose="02040503050406030204" pitchFamily="18" charset="0"/>
                      </a:rPr>
                      <m:t>𝐴</m:t>
                    </m:r>
                    <m:r>
                      <a:rPr lang="vi-VN" sz="1550" i="1" smtClean="0">
                        <a:solidFill>
                          <a:srgbClr val="2A2A00"/>
                        </a:solidFill>
                        <a:latin typeface="Cambria Math" panose="02040503050406030204" pitchFamily="18" charset="0"/>
                      </a:rPr>
                      <m:t>={0; 1; 2; 3}</m:t>
                    </m:r>
                  </m:oMath>
                </a14:m>
                <a:endParaRPr lang="vi-VN" sz="1550">
                  <a:latin typeface="+mn-lt"/>
                </a:endParaRPr>
              </a:p>
              <a:p>
                <a:pPr algn="just">
                  <a:lnSpc>
                    <a:spcPct val="150000"/>
                  </a:lnSpc>
                </a:pPr>
                <a:r>
                  <a:rPr lang="vi-VN" sz="1550">
                    <a:solidFill>
                      <a:srgbClr val="272700"/>
                    </a:solidFill>
                    <a:latin typeface="+mn-lt"/>
                  </a:rPr>
                  <a:t>Ta phải tính các xác suất </a:t>
                </a:r>
                <a14:m>
                  <m:oMath xmlns:m="http://schemas.openxmlformats.org/officeDocument/2006/math">
                    <m:r>
                      <a:rPr lang="vi-VN" sz="1550" i="1" smtClean="0">
                        <a:solidFill>
                          <a:srgbClr val="272700"/>
                        </a:solidFill>
                        <a:latin typeface="Cambria Math" panose="02040503050406030204" pitchFamily="18" charset="0"/>
                      </a:rPr>
                      <m:t>𝑃</m:t>
                    </m:r>
                    <m:r>
                      <a:rPr lang="vi-VN" sz="1550" i="1" smtClean="0">
                        <a:solidFill>
                          <a:srgbClr val="272700"/>
                        </a:solidFill>
                        <a:latin typeface="Cambria Math" panose="02040503050406030204" pitchFamily="18" charset="0"/>
                      </a:rPr>
                      <m:t>(</m:t>
                    </m:r>
                    <m:r>
                      <a:rPr lang="vi-VN" sz="1550" i="1" smtClean="0">
                        <a:solidFill>
                          <a:srgbClr val="272700"/>
                        </a:solidFill>
                        <a:latin typeface="Cambria Math" panose="02040503050406030204" pitchFamily="18" charset="0"/>
                      </a:rPr>
                      <m:t>𝑋</m:t>
                    </m:r>
                    <m:r>
                      <a:rPr lang="vi-VN" sz="1550" i="1" smtClean="0">
                        <a:solidFill>
                          <a:srgbClr val="272700"/>
                        </a:solidFill>
                        <a:latin typeface="Cambria Math" panose="02040503050406030204" pitchFamily="18" charset="0"/>
                      </a:rPr>
                      <m:t>=0); </m:t>
                    </m:r>
                    <m:r>
                      <a:rPr lang="vi-VN" sz="1550" i="1" smtClean="0">
                        <a:solidFill>
                          <a:srgbClr val="272700"/>
                        </a:solidFill>
                        <a:latin typeface="Cambria Math" panose="02040503050406030204" pitchFamily="18" charset="0"/>
                      </a:rPr>
                      <m:t>𝑃</m:t>
                    </m:r>
                    <m:r>
                      <a:rPr lang="vi-VN" sz="1550" i="1" smtClean="0">
                        <a:solidFill>
                          <a:srgbClr val="272700"/>
                        </a:solidFill>
                        <a:latin typeface="Cambria Math" panose="02040503050406030204" pitchFamily="18" charset="0"/>
                      </a:rPr>
                      <m:t>(</m:t>
                    </m:r>
                    <m:r>
                      <a:rPr lang="vi-VN" sz="1550" i="1" smtClean="0">
                        <a:solidFill>
                          <a:srgbClr val="272700"/>
                        </a:solidFill>
                        <a:latin typeface="Cambria Math" panose="02040503050406030204" pitchFamily="18" charset="0"/>
                      </a:rPr>
                      <m:t>𝑋</m:t>
                    </m:r>
                    <m:r>
                      <a:rPr lang="vi-VN" sz="1550" i="1" smtClean="0">
                        <a:solidFill>
                          <a:srgbClr val="272700"/>
                        </a:solidFill>
                        <a:latin typeface="Cambria Math" panose="02040503050406030204" pitchFamily="18" charset="0"/>
                      </a:rPr>
                      <m:t>=1); </m:t>
                    </m:r>
                    <m:r>
                      <a:rPr lang="vi-VN" sz="1550" i="1" smtClean="0">
                        <a:solidFill>
                          <a:srgbClr val="272700"/>
                        </a:solidFill>
                        <a:latin typeface="Cambria Math" panose="02040503050406030204" pitchFamily="18" charset="0"/>
                      </a:rPr>
                      <m:t>𝑃</m:t>
                    </m:r>
                    <m:r>
                      <a:rPr lang="vi-VN" sz="1550" i="1" smtClean="0">
                        <a:solidFill>
                          <a:srgbClr val="272700"/>
                        </a:solidFill>
                        <a:latin typeface="Cambria Math" panose="02040503050406030204" pitchFamily="18" charset="0"/>
                      </a:rPr>
                      <m:t>(</m:t>
                    </m:r>
                    <m:r>
                      <a:rPr lang="vi-VN" sz="1550" i="1" smtClean="0">
                        <a:solidFill>
                          <a:srgbClr val="272700"/>
                        </a:solidFill>
                        <a:latin typeface="Cambria Math" panose="02040503050406030204" pitchFamily="18" charset="0"/>
                      </a:rPr>
                      <m:t>𝑋</m:t>
                    </m:r>
                    <m:r>
                      <a:rPr lang="vi-VN" sz="1550" i="1" smtClean="0">
                        <a:solidFill>
                          <a:srgbClr val="272700"/>
                        </a:solidFill>
                        <a:latin typeface="Cambria Math" panose="02040503050406030204" pitchFamily="18" charset="0"/>
                      </a:rPr>
                      <m:t>=2); </m:t>
                    </m:r>
                    <m:r>
                      <a:rPr lang="vi-VN" sz="1550" i="1" smtClean="0">
                        <a:solidFill>
                          <a:srgbClr val="272700"/>
                        </a:solidFill>
                        <a:latin typeface="Cambria Math" panose="02040503050406030204" pitchFamily="18" charset="0"/>
                      </a:rPr>
                      <m:t>𝑃</m:t>
                    </m:r>
                    <m:r>
                      <a:rPr lang="vi-VN" sz="1550" i="1" smtClean="0">
                        <a:solidFill>
                          <a:srgbClr val="272700"/>
                        </a:solidFill>
                        <a:latin typeface="Cambria Math" panose="02040503050406030204" pitchFamily="18" charset="0"/>
                      </a:rPr>
                      <m:t>(</m:t>
                    </m:r>
                    <m:r>
                      <a:rPr lang="vi-VN" sz="1550" i="1" smtClean="0">
                        <a:solidFill>
                          <a:srgbClr val="272700"/>
                        </a:solidFill>
                        <a:latin typeface="Cambria Math" panose="02040503050406030204" pitchFamily="18" charset="0"/>
                      </a:rPr>
                      <m:t>𝑋</m:t>
                    </m:r>
                    <m:r>
                      <a:rPr lang="vi-VN" sz="1550" i="1" smtClean="0">
                        <a:solidFill>
                          <a:srgbClr val="272700"/>
                        </a:solidFill>
                        <a:latin typeface="Cambria Math" panose="02040503050406030204" pitchFamily="18" charset="0"/>
                      </a:rPr>
                      <m:t>=3), </m:t>
                    </m:r>
                  </m:oMath>
                </a14:m>
                <a:r>
                  <a:rPr lang="vi-VN" sz="1550">
                    <a:solidFill>
                      <a:srgbClr val="272700"/>
                    </a:solidFill>
                    <a:latin typeface="+mn-lt"/>
                  </a:rPr>
                  <a:t>trong đó: </a:t>
                </a:r>
                <a:endParaRPr lang="en-US" sz="1550" smtClean="0">
                  <a:solidFill>
                    <a:srgbClr val="272700"/>
                  </a:solidFill>
                  <a:latin typeface="+mn-lt"/>
                </a:endParaRPr>
              </a:p>
              <a:p>
                <a:pPr algn="just">
                  <a:lnSpc>
                    <a:spcPct val="150000"/>
                  </a:lnSpc>
                </a:pPr>
                <a14:m>
                  <m:oMath xmlns:m="http://schemas.openxmlformats.org/officeDocument/2006/math">
                    <m:r>
                      <a:rPr lang="vi-VN" sz="1550" i="1" smtClean="0">
                        <a:solidFill>
                          <a:srgbClr val="272700"/>
                        </a:solidFill>
                        <a:latin typeface="Cambria Math" panose="02040503050406030204" pitchFamily="18" charset="0"/>
                      </a:rPr>
                      <m:t>𝑃</m:t>
                    </m:r>
                    <m:r>
                      <a:rPr lang="vi-VN" sz="1550" i="1" smtClean="0">
                        <a:solidFill>
                          <a:srgbClr val="272700"/>
                        </a:solidFill>
                        <a:latin typeface="Cambria Math" panose="02040503050406030204" pitchFamily="18" charset="0"/>
                      </a:rPr>
                      <m:t>(</m:t>
                    </m:r>
                    <m:r>
                      <a:rPr lang="vi-VN" sz="1550" i="1" smtClean="0">
                        <a:solidFill>
                          <a:srgbClr val="272700"/>
                        </a:solidFill>
                        <a:latin typeface="Cambria Math" panose="02040503050406030204" pitchFamily="18" charset="0"/>
                      </a:rPr>
                      <m:t>𝑋</m:t>
                    </m:r>
                    <m:r>
                      <a:rPr lang="vi-VN" sz="1550" i="1">
                        <a:solidFill>
                          <a:srgbClr val="272700"/>
                        </a:solidFill>
                        <a:latin typeface="Cambria Math" panose="02040503050406030204" pitchFamily="18" charset="0"/>
                      </a:rPr>
                      <m:t>=0)</m:t>
                    </m:r>
                  </m:oMath>
                </a14:m>
                <a:r>
                  <a:rPr lang="en-US" sz="1550" smtClean="0">
                    <a:solidFill>
                      <a:srgbClr val="272700"/>
                    </a:solidFill>
                    <a:latin typeface="+mn-lt"/>
                  </a:rPr>
                  <a:t> </a:t>
                </a:r>
                <a:r>
                  <a:rPr lang="vi-VN" sz="1550">
                    <a:solidFill>
                      <a:srgbClr val="272700"/>
                    </a:solidFill>
                    <a:latin typeface="+mn-lt"/>
                  </a:rPr>
                  <a:t>là xác suất để không có lần xuất hiện mặt </a:t>
                </a:r>
                <a:r>
                  <a:rPr lang="vi-VN" sz="1550" smtClean="0">
                    <a:solidFill>
                      <a:srgbClr val="272700"/>
                    </a:solidFill>
                    <a:latin typeface="+mn-lt"/>
                  </a:rPr>
                  <a:t>ngửa</a:t>
                </a:r>
                <a:r>
                  <a:rPr lang="en-US" sz="1550" smtClean="0">
                    <a:solidFill>
                      <a:srgbClr val="272700"/>
                    </a:solidFill>
                    <a:latin typeface="+mn-lt"/>
                  </a:rPr>
                  <a:t>;</a:t>
                </a:r>
              </a:p>
              <a:p>
                <a:pPr algn="just">
                  <a:lnSpc>
                    <a:spcPct val="150000"/>
                  </a:lnSpc>
                </a:pPr>
                <a14:m>
                  <m:oMath xmlns:m="http://schemas.openxmlformats.org/officeDocument/2006/math">
                    <m:r>
                      <a:rPr lang="vi-VN" sz="1550" i="1" smtClean="0">
                        <a:solidFill>
                          <a:srgbClr val="272700"/>
                        </a:solidFill>
                        <a:latin typeface="Cambria Math" panose="02040503050406030204" pitchFamily="18" charset="0"/>
                      </a:rPr>
                      <m:t>𝑃</m:t>
                    </m:r>
                    <m:r>
                      <a:rPr lang="vi-VN" sz="1550" i="1" smtClean="0">
                        <a:solidFill>
                          <a:srgbClr val="272700"/>
                        </a:solidFill>
                        <a:latin typeface="Cambria Math" panose="02040503050406030204" pitchFamily="18" charset="0"/>
                      </a:rPr>
                      <m:t>(</m:t>
                    </m:r>
                    <m:r>
                      <a:rPr lang="vi-VN" sz="1550" i="1" smtClean="0">
                        <a:solidFill>
                          <a:srgbClr val="272700"/>
                        </a:solidFill>
                        <a:latin typeface="Cambria Math" panose="02040503050406030204" pitchFamily="18" charset="0"/>
                      </a:rPr>
                      <m:t>𝑋</m:t>
                    </m:r>
                    <m:r>
                      <a:rPr lang="vi-VN" sz="1550" i="1">
                        <a:solidFill>
                          <a:srgbClr val="272700"/>
                        </a:solidFill>
                        <a:latin typeface="Cambria Math" panose="02040503050406030204" pitchFamily="18" charset="0"/>
                      </a:rPr>
                      <m:t>=1)</m:t>
                    </m:r>
                  </m:oMath>
                </a14:m>
                <a:r>
                  <a:rPr lang="en-US" sz="1550" smtClean="0">
                    <a:solidFill>
                      <a:srgbClr val="272700"/>
                    </a:solidFill>
                    <a:latin typeface="+mn-lt"/>
                  </a:rPr>
                  <a:t> </a:t>
                </a:r>
                <a:r>
                  <a:rPr lang="vi-VN" sz="1550">
                    <a:solidFill>
                      <a:srgbClr val="272700"/>
                    </a:solidFill>
                    <a:latin typeface="+mn-lt"/>
                  </a:rPr>
                  <a:t>là xác suất để có đúng 1 lần xuất hiện mặt </a:t>
                </a:r>
                <a:r>
                  <a:rPr lang="vi-VN" sz="1550" smtClean="0">
                    <a:solidFill>
                      <a:srgbClr val="272700"/>
                    </a:solidFill>
                    <a:latin typeface="+mn-lt"/>
                  </a:rPr>
                  <a:t>ngửa</a:t>
                </a:r>
                <a:r>
                  <a:rPr lang="en-US" sz="1550" smtClean="0">
                    <a:solidFill>
                      <a:srgbClr val="272700"/>
                    </a:solidFill>
                    <a:latin typeface="+mn-lt"/>
                  </a:rPr>
                  <a:t>;</a:t>
                </a:r>
                <a:r>
                  <a:rPr lang="vi-VN" sz="1550" smtClean="0">
                    <a:solidFill>
                      <a:srgbClr val="272700"/>
                    </a:solidFill>
                    <a:latin typeface="+mn-lt"/>
                  </a:rPr>
                  <a:t> </a:t>
                </a:r>
                <a:endParaRPr lang="en-US" sz="1550" smtClean="0">
                  <a:solidFill>
                    <a:srgbClr val="272700"/>
                  </a:solidFill>
                  <a:latin typeface="+mn-lt"/>
                </a:endParaRPr>
              </a:p>
              <a:p>
                <a:pPr lvl="0" algn="just">
                  <a:lnSpc>
                    <a:spcPct val="150000"/>
                  </a:lnSpc>
                  <a:defRPr/>
                </a:pPr>
                <a14:m>
                  <m:oMath xmlns:m="http://schemas.openxmlformats.org/officeDocument/2006/math">
                    <m:r>
                      <a:rPr lang="vi-VN" sz="1550" i="1">
                        <a:solidFill>
                          <a:schemeClr val="tx1">
                            <a:lumMod val="90000"/>
                            <a:lumOff val="10000"/>
                          </a:schemeClr>
                        </a:solidFill>
                        <a:latin typeface="Cambria Math" panose="02040503050406030204" pitchFamily="18" charset="0"/>
                      </a:rPr>
                      <m:t>𝑃</m:t>
                    </m:r>
                    <m:r>
                      <a:rPr lang="vi-VN" sz="1550" i="1">
                        <a:solidFill>
                          <a:schemeClr val="tx1">
                            <a:lumMod val="90000"/>
                            <a:lumOff val="10000"/>
                          </a:schemeClr>
                        </a:solidFill>
                        <a:latin typeface="Cambria Math" panose="02040503050406030204" pitchFamily="18" charset="0"/>
                      </a:rPr>
                      <m:t>(</m:t>
                    </m:r>
                    <m:r>
                      <a:rPr lang="vi-VN" sz="1550" i="1">
                        <a:solidFill>
                          <a:schemeClr val="tx1">
                            <a:lumMod val="90000"/>
                            <a:lumOff val="10000"/>
                          </a:schemeClr>
                        </a:solidFill>
                        <a:latin typeface="Cambria Math" panose="02040503050406030204" pitchFamily="18" charset="0"/>
                      </a:rPr>
                      <m:t>𝑋</m:t>
                    </m:r>
                    <m:r>
                      <a:rPr lang="vi-VN" sz="1550" i="1">
                        <a:solidFill>
                          <a:schemeClr val="tx1">
                            <a:lumMod val="90000"/>
                            <a:lumOff val="10000"/>
                          </a:schemeClr>
                        </a:solidFill>
                        <a:latin typeface="Cambria Math" panose="02040503050406030204" pitchFamily="18" charset="0"/>
                      </a:rPr>
                      <m:t>=2)</m:t>
                    </m:r>
                  </m:oMath>
                </a14:m>
                <a:r>
                  <a:rPr lang="en-US" sz="1550">
                    <a:solidFill>
                      <a:schemeClr val="tx1">
                        <a:lumMod val="90000"/>
                        <a:lumOff val="10000"/>
                      </a:schemeClr>
                    </a:solidFill>
                  </a:rPr>
                  <a:t> </a:t>
                </a:r>
                <a:r>
                  <a:rPr lang="vi-VN" sz="1550">
                    <a:solidFill>
                      <a:schemeClr val="tx1">
                        <a:lumMod val="90000"/>
                        <a:lumOff val="10000"/>
                      </a:schemeClr>
                    </a:solidFill>
                  </a:rPr>
                  <a:t>là xác suất để có đúng 2 lần xuất hiện mặt </a:t>
                </a:r>
                <a:r>
                  <a:rPr lang="vi-VN" sz="1550" smtClean="0">
                    <a:solidFill>
                      <a:schemeClr val="tx1">
                        <a:lumMod val="90000"/>
                        <a:lumOff val="10000"/>
                      </a:schemeClr>
                    </a:solidFill>
                  </a:rPr>
                  <a:t>ngửa</a:t>
                </a:r>
                <a:r>
                  <a:rPr lang="en-US" sz="1550" smtClean="0">
                    <a:solidFill>
                      <a:schemeClr val="tx1">
                        <a:lumMod val="90000"/>
                        <a:lumOff val="10000"/>
                      </a:schemeClr>
                    </a:solidFill>
                  </a:rPr>
                  <a:t>;</a:t>
                </a:r>
                <a:endParaRPr lang="vi-VN" sz="1550">
                  <a:solidFill>
                    <a:schemeClr val="tx1">
                      <a:lumMod val="90000"/>
                      <a:lumOff val="10000"/>
                    </a:schemeClr>
                  </a:solidFill>
                </a:endParaRPr>
              </a:p>
              <a:p>
                <a:pPr lvl="0" algn="just">
                  <a:lnSpc>
                    <a:spcPct val="150000"/>
                  </a:lnSpc>
                  <a:defRPr/>
                </a:pPr>
                <a14:m>
                  <m:oMath xmlns:m="http://schemas.openxmlformats.org/officeDocument/2006/math">
                    <m:r>
                      <a:rPr lang="vi-VN" sz="1550" i="1">
                        <a:solidFill>
                          <a:schemeClr val="tx1">
                            <a:lumMod val="90000"/>
                            <a:lumOff val="10000"/>
                          </a:schemeClr>
                        </a:solidFill>
                        <a:latin typeface="Cambria Math" panose="02040503050406030204" pitchFamily="18" charset="0"/>
                      </a:rPr>
                      <m:t>𝑃</m:t>
                    </m:r>
                    <m:r>
                      <a:rPr lang="vi-VN" sz="1550" i="1">
                        <a:solidFill>
                          <a:schemeClr val="tx1">
                            <a:lumMod val="90000"/>
                            <a:lumOff val="10000"/>
                          </a:schemeClr>
                        </a:solidFill>
                        <a:latin typeface="Cambria Math" panose="02040503050406030204" pitchFamily="18" charset="0"/>
                      </a:rPr>
                      <m:t>(</m:t>
                    </m:r>
                    <m:r>
                      <a:rPr lang="vi-VN" sz="1550" i="1">
                        <a:solidFill>
                          <a:schemeClr val="tx1">
                            <a:lumMod val="90000"/>
                            <a:lumOff val="10000"/>
                          </a:schemeClr>
                        </a:solidFill>
                        <a:latin typeface="Cambria Math" panose="02040503050406030204" pitchFamily="18" charset="0"/>
                      </a:rPr>
                      <m:t>𝑋</m:t>
                    </m:r>
                    <m:r>
                      <a:rPr lang="vi-VN" sz="1550" i="1">
                        <a:solidFill>
                          <a:schemeClr val="tx1">
                            <a:lumMod val="90000"/>
                            <a:lumOff val="10000"/>
                          </a:schemeClr>
                        </a:solidFill>
                        <a:latin typeface="Cambria Math" panose="02040503050406030204" pitchFamily="18" charset="0"/>
                      </a:rPr>
                      <m:t>=3)</m:t>
                    </m:r>
                  </m:oMath>
                </a14:m>
                <a:r>
                  <a:rPr lang="en-US" sz="1550">
                    <a:solidFill>
                      <a:schemeClr val="tx1">
                        <a:lumMod val="90000"/>
                        <a:lumOff val="10000"/>
                      </a:schemeClr>
                    </a:solidFill>
                  </a:rPr>
                  <a:t> </a:t>
                </a:r>
                <a:r>
                  <a:rPr lang="vi-VN" sz="1550">
                    <a:solidFill>
                      <a:schemeClr val="tx1">
                        <a:lumMod val="90000"/>
                        <a:lumOff val="10000"/>
                      </a:schemeClr>
                    </a:solidFill>
                  </a:rPr>
                  <a:t>là xác suất để cả ba lần đều xuất hiện mặt </a:t>
                </a:r>
                <a:r>
                  <a:rPr lang="vi-VN" sz="1550" smtClean="0">
                    <a:solidFill>
                      <a:schemeClr val="tx1">
                        <a:lumMod val="90000"/>
                        <a:lumOff val="10000"/>
                      </a:schemeClr>
                    </a:solidFill>
                  </a:rPr>
                  <a:t>ngửa</a:t>
                </a:r>
                <a:r>
                  <a:rPr lang="en-US" sz="1550" smtClean="0">
                    <a:solidFill>
                      <a:schemeClr val="tx1">
                        <a:lumMod val="90000"/>
                        <a:lumOff val="10000"/>
                      </a:schemeClr>
                    </a:solidFill>
                  </a:rPr>
                  <a:t>.</a:t>
                </a:r>
                <a:endParaRPr lang="vi-VN" sz="1550">
                  <a:solidFill>
                    <a:schemeClr val="tx1">
                      <a:lumMod val="90000"/>
                      <a:lumOff val="10000"/>
                    </a:schemeClr>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70347" y="2037732"/>
                <a:ext cx="8579453" cy="3001334"/>
              </a:xfrm>
              <a:prstGeom prst="rect">
                <a:avLst/>
              </a:prstGeom>
              <a:blipFill>
                <a:blip r:embed="rId7"/>
                <a:stretch>
                  <a:fillRect l="-284" r="-284"/>
                </a:stretch>
              </a:blipFill>
            </p:spPr>
            <p:txBody>
              <a:bodyPr/>
              <a:lstStyle/>
              <a:p>
                <a:r>
                  <a:rPr lang="en-US">
                    <a:noFill/>
                  </a:rPr>
                  <a:t> </a:t>
                </a:r>
              </a:p>
            </p:txBody>
          </p:sp>
        </mc:Fallback>
      </mc:AlternateContent>
      <p:grpSp>
        <p:nvGrpSpPr>
          <p:cNvPr id="36" name="Google Shape;1090;p44"/>
          <p:cNvGrpSpPr/>
          <p:nvPr/>
        </p:nvGrpSpPr>
        <p:grpSpPr>
          <a:xfrm rot="21396801">
            <a:off x="7982254" y="3928436"/>
            <a:ext cx="1121809" cy="1116165"/>
            <a:chOff x="7313037" y="1902732"/>
            <a:chExt cx="1383826" cy="1437250"/>
          </a:xfrm>
        </p:grpSpPr>
        <p:sp>
          <p:nvSpPr>
            <p:cNvPr id="51" name="Google Shape;1091;p44"/>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92;p44"/>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93;p44"/>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94;p44"/>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95;p44"/>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96;p44"/>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97;p44"/>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98;p44"/>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99;p44"/>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08642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ipe(left)">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wipe(left)">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theme/theme1.xml><?xml version="1.0" encoding="utf-8"?>
<a:theme xmlns:a="http://schemas.openxmlformats.org/drawingml/2006/main" name="India Themed Cute Stickers Notebook for Elementary by Slidesgo">
  <a:themeElements>
    <a:clrScheme name="Simple Light">
      <a:dk1>
        <a:srgbClr val="151515"/>
      </a:dk1>
      <a:lt1>
        <a:srgbClr val="FFFFFF"/>
      </a:lt1>
      <a:dk2>
        <a:srgbClr val="EC8C0F"/>
      </a:dk2>
      <a:lt2>
        <a:srgbClr val="EEE64E"/>
      </a:lt2>
      <a:accent1>
        <a:srgbClr val="A2D630"/>
      </a:accent1>
      <a:accent2>
        <a:srgbClr val="A0D9F3"/>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5646</TotalTime>
  <Words>4851</Words>
  <Application>Microsoft Office PowerPoint</Application>
  <PresentationFormat>On-screen Show (16:9)</PresentationFormat>
  <Paragraphs>827</Paragraphs>
  <Slides>81</Slides>
  <Notes>81</Notes>
  <HiddenSlides>0</HiddenSlides>
  <MMClips>41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81</vt:i4>
      </vt:variant>
    </vt:vector>
  </HeadingPairs>
  <TitlesOfParts>
    <vt:vector size="103" baseType="lpstr">
      <vt:lpstr>Cambria Math</vt:lpstr>
      <vt:lpstr>Times New Roman</vt:lpstr>
      <vt:lpstr>Anaheim</vt:lpstr>
      <vt:lpstr>Aptos</vt:lpstr>
      <vt:lpstr>PT Sans</vt:lpstr>
      <vt:lpstr>Lato</vt:lpstr>
      <vt:lpstr>Bebas Neue</vt:lpstr>
      <vt:lpstr>Aharoni</vt:lpstr>
      <vt:lpstr>Malgun Gothic</vt:lpstr>
      <vt:lpstr>等线 Light</vt:lpstr>
      <vt:lpstr>Calibri Light</vt:lpstr>
      <vt:lpstr>Calibri</vt:lpstr>
      <vt:lpstr>DengXian</vt:lpstr>
      <vt:lpstr>Nunito Light</vt:lpstr>
      <vt:lpstr>Fredoka One</vt:lpstr>
      <vt:lpstr>Wingdings</vt:lpstr>
      <vt:lpstr>Elsie</vt:lpstr>
      <vt:lpstr>Arial</vt:lpstr>
      <vt:lpstr>India Themed Cute Stickers Notebook for Elementary by Slidesgo</vt:lpstr>
      <vt:lpstr>1_Office 主题​​</vt:lpstr>
      <vt:lpstr>1_Office Theme</vt:lpstr>
      <vt:lpstr>Office Theme</vt:lpstr>
      <vt:lpstr>PowerPoint Presentation</vt:lpstr>
      <vt:lpstr>KHỞI ĐỘNG</vt:lpstr>
      <vt:lpstr>PowerPoint Presentation</vt:lpstr>
      <vt:lpstr>CHUYÊN ĐỀ 1: BIẾN NGẪU NHIÊN RỜI RẠC. CÁC SỐ ĐẶC TRƯNG CỦA BIẾN NGẪU NHIÊN RỜI RẠC.</vt:lpstr>
      <vt:lpstr>PowerPoint Presentation</vt:lpstr>
      <vt:lpstr>PowerPoint Presentation</vt:lpstr>
      <vt:lpstr>PowerPoint Presentation</vt:lpstr>
      <vt:lpstr>KHÁI NIỆM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KHÁI NIỆM</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NGHĨA</vt:lpstr>
      <vt:lpstr>Trả lời:</vt:lpstr>
      <vt:lpstr>Nhận xét</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73</cp:revision>
  <dcterms:modified xsi:type="dcterms:W3CDTF">2024-08-22T03:26:03Z</dcterms:modified>
</cp:coreProperties>
</file>