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94" r:id="rId2"/>
    <p:sldMasterId id="2147483718" r:id="rId3"/>
    <p:sldMasterId id="2147483731" r:id="rId4"/>
    <p:sldMasterId id="2147483743" r:id="rId5"/>
  </p:sldMasterIdLst>
  <p:notesMasterIdLst>
    <p:notesMasterId r:id="rId70"/>
  </p:notesMasterIdLst>
  <p:sldIdLst>
    <p:sldId id="256" r:id="rId6"/>
    <p:sldId id="317" r:id="rId7"/>
    <p:sldId id="318" r:id="rId8"/>
    <p:sldId id="319" r:id="rId9"/>
    <p:sldId id="320" r:id="rId10"/>
    <p:sldId id="321" r:id="rId11"/>
    <p:sldId id="327" r:id="rId12"/>
    <p:sldId id="280" r:id="rId13"/>
    <p:sldId id="391" r:id="rId14"/>
    <p:sldId id="258" r:id="rId15"/>
    <p:sldId id="333" r:id="rId16"/>
    <p:sldId id="393" r:id="rId17"/>
    <p:sldId id="394" r:id="rId18"/>
    <p:sldId id="395" r:id="rId19"/>
    <p:sldId id="328" r:id="rId20"/>
    <p:sldId id="326" r:id="rId21"/>
    <p:sldId id="264" r:id="rId22"/>
    <p:sldId id="331" r:id="rId23"/>
    <p:sldId id="396" r:id="rId24"/>
    <p:sldId id="397" r:id="rId25"/>
    <p:sldId id="398" r:id="rId26"/>
    <p:sldId id="335" r:id="rId27"/>
    <p:sldId id="337" r:id="rId28"/>
    <p:sldId id="399" r:id="rId29"/>
    <p:sldId id="401" r:id="rId30"/>
    <p:sldId id="402" r:id="rId31"/>
    <p:sldId id="345" r:id="rId32"/>
    <p:sldId id="339" r:id="rId33"/>
    <p:sldId id="404" r:id="rId34"/>
    <p:sldId id="406" r:id="rId35"/>
    <p:sldId id="341" r:id="rId36"/>
    <p:sldId id="359" r:id="rId37"/>
    <p:sldId id="374" r:id="rId38"/>
    <p:sldId id="382" r:id="rId39"/>
    <p:sldId id="383" r:id="rId40"/>
    <p:sldId id="384" r:id="rId41"/>
    <p:sldId id="385" r:id="rId42"/>
    <p:sldId id="386" r:id="rId43"/>
    <p:sldId id="387" r:id="rId44"/>
    <p:sldId id="388" r:id="rId45"/>
    <p:sldId id="389" r:id="rId46"/>
    <p:sldId id="390" r:id="rId47"/>
    <p:sldId id="375" r:id="rId48"/>
    <p:sldId id="379" r:id="rId49"/>
    <p:sldId id="380" r:id="rId50"/>
    <p:sldId id="381" r:id="rId51"/>
    <p:sldId id="257" r:id="rId52"/>
    <p:sldId id="360" r:id="rId53"/>
    <p:sldId id="407" r:id="rId54"/>
    <p:sldId id="408" r:id="rId55"/>
    <p:sldId id="261" r:id="rId56"/>
    <p:sldId id="409" r:id="rId57"/>
    <p:sldId id="266" r:id="rId58"/>
    <p:sldId id="410" r:id="rId59"/>
    <p:sldId id="411" r:id="rId60"/>
    <p:sldId id="362" r:id="rId61"/>
    <p:sldId id="259" r:id="rId62"/>
    <p:sldId id="363" r:id="rId63"/>
    <p:sldId id="412" r:id="rId64"/>
    <p:sldId id="265" r:id="rId65"/>
    <p:sldId id="267" r:id="rId66"/>
    <p:sldId id="414" r:id="rId67"/>
    <p:sldId id="289" r:id="rId68"/>
    <p:sldId id="272" r:id="rId69"/>
  </p:sldIdLst>
  <p:sldSz cx="9144000" cy="5143500" type="screen16x9"/>
  <p:notesSz cx="6858000" cy="9144000"/>
  <p:embeddedFontLst>
    <p:embeddedFont>
      <p:font typeface="PT Sans" panose="020B0604020202020204" charset="0"/>
      <p:regular r:id="rId71"/>
      <p:bold r:id="rId72"/>
      <p:italic r:id="rId73"/>
      <p:boldItalic r:id="rId74"/>
    </p:embeddedFont>
    <p:embeddedFont>
      <p:font typeface="Georgia" panose="02040502050405020303" pitchFamily="18" charset="0"/>
      <p:regular r:id="rId75"/>
      <p:bold r:id="rId76"/>
      <p:italic r:id="rId77"/>
      <p:boldItalic r:id="rId78"/>
    </p:embeddedFont>
    <p:embeddedFont>
      <p:font typeface="DM Sans" panose="020B0604020202020204" charset="0"/>
      <p:regular r:id="rId79"/>
      <p:bold r:id="rId80"/>
      <p:italic r:id="rId81"/>
      <p:boldItalic r:id="rId82"/>
    </p:embeddedFont>
    <p:embeddedFont>
      <p:font typeface="Varela Round" panose="020B0604020202020204" charset="-79"/>
      <p:regular r:id="rId83"/>
    </p:embeddedFont>
    <p:embeddedFont>
      <p:font typeface="Cambria Math" panose="02040503050406030204" pitchFamily="18" charset="0"/>
      <p:regular r:id="rId84"/>
    </p:embeddedFont>
    <p:embeddedFont>
      <p:font typeface="Anaheim" panose="020B0604020202020204" charset="0"/>
      <p:regular r:id="rId85"/>
    </p:embeddedFont>
    <p:embeddedFont>
      <p:font typeface="Calibri" panose="020F0502020204030204" pitchFamily="34" charset="0"/>
      <p:regular r:id="rId86"/>
      <p:bold r:id="rId87"/>
      <p:italic r:id="rId88"/>
      <p:boldItalic r:id="rId89"/>
    </p:embeddedFont>
    <p:embeddedFont>
      <p:font typeface="Bebas Neue" panose="020B0604020202020204" charset="0"/>
      <p:regular r:id="rId90"/>
    </p:embeddedFont>
    <p:embeddedFont>
      <p:font typeface="Malgun Gothic" panose="020B0503020000020004" pitchFamily="34" charset="-127"/>
      <p:regular r:id="rId91"/>
      <p:bold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D5D9EE"/>
    <a:srgbClr val="F8F5B8"/>
    <a:srgbClr val="D8CE15"/>
    <a:srgbClr val="E7E9F5"/>
    <a:srgbClr val="F8F8F8"/>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156EF4-4008-45B1-B791-109DD3DF929F}">
  <a:tblStyle styleId="{71156EF4-4008-45B1-B791-109DD3DF92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6B87501-405B-482E-B2DB-06A6D079E99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font" Target="fonts/font19.fntdata"/><Relationship Id="rId7" Type="http://schemas.openxmlformats.org/officeDocument/2006/relationships/slide" Target="slides/slide2.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font" Target="fonts/font12.fntdata"/><Relationship Id="rId90" Type="http://schemas.openxmlformats.org/officeDocument/2006/relationships/font" Target="fonts/font20.fntdata"/><Relationship Id="rId95"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789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95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09625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09600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140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2494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311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66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611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6"/>
        <p:cNvGrpSpPr/>
        <p:nvPr/>
      </p:nvGrpSpPr>
      <p:grpSpPr>
        <a:xfrm>
          <a:off x="0" y="0"/>
          <a:ext cx="0" cy="0"/>
          <a:chOff x="0" y="0"/>
          <a:chExt cx="0" cy="0"/>
        </a:xfrm>
      </p:grpSpPr>
      <p:sp>
        <p:nvSpPr>
          <p:cNvPr id="2627" name="Google Shape;262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8" name="Google Shape;262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1393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6"/>
        <p:cNvGrpSpPr/>
        <p:nvPr/>
      </p:nvGrpSpPr>
      <p:grpSpPr>
        <a:xfrm>
          <a:off x="0" y="0"/>
          <a:ext cx="0" cy="0"/>
          <a:chOff x="0" y="0"/>
          <a:chExt cx="0" cy="0"/>
        </a:xfrm>
      </p:grpSpPr>
      <p:sp>
        <p:nvSpPr>
          <p:cNvPr id="2627" name="Google Shape;262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8" name="Google Shape;262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850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5519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227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93600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18266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6"/>
        <p:cNvGrpSpPr/>
        <p:nvPr/>
      </p:nvGrpSpPr>
      <p:grpSpPr>
        <a:xfrm>
          <a:off x="0" y="0"/>
          <a:ext cx="0" cy="0"/>
          <a:chOff x="0" y="0"/>
          <a:chExt cx="0" cy="0"/>
        </a:xfrm>
      </p:grpSpPr>
      <p:sp>
        <p:nvSpPr>
          <p:cNvPr id="2627" name="Google Shape;262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8" name="Google Shape;262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373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9" name="Google Shape;295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171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70000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114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3" name="Google Shape;233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349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7982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186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8365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083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VN" dirty="0"/>
              <a:t>Bấm vào từng hộp quả để đến câu hỏi và mở </a:t>
            </a:r>
            <a:r>
              <a:rPr lang="en-VN"/>
              <a:t>quà </a:t>
            </a:r>
            <a:r>
              <a:rPr lang="en-VN" smtClean="0"/>
              <a:t>(giáo </a:t>
            </a:r>
            <a:r>
              <a:rPr lang="en-VN" dirty="0"/>
              <a:t>viên chuẩn bị quà cho học sinh). Sau khi mở hết hộp quà bấm vào người đang nhảy </a:t>
            </a:r>
            <a:r>
              <a:rPr lang="en-VN"/>
              <a:t>để </a:t>
            </a:r>
            <a:r>
              <a:rPr lang="en-US" smtClean="0"/>
              <a:t>chuyển</a:t>
            </a:r>
            <a:r>
              <a:rPr lang="en-US" baseline="0" smtClean="0"/>
              <a:t> sang nội dung tiếp theo.</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E08D5-CD1B-6345-B9CB-E7CE2ACBB5D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VN" dirty="0"/>
              <a:t>Bấm vào hộ quà ở góc phải để quay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E08D5-CD1B-6345-B9CB-E7CE2ACBB5D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067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VN" dirty="0"/>
              <a:t>Bấm vào hộ quà ở góc phải để quay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E08D5-CD1B-6345-B9CB-E7CE2ACBB5D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676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VN" dirty="0"/>
              <a:t>Bấm vào hộ quà ở góc phải để quay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E08D5-CD1B-6345-B9CB-E7CE2ACBB5D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902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VN" dirty="0"/>
              <a:t>Bấm vào hộ quà ở góc phải để quay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E08D5-CD1B-6345-B9CB-E7CE2ACBB5D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425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VN" dirty="0"/>
              <a:t>Bấm vào hộ quà ở góc phải để quay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E08D5-CD1B-6345-B9CB-E7CE2ACBB5D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266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38406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28961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23018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43552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514753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910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738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9496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8286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99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8130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38683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0615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10472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528469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3" name="Google Shape;259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3" name="Google Shape;259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6604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274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5"/>
        <p:cNvGrpSpPr/>
        <p:nvPr/>
      </p:nvGrpSpPr>
      <p:grpSpPr>
        <a:xfrm>
          <a:off x="0" y="0"/>
          <a:ext cx="0" cy="0"/>
          <a:chOff x="0" y="0"/>
          <a:chExt cx="0" cy="0"/>
        </a:xfrm>
      </p:grpSpPr>
      <p:sp>
        <p:nvSpPr>
          <p:cNvPr id="3676" name="Google Shape;3676;g1dbf865485b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7" name="Google Shape;3677;g1dbf865485b_0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3" name="Google Shape;2713;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430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9" name="Google Shape;295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9" name="Google Shape;295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2268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091" cy="5143648"/>
            <a:chOff x="0" y="0"/>
            <a:chExt cx="7440875" cy="4152456"/>
          </a:xfrm>
        </p:grpSpPr>
        <p:sp>
          <p:nvSpPr>
            <p:cNvPr id="10" name="Google Shape;10;p2"/>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502465" y="399924"/>
            <a:ext cx="8139069" cy="4343656"/>
            <a:chOff x="916986" y="2500875"/>
            <a:chExt cx="2280618" cy="1217119"/>
          </a:xfrm>
        </p:grpSpPr>
        <p:sp>
          <p:nvSpPr>
            <p:cNvPr id="73" name="Google Shape;73;p2"/>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txBox="1">
            <a:spLocks noGrp="1"/>
          </p:cNvSpPr>
          <p:nvPr>
            <p:ph type="ctrTitle"/>
          </p:nvPr>
        </p:nvSpPr>
        <p:spPr>
          <a:xfrm>
            <a:off x="1920100" y="1584325"/>
            <a:ext cx="5304000" cy="18072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9" name="Google Shape;79;p2"/>
          <p:cNvSpPr txBox="1">
            <a:spLocks noGrp="1"/>
          </p:cNvSpPr>
          <p:nvPr>
            <p:ph type="subTitle" idx="1"/>
          </p:nvPr>
        </p:nvSpPr>
        <p:spPr>
          <a:xfrm>
            <a:off x="1920025" y="3432600"/>
            <a:ext cx="5304000" cy="3732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0" name="Google Shape;80;p2"/>
          <p:cNvSpPr/>
          <p:nvPr/>
        </p:nvSpPr>
        <p:spPr>
          <a:xfrm>
            <a:off x="152091" y="2131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52091" y="47090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dk2"/>
        </a:solidFill>
        <a:effectLst/>
      </p:bgPr>
    </p:bg>
    <p:spTree>
      <p:nvGrpSpPr>
        <p:cNvPr id="1" name="Shape 667"/>
        <p:cNvGrpSpPr/>
        <p:nvPr/>
      </p:nvGrpSpPr>
      <p:grpSpPr>
        <a:xfrm>
          <a:off x="0" y="0"/>
          <a:ext cx="0" cy="0"/>
          <a:chOff x="0" y="0"/>
          <a:chExt cx="0" cy="0"/>
        </a:xfrm>
      </p:grpSpPr>
      <p:grpSp>
        <p:nvGrpSpPr>
          <p:cNvPr id="668" name="Google Shape;668;p13"/>
          <p:cNvGrpSpPr/>
          <p:nvPr/>
        </p:nvGrpSpPr>
        <p:grpSpPr>
          <a:xfrm>
            <a:off x="0" y="0"/>
            <a:ext cx="9144091" cy="5143648"/>
            <a:chOff x="0" y="0"/>
            <a:chExt cx="7440875" cy="4152456"/>
          </a:xfrm>
        </p:grpSpPr>
        <p:sp>
          <p:nvSpPr>
            <p:cNvPr id="669" name="Google Shape;669;p1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3"/>
          <p:cNvGrpSpPr/>
          <p:nvPr/>
        </p:nvGrpSpPr>
        <p:grpSpPr>
          <a:xfrm>
            <a:off x="192408" y="135664"/>
            <a:ext cx="8759169" cy="4872494"/>
            <a:chOff x="916986" y="2500875"/>
            <a:chExt cx="2280618" cy="1217119"/>
          </a:xfrm>
        </p:grpSpPr>
        <p:sp>
          <p:nvSpPr>
            <p:cNvPr id="732" name="Google Shape;732;p1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13"/>
          <p:cNvSpPr txBox="1">
            <a:spLocks noGrp="1"/>
          </p:cNvSpPr>
          <p:nvPr>
            <p:ph type="subTitle" idx="1"/>
          </p:nvPr>
        </p:nvSpPr>
        <p:spPr>
          <a:xfrm>
            <a:off x="2151325" y="3691175"/>
            <a:ext cx="3564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8" name="Google Shape;738;p13"/>
          <p:cNvSpPr txBox="1">
            <a:spLocks noGrp="1"/>
          </p:cNvSpPr>
          <p:nvPr>
            <p:ph type="title"/>
          </p:nvPr>
        </p:nvSpPr>
        <p:spPr>
          <a:xfrm>
            <a:off x="1329600" y="448056"/>
            <a:ext cx="701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9" name="Google Shape;739;p13"/>
          <p:cNvSpPr txBox="1">
            <a:spLocks noGrp="1"/>
          </p:cNvSpPr>
          <p:nvPr>
            <p:ph type="subTitle" idx="2"/>
          </p:nvPr>
        </p:nvSpPr>
        <p:spPr>
          <a:xfrm>
            <a:off x="1482025" y="1946045"/>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0" name="Google Shape;740;p13"/>
          <p:cNvSpPr txBox="1">
            <a:spLocks noGrp="1"/>
          </p:cNvSpPr>
          <p:nvPr>
            <p:ph type="subTitle" idx="3"/>
          </p:nvPr>
        </p:nvSpPr>
        <p:spPr>
          <a:xfrm>
            <a:off x="1482025" y="3063013"/>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1" name="Google Shape;741;p13"/>
          <p:cNvSpPr txBox="1">
            <a:spLocks noGrp="1"/>
          </p:cNvSpPr>
          <p:nvPr>
            <p:ph type="subTitle" idx="4"/>
          </p:nvPr>
        </p:nvSpPr>
        <p:spPr>
          <a:xfrm>
            <a:off x="1482025" y="4179981"/>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2" name="Google Shape;742;p13"/>
          <p:cNvSpPr txBox="1">
            <a:spLocks noGrp="1"/>
          </p:cNvSpPr>
          <p:nvPr>
            <p:ph type="title" idx="5" hasCustomPrompt="1"/>
          </p:nvPr>
        </p:nvSpPr>
        <p:spPr>
          <a:xfrm>
            <a:off x="1482000" y="1424620"/>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3" name="Google Shape;743;p13"/>
          <p:cNvSpPr txBox="1">
            <a:spLocks noGrp="1"/>
          </p:cNvSpPr>
          <p:nvPr>
            <p:ph type="title" idx="6" hasCustomPrompt="1"/>
          </p:nvPr>
        </p:nvSpPr>
        <p:spPr>
          <a:xfrm>
            <a:off x="1482000" y="3663874"/>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4" name="Google Shape;744;p13"/>
          <p:cNvSpPr txBox="1">
            <a:spLocks noGrp="1"/>
          </p:cNvSpPr>
          <p:nvPr>
            <p:ph type="title" idx="7" hasCustomPrompt="1"/>
          </p:nvPr>
        </p:nvSpPr>
        <p:spPr>
          <a:xfrm>
            <a:off x="1482000" y="2544247"/>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5" name="Google Shape;745;p13"/>
          <p:cNvSpPr txBox="1">
            <a:spLocks noGrp="1"/>
          </p:cNvSpPr>
          <p:nvPr>
            <p:ph type="subTitle" idx="8"/>
          </p:nvPr>
        </p:nvSpPr>
        <p:spPr>
          <a:xfrm>
            <a:off x="2150125" y="1454125"/>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6" name="Google Shape;746;p13"/>
          <p:cNvSpPr txBox="1">
            <a:spLocks noGrp="1"/>
          </p:cNvSpPr>
          <p:nvPr>
            <p:ph type="subTitle" idx="9"/>
          </p:nvPr>
        </p:nvSpPr>
        <p:spPr>
          <a:xfrm>
            <a:off x="2150125" y="2572650"/>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dk2"/>
        </a:solidFill>
        <a:effectLst/>
      </p:bgPr>
    </p:bg>
    <p:spTree>
      <p:nvGrpSpPr>
        <p:cNvPr id="1" name="Shape 1036"/>
        <p:cNvGrpSpPr/>
        <p:nvPr/>
      </p:nvGrpSpPr>
      <p:grpSpPr>
        <a:xfrm>
          <a:off x="0" y="0"/>
          <a:ext cx="0" cy="0"/>
          <a:chOff x="0" y="0"/>
          <a:chExt cx="0" cy="0"/>
        </a:xfrm>
      </p:grpSpPr>
      <p:grpSp>
        <p:nvGrpSpPr>
          <p:cNvPr id="1037" name="Google Shape;1037;p18"/>
          <p:cNvGrpSpPr/>
          <p:nvPr/>
        </p:nvGrpSpPr>
        <p:grpSpPr>
          <a:xfrm>
            <a:off x="0" y="0"/>
            <a:ext cx="9144091" cy="5143648"/>
            <a:chOff x="0" y="0"/>
            <a:chExt cx="7440875" cy="4152456"/>
          </a:xfrm>
        </p:grpSpPr>
        <p:sp>
          <p:nvSpPr>
            <p:cNvPr id="1038" name="Google Shape;1038;p18"/>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8"/>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8"/>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8"/>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8"/>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8"/>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8"/>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8"/>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8"/>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8"/>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8"/>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8"/>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8"/>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8"/>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8"/>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8"/>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8"/>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8"/>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8"/>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8"/>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8"/>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8"/>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8"/>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8"/>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8"/>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8"/>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8"/>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8"/>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8"/>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8"/>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8"/>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8"/>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8"/>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8"/>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8"/>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8"/>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8"/>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8"/>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8"/>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8"/>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8"/>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8"/>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8"/>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8"/>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8"/>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8"/>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8"/>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8"/>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8"/>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8"/>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8"/>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8"/>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8"/>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8"/>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8"/>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8"/>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8"/>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8"/>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 name="Google Shape;1100;p18"/>
          <p:cNvGrpSpPr/>
          <p:nvPr/>
        </p:nvGrpSpPr>
        <p:grpSpPr>
          <a:xfrm>
            <a:off x="192408" y="135664"/>
            <a:ext cx="8759169" cy="4872494"/>
            <a:chOff x="916986" y="2500875"/>
            <a:chExt cx="2280618" cy="1217119"/>
          </a:xfrm>
        </p:grpSpPr>
        <p:sp>
          <p:nvSpPr>
            <p:cNvPr id="1101" name="Google Shape;1101;p18"/>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6" name="Google Shape;110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7" name="Google Shape;1107;p18"/>
          <p:cNvSpPr txBox="1">
            <a:spLocks noGrp="1"/>
          </p:cNvSpPr>
          <p:nvPr>
            <p:ph type="subTitle" idx="1"/>
          </p:nvPr>
        </p:nvSpPr>
        <p:spPr>
          <a:xfrm>
            <a:off x="4923076"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8" name="Google Shape;1108;p18"/>
          <p:cNvSpPr txBox="1">
            <a:spLocks noGrp="1"/>
          </p:cNvSpPr>
          <p:nvPr>
            <p:ph type="subTitle" idx="2"/>
          </p:nvPr>
        </p:nvSpPr>
        <p:spPr>
          <a:xfrm>
            <a:off x="1580900"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9" name="Google Shape;1109;p18"/>
          <p:cNvSpPr txBox="1">
            <a:spLocks noGrp="1"/>
          </p:cNvSpPr>
          <p:nvPr>
            <p:ph type="subTitle" idx="3"/>
          </p:nvPr>
        </p:nvSpPr>
        <p:spPr>
          <a:xfrm>
            <a:off x="1580905"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10" name="Google Shape;1110;p18"/>
          <p:cNvSpPr txBox="1">
            <a:spLocks noGrp="1"/>
          </p:cNvSpPr>
          <p:nvPr>
            <p:ph type="subTitle" idx="4"/>
          </p:nvPr>
        </p:nvSpPr>
        <p:spPr>
          <a:xfrm>
            <a:off x="4923082"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11" name="Google Shape;1111;p18"/>
          <p:cNvSpPr/>
          <p:nvPr/>
        </p:nvSpPr>
        <p:spPr>
          <a:xfrm>
            <a:off x="8430766" y="3527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solidFill>
          <a:schemeClr val="dk2"/>
        </a:solidFill>
        <a:effectLst/>
      </p:bgPr>
    </p:bg>
    <p:spTree>
      <p:nvGrpSpPr>
        <p:cNvPr id="1" name="Shape 1259"/>
        <p:cNvGrpSpPr/>
        <p:nvPr/>
      </p:nvGrpSpPr>
      <p:grpSpPr>
        <a:xfrm>
          <a:off x="0" y="0"/>
          <a:ext cx="0" cy="0"/>
          <a:chOff x="0" y="0"/>
          <a:chExt cx="0" cy="0"/>
        </a:xfrm>
      </p:grpSpPr>
      <p:grpSp>
        <p:nvGrpSpPr>
          <p:cNvPr id="1260" name="Google Shape;1260;p21"/>
          <p:cNvGrpSpPr/>
          <p:nvPr/>
        </p:nvGrpSpPr>
        <p:grpSpPr>
          <a:xfrm>
            <a:off x="0" y="0"/>
            <a:ext cx="9144091" cy="5143648"/>
            <a:chOff x="0" y="0"/>
            <a:chExt cx="7440875" cy="4152456"/>
          </a:xfrm>
        </p:grpSpPr>
        <p:sp>
          <p:nvSpPr>
            <p:cNvPr id="1261" name="Google Shape;1261;p2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21"/>
          <p:cNvGrpSpPr/>
          <p:nvPr/>
        </p:nvGrpSpPr>
        <p:grpSpPr>
          <a:xfrm>
            <a:off x="173287" y="130863"/>
            <a:ext cx="8797256" cy="4881744"/>
            <a:chOff x="916986" y="2500875"/>
            <a:chExt cx="2280618" cy="1217119"/>
          </a:xfrm>
        </p:grpSpPr>
        <p:sp>
          <p:nvSpPr>
            <p:cNvPr id="1324" name="Google Shape;1324;p2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9" name="Google Shape;1329;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0" name="Google Shape;1330;p21"/>
          <p:cNvSpPr txBox="1">
            <a:spLocks noGrp="1"/>
          </p:cNvSpPr>
          <p:nvPr>
            <p:ph type="subTitle" idx="1"/>
          </p:nvPr>
        </p:nvSpPr>
        <p:spPr>
          <a:xfrm>
            <a:off x="937625" y="2992400"/>
            <a:ext cx="2175300" cy="9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1"/>
          <p:cNvSpPr txBox="1">
            <a:spLocks noGrp="1"/>
          </p:cNvSpPr>
          <p:nvPr>
            <p:ph type="subTitle" idx="2"/>
          </p:nvPr>
        </p:nvSpPr>
        <p:spPr>
          <a:xfrm>
            <a:off x="3484348" y="2992400"/>
            <a:ext cx="2175300" cy="9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2" name="Google Shape;1332;p21"/>
          <p:cNvSpPr txBox="1">
            <a:spLocks noGrp="1"/>
          </p:cNvSpPr>
          <p:nvPr>
            <p:ph type="subTitle" idx="3"/>
          </p:nvPr>
        </p:nvSpPr>
        <p:spPr>
          <a:xfrm>
            <a:off x="6031075" y="2992400"/>
            <a:ext cx="2175300" cy="9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1"/>
          <p:cNvSpPr txBox="1">
            <a:spLocks noGrp="1"/>
          </p:cNvSpPr>
          <p:nvPr>
            <p:ph type="subTitle" idx="4"/>
          </p:nvPr>
        </p:nvSpPr>
        <p:spPr>
          <a:xfrm>
            <a:off x="937625" y="2408598"/>
            <a:ext cx="2175300" cy="51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34" name="Google Shape;1334;p21"/>
          <p:cNvSpPr txBox="1">
            <a:spLocks noGrp="1"/>
          </p:cNvSpPr>
          <p:nvPr>
            <p:ph type="subTitle" idx="5"/>
          </p:nvPr>
        </p:nvSpPr>
        <p:spPr>
          <a:xfrm>
            <a:off x="3484348" y="2408598"/>
            <a:ext cx="2175300" cy="51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35" name="Google Shape;1335;p21"/>
          <p:cNvSpPr txBox="1">
            <a:spLocks noGrp="1"/>
          </p:cNvSpPr>
          <p:nvPr>
            <p:ph type="subTitle" idx="6"/>
          </p:nvPr>
        </p:nvSpPr>
        <p:spPr>
          <a:xfrm>
            <a:off x="6031075" y="2408598"/>
            <a:ext cx="2175300" cy="51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solidFill>
          <a:schemeClr val="dk2"/>
        </a:solidFill>
        <a:effectLst/>
      </p:bgPr>
    </p:bg>
    <p:spTree>
      <p:nvGrpSpPr>
        <p:cNvPr id="1" name="Shape 1336"/>
        <p:cNvGrpSpPr/>
        <p:nvPr/>
      </p:nvGrpSpPr>
      <p:grpSpPr>
        <a:xfrm>
          <a:off x="0" y="0"/>
          <a:ext cx="0" cy="0"/>
          <a:chOff x="0" y="0"/>
          <a:chExt cx="0" cy="0"/>
        </a:xfrm>
      </p:grpSpPr>
      <p:grpSp>
        <p:nvGrpSpPr>
          <p:cNvPr id="1337" name="Google Shape;1337;p22"/>
          <p:cNvGrpSpPr/>
          <p:nvPr/>
        </p:nvGrpSpPr>
        <p:grpSpPr>
          <a:xfrm>
            <a:off x="0" y="0"/>
            <a:ext cx="9144091" cy="5143648"/>
            <a:chOff x="0" y="0"/>
            <a:chExt cx="7440875" cy="4152456"/>
          </a:xfrm>
        </p:grpSpPr>
        <p:sp>
          <p:nvSpPr>
            <p:cNvPr id="1338" name="Google Shape;1338;p22"/>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2"/>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2"/>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2"/>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2"/>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2"/>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2"/>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2"/>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2"/>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2"/>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2"/>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2"/>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2"/>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2"/>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2"/>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2"/>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2"/>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2"/>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2"/>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2"/>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2"/>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2"/>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2"/>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2"/>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2"/>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2"/>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2"/>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2"/>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2"/>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2"/>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22"/>
          <p:cNvGrpSpPr/>
          <p:nvPr/>
        </p:nvGrpSpPr>
        <p:grpSpPr>
          <a:xfrm>
            <a:off x="173287" y="130863"/>
            <a:ext cx="8797256" cy="4881744"/>
            <a:chOff x="916986" y="2500875"/>
            <a:chExt cx="2280618" cy="1217119"/>
          </a:xfrm>
        </p:grpSpPr>
        <p:sp>
          <p:nvSpPr>
            <p:cNvPr id="1401" name="Google Shape;1401;p22"/>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2"/>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2"/>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2"/>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2"/>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6" name="Google Shape;140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7" name="Google Shape;1407;p22"/>
          <p:cNvSpPr txBox="1">
            <a:spLocks noGrp="1"/>
          </p:cNvSpPr>
          <p:nvPr>
            <p:ph type="subTitle" idx="1"/>
          </p:nvPr>
        </p:nvSpPr>
        <p:spPr>
          <a:xfrm>
            <a:off x="2110311" y="184290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2"/>
          <p:cNvSpPr txBox="1">
            <a:spLocks noGrp="1"/>
          </p:cNvSpPr>
          <p:nvPr>
            <p:ph type="subTitle" idx="2"/>
          </p:nvPr>
        </p:nvSpPr>
        <p:spPr>
          <a:xfrm>
            <a:off x="4903089" y="1842900"/>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9" name="Google Shape;1409;p22"/>
          <p:cNvSpPr txBox="1">
            <a:spLocks noGrp="1"/>
          </p:cNvSpPr>
          <p:nvPr>
            <p:ph type="subTitle" idx="3"/>
          </p:nvPr>
        </p:nvSpPr>
        <p:spPr>
          <a:xfrm>
            <a:off x="2110311" y="34857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2"/>
          <p:cNvSpPr txBox="1">
            <a:spLocks noGrp="1"/>
          </p:cNvSpPr>
          <p:nvPr>
            <p:ph type="subTitle" idx="4"/>
          </p:nvPr>
        </p:nvSpPr>
        <p:spPr>
          <a:xfrm>
            <a:off x="4903089" y="3485775"/>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1" name="Google Shape;1411;p22"/>
          <p:cNvSpPr txBox="1">
            <a:spLocks noGrp="1"/>
          </p:cNvSpPr>
          <p:nvPr>
            <p:ph type="subTitle" idx="5"/>
          </p:nvPr>
        </p:nvSpPr>
        <p:spPr>
          <a:xfrm>
            <a:off x="2110311" y="1489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12" name="Google Shape;1412;p22"/>
          <p:cNvSpPr txBox="1">
            <a:spLocks noGrp="1"/>
          </p:cNvSpPr>
          <p:nvPr>
            <p:ph type="subTitle" idx="6"/>
          </p:nvPr>
        </p:nvSpPr>
        <p:spPr>
          <a:xfrm>
            <a:off x="2110311"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13" name="Google Shape;1413;p22"/>
          <p:cNvSpPr txBox="1">
            <a:spLocks noGrp="1"/>
          </p:cNvSpPr>
          <p:nvPr>
            <p:ph type="subTitle" idx="7"/>
          </p:nvPr>
        </p:nvSpPr>
        <p:spPr>
          <a:xfrm>
            <a:off x="4903086" y="1489700"/>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14" name="Google Shape;1414;p22"/>
          <p:cNvSpPr txBox="1">
            <a:spLocks noGrp="1"/>
          </p:cNvSpPr>
          <p:nvPr>
            <p:ph type="subTitle" idx="8"/>
          </p:nvPr>
        </p:nvSpPr>
        <p:spPr>
          <a:xfrm>
            <a:off x="4903086" y="3132675"/>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solidFill>
          <a:schemeClr val="dk2"/>
        </a:solidFill>
        <a:effectLst/>
      </p:bgPr>
    </p:bg>
    <p:spTree>
      <p:nvGrpSpPr>
        <p:cNvPr id="1" name="Shape 1415"/>
        <p:cNvGrpSpPr/>
        <p:nvPr/>
      </p:nvGrpSpPr>
      <p:grpSpPr>
        <a:xfrm>
          <a:off x="0" y="0"/>
          <a:ext cx="0" cy="0"/>
          <a:chOff x="0" y="0"/>
          <a:chExt cx="0" cy="0"/>
        </a:xfrm>
      </p:grpSpPr>
      <p:grpSp>
        <p:nvGrpSpPr>
          <p:cNvPr id="1416" name="Google Shape;1416;p23"/>
          <p:cNvGrpSpPr/>
          <p:nvPr/>
        </p:nvGrpSpPr>
        <p:grpSpPr>
          <a:xfrm>
            <a:off x="0" y="0"/>
            <a:ext cx="9144091" cy="5143648"/>
            <a:chOff x="0" y="0"/>
            <a:chExt cx="7440875" cy="4152456"/>
          </a:xfrm>
        </p:grpSpPr>
        <p:sp>
          <p:nvSpPr>
            <p:cNvPr id="1417" name="Google Shape;1417;p2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9" name="Google Shape;1479;p23"/>
          <p:cNvGrpSpPr/>
          <p:nvPr/>
        </p:nvGrpSpPr>
        <p:grpSpPr>
          <a:xfrm>
            <a:off x="173287" y="130863"/>
            <a:ext cx="8797256" cy="4881744"/>
            <a:chOff x="916986" y="2500875"/>
            <a:chExt cx="2280618" cy="1217119"/>
          </a:xfrm>
        </p:grpSpPr>
        <p:sp>
          <p:nvSpPr>
            <p:cNvPr id="1480" name="Google Shape;1480;p2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5" name="Google Shape;1485;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86" name="Google Shape;1486;p23"/>
          <p:cNvSpPr txBox="1">
            <a:spLocks noGrp="1"/>
          </p:cNvSpPr>
          <p:nvPr>
            <p:ph type="subTitle" idx="1"/>
          </p:nvPr>
        </p:nvSpPr>
        <p:spPr>
          <a:xfrm>
            <a:off x="956752"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7" name="Google Shape;1487;p23"/>
          <p:cNvSpPr txBox="1">
            <a:spLocks noGrp="1"/>
          </p:cNvSpPr>
          <p:nvPr>
            <p:ph type="subTitle" idx="2"/>
          </p:nvPr>
        </p:nvSpPr>
        <p:spPr>
          <a:xfrm>
            <a:off x="3579000"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8" name="Google Shape;1488;p23"/>
          <p:cNvSpPr txBox="1">
            <a:spLocks noGrp="1"/>
          </p:cNvSpPr>
          <p:nvPr>
            <p:ph type="subTitle" idx="3"/>
          </p:nvPr>
        </p:nvSpPr>
        <p:spPr>
          <a:xfrm>
            <a:off x="956752"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9" name="Google Shape;1489;p23"/>
          <p:cNvSpPr txBox="1">
            <a:spLocks noGrp="1"/>
          </p:cNvSpPr>
          <p:nvPr>
            <p:ph type="subTitle" idx="4"/>
          </p:nvPr>
        </p:nvSpPr>
        <p:spPr>
          <a:xfrm>
            <a:off x="3579000"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0" name="Google Shape;1490;p23"/>
          <p:cNvSpPr txBox="1">
            <a:spLocks noGrp="1"/>
          </p:cNvSpPr>
          <p:nvPr>
            <p:ph type="subTitle" idx="5"/>
          </p:nvPr>
        </p:nvSpPr>
        <p:spPr>
          <a:xfrm>
            <a:off x="6201248"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1" name="Google Shape;1491;p23"/>
          <p:cNvSpPr txBox="1">
            <a:spLocks noGrp="1"/>
          </p:cNvSpPr>
          <p:nvPr>
            <p:ph type="subTitle" idx="6"/>
          </p:nvPr>
        </p:nvSpPr>
        <p:spPr>
          <a:xfrm>
            <a:off x="6201248"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2" name="Google Shape;1492;p23"/>
          <p:cNvSpPr txBox="1">
            <a:spLocks noGrp="1"/>
          </p:cNvSpPr>
          <p:nvPr>
            <p:ph type="subTitle" idx="7"/>
          </p:nvPr>
        </p:nvSpPr>
        <p:spPr>
          <a:xfrm>
            <a:off x="960652"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3" name="Google Shape;1493;p23"/>
          <p:cNvSpPr txBox="1">
            <a:spLocks noGrp="1"/>
          </p:cNvSpPr>
          <p:nvPr>
            <p:ph type="subTitle" idx="8"/>
          </p:nvPr>
        </p:nvSpPr>
        <p:spPr>
          <a:xfrm>
            <a:off x="3582900"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4" name="Google Shape;1494;p23"/>
          <p:cNvSpPr txBox="1">
            <a:spLocks noGrp="1"/>
          </p:cNvSpPr>
          <p:nvPr>
            <p:ph type="subTitle" idx="9"/>
          </p:nvPr>
        </p:nvSpPr>
        <p:spPr>
          <a:xfrm>
            <a:off x="6205148"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5" name="Google Shape;1495;p23"/>
          <p:cNvSpPr txBox="1">
            <a:spLocks noGrp="1"/>
          </p:cNvSpPr>
          <p:nvPr>
            <p:ph type="subTitle" idx="13"/>
          </p:nvPr>
        </p:nvSpPr>
        <p:spPr>
          <a:xfrm>
            <a:off x="960652"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6" name="Google Shape;1496;p23"/>
          <p:cNvSpPr txBox="1">
            <a:spLocks noGrp="1"/>
          </p:cNvSpPr>
          <p:nvPr>
            <p:ph type="subTitle" idx="14"/>
          </p:nvPr>
        </p:nvSpPr>
        <p:spPr>
          <a:xfrm>
            <a:off x="3582900"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7" name="Google Shape;1497;p23"/>
          <p:cNvSpPr txBox="1">
            <a:spLocks noGrp="1"/>
          </p:cNvSpPr>
          <p:nvPr>
            <p:ph type="subTitle" idx="15"/>
          </p:nvPr>
        </p:nvSpPr>
        <p:spPr>
          <a:xfrm>
            <a:off x="6205148"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bg>
      <p:bgPr>
        <a:solidFill>
          <a:schemeClr val="dk2"/>
        </a:solidFill>
        <a:effectLst/>
      </p:bgPr>
    </p:bg>
    <p:spTree>
      <p:nvGrpSpPr>
        <p:cNvPr id="1" name="Shape 1498"/>
        <p:cNvGrpSpPr/>
        <p:nvPr/>
      </p:nvGrpSpPr>
      <p:grpSpPr>
        <a:xfrm>
          <a:off x="0" y="0"/>
          <a:ext cx="0" cy="0"/>
          <a:chOff x="0" y="0"/>
          <a:chExt cx="0" cy="0"/>
        </a:xfrm>
      </p:grpSpPr>
      <p:grpSp>
        <p:nvGrpSpPr>
          <p:cNvPr id="1499" name="Google Shape;1499;p24"/>
          <p:cNvGrpSpPr/>
          <p:nvPr/>
        </p:nvGrpSpPr>
        <p:grpSpPr>
          <a:xfrm>
            <a:off x="0" y="0"/>
            <a:ext cx="9144091" cy="5143648"/>
            <a:chOff x="0" y="0"/>
            <a:chExt cx="7440875" cy="4152456"/>
          </a:xfrm>
        </p:grpSpPr>
        <p:sp>
          <p:nvSpPr>
            <p:cNvPr id="1500" name="Google Shape;1500;p24"/>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4"/>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4"/>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4"/>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4"/>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4"/>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4"/>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4"/>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4"/>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4"/>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4"/>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4"/>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4"/>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4"/>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4"/>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4"/>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4"/>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4"/>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4"/>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4"/>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4"/>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4"/>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4"/>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4"/>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4"/>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4"/>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4"/>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4"/>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4"/>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4"/>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4"/>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4"/>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4"/>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4"/>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4"/>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4"/>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4"/>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4"/>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4"/>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4"/>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4"/>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4"/>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24"/>
          <p:cNvGrpSpPr/>
          <p:nvPr/>
        </p:nvGrpSpPr>
        <p:grpSpPr>
          <a:xfrm>
            <a:off x="502465" y="399924"/>
            <a:ext cx="8139069" cy="4343656"/>
            <a:chOff x="916986" y="2500875"/>
            <a:chExt cx="2280618" cy="1217119"/>
          </a:xfrm>
        </p:grpSpPr>
        <p:sp>
          <p:nvSpPr>
            <p:cNvPr id="1563" name="Google Shape;1563;p24"/>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4"/>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4"/>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4"/>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4"/>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8" name="Google Shape;1568;p24"/>
          <p:cNvSpPr txBox="1">
            <a:spLocks noGrp="1"/>
          </p:cNvSpPr>
          <p:nvPr>
            <p:ph type="title" hasCustomPrompt="1"/>
          </p:nvPr>
        </p:nvSpPr>
        <p:spPr>
          <a:xfrm>
            <a:off x="2223600" y="628312"/>
            <a:ext cx="4696800" cy="768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45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69" name="Google Shape;1569;p24"/>
          <p:cNvSpPr txBox="1">
            <a:spLocks noGrp="1"/>
          </p:cNvSpPr>
          <p:nvPr>
            <p:ph type="subTitle" idx="1"/>
          </p:nvPr>
        </p:nvSpPr>
        <p:spPr>
          <a:xfrm>
            <a:off x="2223600" y="1361146"/>
            <a:ext cx="46968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700">
                <a:solidFill>
                  <a:schemeClr val="dk1"/>
                </a:solidFill>
                <a:highlight>
                  <a:schemeClr val="dk2"/>
                </a:highlight>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570" name="Google Shape;1570;p24"/>
          <p:cNvSpPr txBox="1">
            <a:spLocks noGrp="1"/>
          </p:cNvSpPr>
          <p:nvPr>
            <p:ph type="title" idx="2" hasCustomPrompt="1"/>
          </p:nvPr>
        </p:nvSpPr>
        <p:spPr>
          <a:xfrm>
            <a:off x="2223600" y="1980568"/>
            <a:ext cx="4696800" cy="768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45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71" name="Google Shape;1571;p24"/>
          <p:cNvSpPr txBox="1">
            <a:spLocks noGrp="1"/>
          </p:cNvSpPr>
          <p:nvPr>
            <p:ph type="subTitle" idx="3"/>
          </p:nvPr>
        </p:nvSpPr>
        <p:spPr>
          <a:xfrm>
            <a:off x="2223600" y="2714971"/>
            <a:ext cx="46968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700">
                <a:solidFill>
                  <a:schemeClr val="dk1"/>
                </a:solidFill>
                <a:highlight>
                  <a:schemeClr val="dk2"/>
                </a:highlight>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572" name="Google Shape;1572;p24"/>
          <p:cNvSpPr txBox="1">
            <a:spLocks noGrp="1"/>
          </p:cNvSpPr>
          <p:nvPr>
            <p:ph type="title" idx="4" hasCustomPrompt="1"/>
          </p:nvPr>
        </p:nvSpPr>
        <p:spPr>
          <a:xfrm>
            <a:off x="2223600" y="3332824"/>
            <a:ext cx="4696800" cy="768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45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73" name="Google Shape;1573;p24"/>
          <p:cNvSpPr txBox="1">
            <a:spLocks noGrp="1"/>
          </p:cNvSpPr>
          <p:nvPr>
            <p:ph type="subTitle" idx="5"/>
          </p:nvPr>
        </p:nvSpPr>
        <p:spPr>
          <a:xfrm>
            <a:off x="2223600" y="4068796"/>
            <a:ext cx="46968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700">
                <a:solidFill>
                  <a:schemeClr val="dk1"/>
                </a:solidFill>
                <a:highlight>
                  <a:schemeClr val="dk2"/>
                </a:highlight>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CUSTOM_4_2">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27"/>
          <p:cNvGrpSpPr/>
          <p:nvPr/>
        </p:nvGrpSpPr>
        <p:grpSpPr>
          <a:xfrm>
            <a:off x="0" y="0"/>
            <a:ext cx="9144091" cy="5143648"/>
            <a:chOff x="0" y="0"/>
            <a:chExt cx="7440875" cy="4152456"/>
          </a:xfrm>
        </p:grpSpPr>
        <p:sp>
          <p:nvSpPr>
            <p:cNvPr id="1731" name="Google Shape;1731;p27"/>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7"/>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7"/>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7"/>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7"/>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7"/>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7"/>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7"/>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7"/>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7"/>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7"/>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7"/>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7"/>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7"/>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7"/>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7"/>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7"/>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7"/>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7"/>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7"/>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7"/>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7"/>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7"/>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7"/>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7"/>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7"/>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7"/>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7"/>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7"/>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7"/>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7"/>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7"/>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7"/>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7"/>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7"/>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7"/>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7"/>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7"/>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7"/>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7"/>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7"/>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7"/>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7"/>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7"/>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7"/>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7"/>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7"/>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7"/>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7"/>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7"/>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7"/>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7"/>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7"/>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7"/>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7"/>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7"/>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7"/>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7"/>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7"/>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7"/>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7"/>
          <p:cNvGrpSpPr/>
          <p:nvPr/>
        </p:nvGrpSpPr>
        <p:grpSpPr>
          <a:xfrm>
            <a:off x="502465" y="399924"/>
            <a:ext cx="8139069" cy="4343656"/>
            <a:chOff x="916986" y="2500875"/>
            <a:chExt cx="2280618" cy="1217119"/>
          </a:xfrm>
        </p:grpSpPr>
        <p:sp>
          <p:nvSpPr>
            <p:cNvPr id="1794" name="Google Shape;1794;p27"/>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7"/>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7"/>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7"/>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7"/>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9" name="Google Shape;1799;p27"/>
          <p:cNvSpPr txBox="1">
            <a:spLocks noGrp="1"/>
          </p:cNvSpPr>
          <p:nvPr>
            <p:ph type="title"/>
          </p:nvPr>
        </p:nvSpPr>
        <p:spPr>
          <a:xfrm>
            <a:off x="1024800" y="1789950"/>
            <a:ext cx="3597900" cy="11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0" name="Google Shape;1800;p27"/>
          <p:cNvSpPr txBox="1">
            <a:spLocks noGrp="1"/>
          </p:cNvSpPr>
          <p:nvPr>
            <p:ph type="subTitle" idx="1"/>
          </p:nvPr>
        </p:nvSpPr>
        <p:spPr>
          <a:xfrm>
            <a:off x="1024800" y="3073560"/>
            <a:ext cx="3597900" cy="94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dk2"/>
        </a:solidFill>
        <a:effectLst/>
      </p:bgPr>
    </p:bg>
    <p:spTree>
      <p:nvGrpSpPr>
        <p:cNvPr id="1" name="Shape 1945"/>
        <p:cNvGrpSpPr/>
        <p:nvPr/>
      </p:nvGrpSpPr>
      <p:grpSpPr>
        <a:xfrm>
          <a:off x="0" y="0"/>
          <a:ext cx="0" cy="0"/>
          <a:chOff x="0" y="0"/>
          <a:chExt cx="0" cy="0"/>
        </a:xfrm>
      </p:grpSpPr>
      <p:grpSp>
        <p:nvGrpSpPr>
          <p:cNvPr id="1946" name="Google Shape;1946;p30"/>
          <p:cNvGrpSpPr/>
          <p:nvPr/>
        </p:nvGrpSpPr>
        <p:grpSpPr>
          <a:xfrm>
            <a:off x="0" y="0"/>
            <a:ext cx="9144091" cy="5143648"/>
            <a:chOff x="0" y="0"/>
            <a:chExt cx="7440875" cy="4152456"/>
          </a:xfrm>
        </p:grpSpPr>
        <p:sp>
          <p:nvSpPr>
            <p:cNvPr id="1947" name="Google Shape;1947;p30"/>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0"/>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0"/>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0"/>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0"/>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0"/>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0"/>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0"/>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0"/>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0"/>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0"/>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0"/>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0"/>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0"/>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0"/>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0"/>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0"/>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0"/>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0"/>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0"/>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0"/>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0"/>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0"/>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0"/>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0"/>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0"/>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0"/>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0"/>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0"/>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0"/>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0"/>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0"/>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0"/>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0"/>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0"/>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30"/>
          <p:cNvGrpSpPr/>
          <p:nvPr/>
        </p:nvGrpSpPr>
        <p:grpSpPr>
          <a:xfrm>
            <a:off x="502465" y="399924"/>
            <a:ext cx="8139069" cy="4343656"/>
            <a:chOff x="916986" y="2500875"/>
            <a:chExt cx="2280618" cy="1217119"/>
          </a:xfrm>
        </p:grpSpPr>
        <p:sp>
          <p:nvSpPr>
            <p:cNvPr id="2010" name="Google Shape;2010;p30"/>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2"/>
        </a:solidFill>
        <a:effectLst/>
      </p:bgPr>
    </p:bg>
    <p:spTree>
      <p:nvGrpSpPr>
        <p:cNvPr id="1" name="Shape 2015"/>
        <p:cNvGrpSpPr/>
        <p:nvPr/>
      </p:nvGrpSpPr>
      <p:grpSpPr>
        <a:xfrm>
          <a:off x="0" y="0"/>
          <a:ext cx="0" cy="0"/>
          <a:chOff x="0" y="0"/>
          <a:chExt cx="0" cy="0"/>
        </a:xfrm>
      </p:grpSpPr>
      <p:grpSp>
        <p:nvGrpSpPr>
          <p:cNvPr id="2016" name="Google Shape;2016;p31"/>
          <p:cNvGrpSpPr/>
          <p:nvPr/>
        </p:nvGrpSpPr>
        <p:grpSpPr>
          <a:xfrm>
            <a:off x="0" y="0"/>
            <a:ext cx="9144091" cy="5143648"/>
            <a:chOff x="0" y="0"/>
            <a:chExt cx="7440875" cy="4152456"/>
          </a:xfrm>
        </p:grpSpPr>
        <p:sp>
          <p:nvSpPr>
            <p:cNvPr id="2017" name="Google Shape;2017;p3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9" name="Google Shape;2079;p31"/>
          <p:cNvGrpSpPr/>
          <p:nvPr/>
        </p:nvGrpSpPr>
        <p:grpSpPr>
          <a:xfrm>
            <a:off x="173287" y="130863"/>
            <a:ext cx="8797256" cy="4881744"/>
            <a:chOff x="916986" y="2500875"/>
            <a:chExt cx="2280618" cy="1217119"/>
          </a:xfrm>
        </p:grpSpPr>
        <p:sp>
          <p:nvSpPr>
            <p:cNvPr id="2080" name="Google Shape;2080;p3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805850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82"/>
        <p:cNvGrpSpPr/>
        <p:nvPr/>
      </p:nvGrpSpPr>
      <p:grpSpPr>
        <a:xfrm>
          <a:off x="0" y="0"/>
          <a:ext cx="0" cy="0"/>
          <a:chOff x="0" y="0"/>
          <a:chExt cx="0" cy="0"/>
        </a:xfrm>
      </p:grpSpPr>
      <p:grpSp>
        <p:nvGrpSpPr>
          <p:cNvPr id="83" name="Google Shape;83;p3"/>
          <p:cNvGrpSpPr/>
          <p:nvPr/>
        </p:nvGrpSpPr>
        <p:grpSpPr>
          <a:xfrm>
            <a:off x="0" y="0"/>
            <a:ext cx="9144091" cy="5143648"/>
            <a:chOff x="0" y="0"/>
            <a:chExt cx="7440875" cy="4152456"/>
          </a:xfrm>
        </p:grpSpPr>
        <p:sp>
          <p:nvSpPr>
            <p:cNvPr id="84" name="Google Shape;84;p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502465" y="399924"/>
            <a:ext cx="8139069" cy="4343656"/>
            <a:chOff x="916986" y="2500875"/>
            <a:chExt cx="2280618" cy="1217119"/>
          </a:xfrm>
        </p:grpSpPr>
        <p:sp>
          <p:nvSpPr>
            <p:cNvPr id="147" name="Google Shape;147;p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3"/>
          <p:cNvSpPr txBox="1">
            <a:spLocks noGrp="1"/>
          </p:cNvSpPr>
          <p:nvPr>
            <p:ph type="title"/>
          </p:nvPr>
        </p:nvSpPr>
        <p:spPr>
          <a:xfrm>
            <a:off x="1291500" y="2400500"/>
            <a:ext cx="4320000" cy="915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1291500" y="12415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3"/>
          <p:cNvSpPr txBox="1">
            <a:spLocks noGrp="1"/>
          </p:cNvSpPr>
          <p:nvPr>
            <p:ph type="subTitle" idx="1"/>
          </p:nvPr>
        </p:nvSpPr>
        <p:spPr>
          <a:xfrm>
            <a:off x="1291500" y="3360725"/>
            <a:ext cx="43200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3"/>
          <p:cNvSpPr/>
          <p:nvPr/>
        </p:nvSpPr>
        <p:spPr>
          <a:xfrm>
            <a:off x="1190841" y="48768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12841" y="4445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2405569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4823835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388937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5"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5"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4"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4"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2349949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909439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6860884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4003236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3"/>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626643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69536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4"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2024/8/22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5479789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157"/>
        <p:cNvGrpSpPr/>
        <p:nvPr/>
      </p:nvGrpSpPr>
      <p:grpSpPr>
        <a:xfrm>
          <a:off x="0" y="0"/>
          <a:ext cx="0" cy="0"/>
          <a:chOff x="0" y="0"/>
          <a:chExt cx="0" cy="0"/>
        </a:xfrm>
      </p:grpSpPr>
      <p:grpSp>
        <p:nvGrpSpPr>
          <p:cNvPr id="158" name="Google Shape;158;p4"/>
          <p:cNvGrpSpPr/>
          <p:nvPr/>
        </p:nvGrpSpPr>
        <p:grpSpPr>
          <a:xfrm>
            <a:off x="0" y="0"/>
            <a:ext cx="9144091" cy="5143648"/>
            <a:chOff x="0" y="0"/>
            <a:chExt cx="7440875" cy="4152456"/>
          </a:xfrm>
        </p:grpSpPr>
        <p:sp>
          <p:nvSpPr>
            <p:cNvPr id="159" name="Google Shape;159;p4"/>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4"/>
          <p:cNvGrpSpPr/>
          <p:nvPr/>
        </p:nvGrpSpPr>
        <p:grpSpPr>
          <a:xfrm>
            <a:off x="192408" y="135664"/>
            <a:ext cx="8759169" cy="4872494"/>
            <a:chOff x="916986" y="2500875"/>
            <a:chExt cx="2280618" cy="1217119"/>
          </a:xfrm>
        </p:grpSpPr>
        <p:sp>
          <p:nvSpPr>
            <p:cNvPr id="222" name="Google Shape;222;p4"/>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4"/>
          <p:cNvSpPr txBox="1">
            <a:spLocks noGrp="1"/>
          </p:cNvSpPr>
          <p:nvPr>
            <p:ph type="title"/>
          </p:nvPr>
        </p:nvSpPr>
        <p:spPr>
          <a:xfrm>
            <a:off x="720000" y="445025"/>
            <a:ext cx="7002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8" name="Google Shape;228;p4"/>
          <p:cNvSpPr txBox="1">
            <a:spLocks noGrp="1"/>
          </p:cNvSpPr>
          <p:nvPr>
            <p:ph type="body" idx="1"/>
          </p:nvPr>
        </p:nvSpPr>
        <p:spPr>
          <a:xfrm>
            <a:off x="720000" y="1215750"/>
            <a:ext cx="7002600" cy="382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656708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5466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36276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4998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7200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48291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2691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4582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8894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29277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304"/>
        <p:cNvGrpSpPr/>
        <p:nvPr/>
      </p:nvGrpSpPr>
      <p:grpSpPr>
        <a:xfrm>
          <a:off x="0" y="0"/>
          <a:ext cx="0" cy="0"/>
          <a:chOff x="0" y="0"/>
          <a:chExt cx="0" cy="0"/>
        </a:xfrm>
      </p:grpSpPr>
      <p:grpSp>
        <p:nvGrpSpPr>
          <p:cNvPr id="305" name="Google Shape;305;p6"/>
          <p:cNvGrpSpPr/>
          <p:nvPr/>
        </p:nvGrpSpPr>
        <p:grpSpPr>
          <a:xfrm>
            <a:off x="0" y="0"/>
            <a:ext cx="9144091" cy="5143648"/>
            <a:chOff x="0" y="0"/>
            <a:chExt cx="7440875" cy="4152456"/>
          </a:xfrm>
        </p:grpSpPr>
        <p:sp>
          <p:nvSpPr>
            <p:cNvPr id="306" name="Google Shape;306;p6"/>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6"/>
          <p:cNvGrpSpPr/>
          <p:nvPr/>
        </p:nvGrpSpPr>
        <p:grpSpPr>
          <a:xfrm>
            <a:off x="192408" y="135664"/>
            <a:ext cx="8759169" cy="4872494"/>
            <a:chOff x="916986" y="2500875"/>
            <a:chExt cx="2280618" cy="1217119"/>
          </a:xfrm>
        </p:grpSpPr>
        <p:sp>
          <p:nvSpPr>
            <p:cNvPr id="369" name="Google Shape;369;p6"/>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1293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55225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59964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5558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47521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2649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915523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8599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248198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77620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375"/>
        <p:cNvGrpSpPr/>
        <p:nvPr/>
      </p:nvGrpSpPr>
      <p:grpSpPr>
        <a:xfrm>
          <a:off x="0" y="0"/>
          <a:ext cx="0" cy="0"/>
          <a:chOff x="0" y="0"/>
          <a:chExt cx="0" cy="0"/>
        </a:xfrm>
      </p:grpSpPr>
      <p:grpSp>
        <p:nvGrpSpPr>
          <p:cNvPr id="376" name="Google Shape;376;p7"/>
          <p:cNvGrpSpPr/>
          <p:nvPr/>
        </p:nvGrpSpPr>
        <p:grpSpPr>
          <a:xfrm>
            <a:off x="0" y="0"/>
            <a:ext cx="9144091" cy="5143648"/>
            <a:chOff x="0" y="0"/>
            <a:chExt cx="7440875" cy="4152456"/>
          </a:xfrm>
        </p:grpSpPr>
        <p:sp>
          <p:nvSpPr>
            <p:cNvPr id="377" name="Google Shape;377;p7"/>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7"/>
          <p:cNvGrpSpPr/>
          <p:nvPr/>
        </p:nvGrpSpPr>
        <p:grpSpPr>
          <a:xfrm>
            <a:off x="192408" y="135664"/>
            <a:ext cx="8759169" cy="4872494"/>
            <a:chOff x="916986" y="2500875"/>
            <a:chExt cx="2280618" cy="1217119"/>
          </a:xfrm>
        </p:grpSpPr>
        <p:sp>
          <p:nvSpPr>
            <p:cNvPr id="440" name="Google Shape;440;p7"/>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6" name="Google Shape;446;p7"/>
          <p:cNvSpPr txBox="1">
            <a:spLocks noGrp="1"/>
          </p:cNvSpPr>
          <p:nvPr>
            <p:ph type="subTitle" idx="1"/>
          </p:nvPr>
        </p:nvSpPr>
        <p:spPr>
          <a:xfrm>
            <a:off x="7200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20930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70632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98437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64708" y="539491"/>
            <a:ext cx="8486106" cy="5282692"/>
            <a:chOff x="1307363" y="539500"/>
            <a:chExt cx="6529281" cy="4064547"/>
          </a:xfrm>
        </p:grpSpPr>
        <p:sp>
          <p:nvSpPr>
            <p:cNvPr id="10" name="Google Shape;10;p2"/>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31" name="Google Shape;31;p2"/>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32" name="Google Shape;32;p2"/>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33" name="Google Shape;33;p2"/>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34" name="Google Shape;34;p2"/>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35" name="Google Shape;35;p2"/>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grpSp>
      <p:sp>
        <p:nvSpPr>
          <p:cNvPr id="36" name="Google Shape;36;p2"/>
          <p:cNvSpPr txBox="1">
            <a:spLocks noGrp="1"/>
          </p:cNvSpPr>
          <p:nvPr>
            <p:ph type="ctrTitle"/>
          </p:nvPr>
        </p:nvSpPr>
        <p:spPr>
          <a:xfrm>
            <a:off x="993325" y="1211600"/>
            <a:ext cx="6177300" cy="3046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200">
                <a:latin typeface="Fredoka One"/>
                <a:ea typeface="Fredoka One"/>
                <a:cs typeface="Fredoka One"/>
                <a:sym typeface="Fredoka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7" name="Google Shape;37;p2"/>
          <p:cNvSpPr txBox="1">
            <a:spLocks noGrp="1"/>
          </p:cNvSpPr>
          <p:nvPr>
            <p:ph type="subTitle" idx="1"/>
          </p:nvPr>
        </p:nvSpPr>
        <p:spPr>
          <a:xfrm>
            <a:off x="993325" y="4128200"/>
            <a:ext cx="61773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Lato"/>
              <a:buNone/>
              <a:defRPr sz="1600">
                <a:latin typeface="Lato"/>
                <a:ea typeface="Lato"/>
                <a:cs typeface="Lato"/>
                <a:sym typeface="Lato"/>
              </a:defRPr>
            </a:lvl1pPr>
            <a:lvl2pPr lvl="1" algn="ctr">
              <a:lnSpc>
                <a:spcPct val="100000"/>
              </a:lnSpc>
              <a:spcBef>
                <a:spcPts val="0"/>
              </a:spcBef>
              <a:spcAft>
                <a:spcPts val="0"/>
              </a:spcAft>
              <a:buSzPts val="1800"/>
              <a:buFont typeface="Lato"/>
              <a:buNone/>
              <a:defRPr sz="1800">
                <a:latin typeface="Lato"/>
                <a:ea typeface="Lato"/>
                <a:cs typeface="Lato"/>
                <a:sym typeface="Lato"/>
              </a:defRPr>
            </a:lvl2pPr>
            <a:lvl3pPr lvl="2" algn="ctr">
              <a:lnSpc>
                <a:spcPct val="100000"/>
              </a:lnSpc>
              <a:spcBef>
                <a:spcPts val="0"/>
              </a:spcBef>
              <a:spcAft>
                <a:spcPts val="0"/>
              </a:spcAft>
              <a:buSzPts val="1800"/>
              <a:buFont typeface="Lato"/>
              <a:buNone/>
              <a:defRPr sz="1800">
                <a:latin typeface="Lato"/>
                <a:ea typeface="Lato"/>
                <a:cs typeface="Lato"/>
                <a:sym typeface="Lato"/>
              </a:defRPr>
            </a:lvl3pPr>
            <a:lvl4pPr lvl="3" algn="ctr">
              <a:lnSpc>
                <a:spcPct val="100000"/>
              </a:lnSpc>
              <a:spcBef>
                <a:spcPts val="0"/>
              </a:spcBef>
              <a:spcAft>
                <a:spcPts val="0"/>
              </a:spcAft>
              <a:buSzPts val="1800"/>
              <a:buFont typeface="Lato"/>
              <a:buNone/>
              <a:defRPr sz="1800">
                <a:latin typeface="Lato"/>
                <a:ea typeface="Lato"/>
                <a:cs typeface="Lato"/>
                <a:sym typeface="Lato"/>
              </a:defRPr>
            </a:lvl4pPr>
            <a:lvl5pPr lvl="4" algn="ctr">
              <a:lnSpc>
                <a:spcPct val="100000"/>
              </a:lnSpc>
              <a:spcBef>
                <a:spcPts val="0"/>
              </a:spcBef>
              <a:spcAft>
                <a:spcPts val="0"/>
              </a:spcAft>
              <a:buSzPts val="1800"/>
              <a:buFont typeface="Lato"/>
              <a:buNone/>
              <a:defRPr sz="1800">
                <a:latin typeface="Lato"/>
                <a:ea typeface="Lato"/>
                <a:cs typeface="Lato"/>
                <a:sym typeface="Lato"/>
              </a:defRPr>
            </a:lvl5pPr>
            <a:lvl6pPr lvl="5" algn="ctr">
              <a:lnSpc>
                <a:spcPct val="100000"/>
              </a:lnSpc>
              <a:spcBef>
                <a:spcPts val="0"/>
              </a:spcBef>
              <a:spcAft>
                <a:spcPts val="0"/>
              </a:spcAft>
              <a:buSzPts val="1800"/>
              <a:buFont typeface="Lato"/>
              <a:buNone/>
              <a:defRPr sz="1800">
                <a:latin typeface="Lato"/>
                <a:ea typeface="Lato"/>
                <a:cs typeface="Lato"/>
                <a:sym typeface="Lato"/>
              </a:defRPr>
            </a:lvl6pPr>
            <a:lvl7pPr lvl="6" algn="ctr">
              <a:lnSpc>
                <a:spcPct val="100000"/>
              </a:lnSpc>
              <a:spcBef>
                <a:spcPts val="0"/>
              </a:spcBef>
              <a:spcAft>
                <a:spcPts val="0"/>
              </a:spcAft>
              <a:buSzPts val="1800"/>
              <a:buFont typeface="Lato"/>
              <a:buNone/>
              <a:defRPr sz="1800">
                <a:latin typeface="Lato"/>
                <a:ea typeface="Lato"/>
                <a:cs typeface="Lato"/>
                <a:sym typeface="Lato"/>
              </a:defRPr>
            </a:lvl7pPr>
            <a:lvl8pPr lvl="7" algn="ctr">
              <a:lnSpc>
                <a:spcPct val="100000"/>
              </a:lnSpc>
              <a:spcBef>
                <a:spcPts val="0"/>
              </a:spcBef>
              <a:spcAft>
                <a:spcPts val="0"/>
              </a:spcAft>
              <a:buSzPts val="1800"/>
              <a:buFont typeface="Lato"/>
              <a:buNone/>
              <a:defRPr sz="1800">
                <a:latin typeface="Lato"/>
                <a:ea typeface="Lato"/>
                <a:cs typeface="Lato"/>
                <a:sym typeface="Lato"/>
              </a:defRPr>
            </a:lvl8pPr>
            <a:lvl9pPr lvl="8" algn="ctr">
              <a:lnSpc>
                <a:spcPct val="100000"/>
              </a:lnSpc>
              <a:spcBef>
                <a:spcPts val="0"/>
              </a:spcBef>
              <a:spcAft>
                <a:spcPts val="0"/>
              </a:spcAft>
              <a:buSzPts val="1800"/>
              <a:buFont typeface="Lato"/>
              <a:buNone/>
              <a:defRPr sz="1800">
                <a:latin typeface="Lato"/>
                <a:ea typeface="Lato"/>
                <a:cs typeface="Lato"/>
                <a:sym typeface="Lato"/>
              </a:defRPr>
            </a:lvl9pPr>
          </a:lstStyle>
          <a:p>
            <a:endParaRPr/>
          </a:p>
        </p:txBody>
      </p:sp>
    </p:spTree>
    <p:extLst>
      <p:ext uri="{BB962C8B-B14F-4D97-AF65-F5344CB8AC3E}">
        <p14:creationId xmlns:p14="http://schemas.microsoft.com/office/powerpoint/2010/main" val="109550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8"/>
        <p:cNvGrpSpPr/>
        <p:nvPr/>
      </p:nvGrpSpPr>
      <p:grpSpPr>
        <a:xfrm>
          <a:off x="0" y="0"/>
          <a:ext cx="0" cy="0"/>
          <a:chOff x="0" y="0"/>
          <a:chExt cx="0" cy="0"/>
        </a:xfrm>
      </p:grpSpPr>
      <p:grpSp>
        <p:nvGrpSpPr>
          <p:cNvPr id="39" name="Google Shape;39;p3"/>
          <p:cNvGrpSpPr/>
          <p:nvPr/>
        </p:nvGrpSpPr>
        <p:grpSpPr>
          <a:xfrm>
            <a:off x="1307363" y="539500"/>
            <a:ext cx="6529281" cy="4064547"/>
            <a:chOff x="1307363" y="539500"/>
            <a:chExt cx="6529281" cy="4064547"/>
          </a:xfrm>
        </p:grpSpPr>
        <p:sp>
          <p:nvSpPr>
            <p:cNvPr id="40" name="Google Shape;40;p3"/>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3"/>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3"/>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3"/>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61" name="Google Shape;61;p3"/>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62" name="Google Shape;62;p3"/>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63" name="Google Shape;63;p3"/>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64" name="Google Shape;64;p3"/>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65" name="Google Shape;65;p3"/>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grpSp>
      <p:sp>
        <p:nvSpPr>
          <p:cNvPr id="66" name="Google Shape;66;p3"/>
          <p:cNvSpPr txBox="1">
            <a:spLocks noGrp="1"/>
          </p:cNvSpPr>
          <p:nvPr>
            <p:ph type="title"/>
          </p:nvPr>
        </p:nvSpPr>
        <p:spPr>
          <a:xfrm>
            <a:off x="2583125" y="2129238"/>
            <a:ext cx="3975000" cy="99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3957875" y="1362238"/>
            <a:ext cx="1225500" cy="837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8" name="Google Shape;68;p3"/>
          <p:cNvSpPr txBox="1">
            <a:spLocks noGrp="1"/>
          </p:cNvSpPr>
          <p:nvPr>
            <p:ph type="subTitle" idx="1"/>
          </p:nvPr>
        </p:nvSpPr>
        <p:spPr>
          <a:xfrm>
            <a:off x="2585875" y="3088922"/>
            <a:ext cx="3975000" cy="47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210036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4"/>
          <p:cNvSpPr txBox="1">
            <a:spLocks noGrp="1"/>
          </p:cNvSpPr>
          <p:nvPr>
            <p:ph type="body" idx="1"/>
          </p:nvPr>
        </p:nvSpPr>
        <p:spPr>
          <a:xfrm>
            <a:off x="720000" y="1128726"/>
            <a:ext cx="7704000" cy="397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1700581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102"/>
        <p:cNvGrpSpPr/>
        <p:nvPr/>
      </p:nvGrpSpPr>
      <p:grpSpPr>
        <a:xfrm>
          <a:off x="0" y="0"/>
          <a:ext cx="0" cy="0"/>
          <a:chOff x="0" y="0"/>
          <a:chExt cx="0" cy="0"/>
        </a:xfrm>
      </p:grpSpPr>
      <p:grpSp>
        <p:nvGrpSpPr>
          <p:cNvPr id="103" name="Google Shape;103;p7"/>
          <p:cNvGrpSpPr/>
          <p:nvPr/>
        </p:nvGrpSpPr>
        <p:grpSpPr>
          <a:xfrm>
            <a:off x="726727" y="556632"/>
            <a:ext cx="8078294" cy="5478040"/>
            <a:chOff x="726727" y="556632"/>
            <a:chExt cx="8078294" cy="5478040"/>
          </a:xfrm>
        </p:grpSpPr>
        <p:sp>
          <p:nvSpPr>
            <p:cNvPr id="104" name="Google Shape;104;p7"/>
            <p:cNvSpPr/>
            <p:nvPr/>
          </p:nvSpPr>
          <p:spPr>
            <a:xfrm>
              <a:off x="726727" y="556632"/>
              <a:ext cx="7703980"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nvGrpSpPr>
            <p:cNvPr id="105" name="Google Shape;105;p7"/>
            <p:cNvGrpSpPr/>
            <p:nvPr/>
          </p:nvGrpSpPr>
          <p:grpSpPr>
            <a:xfrm rot="5400000">
              <a:off x="6709969" y="2483081"/>
              <a:ext cx="2727994" cy="1462111"/>
              <a:chOff x="5033691" y="151941"/>
              <a:chExt cx="2727994" cy="1462111"/>
            </a:xfrm>
          </p:grpSpPr>
          <p:sp>
            <p:nvSpPr>
              <p:cNvPr id="106" name="Google Shape;106;p7"/>
              <p:cNvSpPr/>
              <p:nvPr/>
            </p:nvSpPr>
            <p:spPr>
              <a:xfrm>
                <a:off x="7347204" y="151941"/>
                <a:ext cx="414480" cy="1462111"/>
              </a:xfrm>
              <a:custGeom>
                <a:avLst/>
                <a:gdLst/>
                <a:ahLst/>
                <a:cxnLst/>
                <a:rect l="l" t="t" r="r" b="b"/>
                <a:pathLst>
                  <a:path w="8031" h="28330" extrusionOk="0">
                    <a:moveTo>
                      <a:pt x="1" y="1"/>
                    </a:moveTo>
                    <a:lnTo>
                      <a:pt x="1" y="28330"/>
                    </a:lnTo>
                    <a:lnTo>
                      <a:pt x="8030" y="28330"/>
                    </a:lnTo>
                    <a:lnTo>
                      <a:pt x="8030" y="1"/>
                    </a:lnTo>
                    <a:lnTo>
                      <a:pt x="3869" y="2328"/>
                    </a:lnTo>
                    <a:lnTo>
                      <a:pt x="1" y="1"/>
                    </a:lnTo>
                    <a:close/>
                  </a:path>
                </a:pathLst>
              </a:custGeom>
              <a:solidFill>
                <a:schemeClr val="l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107" name="Google Shape;107;p7"/>
              <p:cNvSpPr/>
              <p:nvPr/>
            </p:nvSpPr>
            <p:spPr>
              <a:xfrm>
                <a:off x="6572335" y="151941"/>
                <a:ext cx="414480" cy="1462111"/>
              </a:xfrm>
              <a:custGeom>
                <a:avLst/>
                <a:gdLst/>
                <a:ahLst/>
                <a:cxnLst/>
                <a:rect l="l" t="t" r="r" b="b"/>
                <a:pathLst>
                  <a:path w="8031" h="28330" extrusionOk="0">
                    <a:moveTo>
                      <a:pt x="1" y="1"/>
                    </a:moveTo>
                    <a:lnTo>
                      <a:pt x="1" y="28330"/>
                    </a:lnTo>
                    <a:lnTo>
                      <a:pt x="8030" y="28330"/>
                    </a:lnTo>
                    <a:lnTo>
                      <a:pt x="8030" y="1"/>
                    </a:lnTo>
                    <a:lnTo>
                      <a:pt x="3881" y="2115"/>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A0D9F3"/>
                  </a:solidFill>
                  <a:effectLst/>
                  <a:uLnTx/>
                  <a:uFillTx/>
                  <a:latin typeface="Arial"/>
                  <a:cs typeface="Arial"/>
                  <a:sym typeface="Arial"/>
                </a:endParaRPr>
              </a:p>
            </p:txBody>
          </p:sp>
          <p:sp>
            <p:nvSpPr>
              <p:cNvPr id="108" name="Google Shape;108;p7"/>
              <p:cNvSpPr/>
              <p:nvPr/>
            </p:nvSpPr>
            <p:spPr>
              <a:xfrm>
                <a:off x="5033691" y="151941"/>
                <a:ext cx="425473" cy="1462111"/>
              </a:xfrm>
              <a:custGeom>
                <a:avLst/>
                <a:gdLst/>
                <a:ahLst/>
                <a:cxnLst/>
                <a:rect l="l" t="t" r="r" b="b"/>
                <a:pathLst>
                  <a:path w="8244" h="28330" extrusionOk="0">
                    <a:moveTo>
                      <a:pt x="0" y="1"/>
                    </a:moveTo>
                    <a:lnTo>
                      <a:pt x="0" y="28330"/>
                    </a:lnTo>
                    <a:lnTo>
                      <a:pt x="8243" y="28330"/>
                    </a:lnTo>
                    <a:lnTo>
                      <a:pt x="8243" y="1"/>
                    </a:lnTo>
                    <a:lnTo>
                      <a:pt x="4015" y="2115"/>
                    </a:lnTo>
                    <a:lnTo>
                      <a:pt x="0" y="1"/>
                    </a:lnTo>
                    <a:close/>
                  </a:path>
                </a:pathLst>
              </a:custGeom>
              <a:solidFill>
                <a:schemeClr val="l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sp>
          <p:nvSpPr>
            <p:cNvPr id="109" name="Google Shape;109;p7"/>
            <p:cNvSpPr/>
            <p:nvPr/>
          </p:nvSpPr>
          <p:spPr>
            <a:xfrm>
              <a:off x="977447" y="818965"/>
              <a:ext cx="3590559"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110" name="Google Shape;110;p7"/>
            <p:cNvSpPr/>
            <p:nvPr/>
          </p:nvSpPr>
          <p:spPr>
            <a:xfrm>
              <a:off x="4589412" y="818965"/>
              <a:ext cx="3590508"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111" name="Google Shape;111;p7"/>
            <p:cNvSpPr/>
            <p:nvPr/>
          </p:nvSpPr>
          <p:spPr>
            <a:xfrm>
              <a:off x="912470" y="753421"/>
              <a:ext cx="3655536"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112" name="Google Shape;112;p7"/>
            <p:cNvSpPr/>
            <p:nvPr/>
          </p:nvSpPr>
          <p:spPr>
            <a:xfrm>
              <a:off x="4578987" y="753421"/>
              <a:ext cx="3666529"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113" name="Google Shape;113;p7"/>
            <p:cNvSpPr/>
            <p:nvPr/>
          </p:nvSpPr>
          <p:spPr>
            <a:xfrm>
              <a:off x="977447" y="687825"/>
              <a:ext cx="3590559"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114" name="Google Shape;114;p7"/>
            <p:cNvSpPr/>
            <p:nvPr/>
          </p:nvSpPr>
          <p:spPr>
            <a:xfrm>
              <a:off x="4589412" y="687825"/>
              <a:ext cx="3590508"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sp>
        <p:nvSpPr>
          <p:cNvPr id="115" name="Google Shape;115;p7"/>
          <p:cNvSpPr txBox="1">
            <a:spLocks noGrp="1"/>
          </p:cNvSpPr>
          <p:nvPr>
            <p:ph type="subTitle" idx="1"/>
          </p:nvPr>
        </p:nvSpPr>
        <p:spPr>
          <a:xfrm>
            <a:off x="1272300" y="1923700"/>
            <a:ext cx="3000600" cy="23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116" name="Google Shape;116;p7"/>
          <p:cNvSpPr>
            <a:spLocks noGrp="1"/>
          </p:cNvSpPr>
          <p:nvPr>
            <p:ph type="pic" idx="2"/>
          </p:nvPr>
        </p:nvSpPr>
        <p:spPr>
          <a:xfrm rot="-466367">
            <a:off x="5077287" y="1897474"/>
            <a:ext cx="1523901" cy="1523901"/>
          </a:xfrm>
          <a:prstGeom prst="rect">
            <a:avLst/>
          </a:prstGeom>
          <a:noFill/>
          <a:ln w="38100" cap="flat" cmpd="sng">
            <a:solidFill>
              <a:schemeClr val="accent1"/>
            </a:solidFill>
            <a:prstDash val="solid"/>
            <a:round/>
            <a:headEnd type="none" w="sm" len="sm"/>
            <a:tailEnd type="none" w="sm" len="sm"/>
          </a:ln>
        </p:spPr>
      </p:sp>
      <p:sp>
        <p:nvSpPr>
          <p:cNvPr id="117" name="Google Shape;117;p7"/>
          <p:cNvSpPr>
            <a:spLocks noGrp="1"/>
          </p:cNvSpPr>
          <p:nvPr>
            <p:ph type="pic" idx="3"/>
          </p:nvPr>
        </p:nvSpPr>
        <p:spPr>
          <a:xfrm rot="688816">
            <a:off x="6087749" y="3080824"/>
            <a:ext cx="1523888" cy="1523888"/>
          </a:xfrm>
          <a:prstGeom prst="rect">
            <a:avLst/>
          </a:prstGeom>
          <a:noFill/>
          <a:ln w="38100" cap="flat" cmpd="sng">
            <a:solidFill>
              <a:schemeClr val="accent1"/>
            </a:solidFill>
            <a:prstDash val="solid"/>
            <a:round/>
            <a:headEnd type="none" w="sm" len="sm"/>
            <a:tailEnd type="none" w="sm" len="sm"/>
          </a:ln>
        </p:spPr>
      </p:sp>
      <p:sp>
        <p:nvSpPr>
          <p:cNvPr id="118" name="Google Shape;118;p7"/>
          <p:cNvSpPr txBox="1">
            <a:spLocks noGrp="1"/>
          </p:cNvSpPr>
          <p:nvPr>
            <p:ph type="title"/>
          </p:nvPr>
        </p:nvSpPr>
        <p:spPr>
          <a:xfrm>
            <a:off x="982600" y="887300"/>
            <a:ext cx="3584400" cy="62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57657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119"/>
        <p:cNvGrpSpPr/>
        <p:nvPr/>
      </p:nvGrpSpPr>
      <p:grpSpPr>
        <a:xfrm>
          <a:off x="0" y="0"/>
          <a:ext cx="0" cy="0"/>
          <a:chOff x="0" y="0"/>
          <a:chExt cx="0" cy="0"/>
        </a:xfrm>
      </p:grpSpPr>
      <p:grpSp>
        <p:nvGrpSpPr>
          <p:cNvPr id="120" name="Google Shape;120;p8"/>
          <p:cNvGrpSpPr/>
          <p:nvPr/>
        </p:nvGrpSpPr>
        <p:grpSpPr>
          <a:xfrm>
            <a:off x="1307363" y="539500"/>
            <a:ext cx="6529281" cy="4064547"/>
            <a:chOff x="1307363" y="539500"/>
            <a:chExt cx="6529281" cy="4064547"/>
          </a:xfrm>
        </p:grpSpPr>
        <p:sp>
          <p:nvSpPr>
            <p:cNvPr id="121" name="Google Shape;121;p8"/>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8"/>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8"/>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8"/>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8"/>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8"/>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8"/>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8"/>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8"/>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8"/>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8"/>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142" name="Google Shape;142;p8"/>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143" name="Google Shape;143;p8"/>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144" name="Google Shape;144;p8"/>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145" name="Google Shape;145;p8"/>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146" name="Google Shape;146;p8"/>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grpSp>
      <p:sp>
        <p:nvSpPr>
          <p:cNvPr id="147" name="Google Shape;147;p8"/>
          <p:cNvSpPr txBox="1">
            <a:spLocks noGrp="1"/>
          </p:cNvSpPr>
          <p:nvPr>
            <p:ph type="title"/>
          </p:nvPr>
        </p:nvSpPr>
        <p:spPr>
          <a:xfrm>
            <a:off x="1870800" y="1798500"/>
            <a:ext cx="5402400" cy="2040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928075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1541100" y="1396175"/>
            <a:ext cx="60618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0" name="Google Shape;150;p9"/>
          <p:cNvSpPr txBox="1">
            <a:spLocks noGrp="1"/>
          </p:cNvSpPr>
          <p:nvPr>
            <p:ph type="subTitle" idx="1"/>
          </p:nvPr>
        </p:nvSpPr>
        <p:spPr>
          <a:xfrm>
            <a:off x="1541100" y="3076225"/>
            <a:ext cx="60618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51" name="Google Shape;151;p9"/>
          <p:cNvGrpSpPr/>
          <p:nvPr/>
        </p:nvGrpSpPr>
        <p:grpSpPr>
          <a:xfrm>
            <a:off x="1307363" y="539500"/>
            <a:ext cx="6529281" cy="4064547"/>
            <a:chOff x="1307363" y="539500"/>
            <a:chExt cx="6529281" cy="4064547"/>
          </a:xfrm>
        </p:grpSpPr>
        <p:sp>
          <p:nvSpPr>
            <p:cNvPr id="152" name="Google Shape;152;p9"/>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9"/>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9"/>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9"/>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9"/>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9"/>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9"/>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9"/>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9"/>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9"/>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9"/>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9"/>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9"/>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9"/>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9"/>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9"/>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9"/>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9"/>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9"/>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9"/>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9"/>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173" name="Google Shape;173;p9"/>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174" name="Google Shape;174;p9"/>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175" name="Google Shape;175;p9"/>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176" name="Google Shape;176;p9"/>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177" name="Google Shape;177;p9"/>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grpSp>
    </p:spTree>
    <p:extLst>
      <p:ext uri="{BB962C8B-B14F-4D97-AF65-F5344CB8AC3E}">
        <p14:creationId xmlns:p14="http://schemas.microsoft.com/office/powerpoint/2010/main" val="23280159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19"/>
        <p:cNvGrpSpPr/>
        <p:nvPr/>
      </p:nvGrpSpPr>
      <p:grpSpPr>
        <a:xfrm>
          <a:off x="0" y="0"/>
          <a:ext cx="0" cy="0"/>
          <a:chOff x="0" y="0"/>
          <a:chExt cx="0" cy="0"/>
        </a:xfrm>
      </p:grpSpPr>
    </p:spTree>
    <p:extLst>
      <p:ext uri="{BB962C8B-B14F-4D97-AF65-F5344CB8AC3E}">
        <p14:creationId xmlns:p14="http://schemas.microsoft.com/office/powerpoint/2010/main" val="161836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447"/>
        <p:cNvGrpSpPr/>
        <p:nvPr/>
      </p:nvGrpSpPr>
      <p:grpSpPr>
        <a:xfrm>
          <a:off x="0" y="0"/>
          <a:ext cx="0" cy="0"/>
          <a:chOff x="0" y="0"/>
          <a:chExt cx="0" cy="0"/>
        </a:xfrm>
      </p:grpSpPr>
      <p:grpSp>
        <p:nvGrpSpPr>
          <p:cNvPr id="448" name="Google Shape;448;p8"/>
          <p:cNvGrpSpPr/>
          <p:nvPr/>
        </p:nvGrpSpPr>
        <p:grpSpPr>
          <a:xfrm>
            <a:off x="0" y="0"/>
            <a:ext cx="9144091" cy="5143648"/>
            <a:chOff x="0" y="0"/>
            <a:chExt cx="7440875" cy="4152456"/>
          </a:xfrm>
        </p:grpSpPr>
        <p:sp>
          <p:nvSpPr>
            <p:cNvPr id="449" name="Google Shape;449;p8"/>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8"/>
          <p:cNvGrpSpPr/>
          <p:nvPr/>
        </p:nvGrpSpPr>
        <p:grpSpPr>
          <a:xfrm>
            <a:off x="502465" y="399924"/>
            <a:ext cx="8139069" cy="4343656"/>
            <a:chOff x="916986" y="2500875"/>
            <a:chExt cx="2280618" cy="1217119"/>
          </a:xfrm>
        </p:grpSpPr>
        <p:sp>
          <p:nvSpPr>
            <p:cNvPr id="512" name="Google Shape;512;p8"/>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7" name="Google Shape;517;p8"/>
          <p:cNvSpPr txBox="1">
            <a:spLocks noGrp="1"/>
          </p:cNvSpPr>
          <p:nvPr>
            <p:ph type="title"/>
          </p:nvPr>
        </p:nvSpPr>
        <p:spPr>
          <a:xfrm>
            <a:off x="1768500" y="2388325"/>
            <a:ext cx="5607000" cy="16581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18" name="Google Shape;518;p8"/>
          <p:cNvSpPr/>
          <p:nvPr/>
        </p:nvSpPr>
        <p:spPr>
          <a:xfrm>
            <a:off x="152091" y="2131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152091" y="47090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220"/>
        <p:cNvGrpSpPr/>
        <p:nvPr/>
      </p:nvGrpSpPr>
      <p:grpSpPr>
        <a:xfrm>
          <a:off x="0" y="0"/>
          <a:ext cx="0" cy="0"/>
          <a:chOff x="0" y="0"/>
          <a:chExt cx="0" cy="0"/>
        </a:xfrm>
      </p:grpSpPr>
      <p:sp>
        <p:nvSpPr>
          <p:cNvPr id="221" name="Google Shape;221;p13"/>
          <p:cNvSpPr/>
          <p:nvPr/>
        </p:nvSpPr>
        <p:spPr>
          <a:xfrm>
            <a:off x="713225" y="556636"/>
            <a:ext cx="7717414"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222" name="Google Shape;222;p13"/>
          <p:cNvSpPr/>
          <p:nvPr/>
        </p:nvSpPr>
        <p:spPr>
          <a:xfrm>
            <a:off x="7345300" y="151945"/>
            <a:ext cx="415203" cy="1462111"/>
          </a:xfrm>
          <a:custGeom>
            <a:avLst/>
            <a:gdLst/>
            <a:ahLst/>
            <a:cxnLst/>
            <a:rect l="l" t="t" r="r" b="b"/>
            <a:pathLst>
              <a:path w="8031" h="28330" extrusionOk="0">
                <a:moveTo>
                  <a:pt x="1" y="1"/>
                </a:moveTo>
                <a:lnTo>
                  <a:pt x="1" y="28330"/>
                </a:lnTo>
                <a:lnTo>
                  <a:pt x="8030" y="28330"/>
                </a:lnTo>
                <a:lnTo>
                  <a:pt x="8030" y="1"/>
                </a:lnTo>
                <a:lnTo>
                  <a:pt x="3869" y="2328"/>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223" name="Google Shape;223;p13"/>
          <p:cNvSpPr/>
          <p:nvPr/>
        </p:nvSpPr>
        <p:spPr>
          <a:xfrm>
            <a:off x="6569073" y="151945"/>
            <a:ext cx="415203" cy="1462111"/>
          </a:xfrm>
          <a:custGeom>
            <a:avLst/>
            <a:gdLst/>
            <a:ahLst/>
            <a:cxnLst/>
            <a:rect l="l" t="t" r="r" b="b"/>
            <a:pathLst>
              <a:path w="8031" h="28330" extrusionOk="0">
                <a:moveTo>
                  <a:pt x="1" y="1"/>
                </a:moveTo>
                <a:lnTo>
                  <a:pt x="1" y="28330"/>
                </a:lnTo>
                <a:lnTo>
                  <a:pt x="8030" y="28330"/>
                </a:lnTo>
                <a:lnTo>
                  <a:pt x="8030" y="1"/>
                </a:lnTo>
                <a:lnTo>
                  <a:pt x="3881" y="2115"/>
                </a:lnTo>
                <a:lnTo>
                  <a:pt x="1" y="1"/>
                </a:lnTo>
                <a:close/>
              </a:path>
            </a:pathLst>
          </a:custGeom>
          <a:solidFill>
            <a:schemeClr val="accen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A0D9F3"/>
              </a:solidFill>
              <a:effectLst/>
              <a:uLnTx/>
              <a:uFillTx/>
              <a:latin typeface="Arial"/>
              <a:cs typeface="Arial"/>
              <a:sym typeface="Arial"/>
            </a:endParaRPr>
          </a:p>
        </p:txBody>
      </p:sp>
      <p:sp>
        <p:nvSpPr>
          <p:cNvPr id="224" name="Google Shape;224;p13"/>
          <p:cNvSpPr/>
          <p:nvPr/>
        </p:nvSpPr>
        <p:spPr>
          <a:xfrm>
            <a:off x="5825985" y="140900"/>
            <a:ext cx="426267" cy="1462731"/>
          </a:xfrm>
          <a:custGeom>
            <a:avLst/>
            <a:gdLst/>
            <a:ahLst/>
            <a:cxnLst/>
            <a:rect l="l" t="t" r="r" b="b"/>
            <a:pathLst>
              <a:path w="8245" h="28342" extrusionOk="0">
                <a:moveTo>
                  <a:pt x="1" y="1"/>
                </a:moveTo>
                <a:lnTo>
                  <a:pt x="1" y="28341"/>
                </a:lnTo>
                <a:lnTo>
                  <a:pt x="8245" y="28341"/>
                </a:lnTo>
                <a:lnTo>
                  <a:pt x="8245" y="1"/>
                </a:lnTo>
                <a:lnTo>
                  <a:pt x="4084" y="2115"/>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225" name="Google Shape;225;p13"/>
          <p:cNvSpPr/>
          <p:nvPr/>
        </p:nvSpPr>
        <p:spPr>
          <a:xfrm>
            <a:off x="5027734" y="151945"/>
            <a:ext cx="426215" cy="1462111"/>
          </a:xfrm>
          <a:custGeom>
            <a:avLst/>
            <a:gdLst/>
            <a:ahLst/>
            <a:cxnLst/>
            <a:rect l="l" t="t" r="r" b="b"/>
            <a:pathLst>
              <a:path w="8244" h="28330" extrusionOk="0">
                <a:moveTo>
                  <a:pt x="0" y="1"/>
                </a:moveTo>
                <a:lnTo>
                  <a:pt x="0" y="28330"/>
                </a:lnTo>
                <a:lnTo>
                  <a:pt x="8243" y="28330"/>
                </a:lnTo>
                <a:lnTo>
                  <a:pt x="8243" y="1"/>
                </a:lnTo>
                <a:lnTo>
                  <a:pt x="4015" y="2115"/>
                </a:lnTo>
                <a:lnTo>
                  <a:pt x="0" y="1"/>
                </a:lnTo>
                <a:close/>
              </a:path>
            </a:pathLst>
          </a:custGeom>
          <a:solidFill>
            <a:schemeClr val="accen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226" name="Google Shape;226;p13"/>
          <p:cNvSpPr/>
          <p:nvPr/>
        </p:nvSpPr>
        <p:spPr>
          <a:xfrm>
            <a:off x="964385" y="818969"/>
            <a:ext cx="3596821"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227" name="Google Shape;227;p13"/>
          <p:cNvSpPr/>
          <p:nvPr/>
        </p:nvSpPr>
        <p:spPr>
          <a:xfrm>
            <a:off x="4582677" y="818969"/>
            <a:ext cx="3596769"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228" name="Google Shape;228;p13"/>
          <p:cNvSpPr/>
          <p:nvPr/>
        </p:nvSpPr>
        <p:spPr>
          <a:xfrm>
            <a:off x="899294" y="753424"/>
            <a:ext cx="3661911"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229" name="Google Shape;229;p13"/>
          <p:cNvSpPr/>
          <p:nvPr/>
        </p:nvSpPr>
        <p:spPr>
          <a:xfrm>
            <a:off x="4572234" y="753424"/>
            <a:ext cx="3672923"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230" name="Google Shape;230;p13"/>
          <p:cNvSpPr/>
          <p:nvPr/>
        </p:nvSpPr>
        <p:spPr>
          <a:xfrm>
            <a:off x="964385" y="687828"/>
            <a:ext cx="3596821"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231" name="Google Shape;231;p13"/>
          <p:cNvSpPr/>
          <p:nvPr/>
        </p:nvSpPr>
        <p:spPr>
          <a:xfrm>
            <a:off x="4582677" y="687828"/>
            <a:ext cx="3596769"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232" name="Google Shape;232;p13"/>
          <p:cNvSpPr txBox="1">
            <a:spLocks noGrp="1"/>
          </p:cNvSpPr>
          <p:nvPr>
            <p:ph type="title"/>
          </p:nvPr>
        </p:nvSpPr>
        <p:spPr>
          <a:xfrm>
            <a:off x="983825" y="794425"/>
            <a:ext cx="3584400" cy="62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3" name="Google Shape;233;p13"/>
          <p:cNvSpPr txBox="1">
            <a:spLocks noGrp="1"/>
          </p:cNvSpPr>
          <p:nvPr>
            <p:ph type="subTitle" idx="1"/>
          </p:nvPr>
        </p:nvSpPr>
        <p:spPr>
          <a:xfrm>
            <a:off x="1310750" y="2390963"/>
            <a:ext cx="2930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4" name="Google Shape;234;p13"/>
          <p:cNvSpPr txBox="1">
            <a:spLocks noGrp="1"/>
          </p:cNvSpPr>
          <p:nvPr>
            <p:ph type="subTitle" idx="2"/>
          </p:nvPr>
        </p:nvSpPr>
        <p:spPr>
          <a:xfrm>
            <a:off x="4905676" y="2390963"/>
            <a:ext cx="2930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 name="Google Shape;235;p13"/>
          <p:cNvSpPr txBox="1">
            <a:spLocks noGrp="1"/>
          </p:cNvSpPr>
          <p:nvPr>
            <p:ph type="title" idx="3" hasCustomPrompt="1"/>
          </p:nvPr>
        </p:nvSpPr>
        <p:spPr>
          <a:xfrm>
            <a:off x="2408590" y="168314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6" name="Google Shape;236;p13"/>
          <p:cNvSpPr txBox="1">
            <a:spLocks noGrp="1"/>
          </p:cNvSpPr>
          <p:nvPr>
            <p:ph type="title" idx="4" hasCustomPrompt="1"/>
          </p:nvPr>
        </p:nvSpPr>
        <p:spPr>
          <a:xfrm>
            <a:off x="6003515" y="168314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7" name="Google Shape;237;p13"/>
          <p:cNvSpPr txBox="1">
            <a:spLocks noGrp="1"/>
          </p:cNvSpPr>
          <p:nvPr>
            <p:ph type="subTitle" idx="5"/>
          </p:nvPr>
        </p:nvSpPr>
        <p:spPr>
          <a:xfrm>
            <a:off x="1310900" y="2090138"/>
            <a:ext cx="29304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8" name="Google Shape;238;p13"/>
          <p:cNvSpPr txBox="1">
            <a:spLocks noGrp="1"/>
          </p:cNvSpPr>
          <p:nvPr>
            <p:ph type="subTitle" idx="6"/>
          </p:nvPr>
        </p:nvSpPr>
        <p:spPr>
          <a:xfrm>
            <a:off x="4905675" y="2090138"/>
            <a:ext cx="29304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9" name="Google Shape;239;p13"/>
          <p:cNvSpPr txBox="1">
            <a:spLocks noGrp="1"/>
          </p:cNvSpPr>
          <p:nvPr>
            <p:ph type="subTitle" idx="7"/>
          </p:nvPr>
        </p:nvSpPr>
        <p:spPr>
          <a:xfrm>
            <a:off x="1310750" y="3975500"/>
            <a:ext cx="2930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0" name="Google Shape;240;p13"/>
          <p:cNvSpPr txBox="1">
            <a:spLocks noGrp="1"/>
          </p:cNvSpPr>
          <p:nvPr>
            <p:ph type="subTitle" idx="8"/>
          </p:nvPr>
        </p:nvSpPr>
        <p:spPr>
          <a:xfrm>
            <a:off x="4905676" y="3975500"/>
            <a:ext cx="2930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1" name="Google Shape;241;p13"/>
          <p:cNvSpPr txBox="1">
            <a:spLocks noGrp="1"/>
          </p:cNvSpPr>
          <p:nvPr>
            <p:ph type="title" idx="9" hasCustomPrompt="1"/>
          </p:nvPr>
        </p:nvSpPr>
        <p:spPr>
          <a:xfrm>
            <a:off x="2408590" y="32676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2" name="Google Shape;242;p13"/>
          <p:cNvSpPr txBox="1">
            <a:spLocks noGrp="1"/>
          </p:cNvSpPr>
          <p:nvPr>
            <p:ph type="title" idx="13" hasCustomPrompt="1"/>
          </p:nvPr>
        </p:nvSpPr>
        <p:spPr>
          <a:xfrm>
            <a:off x="6003515" y="32676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3" name="Google Shape;243;p13"/>
          <p:cNvSpPr txBox="1">
            <a:spLocks noGrp="1"/>
          </p:cNvSpPr>
          <p:nvPr>
            <p:ph type="subTitle" idx="14"/>
          </p:nvPr>
        </p:nvSpPr>
        <p:spPr>
          <a:xfrm>
            <a:off x="1310900" y="3674675"/>
            <a:ext cx="29304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4" name="Google Shape;244;p13"/>
          <p:cNvSpPr txBox="1">
            <a:spLocks noGrp="1"/>
          </p:cNvSpPr>
          <p:nvPr>
            <p:ph type="subTitle" idx="15"/>
          </p:nvPr>
        </p:nvSpPr>
        <p:spPr>
          <a:xfrm>
            <a:off x="4905675" y="3674675"/>
            <a:ext cx="29304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6064811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328"/>
        <p:cNvGrpSpPr/>
        <p:nvPr/>
      </p:nvGrpSpPr>
      <p:grpSpPr>
        <a:xfrm>
          <a:off x="0" y="0"/>
          <a:ext cx="0" cy="0"/>
          <a:chOff x="0" y="0"/>
          <a:chExt cx="0" cy="0"/>
        </a:xfrm>
      </p:grpSpPr>
      <p:grpSp>
        <p:nvGrpSpPr>
          <p:cNvPr id="329" name="Google Shape;329;p18"/>
          <p:cNvGrpSpPr/>
          <p:nvPr/>
        </p:nvGrpSpPr>
        <p:grpSpPr>
          <a:xfrm>
            <a:off x="726727" y="140896"/>
            <a:ext cx="7703980" cy="5893776"/>
            <a:chOff x="726727" y="140896"/>
            <a:chExt cx="7703980" cy="5893776"/>
          </a:xfrm>
        </p:grpSpPr>
        <p:sp>
          <p:nvSpPr>
            <p:cNvPr id="330" name="Google Shape;330;p18"/>
            <p:cNvSpPr/>
            <p:nvPr/>
          </p:nvSpPr>
          <p:spPr>
            <a:xfrm>
              <a:off x="726727" y="556632"/>
              <a:ext cx="7703980"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31" name="Google Shape;331;p18"/>
            <p:cNvSpPr/>
            <p:nvPr/>
          </p:nvSpPr>
          <p:spPr>
            <a:xfrm>
              <a:off x="5830546" y="140896"/>
              <a:ext cx="425524" cy="1462731"/>
            </a:xfrm>
            <a:custGeom>
              <a:avLst/>
              <a:gdLst/>
              <a:ahLst/>
              <a:cxnLst/>
              <a:rect l="l" t="t" r="r" b="b"/>
              <a:pathLst>
                <a:path w="8245" h="28342" extrusionOk="0">
                  <a:moveTo>
                    <a:pt x="1" y="1"/>
                  </a:moveTo>
                  <a:lnTo>
                    <a:pt x="1" y="28341"/>
                  </a:lnTo>
                  <a:lnTo>
                    <a:pt x="8245" y="28341"/>
                  </a:lnTo>
                  <a:lnTo>
                    <a:pt x="8245" y="1"/>
                  </a:lnTo>
                  <a:lnTo>
                    <a:pt x="4084" y="2115"/>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32" name="Google Shape;332;p18"/>
            <p:cNvSpPr/>
            <p:nvPr/>
          </p:nvSpPr>
          <p:spPr>
            <a:xfrm>
              <a:off x="5033691" y="151941"/>
              <a:ext cx="425473" cy="1462111"/>
            </a:xfrm>
            <a:custGeom>
              <a:avLst/>
              <a:gdLst/>
              <a:ahLst/>
              <a:cxnLst/>
              <a:rect l="l" t="t" r="r" b="b"/>
              <a:pathLst>
                <a:path w="8244" h="28330" extrusionOk="0">
                  <a:moveTo>
                    <a:pt x="0" y="1"/>
                  </a:moveTo>
                  <a:lnTo>
                    <a:pt x="0" y="28330"/>
                  </a:lnTo>
                  <a:lnTo>
                    <a:pt x="8243" y="28330"/>
                  </a:lnTo>
                  <a:lnTo>
                    <a:pt x="8243" y="1"/>
                  </a:lnTo>
                  <a:lnTo>
                    <a:pt x="4015" y="2115"/>
                  </a:lnTo>
                  <a:lnTo>
                    <a:pt x="0" y="1"/>
                  </a:lnTo>
                  <a:close/>
                </a:path>
              </a:pathLst>
            </a:custGeom>
            <a:solidFill>
              <a:schemeClr val="accen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33" name="Google Shape;333;p18"/>
            <p:cNvSpPr/>
            <p:nvPr/>
          </p:nvSpPr>
          <p:spPr>
            <a:xfrm>
              <a:off x="977447" y="818965"/>
              <a:ext cx="3590559"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34" name="Google Shape;334;p18"/>
            <p:cNvSpPr/>
            <p:nvPr/>
          </p:nvSpPr>
          <p:spPr>
            <a:xfrm>
              <a:off x="4589412" y="818965"/>
              <a:ext cx="3590508"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35" name="Google Shape;335;p18"/>
            <p:cNvSpPr/>
            <p:nvPr/>
          </p:nvSpPr>
          <p:spPr>
            <a:xfrm>
              <a:off x="912183" y="753421"/>
              <a:ext cx="3655536"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36" name="Google Shape;336;p18"/>
            <p:cNvSpPr/>
            <p:nvPr/>
          </p:nvSpPr>
          <p:spPr>
            <a:xfrm>
              <a:off x="4578700" y="753421"/>
              <a:ext cx="3666529"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37" name="Google Shape;337;p18"/>
            <p:cNvSpPr/>
            <p:nvPr/>
          </p:nvSpPr>
          <p:spPr>
            <a:xfrm>
              <a:off x="977160" y="687825"/>
              <a:ext cx="3590559"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38" name="Google Shape;338;p18"/>
            <p:cNvSpPr/>
            <p:nvPr/>
          </p:nvSpPr>
          <p:spPr>
            <a:xfrm>
              <a:off x="4589125" y="687825"/>
              <a:ext cx="3590508"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sp>
        <p:nvSpPr>
          <p:cNvPr id="339" name="Google Shape;339;p18"/>
          <p:cNvSpPr txBox="1">
            <a:spLocks noGrp="1"/>
          </p:cNvSpPr>
          <p:nvPr>
            <p:ph type="title"/>
          </p:nvPr>
        </p:nvSpPr>
        <p:spPr>
          <a:xfrm>
            <a:off x="983800" y="887300"/>
            <a:ext cx="3584400" cy="62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0" name="Google Shape;340;p18"/>
          <p:cNvSpPr txBox="1">
            <a:spLocks noGrp="1"/>
          </p:cNvSpPr>
          <p:nvPr>
            <p:ph type="subTitle" idx="1"/>
          </p:nvPr>
        </p:nvSpPr>
        <p:spPr>
          <a:xfrm>
            <a:off x="1479700" y="3128300"/>
            <a:ext cx="259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1" name="Google Shape;341;p18"/>
          <p:cNvSpPr txBox="1">
            <a:spLocks noGrp="1"/>
          </p:cNvSpPr>
          <p:nvPr>
            <p:ph type="subTitle" idx="2"/>
          </p:nvPr>
        </p:nvSpPr>
        <p:spPr>
          <a:xfrm>
            <a:off x="5074575" y="3128300"/>
            <a:ext cx="259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18"/>
          <p:cNvSpPr txBox="1">
            <a:spLocks noGrp="1"/>
          </p:cNvSpPr>
          <p:nvPr>
            <p:ph type="subTitle" idx="3"/>
          </p:nvPr>
        </p:nvSpPr>
        <p:spPr>
          <a:xfrm>
            <a:off x="5074575" y="2640676"/>
            <a:ext cx="2592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3" name="Google Shape;343;p18"/>
          <p:cNvSpPr txBox="1">
            <a:spLocks noGrp="1"/>
          </p:cNvSpPr>
          <p:nvPr>
            <p:ph type="subTitle" idx="4"/>
          </p:nvPr>
        </p:nvSpPr>
        <p:spPr>
          <a:xfrm>
            <a:off x="1479703" y="2640675"/>
            <a:ext cx="2592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2320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360"/>
        <p:cNvGrpSpPr/>
        <p:nvPr/>
      </p:nvGrpSpPr>
      <p:grpSpPr>
        <a:xfrm>
          <a:off x="0" y="0"/>
          <a:ext cx="0" cy="0"/>
          <a:chOff x="0" y="0"/>
          <a:chExt cx="0" cy="0"/>
        </a:xfrm>
      </p:grpSpPr>
      <p:grpSp>
        <p:nvGrpSpPr>
          <p:cNvPr id="361" name="Google Shape;361;p20"/>
          <p:cNvGrpSpPr/>
          <p:nvPr/>
        </p:nvGrpSpPr>
        <p:grpSpPr>
          <a:xfrm>
            <a:off x="335335" y="556632"/>
            <a:ext cx="8095372" cy="5478040"/>
            <a:chOff x="335335" y="556632"/>
            <a:chExt cx="8095372" cy="5478040"/>
          </a:xfrm>
        </p:grpSpPr>
        <p:sp>
          <p:nvSpPr>
            <p:cNvPr id="362" name="Google Shape;362;p20"/>
            <p:cNvSpPr/>
            <p:nvPr/>
          </p:nvSpPr>
          <p:spPr>
            <a:xfrm>
              <a:off x="726727" y="556632"/>
              <a:ext cx="7703980"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63" name="Google Shape;363;p20"/>
            <p:cNvSpPr/>
            <p:nvPr/>
          </p:nvSpPr>
          <p:spPr>
            <a:xfrm>
              <a:off x="4589412" y="818965"/>
              <a:ext cx="3590508"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64" name="Google Shape;364;p20"/>
            <p:cNvSpPr/>
            <p:nvPr/>
          </p:nvSpPr>
          <p:spPr>
            <a:xfrm>
              <a:off x="4578987" y="753421"/>
              <a:ext cx="3666529"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65" name="Google Shape;365;p20"/>
            <p:cNvSpPr/>
            <p:nvPr/>
          </p:nvSpPr>
          <p:spPr>
            <a:xfrm>
              <a:off x="4589412" y="687825"/>
              <a:ext cx="3590508"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nvGrpSpPr>
            <p:cNvPr id="366" name="Google Shape;366;p20"/>
            <p:cNvGrpSpPr/>
            <p:nvPr/>
          </p:nvGrpSpPr>
          <p:grpSpPr>
            <a:xfrm rot="-5400000">
              <a:off x="-297606" y="2483081"/>
              <a:ext cx="2727994" cy="1462111"/>
              <a:chOff x="5033691" y="-6894459"/>
              <a:chExt cx="2727994" cy="1462111"/>
            </a:xfrm>
          </p:grpSpPr>
          <p:sp>
            <p:nvSpPr>
              <p:cNvPr id="367" name="Google Shape;367;p20"/>
              <p:cNvSpPr/>
              <p:nvPr/>
            </p:nvSpPr>
            <p:spPr>
              <a:xfrm>
                <a:off x="7347204" y="-6894459"/>
                <a:ext cx="414480" cy="1462111"/>
              </a:xfrm>
              <a:custGeom>
                <a:avLst/>
                <a:gdLst/>
                <a:ahLst/>
                <a:cxnLst/>
                <a:rect l="l" t="t" r="r" b="b"/>
                <a:pathLst>
                  <a:path w="8031" h="28330" extrusionOk="0">
                    <a:moveTo>
                      <a:pt x="1" y="1"/>
                    </a:moveTo>
                    <a:lnTo>
                      <a:pt x="1" y="28330"/>
                    </a:lnTo>
                    <a:lnTo>
                      <a:pt x="8030" y="28330"/>
                    </a:lnTo>
                    <a:lnTo>
                      <a:pt x="8030" y="1"/>
                    </a:lnTo>
                    <a:lnTo>
                      <a:pt x="3869" y="2328"/>
                    </a:lnTo>
                    <a:lnTo>
                      <a:pt x="1" y="1"/>
                    </a:lnTo>
                    <a:close/>
                  </a:path>
                </a:pathLst>
              </a:custGeom>
              <a:solidFill>
                <a:schemeClr val="l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68" name="Google Shape;368;p20"/>
              <p:cNvSpPr/>
              <p:nvPr/>
            </p:nvSpPr>
            <p:spPr>
              <a:xfrm>
                <a:off x="6572335" y="-6894459"/>
                <a:ext cx="414480" cy="1462111"/>
              </a:xfrm>
              <a:custGeom>
                <a:avLst/>
                <a:gdLst/>
                <a:ahLst/>
                <a:cxnLst/>
                <a:rect l="l" t="t" r="r" b="b"/>
                <a:pathLst>
                  <a:path w="8031" h="28330" extrusionOk="0">
                    <a:moveTo>
                      <a:pt x="1" y="1"/>
                    </a:moveTo>
                    <a:lnTo>
                      <a:pt x="1" y="28330"/>
                    </a:lnTo>
                    <a:lnTo>
                      <a:pt x="8030" y="28330"/>
                    </a:lnTo>
                    <a:lnTo>
                      <a:pt x="8030" y="1"/>
                    </a:lnTo>
                    <a:lnTo>
                      <a:pt x="3881" y="2115"/>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A0D9F3"/>
                  </a:solidFill>
                  <a:effectLst/>
                  <a:uLnTx/>
                  <a:uFillTx/>
                  <a:latin typeface="Arial"/>
                  <a:cs typeface="Arial"/>
                  <a:sym typeface="Arial"/>
                </a:endParaRPr>
              </a:p>
            </p:txBody>
          </p:sp>
          <p:sp>
            <p:nvSpPr>
              <p:cNvPr id="369" name="Google Shape;369;p20"/>
              <p:cNvSpPr/>
              <p:nvPr/>
            </p:nvSpPr>
            <p:spPr>
              <a:xfrm>
                <a:off x="5033691" y="-6894459"/>
                <a:ext cx="425473" cy="1462111"/>
              </a:xfrm>
              <a:custGeom>
                <a:avLst/>
                <a:gdLst/>
                <a:ahLst/>
                <a:cxnLst/>
                <a:rect l="l" t="t" r="r" b="b"/>
                <a:pathLst>
                  <a:path w="8244" h="28330" extrusionOk="0">
                    <a:moveTo>
                      <a:pt x="0" y="1"/>
                    </a:moveTo>
                    <a:lnTo>
                      <a:pt x="0" y="28330"/>
                    </a:lnTo>
                    <a:lnTo>
                      <a:pt x="8243" y="28330"/>
                    </a:lnTo>
                    <a:lnTo>
                      <a:pt x="8243" y="1"/>
                    </a:lnTo>
                    <a:lnTo>
                      <a:pt x="4015" y="2115"/>
                    </a:lnTo>
                    <a:lnTo>
                      <a:pt x="0" y="1"/>
                    </a:lnTo>
                    <a:close/>
                  </a:path>
                </a:pathLst>
              </a:custGeom>
              <a:solidFill>
                <a:schemeClr val="l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sp>
          <p:nvSpPr>
            <p:cNvPr id="370" name="Google Shape;370;p20"/>
            <p:cNvSpPr/>
            <p:nvPr/>
          </p:nvSpPr>
          <p:spPr>
            <a:xfrm>
              <a:off x="977447" y="818965"/>
              <a:ext cx="3590559"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71" name="Google Shape;371;p20"/>
            <p:cNvSpPr/>
            <p:nvPr/>
          </p:nvSpPr>
          <p:spPr>
            <a:xfrm>
              <a:off x="912470" y="753421"/>
              <a:ext cx="3655536"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72" name="Google Shape;372;p20"/>
            <p:cNvSpPr/>
            <p:nvPr/>
          </p:nvSpPr>
          <p:spPr>
            <a:xfrm>
              <a:off x="977447" y="687825"/>
              <a:ext cx="3590559"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sp>
        <p:nvSpPr>
          <p:cNvPr id="373" name="Google Shape;373;p20"/>
          <p:cNvSpPr txBox="1">
            <a:spLocks noGrp="1"/>
          </p:cNvSpPr>
          <p:nvPr>
            <p:ph type="subTitle" idx="1"/>
          </p:nvPr>
        </p:nvSpPr>
        <p:spPr>
          <a:xfrm>
            <a:off x="2076550" y="2599725"/>
            <a:ext cx="2101800" cy="76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4" name="Google Shape;374;p20"/>
          <p:cNvSpPr txBox="1">
            <a:spLocks noGrp="1"/>
          </p:cNvSpPr>
          <p:nvPr>
            <p:ph type="subTitle" idx="2"/>
          </p:nvPr>
        </p:nvSpPr>
        <p:spPr>
          <a:xfrm>
            <a:off x="2076550" y="2145150"/>
            <a:ext cx="21018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5" name="Google Shape;375;p20"/>
          <p:cNvSpPr txBox="1">
            <a:spLocks noGrp="1"/>
          </p:cNvSpPr>
          <p:nvPr>
            <p:ph type="title"/>
          </p:nvPr>
        </p:nvSpPr>
        <p:spPr>
          <a:xfrm>
            <a:off x="983800" y="887300"/>
            <a:ext cx="3584400" cy="112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6" name="Google Shape;376;p20"/>
          <p:cNvSpPr txBox="1">
            <a:spLocks noGrp="1"/>
          </p:cNvSpPr>
          <p:nvPr>
            <p:ph type="subTitle" idx="3"/>
          </p:nvPr>
        </p:nvSpPr>
        <p:spPr>
          <a:xfrm>
            <a:off x="2076550" y="3840050"/>
            <a:ext cx="2101800" cy="76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7" name="Google Shape;377;p20"/>
          <p:cNvSpPr txBox="1">
            <a:spLocks noGrp="1"/>
          </p:cNvSpPr>
          <p:nvPr>
            <p:ph type="subTitle" idx="4"/>
          </p:nvPr>
        </p:nvSpPr>
        <p:spPr>
          <a:xfrm>
            <a:off x="5666200" y="2599725"/>
            <a:ext cx="2101800" cy="76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8" name="Google Shape;378;p20"/>
          <p:cNvSpPr txBox="1">
            <a:spLocks noGrp="1"/>
          </p:cNvSpPr>
          <p:nvPr>
            <p:ph type="subTitle" idx="5"/>
          </p:nvPr>
        </p:nvSpPr>
        <p:spPr>
          <a:xfrm>
            <a:off x="2076550" y="3385475"/>
            <a:ext cx="21018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9" name="Google Shape;379;p20"/>
          <p:cNvSpPr txBox="1">
            <a:spLocks noGrp="1"/>
          </p:cNvSpPr>
          <p:nvPr>
            <p:ph type="subTitle" idx="6"/>
          </p:nvPr>
        </p:nvSpPr>
        <p:spPr>
          <a:xfrm>
            <a:off x="5666200" y="2145150"/>
            <a:ext cx="21018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6823551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380"/>
        <p:cNvGrpSpPr/>
        <p:nvPr/>
      </p:nvGrpSpPr>
      <p:grpSpPr>
        <a:xfrm>
          <a:off x="0" y="0"/>
          <a:ext cx="0" cy="0"/>
          <a:chOff x="0" y="0"/>
          <a:chExt cx="0" cy="0"/>
        </a:xfrm>
      </p:grpSpPr>
      <p:grpSp>
        <p:nvGrpSpPr>
          <p:cNvPr id="381" name="Google Shape;381;p21"/>
          <p:cNvGrpSpPr/>
          <p:nvPr/>
        </p:nvGrpSpPr>
        <p:grpSpPr>
          <a:xfrm>
            <a:off x="726727" y="140896"/>
            <a:ext cx="7703980" cy="5893776"/>
            <a:chOff x="726727" y="140896"/>
            <a:chExt cx="7703980" cy="5893776"/>
          </a:xfrm>
        </p:grpSpPr>
        <p:sp>
          <p:nvSpPr>
            <p:cNvPr id="382" name="Google Shape;382;p21"/>
            <p:cNvSpPr/>
            <p:nvPr/>
          </p:nvSpPr>
          <p:spPr>
            <a:xfrm>
              <a:off x="726727" y="556632"/>
              <a:ext cx="7703980"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83" name="Google Shape;383;p21"/>
            <p:cNvSpPr/>
            <p:nvPr/>
          </p:nvSpPr>
          <p:spPr>
            <a:xfrm>
              <a:off x="2958384" y="140896"/>
              <a:ext cx="425524" cy="1462731"/>
            </a:xfrm>
            <a:custGeom>
              <a:avLst/>
              <a:gdLst/>
              <a:ahLst/>
              <a:cxnLst/>
              <a:rect l="l" t="t" r="r" b="b"/>
              <a:pathLst>
                <a:path w="8245" h="28342" extrusionOk="0">
                  <a:moveTo>
                    <a:pt x="1" y="1"/>
                  </a:moveTo>
                  <a:lnTo>
                    <a:pt x="1" y="28341"/>
                  </a:lnTo>
                  <a:lnTo>
                    <a:pt x="8245" y="28341"/>
                  </a:lnTo>
                  <a:lnTo>
                    <a:pt x="8245" y="1"/>
                  </a:lnTo>
                  <a:lnTo>
                    <a:pt x="4084" y="2115"/>
                  </a:lnTo>
                  <a:lnTo>
                    <a:pt x="1" y="1"/>
                  </a:lnTo>
                  <a:close/>
                </a:path>
              </a:pathLst>
            </a:custGeom>
            <a:solidFill>
              <a:schemeClr val="dk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84" name="Google Shape;384;p21"/>
            <p:cNvSpPr/>
            <p:nvPr/>
          </p:nvSpPr>
          <p:spPr>
            <a:xfrm>
              <a:off x="2161528" y="151941"/>
              <a:ext cx="425473" cy="1462111"/>
            </a:xfrm>
            <a:custGeom>
              <a:avLst/>
              <a:gdLst/>
              <a:ahLst/>
              <a:cxnLst/>
              <a:rect l="l" t="t" r="r" b="b"/>
              <a:pathLst>
                <a:path w="8244" h="28330" extrusionOk="0">
                  <a:moveTo>
                    <a:pt x="0" y="1"/>
                  </a:moveTo>
                  <a:lnTo>
                    <a:pt x="0" y="28330"/>
                  </a:lnTo>
                  <a:lnTo>
                    <a:pt x="8243" y="28330"/>
                  </a:lnTo>
                  <a:lnTo>
                    <a:pt x="8243" y="1"/>
                  </a:lnTo>
                  <a:lnTo>
                    <a:pt x="4015" y="2115"/>
                  </a:lnTo>
                  <a:lnTo>
                    <a:pt x="0" y="1"/>
                  </a:lnTo>
                  <a:close/>
                </a:path>
              </a:pathLst>
            </a:custGeom>
            <a:solidFill>
              <a:schemeClr val="accent2"/>
            </a:solid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85" name="Google Shape;385;p21"/>
            <p:cNvSpPr/>
            <p:nvPr/>
          </p:nvSpPr>
          <p:spPr>
            <a:xfrm>
              <a:off x="977447" y="818965"/>
              <a:ext cx="3590559"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86" name="Google Shape;386;p21"/>
            <p:cNvSpPr/>
            <p:nvPr/>
          </p:nvSpPr>
          <p:spPr>
            <a:xfrm>
              <a:off x="4589412" y="818965"/>
              <a:ext cx="3590508"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87" name="Google Shape;387;p21"/>
            <p:cNvSpPr/>
            <p:nvPr/>
          </p:nvSpPr>
          <p:spPr>
            <a:xfrm>
              <a:off x="912470" y="753421"/>
              <a:ext cx="3655536"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88" name="Google Shape;388;p21"/>
            <p:cNvSpPr/>
            <p:nvPr/>
          </p:nvSpPr>
          <p:spPr>
            <a:xfrm>
              <a:off x="4578987" y="753421"/>
              <a:ext cx="3666529"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89" name="Google Shape;389;p21"/>
            <p:cNvSpPr/>
            <p:nvPr/>
          </p:nvSpPr>
          <p:spPr>
            <a:xfrm>
              <a:off x="977447" y="687825"/>
              <a:ext cx="3590559"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390" name="Google Shape;390;p21"/>
            <p:cNvSpPr/>
            <p:nvPr/>
          </p:nvSpPr>
          <p:spPr>
            <a:xfrm>
              <a:off x="4589412" y="687825"/>
              <a:ext cx="3590508"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sp>
        <p:nvSpPr>
          <p:cNvPr id="391" name="Google Shape;391;p21"/>
          <p:cNvSpPr txBox="1">
            <a:spLocks noGrp="1"/>
          </p:cNvSpPr>
          <p:nvPr>
            <p:ph type="title"/>
          </p:nvPr>
        </p:nvSpPr>
        <p:spPr>
          <a:xfrm>
            <a:off x="983800" y="887300"/>
            <a:ext cx="3584400" cy="112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2" name="Google Shape;392;p21"/>
          <p:cNvSpPr txBox="1">
            <a:spLocks noGrp="1"/>
          </p:cNvSpPr>
          <p:nvPr>
            <p:ph type="subTitle" idx="1"/>
          </p:nvPr>
        </p:nvSpPr>
        <p:spPr>
          <a:xfrm>
            <a:off x="2073850" y="2622675"/>
            <a:ext cx="21018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3" name="Google Shape;393;p21"/>
          <p:cNvSpPr txBox="1">
            <a:spLocks noGrp="1"/>
          </p:cNvSpPr>
          <p:nvPr>
            <p:ph type="subTitle" idx="2"/>
          </p:nvPr>
        </p:nvSpPr>
        <p:spPr>
          <a:xfrm>
            <a:off x="5666204" y="2622675"/>
            <a:ext cx="21018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4" name="Google Shape;394;p21"/>
          <p:cNvSpPr txBox="1">
            <a:spLocks noGrp="1"/>
          </p:cNvSpPr>
          <p:nvPr>
            <p:ph type="subTitle" idx="3"/>
          </p:nvPr>
        </p:nvSpPr>
        <p:spPr>
          <a:xfrm>
            <a:off x="2073850" y="3801100"/>
            <a:ext cx="21018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5" name="Google Shape;395;p21"/>
          <p:cNvSpPr txBox="1">
            <a:spLocks noGrp="1"/>
          </p:cNvSpPr>
          <p:nvPr>
            <p:ph type="subTitle" idx="4"/>
          </p:nvPr>
        </p:nvSpPr>
        <p:spPr>
          <a:xfrm>
            <a:off x="5666204" y="3801100"/>
            <a:ext cx="21018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6" name="Google Shape;396;p21"/>
          <p:cNvSpPr txBox="1">
            <a:spLocks noGrp="1"/>
          </p:cNvSpPr>
          <p:nvPr>
            <p:ph type="subTitle" idx="5"/>
          </p:nvPr>
        </p:nvSpPr>
        <p:spPr>
          <a:xfrm>
            <a:off x="2073850" y="2280875"/>
            <a:ext cx="2101800" cy="435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7" name="Google Shape;397;p21"/>
          <p:cNvSpPr txBox="1">
            <a:spLocks noGrp="1"/>
          </p:cNvSpPr>
          <p:nvPr>
            <p:ph type="subTitle" idx="6"/>
          </p:nvPr>
        </p:nvSpPr>
        <p:spPr>
          <a:xfrm>
            <a:off x="2073850" y="3459450"/>
            <a:ext cx="2101800" cy="435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8" name="Google Shape;398;p21"/>
          <p:cNvSpPr txBox="1">
            <a:spLocks noGrp="1"/>
          </p:cNvSpPr>
          <p:nvPr>
            <p:ph type="subTitle" idx="7"/>
          </p:nvPr>
        </p:nvSpPr>
        <p:spPr>
          <a:xfrm>
            <a:off x="5666200" y="2280875"/>
            <a:ext cx="2101800" cy="435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9" name="Google Shape;399;p21"/>
          <p:cNvSpPr txBox="1">
            <a:spLocks noGrp="1"/>
          </p:cNvSpPr>
          <p:nvPr>
            <p:ph type="subTitle" idx="8"/>
          </p:nvPr>
        </p:nvSpPr>
        <p:spPr>
          <a:xfrm>
            <a:off x="5666200" y="3459375"/>
            <a:ext cx="2101800" cy="435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8935512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426"/>
        <p:cNvGrpSpPr/>
        <p:nvPr/>
      </p:nvGrpSpPr>
      <p:grpSpPr>
        <a:xfrm>
          <a:off x="0" y="0"/>
          <a:ext cx="0" cy="0"/>
          <a:chOff x="0" y="0"/>
          <a:chExt cx="0" cy="0"/>
        </a:xfrm>
      </p:grpSpPr>
      <p:grpSp>
        <p:nvGrpSpPr>
          <p:cNvPr id="427" name="Google Shape;427;p23"/>
          <p:cNvGrpSpPr/>
          <p:nvPr/>
        </p:nvGrpSpPr>
        <p:grpSpPr>
          <a:xfrm>
            <a:off x="1307363" y="539500"/>
            <a:ext cx="6529281" cy="4064547"/>
            <a:chOff x="1307363" y="539500"/>
            <a:chExt cx="6529281" cy="4064547"/>
          </a:xfrm>
        </p:grpSpPr>
        <p:sp>
          <p:nvSpPr>
            <p:cNvPr id="428" name="Google Shape;428;p23"/>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3"/>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3"/>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3"/>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3"/>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3"/>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3"/>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3"/>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3"/>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3"/>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3"/>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3"/>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3"/>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3"/>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3"/>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3"/>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3"/>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3"/>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3"/>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3"/>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3"/>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449" name="Google Shape;449;p23"/>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450" name="Google Shape;450;p23"/>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451" name="Google Shape;451;p23"/>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452" name="Google Shape;452;p23"/>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453" name="Google Shape;453;p23"/>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grpSp>
      <p:sp>
        <p:nvSpPr>
          <p:cNvPr id="454" name="Google Shape;454;p23"/>
          <p:cNvSpPr txBox="1">
            <a:spLocks noGrp="1"/>
          </p:cNvSpPr>
          <p:nvPr>
            <p:ph type="title" hasCustomPrompt="1"/>
          </p:nvPr>
        </p:nvSpPr>
        <p:spPr>
          <a:xfrm>
            <a:off x="2398350" y="1260300"/>
            <a:ext cx="4347300" cy="67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55" name="Google Shape;455;p23"/>
          <p:cNvSpPr txBox="1">
            <a:spLocks noGrp="1"/>
          </p:cNvSpPr>
          <p:nvPr>
            <p:ph type="subTitle" idx="1"/>
          </p:nvPr>
        </p:nvSpPr>
        <p:spPr>
          <a:xfrm>
            <a:off x="2398350" y="1796526"/>
            <a:ext cx="4347300" cy="43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56" name="Google Shape;456;p23"/>
          <p:cNvSpPr txBox="1">
            <a:spLocks noGrp="1"/>
          </p:cNvSpPr>
          <p:nvPr>
            <p:ph type="title" idx="2" hasCustomPrompt="1"/>
          </p:nvPr>
        </p:nvSpPr>
        <p:spPr>
          <a:xfrm>
            <a:off x="2398350" y="2333913"/>
            <a:ext cx="4347300" cy="67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57" name="Google Shape;457;p23"/>
          <p:cNvSpPr txBox="1">
            <a:spLocks noGrp="1"/>
          </p:cNvSpPr>
          <p:nvPr>
            <p:ph type="subTitle" idx="3"/>
          </p:nvPr>
        </p:nvSpPr>
        <p:spPr>
          <a:xfrm>
            <a:off x="2398350" y="2870160"/>
            <a:ext cx="4347300" cy="43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58" name="Google Shape;458;p23"/>
          <p:cNvSpPr txBox="1">
            <a:spLocks noGrp="1"/>
          </p:cNvSpPr>
          <p:nvPr>
            <p:ph type="title" idx="4" hasCustomPrompt="1"/>
          </p:nvPr>
        </p:nvSpPr>
        <p:spPr>
          <a:xfrm>
            <a:off x="2398350" y="3407549"/>
            <a:ext cx="4347300" cy="67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59" name="Google Shape;459;p23"/>
          <p:cNvSpPr txBox="1">
            <a:spLocks noGrp="1"/>
          </p:cNvSpPr>
          <p:nvPr>
            <p:ph type="subTitle" idx="5"/>
          </p:nvPr>
        </p:nvSpPr>
        <p:spPr>
          <a:xfrm>
            <a:off x="2398350" y="3948628"/>
            <a:ext cx="4347300" cy="43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761004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497"/>
        <p:cNvGrpSpPr/>
        <p:nvPr/>
      </p:nvGrpSpPr>
      <p:grpSpPr>
        <a:xfrm>
          <a:off x="0" y="0"/>
          <a:ext cx="0" cy="0"/>
          <a:chOff x="0" y="0"/>
          <a:chExt cx="0" cy="0"/>
        </a:xfrm>
      </p:grpSpPr>
      <p:grpSp>
        <p:nvGrpSpPr>
          <p:cNvPr id="498" name="Google Shape;498;p26"/>
          <p:cNvGrpSpPr/>
          <p:nvPr/>
        </p:nvGrpSpPr>
        <p:grpSpPr>
          <a:xfrm>
            <a:off x="726727" y="556632"/>
            <a:ext cx="7703980" cy="5478040"/>
            <a:chOff x="726727" y="556632"/>
            <a:chExt cx="7703980" cy="5478040"/>
          </a:xfrm>
        </p:grpSpPr>
        <p:sp>
          <p:nvSpPr>
            <p:cNvPr id="499" name="Google Shape;499;p26"/>
            <p:cNvSpPr/>
            <p:nvPr/>
          </p:nvSpPr>
          <p:spPr>
            <a:xfrm>
              <a:off x="726727" y="556632"/>
              <a:ext cx="7703980" cy="5478040"/>
            </a:xfrm>
            <a:custGeom>
              <a:avLst/>
              <a:gdLst/>
              <a:ahLst/>
              <a:cxnLst/>
              <a:rect l="l" t="t" r="r" b="b"/>
              <a:pathLst>
                <a:path w="149273" h="106143" extrusionOk="0">
                  <a:moveTo>
                    <a:pt x="4679" y="1"/>
                  </a:moveTo>
                  <a:cubicBezTo>
                    <a:pt x="2059" y="1"/>
                    <a:pt x="1" y="2025"/>
                    <a:pt x="1" y="4634"/>
                  </a:cubicBezTo>
                  <a:lnTo>
                    <a:pt x="1" y="101296"/>
                  </a:lnTo>
                  <a:cubicBezTo>
                    <a:pt x="1" y="103916"/>
                    <a:pt x="2059" y="106143"/>
                    <a:pt x="4679" y="106143"/>
                  </a:cubicBezTo>
                  <a:lnTo>
                    <a:pt x="144594" y="106143"/>
                  </a:lnTo>
                  <a:cubicBezTo>
                    <a:pt x="147214" y="106143"/>
                    <a:pt x="149272" y="103916"/>
                    <a:pt x="149272" y="101296"/>
                  </a:cubicBezTo>
                  <a:lnTo>
                    <a:pt x="149272" y="4634"/>
                  </a:lnTo>
                  <a:cubicBezTo>
                    <a:pt x="149272" y="2025"/>
                    <a:pt x="147214" y="1"/>
                    <a:pt x="1445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500" name="Google Shape;500;p26"/>
            <p:cNvSpPr/>
            <p:nvPr/>
          </p:nvSpPr>
          <p:spPr>
            <a:xfrm>
              <a:off x="977447" y="818965"/>
              <a:ext cx="3590559" cy="5052051"/>
            </a:xfrm>
            <a:custGeom>
              <a:avLst/>
              <a:gdLst/>
              <a:ahLst/>
              <a:cxnLst/>
              <a:rect l="l" t="t" r="r" b="b"/>
              <a:pathLst>
                <a:path w="69571" h="97889" extrusionOk="0">
                  <a:moveTo>
                    <a:pt x="4466" y="1"/>
                  </a:moveTo>
                  <a:cubicBezTo>
                    <a:pt x="2003" y="1"/>
                    <a:pt x="1" y="1992"/>
                    <a:pt x="1" y="4454"/>
                  </a:cubicBezTo>
                  <a:lnTo>
                    <a:pt x="1" y="93424"/>
                  </a:lnTo>
                  <a:cubicBezTo>
                    <a:pt x="1" y="95898"/>
                    <a:pt x="2003" y="97888"/>
                    <a:pt x="4466" y="97888"/>
                  </a:cubicBezTo>
                  <a:lnTo>
                    <a:pt x="65106" y="97888"/>
                  </a:lnTo>
                  <a:cubicBezTo>
                    <a:pt x="67568" y="97888"/>
                    <a:pt x="69570" y="95898"/>
                    <a:pt x="69570" y="93424"/>
                  </a:cubicBezTo>
                  <a:lnTo>
                    <a:pt x="69570" y="4454"/>
                  </a:lnTo>
                  <a:cubicBezTo>
                    <a:pt x="69570" y="1992"/>
                    <a:pt x="67568" y="1"/>
                    <a:pt x="6510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501" name="Google Shape;501;p26"/>
            <p:cNvSpPr/>
            <p:nvPr/>
          </p:nvSpPr>
          <p:spPr>
            <a:xfrm>
              <a:off x="912470" y="753421"/>
              <a:ext cx="3655536" cy="5052000"/>
            </a:xfrm>
            <a:custGeom>
              <a:avLst/>
              <a:gdLst/>
              <a:ahLst/>
              <a:cxnLst/>
              <a:rect l="l" t="t" r="r" b="b"/>
              <a:pathLst>
                <a:path w="70830" h="97888" extrusionOk="0">
                  <a:moveTo>
                    <a:pt x="4454" y="1"/>
                  </a:moveTo>
                  <a:cubicBezTo>
                    <a:pt x="1991" y="1"/>
                    <a:pt x="0" y="1991"/>
                    <a:pt x="0" y="4465"/>
                  </a:cubicBezTo>
                  <a:lnTo>
                    <a:pt x="0" y="93434"/>
                  </a:lnTo>
                  <a:cubicBezTo>
                    <a:pt x="0" y="95897"/>
                    <a:pt x="1991" y="97888"/>
                    <a:pt x="4454" y="97888"/>
                  </a:cubicBezTo>
                  <a:lnTo>
                    <a:pt x="66365" y="97888"/>
                  </a:lnTo>
                  <a:cubicBezTo>
                    <a:pt x="68827" y="97888"/>
                    <a:pt x="70829" y="95897"/>
                    <a:pt x="70829" y="93434"/>
                  </a:cubicBezTo>
                  <a:lnTo>
                    <a:pt x="70829" y="4465"/>
                  </a:lnTo>
                  <a:cubicBezTo>
                    <a:pt x="70829" y="1991"/>
                    <a:pt x="68827" y="1"/>
                    <a:pt x="6636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502" name="Google Shape;502;p26"/>
            <p:cNvSpPr/>
            <p:nvPr/>
          </p:nvSpPr>
          <p:spPr>
            <a:xfrm>
              <a:off x="977447" y="687825"/>
              <a:ext cx="3590559" cy="5052619"/>
            </a:xfrm>
            <a:custGeom>
              <a:avLst/>
              <a:gdLst/>
              <a:ahLst/>
              <a:cxnLst/>
              <a:rect l="l" t="t" r="r" b="b"/>
              <a:pathLst>
                <a:path w="69571" h="97900" extrusionOk="0">
                  <a:moveTo>
                    <a:pt x="4466" y="0"/>
                  </a:moveTo>
                  <a:cubicBezTo>
                    <a:pt x="2003" y="0"/>
                    <a:pt x="1" y="2002"/>
                    <a:pt x="1" y="4465"/>
                  </a:cubicBezTo>
                  <a:lnTo>
                    <a:pt x="1" y="93434"/>
                  </a:lnTo>
                  <a:cubicBezTo>
                    <a:pt x="1" y="95897"/>
                    <a:pt x="2003" y="97899"/>
                    <a:pt x="4466" y="97899"/>
                  </a:cubicBezTo>
                  <a:lnTo>
                    <a:pt x="65106" y="97899"/>
                  </a:lnTo>
                  <a:cubicBezTo>
                    <a:pt x="67568" y="97899"/>
                    <a:pt x="69570" y="95897"/>
                    <a:pt x="69570" y="93434"/>
                  </a:cubicBezTo>
                  <a:lnTo>
                    <a:pt x="69570" y="4465"/>
                  </a:lnTo>
                  <a:cubicBezTo>
                    <a:pt x="69570" y="2002"/>
                    <a:pt x="67568" y="0"/>
                    <a:pt x="65106"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503" name="Google Shape;503;p26"/>
            <p:cNvSpPr/>
            <p:nvPr/>
          </p:nvSpPr>
          <p:spPr>
            <a:xfrm>
              <a:off x="4589412" y="818965"/>
              <a:ext cx="3590508" cy="5052051"/>
            </a:xfrm>
            <a:custGeom>
              <a:avLst/>
              <a:gdLst/>
              <a:ahLst/>
              <a:cxnLst/>
              <a:rect l="l" t="t" r="r" b="b"/>
              <a:pathLst>
                <a:path w="69570" h="97889" extrusionOk="0">
                  <a:moveTo>
                    <a:pt x="4465" y="1"/>
                  </a:moveTo>
                  <a:cubicBezTo>
                    <a:pt x="2002" y="1"/>
                    <a:pt x="1" y="1992"/>
                    <a:pt x="1" y="4454"/>
                  </a:cubicBezTo>
                  <a:lnTo>
                    <a:pt x="1" y="93424"/>
                  </a:lnTo>
                  <a:cubicBezTo>
                    <a:pt x="1" y="95898"/>
                    <a:pt x="2002" y="97888"/>
                    <a:pt x="4465" y="97888"/>
                  </a:cubicBezTo>
                  <a:lnTo>
                    <a:pt x="65105" y="97888"/>
                  </a:lnTo>
                  <a:cubicBezTo>
                    <a:pt x="67568" y="97888"/>
                    <a:pt x="69570" y="95898"/>
                    <a:pt x="69570" y="93424"/>
                  </a:cubicBezTo>
                  <a:lnTo>
                    <a:pt x="69570" y="4454"/>
                  </a:lnTo>
                  <a:cubicBezTo>
                    <a:pt x="69570" y="1992"/>
                    <a:pt x="67568" y="1"/>
                    <a:pt x="65105"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504" name="Google Shape;504;p26"/>
            <p:cNvSpPr/>
            <p:nvPr/>
          </p:nvSpPr>
          <p:spPr>
            <a:xfrm>
              <a:off x="4578987" y="753421"/>
              <a:ext cx="3666529" cy="5052000"/>
            </a:xfrm>
            <a:custGeom>
              <a:avLst/>
              <a:gdLst/>
              <a:ahLst/>
              <a:cxnLst/>
              <a:rect l="l" t="t" r="r" b="b"/>
              <a:pathLst>
                <a:path w="71043" h="97888" extrusionOk="0">
                  <a:moveTo>
                    <a:pt x="4454" y="1"/>
                  </a:moveTo>
                  <a:cubicBezTo>
                    <a:pt x="1990" y="1"/>
                    <a:pt x="0" y="1991"/>
                    <a:pt x="0" y="4465"/>
                  </a:cubicBezTo>
                  <a:lnTo>
                    <a:pt x="0" y="93434"/>
                  </a:lnTo>
                  <a:cubicBezTo>
                    <a:pt x="0" y="95897"/>
                    <a:pt x="1990" y="97888"/>
                    <a:pt x="4454" y="97888"/>
                  </a:cubicBezTo>
                  <a:lnTo>
                    <a:pt x="66578" y="97888"/>
                  </a:lnTo>
                  <a:cubicBezTo>
                    <a:pt x="69040" y="97888"/>
                    <a:pt x="71042" y="95897"/>
                    <a:pt x="71042" y="93434"/>
                  </a:cubicBezTo>
                  <a:lnTo>
                    <a:pt x="71042" y="4465"/>
                  </a:lnTo>
                  <a:cubicBezTo>
                    <a:pt x="71042" y="1991"/>
                    <a:pt x="69040" y="1"/>
                    <a:pt x="66578" y="1"/>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sp>
          <p:nvSpPr>
            <p:cNvPr id="505" name="Google Shape;505;p26"/>
            <p:cNvSpPr/>
            <p:nvPr/>
          </p:nvSpPr>
          <p:spPr>
            <a:xfrm>
              <a:off x="4589412" y="687825"/>
              <a:ext cx="3590508" cy="5052619"/>
            </a:xfrm>
            <a:custGeom>
              <a:avLst/>
              <a:gdLst/>
              <a:ahLst/>
              <a:cxnLst/>
              <a:rect l="l" t="t" r="r" b="b"/>
              <a:pathLst>
                <a:path w="69570" h="97900" extrusionOk="0">
                  <a:moveTo>
                    <a:pt x="4465" y="0"/>
                  </a:moveTo>
                  <a:cubicBezTo>
                    <a:pt x="2002" y="0"/>
                    <a:pt x="1" y="2002"/>
                    <a:pt x="1" y="4465"/>
                  </a:cubicBezTo>
                  <a:lnTo>
                    <a:pt x="1" y="93434"/>
                  </a:lnTo>
                  <a:cubicBezTo>
                    <a:pt x="1" y="95897"/>
                    <a:pt x="2002" y="97899"/>
                    <a:pt x="4465" y="97899"/>
                  </a:cubicBezTo>
                  <a:lnTo>
                    <a:pt x="65105" y="97899"/>
                  </a:lnTo>
                  <a:cubicBezTo>
                    <a:pt x="67568" y="97899"/>
                    <a:pt x="69570" y="95897"/>
                    <a:pt x="69570" y="93434"/>
                  </a:cubicBezTo>
                  <a:lnTo>
                    <a:pt x="69570" y="4465"/>
                  </a:lnTo>
                  <a:cubicBezTo>
                    <a:pt x="69570" y="2002"/>
                    <a:pt x="67568" y="0"/>
                    <a:pt x="65105" y="0"/>
                  </a:cubicBezTo>
                  <a:close/>
                </a:path>
              </a:pathLst>
            </a:custGeom>
            <a:solidFill>
              <a:schemeClr val="lt1"/>
            </a:solidFill>
            <a:ln>
              <a:noFill/>
            </a:ln>
            <a:effectLst>
              <a:outerShdw blurRad="57150" dist="28575" dir="336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25000" noProof="0">
                <a:ln>
                  <a:noFill/>
                </a:ln>
                <a:solidFill>
                  <a:srgbClr val="000000"/>
                </a:solidFill>
                <a:effectLst/>
                <a:uLnTx/>
                <a:uFillTx/>
                <a:latin typeface="Arial"/>
                <a:cs typeface="Arial"/>
                <a:sym typeface="Arial"/>
              </a:endParaRPr>
            </a:p>
          </p:txBody>
        </p:sp>
      </p:grpSp>
      <p:sp>
        <p:nvSpPr>
          <p:cNvPr id="506" name="Google Shape;506;p26"/>
          <p:cNvSpPr txBox="1">
            <a:spLocks noGrp="1"/>
          </p:cNvSpPr>
          <p:nvPr>
            <p:ph type="title"/>
          </p:nvPr>
        </p:nvSpPr>
        <p:spPr>
          <a:xfrm>
            <a:off x="983800" y="887300"/>
            <a:ext cx="3584400" cy="62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1459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572"/>
        <p:cNvGrpSpPr/>
        <p:nvPr/>
      </p:nvGrpSpPr>
      <p:grpSpPr>
        <a:xfrm>
          <a:off x="0" y="0"/>
          <a:ext cx="0" cy="0"/>
          <a:chOff x="0" y="0"/>
          <a:chExt cx="0" cy="0"/>
        </a:xfrm>
      </p:grpSpPr>
      <p:grpSp>
        <p:nvGrpSpPr>
          <p:cNvPr id="573" name="Google Shape;573;p31"/>
          <p:cNvGrpSpPr/>
          <p:nvPr/>
        </p:nvGrpSpPr>
        <p:grpSpPr>
          <a:xfrm>
            <a:off x="1307363" y="539500"/>
            <a:ext cx="6529281" cy="4064547"/>
            <a:chOff x="1307363" y="539500"/>
            <a:chExt cx="6529281" cy="4064547"/>
          </a:xfrm>
        </p:grpSpPr>
        <p:sp>
          <p:nvSpPr>
            <p:cNvPr id="574" name="Google Shape;574;p31"/>
            <p:cNvSpPr/>
            <p:nvPr/>
          </p:nvSpPr>
          <p:spPr>
            <a:xfrm>
              <a:off x="1328772" y="711528"/>
              <a:ext cx="6487013" cy="3871109"/>
            </a:xfrm>
            <a:custGeom>
              <a:avLst/>
              <a:gdLst/>
              <a:ahLst/>
              <a:cxnLst/>
              <a:rect l="l" t="t" r="r" b="b"/>
              <a:pathLst>
                <a:path w="129378" h="77206" extrusionOk="0">
                  <a:moveTo>
                    <a:pt x="11022" y="2002"/>
                  </a:moveTo>
                  <a:lnTo>
                    <a:pt x="11022" y="6096"/>
                  </a:lnTo>
                  <a:lnTo>
                    <a:pt x="6928" y="6096"/>
                  </a:lnTo>
                  <a:lnTo>
                    <a:pt x="6928" y="2002"/>
                  </a:lnTo>
                  <a:close/>
                  <a:moveTo>
                    <a:pt x="17612" y="2002"/>
                  </a:moveTo>
                  <a:lnTo>
                    <a:pt x="17612" y="6096"/>
                  </a:lnTo>
                  <a:lnTo>
                    <a:pt x="13508" y="6096"/>
                  </a:lnTo>
                  <a:lnTo>
                    <a:pt x="13508" y="2002"/>
                  </a:lnTo>
                  <a:close/>
                  <a:moveTo>
                    <a:pt x="24191" y="2002"/>
                  </a:moveTo>
                  <a:lnTo>
                    <a:pt x="24191" y="6096"/>
                  </a:lnTo>
                  <a:lnTo>
                    <a:pt x="20098" y="6096"/>
                  </a:lnTo>
                  <a:lnTo>
                    <a:pt x="20098" y="2002"/>
                  </a:lnTo>
                  <a:close/>
                  <a:moveTo>
                    <a:pt x="30782" y="2002"/>
                  </a:moveTo>
                  <a:lnTo>
                    <a:pt x="30782" y="6096"/>
                  </a:lnTo>
                  <a:lnTo>
                    <a:pt x="26676" y="6096"/>
                  </a:lnTo>
                  <a:lnTo>
                    <a:pt x="26676" y="2002"/>
                  </a:lnTo>
                  <a:close/>
                  <a:moveTo>
                    <a:pt x="37360" y="2002"/>
                  </a:moveTo>
                  <a:lnTo>
                    <a:pt x="37360" y="6096"/>
                  </a:lnTo>
                  <a:lnTo>
                    <a:pt x="33267" y="6096"/>
                  </a:lnTo>
                  <a:lnTo>
                    <a:pt x="33267" y="2002"/>
                  </a:lnTo>
                  <a:close/>
                  <a:moveTo>
                    <a:pt x="43951" y="2002"/>
                  </a:moveTo>
                  <a:lnTo>
                    <a:pt x="43951" y="6096"/>
                  </a:lnTo>
                  <a:lnTo>
                    <a:pt x="39846" y="6096"/>
                  </a:lnTo>
                  <a:lnTo>
                    <a:pt x="39846" y="2002"/>
                  </a:lnTo>
                  <a:close/>
                  <a:moveTo>
                    <a:pt x="50530" y="2002"/>
                  </a:moveTo>
                  <a:lnTo>
                    <a:pt x="50530" y="6096"/>
                  </a:lnTo>
                  <a:lnTo>
                    <a:pt x="46437" y="6096"/>
                  </a:lnTo>
                  <a:lnTo>
                    <a:pt x="46437" y="2002"/>
                  </a:lnTo>
                  <a:close/>
                  <a:moveTo>
                    <a:pt x="57120" y="2002"/>
                  </a:moveTo>
                  <a:lnTo>
                    <a:pt x="57120" y="6096"/>
                  </a:lnTo>
                  <a:lnTo>
                    <a:pt x="53015" y="6096"/>
                  </a:lnTo>
                  <a:lnTo>
                    <a:pt x="53015" y="2002"/>
                  </a:lnTo>
                  <a:close/>
                  <a:moveTo>
                    <a:pt x="63699" y="2002"/>
                  </a:moveTo>
                  <a:lnTo>
                    <a:pt x="63699" y="6096"/>
                  </a:lnTo>
                  <a:lnTo>
                    <a:pt x="59605" y="6096"/>
                  </a:lnTo>
                  <a:lnTo>
                    <a:pt x="59605" y="2002"/>
                  </a:lnTo>
                  <a:close/>
                  <a:moveTo>
                    <a:pt x="70289" y="2002"/>
                  </a:moveTo>
                  <a:lnTo>
                    <a:pt x="70289" y="6096"/>
                  </a:lnTo>
                  <a:lnTo>
                    <a:pt x="66185" y="6096"/>
                  </a:lnTo>
                  <a:lnTo>
                    <a:pt x="66185" y="2002"/>
                  </a:lnTo>
                  <a:close/>
                  <a:moveTo>
                    <a:pt x="76531" y="2002"/>
                  </a:moveTo>
                  <a:lnTo>
                    <a:pt x="76531" y="6096"/>
                  </a:lnTo>
                  <a:lnTo>
                    <a:pt x="72438" y="6096"/>
                  </a:lnTo>
                  <a:lnTo>
                    <a:pt x="72438" y="2002"/>
                  </a:lnTo>
                  <a:close/>
                  <a:moveTo>
                    <a:pt x="83122" y="2002"/>
                  </a:moveTo>
                  <a:lnTo>
                    <a:pt x="83122" y="6096"/>
                  </a:lnTo>
                  <a:lnTo>
                    <a:pt x="79016" y="6096"/>
                  </a:lnTo>
                  <a:lnTo>
                    <a:pt x="79016" y="2002"/>
                  </a:lnTo>
                  <a:close/>
                  <a:moveTo>
                    <a:pt x="89363" y="2002"/>
                  </a:moveTo>
                  <a:lnTo>
                    <a:pt x="89363" y="6096"/>
                  </a:lnTo>
                  <a:lnTo>
                    <a:pt x="85269" y="6096"/>
                  </a:lnTo>
                  <a:lnTo>
                    <a:pt x="85269" y="2002"/>
                  </a:lnTo>
                  <a:close/>
                  <a:moveTo>
                    <a:pt x="95953" y="2002"/>
                  </a:moveTo>
                  <a:lnTo>
                    <a:pt x="95953" y="6096"/>
                  </a:lnTo>
                  <a:lnTo>
                    <a:pt x="91849" y="6096"/>
                  </a:lnTo>
                  <a:lnTo>
                    <a:pt x="91849" y="2002"/>
                  </a:lnTo>
                  <a:close/>
                  <a:moveTo>
                    <a:pt x="102206" y="2002"/>
                  </a:moveTo>
                  <a:lnTo>
                    <a:pt x="102206" y="6096"/>
                  </a:lnTo>
                  <a:lnTo>
                    <a:pt x="98102" y="6096"/>
                  </a:lnTo>
                  <a:lnTo>
                    <a:pt x="98102" y="2002"/>
                  </a:lnTo>
                  <a:close/>
                  <a:moveTo>
                    <a:pt x="108786" y="2002"/>
                  </a:moveTo>
                  <a:lnTo>
                    <a:pt x="108786" y="6096"/>
                  </a:lnTo>
                  <a:lnTo>
                    <a:pt x="104692" y="6096"/>
                  </a:lnTo>
                  <a:lnTo>
                    <a:pt x="104692" y="2002"/>
                  </a:lnTo>
                  <a:close/>
                  <a:moveTo>
                    <a:pt x="115039" y="2002"/>
                  </a:moveTo>
                  <a:lnTo>
                    <a:pt x="115039" y="6096"/>
                  </a:lnTo>
                  <a:lnTo>
                    <a:pt x="110933" y="6096"/>
                  </a:lnTo>
                  <a:lnTo>
                    <a:pt x="110933" y="2002"/>
                  </a:lnTo>
                  <a:close/>
                  <a:moveTo>
                    <a:pt x="121617" y="2002"/>
                  </a:moveTo>
                  <a:lnTo>
                    <a:pt x="121617" y="6096"/>
                  </a:lnTo>
                  <a:lnTo>
                    <a:pt x="117524" y="6096"/>
                  </a:lnTo>
                  <a:lnTo>
                    <a:pt x="117524" y="2002"/>
                  </a:lnTo>
                  <a:close/>
                  <a:moveTo>
                    <a:pt x="4623" y="0"/>
                  </a:moveTo>
                  <a:cubicBezTo>
                    <a:pt x="2070" y="0"/>
                    <a:pt x="0" y="2069"/>
                    <a:pt x="0" y="4622"/>
                  </a:cubicBezTo>
                  <a:lnTo>
                    <a:pt x="0" y="72583"/>
                  </a:lnTo>
                  <a:cubicBezTo>
                    <a:pt x="0" y="75136"/>
                    <a:pt x="2070" y="77205"/>
                    <a:pt x="4623" y="77205"/>
                  </a:cubicBezTo>
                  <a:lnTo>
                    <a:pt x="124755" y="77205"/>
                  </a:lnTo>
                  <a:cubicBezTo>
                    <a:pt x="127308" y="77205"/>
                    <a:pt x="129377" y="75136"/>
                    <a:pt x="129377" y="72583"/>
                  </a:cubicBezTo>
                  <a:lnTo>
                    <a:pt x="129377" y="4622"/>
                  </a:lnTo>
                  <a:cubicBezTo>
                    <a:pt x="129377" y="2069"/>
                    <a:pt x="127308" y="0"/>
                    <a:pt x="124755" y="0"/>
                  </a:cubicBezTo>
                  <a:close/>
                </a:path>
              </a:pathLst>
            </a:custGeom>
            <a:solidFill>
              <a:schemeClr val="lt1"/>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1"/>
            <p:cNvSpPr/>
            <p:nvPr/>
          </p:nvSpPr>
          <p:spPr>
            <a:xfrm>
              <a:off x="1307363" y="690069"/>
              <a:ext cx="6529281" cy="3913979"/>
            </a:xfrm>
            <a:custGeom>
              <a:avLst/>
              <a:gdLst/>
              <a:ahLst/>
              <a:cxnLst/>
              <a:rect l="l" t="t" r="r" b="b"/>
              <a:pathLst>
                <a:path w="130221" h="78061" extrusionOk="0">
                  <a:moveTo>
                    <a:pt x="125182" y="844"/>
                  </a:moveTo>
                  <a:cubicBezTo>
                    <a:pt x="127499" y="844"/>
                    <a:pt x="129377" y="2733"/>
                    <a:pt x="129377" y="5050"/>
                  </a:cubicBezTo>
                  <a:lnTo>
                    <a:pt x="129377" y="73011"/>
                  </a:lnTo>
                  <a:cubicBezTo>
                    <a:pt x="129377" y="75328"/>
                    <a:pt x="127499" y="77217"/>
                    <a:pt x="125182" y="77217"/>
                  </a:cubicBezTo>
                  <a:lnTo>
                    <a:pt x="5050" y="77217"/>
                  </a:lnTo>
                  <a:cubicBezTo>
                    <a:pt x="2733" y="77217"/>
                    <a:pt x="844" y="75328"/>
                    <a:pt x="844" y="73011"/>
                  </a:cubicBezTo>
                  <a:lnTo>
                    <a:pt x="844" y="5050"/>
                  </a:lnTo>
                  <a:cubicBezTo>
                    <a:pt x="844" y="2733"/>
                    <a:pt x="2733" y="844"/>
                    <a:pt x="5050" y="844"/>
                  </a:cubicBezTo>
                  <a:close/>
                  <a:moveTo>
                    <a:pt x="5050" y="1"/>
                  </a:moveTo>
                  <a:cubicBezTo>
                    <a:pt x="2272" y="1"/>
                    <a:pt x="0" y="2261"/>
                    <a:pt x="0" y="5050"/>
                  </a:cubicBezTo>
                  <a:lnTo>
                    <a:pt x="0" y="73011"/>
                  </a:lnTo>
                  <a:cubicBezTo>
                    <a:pt x="0" y="75789"/>
                    <a:pt x="2272" y="78061"/>
                    <a:pt x="5050" y="78061"/>
                  </a:cubicBezTo>
                  <a:lnTo>
                    <a:pt x="125182" y="78061"/>
                  </a:lnTo>
                  <a:cubicBezTo>
                    <a:pt x="127960" y="78061"/>
                    <a:pt x="130221" y="75789"/>
                    <a:pt x="130221" y="73011"/>
                  </a:cubicBezTo>
                  <a:lnTo>
                    <a:pt x="130221" y="5050"/>
                  </a:lnTo>
                  <a:cubicBezTo>
                    <a:pt x="130221" y="2261"/>
                    <a:pt x="127960" y="1"/>
                    <a:pt x="1251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1"/>
            <p:cNvSpPr/>
            <p:nvPr/>
          </p:nvSpPr>
          <p:spPr>
            <a:xfrm>
              <a:off x="17195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1"/>
            <p:cNvSpPr/>
            <p:nvPr/>
          </p:nvSpPr>
          <p:spPr>
            <a:xfrm>
              <a:off x="2052785" y="539500"/>
              <a:ext cx="113968" cy="384624"/>
            </a:xfrm>
            <a:custGeom>
              <a:avLst/>
              <a:gdLst/>
              <a:ahLst/>
              <a:cxnLst/>
              <a:rect l="l" t="t" r="r" b="b"/>
              <a:pathLst>
                <a:path w="2273" h="7671" extrusionOk="0">
                  <a:moveTo>
                    <a:pt x="1" y="1"/>
                  </a:moveTo>
                  <a:lnTo>
                    <a:pt x="1"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1"/>
            <p:cNvSpPr/>
            <p:nvPr/>
          </p:nvSpPr>
          <p:spPr>
            <a:xfrm>
              <a:off x="2383805" y="539500"/>
              <a:ext cx="113367" cy="384624"/>
            </a:xfrm>
            <a:custGeom>
              <a:avLst/>
              <a:gdLst/>
              <a:ahLst/>
              <a:cxnLst/>
              <a:rect l="l" t="t" r="r" b="b"/>
              <a:pathLst>
                <a:path w="2261"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1"/>
            <p:cNvSpPr/>
            <p:nvPr/>
          </p:nvSpPr>
          <p:spPr>
            <a:xfrm>
              <a:off x="2717032"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1"/>
            <p:cNvSpPr/>
            <p:nvPr/>
          </p:nvSpPr>
          <p:spPr>
            <a:xfrm>
              <a:off x="3040681"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1"/>
            <p:cNvSpPr/>
            <p:nvPr/>
          </p:nvSpPr>
          <p:spPr>
            <a:xfrm>
              <a:off x="3373406" y="539500"/>
              <a:ext cx="113918" cy="384624"/>
            </a:xfrm>
            <a:custGeom>
              <a:avLst/>
              <a:gdLst/>
              <a:ahLst/>
              <a:cxnLst/>
              <a:rect l="l" t="t" r="r" b="b"/>
              <a:pathLst>
                <a:path w="2272"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1"/>
            <p:cNvSpPr/>
            <p:nvPr/>
          </p:nvSpPr>
          <p:spPr>
            <a:xfrm>
              <a:off x="3704427"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1"/>
            <p:cNvSpPr/>
            <p:nvPr/>
          </p:nvSpPr>
          <p:spPr>
            <a:xfrm>
              <a:off x="4037653"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1"/>
            <p:cNvSpPr/>
            <p:nvPr/>
          </p:nvSpPr>
          <p:spPr>
            <a:xfrm>
              <a:off x="4361303" y="539500"/>
              <a:ext cx="113417" cy="384624"/>
            </a:xfrm>
            <a:custGeom>
              <a:avLst/>
              <a:gdLst/>
              <a:ahLst/>
              <a:cxnLst/>
              <a:rect l="l" t="t" r="r" b="b"/>
              <a:pathLst>
                <a:path w="2262" h="7671" extrusionOk="0">
                  <a:moveTo>
                    <a:pt x="1" y="1"/>
                  </a:moveTo>
                  <a:lnTo>
                    <a:pt x="1" y="7670"/>
                  </a:lnTo>
                  <a:lnTo>
                    <a:pt x="2262" y="7670"/>
                  </a:lnTo>
                  <a:lnTo>
                    <a:pt x="226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1"/>
            <p:cNvSpPr/>
            <p:nvPr/>
          </p:nvSpPr>
          <p:spPr>
            <a:xfrm>
              <a:off x="4693978"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1"/>
            <p:cNvSpPr/>
            <p:nvPr/>
          </p:nvSpPr>
          <p:spPr>
            <a:xfrm>
              <a:off x="5004742" y="539500"/>
              <a:ext cx="113367" cy="384624"/>
            </a:xfrm>
            <a:custGeom>
              <a:avLst/>
              <a:gdLst/>
              <a:ahLst/>
              <a:cxnLst/>
              <a:rect l="l" t="t" r="r" b="b"/>
              <a:pathLst>
                <a:path w="2261" h="7671" extrusionOk="0">
                  <a:moveTo>
                    <a:pt x="0" y="1"/>
                  </a:moveTo>
                  <a:lnTo>
                    <a:pt x="0" y="7670"/>
                  </a:lnTo>
                  <a:lnTo>
                    <a:pt x="2260" y="7670"/>
                  </a:lnTo>
                  <a:lnTo>
                    <a:pt x="226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1"/>
            <p:cNvSpPr/>
            <p:nvPr/>
          </p:nvSpPr>
          <p:spPr>
            <a:xfrm>
              <a:off x="5337968" y="539500"/>
              <a:ext cx="113417" cy="384624"/>
            </a:xfrm>
            <a:custGeom>
              <a:avLst/>
              <a:gdLst/>
              <a:ahLst/>
              <a:cxnLst/>
              <a:rect l="l" t="t" r="r" b="b"/>
              <a:pathLst>
                <a:path w="2262"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1"/>
            <p:cNvSpPr/>
            <p:nvPr/>
          </p:nvSpPr>
          <p:spPr>
            <a:xfrm>
              <a:off x="5648080" y="539500"/>
              <a:ext cx="113417" cy="384624"/>
            </a:xfrm>
            <a:custGeom>
              <a:avLst/>
              <a:gdLst/>
              <a:ahLst/>
              <a:cxnLst/>
              <a:rect l="l" t="t" r="r" b="b"/>
              <a:pathLst>
                <a:path w="2262" h="7671" extrusionOk="0">
                  <a:moveTo>
                    <a:pt x="1" y="1"/>
                  </a:moveTo>
                  <a:lnTo>
                    <a:pt x="1"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1"/>
            <p:cNvSpPr/>
            <p:nvPr/>
          </p:nvSpPr>
          <p:spPr>
            <a:xfrm>
              <a:off x="5981357" y="539500"/>
              <a:ext cx="113367" cy="384624"/>
            </a:xfrm>
            <a:custGeom>
              <a:avLst/>
              <a:gdLst/>
              <a:ahLst/>
              <a:cxnLst/>
              <a:rect l="l" t="t" r="r" b="b"/>
              <a:pathLst>
                <a:path w="2261" h="7671" extrusionOk="0">
                  <a:moveTo>
                    <a:pt x="0" y="1"/>
                  </a:moveTo>
                  <a:lnTo>
                    <a:pt x="0" y="7670"/>
                  </a:lnTo>
                  <a:lnTo>
                    <a:pt x="2261" y="7670"/>
                  </a:lnTo>
                  <a:lnTo>
                    <a:pt x="226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1"/>
            <p:cNvSpPr/>
            <p:nvPr/>
          </p:nvSpPr>
          <p:spPr>
            <a:xfrm>
              <a:off x="6291469"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1"/>
            <p:cNvSpPr/>
            <p:nvPr/>
          </p:nvSpPr>
          <p:spPr>
            <a:xfrm>
              <a:off x="6624696" y="539500"/>
              <a:ext cx="113968" cy="384624"/>
            </a:xfrm>
            <a:custGeom>
              <a:avLst/>
              <a:gdLst/>
              <a:ahLst/>
              <a:cxnLst/>
              <a:rect l="l" t="t" r="r" b="b"/>
              <a:pathLst>
                <a:path w="2273" h="7671" extrusionOk="0">
                  <a:moveTo>
                    <a:pt x="1" y="1"/>
                  </a:moveTo>
                  <a:lnTo>
                    <a:pt x="1" y="7670"/>
                  </a:lnTo>
                  <a:lnTo>
                    <a:pt x="2273" y="7670"/>
                  </a:lnTo>
                  <a:lnTo>
                    <a:pt x="227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1"/>
            <p:cNvSpPr/>
            <p:nvPr/>
          </p:nvSpPr>
          <p:spPr>
            <a:xfrm>
              <a:off x="6934858"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1"/>
            <p:cNvSpPr/>
            <p:nvPr/>
          </p:nvSpPr>
          <p:spPr>
            <a:xfrm>
              <a:off x="7268134" y="539500"/>
              <a:ext cx="113968" cy="384624"/>
            </a:xfrm>
            <a:custGeom>
              <a:avLst/>
              <a:gdLst/>
              <a:ahLst/>
              <a:cxnLst/>
              <a:rect l="l" t="t" r="r" b="b"/>
              <a:pathLst>
                <a:path w="2273" h="7671" extrusionOk="0">
                  <a:moveTo>
                    <a:pt x="0" y="1"/>
                  </a:moveTo>
                  <a:lnTo>
                    <a:pt x="0" y="7670"/>
                  </a:lnTo>
                  <a:lnTo>
                    <a:pt x="2272" y="7670"/>
                  </a:lnTo>
                  <a:lnTo>
                    <a:pt x="2272"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1"/>
            <p:cNvSpPr/>
            <p:nvPr/>
          </p:nvSpPr>
          <p:spPr>
            <a:xfrm>
              <a:off x="1673881" y="1884389"/>
              <a:ext cx="5749403" cy="10730"/>
            </a:xfrm>
            <a:custGeom>
              <a:avLst/>
              <a:gdLst/>
              <a:ahLst/>
              <a:cxnLst/>
              <a:rect l="l" t="t" r="r" b="b"/>
              <a:pathLst>
                <a:path w="114667" h="214" extrusionOk="0">
                  <a:moveTo>
                    <a:pt x="0" y="0"/>
                  </a:moveTo>
                  <a:lnTo>
                    <a:pt x="0" y="214"/>
                  </a:lnTo>
                  <a:lnTo>
                    <a:pt x="114667" y="214"/>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595" name="Google Shape;595;p31"/>
            <p:cNvSpPr/>
            <p:nvPr/>
          </p:nvSpPr>
          <p:spPr>
            <a:xfrm>
              <a:off x="1673881" y="2323059"/>
              <a:ext cx="5749403" cy="10229"/>
            </a:xfrm>
            <a:custGeom>
              <a:avLst/>
              <a:gdLst/>
              <a:ahLst/>
              <a:cxnLst/>
              <a:rect l="l" t="t" r="r" b="b"/>
              <a:pathLst>
                <a:path w="114667" h="204" extrusionOk="0">
                  <a:moveTo>
                    <a:pt x="0" y="1"/>
                  </a:moveTo>
                  <a:lnTo>
                    <a:pt x="0" y="203"/>
                  </a:lnTo>
                  <a:lnTo>
                    <a:pt x="114667" y="203"/>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596" name="Google Shape;596;p31"/>
            <p:cNvSpPr/>
            <p:nvPr/>
          </p:nvSpPr>
          <p:spPr>
            <a:xfrm>
              <a:off x="1673881" y="2761177"/>
              <a:ext cx="5749403" cy="10780"/>
            </a:xfrm>
            <a:custGeom>
              <a:avLst/>
              <a:gdLst/>
              <a:ahLst/>
              <a:cxnLst/>
              <a:rect l="l" t="t" r="r" b="b"/>
              <a:pathLst>
                <a:path w="114667" h="215" extrusionOk="0">
                  <a:moveTo>
                    <a:pt x="0" y="1"/>
                  </a:moveTo>
                  <a:lnTo>
                    <a:pt x="0" y="215"/>
                  </a:lnTo>
                  <a:lnTo>
                    <a:pt x="114667" y="215"/>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597" name="Google Shape;597;p31"/>
            <p:cNvSpPr/>
            <p:nvPr/>
          </p:nvSpPr>
          <p:spPr>
            <a:xfrm>
              <a:off x="1673881" y="3199345"/>
              <a:ext cx="5749403" cy="10730"/>
            </a:xfrm>
            <a:custGeom>
              <a:avLst/>
              <a:gdLst/>
              <a:ahLst/>
              <a:cxnLst/>
              <a:rect l="l" t="t" r="r" b="b"/>
              <a:pathLst>
                <a:path w="114667" h="214" extrusionOk="0">
                  <a:moveTo>
                    <a:pt x="0" y="1"/>
                  </a:moveTo>
                  <a:lnTo>
                    <a:pt x="0" y="214"/>
                  </a:lnTo>
                  <a:lnTo>
                    <a:pt x="114667" y="214"/>
                  </a:lnTo>
                  <a:lnTo>
                    <a:pt x="114667" y="1"/>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598" name="Google Shape;598;p31"/>
            <p:cNvSpPr/>
            <p:nvPr/>
          </p:nvSpPr>
          <p:spPr>
            <a:xfrm>
              <a:off x="1673881" y="3638065"/>
              <a:ext cx="5749403" cy="10178"/>
            </a:xfrm>
            <a:custGeom>
              <a:avLst/>
              <a:gdLst/>
              <a:ahLst/>
              <a:cxnLst/>
              <a:rect l="l" t="t" r="r" b="b"/>
              <a:pathLst>
                <a:path w="114667" h="203" extrusionOk="0">
                  <a:moveTo>
                    <a:pt x="0" y="0"/>
                  </a:moveTo>
                  <a:lnTo>
                    <a:pt x="0" y="203"/>
                  </a:lnTo>
                  <a:lnTo>
                    <a:pt x="114667" y="203"/>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sp>
          <p:nvSpPr>
            <p:cNvPr id="599" name="Google Shape;599;p31"/>
            <p:cNvSpPr/>
            <p:nvPr/>
          </p:nvSpPr>
          <p:spPr>
            <a:xfrm>
              <a:off x="1673881" y="4076183"/>
              <a:ext cx="5749403" cy="10780"/>
            </a:xfrm>
            <a:custGeom>
              <a:avLst/>
              <a:gdLst/>
              <a:ahLst/>
              <a:cxnLst/>
              <a:rect l="l" t="t" r="r" b="b"/>
              <a:pathLst>
                <a:path w="114667" h="215" extrusionOk="0">
                  <a:moveTo>
                    <a:pt x="0" y="0"/>
                  </a:moveTo>
                  <a:lnTo>
                    <a:pt x="0" y="214"/>
                  </a:lnTo>
                  <a:lnTo>
                    <a:pt x="114667" y="214"/>
                  </a:lnTo>
                  <a:lnTo>
                    <a:pt x="114667" y="0"/>
                  </a:lnTo>
                  <a:close/>
                </a:path>
              </a:pathLst>
            </a:custGeom>
            <a:solidFill>
              <a:srgbClr val="151515">
                <a:alpha val="28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A0D9F3"/>
                </a:solidFill>
                <a:effectLst/>
                <a:uLnTx/>
                <a:uFillTx/>
                <a:latin typeface="Arial"/>
                <a:cs typeface="Arial"/>
                <a:sym typeface="Arial"/>
              </a:endParaRPr>
            </a:p>
          </p:txBody>
        </p:sp>
      </p:grpSp>
    </p:spTree>
    <p:extLst>
      <p:ext uri="{BB962C8B-B14F-4D97-AF65-F5344CB8AC3E}">
        <p14:creationId xmlns:p14="http://schemas.microsoft.com/office/powerpoint/2010/main" val="17486409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600"/>
        <p:cNvGrpSpPr/>
        <p:nvPr/>
      </p:nvGrpSpPr>
      <p:grpSpPr>
        <a:xfrm>
          <a:off x="0" y="0"/>
          <a:ext cx="0" cy="0"/>
          <a:chOff x="0" y="0"/>
          <a:chExt cx="0" cy="0"/>
        </a:xfrm>
      </p:grpSpPr>
      <p:grpSp>
        <p:nvGrpSpPr>
          <p:cNvPr id="601" name="Google Shape;601;p32"/>
          <p:cNvGrpSpPr/>
          <p:nvPr/>
        </p:nvGrpSpPr>
        <p:grpSpPr>
          <a:xfrm>
            <a:off x="6191688" y="2560490"/>
            <a:ext cx="3545722" cy="3170112"/>
            <a:chOff x="6007438" y="2403115"/>
            <a:chExt cx="3545722" cy="3170112"/>
          </a:xfrm>
        </p:grpSpPr>
        <p:sp>
          <p:nvSpPr>
            <p:cNvPr id="602" name="Google Shape;602;p32"/>
            <p:cNvSpPr/>
            <p:nvPr/>
          </p:nvSpPr>
          <p:spPr>
            <a:xfrm rot="-1724732">
              <a:off x="6016911" y="3651234"/>
              <a:ext cx="3526777" cy="943129"/>
            </a:xfrm>
            <a:custGeom>
              <a:avLst/>
              <a:gdLst/>
              <a:ahLst/>
              <a:cxnLst/>
              <a:rect l="l" t="t" r="r" b="b"/>
              <a:pathLst>
                <a:path w="124759" h="33363" extrusionOk="0">
                  <a:moveTo>
                    <a:pt x="120518" y="0"/>
                  </a:moveTo>
                  <a:cubicBezTo>
                    <a:pt x="120424" y="0"/>
                    <a:pt x="120329" y="6"/>
                    <a:pt x="120233" y="17"/>
                  </a:cubicBezTo>
                  <a:lnTo>
                    <a:pt x="2242" y="14079"/>
                  </a:lnTo>
                  <a:cubicBezTo>
                    <a:pt x="936" y="14225"/>
                    <a:pt x="1" y="15407"/>
                    <a:pt x="159" y="16713"/>
                  </a:cubicBezTo>
                  <a:lnTo>
                    <a:pt x="1892" y="31269"/>
                  </a:lnTo>
                  <a:cubicBezTo>
                    <a:pt x="1972" y="31899"/>
                    <a:pt x="2287" y="32462"/>
                    <a:pt x="2782" y="32857"/>
                  </a:cubicBezTo>
                  <a:cubicBezTo>
                    <a:pt x="3210" y="33183"/>
                    <a:pt x="3716" y="33363"/>
                    <a:pt x="4246" y="33363"/>
                  </a:cubicBezTo>
                  <a:cubicBezTo>
                    <a:pt x="4336" y="33363"/>
                    <a:pt x="4437" y="33352"/>
                    <a:pt x="4527" y="33340"/>
                  </a:cubicBezTo>
                  <a:lnTo>
                    <a:pt x="122529" y="19291"/>
                  </a:lnTo>
                  <a:cubicBezTo>
                    <a:pt x="123824" y="19133"/>
                    <a:pt x="124758" y="17951"/>
                    <a:pt x="124601" y="16656"/>
                  </a:cubicBezTo>
                  <a:lnTo>
                    <a:pt x="122867" y="2089"/>
                  </a:lnTo>
                  <a:cubicBezTo>
                    <a:pt x="122721" y="890"/>
                    <a:pt x="121697" y="0"/>
                    <a:pt x="12051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32"/>
            <p:cNvSpPr/>
            <p:nvPr/>
          </p:nvSpPr>
          <p:spPr>
            <a:xfrm rot="-1724732">
              <a:off x="6025458" y="3700808"/>
              <a:ext cx="3426197" cy="723538"/>
            </a:xfrm>
            <a:custGeom>
              <a:avLst/>
              <a:gdLst/>
              <a:ahLst/>
              <a:cxnLst/>
              <a:rect l="l" t="t" r="r" b="b"/>
              <a:pathLst>
                <a:path w="121201" h="25595" extrusionOk="0">
                  <a:moveTo>
                    <a:pt x="118998" y="1"/>
                  </a:moveTo>
                  <a:cubicBezTo>
                    <a:pt x="118963" y="1"/>
                    <a:pt x="118928" y="3"/>
                    <a:pt x="118893" y="6"/>
                  </a:cubicBezTo>
                  <a:lnTo>
                    <a:pt x="890" y="14067"/>
                  </a:lnTo>
                  <a:cubicBezTo>
                    <a:pt x="372" y="14134"/>
                    <a:pt x="1" y="14607"/>
                    <a:pt x="57" y="15125"/>
                  </a:cubicBezTo>
                  <a:lnTo>
                    <a:pt x="1306" y="25595"/>
                  </a:lnTo>
                  <a:lnTo>
                    <a:pt x="121200" y="11309"/>
                  </a:lnTo>
                  <a:lnTo>
                    <a:pt x="119951" y="839"/>
                  </a:lnTo>
                  <a:cubicBezTo>
                    <a:pt x="119888" y="357"/>
                    <a:pt x="119473" y="1"/>
                    <a:pt x="1189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32"/>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5" name="Google Shape;605;p32"/>
            <p:cNvGrpSpPr/>
            <p:nvPr/>
          </p:nvGrpSpPr>
          <p:grpSpPr>
            <a:xfrm rot="1935470">
              <a:off x="7034585" y="2523897"/>
              <a:ext cx="1299479" cy="2928548"/>
              <a:chOff x="7266412" y="524764"/>
              <a:chExt cx="1149248" cy="2589982"/>
            </a:xfrm>
          </p:grpSpPr>
          <p:sp>
            <p:nvSpPr>
              <p:cNvPr id="606" name="Google Shape;606;p32"/>
              <p:cNvSpPr/>
              <p:nvPr/>
            </p:nvSpPr>
            <p:spPr>
              <a:xfrm rot="-3659695">
                <a:off x="7312972" y="3018204"/>
                <a:ext cx="20001" cy="118253"/>
              </a:xfrm>
              <a:custGeom>
                <a:avLst/>
                <a:gdLst/>
                <a:ahLst/>
                <a:cxnLst/>
                <a:rect l="l" t="t" r="r" b="b"/>
                <a:pathLst>
                  <a:path w="800" h="4730" extrusionOk="0">
                    <a:moveTo>
                      <a:pt x="248" y="1"/>
                    </a:moveTo>
                    <a:lnTo>
                      <a:pt x="1" y="35"/>
                    </a:lnTo>
                    <a:lnTo>
                      <a:pt x="541" y="4729"/>
                    </a:lnTo>
                    <a:lnTo>
                      <a:pt x="799" y="4696"/>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2"/>
              <p:cNvSpPr/>
              <p:nvPr/>
            </p:nvSpPr>
            <p:spPr>
              <a:xfrm rot="-3659695">
                <a:off x="7309659" y="2999948"/>
                <a:ext cx="15500" cy="79077"/>
              </a:xfrm>
              <a:custGeom>
                <a:avLst/>
                <a:gdLst/>
                <a:ahLst/>
                <a:cxnLst/>
                <a:rect l="l" t="t" r="r" b="b"/>
                <a:pathLst>
                  <a:path w="620" h="3163" extrusionOk="0">
                    <a:moveTo>
                      <a:pt x="259" y="0"/>
                    </a:moveTo>
                    <a:lnTo>
                      <a:pt x="1" y="23"/>
                    </a:lnTo>
                    <a:lnTo>
                      <a:pt x="372" y="3163"/>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p:cNvSpPr/>
              <p:nvPr/>
            </p:nvSpPr>
            <p:spPr>
              <a:xfrm rot="-3659695">
                <a:off x="7322853" y="2967532"/>
                <a:ext cx="15525" cy="79402"/>
              </a:xfrm>
              <a:custGeom>
                <a:avLst/>
                <a:gdLst/>
                <a:ahLst/>
                <a:cxnLst/>
                <a:rect l="l" t="t" r="r" b="b"/>
                <a:pathLst>
                  <a:path w="621" h="3176" extrusionOk="0">
                    <a:moveTo>
                      <a:pt x="248" y="1"/>
                    </a:moveTo>
                    <a:lnTo>
                      <a:pt x="1" y="35"/>
                    </a:lnTo>
                    <a:lnTo>
                      <a:pt x="361" y="3175"/>
                    </a:lnTo>
                    <a:lnTo>
                      <a:pt x="620"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p:cNvSpPr/>
              <p:nvPr/>
            </p:nvSpPr>
            <p:spPr>
              <a:xfrm rot="-3659695">
                <a:off x="7335360" y="2937284"/>
                <a:ext cx="15525" cy="79102"/>
              </a:xfrm>
              <a:custGeom>
                <a:avLst/>
                <a:gdLst/>
                <a:ahLst/>
                <a:cxnLst/>
                <a:rect l="l" t="t" r="r" b="b"/>
                <a:pathLst>
                  <a:path w="621" h="3164" extrusionOk="0">
                    <a:moveTo>
                      <a:pt x="260" y="1"/>
                    </a:moveTo>
                    <a:lnTo>
                      <a:pt x="1" y="23"/>
                    </a:lnTo>
                    <a:lnTo>
                      <a:pt x="373"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p:cNvSpPr/>
              <p:nvPr/>
            </p:nvSpPr>
            <p:spPr>
              <a:xfrm rot="-3659695">
                <a:off x="7348302" y="2905841"/>
                <a:ext cx="15525" cy="79102"/>
              </a:xfrm>
              <a:custGeom>
                <a:avLst/>
                <a:gdLst/>
                <a:ahLst/>
                <a:cxnLst/>
                <a:rect l="l" t="t" r="r" b="b"/>
                <a:pathLst>
                  <a:path w="621" h="3164" extrusionOk="0">
                    <a:moveTo>
                      <a:pt x="260" y="0"/>
                    </a:moveTo>
                    <a:lnTo>
                      <a:pt x="1" y="34"/>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2"/>
              <p:cNvSpPr/>
              <p:nvPr/>
            </p:nvSpPr>
            <p:spPr>
              <a:xfrm rot="-3659695">
                <a:off x="7376969" y="2862461"/>
                <a:ext cx="20301" cy="118228"/>
              </a:xfrm>
              <a:custGeom>
                <a:avLst/>
                <a:gdLst/>
                <a:ahLst/>
                <a:cxnLst/>
                <a:rect l="l" t="t" r="r" b="b"/>
                <a:pathLst>
                  <a:path w="812" h="4729" extrusionOk="0">
                    <a:moveTo>
                      <a:pt x="259" y="1"/>
                    </a:moveTo>
                    <a:lnTo>
                      <a:pt x="1" y="34"/>
                    </a:lnTo>
                    <a:lnTo>
                      <a:pt x="552" y="4729"/>
                    </a:lnTo>
                    <a:lnTo>
                      <a:pt x="811"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2"/>
              <p:cNvSpPr/>
              <p:nvPr/>
            </p:nvSpPr>
            <p:spPr>
              <a:xfrm rot="-3659695">
                <a:off x="7373856" y="2844053"/>
                <a:ext cx="15500" cy="79127"/>
              </a:xfrm>
              <a:custGeom>
                <a:avLst/>
                <a:gdLst/>
                <a:ahLst/>
                <a:cxnLst/>
                <a:rect l="l" t="t" r="r" b="b"/>
                <a:pathLst>
                  <a:path w="620" h="3165" extrusionOk="0">
                    <a:moveTo>
                      <a:pt x="260" y="1"/>
                    </a:moveTo>
                    <a:lnTo>
                      <a:pt x="0" y="23"/>
                    </a:lnTo>
                    <a:lnTo>
                      <a:pt x="361" y="3165"/>
                    </a:lnTo>
                    <a:lnTo>
                      <a:pt x="620" y="3130"/>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32"/>
              <p:cNvSpPr/>
              <p:nvPr/>
            </p:nvSpPr>
            <p:spPr>
              <a:xfrm rot="-3659695">
                <a:off x="7386939" y="281191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2"/>
              <p:cNvSpPr/>
              <p:nvPr/>
            </p:nvSpPr>
            <p:spPr>
              <a:xfrm rot="-3659695">
                <a:off x="7399586" y="2781396"/>
                <a:ext cx="15500" cy="79127"/>
              </a:xfrm>
              <a:custGeom>
                <a:avLst/>
                <a:gdLst/>
                <a:ahLst/>
                <a:cxnLst/>
                <a:rect l="l" t="t" r="r" b="b"/>
                <a:pathLst>
                  <a:path w="620" h="3165" extrusionOk="0">
                    <a:moveTo>
                      <a:pt x="259" y="1"/>
                    </a:moveTo>
                    <a:lnTo>
                      <a:pt x="0" y="35"/>
                    </a:lnTo>
                    <a:lnTo>
                      <a:pt x="361" y="3164"/>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2"/>
              <p:cNvSpPr/>
              <p:nvPr/>
            </p:nvSpPr>
            <p:spPr>
              <a:xfrm rot="-3659695">
                <a:off x="7412627" y="2749870"/>
                <a:ext cx="15500" cy="79402"/>
              </a:xfrm>
              <a:custGeom>
                <a:avLst/>
                <a:gdLst/>
                <a:ahLst/>
                <a:cxnLst/>
                <a:rect l="l" t="t" r="r" b="b"/>
                <a:pathLst>
                  <a:path w="620" h="3176" extrusionOk="0">
                    <a:moveTo>
                      <a:pt x="248" y="1"/>
                    </a:moveTo>
                    <a:lnTo>
                      <a:pt x="0" y="35"/>
                    </a:lnTo>
                    <a:lnTo>
                      <a:pt x="361" y="3176"/>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32"/>
              <p:cNvSpPr/>
              <p:nvPr/>
            </p:nvSpPr>
            <p:spPr>
              <a:xfrm rot="-3659695">
                <a:off x="7441948" y="2705306"/>
                <a:ext cx="20001" cy="117953"/>
              </a:xfrm>
              <a:custGeom>
                <a:avLst/>
                <a:gdLst/>
                <a:ahLst/>
                <a:cxnLst/>
                <a:rect l="l" t="t" r="r" b="b"/>
                <a:pathLst>
                  <a:path w="800" h="4718" extrusionOk="0">
                    <a:moveTo>
                      <a:pt x="259" y="0"/>
                    </a:moveTo>
                    <a:lnTo>
                      <a:pt x="0" y="23"/>
                    </a:lnTo>
                    <a:lnTo>
                      <a:pt x="540" y="4718"/>
                    </a:lnTo>
                    <a:lnTo>
                      <a:pt x="800" y="4695"/>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32"/>
              <p:cNvSpPr/>
              <p:nvPr/>
            </p:nvSpPr>
            <p:spPr>
              <a:xfrm rot="-3659695">
                <a:off x="7438415" y="2686694"/>
                <a:ext cx="15800" cy="79127"/>
              </a:xfrm>
              <a:custGeom>
                <a:avLst/>
                <a:gdLst/>
                <a:ahLst/>
                <a:cxnLst/>
                <a:rect l="l" t="t" r="r" b="b"/>
                <a:pathLst>
                  <a:path w="632" h="3165" extrusionOk="0">
                    <a:moveTo>
                      <a:pt x="260" y="1"/>
                    </a:moveTo>
                    <a:lnTo>
                      <a:pt x="1" y="35"/>
                    </a:lnTo>
                    <a:lnTo>
                      <a:pt x="373" y="3165"/>
                    </a:lnTo>
                    <a:lnTo>
                      <a:pt x="631" y="3142"/>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32"/>
              <p:cNvSpPr/>
              <p:nvPr/>
            </p:nvSpPr>
            <p:spPr>
              <a:xfrm rot="-3659695">
                <a:off x="7451865" y="2654628"/>
                <a:ext cx="15475" cy="79127"/>
              </a:xfrm>
              <a:custGeom>
                <a:avLst/>
                <a:gdLst/>
                <a:ahLst/>
                <a:cxnLst/>
                <a:rect l="l" t="t" r="r" b="b"/>
                <a:pathLst>
                  <a:path w="619" h="3165" extrusionOk="0">
                    <a:moveTo>
                      <a:pt x="259" y="0"/>
                    </a:moveTo>
                    <a:lnTo>
                      <a:pt x="0" y="23"/>
                    </a:lnTo>
                    <a:lnTo>
                      <a:pt x="360"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32"/>
              <p:cNvSpPr/>
              <p:nvPr/>
            </p:nvSpPr>
            <p:spPr>
              <a:xfrm rot="-3659695">
                <a:off x="7464265" y="2623966"/>
                <a:ext cx="15800" cy="79402"/>
              </a:xfrm>
              <a:custGeom>
                <a:avLst/>
                <a:gdLst/>
                <a:ahLst/>
                <a:cxnLst/>
                <a:rect l="l" t="t" r="r" b="b"/>
                <a:pathLst>
                  <a:path w="632" h="3176" extrusionOk="0">
                    <a:moveTo>
                      <a:pt x="259" y="1"/>
                    </a:moveTo>
                    <a:lnTo>
                      <a:pt x="1" y="35"/>
                    </a:lnTo>
                    <a:lnTo>
                      <a:pt x="372" y="3175"/>
                    </a:lnTo>
                    <a:lnTo>
                      <a:pt x="631"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32"/>
              <p:cNvSpPr/>
              <p:nvPr/>
            </p:nvSpPr>
            <p:spPr>
              <a:xfrm rot="-3659695">
                <a:off x="7477263" y="2592642"/>
                <a:ext cx="15500" cy="79402"/>
              </a:xfrm>
              <a:custGeom>
                <a:avLst/>
                <a:gdLst/>
                <a:ahLst/>
                <a:cxnLst/>
                <a:rect l="l" t="t" r="r" b="b"/>
                <a:pathLst>
                  <a:path w="620" h="3176" extrusionOk="0">
                    <a:moveTo>
                      <a:pt x="259" y="1"/>
                    </a:moveTo>
                    <a:lnTo>
                      <a:pt x="1" y="35"/>
                    </a:lnTo>
                    <a:lnTo>
                      <a:pt x="361" y="3176"/>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32"/>
              <p:cNvSpPr/>
              <p:nvPr/>
            </p:nvSpPr>
            <p:spPr>
              <a:xfrm rot="-3659695">
                <a:off x="7506697" y="2547996"/>
                <a:ext cx="20026" cy="118228"/>
              </a:xfrm>
              <a:custGeom>
                <a:avLst/>
                <a:gdLst/>
                <a:ahLst/>
                <a:cxnLst/>
                <a:rect l="l" t="t" r="r" b="b"/>
                <a:pathLst>
                  <a:path w="801" h="4729" extrusionOk="0">
                    <a:moveTo>
                      <a:pt x="260" y="0"/>
                    </a:moveTo>
                    <a:lnTo>
                      <a:pt x="1" y="35"/>
                    </a:lnTo>
                    <a:lnTo>
                      <a:pt x="553" y="4729"/>
                    </a:lnTo>
                    <a:lnTo>
                      <a:pt x="800" y="4695"/>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32"/>
              <p:cNvSpPr/>
              <p:nvPr/>
            </p:nvSpPr>
            <p:spPr>
              <a:xfrm rot="-3659695">
                <a:off x="7503412" y="2529253"/>
                <a:ext cx="15475" cy="79402"/>
              </a:xfrm>
              <a:custGeom>
                <a:avLst/>
                <a:gdLst/>
                <a:ahLst/>
                <a:cxnLst/>
                <a:rect l="l" t="t" r="r" b="b"/>
                <a:pathLst>
                  <a:path w="619"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32"/>
              <p:cNvSpPr/>
              <p:nvPr/>
            </p:nvSpPr>
            <p:spPr>
              <a:xfrm rot="-3659695">
                <a:off x="7516604" y="2497324"/>
                <a:ext cx="15500" cy="79377"/>
              </a:xfrm>
              <a:custGeom>
                <a:avLst/>
                <a:gdLst/>
                <a:ahLst/>
                <a:cxnLst/>
                <a:rect l="l" t="t" r="r" b="b"/>
                <a:pathLst>
                  <a:path w="620" h="3175" extrusionOk="0">
                    <a:moveTo>
                      <a:pt x="259" y="0"/>
                    </a:moveTo>
                    <a:lnTo>
                      <a:pt x="1" y="34"/>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32"/>
              <p:cNvSpPr/>
              <p:nvPr/>
            </p:nvSpPr>
            <p:spPr>
              <a:xfrm rot="-3659695">
                <a:off x="7529248" y="2466818"/>
                <a:ext cx="15525" cy="79102"/>
              </a:xfrm>
              <a:custGeom>
                <a:avLst/>
                <a:gdLst/>
                <a:ahLst/>
                <a:cxnLst/>
                <a:rect l="l" t="t" r="r" b="b"/>
                <a:pathLst>
                  <a:path w="621" h="3164" extrusionOk="0">
                    <a:moveTo>
                      <a:pt x="260" y="0"/>
                    </a:moveTo>
                    <a:lnTo>
                      <a:pt x="0" y="23"/>
                    </a:lnTo>
                    <a:lnTo>
                      <a:pt x="361" y="3163"/>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32"/>
              <p:cNvSpPr/>
              <p:nvPr/>
            </p:nvSpPr>
            <p:spPr>
              <a:xfrm rot="-3659695">
                <a:off x="7542042" y="2435615"/>
                <a:ext cx="15500" cy="79102"/>
              </a:xfrm>
              <a:custGeom>
                <a:avLst/>
                <a:gdLst/>
                <a:ahLst/>
                <a:cxnLst/>
                <a:rect l="l" t="t" r="r" b="b"/>
                <a:pathLst>
                  <a:path w="620" h="3164" extrusionOk="0">
                    <a:moveTo>
                      <a:pt x="259" y="1"/>
                    </a:moveTo>
                    <a:lnTo>
                      <a:pt x="1" y="23"/>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32"/>
              <p:cNvSpPr/>
              <p:nvPr/>
            </p:nvSpPr>
            <p:spPr>
              <a:xfrm rot="-3659695">
                <a:off x="7571317" y="2391376"/>
                <a:ext cx="20026" cy="118253"/>
              </a:xfrm>
              <a:custGeom>
                <a:avLst/>
                <a:gdLst/>
                <a:ahLst/>
                <a:cxnLst/>
                <a:rect l="l" t="t" r="r" b="b"/>
                <a:pathLst>
                  <a:path w="801" h="4730" extrusionOk="0">
                    <a:moveTo>
                      <a:pt x="260" y="1"/>
                    </a:moveTo>
                    <a:lnTo>
                      <a:pt x="1" y="24"/>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32"/>
              <p:cNvSpPr/>
              <p:nvPr/>
            </p:nvSpPr>
            <p:spPr>
              <a:xfrm rot="-3659695">
                <a:off x="7567885" y="2372892"/>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32"/>
              <p:cNvSpPr/>
              <p:nvPr/>
            </p:nvSpPr>
            <p:spPr>
              <a:xfrm rot="-3659695">
                <a:off x="7581093" y="2340782"/>
                <a:ext cx="15500" cy="79102"/>
              </a:xfrm>
              <a:custGeom>
                <a:avLst/>
                <a:gdLst/>
                <a:ahLst/>
                <a:cxnLst/>
                <a:rect l="l" t="t" r="r" b="b"/>
                <a:pathLst>
                  <a:path w="620" h="3164" extrusionOk="0">
                    <a:moveTo>
                      <a:pt x="259" y="1"/>
                    </a:moveTo>
                    <a:lnTo>
                      <a:pt x="1" y="34"/>
                    </a:lnTo>
                    <a:lnTo>
                      <a:pt x="361" y="3164"/>
                    </a:lnTo>
                    <a:lnTo>
                      <a:pt x="620"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2"/>
              <p:cNvSpPr/>
              <p:nvPr/>
            </p:nvSpPr>
            <p:spPr>
              <a:xfrm rot="-3659695">
                <a:off x="7593533" y="2310121"/>
                <a:ext cx="15800" cy="79377"/>
              </a:xfrm>
              <a:custGeom>
                <a:avLst/>
                <a:gdLst/>
                <a:ahLst/>
                <a:cxnLst/>
                <a:rect l="l" t="t" r="r" b="b"/>
                <a:pathLst>
                  <a:path w="632" h="3175" extrusionOk="0">
                    <a:moveTo>
                      <a:pt x="259" y="0"/>
                    </a:moveTo>
                    <a:lnTo>
                      <a:pt x="1" y="33"/>
                    </a:lnTo>
                    <a:lnTo>
                      <a:pt x="372" y="3175"/>
                    </a:lnTo>
                    <a:lnTo>
                      <a:pt x="631"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2"/>
              <p:cNvSpPr/>
              <p:nvPr/>
            </p:nvSpPr>
            <p:spPr>
              <a:xfrm rot="-3659695">
                <a:off x="7606662" y="2278995"/>
                <a:ext cx="15500" cy="79127"/>
              </a:xfrm>
              <a:custGeom>
                <a:avLst/>
                <a:gdLst/>
                <a:ahLst/>
                <a:cxnLst/>
                <a:rect l="l" t="t" r="r" b="b"/>
                <a:pathLst>
                  <a:path w="620" h="3165" extrusionOk="0">
                    <a:moveTo>
                      <a:pt x="259" y="0"/>
                    </a:moveTo>
                    <a:lnTo>
                      <a:pt x="1" y="23"/>
                    </a:lnTo>
                    <a:lnTo>
                      <a:pt x="361" y="3164"/>
                    </a:lnTo>
                    <a:lnTo>
                      <a:pt x="619"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2"/>
              <p:cNvSpPr/>
              <p:nvPr/>
            </p:nvSpPr>
            <p:spPr>
              <a:xfrm rot="-3659695">
                <a:off x="7636384" y="2233394"/>
                <a:ext cx="20001" cy="118253"/>
              </a:xfrm>
              <a:custGeom>
                <a:avLst/>
                <a:gdLst/>
                <a:ahLst/>
                <a:cxnLst/>
                <a:rect l="l" t="t" r="r" b="b"/>
                <a:pathLst>
                  <a:path w="800" h="4730" extrusionOk="0">
                    <a:moveTo>
                      <a:pt x="259" y="1"/>
                    </a:moveTo>
                    <a:lnTo>
                      <a:pt x="1" y="23"/>
                    </a:lnTo>
                    <a:lnTo>
                      <a:pt x="541" y="4729"/>
                    </a:lnTo>
                    <a:lnTo>
                      <a:pt x="799" y="4695"/>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2"/>
              <p:cNvSpPr/>
              <p:nvPr/>
            </p:nvSpPr>
            <p:spPr>
              <a:xfrm rot="-3659695">
                <a:off x="7699739" y="2079006"/>
                <a:ext cx="20026" cy="118228"/>
              </a:xfrm>
              <a:custGeom>
                <a:avLst/>
                <a:gdLst/>
                <a:ahLst/>
                <a:cxnLst/>
                <a:rect l="l" t="t" r="r" b="b"/>
                <a:pathLst>
                  <a:path w="801" h="4729" extrusionOk="0">
                    <a:moveTo>
                      <a:pt x="260" y="1"/>
                    </a:moveTo>
                    <a:lnTo>
                      <a:pt x="1" y="35"/>
                    </a:lnTo>
                    <a:lnTo>
                      <a:pt x="541" y="4729"/>
                    </a:lnTo>
                    <a:lnTo>
                      <a:pt x="801" y="470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2"/>
              <p:cNvSpPr/>
              <p:nvPr/>
            </p:nvSpPr>
            <p:spPr>
              <a:xfrm rot="-3659695">
                <a:off x="7633084" y="2214669"/>
                <a:ext cx="15500" cy="79402"/>
              </a:xfrm>
              <a:custGeom>
                <a:avLst/>
                <a:gdLst/>
                <a:ahLst/>
                <a:cxnLst/>
                <a:rect l="l" t="t" r="r" b="b"/>
                <a:pathLst>
                  <a:path w="620" h="3176" extrusionOk="0">
                    <a:moveTo>
                      <a:pt x="248" y="0"/>
                    </a:moveTo>
                    <a:lnTo>
                      <a:pt x="0" y="34"/>
                    </a:lnTo>
                    <a:lnTo>
                      <a:pt x="361" y="3175"/>
                    </a:lnTo>
                    <a:lnTo>
                      <a:pt x="620"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32"/>
              <p:cNvSpPr/>
              <p:nvPr/>
            </p:nvSpPr>
            <p:spPr>
              <a:xfrm rot="-3659695">
                <a:off x="7646134" y="2182799"/>
                <a:ext cx="15525" cy="79102"/>
              </a:xfrm>
              <a:custGeom>
                <a:avLst/>
                <a:gdLst/>
                <a:ahLst/>
                <a:cxnLst/>
                <a:rect l="l" t="t" r="r" b="b"/>
                <a:pathLst>
                  <a:path w="621" h="3164" extrusionOk="0">
                    <a:moveTo>
                      <a:pt x="260" y="1"/>
                    </a:moveTo>
                    <a:lnTo>
                      <a:pt x="1" y="34"/>
                    </a:lnTo>
                    <a:lnTo>
                      <a:pt x="361" y="3164"/>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32"/>
              <p:cNvSpPr/>
              <p:nvPr/>
            </p:nvSpPr>
            <p:spPr>
              <a:xfrm rot="-3659695">
                <a:off x="7658803" y="2152018"/>
                <a:ext cx="15500" cy="79377"/>
              </a:xfrm>
              <a:custGeom>
                <a:avLst/>
                <a:gdLst/>
                <a:ahLst/>
                <a:cxnLst/>
                <a:rect l="l" t="t" r="r" b="b"/>
                <a:pathLst>
                  <a:path w="620" h="3175" extrusionOk="0">
                    <a:moveTo>
                      <a:pt x="248" y="0"/>
                    </a:moveTo>
                    <a:lnTo>
                      <a:pt x="0" y="33"/>
                    </a:lnTo>
                    <a:lnTo>
                      <a:pt x="361" y="3175"/>
                    </a:lnTo>
                    <a:lnTo>
                      <a:pt x="619" y="3141"/>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32"/>
              <p:cNvSpPr/>
              <p:nvPr/>
            </p:nvSpPr>
            <p:spPr>
              <a:xfrm rot="-3659695">
                <a:off x="7671703" y="2121013"/>
                <a:ext cx="15525" cy="79127"/>
              </a:xfrm>
              <a:custGeom>
                <a:avLst/>
                <a:gdLst/>
                <a:ahLst/>
                <a:cxnLst/>
                <a:rect l="l" t="t" r="r" b="b"/>
                <a:pathLst>
                  <a:path w="621" h="3165" extrusionOk="0">
                    <a:moveTo>
                      <a:pt x="260" y="0"/>
                    </a:moveTo>
                    <a:lnTo>
                      <a:pt x="1"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32"/>
              <p:cNvSpPr/>
              <p:nvPr/>
            </p:nvSpPr>
            <p:spPr>
              <a:xfrm rot="-3659695">
                <a:off x="7698565" y="2055780"/>
                <a:ext cx="15475" cy="79102"/>
              </a:xfrm>
              <a:custGeom>
                <a:avLst/>
                <a:gdLst/>
                <a:ahLst/>
                <a:cxnLst/>
                <a:rect l="l" t="t" r="r" b="b"/>
                <a:pathLst>
                  <a:path w="619" h="3164" extrusionOk="0">
                    <a:moveTo>
                      <a:pt x="259" y="0"/>
                    </a:moveTo>
                    <a:lnTo>
                      <a:pt x="0" y="23"/>
                    </a:lnTo>
                    <a:lnTo>
                      <a:pt x="371"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32"/>
              <p:cNvSpPr/>
              <p:nvPr/>
            </p:nvSpPr>
            <p:spPr>
              <a:xfrm rot="-3659695">
                <a:off x="7711879" y="2023592"/>
                <a:ext cx="15500" cy="79102"/>
              </a:xfrm>
              <a:custGeom>
                <a:avLst/>
                <a:gdLst/>
                <a:ahLst/>
                <a:cxnLst/>
                <a:rect l="l" t="t" r="r" b="b"/>
                <a:pathLst>
                  <a:path w="620" h="3164" extrusionOk="0">
                    <a:moveTo>
                      <a:pt x="248" y="1"/>
                    </a:moveTo>
                    <a:lnTo>
                      <a:pt x="0" y="23"/>
                    </a:lnTo>
                    <a:lnTo>
                      <a:pt x="361" y="3164"/>
                    </a:lnTo>
                    <a:lnTo>
                      <a:pt x="620" y="3130"/>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32"/>
              <p:cNvSpPr/>
              <p:nvPr/>
            </p:nvSpPr>
            <p:spPr>
              <a:xfrm rot="-3659695">
                <a:off x="7724396" y="1993063"/>
                <a:ext cx="15500" cy="79377"/>
              </a:xfrm>
              <a:custGeom>
                <a:avLst/>
                <a:gdLst/>
                <a:ahLst/>
                <a:cxnLst/>
                <a:rect l="l" t="t" r="r" b="b"/>
                <a:pathLst>
                  <a:path w="620" h="3175" extrusionOk="0">
                    <a:moveTo>
                      <a:pt x="260" y="0"/>
                    </a:moveTo>
                    <a:lnTo>
                      <a:pt x="0" y="33"/>
                    </a:lnTo>
                    <a:lnTo>
                      <a:pt x="372"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32"/>
              <p:cNvSpPr/>
              <p:nvPr/>
            </p:nvSpPr>
            <p:spPr>
              <a:xfrm rot="-3659695">
                <a:off x="7737328" y="1961602"/>
                <a:ext cx="15500" cy="79402"/>
              </a:xfrm>
              <a:custGeom>
                <a:avLst/>
                <a:gdLst/>
                <a:ahLst/>
                <a:cxnLst/>
                <a:rect l="l" t="t" r="r" b="b"/>
                <a:pathLst>
                  <a:path w="620" h="3176" extrusionOk="0">
                    <a:moveTo>
                      <a:pt x="260" y="0"/>
                    </a:moveTo>
                    <a:lnTo>
                      <a:pt x="0" y="34"/>
                    </a:lnTo>
                    <a:lnTo>
                      <a:pt x="360"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32"/>
              <p:cNvSpPr/>
              <p:nvPr/>
            </p:nvSpPr>
            <p:spPr>
              <a:xfrm rot="-3659695">
                <a:off x="7765875" y="1918293"/>
                <a:ext cx="20276" cy="118253"/>
              </a:xfrm>
              <a:custGeom>
                <a:avLst/>
                <a:gdLst/>
                <a:ahLst/>
                <a:cxnLst/>
                <a:rect l="l" t="t" r="r" b="b"/>
                <a:pathLst>
                  <a:path w="811" h="4730" extrusionOk="0">
                    <a:moveTo>
                      <a:pt x="259" y="1"/>
                    </a:moveTo>
                    <a:lnTo>
                      <a:pt x="0" y="34"/>
                    </a:lnTo>
                    <a:lnTo>
                      <a:pt x="551" y="4729"/>
                    </a:lnTo>
                    <a:lnTo>
                      <a:pt x="811" y="4707"/>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32"/>
              <p:cNvSpPr/>
              <p:nvPr/>
            </p:nvSpPr>
            <p:spPr>
              <a:xfrm rot="-3659695">
                <a:off x="7762737" y="1899909"/>
                <a:ext cx="15525" cy="79102"/>
              </a:xfrm>
              <a:custGeom>
                <a:avLst/>
                <a:gdLst/>
                <a:ahLst/>
                <a:cxnLst/>
                <a:rect l="l" t="t" r="r" b="b"/>
                <a:pathLst>
                  <a:path w="621" h="3164" extrusionOk="0">
                    <a:moveTo>
                      <a:pt x="260" y="0"/>
                    </a:moveTo>
                    <a:lnTo>
                      <a:pt x="1" y="23"/>
                    </a:lnTo>
                    <a:lnTo>
                      <a:pt x="361" y="3164"/>
                    </a:lnTo>
                    <a:lnTo>
                      <a:pt x="62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32"/>
              <p:cNvSpPr/>
              <p:nvPr/>
            </p:nvSpPr>
            <p:spPr>
              <a:xfrm rot="-3659695">
                <a:off x="7775947" y="1867945"/>
                <a:ext cx="15525" cy="79127"/>
              </a:xfrm>
              <a:custGeom>
                <a:avLst/>
                <a:gdLst/>
                <a:ahLst/>
                <a:cxnLst/>
                <a:rect l="l" t="t" r="r" b="b"/>
                <a:pathLst>
                  <a:path w="621" h="3165" extrusionOk="0">
                    <a:moveTo>
                      <a:pt x="260" y="0"/>
                    </a:moveTo>
                    <a:lnTo>
                      <a:pt x="0" y="23"/>
                    </a:lnTo>
                    <a:lnTo>
                      <a:pt x="372" y="3164"/>
                    </a:lnTo>
                    <a:lnTo>
                      <a:pt x="620" y="313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32"/>
              <p:cNvSpPr/>
              <p:nvPr/>
            </p:nvSpPr>
            <p:spPr>
              <a:xfrm rot="-3659695">
                <a:off x="7788601" y="1837163"/>
                <a:ext cx="15475" cy="79402"/>
              </a:xfrm>
              <a:custGeom>
                <a:avLst/>
                <a:gdLst/>
                <a:ahLst/>
                <a:cxnLst/>
                <a:rect l="l" t="t" r="r" b="b"/>
                <a:pathLst>
                  <a:path w="619" h="3176" extrusionOk="0">
                    <a:moveTo>
                      <a:pt x="258" y="1"/>
                    </a:moveTo>
                    <a:lnTo>
                      <a:pt x="0" y="35"/>
                    </a:lnTo>
                    <a:lnTo>
                      <a:pt x="360" y="3176"/>
                    </a:lnTo>
                    <a:lnTo>
                      <a:pt x="619" y="3142"/>
                    </a:lnTo>
                    <a:lnTo>
                      <a:pt x="2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32"/>
              <p:cNvSpPr/>
              <p:nvPr/>
            </p:nvSpPr>
            <p:spPr>
              <a:xfrm rot="-3659695">
                <a:off x="7801515" y="1805738"/>
                <a:ext cx="15500" cy="79377"/>
              </a:xfrm>
              <a:custGeom>
                <a:avLst/>
                <a:gdLst/>
                <a:ahLst/>
                <a:cxnLst/>
                <a:rect l="l" t="t" r="r" b="b"/>
                <a:pathLst>
                  <a:path w="620" h="3175" extrusionOk="0">
                    <a:moveTo>
                      <a:pt x="249" y="0"/>
                    </a:moveTo>
                    <a:lnTo>
                      <a:pt x="1" y="34"/>
                    </a:lnTo>
                    <a:lnTo>
                      <a:pt x="361" y="3175"/>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32"/>
              <p:cNvSpPr/>
              <p:nvPr/>
            </p:nvSpPr>
            <p:spPr>
              <a:xfrm rot="-3659695">
                <a:off x="7830938" y="1761073"/>
                <a:ext cx="20026" cy="118228"/>
              </a:xfrm>
              <a:custGeom>
                <a:avLst/>
                <a:gdLst/>
                <a:ahLst/>
                <a:cxnLst/>
                <a:rect l="l" t="t" r="r" b="b"/>
                <a:pathLst>
                  <a:path w="801" h="4729" extrusionOk="0">
                    <a:moveTo>
                      <a:pt x="260" y="1"/>
                    </a:moveTo>
                    <a:lnTo>
                      <a:pt x="1" y="23"/>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2"/>
              <p:cNvSpPr/>
              <p:nvPr/>
            </p:nvSpPr>
            <p:spPr>
              <a:xfrm rot="-3659695">
                <a:off x="7827440" y="1742479"/>
                <a:ext cx="15775" cy="79377"/>
              </a:xfrm>
              <a:custGeom>
                <a:avLst/>
                <a:gdLst/>
                <a:ahLst/>
                <a:cxnLst/>
                <a:rect l="l" t="t" r="r" b="b"/>
                <a:pathLst>
                  <a:path w="631" h="3175" extrusionOk="0">
                    <a:moveTo>
                      <a:pt x="260" y="0"/>
                    </a:moveTo>
                    <a:lnTo>
                      <a:pt x="1" y="34"/>
                    </a:lnTo>
                    <a:lnTo>
                      <a:pt x="373" y="3175"/>
                    </a:lnTo>
                    <a:lnTo>
                      <a:pt x="631"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2"/>
              <p:cNvSpPr/>
              <p:nvPr/>
            </p:nvSpPr>
            <p:spPr>
              <a:xfrm rot="-3659695">
                <a:off x="7840735" y="1710466"/>
                <a:ext cx="15500" cy="79127"/>
              </a:xfrm>
              <a:custGeom>
                <a:avLst/>
                <a:gdLst/>
                <a:ahLst/>
                <a:cxnLst/>
                <a:rect l="l" t="t" r="r" b="b"/>
                <a:pathLst>
                  <a:path w="620" h="3165" extrusionOk="0">
                    <a:moveTo>
                      <a:pt x="259" y="0"/>
                    </a:moveTo>
                    <a:lnTo>
                      <a:pt x="1" y="35"/>
                    </a:lnTo>
                    <a:lnTo>
                      <a:pt x="361" y="3164"/>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2"/>
              <p:cNvSpPr/>
              <p:nvPr/>
            </p:nvSpPr>
            <p:spPr>
              <a:xfrm rot="-3659695">
                <a:off x="7853230" y="1679924"/>
                <a:ext cx="15500" cy="79402"/>
              </a:xfrm>
              <a:custGeom>
                <a:avLst/>
                <a:gdLst/>
                <a:ahLst/>
                <a:cxnLst/>
                <a:rect l="l" t="t" r="r" b="b"/>
                <a:pathLst>
                  <a:path w="620" h="3176" extrusionOk="0">
                    <a:moveTo>
                      <a:pt x="259" y="1"/>
                    </a:moveTo>
                    <a:lnTo>
                      <a:pt x="1" y="35"/>
                    </a:lnTo>
                    <a:lnTo>
                      <a:pt x="372"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2"/>
              <p:cNvSpPr/>
              <p:nvPr/>
            </p:nvSpPr>
            <p:spPr>
              <a:xfrm rot="-3659695">
                <a:off x="7866282" y="1648692"/>
                <a:ext cx="15500" cy="79102"/>
              </a:xfrm>
              <a:custGeom>
                <a:avLst/>
                <a:gdLst/>
                <a:ahLst/>
                <a:cxnLst/>
                <a:rect l="l" t="t" r="r" b="b"/>
                <a:pathLst>
                  <a:path w="620" h="3164" extrusionOk="0">
                    <a:moveTo>
                      <a:pt x="259" y="1"/>
                    </a:moveTo>
                    <a:lnTo>
                      <a:pt x="1" y="23"/>
                    </a:lnTo>
                    <a:lnTo>
                      <a:pt x="361" y="3164"/>
                    </a:lnTo>
                    <a:lnTo>
                      <a:pt x="619" y="313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2"/>
              <p:cNvSpPr/>
              <p:nvPr/>
            </p:nvSpPr>
            <p:spPr>
              <a:xfrm rot="-3659695">
                <a:off x="7895585" y="1603823"/>
                <a:ext cx="20026" cy="118228"/>
              </a:xfrm>
              <a:custGeom>
                <a:avLst/>
                <a:gdLst/>
                <a:ahLst/>
                <a:cxnLst/>
                <a:rect l="l" t="t" r="r" b="b"/>
                <a:pathLst>
                  <a:path w="801" h="4729" extrusionOk="0">
                    <a:moveTo>
                      <a:pt x="260" y="1"/>
                    </a:moveTo>
                    <a:lnTo>
                      <a:pt x="0" y="35"/>
                    </a:lnTo>
                    <a:lnTo>
                      <a:pt x="552"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2"/>
              <p:cNvSpPr/>
              <p:nvPr/>
            </p:nvSpPr>
            <p:spPr>
              <a:xfrm rot="-3659695">
                <a:off x="7892413" y="1585313"/>
                <a:ext cx="15500" cy="79102"/>
              </a:xfrm>
              <a:custGeom>
                <a:avLst/>
                <a:gdLst/>
                <a:ahLst/>
                <a:cxnLst/>
                <a:rect l="l" t="t" r="r" b="b"/>
                <a:pathLst>
                  <a:path w="620" h="3164" extrusionOk="0">
                    <a:moveTo>
                      <a:pt x="259" y="1"/>
                    </a:moveTo>
                    <a:lnTo>
                      <a:pt x="1" y="23"/>
                    </a:lnTo>
                    <a:lnTo>
                      <a:pt x="361" y="3164"/>
                    </a:lnTo>
                    <a:lnTo>
                      <a:pt x="620"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2"/>
              <p:cNvSpPr/>
              <p:nvPr/>
            </p:nvSpPr>
            <p:spPr>
              <a:xfrm rot="-3659695">
                <a:off x="7905503" y="1553145"/>
                <a:ext cx="15500" cy="79402"/>
              </a:xfrm>
              <a:custGeom>
                <a:avLst/>
                <a:gdLst/>
                <a:ahLst/>
                <a:cxnLst/>
                <a:rect l="l" t="t" r="r" b="b"/>
                <a:pathLst>
                  <a:path w="620" h="3176" extrusionOk="0">
                    <a:moveTo>
                      <a:pt x="259" y="0"/>
                    </a:moveTo>
                    <a:lnTo>
                      <a:pt x="0" y="35"/>
                    </a:lnTo>
                    <a:lnTo>
                      <a:pt x="361" y="3175"/>
                    </a:lnTo>
                    <a:lnTo>
                      <a:pt x="619" y="3142"/>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2"/>
              <p:cNvSpPr/>
              <p:nvPr/>
            </p:nvSpPr>
            <p:spPr>
              <a:xfrm rot="-3659695">
                <a:off x="7918143" y="1522656"/>
                <a:ext cx="15500" cy="79102"/>
              </a:xfrm>
              <a:custGeom>
                <a:avLst/>
                <a:gdLst/>
                <a:ahLst/>
                <a:cxnLst/>
                <a:rect l="l" t="t" r="r" b="b"/>
                <a:pathLst>
                  <a:path w="620" h="3164" extrusionOk="0">
                    <a:moveTo>
                      <a:pt x="259" y="0"/>
                    </a:moveTo>
                    <a:lnTo>
                      <a:pt x="0" y="23"/>
                    </a:lnTo>
                    <a:lnTo>
                      <a:pt x="360" y="3163"/>
                    </a:lnTo>
                    <a:lnTo>
                      <a:pt x="620"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2"/>
              <p:cNvSpPr/>
              <p:nvPr/>
            </p:nvSpPr>
            <p:spPr>
              <a:xfrm rot="-3659695">
                <a:off x="7930859" y="1491322"/>
                <a:ext cx="15775" cy="79102"/>
              </a:xfrm>
              <a:custGeom>
                <a:avLst/>
                <a:gdLst/>
                <a:ahLst/>
                <a:cxnLst/>
                <a:rect l="l" t="t" r="r" b="b"/>
                <a:pathLst>
                  <a:path w="631" h="3164" extrusionOk="0">
                    <a:moveTo>
                      <a:pt x="259" y="1"/>
                    </a:moveTo>
                    <a:lnTo>
                      <a:pt x="0" y="34"/>
                    </a:lnTo>
                    <a:lnTo>
                      <a:pt x="371" y="3164"/>
                    </a:lnTo>
                    <a:lnTo>
                      <a:pt x="631"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2"/>
              <p:cNvSpPr/>
              <p:nvPr/>
            </p:nvSpPr>
            <p:spPr>
              <a:xfrm rot="-3659695">
                <a:off x="7960217" y="1447222"/>
                <a:ext cx="20026" cy="118228"/>
              </a:xfrm>
              <a:custGeom>
                <a:avLst/>
                <a:gdLst/>
                <a:ahLst/>
                <a:cxnLst/>
                <a:rect l="l" t="t" r="r" b="b"/>
                <a:pathLst>
                  <a:path w="801" h="4729" extrusionOk="0">
                    <a:moveTo>
                      <a:pt x="248" y="0"/>
                    </a:moveTo>
                    <a:lnTo>
                      <a:pt x="0" y="23"/>
                    </a:lnTo>
                    <a:lnTo>
                      <a:pt x="541" y="4729"/>
                    </a:lnTo>
                    <a:lnTo>
                      <a:pt x="800" y="4694"/>
                    </a:lnTo>
                    <a:lnTo>
                      <a:pt x="2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2"/>
              <p:cNvSpPr/>
              <p:nvPr/>
            </p:nvSpPr>
            <p:spPr>
              <a:xfrm rot="-3659695">
                <a:off x="7956779" y="1428730"/>
                <a:ext cx="15500" cy="79402"/>
              </a:xfrm>
              <a:custGeom>
                <a:avLst/>
                <a:gdLst/>
                <a:ahLst/>
                <a:cxnLst/>
                <a:rect l="l" t="t" r="r" b="b"/>
                <a:pathLst>
                  <a:path w="620" h="3176" extrusionOk="0">
                    <a:moveTo>
                      <a:pt x="260" y="1"/>
                    </a:moveTo>
                    <a:lnTo>
                      <a:pt x="0" y="34"/>
                    </a:lnTo>
                    <a:lnTo>
                      <a:pt x="372"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2"/>
              <p:cNvSpPr/>
              <p:nvPr/>
            </p:nvSpPr>
            <p:spPr>
              <a:xfrm rot="-3659695">
                <a:off x="7970123" y="1396550"/>
                <a:ext cx="15500" cy="79377"/>
              </a:xfrm>
              <a:custGeom>
                <a:avLst/>
                <a:gdLst/>
                <a:ahLst/>
                <a:cxnLst/>
                <a:rect l="l" t="t" r="r" b="b"/>
                <a:pathLst>
                  <a:path w="620" h="3175" extrusionOk="0">
                    <a:moveTo>
                      <a:pt x="259" y="0"/>
                    </a:moveTo>
                    <a:lnTo>
                      <a:pt x="0" y="33"/>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2"/>
              <p:cNvSpPr/>
              <p:nvPr/>
            </p:nvSpPr>
            <p:spPr>
              <a:xfrm rot="-3659695">
                <a:off x="7982559" y="1366156"/>
                <a:ext cx="15775" cy="79127"/>
              </a:xfrm>
              <a:custGeom>
                <a:avLst/>
                <a:gdLst/>
                <a:ahLst/>
                <a:cxnLst/>
                <a:rect l="l" t="t" r="r" b="b"/>
                <a:pathLst>
                  <a:path w="631" h="3165" extrusionOk="0">
                    <a:moveTo>
                      <a:pt x="259" y="0"/>
                    </a:moveTo>
                    <a:lnTo>
                      <a:pt x="0" y="23"/>
                    </a:lnTo>
                    <a:lnTo>
                      <a:pt x="371" y="3164"/>
                    </a:lnTo>
                    <a:lnTo>
                      <a:pt x="631"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2"/>
              <p:cNvSpPr/>
              <p:nvPr/>
            </p:nvSpPr>
            <p:spPr>
              <a:xfrm rot="-3659695">
                <a:off x="7995557" y="1334833"/>
                <a:ext cx="15475" cy="79127"/>
              </a:xfrm>
              <a:custGeom>
                <a:avLst/>
                <a:gdLst/>
                <a:ahLst/>
                <a:cxnLst/>
                <a:rect l="l" t="t" r="r" b="b"/>
                <a:pathLst>
                  <a:path w="619" h="3165" extrusionOk="0">
                    <a:moveTo>
                      <a:pt x="259" y="1"/>
                    </a:moveTo>
                    <a:lnTo>
                      <a:pt x="0" y="23"/>
                    </a:lnTo>
                    <a:lnTo>
                      <a:pt x="360" y="316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2"/>
              <p:cNvSpPr/>
              <p:nvPr/>
            </p:nvSpPr>
            <p:spPr>
              <a:xfrm rot="-3659695">
                <a:off x="8025283" y="1289239"/>
                <a:ext cx="20001" cy="118228"/>
              </a:xfrm>
              <a:custGeom>
                <a:avLst/>
                <a:gdLst/>
                <a:ahLst/>
                <a:cxnLst/>
                <a:rect l="l" t="t" r="r" b="b"/>
                <a:pathLst>
                  <a:path w="800" h="4729" extrusionOk="0">
                    <a:moveTo>
                      <a:pt x="259" y="0"/>
                    </a:moveTo>
                    <a:lnTo>
                      <a:pt x="0" y="34"/>
                    </a:lnTo>
                    <a:lnTo>
                      <a:pt x="541" y="4728"/>
                    </a:lnTo>
                    <a:lnTo>
                      <a:pt x="799" y="4694"/>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2"/>
              <p:cNvSpPr/>
              <p:nvPr/>
            </p:nvSpPr>
            <p:spPr>
              <a:xfrm rot="-3659695">
                <a:off x="8088890" y="1134978"/>
                <a:ext cx="20026" cy="118228"/>
              </a:xfrm>
              <a:custGeom>
                <a:avLst/>
                <a:gdLst/>
                <a:ahLst/>
                <a:cxnLst/>
                <a:rect l="l" t="t" r="r" b="b"/>
                <a:pathLst>
                  <a:path w="801" h="4729" extrusionOk="0">
                    <a:moveTo>
                      <a:pt x="260" y="1"/>
                    </a:moveTo>
                    <a:lnTo>
                      <a:pt x="0" y="23"/>
                    </a:lnTo>
                    <a:lnTo>
                      <a:pt x="541" y="4729"/>
                    </a:lnTo>
                    <a:lnTo>
                      <a:pt x="800" y="4695"/>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32"/>
              <p:cNvSpPr/>
              <p:nvPr/>
            </p:nvSpPr>
            <p:spPr>
              <a:xfrm rot="-3659695">
                <a:off x="8021954" y="1270507"/>
                <a:ext cx="15525" cy="79402"/>
              </a:xfrm>
              <a:custGeom>
                <a:avLst/>
                <a:gdLst/>
                <a:ahLst/>
                <a:cxnLst/>
                <a:rect l="l" t="t" r="r" b="b"/>
                <a:pathLst>
                  <a:path w="621" h="3176" extrusionOk="0">
                    <a:moveTo>
                      <a:pt x="249" y="1"/>
                    </a:moveTo>
                    <a:lnTo>
                      <a:pt x="1" y="34"/>
                    </a:lnTo>
                    <a:lnTo>
                      <a:pt x="361" y="3175"/>
                    </a:lnTo>
                    <a:lnTo>
                      <a:pt x="620"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32"/>
              <p:cNvSpPr/>
              <p:nvPr/>
            </p:nvSpPr>
            <p:spPr>
              <a:xfrm rot="-3659695">
                <a:off x="8035171" y="1238578"/>
                <a:ext cx="15500" cy="79377"/>
              </a:xfrm>
              <a:custGeom>
                <a:avLst/>
                <a:gdLst/>
                <a:ahLst/>
                <a:cxnLst/>
                <a:rect l="l" t="t" r="r" b="b"/>
                <a:pathLst>
                  <a:path w="620" h="3175" extrusionOk="0">
                    <a:moveTo>
                      <a:pt x="260" y="0"/>
                    </a:moveTo>
                    <a:lnTo>
                      <a:pt x="0" y="33"/>
                    </a:lnTo>
                    <a:lnTo>
                      <a:pt x="361" y="3175"/>
                    </a:lnTo>
                    <a:lnTo>
                      <a:pt x="620" y="3140"/>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2"/>
              <p:cNvSpPr/>
              <p:nvPr/>
            </p:nvSpPr>
            <p:spPr>
              <a:xfrm rot="-3659695">
                <a:off x="8047811" y="1208065"/>
                <a:ext cx="15500" cy="79127"/>
              </a:xfrm>
              <a:custGeom>
                <a:avLst/>
                <a:gdLst/>
                <a:ahLst/>
                <a:cxnLst/>
                <a:rect l="l" t="t" r="r" b="b"/>
                <a:pathLst>
                  <a:path w="620" h="3165" extrusionOk="0">
                    <a:moveTo>
                      <a:pt x="249" y="0"/>
                    </a:moveTo>
                    <a:lnTo>
                      <a:pt x="1" y="23"/>
                    </a:lnTo>
                    <a:lnTo>
                      <a:pt x="361" y="3164"/>
                    </a:lnTo>
                    <a:lnTo>
                      <a:pt x="620" y="3142"/>
                    </a:lnTo>
                    <a:lnTo>
                      <a:pt x="2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2"/>
              <p:cNvSpPr/>
              <p:nvPr/>
            </p:nvSpPr>
            <p:spPr>
              <a:xfrm rot="-3659695">
                <a:off x="8060598" y="1176850"/>
                <a:ext cx="15500" cy="79127"/>
              </a:xfrm>
              <a:custGeom>
                <a:avLst/>
                <a:gdLst/>
                <a:ahLst/>
                <a:cxnLst/>
                <a:rect l="l" t="t" r="r" b="b"/>
                <a:pathLst>
                  <a:path w="620" h="3165" extrusionOk="0">
                    <a:moveTo>
                      <a:pt x="259" y="1"/>
                    </a:moveTo>
                    <a:lnTo>
                      <a:pt x="0" y="23"/>
                    </a:lnTo>
                    <a:lnTo>
                      <a:pt x="360" y="3164"/>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2"/>
              <p:cNvSpPr/>
              <p:nvPr/>
            </p:nvSpPr>
            <p:spPr>
              <a:xfrm rot="-3659695">
                <a:off x="8087434" y="1111618"/>
                <a:ext cx="15500" cy="79102"/>
              </a:xfrm>
              <a:custGeom>
                <a:avLst/>
                <a:gdLst/>
                <a:ahLst/>
                <a:cxnLst/>
                <a:rect l="l" t="t" r="r" b="b"/>
                <a:pathLst>
                  <a:path w="620" h="3164" extrusionOk="0">
                    <a:moveTo>
                      <a:pt x="259" y="1"/>
                    </a:moveTo>
                    <a:lnTo>
                      <a:pt x="1" y="34"/>
                    </a:lnTo>
                    <a:lnTo>
                      <a:pt x="372"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2"/>
              <p:cNvSpPr/>
              <p:nvPr/>
            </p:nvSpPr>
            <p:spPr>
              <a:xfrm rot="-3659695">
                <a:off x="8100749" y="1079430"/>
                <a:ext cx="15525" cy="79102"/>
              </a:xfrm>
              <a:custGeom>
                <a:avLst/>
                <a:gdLst/>
                <a:ahLst/>
                <a:cxnLst/>
                <a:rect l="l" t="t" r="r" b="b"/>
                <a:pathLst>
                  <a:path w="621" h="3164" extrusionOk="0">
                    <a:moveTo>
                      <a:pt x="249" y="1"/>
                    </a:moveTo>
                    <a:lnTo>
                      <a:pt x="1" y="24"/>
                    </a:lnTo>
                    <a:lnTo>
                      <a:pt x="361" y="3164"/>
                    </a:lnTo>
                    <a:lnTo>
                      <a:pt x="621" y="3141"/>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2"/>
              <p:cNvSpPr/>
              <p:nvPr/>
            </p:nvSpPr>
            <p:spPr>
              <a:xfrm rot="-3659695">
                <a:off x="8113277" y="1048894"/>
                <a:ext cx="15525" cy="79402"/>
              </a:xfrm>
              <a:custGeom>
                <a:avLst/>
                <a:gdLst/>
                <a:ahLst/>
                <a:cxnLst/>
                <a:rect l="l" t="t" r="r" b="b"/>
                <a:pathLst>
                  <a:path w="621" h="3176" extrusionOk="0">
                    <a:moveTo>
                      <a:pt x="260" y="0"/>
                    </a:moveTo>
                    <a:lnTo>
                      <a:pt x="1" y="34"/>
                    </a:lnTo>
                    <a:lnTo>
                      <a:pt x="373" y="3175"/>
                    </a:lnTo>
                    <a:lnTo>
                      <a:pt x="620" y="3141"/>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2"/>
              <p:cNvSpPr/>
              <p:nvPr/>
            </p:nvSpPr>
            <p:spPr>
              <a:xfrm rot="-3659695">
                <a:off x="8126198" y="1017439"/>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2"/>
              <p:cNvSpPr/>
              <p:nvPr/>
            </p:nvSpPr>
            <p:spPr>
              <a:xfrm rot="-3659695">
                <a:off x="8154833" y="974280"/>
                <a:ext cx="20001" cy="118228"/>
              </a:xfrm>
              <a:custGeom>
                <a:avLst/>
                <a:gdLst/>
                <a:ahLst/>
                <a:cxnLst/>
                <a:rect l="l" t="t" r="r" b="b"/>
                <a:pathLst>
                  <a:path w="800" h="4729" extrusionOk="0">
                    <a:moveTo>
                      <a:pt x="259" y="0"/>
                    </a:moveTo>
                    <a:lnTo>
                      <a:pt x="1" y="33"/>
                    </a:lnTo>
                    <a:lnTo>
                      <a:pt x="552" y="4728"/>
                    </a:lnTo>
                    <a:lnTo>
                      <a:pt x="800" y="4706"/>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2"/>
              <p:cNvSpPr/>
              <p:nvPr/>
            </p:nvSpPr>
            <p:spPr>
              <a:xfrm rot="-3659695">
                <a:off x="8151636" y="955730"/>
                <a:ext cx="15525" cy="79127"/>
              </a:xfrm>
              <a:custGeom>
                <a:avLst/>
                <a:gdLst/>
                <a:ahLst/>
                <a:cxnLst/>
                <a:rect l="l" t="t" r="r" b="b"/>
                <a:pathLst>
                  <a:path w="621" h="3165" extrusionOk="0">
                    <a:moveTo>
                      <a:pt x="260" y="0"/>
                    </a:moveTo>
                    <a:lnTo>
                      <a:pt x="1" y="35"/>
                    </a:lnTo>
                    <a:lnTo>
                      <a:pt x="361" y="3164"/>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32"/>
              <p:cNvSpPr/>
              <p:nvPr/>
            </p:nvSpPr>
            <p:spPr>
              <a:xfrm rot="-3659695">
                <a:off x="8164842" y="923783"/>
                <a:ext cx="15500" cy="79127"/>
              </a:xfrm>
              <a:custGeom>
                <a:avLst/>
                <a:gdLst/>
                <a:ahLst/>
                <a:cxnLst/>
                <a:rect l="l" t="t" r="r" b="b"/>
                <a:pathLst>
                  <a:path w="620" h="3165" extrusionOk="0">
                    <a:moveTo>
                      <a:pt x="259" y="1"/>
                    </a:moveTo>
                    <a:lnTo>
                      <a:pt x="0" y="23"/>
                    </a:lnTo>
                    <a:lnTo>
                      <a:pt x="372" y="3165"/>
                    </a:lnTo>
                    <a:lnTo>
                      <a:pt x="620"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32"/>
              <p:cNvSpPr/>
              <p:nvPr/>
            </p:nvSpPr>
            <p:spPr>
              <a:xfrm rot="-3659695">
                <a:off x="8177482" y="893019"/>
                <a:ext cx="15500" cy="79377"/>
              </a:xfrm>
              <a:custGeom>
                <a:avLst/>
                <a:gdLst/>
                <a:ahLst/>
                <a:cxnLst/>
                <a:rect l="l" t="t" r="r" b="b"/>
                <a:pathLst>
                  <a:path w="620" h="3175" extrusionOk="0">
                    <a:moveTo>
                      <a:pt x="259" y="0"/>
                    </a:moveTo>
                    <a:lnTo>
                      <a:pt x="1" y="34"/>
                    </a:lnTo>
                    <a:lnTo>
                      <a:pt x="361"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32"/>
              <p:cNvSpPr/>
              <p:nvPr/>
            </p:nvSpPr>
            <p:spPr>
              <a:xfrm rot="-3659695">
                <a:off x="8190414" y="861558"/>
                <a:ext cx="15500" cy="79402"/>
              </a:xfrm>
              <a:custGeom>
                <a:avLst/>
                <a:gdLst/>
                <a:ahLst/>
                <a:cxnLst/>
                <a:rect l="l" t="t" r="r" b="b"/>
                <a:pathLst>
                  <a:path w="620" h="3176" extrusionOk="0">
                    <a:moveTo>
                      <a:pt x="248" y="1"/>
                    </a:moveTo>
                    <a:lnTo>
                      <a:pt x="1" y="35"/>
                    </a:lnTo>
                    <a:lnTo>
                      <a:pt x="361" y="3175"/>
                    </a:lnTo>
                    <a:lnTo>
                      <a:pt x="619" y="3142"/>
                    </a:lnTo>
                    <a:lnTo>
                      <a:pt x="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32"/>
              <p:cNvSpPr/>
              <p:nvPr/>
            </p:nvSpPr>
            <p:spPr>
              <a:xfrm rot="-3659695">
                <a:off x="8219837" y="816894"/>
                <a:ext cx="20026" cy="118253"/>
              </a:xfrm>
              <a:custGeom>
                <a:avLst/>
                <a:gdLst/>
                <a:ahLst/>
                <a:cxnLst/>
                <a:rect l="l" t="t" r="r" b="b"/>
                <a:pathLst>
                  <a:path w="801" h="4730" extrusionOk="0">
                    <a:moveTo>
                      <a:pt x="260" y="1"/>
                    </a:moveTo>
                    <a:lnTo>
                      <a:pt x="0" y="35"/>
                    </a:lnTo>
                    <a:lnTo>
                      <a:pt x="541" y="4729"/>
                    </a:lnTo>
                    <a:lnTo>
                      <a:pt x="800" y="4696"/>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32"/>
              <p:cNvSpPr/>
              <p:nvPr/>
            </p:nvSpPr>
            <p:spPr>
              <a:xfrm rot="-3659695">
                <a:off x="8216400" y="798427"/>
                <a:ext cx="15500" cy="79377"/>
              </a:xfrm>
              <a:custGeom>
                <a:avLst/>
                <a:gdLst/>
                <a:ahLst/>
                <a:cxnLst/>
                <a:rect l="l" t="t" r="r" b="b"/>
                <a:pathLst>
                  <a:path w="620" h="3175" extrusionOk="0">
                    <a:moveTo>
                      <a:pt x="260" y="0"/>
                    </a:moveTo>
                    <a:lnTo>
                      <a:pt x="0" y="35"/>
                    </a:lnTo>
                    <a:lnTo>
                      <a:pt x="372" y="3175"/>
                    </a:lnTo>
                    <a:lnTo>
                      <a:pt x="620" y="3142"/>
                    </a:lnTo>
                    <a:lnTo>
                      <a:pt x="2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32"/>
              <p:cNvSpPr/>
              <p:nvPr/>
            </p:nvSpPr>
            <p:spPr>
              <a:xfrm rot="-3659695">
                <a:off x="8229743" y="766222"/>
                <a:ext cx="15500" cy="79402"/>
              </a:xfrm>
              <a:custGeom>
                <a:avLst/>
                <a:gdLst/>
                <a:ahLst/>
                <a:cxnLst/>
                <a:rect l="l" t="t" r="r" b="b"/>
                <a:pathLst>
                  <a:path w="620" h="3176" extrusionOk="0">
                    <a:moveTo>
                      <a:pt x="259" y="1"/>
                    </a:moveTo>
                    <a:lnTo>
                      <a:pt x="0" y="35"/>
                    </a:lnTo>
                    <a:lnTo>
                      <a:pt x="361" y="3175"/>
                    </a:lnTo>
                    <a:lnTo>
                      <a:pt x="619" y="3142"/>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32"/>
              <p:cNvSpPr/>
              <p:nvPr/>
            </p:nvSpPr>
            <p:spPr>
              <a:xfrm rot="-3659695">
                <a:off x="8242256" y="735985"/>
                <a:ext cx="15475" cy="79102"/>
              </a:xfrm>
              <a:custGeom>
                <a:avLst/>
                <a:gdLst/>
                <a:ahLst/>
                <a:cxnLst/>
                <a:rect l="l" t="t" r="r" b="b"/>
                <a:pathLst>
                  <a:path w="619" h="3164" extrusionOk="0">
                    <a:moveTo>
                      <a:pt x="259" y="1"/>
                    </a:moveTo>
                    <a:lnTo>
                      <a:pt x="0" y="23"/>
                    </a:lnTo>
                    <a:lnTo>
                      <a:pt x="371" y="3164"/>
                    </a:lnTo>
                    <a:lnTo>
                      <a:pt x="619" y="3130"/>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32"/>
              <p:cNvSpPr/>
              <p:nvPr/>
            </p:nvSpPr>
            <p:spPr>
              <a:xfrm rot="-3659695">
                <a:off x="8255199" y="704542"/>
                <a:ext cx="15475" cy="79102"/>
              </a:xfrm>
              <a:custGeom>
                <a:avLst/>
                <a:gdLst/>
                <a:ahLst/>
                <a:cxnLst/>
                <a:rect l="l" t="t" r="r" b="b"/>
                <a:pathLst>
                  <a:path w="619" h="3164" extrusionOk="0">
                    <a:moveTo>
                      <a:pt x="259" y="0"/>
                    </a:moveTo>
                    <a:lnTo>
                      <a:pt x="0" y="23"/>
                    </a:lnTo>
                    <a:lnTo>
                      <a:pt x="360" y="3163"/>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32"/>
              <p:cNvSpPr/>
              <p:nvPr/>
            </p:nvSpPr>
            <p:spPr>
              <a:xfrm rot="-3659695">
                <a:off x="8284472" y="659666"/>
                <a:ext cx="20026" cy="118253"/>
              </a:xfrm>
              <a:custGeom>
                <a:avLst/>
                <a:gdLst/>
                <a:ahLst/>
                <a:cxnLst/>
                <a:rect l="l" t="t" r="r" b="b"/>
                <a:pathLst>
                  <a:path w="801" h="4730" extrusionOk="0">
                    <a:moveTo>
                      <a:pt x="260" y="1"/>
                    </a:moveTo>
                    <a:lnTo>
                      <a:pt x="1" y="35"/>
                    </a:lnTo>
                    <a:lnTo>
                      <a:pt x="553" y="4729"/>
                    </a:lnTo>
                    <a:lnTo>
                      <a:pt x="801" y="4707"/>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32"/>
              <p:cNvSpPr/>
              <p:nvPr/>
            </p:nvSpPr>
            <p:spPr>
              <a:xfrm rot="-3659695">
                <a:off x="8281301" y="641140"/>
                <a:ext cx="15500" cy="79102"/>
              </a:xfrm>
              <a:custGeom>
                <a:avLst/>
                <a:gdLst/>
                <a:ahLst/>
                <a:cxnLst/>
                <a:rect l="l" t="t" r="r" b="b"/>
                <a:pathLst>
                  <a:path w="620" h="3164" extrusionOk="0">
                    <a:moveTo>
                      <a:pt x="259" y="1"/>
                    </a:moveTo>
                    <a:lnTo>
                      <a:pt x="0" y="24"/>
                    </a:lnTo>
                    <a:lnTo>
                      <a:pt x="361" y="3164"/>
                    </a:lnTo>
                    <a:lnTo>
                      <a:pt x="619" y="3141"/>
                    </a:lnTo>
                    <a:lnTo>
                      <a:pt x="2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32"/>
              <p:cNvSpPr/>
              <p:nvPr/>
            </p:nvSpPr>
            <p:spPr>
              <a:xfrm rot="-3659695">
                <a:off x="8294510" y="609217"/>
                <a:ext cx="15500" cy="79102"/>
              </a:xfrm>
              <a:custGeom>
                <a:avLst/>
                <a:gdLst/>
                <a:ahLst/>
                <a:cxnLst/>
                <a:rect l="l" t="t" r="r" b="b"/>
                <a:pathLst>
                  <a:path w="620" h="3164" extrusionOk="0">
                    <a:moveTo>
                      <a:pt x="259" y="0"/>
                    </a:moveTo>
                    <a:lnTo>
                      <a:pt x="1" y="23"/>
                    </a:lnTo>
                    <a:lnTo>
                      <a:pt x="361" y="3163"/>
                    </a:lnTo>
                    <a:lnTo>
                      <a:pt x="620" y="3130"/>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rot="-3659695">
                <a:off x="8307144" y="578417"/>
                <a:ext cx="15525" cy="79402"/>
              </a:xfrm>
              <a:custGeom>
                <a:avLst/>
                <a:gdLst/>
                <a:ahLst/>
                <a:cxnLst/>
                <a:rect l="l" t="t" r="r" b="b"/>
                <a:pathLst>
                  <a:path w="621" h="3176" extrusionOk="0">
                    <a:moveTo>
                      <a:pt x="260" y="1"/>
                    </a:moveTo>
                    <a:lnTo>
                      <a:pt x="1" y="34"/>
                    </a:lnTo>
                    <a:lnTo>
                      <a:pt x="361" y="3175"/>
                    </a:lnTo>
                    <a:lnTo>
                      <a:pt x="620" y="3141"/>
                    </a:lnTo>
                    <a:lnTo>
                      <a:pt x="2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rot="-3659695">
                <a:off x="8319948" y="547232"/>
                <a:ext cx="15500" cy="79377"/>
              </a:xfrm>
              <a:custGeom>
                <a:avLst/>
                <a:gdLst/>
                <a:ahLst/>
                <a:cxnLst/>
                <a:rect l="l" t="t" r="r" b="b"/>
                <a:pathLst>
                  <a:path w="620" h="3175" extrusionOk="0">
                    <a:moveTo>
                      <a:pt x="259" y="0"/>
                    </a:moveTo>
                    <a:lnTo>
                      <a:pt x="1" y="33"/>
                    </a:lnTo>
                    <a:lnTo>
                      <a:pt x="372" y="3175"/>
                    </a:lnTo>
                    <a:lnTo>
                      <a:pt x="619" y="3141"/>
                    </a:lnTo>
                    <a:lnTo>
                      <a:pt x="2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rot="-3659695">
                <a:off x="8349093" y="503071"/>
                <a:ext cx="20026" cy="118228"/>
              </a:xfrm>
              <a:custGeom>
                <a:avLst/>
                <a:gdLst/>
                <a:ahLst/>
                <a:cxnLst/>
                <a:rect l="l" t="t" r="r" b="b"/>
                <a:pathLst>
                  <a:path w="801" h="4729" extrusionOk="0">
                    <a:moveTo>
                      <a:pt x="249" y="1"/>
                    </a:moveTo>
                    <a:lnTo>
                      <a:pt x="1" y="34"/>
                    </a:lnTo>
                    <a:lnTo>
                      <a:pt x="541" y="4729"/>
                    </a:lnTo>
                    <a:lnTo>
                      <a:pt x="801" y="4695"/>
                    </a:lnTo>
                    <a:lnTo>
                      <a:pt x="2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7" name="Google Shape;687;p32"/>
            <p:cNvSpPr/>
            <p:nvPr/>
          </p:nvSpPr>
          <p:spPr>
            <a:xfrm rot="-1724732">
              <a:off x="6169510" y="3979671"/>
              <a:ext cx="3404543" cy="543155"/>
            </a:xfrm>
            <a:custGeom>
              <a:avLst/>
              <a:gdLst/>
              <a:ahLst/>
              <a:cxnLst/>
              <a:rect l="l" t="t" r="r" b="b"/>
              <a:pathLst>
                <a:path w="120435" h="19214" extrusionOk="0">
                  <a:moveTo>
                    <a:pt x="119894" y="0"/>
                  </a:moveTo>
                  <a:lnTo>
                    <a:pt x="0" y="14286"/>
                  </a:lnTo>
                  <a:lnTo>
                    <a:pt x="496" y="18373"/>
                  </a:lnTo>
                  <a:cubicBezTo>
                    <a:pt x="548" y="18860"/>
                    <a:pt x="953" y="19214"/>
                    <a:pt x="1430" y="19214"/>
                  </a:cubicBezTo>
                  <a:cubicBezTo>
                    <a:pt x="1471" y="19214"/>
                    <a:pt x="1512" y="19211"/>
                    <a:pt x="1554" y="19206"/>
                  </a:cubicBezTo>
                  <a:lnTo>
                    <a:pt x="119546" y="5156"/>
                  </a:lnTo>
                  <a:cubicBezTo>
                    <a:pt x="120064" y="5089"/>
                    <a:pt x="120435" y="4616"/>
                    <a:pt x="120379" y="4098"/>
                  </a:cubicBezTo>
                  <a:lnTo>
                    <a:pt x="119894" y="0"/>
                  </a:lnTo>
                  <a:close/>
                </a:path>
              </a:pathLst>
            </a:custGeom>
            <a:solidFill>
              <a:srgbClr val="151515">
                <a:alpha val="11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2138895">
            <a:off x="7005407" y="554380"/>
            <a:ext cx="2070074" cy="521436"/>
            <a:chOff x="6653975" y="2250350"/>
            <a:chExt cx="2070101" cy="521443"/>
          </a:xfrm>
        </p:grpSpPr>
        <p:sp>
          <p:nvSpPr>
            <p:cNvPr id="689" name="Google Shape;689;p32"/>
            <p:cNvSpPr/>
            <p:nvPr/>
          </p:nvSpPr>
          <p:spPr>
            <a:xfrm>
              <a:off x="6653975" y="2250350"/>
              <a:ext cx="2070101" cy="521443"/>
            </a:xfrm>
            <a:custGeom>
              <a:avLst/>
              <a:gdLst/>
              <a:ahLst/>
              <a:cxnLst/>
              <a:rect l="l" t="t" r="r" b="b"/>
              <a:pathLst>
                <a:path w="63539" h="16005" extrusionOk="0">
                  <a:moveTo>
                    <a:pt x="57290" y="0"/>
                  </a:moveTo>
                  <a:cubicBezTo>
                    <a:pt x="57133" y="0"/>
                    <a:pt x="56976" y="6"/>
                    <a:pt x="56818" y="18"/>
                  </a:cubicBezTo>
                  <a:lnTo>
                    <a:pt x="34910" y="1629"/>
                  </a:lnTo>
                  <a:cubicBezTo>
                    <a:pt x="34527" y="1651"/>
                    <a:pt x="34179" y="1831"/>
                    <a:pt x="33931" y="2112"/>
                  </a:cubicBezTo>
                  <a:cubicBezTo>
                    <a:pt x="33852" y="2214"/>
                    <a:pt x="33774" y="2327"/>
                    <a:pt x="33717" y="2450"/>
                  </a:cubicBezTo>
                  <a:lnTo>
                    <a:pt x="8297" y="4319"/>
                  </a:lnTo>
                  <a:cubicBezTo>
                    <a:pt x="7408" y="4386"/>
                    <a:pt x="6665" y="4961"/>
                    <a:pt x="6350" y="5737"/>
                  </a:cubicBezTo>
                  <a:lnTo>
                    <a:pt x="3153" y="7483"/>
                  </a:lnTo>
                  <a:cubicBezTo>
                    <a:pt x="2893" y="7629"/>
                    <a:pt x="2680" y="7854"/>
                    <a:pt x="2556" y="8124"/>
                  </a:cubicBezTo>
                  <a:lnTo>
                    <a:pt x="1970" y="8451"/>
                  </a:lnTo>
                  <a:lnTo>
                    <a:pt x="1959" y="8451"/>
                  </a:lnTo>
                  <a:lnTo>
                    <a:pt x="1802" y="8462"/>
                  </a:lnTo>
                  <a:cubicBezTo>
                    <a:pt x="777" y="8541"/>
                    <a:pt x="1" y="9430"/>
                    <a:pt x="79" y="10455"/>
                  </a:cubicBezTo>
                  <a:cubicBezTo>
                    <a:pt x="154" y="11431"/>
                    <a:pt x="965" y="12182"/>
                    <a:pt x="1928" y="12182"/>
                  </a:cubicBezTo>
                  <a:cubicBezTo>
                    <a:pt x="1976" y="12182"/>
                    <a:pt x="2024" y="12181"/>
                    <a:pt x="2072" y="12177"/>
                  </a:cubicBezTo>
                  <a:lnTo>
                    <a:pt x="2308" y="12154"/>
                  </a:lnTo>
                  <a:lnTo>
                    <a:pt x="2928" y="12402"/>
                  </a:lnTo>
                  <a:cubicBezTo>
                    <a:pt x="3085" y="12594"/>
                    <a:pt x="3288" y="12751"/>
                    <a:pt x="3524" y="12841"/>
                  </a:cubicBezTo>
                  <a:lnTo>
                    <a:pt x="6958" y="14192"/>
                  </a:lnTo>
                  <a:cubicBezTo>
                    <a:pt x="7358" y="14877"/>
                    <a:pt x="8104" y="15335"/>
                    <a:pt x="8937" y="15335"/>
                  </a:cubicBezTo>
                  <a:cubicBezTo>
                    <a:pt x="8993" y="15335"/>
                    <a:pt x="9050" y="15333"/>
                    <a:pt x="9108" y="15329"/>
                  </a:cubicBezTo>
                  <a:lnTo>
                    <a:pt x="34527" y="13460"/>
                  </a:lnTo>
                  <a:cubicBezTo>
                    <a:pt x="34789" y="13847"/>
                    <a:pt x="35224" y="14107"/>
                    <a:pt x="35708" y="14107"/>
                  </a:cubicBezTo>
                  <a:cubicBezTo>
                    <a:pt x="35746" y="14107"/>
                    <a:pt x="35784" y="14106"/>
                    <a:pt x="35822" y="14102"/>
                  </a:cubicBezTo>
                  <a:lnTo>
                    <a:pt x="36216" y="14068"/>
                  </a:lnTo>
                  <a:cubicBezTo>
                    <a:pt x="36216" y="14102"/>
                    <a:pt x="36216" y="14147"/>
                    <a:pt x="36228" y="14181"/>
                  </a:cubicBezTo>
                  <a:cubicBezTo>
                    <a:pt x="36295" y="15216"/>
                    <a:pt x="37162" y="16004"/>
                    <a:pt x="38187" y="16004"/>
                  </a:cubicBezTo>
                  <a:cubicBezTo>
                    <a:pt x="38232" y="16004"/>
                    <a:pt x="38287" y="16004"/>
                    <a:pt x="38332" y="15994"/>
                  </a:cubicBezTo>
                  <a:lnTo>
                    <a:pt x="55321" y="14755"/>
                  </a:lnTo>
                  <a:cubicBezTo>
                    <a:pt x="55759" y="14721"/>
                    <a:pt x="56187" y="14530"/>
                    <a:pt x="56514" y="14226"/>
                  </a:cubicBezTo>
                  <a:lnTo>
                    <a:pt x="58506" y="12379"/>
                  </a:lnTo>
                  <a:cubicBezTo>
                    <a:pt x="61456" y="11783"/>
                    <a:pt x="63539" y="9126"/>
                    <a:pt x="63324" y="6132"/>
                  </a:cubicBezTo>
                  <a:lnTo>
                    <a:pt x="63269" y="5490"/>
                  </a:lnTo>
                  <a:cubicBezTo>
                    <a:pt x="63156" y="3903"/>
                    <a:pt x="62413" y="2462"/>
                    <a:pt x="61186" y="1426"/>
                  </a:cubicBezTo>
                  <a:cubicBezTo>
                    <a:pt x="60090" y="503"/>
                    <a:pt x="58720" y="0"/>
                    <a:pt x="5729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6692127" y="2569606"/>
              <a:ext cx="66789" cy="31342"/>
            </a:xfrm>
            <a:custGeom>
              <a:avLst/>
              <a:gdLst/>
              <a:ahLst/>
              <a:cxnLst/>
              <a:rect l="l" t="t" r="r" b="b"/>
              <a:pathLst>
                <a:path w="2050" h="962" extrusionOk="0">
                  <a:moveTo>
                    <a:pt x="1596" y="1"/>
                  </a:moveTo>
                  <a:cubicBezTo>
                    <a:pt x="1582" y="1"/>
                    <a:pt x="1568" y="2"/>
                    <a:pt x="1554" y="3"/>
                  </a:cubicBezTo>
                  <a:lnTo>
                    <a:pt x="416" y="81"/>
                  </a:lnTo>
                  <a:cubicBezTo>
                    <a:pt x="181" y="104"/>
                    <a:pt x="0" y="306"/>
                    <a:pt x="11" y="554"/>
                  </a:cubicBezTo>
                  <a:cubicBezTo>
                    <a:pt x="32" y="778"/>
                    <a:pt x="226" y="961"/>
                    <a:pt x="446" y="961"/>
                  </a:cubicBezTo>
                  <a:cubicBezTo>
                    <a:pt x="459" y="961"/>
                    <a:pt x="471" y="961"/>
                    <a:pt x="484" y="959"/>
                  </a:cubicBezTo>
                  <a:lnTo>
                    <a:pt x="1621" y="881"/>
                  </a:lnTo>
                  <a:cubicBezTo>
                    <a:pt x="1869" y="858"/>
                    <a:pt x="2049" y="644"/>
                    <a:pt x="2027" y="408"/>
                  </a:cubicBezTo>
                  <a:cubicBezTo>
                    <a:pt x="2016" y="174"/>
                    <a:pt x="1825" y="1"/>
                    <a:pt x="15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32"/>
            <p:cNvSpPr/>
            <p:nvPr/>
          </p:nvSpPr>
          <p:spPr>
            <a:xfrm>
              <a:off x="6730278" y="2539599"/>
              <a:ext cx="54311" cy="82916"/>
            </a:xfrm>
            <a:custGeom>
              <a:avLst/>
              <a:gdLst/>
              <a:ahLst/>
              <a:cxnLst/>
              <a:rect l="l" t="t" r="r" b="b"/>
              <a:pathLst>
                <a:path w="1667" h="2545" extrusionOk="0">
                  <a:moveTo>
                    <a:pt x="1474" y="1"/>
                  </a:moveTo>
                  <a:lnTo>
                    <a:pt x="0" y="811"/>
                  </a:lnTo>
                  <a:lnTo>
                    <a:pt x="79" y="1915"/>
                  </a:lnTo>
                  <a:lnTo>
                    <a:pt x="1666" y="2545"/>
                  </a:lnTo>
                  <a:lnTo>
                    <a:pt x="14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32"/>
            <p:cNvSpPr/>
            <p:nvPr/>
          </p:nvSpPr>
          <p:spPr>
            <a:xfrm>
              <a:off x="6769147" y="2467727"/>
              <a:ext cx="137194" cy="209424"/>
            </a:xfrm>
            <a:custGeom>
              <a:avLst/>
              <a:gdLst/>
              <a:ahLst/>
              <a:cxnLst/>
              <a:rect l="l" t="t" r="r" b="b"/>
              <a:pathLst>
                <a:path w="4211" h="6428" extrusionOk="0">
                  <a:moveTo>
                    <a:pt x="3738" y="0"/>
                  </a:moveTo>
                  <a:lnTo>
                    <a:pt x="0" y="2060"/>
                  </a:lnTo>
                  <a:lnTo>
                    <a:pt x="203" y="4852"/>
                  </a:lnTo>
                  <a:lnTo>
                    <a:pt x="4211" y="6428"/>
                  </a:lnTo>
                  <a:lnTo>
                    <a:pt x="373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a:off x="7748057" y="2345811"/>
              <a:ext cx="459248" cy="296511"/>
            </a:xfrm>
            <a:custGeom>
              <a:avLst/>
              <a:gdLst/>
              <a:ahLst/>
              <a:cxnLst/>
              <a:rect l="l" t="t" r="r" b="b"/>
              <a:pathLst>
                <a:path w="14096" h="9101" extrusionOk="0">
                  <a:moveTo>
                    <a:pt x="12723" y="1"/>
                  </a:moveTo>
                  <a:cubicBezTo>
                    <a:pt x="12697" y="1"/>
                    <a:pt x="12670" y="2"/>
                    <a:pt x="12644" y="5"/>
                  </a:cubicBezTo>
                  <a:lnTo>
                    <a:pt x="1" y="928"/>
                  </a:lnTo>
                  <a:lnTo>
                    <a:pt x="721" y="9101"/>
                  </a:lnTo>
                  <a:lnTo>
                    <a:pt x="13240" y="8178"/>
                  </a:lnTo>
                  <a:cubicBezTo>
                    <a:pt x="13724" y="8144"/>
                    <a:pt x="14095" y="7727"/>
                    <a:pt x="14050" y="7243"/>
                  </a:cubicBezTo>
                  <a:lnTo>
                    <a:pt x="13577" y="815"/>
                  </a:lnTo>
                  <a:cubicBezTo>
                    <a:pt x="13546" y="357"/>
                    <a:pt x="13172" y="1"/>
                    <a:pt x="12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32"/>
            <p:cNvSpPr/>
            <p:nvPr/>
          </p:nvSpPr>
          <p:spPr>
            <a:xfrm>
              <a:off x="6890183" y="2376013"/>
              <a:ext cx="881387" cy="327624"/>
            </a:xfrm>
            <a:custGeom>
              <a:avLst/>
              <a:gdLst/>
              <a:ahLst/>
              <a:cxnLst/>
              <a:rect l="l" t="t" r="r" b="b"/>
              <a:pathLst>
                <a:path w="27053" h="10056" extrusionOk="0">
                  <a:moveTo>
                    <a:pt x="26332" y="1"/>
                  </a:moveTo>
                  <a:lnTo>
                    <a:pt x="844" y="1870"/>
                  </a:lnTo>
                  <a:cubicBezTo>
                    <a:pt x="361" y="1915"/>
                    <a:pt x="1" y="2331"/>
                    <a:pt x="34" y="2815"/>
                  </a:cubicBezTo>
                  <a:lnTo>
                    <a:pt x="507" y="9243"/>
                  </a:lnTo>
                  <a:cubicBezTo>
                    <a:pt x="539" y="9706"/>
                    <a:pt x="921" y="10056"/>
                    <a:pt x="1378" y="10056"/>
                  </a:cubicBezTo>
                  <a:cubicBezTo>
                    <a:pt x="1399" y="10056"/>
                    <a:pt x="1420" y="10055"/>
                    <a:pt x="1441" y="10053"/>
                  </a:cubicBezTo>
                  <a:lnTo>
                    <a:pt x="27052" y="8174"/>
                  </a:lnTo>
                  <a:lnTo>
                    <a:pt x="2633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32"/>
            <p:cNvSpPr/>
            <p:nvPr/>
          </p:nvSpPr>
          <p:spPr>
            <a:xfrm>
              <a:off x="7784384" y="2296419"/>
              <a:ext cx="882104" cy="429209"/>
            </a:xfrm>
            <a:custGeom>
              <a:avLst/>
              <a:gdLst/>
              <a:ahLst/>
              <a:cxnLst/>
              <a:rect l="l" t="t" r="r" b="b"/>
              <a:pathLst>
                <a:path w="27075" h="13174" extrusionOk="0">
                  <a:moveTo>
                    <a:pt x="22259" y="0"/>
                  </a:moveTo>
                  <a:cubicBezTo>
                    <a:pt x="22147" y="0"/>
                    <a:pt x="22033" y="4"/>
                    <a:pt x="21919" y="12"/>
                  </a:cubicBezTo>
                  <a:lnTo>
                    <a:pt x="1" y="1622"/>
                  </a:lnTo>
                  <a:lnTo>
                    <a:pt x="709" y="11270"/>
                  </a:lnTo>
                  <a:lnTo>
                    <a:pt x="21075" y="9772"/>
                  </a:lnTo>
                  <a:lnTo>
                    <a:pt x="21075" y="9772"/>
                  </a:lnTo>
                  <a:lnTo>
                    <a:pt x="19927" y="10842"/>
                  </a:lnTo>
                  <a:lnTo>
                    <a:pt x="3141" y="12069"/>
                  </a:lnTo>
                  <a:cubicBezTo>
                    <a:pt x="2838" y="12091"/>
                    <a:pt x="2612" y="12361"/>
                    <a:pt x="2635" y="12666"/>
                  </a:cubicBezTo>
                  <a:cubicBezTo>
                    <a:pt x="2656" y="12946"/>
                    <a:pt x="2894" y="13173"/>
                    <a:pt x="3180" y="13173"/>
                  </a:cubicBezTo>
                  <a:cubicBezTo>
                    <a:pt x="3193" y="13173"/>
                    <a:pt x="3207" y="13173"/>
                    <a:pt x="3220" y="13172"/>
                  </a:cubicBezTo>
                  <a:lnTo>
                    <a:pt x="20208" y="11923"/>
                  </a:lnTo>
                  <a:cubicBezTo>
                    <a:pt x="20332" y="11911"/>
                    <a:pt x="20445" y="11855"/>
                    <a:pt x="20535" y="11776"/>
                  </a:cubicBezTo>
                  <a:lnTo>
                    <a:pt x="22842" y="9626"/>
                  </a:lnTo>
                  <a:cubicBezTo>
                    <a:pt x="25274" y="9344"/>
                    <a:pt x="27075" y="7228"/>
                    <a:pt x="26895" y="4819"/>
                  </a:cubicBezTo>
                  <a:lnTo>
                    <a:pt x="26850" y="4177"/>
                  </a:lnTo>
                  <a:cubicBezTo>
                    <a:pt x="26678" y="1801"/>
                    <a:pt x="24657" y="0"/>
                    <a:pt x="222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6" name="Google Shape;696;p32"/>
          <p:cNvGrpSpPr/>
          <p:nvPr/>
        </p:nvGrpSpPr>
        <p:grpSpPr>
          <a:xfrm rot="-1501491">
            <a:off x="175500" y="3526900"/>
            <a:ext cx="1383789" cy="1437211"/>
            <a:chOff x="7313037" y="1902732"/>
            <a:chExt cx="1383826" cy="1437250"/>
          </a:xfrm>
        </p:grpSpPr>
        <p:sp>
          <p:nvSpPr>
            <p:cNvPr id="697" name="Google Shape;697;p32"/>
            <p:cNvSpPr/>
            <p:nvPr/>
          </p:nvSpPr>
          <p:spPr>
            <a:xfrm rot="1159738">
              <a:off x="7473435" y="2046242"/>
              <a:ext cx="1063029" cy="1150230"/>
            </a:xfrm>
            <a:custGeom>
              <a:avLst/>
              <a:gdLst/>
              <a:ahLst/>
              <a:cxnLst/>
              <a:rect l="l" t="t" r="r" b="b"/>
              <a:pathLst>
                <a:path w="26490" h="28663" extrusionOk="0">
                  <a:moveTo>
                    <a:pt x="18631" y="1"/>
                  </a:moveTo>
                  <a:cubicBezTo>
                    <a:pt x="18564" y="1"/>
                    <a:pt x="18496" y="13"/>
                    <a:pt x="18440" y="13"/>
                  </a:cubicBezTo>
                  <a:cubicBezTo>
                    <a:pt x="17551" y="103"/>
                    <a:pt x="16853" y="541"/>
                    <a:pt x="16470" y="1262"/>
                  </a:cubicBezTo>
                  <a:cubicBezTo>
                    <a:pt x="16346" y="1499"/>
                    <a:pt x="16267" y="1757"/>
                    <a:pt x="16222" y="2039"/>
                  </a:cubicBezTo>
                  <a:lnTo>
                    <a:pt x="2387" y="2039"/>
                  </a:lnTo>
                  <a:cubicBezTo>
                    <a:pt x="1069" y="2039"/>
                    <a:pt x="0" y="3108"/>
                    <a:pt x="0" y="4426"/>
                  </a:cubicBezTo>
                  <a:lnTo>
                    <a:pt x="0" y="26276"/>
                  </a:lnTo>
                  <a:cubicBezTo>
                    <a:pt x="0" y="27594"/>
                    <a:pt x="1069" y="28663"/>
                    <a:pt x="2387" y="28663"/>
                  </a:cubicBezTo>
                  <a:lnTo>
                    <a:pt x="24102" y="28663"/>
                  </a:lnTo>
                  <a:cubicBezTo>
                    <a:pt x="25420" y="28663"/>
                    <a:pt x="26489" y="27594"/>
                    <a:pt x="26489" y="26276"/>
                  </a:cubicBezTo>
                  <a:lnTo>
                    <a:pt x="26489" y="4426"/>
                  </a:lnTo>
                  <a:cubicBezTo>
                    <a:pt x="26489" y="3108"/>
                    <a:pt x="25420" y="2039"/>
                    <a:pt x="24102" y="2039"/>
                  </a:cubicBezTo>
                  <a:lnTo>
                    <a:pt x="21322" y="2039"/>
                  </a:lnTo>
                  <a:cubicBezTo>
                    <a:pt x="20737" y="1014"/>
                    <a:pt x="19881" y="1"/>
                    <a:pt x="1863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32"/>
            <p:cNvSpPr/>
            <p:nvPr/>
          </p:nvSpPr>
          <p:spPr>
            <a:xfrm rot="1159738">
              <a:off x="7516803" y="2182658"/>
              <a:ext cx="949182" cy="954599"/>
            </a:xfrm>
            <a:custGeom>
              <a:avLst/>
              <a:gdLst/>
              <a:ahLst/>
              <a:cxnLst/>
              <a:rect l="l" t="t" r="r" b="b"/>
              <a:pathLst>
                <a:path w="23653" h="23788" extrusionOk="0">
                  <a:moveTo>
                    <a:pt x="969" y="0"/>
                  </a:moveTo>
                  <a:cubicBezTo>
                    <a:pt x="429" y="0"/>
                    <a:pt x="1" y="439"/>
                    <a:pt x="1" y="969"/>
                  </a:cubicBezTo>
                  <a:lnTo>
                    <a:pt x="1" y="22819"/>
                  </a:lnTo>
                  <a:cubicBezTo>
                    <a:pt x="1" y="23349"/>
                    <a:pt x="429" y="23788"/>
                    <a:pt x="969" y="23788"/>
                  </a:cubicBezTo>
                  <a:lnTo>
                    <a:pt x="22684" y="23788"/>
                  </a:lnTo>
                  <a:cubicBezTo>
                    <a:pt x="23214" y="23788"/>
                    <a:pt x="23653" y="23349"/>
                    <a:pt x="23653" y="22819"/>
                  </a:cubicBezTo>
                  <a:lnTo>
                    <a:pt x="23653" y="969"/>
                  </a:lnTo>
                  <a:cubicBezTo>
                    <a:pt x="23653" y="439"/>
                    <a:pt x="23214" y="0"/>
                    <a:pt x="226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32"/>
            <p:cNvSpPr/>
            <p:nvPr/>
          </p:nvSpPr>
          <p:spPr>
            <a:xfrm rot="1159738">
              <a:off x="7689423" y="2533548"/>
              <a:ext cx="737338" cy="10434"/>
            </a:xfrm>
            <a:custGeom>
              <a:avLst/>
              <a:gdLst/>
              <a:ahLst/>
              <a:cxnLst/>
              <a:rect l="l" t="t" r="r" b="b"/>
              <a:pathLst>
                <a:path w="18374" h="260" extrusionOk="0">
                  <a:moveTo>
                    <a:pt x="1" y="0"/>
                  </a:moveTo>
                  <a:lnTo>
                    <a:pt x="1" y="260"/>
                  </a:lnTo>
                  <a:lnTo>
                    <a:pt x="18373" y="260"/>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rot="1159738">
              <a:off x="7749897" y="2321150"/>
              <a:ext cx="265256" cy="9992"/>
            </a:xfrm>
            <a:custGeom>
              <a:avLst/>
              <a:gdLst/>
              <a:ahLst/>
              <a:cxnLst/>
              <a:rect l="l" t="t" r="r" b="b"/>
              <a:pathLst>
                <a:path w="6610" h="249" extrusionOk="0">
                  <a:moveTo>
                    <a:pt x="1" y="1"/>
                  </a:moveTo>
                  <a:lnTo>
                    <a:pt x="1" y="248"/>
                  </a:lnTo>
                  <a:lnTo>
                    <a:pt x="6609" y="248"/>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rot="1159738">
              <a:off x="7543269" y="2900336"/>
              <a:ext cx="148238" cy="9992"/>
            </a:xfrm>
            <a:custGeom>
              <a:avLst/>
              <a:gdLst/>
              <a:ahLst/>
              <a:cxnLst/>
              <a:rect l="l" t="t" r="r" b="b"/>
              <a:pathLst>
                <a:path w="3694" h="249" extrusionOk="0">
                  <a:moveTo>
                    <a:pt x="1" y="1"/>
                  </a:moveTo>
                  <a:lnTo>
                    <a:pt x="1" y="248"/>
                  </a:lnTo>
                  <a:lnTo>
                    <a:pt x="3693" y="248"/>
                  </a:lnTo>
                  <a:lnTo>
                    <a:pt x="36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rot="1159738">
              <a:off x="7667515" y="2596233"/>
              <a:ext cx="737338" cy="9992"/>
            </a:xfrm>
            <a:custGeom>
              <a:avLst/>
              <a:gdLst/>
              <a:ahLst/>
              <a:cxnLst/>
              <a:rect l="l" t="t" r="r" b="b"/>
              <a:pathLst>
                <a:path w="18374" h="249" extrusionOk="0">
                  <a:moveTo>
                    <a:pt x="1" y="1"/>
                  </a:moveTo>
                  <a:lnTo>
                    <a:pt x="1" y="248"/>
                  </a:lnTo>
                  <a:lnTo>
                    <a:pt x="18373" y="248"/>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rot="1159738">
              <a:off x="7642918" y="2666165"/>
              <a:ext cx="737338" cy="10394"/>
            </a:xfrm>
            <a:custGeom>
              <a:avLst/>
              <a:gdLst/>
              <a:ahLst/>
              <a:cxnLst/>
              <a:rect l="l" t="t" r="r" b="b"/>
              <a:pathLst>
                <a:path w="18374" h="259" extrusionOk="0">
                  <a:moveTo>
                    <a:pt x="1" y="0"/>
                  </a:moveTo>
                  <a:lnTo>
                    <a:pt x="1" y="259"/>
                  </a:lnTo>
                  <a:lnTo>
                    <a:pt x="18373" y="259"/>
                  </a:lnTo>
                  <a:lnTo>
                    <a:pt x="183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rot="1159738">
              <a:off x="7617949" y="2737317"/>
              <a:ext cx="737338" cy="10474"/>
            </a:xfrm>
            <a:custGeom>
              <a:avLst/>
              <a:gdLst/>
              <a:ahLst/>
              <a:cxnLst/>
              <a:rect l="l" t="t" r="r" b="b"/>
              <a:pathLst>
                <a:path w="18374" h="261" extrusionOk="0">
                  <a:moveTo>
                    <a:pt x="1" y="1"/>
                  </a:moveTo>
                  <a:lnTo>
                    <a:pt x="1" y="260"/>
                  </a:lnTo>
                  <a:lnTo>
                    <a:pt x="18373" y="260"/>
                  </a:lnTo>
                  <a:lnTo>
                    <a:pt x="183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rot="1159738">
              <a:off x="8258685" y="2207958"/>
              <a:ext cx="207389" cy="347441"/>
            </a:xfrm>
            <a:custGeom>
              <a:avLst/>
              <a:gdLst/>
              <a:ahLst/>
              <a:cxnLst/>
              <a:rect l="l" t="t" r="r" b="b"/>
              <a:pathLst>
                <a:path w="5168" h="8658" extrusionOk="0">
                  <a:moveTo>
                    <a:pt x="1542" y="0"/>
                  </a:moveTo>
                  <a:cubicBezTo>
                    <a:pt x="1520" y="0"/>
                    <a:pt x="1497" y="12"/>
                    <a:pt x="1475" y="12"/>
                  </a:cubicBezTo>
                  <a:cubicBezTo>
                    <a:pt x="1081" y="45"/>
                    <a:pt x="799" y="215"/>
                    <a:pt x="642" y="507"/>
                  </a:cubicBezTo>
                  <a:cubicBezTo>
                    <a:pt x="406" y="958"/>
                    <a:pt x="541" y="1599"/>
                    <a:pt x="721" y="2106"/>
                  </a:cubicBezTo>
                  <a:lnTo>
                    <a:pt x="1137" y="2106"/>
                  </a:lnTo>
                  <a:cubicBezTo>
                    <a:pt x="946" y="1621"/>
                    <a:pt x="799" y="1036"/>
                    <a:pt x="979" y="688"/>
                  </a:cubicBezTo>
                  <a:cubicBezTo>
                    <a:pt x="1069" y="518"/>
                    <a:pt x="1250" y="417"/>
                    <a:pt x="1520" y="395"/>
                  </a:cubicBezTo>
                  <a:lnTo>
                    <a:pt x="1554" y="395"/>
                  </a:lnTo>
                  <a:cubicBezTo>
                    <a:pt x="2635" y="395"/>
                    <a:pt x="4177" y="4853"/>
                    <a:pt x="4604" y="6777"/>
                  </a:cubicBezTo>
                  <a:cubicBezTo>
                    <a:pt x="4751" y="7465"/>
                    <a:pt x="4402" y="8050"/>
                    <a:pt x="3963" y="8218"/>
                  </a:cubicBezTo>
                  <a:cubicBezTo>
                    <a:pt x="3870" y="8253"/>
                    <a:pt x="3775" y="8270"/>
                    <a:pt x="3679" y="8270"/>
                  </a:cubicBezTo>
                  <a:cubicBezTo>
                    <a:pt x="3246" y="8270"/>
                    <a:pt x="2801" y="7921"/>
                    <a:pt x="2432" y="7285"/>
                  </a:cubicBezTo>
                  <a:cubicBezTo>
                    <a:pt x="1104" y="4954"/>
                    <a:pt x="406" y="2286"/>
                    <a:pt x="406" y="2252"/>
                  </a:cubicBezTo>
                  <a:cubicBezTo>
                    <a:pt x="377" y="2169"/>
                    <a:pt x="304" y="2108"/>
                    <a:pt x="222" y="2108"/>
                  </a:cubicBezTo>
                  <a:cubicBezTo>
                    <a:pt x="205" y="2108"/>
                    <a:pt x="187" y="2111"/>
                    <a:pt x="169" y="2117"/>
                  </a:cubicBezTo>
                  <a:cubicBezTo>
                    <a:pt x="68" y="2139"/>
                    <a:pt x="0" y="2252"/>
                    <a:pt x="23" y="2354"/>
                  </a:cubicBezTo>
                  <a:cubicBezTo>
                    <a:pt x="34" y="2376"/>
                    <a:pt x="743" y="5101"/>
                    <a:pt x="2094" y="7475"/>
                  </a:cubicBezTo>
                  <a:cubicBezTo>
                    <a:pt x="2646" y="8444"/>
                    <a:pt x="3253" y="8658"/>
                    <a:pt x="3670" y="8658"/>
                  </a:cubicBezTo>
                  <a:cubicBezTo>
                    <a:pt x="3861" y="8658"/>
                    <a:pt x="4019" y="8613"/>
                    <a:pt x="4098" y="8579"/>
                  </a:cubicBezTo>
                  <a:cubicBezTo>
                    <a:pt x="4784" y="8309"/>
                    <a:pt x="5167" y="7510"/>
                    <a:pt x="4987" y="6699"/>
                  </a:cubicBezTo>
                  <a:cubicBezTo>
                    <a:pt x="4965" y="6632"/>
                    <a:pt x="3321" y="0"/>
                    <a:pt x="15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8174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520"/>
        <p:cNvGrpSpPr/>
        <p:nvPr/>
      </p:nvGrpSpPr>
      <p:grpSpPr>
        <a:xfrm>
          <a:off x="0" y="0"/>
          <a:ext cx="0" cy="0"/>
          <a:chOff x="0" y="0"/>
          <a:chExt cx="0" cy="0"/>
        </a:xfrm>
      </p:grpSpPr>
      <p:grpSp>
        <p:nvGrpSpPr>
          <p:cNvPr id="521" name="Google Shape;521;p9"/>
          <p:cNvGrpSpPr/>
          <p:nvPr/>
        </p:nvGrpSpPr>
        <p:grpSpPr>
          <a:xfrm>
            <a:off x="0" y="0"/>
            <a:ext cx="9144091" cy="5143648"/>
            <a:chOff x="0" y="0"/>
            <a:chExt cx="7440875" cy="4152456"/>
          </a:xfrm>
        </p:grpSpPr>
        <p:sp>
          <p:nvSpPr>
            <p:cNvPr id="522" name="Google Shape;522;p9"/>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9"/>
          <p:cNvGrpSpPr/>
          <p:nvPr/>
        </p:nvGrpSpPr>
        <p:grpSpPr>
          <a:xfrm>
            <a:off x="502465" y="399924"/>
            <a:ext cx="8139069" cy="4343656"/>
            <a:chOff x="916986" y="2500875"/>
            <a:chExt cx="2280618" cy="1217119"/>
          </a:xfrm>
        </p:grpSpPr>
        <p:sp>
          <p:nvSpPr>
            <p:cNvPr id="585" name="Google Shape;585;p9"/>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9"/>
          <p:cNvSpPr txBox="1">
            <a:spLocks noGrp="1"/>
          </p:cNvSpPr>
          <p:nvPr>
            <p:ph type="title"/>
          </p:nvPr>
        </p:nvSpPr>
        <p:spPr>
          <a:xfrm>
            <a:off x="2135550" y="1058588"/>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solidFill>
                  <a:schemeClr val="accen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91" name="Google Shape;591;p9"/>
          <p:cNvSpPr txBox="1">
            <a:spLocks noGrp="1"/>
          </p:cNvSpPr>
          <p:nvPr>
            <p:ph type="subTitle" idx="1"/>
          </p:nvPr>
        </p:nvSpPr>
        <p:spPr>
          <a:xfrm>
            <a:off x="2135550" y="3064250"/>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594"/>
        <p:cNvGrpSpPr/>
        <p:nvPr/>
      </p:nvGrpSpPr>
      <p:grpSpPr>
        <a:xfrm>
          <a:off x="0" y="0"/>
          <a:ext cx="0" cy="0"/>
          <a:chOff x="0" y="0"/>
          <a:chExt cx="0" cy="0"/>
        </a:xfrm>
      </p:grpSpPr>
      <p:grpSp>
        <p:nvGrpSpPr>
          <p:cNvPr id="595" name="Google Shape;595;p11"/>
          <p:cNvGrpSpPr/>
          <p:nvPr/>
        </p:nvGrpSpPr>
        <p:grpSpPr>
          <a:xfrm>
            <a:off x="0" y="0"/>
            <a:ext cx="9144091" cy="5143648"/>
            <a:chOff x="0" y="0"/>
            <a:chExt cx="7440875" cy="4152456"/>
          </a:xfrm>
        </p:grpSpPr>
        <p:sp>
          <p:nvSpPr>
            <p:cNvPr id="596" name="Google Shape;596;p1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11"/>
          <p:cNvGrpSpPr/>
          <p:nvPr/>
        </p:nvGrpSpPr>
        <p:grpSpPr>
          <a:xfrm>
            <a:off x="502465" y="399924"/>
            <a:ext cx="8139069" cy="4343656"/>
            <a:chOff x="916986" y="2500875"/>
            <a:chExt cx="2280618" cy="1217119"/>
          </a:xfrm>
        </p:grpSpPr>
        <p:sp>
          <p:nvSpPr>
            <p:cNvPr id="659" name="Google Shape;659;p1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txBox="1">
            <a:spLocks noGrp="1"/>
          </p:cNvSpPr>
          <p:nvPr>
            <p:ph type="title" hasCustomPrompt="1"/>
          </p:nvPr>
        </p:nvSpPr>
        <p:spPr>
          <a:xfrm>
            <a:off x="1284000" y="1092213"/>
            <a:ext cx="6576000" cy="12975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2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5" name="Google Shape;665;p11"/>
          <p:cNvSpPr txBox="1">
            <a:spLocks noGrp="1"/>
          </p:cNvSpPr>
          <p:nvPr>
            <p:ph type="subTitle" idx="1"/>
          </p:nvPr>
        </p:nvSpPr>
        <p:spPr>
          <a:xfrm>
            <a:off x="1284000" y="2446775"/>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900">
                <a:highlight>
                  <a:schemeClr val="dk2"/>
                </a:highligh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6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rela Round"/>
              <a:buNone/>
              <a:defRPr sz="3500" b="1">
                <a:solidFill>
                  <a:schemeClr val="dk1"/>
                </a:solidFill>
                <a:latin typeface="Varela Round"/>
                <a:ea typeface="Varela Round"/>
                <a:cs typeface="Varela Round"/>
                <a:sym typeface="Varela Roun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4" r:id="rId11"/>
    <p:sldLayoutId id="2147483667" r:id="rId12"/>
    <p:sldLayoutId id="2147483668" r:id="rId13"/>
    <p:sldLayoutId id="2147483669" r:id="rId14"/>
    <p:sldLayoutId id="2147483670" r:id="rId15"/>
    <p:sldLayoutId id="2147483673" r:id="rId16"/>
    <p:sldLayoutId id="2147483676" r:id="rId17"/>
    <p:sldLayoutId id="214748367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 typeface="Arial"/>
                <a:buNone/>
                <a:tabLst/>
                <a:defRPr/>
              </a:pPr>
              <a:t>2024/8/22</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 typeface="Arial"/>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9943078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2051763"/>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5785043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0870369"/>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13" Type="http://schemas.openxmlformats.org/officeDocument/2006/relationships/image" Target="../media/image57.gif"/><Relationship Id="rId3" Type="http://schemas.openxmlformats.org/officeDocument/2006/relationships/image" Target="../media/image56.png"/><Relationship Id="rId12" Type="http://schemas.openxmlformats.org/officeDocument/2006/relationships/image" Target="../media/image51.svg"/><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slide" Target="slide37.xml"/><Relationship Id="rId7" Type="http://schemas.openxmlformats.org/officeDocument/2006/relationships/slide" Target="slide38.xml"/><Relationship Id="rId12"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48.xml"/><Relationship Id="rId6" Type="http://schemas.openxmlformats.org/officeDocument/2006/relationships/image" Target="../media/image59.png"/><Relationship Id="rId11" Type="http://schemas.openxmlformats.org/officeDocument/2006/relationships/slide" Target="slide42.xml"/><Relationship Id="rId5" Type="http://schemas.openxmlformats.org/officeDocument/2006/relationships/image" Target="../media/image54.svg"/><Relationship Id="rId10" Type="http://schemas.openxmlformats.org/officeDocument/2006/relationships/slide" Target="slide39.xml"/><Relationship Id="rId4" Type="http://schemas.openxmlformats.org/officeDocument/2006/relationships/image" Target="../media/image58.png"/><Relationship Id="rId9" Type="http://schemas.openxmlformats.org/officeDocument/2006/relationships/slide" Target="slide41.xml"/></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51.svg"/><Relationship Id="rId2" Type="http://schemas.openxmlformats.org/officeDocument/2006/relationships/notesSlide" Target="../notesSlides/notesSlide35.xml"/><Relationship Id="rId1" Type="http://schemas.openxmlformats.org/officeDocument/2006/relationships/slideLayout" Target="../slideLayouts/slideLayout48.xml"/><Relationship Id="rId5" Type="http://schemas.openxmlformats.org/officeDocument/2006/relationships/image" Target="../media/image56.png"/><Relationship Id="rId4" Type="http://schemas.openxmlformats.org/officeDocument/2006/relationships/slide" Target="slide36.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svg"/><Relationship Id="rId2" Type="http://schemas.openxmlformats.org/officeDocument/2006/relationships/notesSlide" Target="../notesSlides/notesSlide36.xml"/><Relationship Id="rId1" Type="http://schemas.openxmlformats.org/officeDocument/2006/relationships/slideLayout" Target="../slideLayouts/slideLayout48.xml"/><Relationship Id="rId6" Type="http://schemas.openxmlformats.org/officeDocument/2006/relationships/image" Target="../media/image56.png"/><Relationship Id="rId5" Type="http://schemas.openxmlformats.org/officeDocument/2006/relationships/slide" Target="slide36.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svg"/><Relationship Id="rId2" Type="http://schemas.openxmlformats.org/officeDocument/2006/relationships/notesSlide" Target="../notesSlides/notesSlide37.xml"/><Relationship Id="rId1" Type="http://schemas.openxmlformats.org/officeDocument/2006/relationships/slideLayout" Target="../slideLayouts/slideLayout48.xml"/><Relationship Id="rId5" Type="http://schemas.openxmlformats.org/officeDocument/2006/relationships/image" Target="../media/image56.png"/><Relationship Id="rId4" Type="http://schemas.openxmlformats.org/officeDocument/2006/relationships/slide" Target="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svg"/><Relationship Id="rId2" Type="http://schemas.openxmlformats.org/officeDocument/2006/relationships/notesSlide" Target="../notesSlides/notesSlide38.xml"/><Relationship Id="rId1" Type="http://schemas.openxmlformats.org/officeDocument/2006/relationships/slideLayout" Target="../slideLayouts/slideLayout48.xml"/><Relationship Id="rId6" Type="http://schemas.openxmlformats.org/officeDocument/2006/relationships/image" Target="../media/image56.png"/><Relationship Id="rId5" Type="http://schemas.openxmlformats.org/officeDocument/2006/relationships/slide" Target="slide36.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svg"/><Relationship Id="rId2" Type="http://schemas.openxmlformats.org/officeDocument/2006/relationships/notesSlide" Target="../notesSlides/notesSlide39.xml"/><Relationship Id="rId1" Type="http://schemas.openxmlformats.org/officeDocument/2006/relationships/slideLayout" Target="../slideLayouts/slideLayout48.xml"/><Relationship Id="rId5" Type="http://schemas.openxmlformats.org/officeDocument/2006/relationships/image" Target="../media/image56.png"/><Relationship Id="rId4" Type="http://schemas.openxmlformats.org/officeDocument/2006/relationships/slide" Target="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48.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7.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grpSp>
        <p:nvGrpSpPr>
          <p:cNvPr id="2097" name="Google Shape;2097;p35"/>
          <p:cNvGrpSpPr/>
          <p:nvPr/>
        </p:nvGrpSpPr>
        <p:grpSpPr>
          <a:xfrm flipH="1">
            <a:off x="7895089" y="2103877"/>
            <a:ext cx="1468014" cy="1968452"/>
            <a:chOff x="1400935" y="1333409"/>
            <a:chExt cx="760984" cy="1020399"/>
          </a:xfrm>
        </p:grpSpPr>
        <p:sp>
          <p:nvSpPr>
            <p:cNvPr id="2098" name="Google Shape;2098;p35"/>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70BA"/>
                </a:solidFill>
              </a:endParaRPr>
            </a:p>
          </p:txBody>
        </p:sp>
        <p:sp>
          <p:nvSpPr>
            <p:cNvPr id="2099" name="Google Shape;2099;p35"/>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2100;p35"/>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2101;p35"/>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2102;p35"/>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2103;p35"/>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2104;p35"/>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70BA"/>
                </a:solidFill>
              </a:endParaRPr>
            </a:p>
          </p:txBody>
        </p:sp>
        <p:sp>
          <p:nvSpPr>
            <p:cNvPr id="2105" name="Google Shape;2105;p35"/>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6" name="Google Shape;2106;p35"/>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7" name="Google Shape;2107;p35"/>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8" name="Google Shape;2108;p35"/>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9" name="Google Shape;2109;p35"/>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0" name="Google Shape;2110;p35"/>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1" name="Google Shape;2111;p35"/>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16" name="Google Shape;2116;p35"/>
          <p:cNvGrpSpPr/>
          <p:nvPr/>
        </p:nvGrpSpPr>
        <p:grpSpPr>
          <a:xfrm rot="1315589">
            <a:off x="970884" y="3018883"/>
            <a:ext cx="902596" cy="1584801"/>
            <a:chOff x="2332850" y="1508965"/>
            <a:chExt cx="495799" cy="870474"/>
          </a:xfrm>
        </p:grpSpPr>
        <p:sp>
          <p:nvSpPr>
            <p:cNvPr id="2117" name="Google Shape;2117;p35"/>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8" name="Google Shape;2118;p35"/>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9" name="Google Shape;2119;p35"/>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0" name="Google Shape;2120;p35"/>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1" name="Google Shape;2121;p35"/>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2" name="Google Shape;2122;p35"/>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3" name="Google Shape;2123;p35"/>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4" name="Google Shape;2124;p35"/>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5" name="Google Shape;2125;p35"/>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2126;p35"/>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7" name="Google Shape;2127;p35"/>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8" name="Google Shape;2128;p35"/>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1" name="TextBox 17"/>
          <p:cNvSpPr txBox="1"/>
          <p:nvPr/>
        </p:nvSpPr>
        <p:spPr>
          <a:xfrm>
            <a:off x="1450593" y="840365"/>
            <a:ext cx="6299765" cy="2921505"/>
          </a:xfrm>
          <a:prstGeom prst="rect">
            <a:avLst/>
          </a:prstGeom>
        </p:spPr>
        <p:txBody>
          <a:bodyPr lIns="0" tIns="0" rIns="0" bIns="0" rtlCol="0" anchor="t">
            <a:spAutoFit/>
          </a:bodyPr>
          <a:lstStyle/>
          <a:p>
            <a:pPr algn="ctr" defTabSz="457200">
              <a:lnSpc>
                <a:spcPct val="150000"/>
              </a:lnSpc>
              <a:buClrTx/>
            </a:pPr>
            <a:r>
              <a:rPr lang="en-US" sz="4400" b="1" kern="1200" dirty="0">
                <a:solidFill>
                  <a:srgbClr val="1F497D"/>
                </a:solidFill>
                <a:latin typeface="Arial" panose="020B0604020202020204" pitchFamily="34" charset="0"/>
                <a:ea typeface="+mn-ea"/>
                <a:cs typeface="Arial" panose="020B0604020202020204" pitchFamily="34" charset="0"/>
              </a:rPr>
              <a:t>CHÀO MỪNG CẢ LỚP ĐẾN VỚI TIẾT HỌC HÔM NAY!</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E7E9F5">
            <a:alpha val="58000"/>
          </a:srgbClr>
        </a:solidFill>
        <a:effectLst/>
      </p:bgPr>
    </p:bg>
    <p:spTree>
      <p:nvGrpSpPr>
        <p:cNvPr id="1" name="Shape 2170"/>
        <p:cNvGrpSpPr/>
        <p:nvPr/>
      </p:nvGrpSpPr>
      <p:grpSpPr>
        <a:xfrm>
          <a:off x="0" y="0"/>
          <a:ext cx="0" cy="0"/>
          <a:chOff x="0" y="0"/>
          <a:chExt cx="0" cy="0"/>
        </a:xfrm>
      </p:grpSpPr>
      <p:grpSp>
        <p:nvGrpSpPr>
          <p:cNvPr id="62" name="Group 61"/>
          <p:cNvGrpSpPr/>
          <p:nvPr/>
        </p:nvGrpSpPr>
        <p:grpSpPr>
          <a:xfrm>
            <a:off x="300599" y="157561"/>
            <a:ext cx="8526477" cy="1824472"/>
            <a:chOff x="713935" y="984155"/>
            <a:chExt cx="17052953" cy="3648941"/>
          </a:xfrm>
        </p:grpSpPr>
        <p:sp>
          <p:nvSpPr>
            <p:cNvPr id="63" name="Rounded Rectangle 62"/>
            <p:cNvSpPr/>
            <p:nvPr/>
          </p:nvSpPr>
          <p:spPr>
            <a:xfrm>
              <a:off x="874299" y="984155"/>
              <a:ext cx="4079606" cy="977091"/>
            </a:xfrm>
            <a:prstGeom prst="roundRect">
              <a:avLst/>
            </a:pr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defRPr/>
              </a:pPr>
              <a:r>
                <a:rPr lang="en-US" sz="2100" b="1" kern="1200">
                  <a:solidFill>
                    <a:prstClr val="black"/>
                  </a:solidFill>
                  <a:latin typeface="Arial" panose="020B0604020202020204" pitchFamily="34" charset="0"/>
                  <a:cs typeface="Arial" panose="020B0604020202020204" pitchFamily="34" charset="0"/>
                </a:rPr>
                <a:t>Luyện tập 1</a:t>
              </a:r>
            </a:p>
          </p:txBody>
        </p:sp>
        <p:sp>
          <p:nvSpPr>
            <p:cNvPr id="64" name="Rectangle 63"/>
            <p:cNvSpPr/>
            <p:nvPr/>
          </p:nvSpPr>
          <p:spPr>
            <a:xfrm>
              <a:off x="713935" y="2232440"/>
              <a:ext cx="17052953" cy="2400656"/>
            </a:xfrm>
            <a:prstGeom prst="rect">
              <a:avLst/>
            </a:prstGeom>
          </p:spPr>
          <p:txBody>
            <a:bodyPr wrap="square">
              <a:spAutoFit/>
            </a:bodyPr>
            <a:lstStyle/>
            <a:p>
              <a:pPr algn="just" defTabSz="1828800">
                <a:lnSpc>
                  <a:spcPct val="152000"/>
                </a:lnSpc>
                <a:buClr>
                  <a:srgbClr val="2D1549"/>
                </a:buClr>
                <a:buSzPts val="1100"/>
                <a:defRPr/>
              </a:pPr>
              <a:r>
                <a:rPr lang="vi-VN" sz="1600" kern="1200">
                  <a:solidFill>
                    <a:prstClr val="black"/>
                  </a:solidFill>
                  <a:latin typeface="Arial" panose="020B0604020202020204" pitchFamily="34" charset="0"/>
                  <a:ea typeface="+mn-ea"/>
                  <a:cs typeface="Arial" panose="020B0604020202020204" pitchFamily="34" charset="0"/>
                </a:rPr>
                <a:t>Hai bạn An và Bình thi đấu bóng bàn. Xác suất thắng của An trong một ván là </a:t>
              </a:r>
              <a:r>
                <a:rPr lang="vi-VN" sz="1600" kern="1200">
                  <a:solidFill>
                    <a:prstClr val="black"/>
                  </a:solidFill>
                  <a:latin typeface="Arial" panose="020B0604020202020204" pitchFamily="34" charset="0"/>
                  <a:ea typeface="+mn-ea"/>
                  <a:cs typeface="Arial" panose="020B0604020202020204" pitchFamily="34" charset="0"/>
                </a:rPr>
                <a:t>0,4</a:t>
              </a:r>
              <a:r>
                <a:rPr lang="vi-VN" sz="1600" kern="1200" smtClean="0">
                  <a:solidFill>
                    <a:prstClr val="black"/>
                  </a:solidFill>
                  <a:latin typeface="Arial" panose="020B0604020202020204" pitchFamily="34" charset="0"/>
                  <a:ea typeface="+mn-ea"/>
                  <a:cs typeface="Arial" panose="020B0604020202020204" pitchFamily="34" charset="0"/>
                </a:rPr>
                <a:t>.</a:t>
              </a:r>
              <a:r>
                <a:rPr lang="en-US" sz="1600" kern="1200" smtClean="0">
                  <a:solidFill>
                    <a:prstClr val="black"/>
                  </a:solidFill>
                  <a:latin typeface="Arial" panose="020B0604020202020204" pitchFamily="34" charset="0"/>
                  <a:ea typeface="+mn-ea"/>
                  <a:cs typeface="Arial" panose="020B0604020202020204" pitchFamily="34" charset="0"/>
                </a:rPr>
                <a:t> </a:t>
              </a:r>
              <a:r>
                <a:rPr lang="vi-VN" sz="1600" kern="1200" smtClean="0">
                  <a:solidFill>
                    <a:prstClr val="black"/>
                  </a:solidFill>
                  <a:latin typeface="Arial" panose="020B0604020202020204" pitchFamily="34" charset="0"/>
                  <a:ea typeface="+mn-ea"/>
                  <a:cs typeface="Arial" panose="020B0604020202020204" pitchFamily="34" charset="0"/>
                </a:rPr>
                <a:t>Hai </a:t>
              </a:r>
              <a:r>
                <a:rPr lang="vi-VN" sz="1600" kern="1200">
                  <a:solidFill>
                    <a:prstClr val="black"/>
                  </a:solidFill>
                  <a:latin typeface="Arial" panose="020B0604020202020204" pitchFamily="34" charset="0"/>
                  <a:ea typeface="+mn-ea"/>
                  <a:cs typeface="Arial" panose="020B0604020202020204" pitchFamily="34" charset="0"/>
                </a:rPr>
                <a:t>bạn thi đấu đủ 3 ván đấu. Người nào có số ván đấu thắng nhiều hơn là người </a:t>
              </a:r>
              <a:r>
                <a:rPr lang="vi-VN" sz="1600" kern="1200">
                  <a:solidFill>
                    <a:prstClr val="black"/>
                  </a:solidFill>
                  <a:latin typeface="Arial" panose="020B0604020202020204" pitchFamily="34" charset="0"/>
                  <a:ea typeface="+mn-ea"/>
                  <a:cs typeface="Arial" panose="020B0604020202020204" pitchFamily="34" charset="0"/>
                </a:rPr>
                <a:t>thắng </a:t>
              </a:r>
              <a:r>
                <a:rPr lang="vi-VN" sz="1600" kern="1200" smtClean="0">
                  <a:solidFill>
                    <a:prstClr val="black"/>
                  </a:solidFill>
                  <a:latin typeface="Arial" panose="020B0604020202020204" pitchFamily="34" charset="0"/>
                  <a:ea typeface="+mn-ea"/>
                  <a:cs typeface="Arial" panose="020B0604020202020204" pitchFamily="34" charset="0"/>
                </a:rPr>
                <a:t>trận</a:t>
              </a:r>
              <a:r>
                <a:rPr lang="en-US" sz="1600" kern="1200" smtClean="0">
                  <a:solidFill>
                    <a:prstClr val="black"/>
                  </a:solidFill>
                  <a:latin typeface="Arial" panose="020B0604020202020204" pitchFamily="34" charset="0"/>
                  <a:ea typeface="+mn-ea"/>
                  <a:cs typeface="Arial" panose="020B0604020202020204" pitchFamily="34" charset="0"/>
                </a:rPr>
                <a:t> </a:t>
              </a:r>
              <a:r>
                <a:rPr lang="vi-VN" sz="1600" kern="1200" smtClean="0">
                  <a:solidFill>
                    <a:prstClr val="black"/>
                  </a:solidFill>
                  <a:latin typeface="Arial" panose="020B0604020202020204" pitchFamily="34" charset="0"/>
                  <a:ea typeface="+mn-ea"/>
                  <a:cs typeface="Arial" panose="020B0604020202020204" pitchFamily="34" charset="0"/>
                </a:rPr>
                <a:t>đấu </a:t>
              </a:r>
              <a:r>
                <a:rPr lang="vi-VN" sz="1600" kern="1200">
                  <a:solidFill>
                    <a:prstClr val="black"/>
                  </a:solidFill>
                  <a:latin typeface="Arial" panose="020B0604020202020204" pitchFamily="34" charset="0"/>
                  <a:ea typeface="+mn-ea"/>
                  <a:cs typeface="Arial" panose="020B0604020202020204" pitchFamily="34" charset="0"/>
                </a:rPr>
                <a:t>đó. Giả sử các ván đấu là độc lập. Tính xác suất để An thắng trong trận đấu.</a:t>
              </a:r>
              <a:endParaRPr lang="en-US" sz="1600" kern="1200">
                <a:solidFill>
                  <a:prstClr val="black"/>
                </a:solidFill>
                <a:latin typeface="Arial" panose="020B0604020202020204" pitchFamily="34" charset="0"/>
                <a:ea typeface="+mn-ea"/>
                <a:cs typeface="Arial" panose="020B0604020202020204" pitchFamily="34" charset="0"/>
              </a:endParaRPr>
            </a:p>
          </p:txBody>
        </p:sp>
      </p:grpSp>
      <p:sp>
        <p:nvSpPr>
          <p:cNvPr id="66" name="Rectangle 65"/>
          <p:cNvSpPr/>
          <p:nvPr/>
        </p:nvSpPr>
        <p:spPr>
          <a:xfrm>
            <a:off x="4242274" y="2113209"/>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13" name="Rectangle 12"/>
              <p:cNvSpPr/>
              <p:nvPr/>
            </p:nvSpPr>
            <p:spPr>
              <a:xfrm>
                <a:off x="300599" y="2567037"/>
                <a:ext cx="8290196" cy="2415405"/>
              </a:xfrm>
              <a:prstGeom prst="rect">
                <a:avLst/>
              </a:prstGeom>
            </p:spPr>
            <p:txBody>
              <a:bodyPr wrap="square">
                <a:spAutoFit/>
              </a:bodyPr>
              <a:lstStyle/>
              <a:p>
                <a:pPr algn="just">
                  <a:lnSpc>
                    <a:spcPct val="150000"/>
                  </a:lnSpc>
                  <a:spcBef>
                    <a:spcPts val="100"/>
                  </a:spcBef>
                  <a:spcAft>
                    <a:spcPts val="100"/>
                  </a:spcAft>
                </a:pPr>
                <a:r>
                  <a:rPr lang="en-US" sz="1600" kern="100">
                    <a:latin typeface="+mj-lt"/>
                    <a:ea typeface="Georgia" panose="02040502050405020303" pitchFamily="18" charset="0"/>
                    <a:cs typeface="Times New Roman" panose="02020603050405020304" pitchFamily="18" charset="0"/>
                  </a:rPr>
                  <a:t>Gọi </a:t>
                </a:r>
                <a14:m>
                  <m:oMath xmlns:m="http://schemas.openxmlformats.org/officeDocument/2006/math">
                    <m:r>
                      <a:rPr lang="en-US" sz="1600" i="1" kern="100">
                        <a:effectLst/>
                        <a:latin typeface="+mj-lt"/>
                        <a:ea typeface="Aptos"/>
                        <a:cs typeface="Times New Roman" panose="02020603050405020304" pitchFamily="18" charset="0"/>
                      </a:rPr>
                      <m:t>𝐴</m:t>
                    </m:r>
                  </m:oMath>
                </a14:m>
                <a:r>
                  <a:rPr lang="en-US" sz="1600" kern="100">
                    <a:effectLst/>
                    <a:latin typeface="+mj-lt"/>
                    <a:ea typeface="Georgia" panose="02040502050405020303" pitchFamily="18" charset="0"/>
                    <a:cs typeface="Times New Roman" panose="02020603050405020304" pitchFamily="18" charset="0"/>
                  </a:rPr>
                  <a:t> là biến cố</a:t>
                </a:r>
                <a:r>
                  <a:rPr lang="en-US" sz="1600" kern="100">
                    <a:effectLst/>
                    <a:latin typeface="+mj-lt"/>
                    <a:ea typeface="Georgia" panose="02040502050405020303" pitchFamily="18" charset="0"/>
                    <a:cs typeface="Times New Roman" panose="02020603050405020304" pitchFamily="18" charset="0"/>
                  </a:rPr>
                  <a:t>: </a:t>
                </a:r>
                <a:r>
                  <a:rPr lang="en-US" sz="1600" kern="100" smtClean="0">
                    <a:effectLst/>
                    <a:latin typeface="+mj-lt"/>
                    <a:ea typeface="Georgia" panose="02040502050405020303" pitchFamily="18" charset="0"/>
                    <a:cs typeface="Times New Roman" panose="02020603050405020304" pitchFamily="18" charset="0"/>
                  </a:rPr>
                  <a:t>“An </a:t>
                </a:r>
                <a:r>
                  <a:rPr lang="en-US" sz="1600" kern="100">
                    <a:effectLst/>
                    <a:latin typeface="+mj-lt"/>
                    <a:ea typeface="Georgia" panose="02040502050405020303" pitchFamily="18" charset="0"/>
                    <a:cs typeface="Times New Roman" panose="02020603050405020304" pitchFamily="18" charset="0"/>
                  </a:rPr>
                  <a:t>thắng trong một </a:t>
                </a:r>
                <a:r>
                  <a:rPr lang="en-US" sz="1600" kern="100">
                    <a:effectLst/>
                    <a:latin typeface="+mj-lt"/>
                    <a:ea typeface="Georgia" panose="02040502050405020303" pitchFamily="18" charset="0"/>
                    <a:cs typeface="Times New Roman" panose="02020603050405020304" pitchFamily="18" charset="0"/>
                  </a:rPr>
                  <a:t>ván </a:t>
                </a:r>
                <a:r>
                  <a:rPr lang="en-US" sz="1600" kern="100" smtClean="0">
                    <a:effectLst/>
                    <a:latin typeface="+mj-lt"/>
                    <a:ea typeface="Georgia" panose="02040502050405020303" pitchFamily="18" charset="0"/>
                    <a:cs typeface="Times New Roman" panose="02020603050405020304" pitchFamily="18" charset="0"/>
                  </a:rPr>
                  <a:t>đấu”</a:t>
                </a:r>
                <a:endParaRPr lang="en-US" sz="1600" kern="100">
                  <a:latin typeface="+mj-lt"/>
                  <a:ea typeface="Aptos"/>
                  <a:cs typeface="Times New Roman" panose="02020603050405020304" pitchFamily="18" charset="0"/>
                </a:endParaRPr>
              </a:p>
              <a:p>
                <a:pPr algn="just">
                  <a:lnSpc>
                    <a:spcPct val="150000"/>
                  </a:lnSpc>
                  <a:spcBef>
                    <a:spcPts val="100"/>
                  </a:spcBef>
                  <a:spcAft>
                    <a:spcPts val="100"/>
                  </a:spcAft>
                </a:pPr>
                <a:r>
                  <a:rPr lang="en-US" sz="1600" kern="100">
                    <a:effectLst/>
                    <a:latin typeface="+mj-lt"/>
                    <a:ea typeface="Georgia" panose="02040502050405020303" pitchFamily="18" charset="0"/>
                    <a:cs typeface="Times New Roman" panose="02020603050405020304" pitchFamily="18" charset="0"/>
                  </a:rPr>
                  <a:t>Ta có </a:t>
                </a:r>
                <a14:m>
                  <m:oMath xmlns:m="http://schemas.openxmlformats.org/officeDocument/2006/math">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𝐴</m:t>
                    </m:r>
                    <m:r>
                      <a:rPr lang="en-US" sz="1600" kern="100">
                        <a:effectLst/>
                        <a:latin typeface="+mj-lt"/>
                        <a:ea typeface="Aptos"/>
                        <a:cs typeface="Times New Roman" panose="02020603050405020304" pitchFamily="18" charset="0"/>
                      </a:rPr>
                      <m:t>)=0,4;</m:t>
                    </m:r>
                    <m:r>
                      <a:rPr lang="en-US" sz="1600" i="1" kern="100">
                        <a:effectLst/>
                        <a:latin typeface="+mj-lt"/>
                        <a:ea typeface="Aptos"/>
                        <a:cs typeface="Times New Roman" panose="02020603050405020304" pitchFamily="18" charset="0"/>
                      </a:rPr>
                      <m:t>𝑛</m:t>
                    </m:r>
                    <m:r>
                      <a:rPr lang="en-US" sz="1600" kern="100">
                        <a:effectLst/>
                        <a:latin typeface="+mj-lt"/>
                        <a:ea typeface="Aptos"/>
                        <a:cs typeface="Times New Roman" panose="02020603050405020304" pitchFamily="18" charset="0"/>
                      </a:rPr>
                      <m:t>=3</m:t>
                    </m:r>
                  </m:oMath>
                </a14:m>
                <a:r>
                  <a:rPr lang="en-US" sz="1600" kern="100">
                    <a:effectLst/>
                    <a:latin typeface="+mj-lt"/>
                    <a:ea typeface="Aptos"/>
                    <a:cs typeface="Times New Roman" panose="02020603050405020304" pitchFamily="18" charset="0"/>
                  </a:rPr>
                  <a:t>.</a:t>
                </a:r>
                <a:endParaRPr lang="en-US" sz="1600" kern="100">
                  <a:latin typeface="+mj-lt"/>
                  <a:ea typeface="Aptos"/>
                  <a:cs typeface="Times New Roman" panose="02020603050405020304" pitchFamily="18" charset="0"/>
                </a:endParaRPr>
              </a:p>
              <a:p>
                <a:pPr algn="just">
                  <a:lnSpc>
                    <a:spcPct val="150000"/>
                  </a:lnSpc>
                  <a:spcBef>
                    <a:spcPts val="100"/>
                  </a:spcBef>
                  <a:spcAft>
                    <a:spcPts val="100"/>
                  </a:spcAft>
                </a:pPr>
                <a:r>
                  <a:rPr lang="en-US" sz="1600" kern="100">
                    <a:effectLst/>
                    <a:latin typeface="+mj-lt"/>
                    <a:ea typeface="Georgia" panose="02040502050405020303" pitchFamily="18" charset="0"/>
                    <a:cs typeface="Times New Roman" panose="02020603050405020304" pitchFamily="18" charset="0"/>
                  </a:rPr>
                  <a:t>Gọi </a:t>
                </a:r>
                <a14:m>
                  <m:oMath xmlns:m="http://schemas.openxmlformats.org/officeDocument/2006/math">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i="1" kern="100">
                            <a:effectLst/>
                            <a:latin typeface="+mj-lt"/>
                            <a:ea typeface="Aptos"/>
                            <a:cs typeface="Times New Roman" panose="02020603050405020304" pitchFamily="18" charset="0"/>
                          </a:rPr>
                          <m:t>𝑘</m:t>
                        </m:r>
                      </m:sub>
                    </m:sSub>
                  </m:oMath>
                </a14:m>
                <a:r>
                  <a:rPr lang="en-US" sz="1600" kern="100">
                    <a:effectLst/>
                    <a:latin typeface="+mj-lt"/>
                    <a:ea typeface="Georgia" panose="02040502050405020303" pitchFamily="18" charset="0"/>
                    <a:cs typeface="Times New Roman" panose="02020603050405020304" pitchFamily="18" charset="0"/>
                  </a:rPr>
                  <a:t> là biến cố: “An thắng đúng </a:t>
                </a:r>
                <a14:m>
                  <m:oMath xmlns:m="http://schemas.openxmlformats.org/officeDocument/2006/math">
                    <m:r>
                      <a:rPr lang="en-US" sz="1600" i="1" kern="100">
                        <a:effectLst/>
                        <a:latin typeface="+mj-lt"/>
                        <a:ea typeface="Aptos"/>
                        <a:cs typeface="Times New Roman" panose="02020603050405020304" pitchFamily="18" charset="0"/>
                      </a:rPr>
                      <m:t>𝑘</m:t>
                    </m:r>
                  </m:oMath>
                </a14:m>
                <a:r>
                  <a:rPr lang="en-US" sz="1600" kern="100">
                    <a:effectLst/>
                    <a:latin typeface="+mj-lt"/>
                    <a:ea typeface="Georgia" panose="02040502050405020303" pitchFamily="18" charset="0"/>
                    <a:cs typeface="Times New Roman" panose="02020603050405020304" pitchFamily="18" charset="0"/>
                  </a:rPr>
                  <a:t> ván”.</a:t>
                </a:r>
                <a:endParaRPr lang="en-US" sz="1600" kern="100">
                  <a:latin typeface="+mj-lt"/>
                  <a:ea typeface="Aptos"/>
                  <a:cs typeface="Times New Roman" panose="02020603050405020304" pitchFamily="18" charset="0"/>
                </a:endParaRPr>
              </a:p>
              <a:p>
                <a:pPr algn="just">
                  <a:lnSpc>
                    <a:spcPct val="150000"/>
                  </a:lnSpc>
                  <a:spcBef>
                    <a:spcPts val="100"/>
                  </a:spcBef>
                  <a:spcAft>
                    <a:spcPts val="100"/>
                  </a:spcAft>
                </a:pPr>
                <a:r>
                  <a:rPr lang="en-US" sz="1600" kern="100">
                    <a:effectLst/>
                    <a:latin typeface="+mj-lt"/>
                    <a:ea typeface="Georgia" panose="02040502050405020303" pitchFamily="18" charset="0"/>
                    <a:cs typeface="Times New Roman" panose="02020603050405020304" pitchFamily="18" charset="0"/>
                  </a:rPr>
                  <a:t>Gọi </a:t>
                </a:r>
                <a14:m>
                  <m:oMath xmlns:m="http://schemas.openxmlformats.org/officeDocument/2006/math">
                    <m:r>
                      <a:rPr lang="en-US" sz="1600" i="1" kern="100">
                        <a:effectLst/>
                        <a:latin typeface="+mj-lt"/>
                        <a:ea typeface="Aptos"/>
                        <a:cs typeface="Times New Roman" panose="02020603050405020304" pitchFamily="18" charset="0"/>
                      </a:rPr>
                      <m:t>𝑀</m:t>
                    </m:r>
                  </m:oMath>
                </a14:m>
                <a:r>
                  <a:rPr lang="en-US" sz="1600" kern="100">
                    <a:effectLst/>
                    <a:latin typeface="+mj-lt"/>
                    <a:ea typeface="Georgia" panose="02040502050405020303" pitchFamily="18" charset="0"/>
                    <a:cs typeface="Times New Roman" panose="02020603050405020304" pitchFamily="18" charset="0"/>
                  </a:rPr>
                  <a:t> là biến cố: “An thắng trong trận đấu”.</a:t>
                </a:r>
                <a:endParaRPr lang="en-US" sz="1600" kern="100">
                  <a:latin typeface="+mj-lt"/>
                  <a:ea typeface="Aptos"/>
                  <a:cs typeface="Times New Roman" panose="02020603050405020304" pitchFamily="18" charset="0"/>
                </a:endParaRPr>
              </a:p>
              <a:p>
                <a:pPr algn="just">
                  <a:lnSpc>
                    <a:spcPct val="150000"/>
                  </a:lnSpc>
                  <a:spcBef>
                    <a:spcPts val="100"/>
                  </a:spcBef>
                  <a:spcAft>
                    <a:spcPts val="100"/>
                  </a:spcAft>
                </a:pPr>
                <a:r>
                  <a:rPr lang="en-US" sz="1600" kern="100">
                    <a:effectLst/>
                    <a:latin typeface="+mj-lt"/>
                    <a:ea typeface="Georgia" panose="02040502050405020303" pitchFamily="18" charset="0"/>
                    <a:cs typeface="Times New Roman" panose="02020603050405020304" pitchFamily="18" charset="0"/>
                  </a:rPr>
                  <a:t>Khi đó </a:t>
                </a:r>
                <a14:m>
                  <m:oMath xmlns:m="http://schemas.openxmlformats.org/officeDocument/2006/math">
                    <m:r>
                      <a:rPr lang="en-US" sz="1600" i="1" kern="100">
                        <a:effectLst/>
                        <a:latin typeface="+mj-lt"/>
                        <a:ea typeface="Aptos"/>
                        <a:cs typeface="Times New Roman" panose="02020603050405020304" pitchFamily="18" charset="0"/>
                      </a:rPr>
                      <m:t>𝑀</m:t>
                    </m:r>
                  </m:oMath>
                </a14:m>
                <a:r>
                  <a:rPr lang="en-US" sz="1600" kern="100">
                    <a:effectLst/>
                    <a:latin typeface="+mj-lt"/>
                    <a:ea typeface="Georgia" panose="02040502050405020303" pitchFamily="18" charset="0"/>
                    <a:cs typeface="Times New Roman" panose="02020603050405020304" pitchFamily="18" charset="0"/>
                  </a:rPr>
                  <a:t> là biến cố: “An thắng ít nhất 2 ván”. </a:t>
                </a:r>
                <a:endParaRPr lang="en-US" sz="1600" kern="100">
                  <a:latin typeface="+mj-lt"/>
                  <a:ea typeface="Aptos"/>
                  <a:cs typeface="Times New Roman" panose="02020603050405020304" pitchFamily="18" charset="0"/>
                </a:endParaRPr>
              </a:p>
              <a:p>
                <a:pPr algn="ctr">
                  <a:lnSpc>
                    <a:spcPct val="150000"/>
                  </a:lnSpc>
                  <a:spcBef>
                    <a:spcPts val="100"/>
                  </a:spcBef>
                  <a:spcAft>
                    <a:spcPts val="100"/>
                  </a:spcAft>
                </a:pPr>
                <a14:m>
                  <m:oMath xmlns:m="http://schemas.openxmlformats.org/officeDocument/2006/math">
                    <m:r>
                      <a:rPr lang="en-US" sz="1600" i="1" kern="100">
                        <a:effectLst/>
                        <a:latin typeface="+mj-lt"/>
                        <a:ea typeface="Aptos"/>
                        <a:cs typeface="Times New Roman" panose="02020603050405020304" pitchFamily="18" charset="0"/>
                      </a:rPr>
                      <m:t>𝑀</m:t>
                    </m:r>
                    <m:r>
                      <a:rPr lang="en-US" sz="1600" i="1" kern="100">
                        <a:effectLst/>
                        <a:latin typeface="+mj-lt"/>
                        <a:ea typeface="Aptos"/>
                        <a:cs typeface="Times New Roman" panose="02020603050405020304" pitchFamily="18" charset="0"/>
                      </a:rPr>
                      <m:t>=</m:t>
                    </m:r>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i="1" kern="100">
                            <a:effectLst/>
                            <a:latin typeface="+mj-lt"/>
                            <a:ea typeface="Aptos"/>
                            <a:cs typeface="Times New Roman" panose="02020603050405020304" pitchFamily="18" charset="0"/>
                          </a:rPr>
                          <m:t>2</m:t>
                        </m:r>
                      </m:sub>
                    </m:sSub>
                    <m:r>
                      <a:rPr lang="en-US" sz="1600" i="1" kern="100">
                        <a:effectLst/>
                        <a:latin typeface="+mj-lt"/>
                        <a:ea typeface="Aptos"/>
                        <a:cs typeface="Times New Roman" panose="02020603050405020304" pitchFamily="18" charset="0"/>
                      </a:rPr>
                      <m:t>∪</m:t>
                    </m:r>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i="1" kern="100">
                            <a:effectLst/>
                            <a:latin typeface="+mj-lt"/>
                            <a:ea typeface="Aptos"/>
                            <a:cs typeface="Times New Roman" panose="02020603050405020304" pitchFamily="18" charset="0"/>
                          </a:rPr>
                          <m:t>3</m:t>
                        </m:r>
                      </m:sub>
                    </m:sSub>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𝑀</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d>
                      <m:dPr>
                        <m:ctrlPr>
                          <a:rPr lang="en-US" sz="1600" i="1" kern="100">
                            <a:effectLst/>
                            <a:latin typeface="+mj-lt"/>
                            <a:ea typeface="Aptos"/>
                            <a:cs typeface="Times New Roman" panose="02020603050405020304" pitchFamily="18" charset="0"/>
                          </a:rPr>
                        </m:ctrlPr>
                      </m:dPr>
                      <m:e>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kern="100">
                                <a:effectLst/>
                                <a:latin typeface="+mj-lt"/>
                                <a:ea typeface="Aptos"/>
                                <a:cs typeface="Times New Roman" panose="02020603050405020304" pitchFamily="18" charset="0"/>
                              </a:rPr>
                              <m:t>2</m:t>
                            </m:r>
                          </m:sub>
                        </m:sSub>
                      </m:e>
                    </m:d>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d>
                      <m:dPr>
                        <m:ctrlPr>
                          <a:rPr lang="en-US" sz="1600" i="1" kern="100">
                            <a:effectLst/>
                            <a:latin typeface="+mj-lt"/>
                            <a:ea typeface="Aptos"/>
                            <a:cs typeface="Times New Roman" panose="02020603050405020304" pitchFamily="18" charset="0"/>
                          </a:rPr>
                        </m:ctrlPr>
                      </m:dPr>
                      <m:e>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kern="100">
                                <a:effectLst/>
                                <a:latin typeface="+mj-lt"/>
                                <a:ea typeface="Aptos"/>
                                <a:cs typeface="Times New Roman" panose="02020603050405020304" pitchFamily="18" charset="0"/>
                              </a:rPr>
                              <m:t>3</m:t>
                            </m:r>
                          </m:sub>
                        </m:sSub>
                      </m:e>
                    </m:d>
                    <m:r>
                      <a:rPr lang="nl-NL" sz="1600" kern="100">
                        <a:effectLst/>
                        <a:latin typeface="+mj-lt"/>
                        <a:ea typeface="Aptos"/>
                        <a:cs typeface="Times New Roman" panose="02020603050405020304" pitchFamily="18" charset="0"/>
                      </a:rPr>
                      <m:t>=</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nl-NL" sz="1600" kern="100">
                            <a:effectLst/>
                            <a:latin typeface="+mj-lt"/>
                            <a:ea typeface="Aptos"/>
                            <a:cs typeface="Times New Roman" panose="02020603050405020304" pitchFamily="18" charset="0"/>
                          </a:rPr>
                          <m:t>3</m:t>
                        </m:r>
                      </m:sub>
                      <m:sup>
                        <m:r>
                          <a:rPr lang="nl-NL" sz="1600" kern="100">
                            <a:effectLst/>
                            <a:latin typeface="+mj-lt"/>
                            <a:ea typeface="Aptos"/>
                            <a:cs typeface="Times New Roman" panose="02020603050405020304" pitchFamily="18" charset="0"/>
                          </a:rPr>
                          <m:t>2</m:t>
                        </m:r>
                      </m:sup>
                    </m:sSubSup>
                    <m:r>
                      <a:rPr lang="nl-NL"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nl-NL" sz="1600" kern="100">
                            <a:effectLst/>
                            <a:latin typeface="+mj-lt"/>
                            <a:ea typeface="Aptos"/>
                            <a:cs typeface="Times New Roman" panose="02020603050405020304" pitchFamily="18" charset="0"/>
                          </a:rPr>
                          <m:t>4</m:t>
                        </m:r>
                      </m:e>
                      <m:sup>
                        <m:r>
                          <a:rPr lang="nl-NL" sz="1600" kern="100">
                            <a:effectLst/>
                            <a:latin typeface="+mj-lt"/>
                            <a:ea typeface="Aptos"/>
                            <a:cs typeface="Times New Roman" panose="02020603050405020304" pitchFamily="18" charset="0"/>
                          </a:rPr>
                          <m:t>2</m:t>
                        </m:r>
                      </m:sup>
                    </m:sSup>
                    <m:r>
                      <a:rPr lang="nl-NL" sz="1600" kern="100">
                        <a:effectLst/>
                        <a:latin typeface="+mj-lt"/>
                        <a:ea typeface="Aptos"/>
                        <a:cs typeface="Times New Roman" panose="02020603050405020304" pitchFamily="18" charset="0"/>
                      </a:rPr>
                      <m:t>⋅0,6+</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nl-NL" sz="1600" kern="100">
                            <a:effectLst/>
                            <a:latin typeface="+mj-lt"/>
                            <a:ea typeface="Aptos"/>
                            <a:cs typeface="Times New Roman" panose="02020603050405020304" pitchFamily="18" charset="0"/>
                          </a:rPr>
                          <m:t>3</m:t>
                        </m:r>
                      </m:sub>
                      <m:sup>
                        <m:r>
                          <a:rPr lang="nl-NL" sz="1600" kern="100">
                            <a:effectLst/>
                            <a:latin typeface="+mj-lt"/>
                            <a:ea typeface="Aptos"/>
                            <a:cs typeface="Times New Roman" panose="02020603050405020304" pitchFamily="18" charset="0"/>
                          </a:rPr>
                          <m:t>3</m:t>
                        </m:r>
                      </m:sup>
                    </m:sSubSup>
                    <m:r>
                      <a:rPr lang="nl-NL"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nl-NL" sz="1600" kern="100">
                            <a:effectLst/>
                            <a:latin typeface="+mj-lt"/>
                            <a:ea typeface="Aptos"/>
                            <a:cs typeface="Times New Roman" panose="02020603050405020304" pitchFamily="18" charset="0"/>
                          </a:rPr>
                          <m:t>4</m:t>
                        </m:r>
                      </m:e>
                      <m:sup>
                        <m:r>
                          <a:rPr lang="nl-NL" sz="1600" kern="100">
                            <a:effectLst/>
                            <a:latin typeface="+mj-lt"/>
                            <a:ea typeface="Aptos"/>
                            <a:cs typeface="Times New Roman" panose="02020603050405020304" pitchFamily="18" charset="0"/>
                          </a:rPr>
                          <m:t>3</m:t>
                        </m:r>
                      </m:sup>
                    </m:sSup>
                    <m:r>
                      <a:rPr lang="nl-NL" sz="1600" kern="100">
                        <a:effectLst/>
                        <a:latin typeface="+mj-lt"/>
                        <a:ea typeface="Aptos"/>
                        <a:cs typeface="Times New Roman" panose="02020603050405020304" pitchFamily="18" charset="0"/>
                      </a:rPr>
                      <m:t>=0,352</m:t>
                    </m:r>
                  </m:oMath>
                </a14:m>
                <a:r>
                  <a:rPr lang="nl-NL" sz="1600" kern="100">
                    <a:effectLst/>
                    <a:latin typeface="+mj-lt"/>
                    <a:ea typeface="Aptos"/>
                    <a:cs typeface="Times New Roman" panose="02020603050405020304" pitchFamily="18" charset="0"/>
                  </a:rPr>
                  <a:t>.</a:t>
                </a:r>
                <a:endParaRPr lang="en-US" sz="1600" kern="100">
                  <a:latin typeface="+mj-lt"/>
                  <a:ea typeface="Aptos"/>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00599" y="2567037"/>
                <a:ext cx="8290196" cy="2415405"/>
              </a:xfrm>
              <a:prstGeom prst="rect">
                <a:avLst/>
              </a:prstGeom>
              <a:blipFill>
                <a:blip r:embed="rId3"/>
                <a:stretch>
                  <a:fillRect l="-368" b="-2273"/>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844" y="2567037"/>
            <a:ext cx="1724232" cy="1351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anim calcmode="lin" valueType="num">
                                      <p:cBhvr>
                                        <p:cTn id="8" dur="500" fill="hold"/>
                                        <p:tgtEl>
                                          <p:spTgt spid="62"/>
                                        </p:tgtEl>
                                        <p:attrNameLst>
                                          <p:attrName>ppt_x</p:attrName>
                                        </p:attrNameLst>
                                      </p:cBhvr>
                                      <p:tavLst>
                                        <p:tav tm="0">
                                          <p:val>
                                            <p:strVal val="#ppt_x"/>
                                          </p:val>
                                        </p:tav>
                                        <p:tav tm="100000">
                                          <p:val>
                                            <p:strVal val="#ppt_x"/>
                                          </p:val>
                                        </p:tav>
                                      </p:tavLst>
                                    </p:anim>
                                    <p:anim calcmode="lin" valueType="num">
                                      <p:cBhvr>
                                        <p:cTn id="9" dur="500" fill="hold"/>
                                        <p:tgtEl>
                                          <p:spTgt spid="6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barn(in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34" dur="500"/>
                                        <p:tgtEl>
                                          <p:spTgt spid="1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9" dur="500"/>
                                        <p:tgtEl>
                                          <p:spTgt spid="1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44" dur="500"/>
                                        <p:tgtEl>
                                          <p:spTgt spid="1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49"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71" name="TextBox 70"/>
          <p:cNvSpPr txBox="1"/>
          <p:nvPr/>
        </p:nvSpPr>
        <p:spPr>
          <a:xfrm>
            <a:off x="474291" y="307628"/>
            <a:ext cx="8302975" cy="830997"/>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1600" b="1" i="0" u="none" strike="noStrike" kern="0" cap="none" spc="0" normalizeH="0" baseline="0" noProof="0">
                <a:ln>
                  <a:noFill/>
                </a:ln>
                <a:solidFill>
                  <a:srgbClr val="FFFFFF"/>
                </a:solidFill>
                <a:effectLst/>
                <a:highlight>
                  <a:srgbClr val="CE4D8E"/>
                </a:highlight>
                <a:uLnTx/>
                <a:uFillTx/>
                <a:latin typeface="Arial" panose="020B0604020202020204" pitchFamily="34" charset="0"/>
                <a:ea typeface="+mn-ea"/>
                <a:cs typeface="Arial" panose="020B0604020202020204" pitchFamily="34" charset="0"/>
                <a:sym typeface="Arial"/>
              </a:rPr>
              <a:t>Ví dụ </a:t>
            </a:r>
            <a:r>
              <a:rPr kumimoji="0" lang="en-US" sz="1600" b="1" i="0" u="none" strike="noStrike" kern="0" cap="none" spc="0" normalizeH="0" baseline="0" noProof="0" smtClean="0">
                <a:ln>
                  <a:noFill/>
                </a:ln>
                <a:solidFill>
                  <a:srgbClr val="FFFFFF"/>
                </a:solidFill>
                <a:effectLst/>
                <a:highlight>
                  <a:srgbClr val="CE4D8E"/>
                </a:highlight>
                <a:uLnTx/>
                <a:uFillTx/>
                <a:latin typeface="Arial" panose="020B0604020202020204" pitchFamily="34" charset="0"/>
                <a:ea typeface="+mn-ea"/>
                <a:cs typeface="Arial" panose="020B0604020202020204" pitchFamily="34" charset="0"/>
                <a:sym typeface="Arial"/>
              </a:rPr>
              <a:t>2:</a:t>
            </a:r>
            <a:r>
              <a:rPr kumimoji="0" lang="en-US" sz="1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a:t>
            </a:r>
            <a:r>
              <a:rPr lang="vi-VN" sz="1600" kern="1200">
                <a:solidFill>
                  <a:sysClr val="windowText" lastClr="000000"/>
                </a:solidFill>
                <a:latin typeface="Arial" panose="020B0604020202020204" pitchFamily="34" charset="0"/>
                <a:ea typeface="+mn-ea"/>
                <a:cs typeface="Arial" panose="020B0604020202020204" pitchFamily="34" charset="0"/>
              </a:rPr>
              <a:t>Trở lại tình huống mở đầu. Tính xác suất thắng của người chơi khi chọn </a:t>
            </a:r>
            <a:r>
              <a:rPr lang="vi-VN" sz="1600" kern="1200">
                <a:solidFill>
                  <a:sysClr val="windowText" lastClr="000000"/>
                </a:solidFill>
                <a:latin typeface="Arial" panose="020B0604020202020204" pitchFamily="34" charset="0"/>
                <a:ea typeface="+mn-ea"/>
                <a:cs typeface="Arial" panose="020B0604020202020204" pitchFamily="34" charset="0"/>
              </a:rPr>
              <a:t>chơi </a:t>
            </a:r>
            <a:r>
              <a:rPr lang="vi-VN" sz="1600" kern="1200" smtClean="0">
                <a:solidFill>
                  <a:sysClr val="windowText" lastClr="000000"/>
                </a:solidFill>
                <a:latin typeface="Arial" panose="020B0604020202020204" pitchFamily="34" charset="0"/>
                <a:ea typeface="+mn-ea"/>
                <a:cs typeface="Arial" panose="020B0604020202020204" pitchFamily="34" charset="0"/>
              </a:rPr>
              <a:t>theo</a:t>
            </a:r>
            <a:r>
              <a:rPr lang="en-US" sz="1600" kern="1200" smtClean="0">
                <a:solidFill>
                  <a:sysClr val="windowText" lastClr="000000"/>
                </a:solidFill>
                <a:latin typeface="Arial" panose="020B0604020202020204" pitchFamily="34" charset="0"/>
                <a:ea typeface="+mn-ea"/>
                <a:cs typeface="Arial" panose="020B0604020202020204" pitchFamily="34" charset="0"/>
              </a:rPr>
              <a:t> </a:t>
            </a:r>
            <a:r>
              <a:rPr lang="vi-VN" sz="1600" kern="1200" smtClean="0">
                <a:solidFill>
                  <a:sysClr val="windowText" lastClr="000000"/>
                </a:solidFill>
                <a:latin typeface="Arial" panose="020B0604020202020204" pitchFamily="34" charset="0"/>
                <a:ea typeface="+mn-ea"/>
                <a:cs typeface="Arial" panose="020B0604020202020204" pitchFamily="34" charset="0"/>
              </a:rPr>
              <a:t>phương </a:t>
            </a:r>
            <a:r>
              <a:rPr lang="vi-VN" sz="1600" kern="1200">
                <a:solidFill>
                  <a:sysClr val="windowText" lastClr="000000"/>
                </a:solidFill>
                <a:latin typeface="Arial" panose="020B0604020202020204" pitchFamily="34" charset="0"/>
                <a:ea typeface="+mn-ea"/>
                <a:cs typeface="Arial" panose="020B0604020202020204" pitchFamily="34" charset="0"/>
              </a:rPr>
              <a:t>án 1.</a:t>
            </a:r>
            <a:endParaRPr lang="vi-VN" sz="1600" kern="1200">
              <a:solidFill>
                <a:sysClr val="windowText" lastClr="000000"/>
              </a:solidFill>
              <a:latin typeface="Arial" panose="020B0604020202020204" pitchFamily="34" charset="0"/>
              <a:ea typeface="+mn-ea"/>
              <a:cs typeface="Arial" panose="020B0604020202020204" pitchFamily="34" charset="0"/>
            </a:endParaRPr>
          </a:p>
        </p:txBody>
      </p:sp>
      <p:sp>
        <p:nvSpPr>
          <p:cNvPr id="73" name="Rectangle 72"/>
          <p:cNvSpPr/>
          <p:nvPr/>
        </p:nvSpPr>
        <p:spPr>
          <a:xfrm>
            <a:off x="4304215" y="1165964"/>
            <a:ext cx="64312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474291" y="1822706"/>
                <a:ext cx="8302975" cy="2780698"/>
              </a:xfrm>
              <a:prstGeom prst="rect">
                <a:avLst/>
              </a:prstGeom>
            </p:spPr>
            <p:txBody>
              <a:bodyPr wrap="square">
                <a:spAutoFit/>
              </a:bodyPr>
              <a:lstStyle/>
              <a:p>
                <a:pPr algn="just">
                  <a:lnSpc>
                    <a:spcPct val="150000"/>
                  </a:lnSpc>
                </a:pPr>
                <a:r>
                  <a:rPr lang="vi-VN" sz="1600" smtClean="0">
                    <a:solidFill>
                      <a:schemeClr val="bg1">
                        <a:lumMod val="10000"/>
                      </a:schemeClr>
                    </a:solidFill>
                    <a:latin typeface="+mn-lt"/>
                  </a:rPr>
                  <a:t>Gọi </a:t>
                </a:r>
                <a14:m>
                  <m:oMath xmlns:m="http://schemas.openxmlformats.org/officeDocument/2006/math">
                    <m:r>
                      <a:rPr lang="vi-VN" sz="1600" i="1" smtClean="0">
                        <a:solidFill>
                          <a:schemeClr val="bg1">
                            <a:lumMod val="10000"/>
                          </a:schemeClr>
                        </a:solidFill>
                        <a:latin typeface="Cambria Math" panose="02040503050406030204" pitchFamily="18" charset="0"/>
                      </a:rPr>
                      <m:t>𝑇</m:t>
                    </m:r>
                  </m:oMath>
                </a14:m>
                <a:r>
                  <a:rPr lang="vi-VN" sz="1600">
                    <a:solidFill>
                      <a:schemeClr val="bg1">
                        <a:lumMod val="10000"/>
                      </a:schemeClr>
                    </a:solidFill>
                    <a:latin typeface="+mn-lt"/>
                  </a:rPr>
                  <a:t> là phép thử: “Gieo một xúc xắc cân đối, đồng chất"; </a:t>
                </a:r>
                <a14:m>
                  <m:oMath xmlns:m="http://schemas.openxmlformats.org/officeDocument/2006/math">
                    <m:r>
                      <a:rPr lang="vi-VN" sz="1600" i="1" smtClean="0">
                        <a:solidFill>
                          <a:schemeClr val="bg1">
                            <a:lumMod val="10000"/>
                          </a:schemeClr>
                        </a:solidFill>
                        <a:latin typeface="Cambria Math" panose="02040503050406030204" pitchFamily="18" charset="0"/>
                      </a:rPr>
                      <m:t>𝐸</m:t>
                    </m:r>
                  </m:oMath>
                </a14:m>
                <a:r>
                  <a:rPr lang="vi-VN" sz="1600">
                    <a:solidFill>
                      <a:schemeClr val="bg1">
                        <a:lumMod val="10000"/>
                      </a:schemeClr>
                    </a:solidFill>
                    <a:latin typeface="+mn-lt"/>
                  </a:rPr>
                  <a:t> là biến cố: “Xúc xắc </a:t>
                </a:r>
                <a:r>
                  <a:rPr lang="vi-VN" sz="1600">
                    <a:solidFill>
                      <a:schemeClr val="bg1">
                        <a:lumMod val="10000"/>
                      </a:schemeClr>
                    </a:solidFill>
                    <a:latin typeface="+mn-lt"/>
                  </a:rPr>
                  <a:t>xuất </a:t>
                </a:r>
                <a:r>
                  <a:rPr lang="vi-VN" sz="1600" smtClean="0">
                    <a:solidFill>
                      <a:schemeClr val="bg1">
                        <a:lumMod val="10000"/>
                      </a:schemeClr>
                    </a:solidFill>
                    <a:latin typeface="+mn-lt"/>
                  </a:rPr>
                  <a:t>hiện</a:t>
                </a:r>
                <a:r>
                  <a:rPr lang="en-US" sz="1600" smtClean="0">
                    <a:solidFill>
                      <a:schemeClr val="bg1">
                        <a:lumMod val="10000"/>
                      </a:schemeClr>
                    </a:solidFill>
                    <a:latin typeface="+mn-lt"/>
                  </a:rPr>
                  <a:t> </a:t>
                </a:r>
                <a:r>
                  <a:rPr lang="vi-VN" sz="1600" smtClean="0">
                    <a:solidFill>
                      <a:schemeClr val="bg1">
                        <a:lumMod val="10000"/>
                      </a:schemeClr>
                    </a:solidFill>
                    <a:latin typeface="+mn-lt"/>
                  </a:rPr>
                  <a:t>mặt </a:t>
                </a:r>
                <a:r>
                  <a:rPr lang="vi-VN" sz="1600">
                    <a:solidFill>
                      <a:schemeClr val="bg1">
                        <a:lumMod val="10000"/>
                      </a:schemeClr>
                    </a:solidFill>
                    <a:latin typeface="+mn-lt"/>
                  </a:rPr>
                  <a:t>6 </a:t>
                </a:r>
                <a:r>
                  <a:rPr lang="vi-VN" sz="1600">
                    <a:solidFill>
                      <a:schemeClr val="bg1">
                        <a:lumMod val="10000"/>
                      </a:schemeClr>
                    </a:solidFill>
                    <a:latin typeface="+mn-lt"/>
                  </a:rPr>
                  <a:t>chấm</a:t>
                </a:r>
                <a:r>
                  <a:rPr lang="vi-VN" sz="1600" smtClean="0">
                    <a:solidFill>
                      <a:schemeClr val="bg1">
                        <a:lumMod val="10000"/>
                      </a:schemeClr>
                    </a:solidFill>
                    <a:latin typeface="+mn-lt"/>
                  </a:rPr>
                  <a:t>".</a:t>
                </a:r>
                <a:endParaRPr lang="en-US" sz="1600" smtClean="0">
                  <a:solidFill>
                    <a:schemeClr val="bg1">
                      <a:lumMod val="10000"/>
                    </a:schemeClr>
                  </a:solidFill>
                  <a:latin typeface="+mn-lt"/>
                </a:endParaRPr>
              </a:p>
              <a:p>
                <a:pPr algn="just">
                  <a:lnSpc>
                    <a:spcPct val="140000"/>
                  </a:lnSpc>
                </a:pPr>
                <a14:m>
                  <m:oMathPara xmlns:m="http://schemas.openxmlformats.org/officeDocument/2006/math">
                    <m:oMathParaPr>
                      <m:jc m:val="left"/>
                    </m:oMathParaPr>
                    <m:oMath xmlns:m="http://schemas.openxmlformats.org/officeDocument/2006/math">
                      <m:r>
                        <m:rPr>
                          <m:nor/>
                        </m:rPr>
                        <a:rPr lang="vi-VN" sz="1600">
                          <a:solidFill>
                            <a:schemeClr val="bg1">
                              <a:lumMod val="10000"/>
                            </a:schemeClr>
                          </a:solidFill>
                        </a:rPr>
                        <m:t>X</m:t>
                      </m:r>
                      <m:r>
                        <m:rPr>
                          <m:nor/>
                        </m:rPr>
                        <a:rPr lang="vi-VN" sz="1600">
                          <a:solidFill>
                            <a:schemeClr val="bg1">
                              <a:lumMod val="10000"/>
                            </a:schemeClr>
                          </a:solidFill>
                        </a:rPr>
                        <m:t>é</m:t>
                      </m:r>
                      <m:r>
                        <m:rPr>
                          <m:nor/>
                        </m:rPr>
                        <a:rPr lang="vi-VN" sz="1600">
                          <a:solidFill>
                            <a:schemeClr val="bg1">
                              <a:lumMod val="10000"/>
                            </a:schemeClr>
                          </a:solidFill>
                        </a:rPr>
                        <m:t>t</m:t>
                      </m:r>
                      <m:r>
                        <m:rPr>
                          <m:nor/>
                        </m:rPr>
                        <a:rPr lang="vi-VN" sz="1600">
                          <a:solidFill>
                            <a:schemeClr val="bg1">
                              <a:lumMod val="10000"/>
                            </a:schemeClr>
                          </a:solidFill>
                        </a:rPr>
                        <m:t> </m:t>
                      </m:r>
                      <m:r>
                        <m:rPr>
                          <m:nor/>
                        </m:rPr>
                        <a:rPr lang="vi-VN" sz="1600">
                          <a:solidFill>
                            <a:schemeClr val="bg1">
                              <a:lumMod val="10000"/>
                            </a:schemeClr>
                          </a:solidFill>
                        </a:rPr>
                        <m:t>ph</m:t>
                      </m:r>
                      <m:r>
                        <m:rPr>
                          <m:nor/>
                        </m:rPr>
                        <a:rPr lang="vi-VN" sz="1600">
                          <a:solidFill>
                            <a:schemeClr val="bg1">
                              <a:lumMod val="10000"/>
                            </a:schemeClr>
                          </a:solidFill>
                        </a:rPr>
                        <m:t>é</m:t>
                      </m:r>
                      <m:r>
                        <m:rPr>
                          <m:nor/>
                        </m:rPr>
                        <a:rPr lang="vi-VN" sz="1600">
                          <a:solidFill>
                            <a:schemeClr val="bg1">
                              <a:lumMod val="10000"/>
                            </a:schemeClr>
                          </a:solidFill>
                        </a:rPr>
                        <m:t>p</m:t>
                      </m:r>
                      <m:r>
                        <m:rPr>
                          <m:nor/>
                        </m:rPr>
                        <a:rPr lang="vi-VN" sz="1600">
                          <a:solidFill>
                            <a:schemeClr val="bg1">
                              <a:lumMod val="10000"/>
                            </a:schemeClr>
                          </a:solidFill>
                        </a:rPr>
                        <m:t> </m:t>
                      </m:r>
                      <m:r>
                        <m:rPr>
                          <m:nor/>
                        </m:rPr>
                        <a:rPr lang="vi-VN" sz="1600">
                          <a:solidFill>
                            <a:schemeClr val="bg1">
                              <a:lumMod val="10000"/>
                            </a:schemeClr>
                          </a:solidFill>
                        </a:rPr>
                        <m:t>th</m:t>
                      </m:r>
                      <m:r>
                        <m:rPr>
                          <m:nor/>
                        </m:rPr>
                        <a:rPr lang="vi-VN" sz="1600">
                          <a:solidFill>
                            <a:schemeClr val="bg1">
                              <a:lumMod val="10000"/>
                            </a:schemeClr>
                          </a:solidFill>
                        </a:rPr>
                        <m:t>ử </m:t>
                      </m:r>
                      <m:r>
                        <m:rPr>
                          <m:nor/>
                        </m:rPr>
                        <a:rPr lang="vi-VN" sz="1600">
                          <a:solidFill>
                            <a:schemeClr val="bg1">
                              <a:lumMod val="10000"/>
                            </a:schemeClr>
                          </a:solidFill>
                        </a:rPr>
                        <m:t>l</m:t>
                      </m:r>
                      <m:r>
                        <m:rPr>
                          <m:nor/>
                        </m:rPr>
                        <a:rPr lang="vi-VN" sz="1600">
                          <a:solidFill>
                            <a:schemeClr val="bg1">
                              <a:lumMod val="10000"/>
                            </a:schemeClr>
                          </a:solidFill>
                        </a:rPr>
                        <m:t>ặ</m:t>
                      </m:r>
                      <m:r>
                        <m:rPr>
                          <m:nor/>
                        </m:rPr>
                        <a:rPr lang="vi-VN" sz="1600">
                          <a:solidFill>
                            <a:schemeClr val="bg1">
                              <a:lumMod val="10000"/>
                            </a:schemeClr>
                          </a:solidFill>
                        </a:rPr>
                        <m:t>p</m:t>
                      </m:r>
                      <m:r>
                        <m:rPr>
                          <m:nor/>
                        </m:rPr>
                        <a:rPr lang="vi-VN" sz="1600">
                          <a:solidFill>
                            <a:schemeClr val="bg1">
                              <a:lumMod val="10000"/>
                            </a:schemeClr>
                          </a:solidFill>
                        </a:rPr>
                        <m:t> </m:t>
                      </m:r>
                      <m:r>
                        <m:rPr>
                          <m:nor/>
                        </m:rPr>
                        <a:rPr lang="vi-VN" sz="1600">
                          <a:solidFill>
                            <a:schemeClr val="bg1">
                              <a:lumMod val="10000"/>
                            </a:schemeClr>
                          </a:solidFill>
                        </a:rPr>
                        <m:t>v</m:t>
                      </m:r>
                      <m:r>
                        <m:rPr>
                          <m:nor/>
                        </m:rPr>
                        <a:rPr lang="vi-VN" sz="1600">
                          <a:solidFill>
                            <a:schemeClr val="bg1">
                              <a:lumMod val="10000"/>
                            </a:schemeClr>
                          </a:solidFill>
                        </a:rPr>
                        <m:t>ớ</m:t>
                      </m:r>
                      <m:r>
                        <m:rPr>
                          <m:nor/>
                        </m:rPr>
                        <a:rPr lang="vi-VN" sz="1600">
                          <a:solidFill>
                            <a:schemeClr val="bg1">
                              <a:lumMod val="10000"/>
                            </a:schemeClr>
                          </a:solidFill>
                        </a:rPr>
                        <m:t>i</m:t>
                      </m:r>
                      <m:r>
                        <m:rPr>
                          <m:nor/>
                        </m:rPr>
                        <a:rPr lang="vi-VN" sz="1600">
                          <a:solidFill>
                            <a:schemeClr val="bg1">
                              <a:lumMod val="10000"/>
                            </a:schemeClr>
                          </a:solidFill>
                        </a:rPr>
                        <m:t> </m:t>
                      </m:r>
                      <m:r>
                        <a:rPr lang="vi-VN" sz="1600" i="1">
                          <a:solidFill>
                            <a:schemeClr val="bg1">
                              <a:lumMod val="10000"/>
                            </a:schemeClr>
                          </a:solidFill>
                          <a:latin typeface="Cambria Math" panose="02040503050406030204" pitchFamily="18" charset="0"/>
                        </a:rPr>
                        <m:t>𝑛</m:t>
                      </m:r>
                      <m:r>
                        <a:rPr lang="vi-VN" sz="1600" i="1">
                          <a:solidFill>
                            <a:schemeClr val="bg1">
                              <a:lumMod val="10000"/>
                            </a:schemeClr>
                          </a:solidFill>
                          <a:latin typeface="Cambria Math" panose="02040503050406030204" pitchFamily="18" charset="0"/>
                        </a:rPr>
                        <m:t>=12</m:t>
                      </m:r>
                      <m:r>
                        <m:rPr>
                          <m:nor/>
                        </m:rPr>
                        <a:rPr lang="en-US" sz="1600">
                          <a:solidFill>
                            <a:schemeClr val="bg1">
                              <a:lumMod val="10000"/>
                            </a:schemeClr>
                          </a:solidFill>
                        </a:rPr>
                        <m:t> </m:t>
                      </m:r>
                      <m:r>
                        <m:rPr>
                          <m:nor/>
                        </m:rPr>
                        <a:rPr lang="vi-VN" sz="1600">
                          <a:solidFill>
                            <a:schemeClr val="bg1">
                              <a:lumMod val="10000"/>
                            </a:schemeClr>
                          </a:solidFill>
                        </a:rPr>
                        <m:t>v</m:t>
                      </m:r>
                      <m:r>
                        <m:rPr>
                          <m:nor/>
                        </m:rPr>
                        <a:rPr lang="vi-VN" sz="1600">
                          <a:solidFill>
                            <a:schemeClr val="bg1">
                              <a:lumMod val="10000"/>
                            </a:schemeClr>
                          </a:solidFill>
                        </a:rPr>
                        <m:t>à</m:t>
                      </m:r>
                      <m:r>
                        <a:rPr lang="en-US" sz="1600" b="0" i="1" smtClean="0">
                          <a:solidFill>
                            <a:schemeClr val="bg1">
                              <a:lumMod val="10000"/>
                            </a:schemeClr>
                          </a:solidFill>
                          <a:latin typeface="Cambria Math" panose="02040503050406030204" pitchFamily="18" charset="0"/>
                        </a:rPr>
                        <m:t> </m:t>
                      </m:r>
                      <m:r>
                        <a:rPr lang="vi-VN" sz="1600" i="1" smtClean="0">
                          <a:solidFill>
                            <a:schemeClr val="bg1">
                              <a:lumMod val="10000"/>
                            </a:schemeClr>
                          </a:solidFill>
                          <a:latin typeface="Cambria Math" panose="02040503050406030204" pitchFamily="18" charset="0"/>
                        </a:rPr>
                        <m:t>𝑝</m:t>
                      </m:r>
                      <m:r>
                        <a:rPr lang="vi-VN" sz="1600" i="1" smtClean="0">
                          <a:solidFill>
                            <a:schemeClr val="bg1">
                              <a:lumMod val="10000"/>
                            </a:schemeClr>
                          </a:solidFill>
                          <a:latin typeface="Cambria Math" panose="02040503050406030204" pitchFamily="18" charset="0"/>
                        </a:rPr>
                        <m:t>=</m:t>
                      </m:r>
                      <m:r>
                        <a:rPr lang="vi-VN" sz="1600" i="1" smtClean="0">
                          <a:solidFill>
                            <a:schemeClr val="bg1">
                              <a:lumMod val="10000"/>
                            </a:schemeClr>
                          </a:solidFill>
                          <a:latin typeface="Cambria Math" panose="02040503050406030204" pitchFamily="18" charset="0"/>
                        </a:rPr>
                        <m:t>𝑃</m:t>
                      </m:r>
                      <m:r>
                        <a:rPr lang="vi-VN" sz="1600" i="1" smtClean="0">
                          <a:solidFill>
                            <a:schemeClr val="bg1">
                              <a:lumMod val="10000"/>
                            </a:schemeClr>
                          </a:solidFill>
                          <a:latin typeface="Cambria Math" panose="02040503050406030204" pitchFamily="18" charset="0"/>
                        </a:rPr>
                        <m:t>(</m:t>
                      </m:r>
                      <m:r>
                        <a:rPr lang="vi-VN" sz="1600" i="1" smtClean="0">
                          <a:solidFill>
                            <a:schemeClr val="bg1">
                              <a:lumMod val="10000"/>
                            </a:schemeClr>
                          </a:solidFill>
                          <a:latin typeface="Cambria Math" panose="02040503050406030204" pitchFamily="18" charset="0"/>
                        </a:rPr>
                        <m:t>𝐸</m:t>
                      </m:r>
                      <m:r>
                        <a:rPr lang="vi-VN" sz="1600" i="1" smtClean="0">
                          <a:solidFill>
                            <a:schemeClr val="bg1">
                              <a:lumMod val="10000"/>
                            </a:schemeClr>
                          </a:solidFill>
                          <a:latin typeface="Cambria Math" panose="02040503050406030204" pitchFamily="18" charset="0"/>
                        </a:rPr>
                        <m:t>)=</m:t>
                      </m:r>
                      <m:f>
                        <m:fPr>
                          <m:ctrlPr>
                            <a:rPr lang="vi-VN" sz="1600" i="1" smtClean="0">
                              <a:solidFill>
                                <a:schemeClr val="bg1">
                                  <a:lumMod val="10000"/>
                                </a:schemeClr>
                              </a:solidFill>
                              <a:latin typeface="Cambria Math" panose="02040503050406030204" pitchFamily="18" charset="0"/>
                            </a:rPr>
                          </m:ctrlPr>
                        </m:fPr>
                        <m:num>
                          <m:r>
                            <a:rPr lang="en-US" sz="1600" b="0" i="1" smtClean="0">
                              <a:solidFill>
                                <a:schemeClr val="bg1">
                                  <a:lumMod val="10000"/>
                                </a:schemeClr>
                              </a:solidFill>
                              <a:latin typeface="Cambria Math" panose="02040503050406030204" pitchFamily="18" charset="0"/>
                            </a:rPr>
                            <m:t>1</m:t>
                          </m:r>
                        </m:num>
                        <m:den>
                          <m:r>
                            <a:rPr lang="en-US" sz="1600" b="0" i="1" smtClean="0">
                              <a:solidFill>
                                <a:schemeClr val="bg1">
                                  <a:lumMod val="10000"/>
                                </a:schemeClr>
                              </a:solidFill>
                              <a:latin typeface="Cambria Math" panose="02040503050406030204" pitchFamily="18" charset="0"/>
                            </a:rPr>
                            <m:t>6</m:t>
                          </m:r>
                        </m:den>
                      </m:f>
                    </m:oMath>
                  </m:oMathPara>
                </a14:m>
                <a:endParaRPr lang="en-US" sz="1600" smtClean="0">
                  <a:solidFill>
                    <a:schemeClr val="bg1">
                      <a:lumMod val="10000"/>
                    </a:schemeClr>
                  </a:solidFill>
                  <a:latin typeface="+mn-lt"/>
                </a:endParaRPr>
              </a:p>
              <a:p>
                <a:pPr algn="just">
                  <a:lnSpc>
                    <a:spcPct val="170000"/>
                  </a:lnSpc>
                </a:pPr>
                <a:r>
                  <a:rPr lang="vi-VN" sz="1600">
                    <a:solidFill>
                      <a:schemeClr val="bg1">
                        <a:lumMod val="10000"/>
                      </a:schemeClr>
                    </a:solidFill>
                    <a:latin typeface="+mn-lt"/>
                  </a:rPr>
                  <a:t>Gọi </a:t>
                </a:r>
                <a14:m>
                  <m:oMath xmlns:m="http://schemas.openxmlformats.org/officeDocument/2006/math">
                    <m:r>
                      <a:rPr lang="vi-VN" sz="1600" i="1" smtClean="0">
                        <a:solidFill>
                          <a:schemeClr val="bg1">
                            <a:lumMod val="10000"/>
                          </a:schemeClr>
                        </a:solidFill>
                        <a:latin typeface="Cambria Math" panose="02040503050406030204" pitchFamily="18" charset="0"/>
                      </a:rPr>
                      <m:t>𝐵</m:t>
                    </m:r>
                  </m:oMath>
                </a14:m>
                <a:r>
                  <a:rPr lang="vi-VN" sz="1600">
                    <a:solidFill>
                      <a:schemeClr val="bg1">
                        <a:lumMod val="10000"/>
                      </a:schemeClr>
                    </a:solidFill>
                    <a:latin typeface="+mn-lt"/>
                  </a:rPr>
                  <a:t> là biến cố: “Người chơi thắng”. </a:t>
                </a:r>
                <a14:m>
                  <m:oMath xmlns:m="http://schemas.openxmlformats.org/officeDocument/2006/math">
                    <m:r>
                      <a:rPr lang="vi-VN" sz="1600" i="1" smtClean="0">
                        <a:solidFill>
                          <a:schemeClr val="bg1">
                            <a:lumMod val="10000"/>
                          </a:schemeClr>
                        </a:solidFill>
                        <a:latin typeface="Cambria Math" panose="02040503050406030204" pitchFamily="18" charset="0"/>
                      </a:rPr>
                      <m:t>𝐵</m:t>
                    </m:r>
                  </m:oMath>
                </a14:m>
                <a:r>
                  <a:rPr lang="vi-VN" sz="1600">
                    <a:solidFill>
                      <a:schemeClr val="bg1">
                        <a:lumMod val="10000"/>
                      </a:schemeClr>
                    </a:solidFill>
                    <a:latin typeface="+mn-lt"/>
                  </a:rPr>
                  <a:t> cũng là biến cố: "Trong phép thử lặp </a:t>
                </a:r>
                <a14:m>
                  <m:oMath xmlns:m="http://schemas.openxmlformats.org/officeDocument/2006/math">
                    <m:r>
                      <a:rPr lang="vi-VN" sz="1600" i="1" smtClean="0">
                        <a:solidFill>
                          <a:schemeClr val="bg1">
                            <a:lumMod val="10000"/>
                          </a:schemeClr>
                        </a:solidFill>
                        <a:latin typeface="Cambria Math" panose="02040503050406030204" pitchFamily="18" charset="0"/>
                      </a:rPr>
                      <m:t>𝑇</m:t>
                    </m:r>
                  </m:oMath>
                </a14:m>
                <a:r>
                  <a:rPr lang="vi-VN" sz="1600">
                    <a:solidFill>
                      <a:schemeClr val="bg1">
                        <a:lumMod val="10000"/>
                      </a:schemeClr>
                    </a:solidFill>
                    <a:latin typeface="+mn-lt"/>
                  </a:rPr>
                  <a:t>, với </a:t>
                </a:r>
                <a14:m>
                  <m:oMath xmlns:m="http://schemas.openxmlformats.org/officeDocument/2006/math">
                    <m:r>
                      <a:rPr lang="vi-VN" sz="1600" i="1" smtClean="0">
                        <a:solidFill>
                          <a:schemeClr val="bg1">
                            <a:lumMod val="10000"/>
                          </a:schemeClr>
                        </a:solidFill>
                        <a:latin typeface="Cambria Math" panose="02040503050406030204" pitchFamily="18" charset="0"/>
                      </a:rPr>
                      <m:t>𝑛</m:t>
                    </m:r>
                    <m:r>
                      <a:rPr lang="vi-VN" sz="1600" i="1" smtClean="0">
                        <a:solidFill>
                          <a:schemeClr val="bg1">
                            <a:lumMod val="10000"/>
                          </a:schemeClr>
                        </a:solidFill>
                        <a:latin typeface="Cambria Math" panose="02040503050406030204" pitchFamily="18" charset="0"/>
                      </a:rPr>
                      <m:t>=12</m:t>
                    </m:r>
                  </m:oMath>
                </a14:m>
                <a:r>
                  <a:rPr lang="en-US" sz="1600" smtClean="0">
                    <a:solidFill>
                      <a:schemeClr val="bg1">
                        <a:lumMod val="10000"/>
                      </a:schemeClr>
                    </a:solidFill>
                    <a:latin typeface="+mn-lt"/>
                  </a:rPr>
                  <a:t> </a:t>
                </a:r>
                <a:r>
                  <a:rPr lang="vi-VN" sz="1600" smtClean="0">
                    <a:solidFill>
                      <a:schemeClr val="bg1">
                        <a:lumMod val="10000"/>
                      </a:schemeClr>
                    </a:solidFill>
                    <a:latin typeface="+mn-lt"/>
                  </a:rPr>
                  <a:t>biến </a:t>
                </a:r>
                <a:r>
                  <a:rPr lang="vi-VN" sz="1600">
                    <a:solidFill>
                      <a:schemeClr val="bg1">
                        <a:lumMod val="10000"/>
                      </a:schemeClr>
                    </a:solidFill>
                    <a:latin typeface="+mn-lt"/>
                  </a:rPr>
                  <a:t>cố </a:t>
                </a:r>
                <a14:m>
                  <m:oMath xmlns:m="http://schemas.openxmlformats.org/officeDocument/2006/math">
                    <m:r>
                      <a:rPr lang="vi-VN" sz="1600" i="1" smtClean="0">
                        <a:solidFill>
                          <a:schemeClr val="bg1">
                            <a:lumMod val="10000"/>
                          </a:schemeClr>
                        </a:solidFill>
                        <a:latin typeface="Cambria Math" panose="02040503050406030204" pitchFamily="18" charset="0"/>
                      </a:rPr>
                      <m:t>𝐸</m:t>
                    </m:r>
                  </m:oMath>
                </a14:m>
                <a:r>
                  <a:rPr lang="vi-VN" sz="1600">
                    <a:solidFill>
                      <a:schemeClr val="bg1">
                        <a:lumMod val="10000"/>
                      </a:schemeClr>
                    </a:solidFill>
                    <a:latin typeface="+mn-lt"/>
                  </a:rPr>
                  <a:t> xuất hiện ít nhất hai </a:t>
                </a:r>
                <a:r>
                  <a:rPr lang="vi-VN" sz="1600">
                    <a:solidFill>
                      <a:schemeClr val="bg1">
                        <a:lumMod val="10000"/>
                      </a:schemeClr>
                    </a:solidFill>
                    <a:latin typeface="+mn-lt"/>
                  </a:rPr>
                  <a:t>lần</a:t>
                </a:r>
                <a:r>
                  <a:rPr lang="vi-VN" sz="1600" smtClean="0">
                    <a:solidFill>
                      <a:schemeClr val="bg1">
                        <a:lumMod val="10000"/>
                      </a:schemeClr>
                    </a:solidFill>
                    <a:latin typeface="+mn-lt"/>
                  </a:rPr>
                  <a:t>”.</a:t>
                </a:r>
                <a:endParaRPr lang="en-US" sz="1600" smtClean="0">
                  <a:solidFill>
                    <a:schemeClr val="bg1">
                      <a:lumMod val="10000"/>
                    </a:schemeClr>
                  </a:solidFill>
                  <a:latin typeface="+mn-lt"/>
                </a:endParaRPr>
              </a:p>
              <a:p>
                <a:pPr algn="just">
                  <a:lnSpc>
                    <a:spcPct val="170000"/>
                  </a:lnSpc>
                </a:pPr>
                <a:r>
                  <a:rPr lang="vi-VN" sz="1600" smtClean="0">
                    <a:solidFill>
                      <a:schemeClr val="bg1">
                        <a:lumMod val="10000"/>
                      </a:schemeClr>
                    </a:solidFill>
                    <a:latin typeface="+mn-lt"/>
                  </a:rPr>
                  <a:t>Xét </a:t>
                </a:r>
                <a:r>
                  <a:rPr lang="vi-VN" sz="1600">
                    <a:solidFill>
                      <a:schemeClr val="bg1">
                        <a:lumMod val="10000"/>
                      </a:schemeClr>
                    </a:solidFill>
                    <a:latin typeface="+mn-lt"/>
                  </a:rPr>
                  <a:t>biến cố đối </a:t>
                </a:r>
                <a14:m>
                  <m:oMath xmlns:m="http://schemas.openxmlformats.org/officeDocument/2006/math">
                    <m:acc>
                      <m:accPr>
                        <m:chr m:val="̅"/>
                        <m:ctrlPr>
                          <a:rPr lang="vi-VN" sz="1600" i="1" smtClean="0">
                            <a:solidFill>
                              <a:schemeClr val="bg1">
                                <a:lumMod val="10000"/>
                              </a:schemeClr>
                            </a:solidFill>
                            <a:latin typeface="Cambria Math" panose="02040503050406030204" pitchFamily="18" charset="0"/>
                          </a:rPr>
                        </m:ctrlPr>
                      </m:accPr>
                      <m:e>
                        <m:r>
                          <a:rPr lang="vi-VN" sz="1600" i="1">
                            <a:solidFill>
                              <a:schemeClr val="bg1">
                                <a:lumMod val="10000"/>
                              </a:schemeClr>
                            </a:solidFill>
                            <a:latin typeface="Cambria Math" panose="02040503050406030204" pitchFamily="18" charset="0"/>
                          </a:rPr>
                          <m:t>𝐵</m:t>
                        </m:r>
                      </m:e>
                    </m:acc>
                  </m:oMath>
                </a14:m>
                <a:r>
                  <a:rPr lang="vi-VN" sz="1600" smtClean="0">
                    <a:solidFill>
                      <a:schemeClr val="bg1">
                        <a:lumMod val="10000"/>
                      </a:schemeClr>
                    </a:solidFill>
                    <a:latin typeface="+mn-lt"/>
                  </a:rPr>
                  <a:t>: </a:t>
                </a:r>
                <a:r>
                  <a:rPr lang="vi-VN" sz="1600">
                    <a:solidFill>
                      <a:schemeClr val="bg1">
                        <a:lumMod val="10000"/>
                      </a:schemeClr>
                    </a:solidFill>
                    <a:latin typeface="+mn-lt"/>
                  </a:rPr>
                  <a:t>“Trong phép thử lặp </a:t>
                </a:r>
                <a14:m>
                  <m:oMath xmlns:m="http://schemas.openxmlformats.org/officeDocument/2006/math">
                    <m:r>
                      <a:rPr lang="vi-VN" sz="1600" i="1" smtClean="0">
                        <a:solidFill>
                          <a:schemeClr val="bg1">
                            <a:lumMod val="10000"/>
                          </a:schemeClr>
                        </a:solidFill>
                        <a:latin typeface="Cambria Math" panose="02040503050406030204" pitchFamily="18" charset="0"/>
                      </a:rPr>
                      <m:t>𝑇</m:t>
                    </m:r>
                  </m:oMath>
                </a14:m>
                <a:r>
                  <a:rPr lang="vi-VN" sz="1600">
                    <a:solidFill>
                      <a:schemeClr val="bg1">
                        <a:lumMod val="10000"/>
                      </a:schemeClr>
                    </a:solidFill>
                    <a:latin typeface="+mn-lt"/>
                  </a:rPr>
                  <a:t>, biến cố </a:t>
                </a:r>
                <a14:m>
                  <m:oMath xmlns:m="http://schemas.openxmlformats.org/officeDocument/2006/math">
                    <m:r>
                      <a:rPr lang="vi-VN" sz="1600" i="1" smtClean="0">
                        <a:solidFill>
                          <a:schemeClr val="bg1">
                            <a:lumMod val="10000"/>
                          </a:schemeClr>
                        </a:solidFill>
                        <a:latin typeface="Cambria Math" panose="02040503050406030204" pitchFamily="18" charset="0"/>
                      </a:rPr>
                      <m:t>𝐸</m:t>
                    </m:r>
                  </m:oMath>
                </a14:m>
                <a:r>
                  <a:rPr lang="vi-VN" sz="1600">
                    <a:solidFill>
                      <a:schemeClr val="bg1">
                        <a:lumMod val="10000"/>
                      </a:schemeClr>
                    </a:solidFill>
                    <a:latin typeface="+mn-lt"/>
                  </a:rPr>
                  <a:t> xuất hiện nhiều nhất một lần</a:t>
                </a:r>
                <a:r>
                  <a:rPr lang="vi-VN" sz="1600">
                    <a:solidFill>
                      <a:schemeClr val="bg1">
                        <a:lumMod val="10000"/>
                      </a:schemeClr>
                    </a:solidFill>
                    <a:latin typeface="+mn-lt"/>
                  </a:rPr>
                  <a:t>”. </a:t>
                </a:r>
                <a:endParaRPr lang="en-US" sz="1600" smtClean="0">
                  <a:solidFill>
                    <a:schemeClr val="bg1">
                      <a:lumMod val="10000"/>
                    </a:schemeClr>
                  </a:solidFill>
                  <a:latin typeface="+mn-lt"/>
                </a:endParaRPr>
              </a:p>
            </p:txBody>
          </p:sp>
        </mc:Choice>
        <mc:Fallback>
          <p:sp>
            <p:nvSpPr>
              <p:cNvPr id="10" name="Rectangle 9"/>
              <p:cNvSpPr>
                <a:spLocks noRot="1" noChangeAspect="1" noMove="1" noResize="1" noEditPoints="1" noAdjustHandles="1" noChangeArrowheads="1" noChangeShapeType="1" noTextEdit="1"/>
              </p:cNvSpPr>
              <p:nvPr/>
            </p:nvSpPr>
            <p:spPr>
              <a:xfrm>
                <a:off x="474291" y="1822706"/>
                <a:ext cx="8302975" cy="2780698"/>
              </a:xfrm>
              <a:prstGeom prst="rect">
                <a:avLst/>
              </a:prstGeom>
              <a:blipFill>
                <a:blip r:embed="rId3"/>
                <a:stretch>
                  <a:fillRect l="-441" r="-367"/>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8139316" y="4243061"/>
            <a:ext cx="861560" cy="908677"/>
          </a:xfrm>
          <a:prstGeom prst="rect">
            <a:avLst/>
          </a:prstGeom>
        </p:spPr>
      </p:pic>
    </p:spTree>
    <p:extLst>
      <p:ext uri="{BB962C8B-B14F-4D97-AF65-F5344CB8AC3E}">
        <p14:creationId xmlns:p14="http://schemas.microsoft.com/office/powerpoint/2010/main" val="22131898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barn(inVertical)">
                                      <p:cBhvr>
                                        <p:cTn id="14" dur="500"/>
                                        <p:tgtEl>
                                          <p:spTgt spid="7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fade">
                                      <p:cBhvr>
                                        <p:cTn id="3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73" name="Rectangle 72"/>
          <p:cNvSpPr/>
          <p:nvPr/>
        </p:nvSpPr>
        <p:spPr>
          <a:xfrm>
            <a:off x="4149056" y="439756"/>
            <a:ext cx="840279"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7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792343" y="979869"/>
                <a:ext cx="7553707" cy="3375155"/>
              </a:xfrm>
              <a:prstGeom prst="rect">
                <a:avLst/>
              </a:prstGeom>
            </p:spPr>
            <p:txBody>
              <a:bodyPr wrap="square">
                <a:spAutoFit/>
              </a:bodyPr>
              <a:lstStyle/>
              <a:p>
                <a:pPr lvl="0" algn="just">
                  <a:lnSpc>
                    <a:spcPct val="150000"/>
                  </a:lnSpc>
                  <a:defRPr/>
                </a:pPr>
                <a:r>
                  <a:rPr lang="vi-VN" sz="1600" smtClean="0">
                    <a:solidFill>
                      <a:srgbClr val="FAFAFA">
                        <a:lumMod val="10000"/>
                      </a:srgbClr>
                    </a:solidFill>
                    <a:latin typeface="Arial" panose="020B0604020202020204" pitchFamily="34" charset="0"/>
                  </a:rPr>
                  <a:t>Ta có</a:t>
                </a:r>
                <a:r>
                  <a:rPr lang="en-US" sz="1600">
                    <a:solidFill>
                      <a:srgbClr val="FAFAFA">
                        <a:lumMod val="10000"/>
                      </a:srgbClr>
                    </a:solidFill>
                  </a:rPr>
                  <a:t> </a:t>
                </a:r>
                <a14:m>
                  <m:oMath xmlns:m="http://schemas.openxmlformats.org/officeDocument/2006/math">
                    <m:acc>
                      <m:accPr>
                        <m:chr m:val="̅"/>
                        <m:ctrlPr>
                          <a:rPr lang="vi-VN" sz="1600" i="1">
                            <a:solidFill>
                              <a:srgbClr val="FAFAFA">
                                <a:lumMod val="10000"/>
                              </a:srgbClr>
                            </a:solidFill>
                            <a:latin typeface="Cambria Math" panose="02040503050406030204" pitchFamily="18" charset="0"/>
                          </a:rPr>
                        </m:ctrlPr>
                      </m:accPr>
                      <m:e>
                        <m:r>
                          <a:rPr lang="vi-VN" sz="1600" i="1">
                            <a:solidFill>
                              <a:srgbClr val="FAFAFA">
                                <a:lumMod val="10000"/>
                              </a:srgbClr>
                            </a:solidFill>
                            <a:latin typeface="Cambria Math" panose="02040503050406030204" pitchFamily="18" charset="0"/>
                          </a:rPr>
                          <m:t>𝐵</m:t>
                        </m:r>
                      </m:e>
                    </m:acc>
                    <m:r>
                      <a:rPr lang="en-US" sz="1600" i="1">
                        <a:solidFill>
                          <a:srgbClr val="FAFAFA">
                            <a:lumMod val="10000"/>
                          </a:srgbClr>
                        </a:solidFill>
                        <a:latin typeface="Cambria Math" panose="02040503050406030204" pitchFamily="18" charset="0"/>
                      </a:rPr>
                      <m:t>=</m:t>
                    </m:r>
                    <m:sSub>
                      <m:sSubPr>
                        <m:ctrlPr>
                          <a:rPr lang="en-US" sz="1600" i="1">
                            <a:solidFill>
                              <a:srgbClr val="FAFAFA">
                                <a:lumMod val="10000"/>
                              </a:srgbClr>
                            </a:solidFill>
                            <a:latin typeface="Cambria Math" panose="02040503050406030204" pitchFamily="18" charset="0"/>
                          </a:rPr>
                        </m:ctrlPr>
                      </m:sSubPr>
                      <m:e>
                        <m:r>
                          <a:rPr lang="en-US" sz="1600" i="1">
                            <a:solidFill>
                              <a:srgbClr val="FAFAFA">
                                <a:lumMod val="10000"/>
                              </a:srgbClr>
                            </a:solidFill>
                            <a:latin typeface="Cambria Math" panose="02040503050406030204" pitchFamily="18" charset="0"/>
                          </a:rPr>
                          <m:t>𝐸</m:t>
                        </m:r>
                      </m:e>
                      <m:sub>
                        <m:r>
                          <a:rPr lang="en-US" sz="1600" i="1">
                            <a:solidFill>
                              <a:srgbClr val="FAFAFA">
                                <a:lumMod val="10000"/>
                              </a:srgbClr>
                            </a:solidFill>
                            <a:latin typeface="Cambria Math" panose="02040503050406030204" pitchFamily="18" charset="0"/>
                          </a:rPr>
                          <m:t>𝑜</m:t>
                        </m:r>
                      </m:sub>
                    </m:sSub>
                    <m:r>
                      <a:rPr lang="en-US" sz="1600" i="1">
                        <a:solidFill>
                          <a:srgbClr val="FAFAFA">
                            <a:lumMod val="10000"/>
                          </a:srgbClr>
                        </a:solidFill>
                        <a:latin typeface="Cambria Math" panose="02040503050406030204" pitchFamily="18" charset="0"/>
                        <a:ea typeface="Cambria Math" panose="02040503050406030204" pitchFamily="18" charset="0"/>
                      </a:rPr>
                      <m:t>∪</m:t>
                    </m:r>
                    <m:sSub>
                      <m:sSubPr>
                        <m:ctrlPr>
                          <a:rPr lang="en-US" sz="1600" i="1">
                            <a:solidFill>
                              <a:srgbClr val="FAFAFA">
                                <a:lumMod val="10000"/>
                              </a:srgbClr>
                            </a:solidFill>
                            <a:latin typeface="Cambria Math" panose="02040503050406030204" pitchFamily="18" charset="0"/>
                          </a:rPr>
                        </m:ctrlPr>
                      </m:sSubPr>
                      <m:e>
                        <m:r>
                          <a:rPr lang="en-US" sz="1600" i="1">
                            <a:solidFill>
                              <a:srgbClr val="FAFAFA">
                                <a:lumMod val="10000"/>
                              </a:srgbClr>
                            </a:solidFill>
                            <a:latin typeface="Cambria Math" panose="02040503050406030204" pitchFamily="18" charset="0"/>
                          </a:rPr>
                          <m:t>𝐸</m:t>
                        </m:r>
                      </m:e>
                      <m:sub>
                        <m:r>
                          <a:rPr lang="en-US" sz="1600" i="1">
                            <a:solidFill>
                              <a:srgbClr val="FAFAFA">
                                <a:lumMod val="10000"/>
                              </a:srgbClr>
                            </a:solidFill>
                            <a:latin typeface="Cambria Math" panose="02040503050406030204" pitchFamily="18" charset="0"/>
                          </a:rPr>
                          <m:t>1</m:t>
                        </m:r>
                      </m:sub>
                    </m:sSub>
                  </m:oMath>
                </a14:m>
                <a:r>
                  <a:rPr lang="vi-VN" sz="1600">
                    <a:solidFill>
                      <a:srgbClr val="FAFAFA">
                        <a:lumMod val="10000"/>
                      </a:srgbClr>
                    </a:solidFill>
                    <a:latin typeface="Arial" panose="020B0604020202020204" pitchFamily="34" charset="0"/>
                  </a:rPr>
                  <a:t>. Theo quy tắc cộng xác suất và công thức Bernoulli, ta có</a:t>
                </a:r>
                <a:r>
                  <a:rPr lang="vi-VN" sz="1600">
                    <a:solidFill>
                      <a:srgbClr val="FAFAFA">
                        <a:lumMod val="10000"/>
                      </a:srgbClr>
                    </a:solidFill>
                    <a:latin typeface="Arial" panose="020B0604020202020204" pitchFamily="34" charset="0"/>
                  </a:rPr>
                  <a:t>:</a:t>
                </a:r>
                <a:endParaRPr lang="en-US" sz="1600">
                  <a:solidFill>
                    <a:srgbClr val="FAFAFA">
                      <a:lumMod val="10000"/>
                    </a:srgbClr>
                  </a:solidFill>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𝑃</m:t>
                      </m:r>
                      <m:d>
                        <m:dPr>
                          <m:ctrlPr>
                            <a:rPr lang="en-US" sz="1600" i="1" kern="100">
                              <a:latin typeface="Cambria Math" panose="02040503050406030204" pitchFamily="18" charset="0"/>
                              <a:ea typeface="Aptos"/>
                              <a:cs typeface="Times New Roman" panose="02020603050405020304" pitchFamily="18" charset="0"/>
                            </a:rPr>
                          </m:ctrlPr>
                        </m:dPr>
                        <m:e>
                          <m:acc>
                            <m:accPr>
                              <m:chr m:val="̅"/>
                              <m:ctrlPr>
                                <a:rPr lang="vi-VN" sz="1600" i="1">
                                  <a:solidFill>
                                    <a:srgbClr val="FAFAFA">
                                      <a:lumMod val="10000"/>
                                    </a:srgbClr>
                                  </a:solidFill>
                                  <a:latin typeface="Cambria Math" panose="02040503050406030204" pitchFamily="18" charset="0"/>
                                </a:rPr>
                              </m:ctrlPr>
                            </m:accPr>
                            <m:e>
                              <m:r>
                                <a:rPr lang="vi-VN" sz="1600" i="1">
                                  <a:solidFill>
                                    <a:srgbClr val="FAFAFA">
                                      <a:lumMod val="10000"/>
                                    </a:srgbClr>
                                  </a:solidFill>
                                  <a:latin typeface="Cambria Math" panose="02040503050406030204" pitchFamily="18" charset="0"/>
                                </a:rPr>
                                <m:t>𝐵</m:t>
                              </m:r>
                            </m:e>
                          </m:acc>
                        </m:e>
                      </m:d>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d>
                        <m:dPr>
                          <m:ctrlPr>
                            <a:rPr lang="en-US" sz="1600" i="1" kern="100">
                              <a:latin typeface="Cambria Math" panose="02040503050406030204" pitchFamily="18" charset="0"/>
                              <a:ea typeface="Aptos"/>
                              <a:cs typeface="Times New Roman" panose="02020603050405020304" pitchFamily="18" charset="0"/>
                            </a:rPr>
                          </m:ctrlPr>
                        </m:dPr>
                        <m:e>
                          <m:sSub>
                            <m:sSubPr>
                              <m:ctrlPr>
                                <a:rPr lang="en-US" sz="1600" i="1">
                                  <a:solidFill>
                                    <a:srgbClr val="FAFAFA">
                                      <a:lumMod val="10000"/>
                                    </a:srgbClr>
                                  </a:solidFill>
                                  <a:latin typeface="Cambria Math" panose="02040503050406030204" pitchFamily="18" charset="0"/>
                                </a:rPr>
                              </m:ctrlPr>
                            </m:sSubPr>
                            <m:e>
                              <m:r>
                                <a:rPr lang="en-US" sz="1600" i="1">
                                  <a:solidFill>
                                    <a:srgbClr val="FAFAFA">
                                      <a:lumMod val="10000"/>
                                    </a:srgbClr>
                                  </a:solidFill>
                                  <a:latin typeface="Cambria Math" panose="02040503050406030204" pitchFamily="18" charset="0"/>
                                </a:rPr>
                                <m:t>𝐸</m:t>
                              </m:r>
                            </m:e>
                            <m:sub>
                              <m:r>
                                <a:rPr lang="en-US" sz="1600" i="1">
                                  <a:solidFill>
                                    <a:srgbClr val="FAFAFA">
                                      <a:lumMod val="10000"/>
                                    </a:srgbClr>
                                  </a:solidFill>
                                  <a:latin typeface="Cambria Math" panose="02040503050406030204" pitchFamily="18" charset="0"/>
                                </a:rPr>
                                <m:t>𝑜</m:t>
                              </m:r>
                            </m:sub>
                          </m:sSub>
                          <m:r>
                            <a:rPr lang="en-US" sz="1600" i="1">
                              <a:solidFill>
                                <a:srgbClr val="FAFAFA">
                                  <a:lumMod val="10000"/>
                                </a:srgbClr>
                              </a:solidFill>
                              <a:latin typeface="Cambria Math" panose="02040503050406030204" pitchFamily="18" charset="0"/>
                              <a:ea typeface="Cambria Math" panose="02040503050406030204" pitchFamily="18" charset="0"/>
                            </a:rPr>
                            <m:t>∪</m:t>
                          </m:r>
                          <m:sSub>
                            <m:sSubPr>
                              <m:ctrlPr>
                                <a:rPr lang="en-US" sz="1600" i="1">
                                  <a:solidFill>
                                    <a:srgbClr val="FAFAFA">
                                      <a:lumMod val="10000"/>
                                    </a:srgbClr>
                                  </a:solidFill>
                                  <a:latin typeface="Cambria Math" panose="02040503050406030204" pitchFamily="18" charset="0"/>
                                </a:rPr>
                              </m:ctrlPr>
                            </m:sSubPr>
                            <m:e>
                              <m:r>
                                <a:rPr lang="en-US" sz="1600" i="1">
                                  <a:solidFill>
                                    <a:srgbClr val="FAFAFA">
                                      <a:lumMod val="10000"/>
                                    </a:srgbClr>
                                  </a:solidFill>
                                  <a:latin typeface="Cambria Math" panose="02040503050406030204" pitchFamily="18" charset="0"/>
                                </a:rPr>
                                <m:t>𝐸</m:t>
                              </m:r>
                            </m:e>
                            <m:sub>
                              <m:r>
                                <a:rPr lang="en-US" sz="1600" i="1">
                                  <a:solidFill>
                                    <a:srgbClr val="FAFAFA">
                                      <a:lumMod val="10000"/>
                                    </a:srgbClr>
                                  </a:solidFill>
                                  <a:latin typeface="Cambria Math" panose="02040503050406030204" pitchFamily="18" charset="0"/>
                                </a:rPr>
                                <m:t>1</m:t>
                              </m:r>
                            </m:sub>
                          </m:sSub>
                        </m:e>
                      </m:d>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d>
                        <m:dPr>
                          <m:ctrlPr>
                            <a:rPr lang="en-US" sz="1600" i="1" kern="100">
                              <a:latin typeface="Cambria Math" panose="02040503050406030204" pitchFamily="18" charset="0"/>
                              <a:ea typeface="Aptos"/>
                              <a:cs typeface="Times New Roman" panose="02020603050405020304" pitchFamily="18" charset="0"/>
                            </a:rPr>
                          </m:ctrlPr>
                        </m:dPr>
                        <m:e>
                          <m:sSub>
                            <m:sSubPr>
                              <m:ctrlPr>
                                <a:rPr lang="en-US" sz="1600" i="1" kern="100">
                                  <a:latin typeface="Cambria Math" panose="02040503050406030204" pitchFamily="18" charset="0"/>
                                  <a:ea typeface="Aptos"/>
                                  <a:cs typeface="Times New Roman" panose="02020603050405020304" pitchFamily="18" charset="0"/>
                                </a:rPr>
                              </m:ctrlPr>
                            </m:sSubPr>
                            <m:e>
                              <m:r>
                                <a:rPr lang="en-US" sz="1600" i="1" kern="100">
                                  <a:latin typeface="Cambria Math" panose="02040503050406030204" pitchFamily="18" charset="0"/>
                                  <a:ea typeface="Aptos"/>
                                  <a:cs typeface="Times New Roman" panose="02020603050405020304" pitchFamily="18" charset="0"/>
                                </a:rPr>
                                <m:t>𝐸</m:t>
                              </m:r>
                            </m:e>
                            <m:sub>
                              <m:r>
                                <m:rPr>
                                  <m:sty m:val="p"/>
                                </m:rPr>
                                <a:rPr lang="en-US" sz="1600" kern="100">
                                  <a:latin typeface="Cambria Math" panose="02040503050406030204" pitchFamily="18" charset="0"/>
                                  <a:ea typeface="Aptos"/>
                                  <a:cs typeface="Times New Roman" panose="02020603050405020304" pitchFamily="18" charset="0"/>
                                </a:rPr>
                                <m:t>o</m:t>
                              </m:r>
                            </m:sub>
                          </m:sSub>
                        </m:e>
                      </m:d>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d>
                        <m:dPr>
                          <m:ctrlPr>
                            <a:rPr lang="en-US" sz="1600" i="1" kern="100">
                              <a:latin typeface="Cambria Math" panose="02040503050406030204" pitchFamily="18" charset="0"/>
                              <a:ea typeface="Aptos"/>
                              <a:cs typeface="Times New Roman" panose="02020603050405020304" pitchFamily="18" charset="0"/>
                            </a:rPr>
                          </m:ctrlPr>
                        </m:dPr>
                        <m:e>
                          <m:sSub>
                            <m:sSubPr>
                              <m:ctrlPr>
                                <a:rPr lang="en-US" sz="1600" i="1" kern="100">
                                  <a:latin typeface="Cambria Math" panose="02040503050406030204" pitchFamily="18" charset="0"/>
                                  <a:ea typeface="Aptos"/>
                                  <a:cs typeface="Times New Roman" panose="02020603050405020304" pitchFamily="18" charset="0"/>
                                </a:rPr>
                              </m:ctrlPr>
                            </m:sSubPr>
                            <m:e>
                              <m:r>
                                <a:rPr lang="en-US" sz="1600" i="1" kern="100">
                                  <a:latin typeface="Cambria Math" panose="02040503050406030204" pitchFamily="18" charset="0"/>
                                  <a:ea typeface="Aptos"/>
                                  <a:cs typeface="Times New Roman" panose="02020603050405020304" pitchFamily="18" charset="0"/>
                                </a:rPr>
                                <m:t>𝐸</m:t>
                              </m:r>
                            </m:e>
                            <m:sub>
                              <m:r>
                                <a:rPr lang="en-US" sz="1600" kern="100">
                                  <a:latin typeface="Cambria Math" panose="02040503050406030204" pitchFamily="18" charset="0"/>
                                  <a:ea typeface="Aptos"/>
                                  <a:cs typeface="Times New Roman" panose="02020603050405020304" pitchFamily="18" charset="0"/>
                                </a:rPr>
                                <m:t>1</m:t>
                              </m:r>
                            </m:sub>
                          </m:sSub>
                        </m:e>
                      </m:d>
                      <m:r>
                        <a:rPr lang="nl-NL" sz="1600" kern="100">
                          <a:latin typeface="Cambria Math" panose="02040503050406030204" pitchFamily="18" charset="0"/>
                          <a:ea typeface="Aptos"/>
                          <a:cs typeface="Times New Roman" panose="02020603050405020304" pitchFamily="18" charset="0"/>
                        </a:rPr>
                        <m:t>=</m:t>
                      </m:r>
                      <m:sSup>
                        <m:sSupPr>
                          <m:ctrlPr>
                            <a:rPr lang="nl-NL" sz="1600" i="1" kern="100">
                              <a:latin typeface="Cambria Math" panose="02040503050406030204" pitchFamily="18" charset="0"/>
                              <a:cs typeface="Times New Roman" panose="02020603050405020304" pitchFamily="18" charset="0"/>
                            </a:rPr>
                          </m:ctrlPr>
                        </m:sSupPr>
                        <m:e>
                          <m:d>
                            <m:dPr>
                              <m:ctrlPr>
                                <a:rPr lang="nl-NL" sz="1600" i="1" kern="100">
                                  <a:latin typeface="Cambria Math" panose="02040503050406030204" pitchFamily="18" charset="0"/>
                                  <a:cs typeface="Times New Roman" panose="02020603050405020304" pitchFamily="18" charset="0"/>
                                </a:rPr>
                              </m:ctrlPr>
                            </m:dPr>
                            <m:e>
                              <m:f>
                                <m:fPr>
                                  <m:ctrlPr>
                                    <a:rPr lang="nl-NL" sz="1600" i="1" kern="100">
                                      <a:latin typeface="Cambria Math" panose="02040503050406030204" pitchFamily="18" charset="0"/>
                                      <a:cs typeface="Times New Roman" panose="02020603050405020304" pitchFamily="18" charset="0"/>
                                    </a:rPr>
                                  </m:ctrlPr>
                                </m:fPr>
                                <m:num>
                                  <m:r>
                                    <a:rPr lang="en-US" sz="1600" i="1" kern="100">
                                      <a:latin typeface="Cambria Math" panose="02040503050406030204" pitchFamily="18" charset="0"/>
                                      <a:cs typeface="Times New Roman" panose="02020603050405020304" pitchFamily="18" charset="0"/>
                                    </a:rPr>
                                    <m:t>5</m:t>
                                  </m:r>
                                </m:num>
                                <m:den>
                                  <m:r>
                                    <a:rPr lang="en-US" sz="1600" i="1" kern="100">
                                      <a:latin typeface="Cambria Math" panose="02040503050406030204" pitchFamily="18" charset="0"/>
                                      <a:cs typeface="Times New Roman" panose="02020603050405020304" pitchFamily="18" charset="0"/>
                                    </a:rPr>
                                    <m:t>6</m:t>
                                  </m:r>
                                </m:den>
                              </m:f>
                            </m:e>
                          </m:d>
                        </m:e>
                        <m:sup>
                          <m:r>
                            <a:rPr lang="en-US" sz="1600" i="1" kern="100">
                              <a:latin typeface="Cambria Math" panose="02040503050406030204" pitchFamily="18" charset="0"/>
                              <a:cs typeface="Times New Roman" panose="02020603050405020304" pitchFamily="18" charset="0"/>
                            </a:rPr>
                            <m:t>12</m:t>
                          </m:r>
                        </m:sup>
                      </m:sSup>
                      <m:r>
                        <a:rPr lang="en-US" sz="1600" i="1" kern="100">
                          <a:latin typeface="Cambria Math" panose="02040503050406030204" pitchFamily="18" charset="0"/>
                          <a:cs typeface="Times New Roman" panose="02020603050405020304" pitchFamily="18" charset="0"/>
                        </a:rPr>
                        <m:t>+</m:t>
                      </m:r>
                      <m:sSubSup>
                        <m:sSubSupPr>
                          <m:ctrlPr>
                            <a:rPr lang="en-US" sz="1600" i="1" kern="100">
                              <a:latin typeface="Cambria Math" panose="02040503050406030204" pitchFamily="18" charset="0"/>
                              <a:cs typeface="Times New Roman" panose="02020603050405020304" pitchFamily="18" charset="0"/>
                            </a:rPr>
                          </m:ctrlPr>
                        </m:sSubSupPr>
                        <m:e>
                          <m:r>
                            <a:rPr lang="en-US" sz="1600" i="1" kern="100">
                              <a:latin typeface="Cambria Math" panose="02040503050406030204" pitchFamily="18" charset="0"/>
                              <a:cs typeface="Times New Roman" panose="02020603050405020304" pitchFamily="18" charset="0"/>
                            </a:rPr>
                            <m:t>𝐶</m:t>
                          </m:r>
                        </m:e>
                        <m:sub>
                          <m:r>
                            <a:rPr lang="en-US" sz="1600" i="1" kern="100">
                              <a:latin typeface="Cambria Math" panose="02040503050406030204" pitchFamily="18" charset="0"/>
                              <a:cs typeface="Times New Roman" panose="02020603050405020304" pitchFamily="18" charset="0"/>
                            </a:rPr>
                            <m:t>12</m:t>
                          </m:r>
                        </m:sub>
                        <m:sup>
                          <m:r>
                            <a:rPr lang="en-US" sz="1600" i="1" kern="100">
                              <a:latin typeface="Cambria Math" panose="02040503050406030204" pitchFamily="18" charset="0"/>
                              <a:cs typeface="Times New Roman" panose="02020603050405020304" pitchFamily="18" charset="0"/>
                            </a:rPr>
                            <m:t>1</m:t>
                          </m:r>
                        </m:sup>
                      </m:sSubSup>
                      <m:sSup>
                        <m:sSupPr>
                          <m:ctrlPr>
                            <a:rPr lang="nl-NL" sz="1600" i="1" kern="100">
                              <a:latin typeface="Cambria Math" panose="02040503050406030204" pitchFamily="18" charset="0"/>
                              <a:cs typeface="Times New Roman" panose="02020603050405020304" pitchFamily="18" charset="0"/>
                            </a:rPr>
                          </m:ctrlPr>
                        </m:sSupPr>
                        <m:e>
                          <m:d>
                            <m:dPr>
                              <m:ctrlPr>
                                <a:rPr lang="nl-NL" sz="1600" i="1" kern="100">
                                  <a:latin typeface="Cambria Math" panose="02040503050406030204" pitchFamily="18" charset="0"/>
                                  <a:cs typeface="Times New Roman" panose="02020603050405020304" pitchFamily="18" charset="0"/>
                                </a:rPr>
                              </m:ctrlPr>
                            </m:dPr>
                            <m:e>
                              <m:f>
                                <m:fPr>
                                  <m:ctrlPr>
                                    <a:rPr lang="nl-NL" sz="1600" i="1" kern="100">
                                      <a:latin typeface="Cambria Math" panose="02040503050406030204" pitchFamily="18" charset="0"/>
                                      <a:cs typeface="Times New Roman" panose="02020603050405020304" pitchFamily="18" charset="0"/>
                                    </a:rPr>
                                  </m:ctrlPr>
                                </m:fPr>
                                <m:num>
                                  <m:r>
                                    <a:rPr lang="en-US" sz="1600" i="1" kern="100">
                                      <a:latin typeface="Cambria Math" panose="02040503050406030204" pitchFamily="18" charset="0"/>
                                      <a:cs typeface="Times New Roman" panose="02020603050405020304" pitchFamily="18" charset="0"/>
                                    </a:rPr>
                                    <m:t>1</m:t>
                                  </m:r>
                                </m:num>
                                <m:den>
                                  <m:r>
                                    <a:rPr lang="en-US" sz="1600" i="1" kern="100">
                                      <a:latin typeface="Cambria Math" panose="02040503050406030204" pitchFamily="18" charset="0"/>
                                      <a:cs typeface="Times New Roman" panose="02020603050405020304" pitchFamily="18" charset="0"/>
                                    </a:rPr>
                                    <m:t>6</m:t>
                                  </m:r>
                                </m:den>
                              </m:f>
                            </m:e>
                          </m:d>
                        </m:e>
                        <m:sup>
                          <m:r>
                            <a:rPr lang="en-US" sz="1600" i="1" kern="100">
                              <a:latin typeface="Cambria Math" panose="02040503050406030204" pitchFamily="18" charset="0"/>
                              <a:cs typeface="Times New Roman" panose="02020603050405020304" pitchFamily="18" charset="0"/>
                            </a:rPr>
                            <m:t>1</m:t>
                          </m:r>
                        </m:sup>
                      </m:sSup>
                      <m:r>
                        <a:rPr lang="en-US" sz="1600" i="1" kern="100">
                          <a:latin typeface="Cambria Math" panose="02040503050406030204" pitchFamily="18" charset="0"/>
                          <a:cs typeface="Times New Roman" panose="02020603050405020304" pitchFamily="18" charset="0"/>
                        </a:rPr>
                        <m:t>.</m:t>
                      </m:r>
                      <m:sSup>
                        <m:sSupPr>
                          <m:ctrlPr>
                            <a:rPr lang="nl-NL" sz="1600" i="1" kern="100">
                              <a:latin typeface="Cambria Math" panose="02040503050406030204" pitchFamily="18" charset="0"/>
                              <a:cs typeface="Times New Roman" panose="02020603050405020304" pitchFamily="18" charset="0"/>
                            </a:rPr>
                          </m:ctrlPr>
                        </m:sSupPr>
                        <m:e>
                          <m:d>
                            <m:dPr>
                              <m:ctrlPr>
                                <a:rPr lang="nl-NL" sz="1600" i="1" kern="100">
                                  <a:latin typeface="Cambria Math" panose="02040503050406030204" pitchFamily="18" charset="0"/>
                                  <a:cs typeface="Times New Roman" panose="02020603050405020304" pitchFamily="18" charset="0"/>
                                </a:rPr>
                              </m:ctrlPr>
                            </m:dPr>
                            <m:e>
                              <m:f>
                                <m:fPr>
                                  <m:ctrlPr>
                                    <a:rPr lang="nl-NL" sz="1600" i="1" kern="100">
                                      <a:latin typeface="Cambria Math" panose="02040503050406030204" pitchFamily="18" charset="0"/>
                                      <a:cs typeface="Times New Roman" panose="02020603050405020304" pitchFamily="18" charset="0"/>
                                    </a:rPr>
                                  </m:ctrlPr>
                                </m:fPr>
                                <m:num>
                                  <m:r>
                                    <a:rPr lang="en-US" sz="1600" i="1" kern="100">
                                      <a:latin typeface="Cambria Math" panose="02040503050406030204" pitchFamily="18" charset="0"/>
                                      <a:cs typeface="Times New Roman" panose="02020603050405020304" pitchFamily="18" charset="0"/>
                                    </a:rPr>
                                    <m:t>5</m:t>
                                  </m:r>
                                </m:num>
                                <m:den>
                                  <m:r>
                                    <a:rPr lang="en-US" sz="1600" i="1" kern="100">
                                      <a:latin typeface="Cambria Math" panose="02040503050406030204" pitchFamily="18" charset="0"/>
                                      <a:cs typeface="Times New Roman" panose="02020603050405020304" pitchFamily="18" charset="0"/>
                                    </a:rPr>
                                    <m:t>6</m:t>
                                  </m:r>
                                </m:den>
                              </m:f>
                            </m:e>
                          </m:d>
                        </m:e>
                        <m:sup>
                          <m:r>
                            <a:rPr lang="en-US" sz="1600" i="1" kern="100">
                              <a:latin typeface="Cambria Math" panose="02040503050406030204" pitchFamily="18" charset="0"/>
                              <a:cs typeface="Times New Roman" panose="02020603050405020304" pitchFamily="18" charset="0"/>
                            </a:rPr>
                            <m:t>1</m:t>
                          </m:r>
                          <m:r>
                            <a:rPr lang="en-US" sz="1600" i="1" kern="100">
                              <a:latin typeface="Cambria Math" panose="02040503050406030204" pitchFamily="18" charset="0"/>
                              <a:cs typeface="Times New Roman" panose="02020603050405020304" pitchFamily="18" charset="0"/>
                            </a:rPr>
                            <m:t>1</m:t>
                          </m:r>
                        </m:sup>
                      </m:sSup>
                    </m:oMath>
                  </m:oMathPara>
                </a14:m>
                <a:endParaRPr lang="en-US" sz="1600" smtClean="0">
                  <a:solidFill>
                    <a:srgbClr val="FAFAFA">
                      <a:lumMod val="10000"/>
                    </a:srgbClr>
                  </a:solidFill>
                  <a:latin typeface="Arial" panose="020B0604020202020204" pitchFamily="34" charset="0"/>
                </a:endParaRPr>
              </a:p>
              <a:p>
                <a:pPr lvl="0" algn="just">
                  <a:lnSpc>
                    <a:spcPct val="150000"/>
                  </a:lnSpc>
                  <a:defRPr/>
                </a:pPr>
                <a:r>
                  <a:rPr lang="en-US" sz="1600" smtClean="0">
                    <a:solidFill>
                      <a:srgbClr val="FAFAFA">
                        <a:lumMod val="10000"/>
                      </a:srgbClr>
                    </a:solidFill>
                    <a:latin typeface="Arial" panose="020B0604020202020204" pitchFamily="34" charset="0"/>
                  </a:rPr>
                  <a:t>Suy ra</a:t>
                </a:r>
              </a:p>
              <a:p>
                <a:pPr lvl="0" algn="just">
                  <a:lnSpc>
                    <a:spcPct val="150000"/>
                  </a:lnSpc>
                  <a:defRPr/>
                </a:pPr>
                <a14:m>
                  <m:oMathPara xmlns:m="http://schemas.openxmlformats.org/officeDocument/2006/math">
                    <m:oMathParaPr>
                      <m:jc m:val="centerGroup"/>
                    </m:oMathParaPr>
                    <m:oMath xmlns:m="http://schemas.openxmlformats.org/officeDocument/2006/math">
                      <m:r>
                        <a:rPr lang="vi-VN" sz="1600" i="1">
                          <a:solidFill>
                            <a:srgbClr val="1F2000"/>
                          </a:solidFill>
                          <a:latin typeface="Cambria Math" panose="02040503050406030204" pitchFamily="18" charset="0"/>
                        </a:rPr>
                        <m:t>𝑃</m:t>
                      </m:r>
                      <m:d>
                        <m:dPr>
                          <m:ctrlPr>
                            <a:rPr lang="vi-VN" sz="1600" i="1">
                              <a:solidFill>
                                <a:srgbClr val="1F2000"/>
                              </a:solidFill>
                              <a:latin typeface="Cambria Math" panose="02040503050406030204" pitchFamily="18" charset="0"/>
                            </a:rPr>
                          </m:ctrlPr>
                        </m:dPr>
                        <m:e>
                          <m:r>
                            <a:rPr lang="en-US" sz="1600" b="0" i="1" smtClean="0">
                              <a:solidFill>
                                <a:srgbClr val="1F2000"/>
                              </a:solidFill>
                              <a:latin typeface="Cambria Math" panose="02040503050406030204" pitchFamily="18" charset="0"/>
                            </a:rPr>
                            <m:t>𝐵</m:t>
                          </m:r>
                        </m:e>
                      </m:d>
                      <m:r>
                        <a:rPr lang="vi-VN" sz="1600" i="1">
                          <a:solidFill>
                            <a:srgbClr val="1F2000"/>
                          </a:solidFill>
                          <a:latin typeface="Cambria Math" panose="02040503050406030204" pitchFamily="18" charset="0"/>
                        </a:rPr>
                        <m:t>=1−</m:t>
                      </m:r>
                      <m:r>
                        <a:rPr lang="vi-VN" sz="1600" i="1">
                          <a:solidFill>
                            <a:srgbClr val="1F2000"/>
                          </a:solidFill>
                          <a:latin typeface="Cambria Math" panose="02040503050406030204" pitchFamily="18" charset="0"/>
                        </a:rPr>
                        <m:t>𝑃</m:t>
                      </m:r>
                      <m:d>
                        <m:dPr>
                          <m:ctrlPr>
                            <a:rPr lang="vi-VN" sz="1600" i="1">
                              <a:solidFill>
                                <a:srgbClr val="1F2000"/>
                              </a:solidFill>
                              <a:latin typeface="Cambria Math" panose="02040503050406030204" pitchFamily="18" charset="0"/>
                            </a:rPr>
                          </m:ctrlPr>
                        </m:dPr>
                        <m:e>
                          <m:acc>
                            <m:accPr>
                              <m:chr m:val="̅"/>
                              <m:ctrlPr>
                                <a:rPr lang="vi-VN" sz="1600" i="1">
                                  <a:solidFill>
                                    <a:srgbClr val="1F2000"/>
                                  </a:solidFill>
                                  <a:latin typeface="Cambria Math" panose="02040503050406030204" pitchFamily="18" charset="0"/>
                                </a:rPr>
                              </m:ctrlPr>
                            </m:accPr>
                            <m:e>
                              <m:r>
                                <a:rPr lang="en-US" sz="1600" b="0" i="1" smtClean="0">
                                  <a:solidFill>
                                    <a:srgbClr val="1F2000"/>
                                  </a:solidFill>
                                  <a:latin typeface="Cambria Math" panose="02040503050406030204" pitchFamily="18" charset="0"/>
                                </a:rPr>
                                <m:t>𝐵</m:t>
                              </m:r>
                            </m:e>
                          </m:acc>
                        </m:e>
                      </m:d>
                      <m:r>
                        <a:rPr lang="en-US" sz="1600" b="0" i="1" smtClean="0">
                          <a:solidFill>
                            <a:srgbClr val="1F2000"/>
                          </a:solidFill>
                          <a:latin typeface="Cambria Math" panose="02040503050406030204" pitchFamily="18" charset="0"/>
                        </a:rPr>
                        <m:t>=1−</m:t>
                      </m:r>
                      <m:sSup>
                        <m:sSupPr>
                          <m:ctrlPr>
                            <a:rPr lang="nl-NL" sz="1600" i="1" kern="100">
                              <a:latin typeface="Cambria Math" panose="02040503050406030204" pitchFamily="18" charset="0"/>
                              <a:cs typeface="Times New Roman" panose="02020603050405020304" pitchFamily="18" charset="0"/>
                            </a:rPr>
                          </m:ctrlPr>
                        </m:sSupPr>
                        <m:e>
                          <m:d>
                            <m:dPr>
                              <m:ctrlPr>
                                <a:rPr lang="nl-NL" sz="1600" i="1" kern="100">
                                  <a:latin typeface="Cambria Math" panose="02040503050406030204" pitchFamily="18" charset="0"/>
                                  <a:cs typeface="Times New Roman" panose="02020603050405020304" pitchFamily="18" charset="0"/>
                                </a:rPr>
                              </m:ctrlPr>
                            </m:dPr>
                            <m:e>
                              <m:f>
                                <m:fPr>
                                  <m:ctrlPr>
                                    <a:rPr lang="nl-NL" sz="1600" i="1" kern="100">
                                      <a:latin typeface="Cambria Math" panose="02040503050406030204" pitchFamily="18" charset="0"/>
                                      <a:cs typeface="Times New Roman" panose="02020603050405020304" pitchFamily="18" charset="0"/>
                                    </a:rPr>
                                  </m:ctrlPr>
                                </m:fPr>
                                <m:num>
                                  <m:r>
                                    <a:rPr lang="en-US" sz="1600" i="1" kern="100">
                                      <a:latin typeface="Cambria Math" panose="02040503050406030204" pitchFamily="18" charset="0"/>
                                      <a:cs typeface="Times New Roman" panose="02020603050405020304" pitchFamily="18" charset="0"/>
                                    </a:rPr>
                                    <m:t>5</m:t>
                                  </m:r>
                                </m:num>
                                <m:den>
                                  <m:r>
                                    <a:rPr lang="en-US" sz="1600" i="1" kern="100">
                                      <a:latin typeface="Cambria Math" panose="02040503050406030204" pitchFamily="18" charset="0"/>
                                      <a:cs typeface="Times New Roman" panose="02020603050405020304" pitchFamily="18" charset="0"/>
                                    </a:rPr>
                                    <m:t>6</m:t>
                                  </m:r>
                                </m:den>
                              </m:f>
                            </m:e>
                          </m:d>
                        </m:e>
                        <m:sup>
                          <m:r>
                            <a:rPr lang="en-US" sz="1600" i="1" kern="100">
                              <a:latin typeface="Cambria Math" panose="02040503050406030204" pitchFamily="18" charset="0"/>
                              <a:cs typeface="Times New Roman" panose="02020603050405020304" pitchFamily="18" charset="0"/>
                            </a:rPr>
                            <m:t>12</m:t>
                          </m:r>
                        </m:sup>
                      </m:sSup>
                      <m:r>
                        <a:rPr lang="en-US" sz="1600" b="0" i="1" kern="100" smtClean="0">
                          <a:latin typeface="Cambria Math" panose="02040503050406030204" pitchFamily="18" charset="0"/>
                          <a:cs typeface="Times New Roman" panose="02020603050405020304" pitchFamily="18" charset="0"/>
                        </a:rPr>
                        <m:t>−12.</m:t>
                      </m:r>
                      <m:f>
                        <m:fPr>
                          <m:ctrlPr>
                            <a:rPr lang="nl-NL" sz="1600" i="1" kern="100">
                              <a:latin typeface="Cambria Math" panose="02040503050406030204" pitchFamily="18" charset="0"/>
                              <a:cs typeface="Times New Roman" panose="02020603050405020304" pitchFamily="18" charset="0"/>
                            </a:rPr>
                          </m:ctrlPr>
                        </m:fPr>
                        <m:num>
                          <m:r>
                            <a:rPr lang="en-US" sz="1600" i="1" kern="100">
                              <a:latin typeface="Cambria Math" panose="02040503050406030204" pitchFamily="18" charset="0"/>
                              <a:cs typeface="Times New Roman" panose="02020603050405020304" pitchFamily="18" charset="0"/>
                            </a:rPr>
                            <m:t>1</m:t>
                          </m:r>
                        </m:num>
                        <m:den>
                          <m:r>
                            <a:rPr lang="en-US" sz="1600" i="1" kern="100">
                              <a:latin typeface="Cambria Math" panose="02040503050406030204" pitchFamily="18" charset="0"/>
                              <a:cs typeface="Times New Roman" panose="02020603050405020304" pitchFamily="18" charset="0"/>
                            </a:rPr>
                            <m:t>6</m:t>
                          </m:r>
                        </m:den>
                      </m:f>
                      <m:r>
                        <a:rPr lang="en-US" sz="1600" i="1" kern="100">
                          <a:latin typeface="Cambria Math" panose="02040503050406030204" pitchFamily="18" charset="0"/>
                          <a:cs typeface="Times New Roman" panose="02020603050405020304" pitchFamily="18" charset="0"/>
                        </a:rPr>
                        <m:t>.</m:t>
                      </m:r>
                      <m:sSup>
                        <m:sSupPr>
                          <m:ctrlPr>
                            <a:rPr lang="nl-NL" sz="1600" i="1" kern="100">
                              <a:latin typeface="Cambria Math" panose="02040503050406030204" pitchFamily="18" charset="0"/>
                              <a:cs typeface="Times New Roman" panose="02020603050405020304" pitchFamily="18" charset="0"/>
                            </a:rPr>
                          </m:ctrlPr>
                        </m:sSupPr>
                        <m:e>
                          <m:d>
                            <m:dPr>
                              <m:ctrlPr>
                                <a:rPr lang="nl-NL" sz="1600" i="1" kern="100">
                                  <a:latin typeface="Cambria Math" panose="02040503050406030204" pitchFamily="18" charset="0"/>
                                  <a:cs typeface="Times New Roman" panose="02020603050405020304" pitchFamily="18" charset="0"/>
                                </a:rPr>
                              </m:ctrlPr>
                            </m:dPr>
                            <m:e>
                              <m:f>
                                <m:fPr>
                                  <m:ctrlPr>
                                    <a:rPr lang="nl-NL" sz="1600" i="1" kern="100">
                                      <a:latin typeface="Cambria Math" panose="02040503050406030204" pitchFamily="18" charset="0"/>
                                      <a:cs typeface="Times New Roman" panose="02020603050405020304" pitchFamily="18" charset="0"/>
                                    </a:rPr>
                                  </m:ctrlPr>
                                </m:fPr>
                                <m:num>
                                  <m:r>
                                    <a:rPr lang="en-US" sz="1600" i="1" kern="100">
                                      <a:latin typeface="Cambria Math" panose="02040503050406030204" pitchFamily="18" charset="0"/>
                                      <a:cs typeface="Times New Roman" panose="02020603050405020304" pitchFamily="18" charset="0"/>
                                    </a:rPr>
                                    <m:t>5</m:t>
                                  </m:r>
                                </m:num>
                                <m:den>
                                  <m:r>
                                    <a:rPr lang="en-US" sz="1600" i="1" kern="100">
                                      <a:latin typeface="Cambria Math" panose="02040503050406030204" pitchFamily="18" charset="0"/>
                                      <a:cs typeface="Times New Roman" panose="02020603050405020304" pitchFamily="18" charset="0"/>
                                    </a:rPr>
                                    <m:t>6</m:t>
                                  </m:r>
                                </m:den>
                              </m:f>
                            </m:e>
                          </m:d>
                        </m:e>
                        <m:sup>
                          <m:r>
                            <a:rPr lang="en-US" sz="1600" i="1" kern="100">
                              <a:latin typeface="Cambria Math" panose="02040503050406030204" pitchFamily="18" charset="0"/>
                              <a:cs typeface="Times New Roman" panose="02020603050405020304" pitchFamily="18" charset="0"/>
                            </a:rPr>
                            <m:t>11</m:t>
                          </m:r>
                        </m:sup>
                      </m:sSup>
                      <m:r>
                        <a:rPr lang="en-US" sz="1600" b="0" i="1" kern="100" smtClean="0">
                          <a:latin typeface="Cambria Math" panose="02040503050406030204" pitchFamily="18" charset="0"/>
                          <a:cs typeface="Times New Roman" panose="02020603050405020304" pitchFamily="18" charset="0"/>
                        </a:rPr>
                        <m:t>=1−</m:t>
                      </m:r>
                      <m:f>
                        <m:fPr>
                          <m:ctrlPr>
                            <a:rPr lang="en-US" sz="1600" b="0" i="1" kern="100" smtClean="0">
                              <a:latin typeface="Cambria Math" panose="02040503050406030204" pitchFamily="18" charset="0"/>
                              <a:cs typeface="Times New Roman" panose="02020603050405020304" pitchFamily="18" charset="0"/>
                            </a:rPr>
                          </m:ctrlPr>
                        </m:fPr>
                        <m:num>
                          <m:sSup>
                            <m:sSupPr>
                              <m:ctrlPr>
                                <a:rPr lang="en-US" sz="1600" b="0" i="1" kern="100" smtClean="0">
                                  <a:latin typeface="Cambria Math" panose="02040503050406030204" pitchFamily="18" charset="0"/>
                                  <a:cs typeface="Times New Roman" panose="02020603050405020304" pitchFamily="18" charset="0"/>
                                </a:rPr>
                              </m:ctrlPr>
                            </m:sSupPr>
                            <m:e>
                              <m:r>
                                <a:rPr lang="en-US" sz="1600" b="0" i="1" kern="100" smtClean="0">
                                  <a:latin typeface="Cambria Math" panose="02040503050406030204" pitchFamily="18" charset="0"/>
                                  <a:cs typeface="Times New Roman" panose="02020603050405020304" pitchFamily="18" charset="0"/>
                                </a:rPr>
                                <m:t>5</m:t>
                              </m:r>
                            </m:e>
                            <m:sup>
                              <m:r>
                                <a:rPr lang="en-US" sz="1600" b="0" i="1" kern="100" smtClean="0">
                                  <a:latin typeface="Cambria Math" panose="02040503050406030204" pitchFamily="18" charset="0"/>
                                  <a:cs typeface="Times New Roman" panose="02020603050405020304" pitchFamily="18" charset="0"/>
                                </a:rPr>
                                <m:t>12</m:t>
                              </m:r>
                            </m:sup>
                          </m:sSup>
                        </m:num>
                        <m:den>
                          <m:sSup>
                            <m:sSupPr>
                              <m:ctrlPr>
                                <a:rPr lang="en-US" sz="1600" i="1" kern="100">
                                  <a:latin typeface="Cambria Math" panose="02040503050406030204" pitchFamily="18" charset="0"/>
                                  <a:cs typeface="Times New Roman" panose="02020603050405020304" pitchFamily="18" charset="0"/>
                                </a:rPr>
                              </m:ctrlPr>
                            </m:sSupPr>
                            <m:e>
                              <m:r>
                                <a:rPr lang="en-US" sz="1600" b="0" i="1" kern="100" smtClean="0">
                                  <a:latin typeface="Cambria Math" panose="02040503050406030204" pitchFamily="18" charset="0"/>
                                  <a:cs typeface="Times New Roman" panose="02020603050405020304" pitchFamily="18" charset="0"/>
                                </a:rPr>
                                <m:t>6</m:t>
                              </m:r>
                            </m:e>
                            <m:sup>
                              <m:r>
                                <a:rPr lang="en-US" sz="1600" i="1" kern="100">
                                  <a:latin typeface="Cambria Math" panose="02040503050406030204" pitchFamily="18" charset="0"/>
                                  <a:cs typeface="Times New Roman" panose="02020603050405020304" pitchFamily="18" charset="0"/>
                                </a:rPr>
                                <m:t>12</m:t>
                              </m:r>
                            </m:sup>
                          </m:sSup>
                        </m:den>
                      </m:f>
                      <m:r>
                        <a:rPr lang="en-US" sz="1600" b="0" i="1" kern="100" smtClean="0">
                          <a:latin typeface="Cambria Math" panose="02040503050406030204" pitchFamily="18" charset="0"/>
                          <a:cs typeface="Times New Roman" panose="02020603050405020304" pitchFamily="18" charset="0"/>
                        </a:rPr>
                        <m:t>−</m:t>
                      </m:r>
                      <m:f>
                        <m:fPr>
                          <m:ctrlPr>
                            <a:rPr lang="en-US" sz="1600" i="1" kern="100">
                              <a:latin typeface="Cambria Math" panose="02040503050406030204" pitchFamily="18" charset="0"/>
                              <a:cs typeface="Times New Roman" panose="02020603050405020304" pitchFamily="18" charset="0"/>
                            </a:rPr>
                          </m:ctrlPr>
                        </m:fPr>
                        <m:num>
                          <m:r>
                            <a:rPr lang="en-US" sz="1600" b="0" i="1" kern="100" smtClean="0">
                              <a:latin typeface="Cambria Math" panose="02040503050406030204" pitchFamily="18" charset="0"/>
                              <a:cs typeface="Times New Roman" panose="02020603050405020304" pitchFamily="18" charset="0"/>
                            </a:rPr>
                            <m:t>12. </m:t>
                          </m:r>
                          <m:sSup>
                            <m:sSupPr>
                              <m:ctrlPr>
                                <a:rPr lang="en-US" sz="1600" i="1" kern="100">
                                  <a:latin typeface="Cambria Math" panose="02040503050406030204" pitchFamily="18" charset="0"/>
                                  <a:cs typeface="Times New Roman" panose="02020603050405020304" pitchFamily="18" charset="0"/>
                                </a:rPr>
                              </m:ctrlPr>
                            </m:sSupPr>
                            <m:e>
                              <m:r>
                                <a:rPr lang="en-US" sz="1600" i="1" kern="100">
                                  <a:latin typeface="Cambria Math" panose="02040503050406030204" pitchFamily="18" charset="0"/>
                                  <a:cs typeface="Times New Roman" panose="02020603050405020304" pitchFamily="18" charset="0"/>
                                </a:rPr>
                                <m:t>5</m:t>
                              </m:r>
                            </m:e>
                            <m:sup>
                              <m:r>
                                <a:rPr lang="en-US" sz="1600" i="1" kern="100">
                                  <a:latin typeface="Cambria Math" panose="02040503050406030204" pitchFamily="18" charset="0"/>
                                  <a:cs typeface="Times New Roman" panose="02020603050405020304" pitchFamily="18" charset="0"/>
                                </a:rPr>
                                <m:t>1</m:t>
                              </m:r>
                              <m:r>
                                <a:rPr lang="en-US" sz="1600" b="0" i="1" kern="100" smtClean="0">
                                  <a:latin typeface="Cambria Math" panose="02040503050406030204" pitchFamily="18" charset="0"/>
                                  <a:cs typeface="Times New Roman" panose="02020603050405020304" pitchFamily="18" charset="0"/>
                                </a:rPr>
                                <m:t>1</m:t>
                              </m:r>
                            </m:sup>
                          </m:sSup>
                        </m:num>
                        <m:den>
                          <m:sSup>
                            <m:sSupPr>
                              <m:ctrlPr>
                                <a:rPr lang="en-US" sz="1600" i="1" kern="100">
                                  <a:latin typeface="Cambria Math" panose="02040503050406030204" pitchFamily="18" charset="0"/>
                                  <a:cs typeface="Times New Roman" panose="02020603050405020304" pitchFamily="18" charset="0"/>
                                </a:rPr>
                              </m:ctrlPr>
                            </m:sSupPr>
                            <m:e>
                              <m:r>
                                <a:rPr lang="en-US" sz="1600" i="1" kern="100">
                                  <a:latin typeface="Cambria Math" panose="02040503050406030204" pitchFamily="18" charset="0"/>
                                  <a:cs typeface="Times New Roman" panose="02020603050405020304" pitchFamily="18" charset="0"/>
                                </a:rPr>
                                <m:t>6</m:t>
                              </m:r>
                            </m:e>
                            <m:sup>
                              <m:r>
                                <a:rPr lang="en-US" sz="1600" i="1" kern="100">
                                  <a:latin typeface="Cambria Math" panose="02040503050406030204" pitchFamily="18" charset="0"/>
                                  <a:cs typeface="Times New Roman" panose="02020603050405020304" pitchFamily="18" charset="0"/>
                                </a:rPr>
                                <m:t>12</m:t>
                              </m:r>
                            </m:sup>
                          </m:sSup>
                        </m:den>
                      </m:f>
                      <m:r>
                        <a:rPr lang="en-US" sz="1600" b="0" i="1" kern="100" smtClean="0">
                          <a:latin typeface="Cambria Math" panose="02040503050406030204" pitchFamily="18" charset="0"/>
                          <a:cs typeface="Times New Roman" panose="02020603050405020304" pitchFamily="18" charset="0"/>
                        </a:rPr>
                        <m:t>=</m:t>
                      </m:r>
                      <m:f>
                        <m:fPr>
                          <m:ctrlPr>
                            <a:rPr lang="en-US" sz="1600" b="0" i="1" kern="100" smtClean="0">
                              <a:latin typeface="Cambria Math" panose="02040503050406030204" pitchFamily="18" charset="0"/>
                              <a:cs typeface="Times New Roman" panose="02020603050405020304" pitchFamily="18" charset="0"/>
                            </a:rPr>
                          </m:ctrlPr>
                        </m:fPr>
                        <m:num>
                          <m:sSup>
                            <m:sSupPr>
                              <m:ctrlPr>
                                <a:rPr lang="en-US" sz="1600" i="1" kern="100">
                                  <a:latin typeface="Cambria Math" panose="02040503050406030204" pitchFamily="18" charset="0"/>
                                  <a:cs typeface="Times New Roman" panose="02020603050405020304" pitchFamily="18" charset="0"/>
                                </a:rPr>
                              </m:ctrlPr>
                            </m:sSupPr>
                            <m:e>
                              <m:r>
                                <a:rPr lang="en-US" sz="1600" i="1" kern="100">
                                  <a:latin typeface="Cambria Math" panose="02040503050406030204" pitchFamily="18" charset="0"/>
                                  <a:cs typeface="Times New Roman" panose="02020603050405020304" pitchFamily="18" charset="0"/>
                                </a:rPr>
                                <m:t>6</m:t>
                              </m:r>
                            </m:e>
                            <m:sup>
                              <m:r>
                                <a:rPr lang="en-US" sz="1600" i="1" kern="100">
                                  <a:latin typeface="Cambria Math" panose="02040503050406030204" pitchFamily="18" charset="0"/>
                                  <a:cs typeface="Times New Roman" panose="02020603050405020304" pitchFamily="18" charset="0"/>
                                </a:rPr>
                                <m:t>12</m:t>
                              </m:r>
                            </m:sup>
                          </m:sSup>
                          <m:r>
                            <a:rPr lang="en-US" sz="1600" b="0" i="1" kern="100" smtClean="0">
                              <a:latin typeface="Cambria Math" panose="02040503050406030204" pitchFamily="18" charset="0"/>
                              <a:cs typeface="Times New Roman" panose="02020603050405020304" pitchFamily="18" charset="0"/>
                            </a:rPr>
                            <m:t>−17.</m:t>
                          </m:r>
                          <m:sSup>
                            <m:sSupPr>
                              <m:ctrlPr>
                                <a:rPr lang="en-US" sz="1600" i="1" kern="100">
                                  <a:latin typeface="Cambria Math" panose="02040503050406030204" pitchFamily="18" charset="0"/>
                                  <a:cs typeface="Times New Roman" panose="02020603050405020304" pitchFamily="18" charset="0"/>
                                </a:rPr>
                              </m:ctrlPr>
                            </m:sSupPr>
                            <m:e>
                              <m:r>
                                <a:rPr lang="en-US" sz="1600" b="0" i="1" kern="100" smtClean="0">
                                  <a:latin typeface="Cambria Math" panose="02040503050406030204" pitchFamily="18" charset="0"/>
                                  <a:cs typeface="Times New Roman" panose="02020603050405020304" pitchFamily="18" charset="0"/>
                                </a:rPr>
                                <m:t>5</m:t>
                              </m:r>
                            </m:e>
                            <m:sup>
                              <m:r>
                                <a:rPr lang="en-US" sz="1600" i="1" kern="100">
                                  <a:latin typeface="Cambria Math" panose="02040503050406030204" pitchFamily="18" charset="0"/>
                                  <a:cs typeface="Times New Roman" panose="02020603050405020304" pitchFamily="18" charset="0"/>
                                </a:rPr>
                                <m:t>1</m:t>
                              </m:r>
                              <m:r>
                                <a:rPr lang="en-US" sz="1600" b="0" i="1" kern="100" smtClean="0">
                                  <a:latin typeface="Cambria Math" panose="02040503050406030204" pitchFamily="18" charset="0"/>
                                  <a:cs typeface="Times New Roman" panose="02020603050405020304" pitchFamily="18" charset="0"/>
                                </a:rPr>
                                <m:t>1</m:t>
                              </m:r>
                            </m:sup>
                          </m:sSup>
                        </m:num>
                        <m:den>
                          <m:sSup>
                            <m:sSupPr>
                              <m:ctrlPr>
                                <a:rPr lang="en-US" sz="1600" i="1" kern="100">
                                  <a:latin typeface="Cambria Math" panose="02040503050406030204" pitchFamily="18" charset="0"/>
                                  <a:cs typeface="Times New Roman" panose="02020603050405020304" pitchFamily="18" charset="0"/>
                                </a:rPr>
                              </m:ctrlPr>
                            </m:sSupPr>
                            <m:e>
                              <m:r>
                                <a:rPr lang="en-US" sz="1600" i="1" kern="100">
                                  <a:latin typeface="Cambria Math" panose="02040503050406030204" pitchFamily="18" charset="0"/>
                                  <a:cs typeface="Times New Roman" panose="02020603050405020304" pitchFamily="18" charset="0"/>
                                </a:rPr>
                                <m:t>6</m:t>
                              </m:r>
                            </m:e>
                            <m:sup>
                              <m:r>
                                <a:rPr lang="en-US" sz="1600" i="1" kern="100">
                                  <a:latin typeface="Cambria Math" panose="02040503050406030204" pitchFamily="18" charset="0"/>
                                  <a:cs typeface="Times New Roman" panose="02020603050405020304" pitchFamily="18" charset="0"/>
                                </a:rPr>
                                <m:t>12</m:t>
                              </m:r>
                            </m:sup>
                          </m:sSup>
                        </m:den>
                      </m:f>
                    </m:oMath>
                  </m:oMathPara>
                </a14:m>
                <a:endParaRPr lang="en-US" sz="1600" b="0" i="1" kern="100" smtClean="0">
                  <a:latin typeface="Cambria Math" panose="02040503050406030204" pitchFamily="18" charset="0"/>
                  <a:cs typeface="Times New Roman" panose="02020603050405020304" pitchFamily="18" charset="0"/>
                </a:endParaRPr>
              </a:p>
              <a:p>
                <a:pPr lvl="0" algn="just">
                  <a:lnSpc>
                    <a:spcPct val="150000"/>
                  </a:lnSpc>
                  <a:defRPr/>
                </a:pPr>
                <a:r>
                  <a:rPr lang="en-US" sz="1600" b="0" kern="100" smtClean="0">
                    <a:ea typeface="Cambria Math" panose="02040503050406030204" pitchFamily="18" charset="0"/>
                    <a:cs typeface="Times New Roman" panose="02020603050405020304" pitchFamily="18" charset="0"/>
                  </a:rPr>
                  <a:t>  				        </a:t>
                </a:r>
                <a14:m>
                  <m:oMath xmlns:m="http://schemas.openxmlformats.org/officeDocument/2006/math">
                    <m:r>
                      <a:rPr lang="en-US" sz="1600" b="0" i="1" kern="100" smtClean="0">
                        <a:latin typeface="Cambria Math" panose="02040503050406030204" pitchFamily="18" charset="0"/>
                        <a:ea typeface="Cambria Math" panose="02040503050406030204" pitchFamily="18" charset="0"/>
                        <a:cs typeface="Times New Roman" panose="02020603050405020304" pitchFamily="18" charset="0"/>
                      </a:rPr>
                      <m:t>≈0,618667</m:t>
                    </m:r>
                  </m:oMath>
                </a14:m>
                <a:endParaRPr lang="en-US" sz="1600" smtClean="0">
                  <a:solidFill>
                    <a:srgbClr val="FAFAFA">
                      <a:lumMod val="10000"/>
                    </a:srgbClr>
                  </a:solidFill>
                  <a:latin typeface="Arial" panose="020B0604020202020204" pitchFamily="34" charset="0"/>
                </a:endParaRPr>
              </a:p>
              <a:p>
                <a:pPr lvl="0" algn="just">
                  <a:lnSpc>
                    <a:spcPct val="150000"/>
                  </a:lnSpc>
                  <a:defRPr/>
                </a:pPr>
                <a:r>
                  <a:rPr lang="vi-VN" sz="1600">
                    <a:solidFill>
                      <a:srgbClr val="FAFAFA">
                        <a:lumMod val="10000"/>
                      </a:srgbClr>
                    </a:solidFill>
                    <a:latin typeface="Arial" panose="020B0604020202020204" pitchFamily="34" charset="0"/>
                  </a:rPr>
                  <a:t>Vậy xác suất thắng của người chơi khi chơi theo phương án 1 xấp xỉ </a:t>
                </a:r>
                <a14:m>
                  <m:oMath xmlns:m="http://schemas.openxmlformats.org/officeDocument/2006/math">
                    <m:r>
                      <a:rPr lang="vi-VN" sz="1600" i="1" smtClean="0">
                        <a:solidFill>
                          <a:srgbClr val="FAFAFA">
                            <a:lumMod val="10000"/>
                          </a:srgbClr>
                        </a:solidFill>
                        <a:latin typeface="Cambria Math" panose="02040503050406030204" pitchFamily="18" charset="0"/>
                      </a:rPr>
                      <m:t>0,618667.</m:t>
                    </m:r>
                  </m:oMath>
                </a14:m>
                <a:endParaRPr lang="vi-VN" sz="1600">
                  <a:solidFill>
                    <a:srgbClr val="FAFAFA">
                      <a:lumMod val="10000"/>
                    </a:srgbClr>
                  </a:solidFill>
                  <a:latin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92343" y="979869"/>
                <a:ext cx="7553707" cy="3375155"/>
              </a:xfrm>
              <a:prstGeom prst="rect">
                <a:avLst/>
              </a:prstGeom>
              <a:blipFill>
                <a:blip r:embed="rId3"/>
                <a:stretch>
                  <a:fillRect l="-484" b="-181"/>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8139316" y="4243061"/>
            <a:ext cx="861560" cy="908677"/>
          </a:xfrm>
          <a:prstGeom prst="rect">
            <a:avLst/>
          </a:prstGeom>
        </p:spPr>
      </p:pic>
    </p:spTree>
    <p:extLst>
      <p:ext uri="{BB962C8B-B14F-4D97-AF65-F5344CB8AC3E}">
        <p14:creationId xmlns:p14="http://schemas.microsoft.com/office/powerpoint/2010/main" val="609624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wipe(up)">
                                      <p:cBhvr>
                                        <p:cTn id="20" dur="500"/>
                                        <p:tgtEl>
                                          <p:spTgt spid="10">
                                            <p:txEl>
                                              <p:pRg st="3" end="3"/>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wipe(up)">
                                      <p:cBhvr>
                                        <p:cTn id="23" dur="500"/>
                                        <p:tgtEl>
                                          <p:spTgt spid="1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grpSp>
        <p:nvGrpSpPr>
          <p:cNvPr id="27" name="Google Shape;4102;p70"/>
          <p:cNvGrpSpPr/>
          <p:nvPr/>
        </p:nvGrpSpPr>
        <p:grpSpPr>
          <a:xfrm>
            <a:off x="8210489" y="343194"/>
            <a:ext cx="520047" cy="761285"/>
            <a:chOff x="3034763" y="1746125"/>
            <a:chExt cx="317210" cy="535280"/>
          </a:xfrm>
        </p:grpSpPr>
        <p:sp>
          <p:nvSpPr>
            <p:cNvPr id="28" name="Google Shape;4103;p70"/>
            <p:cNvSpPr/>
            <p:nvPr/>
          </p:nvSpPr>
          <p:spPr>
            <a:xfrm>
              <a:off x="3153263" y="2231567"/>
              <a:ext cx="80632" cy="49838"/>
            </a:xfrm>
            <a:custGeom>
              <a:avLst/>
              <a:gdLst/>
              <a:ahLst/>
              <a:cxnLst/>
              <a:rect l="l" t="t" r="r" b="b"/>
              <a:pathLst>
                <a:path w="2896" h="1790" extrusionOk="0">
                  <a:moveTo>
                    <a:pt x="1" y="1"/>
                  </a:moveTo>
                  <a:lnTo>
                    <a:pt x="1" y="624"/>
                  </a:lnTo>
                  <a:cubicBezTo>
                    <a:pt x="1" y="1268"/>
                    <a:pt x="524" y="1790"/>
                    <a:pt x="1168" y="1790"/>
                  </a:cubicBezTo>
                  <a:lnTo>
                    <a:pt x="1729" y="1790"/>
                  </a:lnTo>
                  <a:cubicBezTo>
                    <a:pt x="2373" y="1790"/>
                    <a:pt x="2895" y="1268"/>
                    <a:pt x="2895" y="624"/>
                  </a:cubicBezTo>
                  <a:lnTo>
                    <a:pt x="28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104;p70"/>
            <p:cNvSpPr/>
            <p:nvPr/>
          </p:nvSpPr>
          <p:spPr>
            <a:xfrm>
              <a:off x="3034763" y="1746125"/>
              <a:ext cx="317210" cy="375679"/>
            </a:xfrm>
            <a:custGeom>
              <a:avLst/>
              <a:gdLst/>
              <a:ahLst/>
              <a:cxnLst/>
              <a:rect l="l" t="t" r="r" b="b"/>
              <a:pathLst>
                <a:path w="11393" h="13493" extrusionOk="0">
                  <a:moveTo>
                    <a:pt x="5705" y="1"/>
                  </a:moveTo>
                  <a:cubicBezTo>
                    <a:pt x="2603" y="1"/>
                    <a:pt x="44" y="2528"/>
                    <a:pt x="16" y="5637"/>
                  </a:cubicBezTo>
                  <a:cubicBezTo>
                    <a:pt x="0" y="7377"/>
                    <a:pt x="765" y="8939"/>
                    <a:pt x="1982" y="9992"/>
                  </a:cubicBezTo>
                  <a:cubicBezTo>
                    <a:pt x="3007" y="10879"/>
                    <a:pt x="3626" y="12143"/>
                    <a:pt x="3662" y="13493"/>
                  </a:cubicBezTo>
                  <a:lnTo>
                    <a:pt x="7747" y="13493"/>
                  </a:lnTo>
                  <a:cubicBezTo>
                    <a:pt x="7783" y="12143"/>
                    <a:pt x="8400" y="10880"/>
                    <a:pt x="9424" y="9994"/>
                  </a:cubicBezTo>
                  <a:cubicBezTo>
                    <a:pt x="10631" y="8951"/>
                    <a:pt x="11393" y="7409"/>
                    <a:pt x="11393" y="5691"/>
                  </a:cubicBezTo>
                  <a:cubicBezTo>
                    <a:pt x="11393" y="2567"/>
                    <a:pt x="8877" y="32"/>
                    <a:pt x="5761" y="1"/>
                  </a:cubicBezTo>
                  <a:cubicBezTo>
                    <a:pt x="5742" y="1"/>
                    <a:pt x="5724" y="1"/>
                    <a:pt x="57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105;p70"/>
            <p:cNvSpPr/>
            <p:nvPr/>
          </p:nvSpPr>
          <p:spPr>
            <a:xfrm>
              <a:off x="3159444" y="2023246"/>
              <a:ext cx="68465" cy="25225"/>
            </a:xfrm>
            <a:custGeom>
              <a:avLst/>
              <a:gdLst/>
              <a:ahLst/>
              <a:cxnLst/>
              <a:rect l="l" t="t" r="r" b="b"/>
              <a:pathLst>
                <a:path w="2459" h="906" extrusionOk="0">
                  <a:moveTo>
                    <a:pt x="1923" y="14"/>
                  </a:moveTo>
                  <a:lnTo>
                    <a:pt x="1919" y="20"/>
                  </a:lnTo>
                  <a:lnTo>
                    <a:pt x="1920" y="20"/>
                  </a:lnTo>
                  <a:lnTo>
                    <a:pt x="1920" y="20"/>
                  </a:lnTo>
                  <a:cubicBezTo>
                    <a:pt x="1922" y="17"/>
                    <a:pt x="1923" y="15"/>
                    <a:pt x="1923" y="14"/>
                  </a:cubicBezTo>
                  <a:close/>
                  <a:moveTo>
                    <a:pt x="524" y="0"/>
                  </a:moveTo>
                  <a:lnTo>
                    <a:pt x="526" y="5"/>
                  </a:lnTo>
                  <a:lnTo>
                    <a:pt x="1" y="252"/>
                  </a:lnTo>
                  <a:cubicBezTo>
                    <a:pt x="14" y="278"/>
                    <a:pt x="318" y="905"/>
                    <a:pt x="1242" y="905"/>
                  </a:cubicBezTo>
                  <a:cubicBezTo>
                    <a:pt x="2178" y="905"/>
                    <a:pt x="2446" y="265"/>
                    <a:pt x="2458" y="237"/>
                  </a:cubicBezTo>
                  <a:lnTo>
                    <a:pt x="1920" y="20"/>
                  </a:lnTo>
                  <a:lnTo>
                    <a:pt x="1920" y="20"/>
                  </a:lnTo>
                  <a:cubicBezTo>
                    <a:pt x="1896" y="65"/>
                    <a:pt x="1736" y="325"/>
                    <a:pt x="1242" y="325"/>
                  </a:cubicBezTo>
                  <a:cubicBezTo>
                    <a:pt x="700" y="325"/>
                    <a:pt x="531" y="14"/>
                    <a:pt x="5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106;p70"/>
            <p:cNvSpPr/>
            <p:nvPr/>
          </p:nvSpPr>
          <p:spPr>
            <a:xfrm>
              <a:off x="3130738" y="2126766"/>
              <a:ext cx="125737" cy="119027"/>
            </a:xfrm>
            <a:custGeom>
              <a:avLst/>
              <a:gdLst/>
              <a:ahLst/>
              <a:cxnLst/>
              <a:rect l="l" t="t" r="r" b="b"/>
              <a:pathLst>
                <a:path w="4516" h="4275" extrusionOk="0">
                  <a:moveTo>
                    <a:pt x="427" y="1"/>
                  </a:moveTo>
                  <a:cubicBezTo>
                    <a:pt x="190" y="1"/>
                    <a:pt x="0" y="192"/>
                    <a:pt x="0" y="428"/>
                  </a:cubicBezTo>
                  <a:lnTo>
                    <a:pt x="0" y="3223"/>
                  </a:lnTo>
                  <a:cubicBezTo>
                    <a:pt x="0" y="3804"/>
                    <a:pt x="471" y="4275"/>
                    <a:pt x="1051" y="4275"/>
                  </a:cubicBezTo>
                  <a:lnTo>
                    <a:pt x="3464" y="4275"/>
                  </a:lnTo>
                  <a:cubicBezTo>
                    <a:pt x="4044" y="4275"/>
                    <a:pt x="4515" y="3804"/>
                    <a:pt x="4515" y="3223"/>
                  </a:cubicBezTo>
                  <a:lnTo>
                    <a:pt x="4515" y="428"/>
                  </a:lnTo>
                  <a:cubicBezTo>
                    <a:pt x="4515" y="192"/>
                    <a:pt x="4324" y="1"/>
                    <a:pt x="40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107;p70"/>
            <p:cNvSpPr/>
            <p:nvPr/>
          </p:nvSpPr>
          <p:spPr>
            <a:xfrm>
              <a:off x="3130738" y="2126766"/>
              <a:ext cx="125737" cy="100484"/>
            </a:xfrm>
            <a:custGeom>
              <a:avLst/>
              <a:gdLst/>
              <a:ahLst/>
              <a:cxnLst/>
              <a:rect l="l" t="t" r="r" b="b"/>
              <a:pathLst>
                <a:path w="4516" h="3609" extrusionOk="0">
                  <a:moveTo>
                    <a:pt x="426" y="1"/>
                  </a:moveTo>
                  <a:cubicBezTo>
                    <a:pt x="190" y="1"/>
                    <a:pt x="0" y="192"/>
                    <a:pt x="0" y="428"/>
                  </a:cubicBezTo>
                  <a:lnTo>
                    <a:pt x="0" y="3223"/>
                  </a:lnTo>
                  <a:cubicBezTo>
                    <a:pt x="0" y="3360"/>
                    <a:pt x="26" y="3489"/>
                    <a:pt x="73" y="3609"/>
                  </a:cubicBezTo>
                  <a:lnTo>
                    <a:pt x="4442" y="3609"/>
                  </a:lnTo>
                  <a:cubicBezTo>
                    <a:pt x="4488" y="3489"/>
                    <a:pt x="4515" y="3360"/>
                    <a:pt x="4515" y="3223"/>
                  </a:cubicBezTo>
                  <a:lnTo>
                    <a:pt x="4515" y="428"/>
                  </a:lnTo>
                  <a:cubicBezTo>
                    <a:pt x="4515" y="192"/>
                    <a:pt x="4324" y="1"/>
                    <a:pt x="40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108;p70"/>
            <p:cNvSpPr/>
            <p:nvPr/>
          </p:nvSpPr>
          <p:spPr>
            <a:xfrm>
              <a:off x="3127118" y="1992702"/>
              <a:ext cx="47778" cy="126823"/>
            </a:xfrm>
            <a:custGeom>
              <a:avLst/>
              <a:gdLst/>
              <a:ahLst/>
              <a:cxnLst/>
              <a:rect l="l" t="t" r="r" b="b"/>
              <a:pathLst>
                <a:path w="1716" h="4555" extrusionOk="0">
                  <a:moveTo>
                    <a:pt x="858" y="581"/>
                  </a:moveTo>
                  <a:cubicBezTo>
                    <a:pt x="1011" y="581"/>
                    <a:pt x="1135" y="706"/>
                    <a:pt x="1135" y="858"/>
                  </a:cubicBezTo>
                  <a:cubicBezTo>
                    <a:pt x="1135" y="1011"/>
                    <a:pt x="1011" y="1135"/>
                    <a:pt x="858" y="1135"/>
                  </a:cubicBezTo>
                  <a:cubicBezTo>
                    <a:pt x="706" y="1135"/>
                    <a:pt x="581" y="1011"/>
                    <a:pt x="581" y="858"/>
                  </a:cubicBezTo>
                  <a:cubicBezTo>
                    <a:pt x="581" y="706"/>
                    <a:pt x="706" y="581"/>
                    <a:pt x="858" y="581"/>
                  </a:cubicBezTo>
                  <a:close/>
                  <a:moveTo>
                    <a:pt x="858" y="1"/>
                  </a:moveTo>
                  <a:cubicBezTo>
                    <a:pt x="385" y="1"/>
                    <a:pt x="1" y="385"/>
                    <a:pt x="1" y="858"/>
                  </a:cubicBezTo>
                  <a:cubicBezTo>
                    <a:pt x="1" y="1331"/>
                    <a:pt x="385" y="1716"/>
                    <a:pt x="858" y="1716"/>
                  </a:cubicBezTo>
                  <a:cubicBezTo>
                    <a:pt x="954" y="1716"/>
                    <a:pt x="1048" y="1699"/>
                    <a:pt x="1135" y="1669"/>
                  </a:cubicBezTo>
                  <a:lnTo>
                    <a:pt x="1135" y="4265"/>
                  </a:lnTo>
                  <a:cubicBezTo>
                    <a:pt x="1135" y="4426"/>
                    <a:pt x="1264" y="4555"/>
                    <a:pt x="1425" y="4555"/>
                  </a:cubicBezTo>
                  <a:cubicBezTo>
                    <a:pt x="1585" y="4555"/>
                    <a:pt x="1716" y="4426"/>
                    <a:pt x="1716" y="4265"/>
                  </a:cubicBezTo>
                  <a:lnTo>
                    <a:pt x="1716" y="858"/>
                  </a:lnTo>
                  <a:cubicBezTo>
                    <a:pt x="1716" y="385"/>
                    <a:pt x="1330" y="1"/>
                    <a:pt x="8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109;p70"/>
            <p:cNvSpPr/>
            <p:nvPr/>
          </p:nvSpPr>
          <p:spPr>
            <a:xfrm>
              <a:off x="3212290" y="1992702"/>
              <a:ext cx="47778" cy="126823"/>
            </a:xfrm>
            <a:custGeom>
              <a:avLst/>
              <a:gdLst/>
              <a:ahLst/>
              <a:cxnLst/>
              <a:rect l="l" t="t" r="r" b="b"/>
              <a:pathLst>
                <a:path w="1716" h="4555" extrusionOk="0">
                  <a:moveTo>
                    <a:pt x="858" y="581"/>
                  </a:moveTo>
                  <a:cubicBezTo>
                    <a:pt x="1010" y="581"/>
                    <a:pt x="1135" y="706"/>
                    <a:pt x="1135" y="858"/>
                  </a:cubicBezTo>
                  <a:cubicBezTo>
                    <a:pt x="1135" y="1011"/>
                    <a:pt x="1010" y="1135"/>
                    <a:pt x="858" y="1135"/>
                  </a:cubicBezTo>
                  <a:cubicBezTo>
                    <a:pt x="706" y="1135"/>
                    <a:pt x="581" y="1011"/>
                    <a:pt x="581" y="858"/>
                  </a:cubicBezTo>
                  <a:cubicBezTo>
                    <a:pt x="581" y="706"/>
                    <a:pt x="706" y="581"/>
                    <a:pt x="858" y="581"/>
                  </a:cubicBezTo>
                  <a:close/>
                  <a:moveTo>
                    <a:pt x="858" y="1"/>
                  </a:moveTo>
                  <a:cubicBezTo>
                    <a:pt x="385" y="1"/>
                    <a:pt x="1" y="385"/>
                    <a:pt x="1" y="858"/>
                  </a:cubicBezTo>
                  <a:lnTo>
                    <a:pt x="1" y="4265"/>
                  </a:lnTo>
                  <a:cubicBezTo>
                    <a:pt x="1" y="4426"/>
                    <a:pt x="131" y="4555"/>
                    <a:pt x="291" y="4555"/>
                  </a:cubicBezTo>
                  <a:cubicBezTo>
                    <a:pt x="451" y="4555"/>
                    <a:pt x="581" y="4426"/>
                    <a:pt x="581" y="4265"/>
                  </a:cubicBezTo>
                  <a:lnTo>
                    <a:pt x="581" y="1669"/>
                  </a:lnTo>
                  <a:cubicBezTo>
                    <a:pt x="668" y="1699"/>
                    <a:pt x="760" y="1716"/>
                    <a:pt x="858" y="1716"/>
                  </a:cubicBezTo>
                  <a:cubicBezTo>
                    <a:pt x="1330" y="1716"/>
                    <a:pt x="1715" y="1331"/>
                    <a:pt x="1715" y="858"/>
                  </a:cubicBezTo>
                  <a:cubicBezTo>
                    <a:pt x="1715" y="385"/>
                    <a:pt x="1330" y="1"/>
                    <a:pt x="8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110;p70"/>
            <p:cNvSpPr/>
            <p:nvPr/>
          </p:nvSpPr>
          <p:spPr>
            <a:xfrm>
              <a:off x="3114979" y="2113680"/>
              <a:ext cx="157254" cy="33773"/>
            </a:xfrm>
            <a:custGeom>
              <a:avLst/>
              <a:gdLst/>
              <a:ahLst/>
              <a:cxnLst/>
              <a:rect l="l" t="t" r="r" b="b"/>
              <a:pathLst>
                <a:path w="5648" h="1213" extrusionOk="0">
                  <a:moveTo>
                    <a:pt x="606" y="0"/>
                  </a:moveTo>
                  <a:cubicBezTo>
                    <a:pt x="271" y="0"/>
                    <a:pt x="0" y="272"/>
                    <a:pt x="0" y="606"/>
                  </a:cubicBezTo>
                  <a:cubicBezTo>
                    <a:pt x="0" y="942"/>
                    <a:pt x="271" y="1213"/>
                    <a:pt x="606" y="1213"/>
                  </a:cubicBezTo>
                  <a:lnTo>
                    <a:pt x="5041" y="1213"/>
                  </a:lnTo>
                  <a:cubicBezTo>
                    <a:pt x="5375" y="1213"/>
                    <a:pt x="5647" y="942"/>
                    <a:pt x="5647" y="606"/>
                  </a:cubicBezTo>
                  <a:cubicBezTo>
                    <a:pt x="5647" y="272"/>
                    <a:pt x="5375" y="0"/>
                    <a:pt x="50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111;p70"/>
            <p:cNvSpPr/>
            <p:nvPr/>
          </p:nvSpPr>
          <p:spPr>
            <a:xfrm>
              <a:off x="3114979" y="2174155"/>
              <a:ext cx="157254" cy="33773"/>
            </a:xfrm>
            <a:custGeom>
              <a:avLst/>
              <a:gdLst/>
              <a:ahLst/>
              <a:cxnLst/>
              <a:rect l="l" t="t" r="r" b="b"/>
              <a:pathLst>
                <a:path w="5648" h="1213" extrusionOk="0">
                  <a:moveTo>
                    <a:pt x="606" y="0"/>
                  </a:moveTo>
                  <a:cubicBezTo>
                    <a:pt x="271" y="0"/>
                    <a:pt x="0" y="271"/>
                    <a:pt x="0" y="607"/>
                  </a:cubicBezTo>
                  <a:cubicBezTo>
                    <a:pt x="0" y="941"/>
                    <a:pt x="271" y="1213"/>
                    <a:pt x="606" y="1213"/>
                  </a:cubicBezTo>
                  <a:lnTo>
                    <a:pt x="5041" y="1213"/>
                  </a:lnTo>
                  <a:cubicBezTo>
                    <a:pt x="5375" y="1213"/>
                    <a:pt x="5647" y="941"/>
                    <a:pt x="5647" y="607"/>
                  </a:cubicBezTo>
                  <a:cubicBezTo>
                    <a:pt x="5647" y="271"/>
                    <a:pt x="5375" y="0"/>
                    <a:pt x="50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112;p70"/>
            <p:cNvSpPr/>
            <p:nvPr/>
          </p:nvSpPr>
          <p:spPr>
            <a:xfrm>
              <a:off x="3134190" y="1871864"/>
              <a:ext cx="118804" cy="77263"/>
            </a:xfrm>
            <a:custGeom>
              <a:avLst/>
              <a:gdLst/>
              <a:ahLst/>
              <a:cxnLst/>
              <a:rect l="l" t="t" r="r" b="b"/>
              <a:pathLst>
                <a:path w="4267" h="2775" extrusionOk="0">
                  <a:moveTo>
                    <a:pt x="250" y="0"/>
                  </a:moveTo>
                  <a:cubicBezTo>
                    <a:pt x="250" y="0"/>
                    <a:pt x="10" y="844"/>
                    <a:pt x="0" y="2065"/>
                  </a:cubicBezTo>
                  <a:cubicBezTo>
                    <a:pt x="0" y="2110"/>
                    <a:pt x="22" y="2154"/>
                    <a:pt x="59" y="2180"/>
                  </a:cubicBezTo>
                  <a:cubicBezTo>
                    <a:pt x="250" y="2315"/>
                    <a:pt x="911" y="2714"/>
                    <a:pt x="2134" y="2775"/>
                  </a:cubicBezTo>
                  <a:cubicBezTo>
                    <a:pt x="3354" y="2714"/>
                    <a:pt x="4017" y="2315"/>
                    <a:pt x="4207" y="2180"/>
                  </a:cubicBezTo>
                  <a:cubicBezTo>
                    <a:pt x="4245" y="2154"/>
                    <a:pt x="4267" y="2110"/>
                    <a:pt x="4266" y="2065"/>
                  </a:cubicBezTo>
                  <a:cubicBezTo>
                    <a:pt x="4257" y="844"/>
                    <a:pt x="4015" y="0"/>
                    <a:pt x="4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113;p70"/>
            <p:cNvSpPr/>
            <p:nvPr/>
          </p:nvSpPr>
          <p:spPr>
            <a:xfrm>
              <a:off x="3099554" y="1834694"/>
              <a:ext cx="188076" cy="66404"/>
            </a:xfrm>
            <a:custGeom>
              <a:avLst/>
              <a:gdLst/>
              <a:ahLst/>
              <a:cxnLst/>
              <a:rect l="l" t="t" r="r" b="b"/>
              <a:pathLst>
                <a:path w="6755" h="2385" extrusionOk="0">
                  <a:moveTo>
                    <a:pt x="3377" y="1"/>
                  </a:moveTo>
                  <a:cubicBezTo>
                    <a:pt x="3348" y="1"/>
                    <a:pt x="3318" y="6"/>
                    <a:pt x="3290" y="15"/>
                  </a:cubicBezTo>
                  <a:lnTo>
                    <a:pt x="127" y="1061"/>
                  </a:lnTo>
                  <a:cubicBezTo>
                    <a:pt x="0" y="1103"/>
                    <a:pt x="0" y="1283"/>
                    <a:pt x="127" y="1324"/>
                  </a:cubicBezTo>
                  <a:lnTo>
                    <a:pt x="3290" y="2371"/>
                  </a:lnTo>
                  <a:cubicBezTo>
                    <a:pt x="3318" y="2380"/>
                    <a:pt x="3348" y="2384"/>
                    <a:pt x="3377" y="2384"/>
                  </a:cubicBezTo>
                  <a:cubicBezTo>
                    <a:pt x="3407" y="2384"/>
                    <a:pt x="3436" y="2380"/>
                    <a:pt x="3464" y="2371"/>
                  </a:cubicBezTo>
                  <a:lnTo>
                    <a:pt x="6628" y="1324"/>
                  </a:lnTo>
                  <a:cubicBezTo>
                    <a:pt x="6755" y="1283"/>
                    <a:pt x="6755" y="1103"/>
                    <a:pt x="6628" y="1061"/>
                  </a:cubicBezTo>
                  <a:lnTo>
                    <a:pt x="3464" y="15"/>
                  </a:lnTo>
                  <a:cubicBezTo>
                    <a:pt x="3436" y="6"/>
                    <a:pt x="3407" y="1"/>
                    <a:pt x="33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roup 3"/>
          <p:cNvGrpSpPr/>
          <p:nvPr/>
        </p:nvGrpSpPr>
        <p:grpSpPr>
          <a:xfrm>
            <a:off x="780771" y="288754"/>
            <a:ext cx="7442175" cy="1772911"/>
            <a:chOff x="525032" y="335243"/>
            <a:chExt cx="7442175" cy="1772911"/>
          </a:xfrm>
        </p:grpSpPr>
        <p:sp>
          <p:nvSpPr>
            <p:cNvPr id="64" name="Rectangle 63"/>
            <p:cNvSpPr/>
            <p:nvPr/>
          </p:nvSpPr>
          <p:spPr>
            <a:xfrm>
              <a:off x="525032" y="907825"/>
              <a:ext cx="7442175" cy="1200329"/>
            </a:xfrm>
            <a:prstGeom prst="rect">
              <a:avLst/>
            </a:prstGeom>
          </p:spPr>
          <p:txBody>
            <a:bodyPr wrap="square">
              <a:spAutoFit/>
            </a:bodyPr>
            <a:lstStyle/>
            <a:p>
              <a:pPr lvl="0" algn="just" defTabSz="1828800">
                <a:lnSpc>
                  <a:spcPct val="150000"/>
                </a:lnSpc>
                <a:buClr>
                  <a:srgbClr val="2D1549"/>
                </a:buClr>
                <a:buSzPts val="1100"/>
                <a:defRPr/>
              </a:pPr>
              <a:r>
                <a:rPr lang="vi-VN" sz="1600" kern="1200" smtClean="0">
                  <a:solidFill>
                    <a:prstClr val="black"/>
                  </a:solidFill>
                  <a:latin typeface="Arial" panose="020B0604020202020204" pitchFamily="34" charset="0"/>
                  <a:ea typeface="+mn-ea"/>
                  <a:cs typeface="Arial" panose="020B0604020202020204" pitchFamily="34" charset="0"/>
                </a:rPr>
                <a:t>a) Tính </a:t>
              </a:r>
              <a:r>
                <a:rPr lang="vi-VN" sz="1600" kern="1200">
                  <a:solidFill>
                    <a:prstClr val="black"/>
                  </a:solidFill>
                  <a:latin typeface="Arial" panose="020B0604020202020204" pitchFamily="34" charset="0"/>
                  <a:ea typeface="+mn-ea"/>
                  <a:cs typeface="Arial" panose="020B0604020202020204" pitchFamily="34" charset="0"/>
                </a:rPr>
                <a:t>xác suất thắng của người chơi khi chơi theo phương án </a:t>
              </a:r>
              <a:r>
                <a:rPr lang="vi-VN" sz="1600" kern="1200">
                  <a:solidFill>
                    <a:prstClr val="black"/>
                  </a:solidFill>
                  <a:latin typeface="Arial" panose="020B0604020202020204" pitchFamily="34" charset="0"/>
                  <a:ea typeface="+mn-ea"/>
                  <a:cs typeface="Arial" panose="020B0604020202020204" pitchFamily="34" charset="0"/>
                </a:rPr>
                <a:t>2</a:t>
              </a:r>
              <a:r>
                <a:rPr lang="vi-VN" sz="1600" kern="1200" smtClean="0">
                  <a:solidFill>
                    <a:prstClr val="black"/>
                  </a:solidFill>
                  <a:latin typeface="Arial" panose="020B0604020202020204" pitchFamily="34" charset="0"/>
                  <a:ea typeface="+mn-ea"/>
                  <a:cs typeface="Arial" panose="020B0604020202020204" pitchFamily="34" charset="0"/>
                </a:rPr>
                <a:t>.</a:t>
              </a:r>
              <a:endParaRPr lang="en-US" sz="1600" kern="1200" smtClean="0">
                <a:solidFill>
                  <a:prstClr val="black"/>
                </a:solidFill>
                <a:latin typeface="Arial" panose="020B0604020202020204" pitchFamily="34" charset="0"/>
                <a:ea typeface="+mn-ea"/>
                <a:cs typeface="Arial" panose="020B0604020202020204" pitchFamily="34" charset="0"/>
              </a:endParaRPr>
            </a:p>
            <a:p>
              <a:pPr lvl="0" algn="just" defTabSz="1828800">
                <a:lnSpc>
                  <a:spcPct val="150000"/>
                </a:lnSpc>
                <a:buClr>
                  <a:srgbClr val="2D1549"/>
                </a:buClr>
                <a:buSzPts val="1100"/>
                <a:defRPr/>
              </a:pPr>
              <a:r>
                <a:rPr lang="vi-VN" sz="1600" kern="1200" smtClean="0">
                  <a:solidFill>
                    <a:prstClr val="black"/>
                  </a:solidFill>
                  <a:latin typeface="Arial" panose="020B0604020202020204" pitchFamily="34" charset="0"/>
                  <a:ea typeface="+mn-ea"/>
                  <a:cs typeface="Arial" panose="020B0604020202020204" pitchFamily="34" charset="0"/>
                </a:rPr>
                <a:t>b</a:t>
              </a:r>
              <a:r>
                <a:rPr lang="vi-VN" sz="1600" kern="1200">
                  <a:solidFill>
                    <a:prstClr val="black"/>
                  </a:solidFill>
                  <a:latin typeface="Arial" panose="020B0604020202020204" pitchFamily="34" charset="0"/>
                  <a:ea typeface="+mn-ea"/>
                  <a:cs typeface="Arial" panose="020B0604020202020204" pitchFamily="34" charset="0"/>
                </a:rPr>
                <a:t>) Qua các kết quả đã tính được, hãy cho biết người chơi nên chọn chơi theo </a:t>
              </a:r>
              <a:r>
                <a:rPr lang="vi-VN" sz="1600" kern="1200">
                  <a:solidFill>
                    <a:prstClr val="black"/>
                  </a:solidFill>
                  <a:latin typeface="Arial" panose="020B0604020202020204" pitchFamily="34" charset="0"/>
                  <a:ea typeface="+mn-ea"/>
                  <a:cs typeface="Arial" panose="020B0604020202020204" pitchFamily="34" charset="0"/>
                </a:rPr>
                <a:t>phương </a:t>
              </a:r>
              <a:r>
                <a:rPr lang="vi-VN" sz="1600" kern="1200" smtClean="0">
                  <a:solidFill>
                    <a:prstClr val="black"/>
                  </a:solidFill>
                  <a:latin typeface="Arial" panose="020B0604020202020204" pitchFamily="34" charset="0"/>
                  <a:ea typeface="+mn-ea"/>
                  <a:cs typeface="Arial" panose="020B0604020202020204" pitchFamily="34" charset="0"/>
                </a:rPr>
                <a:t>án</a:t>
              </a:r>
              <a:r>
                <a:rPr lang="en-US" sz="1600" kern="1200">
                  <a:solidFill>
                    <a:prstClr val="black"/>
                  </a:solidFill>
                  <a:latin typeface="Arial" panose="020B0604020202020204" pitchFamily="34" charset="0"/>
                  <a:ea typeface="+mn-ea"/>
                  <a:cs typeface="Arial" panose="020B0604020202020204" pitchFamily="34" charset="0"/>
                </a:rPr>
                <a:t> </a:t>
              </a:r>
              <a:r>
                <a:rPr lang="vi-VN" sz="1600" kern="1200" smtClean="0">
                  <a:solidFill>
                    <a:prstClr val="black"/>
                  </a:solidFill>
                  <a:latin typeface="Arial" panose="020B0604020202020204" pitchFamily="34" charset="0"/>
                  <a:ea typeface="+mn-ea"/>
                  <a:cs typeface="Arial" panose="020B0604020202020204" pitchFamily="34" charset="0"/>
                </a:rPr>
                <a:t>nào </a:t>
              </a:r>
              <a:r>
                <a:rPr lang="vi-VN" sz="1600" kern="1200">
                  <a:solidFill>
                    <a:prstClr val="black"/>
                  </a:solidFill>
                  <a:latin typeface="Arial" panose="020B0604020202020204" pitchFamily="34" charset="0"/>
                  <a:ea typeface="+mn-ea"/>
                  <a:cs typeface="Arial" panose="020B0604020202020204" pitchFamily="34" charset="0"/>
                </a:rPr>
                <a:t>để xác suất thắng cao hơn.</a:t>
              </a:r>
              <a:endPar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Rounded Rectangle 17"/>
            <p:cNvSpPr/>
            <p:nvPr/>
          </p:nvSpPr>
          <p:spPr>
            <a:xfrm>
              <a:off x="611373" y="335243"/>
              <a:ext cx="2039803" cy="488546"/>
            </a:xfrm>
            <a:prstGeom prst="roundRect">
              <a:avLst/>
            </a:pr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defRPr/>
              </a:pPr>
              <a:r>
                <a:rPr lang="en-US" sz="2100" b="1" kern="1200">
                  <a:solidFill>
                    <a:prstClr val="black"/>
                  </a:solidFill>
                  <a:latin typeface="Arial" panose="020B0604020202020204" pitchFamily="34" charset="0"/>
                  <a:cs typeface="Arial" panose="020B0604020202020204" pitchFamily="34" charset="0"/>
                </a:rPr>
                <a:t>Luyện tập </a:t>
              </a:r>
              <a:r>
                <a:rPr lang="en-US" sz="2100" b="1" kern="1200" smtClean="0">
                  <a:solidFill>
                    <a:prstClr val="black"/>
                  </a:solidFill>
                  <a:latin typeface="Arial" panose="020B0604020202020204" pitchFamily="34" charset="0"/>
                  <a:cs typeface="Arial" panose="020B0604020202020204" pitchFamily="34" charset="0"/>
                </a:rPr>
                <a:t>2</a:t>
              </a:r>
              <a:endParaRPr lang="en-US" sz="2100" b="1" kern="1200">
                <a:solidFill>
                  <a:prstClr val="black"/>
                </a:solidFill>
                <a:latin typeface="Arial" panose="020B0604020202020204" pitchFamily="34" charset="0"/>
                <a:cs typeface="Arial" panose="020B0604020202020204" pitchFamily="34" charset="0"/>
              </a:endParaRPr>
            </a:p>
          </p:txBody>
        </p:sp>
        <p:sp>
          <p:nvSpPr>
            <p:cNvPr id="3" name="Rectangle 2"/>
            <p:cNvSpPr/>
            <p:nvPr/>
          </p:nvSpPr>
          <p:spPr>
            <a:xfrm>
              <a:off x="2789201" y="441066"/>
              <a:ext cx="2615203" cy="338554"/>
            </a:xfrm>
            <a:prstGeom prst="rect">
              <a:avLst/>
            </a:prstGeom>
          </p:spPr>
          <p:txBody>
            <a:bodyPr wrap="none">
              <a:spAutoFit/>
            </a:bodyPr>
            <a:lstStyle/>
            <a:p>
              <a:pPr lvl="0" algn="just" defTabSz="1828800">
                <a:spcBef>
                  <a:spcPts val="200"/>
                </a:spcBef>
                <a:spcAft>
                  <a:spcPts val="200"/>
                </a:spcAft>
                <a:buClr>
                  <a:srgbClr val="2D1549"/>
                </a:buClr>
                <a:buSzPts val="1100"/>
                <a:defRPr/>
              </a:pPr>
              <a:r>
                <a:rPr lang="vi-VN" sz="1600" kern="1200">
                  <a:solidFill>
                    <a:prstClr val="black"/>
                  </a:solidFill>
                  <a:latin typeface="Arial" panose="020B0604020202020204" pitchFamily="34" charset="0"/>
                  <a:ea typeface="+mn-ea"/>
                  <a:cs typeface="Arial" panose="020B0604020202020204" pitchFamily="34" charset="0"/>
                </a:rPr>
                <a:t>Trở lại tình huống mở đầu.</a:t>
              </a:r>
              <a:endParaRPr lang="en-US" sz="1600" kern="1200">
                <a:solidFill>
                  <a:prstClr val="black"/>
                </a:solidFill>
                <a:latin typeface="Arial" panose="020B0604020202020204" pitchFamily="34" charset="0"/>
                <a:ea typeface="+mn-ea"/>
                <a:cs typeface="Arial" panose="020B0604020202020204" pitchFamily="34" charset="0"/>
              </a:endParaRPr>
            </a:p>
          </p:txBody>
        </p:sp>
      </p:grpSp>
      <p:sp>
        <p:nvSpPr>
          <p:cNvPr id="21" name="Rectangle 20"/>
          <p:cNvSpPr/>
          <p:nvPr/>
        </p:nvSpPr>
        <p:spPr>
          <a:xfrm>
            <a:off x="4180295" y="2170782"/>
            <a:ext cx="64312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780771" y="2633608"/>
                <a:ext cx="7473766" cy="2263633"/>
              </a:xfrm>
              <a:prstGeom prst="rect">
                <a:avLst/>
              </a:prstGeom>
            </p:spPr>
            <p:txBody>
              <a:bodyPr wrap="square">
                <a:spAutoFit/>
              </a:bodyPr>
              <a:lstStyle/>
              <a:p>
                <a:pPr>
                  <a:lnSpc>
                    <a:spcPct val="150000"/>
                  </a:lnSpc>
                </a:pPr>
                <a:r>
                  <a:rPr lang="nl-NL" sz="1600" kern="100" smtClean="0">
                    <a:latin typeface="+mj-lt"/>
                    <a:ea typeface="Georgia" panose="02040502050405020303" pitchFamily="18" charset="0"/>
                    <a:cs typeface="Times New Roman" panose="02020603050405020304" pitchFamily="18" charset="0"/>
                  </a:rPr>
                  <a:t>a) Gọi </a:t>
                </a:r>
                <a14:m>
                  <m:oMath xmlns:m="http://schemas.openxmlformats.org/officeDocument/2006/math">
                    <m:r>
                      <a:rPr lang="en-US" sz="1600" i="1" kern="100">
                        <a:effectLst/>
                        <a:latin typeface="+mj-lt"/>
                        <a:ea typeface="Aptos"/>
                        <a:cs typeface="Times New Roman" panose="02020603050405020304" pitchFamily="18" charset="0"/>
                      </a:rPr>
                      <m:t>𝑇</m:t>
                    </m:r>
                  </m:oMath>
                </a14:m>
                <a:r>
                  <a:rPr lang="nl-NL" sz="1600" kern="100">
                    <a:effectLst/>
                    <a:latin typeface="+mj-lt"/>
                    <a:ea typeface="Georgia" panose="02040502050405020303" pitchFamily="18" charset="0"/>
                    <a:cs typeface="Times New Roman" panose="02020603050405020304" pitchFamily="18" charset="0"/>
                  </a:rPr>
                  <a:t> là phép thử: "Gieo một con xúc xắc cân đối, đồng chất". </a:t>
                </a:r>
                <a:endParaRPr lang="en-US" sz="1600" kern="100">
                  <a:effectLst/>
                  <a:latin typeface="+mj-lt"/>
                  <a:ea typeface="Aptos"/>
                  <a:cs typeface="Times New Roman" panose="02020603050405020304" pitchFamily="18" charset="0"/>
                </a:endParaRPr>
              </a:p>
              <a:p>
                <a:pPr>
                  <a:lnSpc>
                    <a:spcPct val="150000"/>
                  </a:lnSpc>
                </a:pPr>
                <a:r>
                  <a:rPr lang="nl-NL" sz="1600" kern="100" smtClean="0">
                    <a:effectLst/>
                    <a:ea typeface="Georgia" panose="02040502050405020303" pitchFamily="18" charset="0"/>
                    <a:cs typeface="Times New Roman" panose="02020603050405020304" pitchFamily="18" charset="0"/>
                  </a:rPr>
                  <a:t>          </a:t>
                </a:r>
                <a14:m>
                  <m:oMath xmlns:m="http://schemas.openxmlformats.org/officeDocument/2006/math">
                    <m:r>
                      <a:rPr lang="nl-NL" sz="1600" i="1" kern="100" smtClean="0">
                        <a:effectLst/>
                        <a:latin typeface="Cambria Math" panose="02040503050406030204" pitchFamily="18" charset="0"/>
                        <a:ea typeface="Georgia" panose="02040502050405020303" pitchFamily="18" charset="0"/>
                        <a:cs typeface="Times New Roman" panose="02020603050405020304" pitchFamily="18" charset="0"/>
                      </a:rPr>
                      <m:t>𝐸</m:t>
                    </m:r>
                    <m:r>
                      <a:rPr lang="nl-NL" sz="1600" i="1" kern="100" smtClean="0">
                        <a:effectLst/>
                        <a:latin typeface="Cambria Math" panose="02040503050406030204" pitchFamily="18" charset="0"/>
                        <a:ea typeface="Georgia" panose="02040502050405020303" pitchFamily="18" charset="0"/>
                        <a:cs typeface="Times New Roman" panose="02020603050405020304" pitchFamily="18" charset="0"/>
                      </a:rPr>
                      <m:t> </m:t>
                    </m:r>
                  </m:oMath>
                </a14:m>
                <a:r>
                  <a:rPr lang="nl-NL" sz="1600" kern="100">
                    <a:effectLst/>
                    <a:latin typeface="+mj-lt"/>
                    <a:ea typeface="Georgia" panose="02040502050405020303" pitchFamily="18" charset="0"/>
                    <a:cs typeface="Times New Roman" panose="02020603050405020304" pitchFamily="18" charset="0"/>
                  </a:rPr>
                  <a:t>là biến cố: "Xuất hiện mặt 6 chấm".</a:t>
                </a:r>
                <a:endParaRPr lang="en-US" sz="1600" kern="100">
                  <a:effectLst/>
                  <a:latin typeface="+mj-lt"/>
                  <a:ea typeface="Aptos"/>
                  <a:cs typeface="Times New Roman" panose="02020603050405020304" pitchFamily="18" charset="0"/>
                </a:endParaRPr>
              </a:p>
              <a:p>
                <a:pPr>
                  <a:lnSpc>
                    <a:spcPct val="135000"/>
                  </a:lnSpc>
                </a:pPr>
                <a14:m>
                  <m:oMathPara xmlns:m="http://schemas.openxmlformats.org/officeDocument/2006/math">
                    <m:oMathParaPr>
                      <m:jc m:val="left"/>
                    </m:oMathParaPr>
                    <m:oMath xmlns:m="http://schemas.openxmlformats.org/officeDocument/2006/math">
                      <m:r>
                        <m:rPr>
                          <m:nor/>
                        </m:rPr>
                        <a:rPr lang="nl-NL" sz="1600" kern="100">
                          <a:ea typeface="Georgia" panose="02040502050405020303" pitchFamily="18" charset="0"/>
                          <a:cs typeface="Times New Roman" panose="02020603050405020304" pitchFamily="18" charset="0"/>
                        </a:rPr>
                        <m:t>X</m:t>
                      </m:r>
                      <m:r>
                        <m:rPr>
                          <m:nor/>
                        </m:rPr>
                        <a:rPr lang="nl-NL" sz="1600" kern="100">
                          <a:ea typeface="Georgia" panose="02040502050405020303" pitchFamily="18" charset="0"/>
                          <a:cs typeface="Times New Roman" panose="02020603050405020304" pitchFamily="18" charset="0"/>
                        </a:rPr>
                        <m:t>é</m:t>
                      </m:r>
                      <m:r>
                        <m:rPr>
                          <m:nor/>
                        </m:rPr>
                        <a:rPr lang="nl-NL" sz="1600" kern="100">
                          <a:ea typeface="Georgia" panose="02040502050405020303" pitchFamily="18" charset="0"/>
                          <a:cs typeface="Times New Roman" panose="02020603050405020304" pitchFamily="18" charset="0"/>
                        </a:rPr>
                        <m:t>t</m:t>
                      </m:r>
                      <m:r>
                        <m:rPr>
                          <m:nor/>
                        </m:rPr>
                        <a:rPr lang="nl-NL" sz="1600" kern="100">
                          <a:ea typeface="Georgia" panose="02040502050405020303" pitchFamily="18" charset="0"/>
                          <a:cs typeface="Times New Roman" panose="02020603050405020304" pitchFamily="18" charset="0"/>
                        </a:rPr>
                        <m:t> </m:t>
                      </m:r>
                      <m:r>
                        <m:rPr>
                          <m:nor/>
                        </m:rPr>
                        <a:rPr lang="nl-NL" sz="1600" kern="100">
                          <a:ea typeface="Georgia" panose="02040502050405020303" pitchFamily="18" charset="0"/>
                          <a:cs typeface="Times New Roman" panose="02020603050405020304" pitchFamily="18" charset="0"/>
                        </a:rPr>
                        <m:t>ph</m:t>
                      </m:r>
                      <m:r>
                        <m:rPr>
                          <m:nor/>
                        </m:rPr>
                        <a:rPr lang="nl-NL" sz="1600" kern="100">
                          <a:ea typeface="Georgia" panose="02040502050405020303" pitchFamily="18" charset="0"/>
                          <a:cs typeface="Times New Roman" panose="02020603050405020304" pitchFamily="18" charset="0"/>
                        </a:rPr>
                        <m:t>é</m:t>
                      </m:r>
                      <m:r>
                        <m:rPr>
                          <m:nor/>
                        </m:rPr>
                        <a:rPr lang="nl-NL" sz="1600" kern="100">
                          <a:ea typeface="Georgia" panose="02040502050405020303" pitchFamily="18" charset="0"/>
                          <a:cs typeface="Times New Roman" panose="02020603050405020304" pitchFamily="18" charset="0"/>
                        </a:rPr>
                        <m:t>p</m:t>
                      </m:r>
                      <m:r>
                        <m:rPr>
                          <m:nor/>
                        </m:rPr>
                        <a:rPr lang="nl-NL" sz="1600" kern="100">
                          <a:ea typeface="Georgia" panose="02040502050405020303" pitchFamily="18" charset="0"/>
                          <a:cs typeface="Times New Roman" panose="02020603050405020304" pitchFamily="18" charset="0"/>
                        </a:rPr>
                        <m:t> </m:t>
                      </m:r>
                      <m:r>
                        <m:rPr>
                          <m:nor/>
                        </m:rPr>
                        <a:rPr lang="nl-NL" sz="1600" kern="100">
                          <a:ea typeface="Georgia" panose="02040502050405020303" pitchFamily="18" charset="0"/>
                          <a:cs typeface="Times New Roman" panose="02020603050405020304" pitchFamily="18" charset="0"/>
                        </a:rPr>
                        <m:t>th</m:t>
                      </m:r>
                      <m:r>
                        <m:rPr>
                          <m:nor/>
                        </m:rPr>
                        <a:rPr lang="nl-NL" sz="1600" kern="100">
                          <a:ea typeface="Georgia" panose="02040502050405020303" pitchFamily="18" charset="0"/>
                          <a:cs typeface="Times New Roman" panose="02020603050405020304" pitchFamily="18" charset="0"/>
                        </a:rPr>
                        <m:t>ử </m:t>
                      </m:r>
                      <m:r>
                        <m:rPr>
                          <m:nor/>
                        </m:rPr>
                        <a:rPr lang="nl-NL" sz="1600" kern="100">
                          <a:ea typeface="Georgia" panose="02040502050405020303" pitchFamily="18" charset="0"/>
                          <a:cs typeface="Times New Roman" panose="02020603050405020304" pitchFamily="18" charset="0"/>
                        </a:rPr>
                        <m:t>l</m:t>
                      </m:r>
                      <m:r>
                        <m:rPr>
                          <m:nor/>
                        </m:rPr>
                        <a:rPr lang="nl-NL" sz="1600" kern="100">
                          <a:ea typeface="Georgia" panose="02040502050405020303" pitchFamily="18" charset="0"/>
                          <a:cs typeface="Times New Roman" panose="02020603050405020304" pitchFamily="18" charset="0"/>
                        </a:rPr>
                        <m:t>ặ</m:t>
                      </m:r>
                      <m:r>
                        <m:rPr>
                          <m:nor/>
                        </m:rPr>
                        <a:rPr lang="nl-NL" sz="1600" kern="100">
                          <a:ea typeface="Georgia" panose="02040502050405020303" pitchFamily="18" charset="0"/>
                          <a:cs typeface="Times New Roman" panose="02020603050405020304" pitchFamily="18" charset="0"/>
                        </a:rPr>
                        <m:t>p</m:t>
                      </m:r>
                      <m:r>
                        <a:rPr lang="en-US" sz="1600" i="1" kern="100">
                          <a:latin typeface="Cambria Math" panose="02040503050406030204" pitchFamily="18" charset="0"/>
                          <a:ea typeface="Georgia" panose="02040502050405020303" pitchFamily="18" charset="0"/>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𝑇</m:t>
                      </m:r>
                      <m:r>
                        <m:rPr>
                          <m:nor/>
                        </m:rPr>
                        <a:rPr lang="nl-NL" sz="1600" kern="100">
                          <a:ea typeface="Georgia" panose="02040502050405020303" pitchFamily="18" charset="0"/>
                          <a:cs typeface="Times New Roman" panose="02020603050405020304" pitchFamily="18" charset="0"/>
                        </a:rPr>
                        <m:t> </m:t>
                      </m:r>
                      <m:r>
                        <m:rPr>
                          <m:nor/>
                        </m:rPr>
                        <a:rPr lang="nl-NL" sz="1600" kern="100">
                          <a:ea typeface="Georgia" panose="02040502050405020303" pitchFamily="18" charset="0"/>
                          <a:cs typeface="Times New Roman" panose="02020603050405020304" pitchFamily="18" charset="0"/>
                        </a:rPr>
                        <m:t>v</m:t>
                      </m:r>
                      <m:r>
                        <m:rPr>
                          <m:nor/>
                        </m:rPr>
                        <a:rPr lang="nl-NL" sz="1600" kern="100">
                          <a:ea typeface="Georgia" panose="02040502050405020303" pitchFamily="18" charset="0"/>
                          <a:cs typeface="Times New Roman" panose="02020603050405020304" pitchFamily="18" charset="0"/>
                        </a:rPr>
                        <m:t>ớ</m:t>
                      </m:r>
                      <m:r>
                        <m:rPr>
                          <m:nor/>
                        </m:rPr>
                        <a:rPr lang="nl-NL" sz="1600" kern="100">
                          <a:ea typeface="Georgia" panose="02040502050405020303" pitchFamily="18" charset="0"/>
                          <a:cs typeface="Times New Roman" panose="02020603050405020304" pitchFamily="18" charset="0"/>
                        </a:rPr>
                        <m:t>i</m:t>
                      </m:r>
                      <m:r>
                        <m:rPr>
                          <m:nor/>
                        </m:rPr>
                        <a:rPr lang="nl-NL" sz="1600" kern="100">
                          <a:ea typeface="Georgia" panose="02040502050405020303" pitchFamily="18" charset="0"/>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𝑛</m:t>
                      </m:r>
                      <m:r>
                        <a:rPr lang="nl-NL" sz="1600" kern="100">
                          <a:latin typeface="Cambria Math" panose="02040503050406030204" pitchFamily="18" charset="0"/>
                          <a:ea typeface="Aptos"/>
                          <a:cs typeface="Times New Roman" panose="02020603050405020304" pitchFamily="18" charset="0"/>
                        </a:rPr>
                        <m:t>=6</m:t>
                      </m:r>
                      <m:r>
                        <m:rPr>
                          <m:nor/>
                        </m:rPr>
                        <a:rPr lang="nl-NL" sz="1600" kern="100">
                          <a:ea typeface="Georgia" panose="02040502050405020303" pitchFamily="18" charset="0"/>
                          <a:cs typeface="Times New Roman" panose="02020603050405020304" pitchFamily="18" charset="0"/>
                        </a:rPr>
                        <m:t> </m:t>
                      </m:r>
                      <m:r>
                        <m:rPr>
                          <m:nor/>
                        </m:rPr>
                        <a:rPr lang="nl-NL" sz="1600" kern="100">
                          <a:ea typeface="Georgia" panose="02040502050405020303" pitchFamily="18" charset="0"/>
                          <a:cs typeface="Times New Roman" panose="02020603050405020304" pitchFamily="18" charset="0"/>
                        </a:rPr>
                        <m:t>v</m:t>
                      </m:r>
                      <m:r>
                        <m:rPr>
                          <m:nor/>
                        </m:rPr>
                        <a:rPr lang="nl-NL" sz="1600" kern="100">
                          <a:ea typeface="Georgia" panose="02040502050405020303" pitchFamily="18" charset="0"/>
                          <a:cs typeface="Times New Roman" panose="02020603050405020304" pitchFamily="18" charset="0"/>
                        </a:rPr>
                        <m:t>à</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600" i="1" kern="100">
                          <a:effectLst/>
                          <a:latin typeface="+mj-lt"/>
                          <a:ea typeface="Aptos"/>
                          <a:cs typeface="Times New Roman" panose="02020603050405020304" pitchFamily="18" charset="0"/>
                        </a:rPr>
                        <m:t>𝑝</m:t>
                      </m:r>
                      <m:r>
                        <a:rPr lang="nl-NL"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r>
                        <a:rPr lang="nl-NL"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𝐸</m:t>
                      </m:r>
                      <m:r>
                        <a:rPr lang="nl-NL"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nl-NL" sz="1600" kern="100">
                              <a:effectLst/>
                              <a:latin typeface="+mj-lt"/>
                              <a:ea typeface="Aptos"/>
                              <a:cs typeface="Times New Roman" panose="02020603050405020304" pitchFamily="18" charset="0"/>
                            </a:rPr>
                            <m:t>1</m:t>
                          </m:r>
                        </m:num>
                        <m:den>
                          <m:r>
                            <a:rPr lang="nl-NL" sz="1600" kern="100">
                              <a:effectLst/>
                              <a:latin typeface="+mj-lt"/>
                              <a:ea typeface="Aptos"/>
                              <a:cs typeface="Times New Roman" panose="02020603050405020304" pitchFamily="18" charset="0"/>
                            </a:rPr>
                            <m:t>6</m:t>
                          </m:r>
                        </m:den>
                      </m:f>
                    </m:oMath>
                  </m:oMathPara>
                </a14:m>
                <a:endParaRPr lang="en-US" sz="1600" kern="100">
                  <a:effectLst/>
                  <a:latin typeface="+mj-lt"/>
                  <a:ea typeface="Aptos"/>
                  <a:cs typeface="Times New Roman" panose="02020603050405020304" pitchFamily="18" charset="0"/>
                </a:endParaRPr>
              </a:p>
              <a:p>
                <a:pPr>
                  <a:lnSpc>
                    <a:spcPct val="150000"/>
                  </a:lnSpc>
                </a:pPr>
                <a:r>
                  <a:rPr lang="nl-NL" sz="1600" kern="100">
                    <a:effectLst/>
                    <a:latin typeface="+mj-lt"/>
                    <a:ea typeface="Georgia" panose="02040502050405020303" pitchFamily="18" charset="0"/>
                    <a:cs typeface="Times New Roman" panose="02020603050405020304" pitchFamily="18" charset="0"/>
                  </a:rPr>
                  <a:t>Gọi </a:t>
                </a:r>
                <a14:m>
                  <m:oMath xmlns:m="http://schemas.openxmlformats.org/officeDocument/2006/math">
                    <m:r>
                      <a:rPr lang="en-US" sz="1600" i="1" kern="100">
                        <a:effectLst/>
                        <a:latin typeface="+mj-lt"/>
                        <a:ea typeface="Aptos"/>
                        <a:cs typeface="Times New Roman" panose="02020603050405020304" pitchFamily="18" charset="0"/>
                      </a:rPr>
                      <m:t>𝐴</m:t>
                    </m:r>
                  </m:oMath>
                </a14:m>
                <a:r>
                  <a:rPr lang="nl-NL" sz="1600" kern="100">
                    <a:effectLst/>
                    <a:latin typeface="+mj-lt"/>
                    <a:ea typeface="Georgia" panose="02040502050405020303" pitchFamily="18" charset="0"/>
                    <a:cs typeface="Times New Roman" panose="02020603050405020304" pitchFamily="18" charset="0"/>
                  </a:rPr>
                  <a:t> là biến cố: "Người chơi thắng</a:t>
                </a:r>
                <a:r>
                  <a:rPr lang="nl-NL" sz="1600" kern="100">
                    <a:effectLst/>
                    <a:latin typeface="+mj-lt"/>
                    <a:ea typeface="Georgia" panose="02040502050405020303" pitchFamily="18" charset="0"/>
                    <a:cs typeface="Times New Roman" panose="02020603050405020304" pitchFamily="18" charset="0"/>
                  </a:rPr>
                  <a:t>". </a:t>
                </a:r>
                <a:endParaRPr lang="nl-NL" sz="1600" kern="100" smtClean="0">
                  <a:effectLst/>
                  <a:latin typeface="+mj-lt"/>
                  <a:ea typeface="Georgia" panose="02040502050405020303" pitchFamily="18" charset="0"/>
                  <a:cs typeface="Times New Roman" panose="02020603050405020304" pitchFamily="18" charset="0"/>
                </a:endParaRPr>
              </a:p>
              <a:p>
                <a:pPr>
                  <a:lnSpc>
                    <a:spcPct val="150000"/>
                  </a:lnSpc>
                </a:pPr>
                <a:r>
                  <a:rPr lang="nl-NL" sz="1600" kern="100" smtClean="0">
                    <a:effectLst/>
                    <a:latin typeface="+mj-lt"/>
                    <a:ea typeface="Georgia" panose="02040502050405020303" pitchFamily="18" charset="0"/>
                    <a:cs typeface="Times New Roman" panose="02020603050405020304" pitchFamily="18" charset="0"/>
                  </a:rPr>
                  <a:t>Khi </a:t>
                </a:r>
                <a:r>
                  <a:rPr lang="nl-NL" sz="1600" kern="100">
                    <a:effectLst/>
                    <a:latin typeface="+mj-lt"/>
                    <a:ea typeface="Georgia" panose="02040502050405020303" pitchFamily="18" charset="0"/>
                    <a:cs typeface="Times New Roman" panose="02020603050405020304" pitchFamily="18" charset="0"/>
                  </a:rPr>
                  <a:t>đó </a:t>
                </a:r>
                <a14:m>
                  <m:oMath xmlns:m="http://schemas.openxmlformats.org/officeDocument/2006/math">
                    <m:r>
                      <a:rPr lang="en-US" sz="1600" i="1" kern="100">
                        <a:effectLst/>
                        <a:latin typeface="+mj-lt"/>
                        <a:ea typeface="Aptos"/>
                        <a:cs typeface="Times New Roman" panose="02020603050405020304" pitchFamily="18" charset="0"/>
                      </a:rPr>
                      <m:t>𝐴</m:t>
                    </m:r>
                  </m:oMath>
                </a14:m>
                <a:r>
                  <a:rPr lang="nl-NL" sz="1600" kern="100">
                    <a:effectLst/>
                    <a:latin typeface="+mj-lt"/>
                    <a:ea typeface="Georgia" panose="02040502050405020303" pitchFamily="18" charset="0"/>
                    <a:cs typeface="Times New Roman" panose="02020603050405020304" pitchFamily="18" charset="0"/>
                  </a:rPr>
                  <a:t> là biến cố: "Trong phép thử lặp này biến cố </a:t>
                </a:r>
                <a14:m>
                  <m:oMath xmlns:m="http://schemas.openxmlformats.org/officeDocument/2006/math">
                    <m:r>
                      <a:rPr lang="en-US" sz="1600" i="1" kern="100">
                        <a:effectLst/>
                        <a:latin typeface="+mj-lt"/>
                        <a:ea typeface="Aptos"/>
                        <a:cs typeface="Times New Roman" panose="02020603050405020304" pitchFamily="18" charset="0"/>
                      </a:rPr>
                      <m:t>𝐸</m:t>
                    </m:r>
                  </m:oMath>
                </a14:m>
                <a:r>
                  <a:rPr lang="nl-NL" sz="1600" kern="100">
                    <a:effectLst/>
                    <a:latin typeface="+mj-lt"/>
                    <a:ea typeface="Georgia" panose="02040502050405020303" pitchFamily="18" charset="0"/>
                    <a:cs typeface="Times New Roman" panose="02020603050405020304" pitchFamily="18" charset="0"/>
                  </a:rPr>
                  <a:t> xuất hiện ít nhất một </a:t>
                </a:r>
                <a:r>
                  <a:rPr lang="nl-NL" sz="1600" kern="100">
                    <a:effectLst/>
                    <a:latin typeface="+mj-lt"/>
                    <a:ea typeface="Georgia" panose="02040502050405020303" pitchFamily="18" charset="0"/>
                    <a:cs typeface="Times New Roman" panose="02020603050405020304" pitchFamily="18" charset="0"/>
                  </a:rPr>
                  <a:t>lần</a:t>
                </a:r>
                <a:r>
                  <a:rPr lang="nl-NL" sz="1600" kern="100" smtClean="0">
                    <a:effectLst/>
                    <a:latin typeface="+mj-lt"/>
                    <a:ea typeface="Georgia" panose="02040502050405020303" pitchFamily="18" charset="0"/>
                    <a:cs typeface="Times New Roman" panose="02020603050405020304" pitchFamily="18" charset="0"/>
                  </a:rPr>
                  <a:t>".</a:t>
                </a:r>
                <a:endParaRPr lang="en-US" sz="1600" kern="100">
                  <a:effectLst/>
                  <a:latin typeface="+mj-lt"/>
                  <a:ea typeface="Aptos"/>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780771" y="2633608"/>
                <a:ext cx="7473766" cy="2263633"/>
              </a:xfrm>
              <a:prstGeom prst="rect">
                <a:avLst/>
              </a:prstGeom>
              <a:blipFill>
                <a:blip r:embed="rId3"/>
                <a:stretch>
                  <a:fillRect l="-408"/>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rot="16200000">
            <a:off x="8112135" y="4117084"/>
            <a:ext cx="1461816" cy="288622"/>
          </a:xfrm>
          <a:prstGeom prst="rect">
            <a:avLst/>
          </a:prstGeom>
        </p:spPr>
      </p:pic>
    </p:spTree>
    <p:extLst>
      <p:ext uri="{BB962C8B-B14F-4D97-AF65-F5344CB8AC3E}">
        <p14:creationId xmlns:p14="http://schemas.microsoft.com/office/powerpoint/2010/main" val="32496785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left)">
                                      <p:cBhvr>
                                        <p:cTn id="3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grpSp>
        <p:nvGrpSpPr>
          <p:cNvPr id="27" name="Google Shape;4102;p70"/>
          <p:cNvGrpSpPr/>
          <p:nvPr/>
        </p:nvGrpSpPr>
        <p:grpSpPr>
          <a:xfrm>
            <a:off x="8210489" y="343194"/>
            <a:ext cx="520047" cy="761285"/>
            <a:chOff x="3034763" y="1746125"/>
            <a:chExt cx="317210" cy="535280"/>
          </a:xfrm>
        </p:grpSpPr>
        <p:sp>
          <p:nvSpPr>
            <p:cNvPr id="28" name="Google Shape;4103;p70"/>
            <p:cNvSpPr/>
            <p:nvPr/>
          </p:nvSpPr>
          <p:spPr>
            <a:xfrm>
              <a:off x="3153263" y="2231567"/>
              <a:ext cx="80632" cy="49838"/>
            </a:xfrm>
            <a:custGeom>
              <a:avLst/>
              <a:gdLst/>
              <a:ahLst/>
              <a:cxnLst/>
              <a:rect l="l" t="t" r="r" b="b"/>
              <a:pathLst>
                <a:path w="2896" h="1790" extrusionOk="0">
                  <a:moveTo>
                    <a:pt x="1" y="1"/>
                  </a:moveTo>
                  <a:lnTo>
                    <a:pt x="1" y="624"/>
                  </a:lnTo>
                  <a:cubicBezTo>
                    <a:pt x="1" y="1268"/>
                    <a:pt x="524" y="1790"/>
                    <a:pt x="1168" y="1790"/>
                  </a:cubicBezTo>
                  <a:lnTo>
                    <a:pt x="1729" y="1790"/>
                  </a:lnTo>
                  <a:cubicBezTo>
                    <a:pt x="2373" y="1790"/>
                    <a:pt x="2895" y="1268"/>
                    <a:pt x="2895" y="624"/>
                  </a:cubicBezTo>
                  <a:lnTo>
                    <a:pt x="28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104;p70"/>
            <p:cNvSpPr/>
            <p:nvPr/>
          </p:nvSpPr>
          <p:spPr>
            <a:xfrm>
              <a:off x="3034763" y="1746125"/>
              <a:ext cx="317210" cy="375679"/>
            </a:xfrm>
            <a:custGeom>
              <a:avLst/>
              <a:gdLst/>
              <a:ahLst/>
              <a:cxnLst/>
              <a:rect l="l" t="t" r="r" b="b"/>
              <a:pathLst>
                <a:path w="11393" h="13493" extrusionOk="0">
                  <a:moveTo>
                    <a:pt x="5705" y="1"/>
                  </a:moveTo>
                  <a:cubicBezTo>
                    <a:pt x="2603" y="1"/>
                    <a:pt x="44" y="2528"/>
                    <a:pt x="16" y="5637"/>
                  </a:cubicBezTo>
                  <a:cubicBezTo>
                    <a:pt x="0" y="7377"/>
                    <a:pt x="765" y="8939"/>
                    <a:pt x="1982" y="9992"/>
                  </a:cubicBezTo>
                  <a:cubicBezTo>
                    <a:pt x="3007" y="10879"/>
                    <a:pt x="3626" y="12143"/>
                    <a:pt x="3662" y="13493"/>
                  </a:cubicBezTo>
                  <a:lnTo>
                    <a:pt x="7747" y="13493"/>
                  </a:lnTo>
                  <a:cubicBezTo>
                    <a:pt x="7783" y="12143"/>
                    <a:pt x="8400" y="10880"/>
                    <a:pt x="9424" y="9994"/>
                  </a:cubicBezTo>
                  <a:cubicBezTo>
                    <a:pt x="10631" y="8951"/>
                    <a:pt x="11393" y="7409"/>
                    <a:pt x="11393" y="5691"/>
                  </a:cubicBezTo>
                  <a:cubicBezTo>
                    <a:pt x="11393" y="2567"/>
                    <a:pt x="8877" y="32"/>
                    <a:pt x="5761" y="1"/>
                  </a:cubicBezTo>
                  <a:cubicBezTo>
                    <a:pt x="5742" y="1"/>
                    <a:pt x="5724" y="1"/>
                    <a:pt x="57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105;p70"/>
            <p:cNvSpPr/>
            <p:nvPr/>
          </p:nvSpPr>
          <p:spPr>
            <a:xfrm>
              <a:off x="3159444" y="2023246"/>
              <a:ext cx="68465" cy="25225"/>
            </a:xfrm>
            <a:custGeom>
              <a:avLst/>
              <a:gdLst/>
              <a:ahLst/>
              <a:cxnLst/>
              <a:rect l="l" t="t" r="r" b="b"/>
              <a:pathLst>
                <a:path w="2459" h="906" extrusionOk="0">
                  <a:moveTo>
                    <a:pt x="1923" y="14"/>
                  </a:moveTo>
                  <a:lnTo>
                    <a:pt x="1919" y="20"/>
                  </a:lnTo>
                  <a:lnTo>
                    <a:pt x="1920" y="20"/>
                  </a:lnTo>
                  <a:lnTo>
                    <a:pt x="1920" y="20"/>
                  </a:lnTo>
                  <a:cubicBezTo>
                    <a:pt x="1922" y="17"/>
                    <a:pt x="1923" y="15"/>
                    <a:pt x="1923" y="14"/>
                  </a:cubicBezTo>
                  <a:close/>
                  <a:moveTo>
                    <a:pt x="524" y="0"/>
                  </a:moveTo>
                  <a:lnTo>
                    <a:pt x="526" y="5"/>
                  </a:lnTo>
                  <a:lnTo>
                    <a:pt x="1" y="252"/>
                  </a:lnTo>
                  <a:cubicBezTo>
                    <a:pt x="14" y="278"/>
                    <a:pt x="318" y="905"/>
                    <a:pt x="1242" y="905"/>
                  </a:cubicBezTo>
                  <a:cubicBezTo>
                    <a:pt x="2178" y="905"/>
                    <a:pt x="2446" y="265"/>
                    <a:pt x="2458" y="237"/>
                  </a:cubicBezTo>
                  <a:lnTo>
                    <a:pt x="1920" y="20"/>
                  </a:lnTo>
                  <a:lnTo>
                    <a:pt x="1920" y="20"/>
                  </a:lnTo>
                  <a:cubicBezTo>
                    <a:pt x="1896" y="65"/>
                    <a:pt x="1736" y="325"/>
                    <a:pt x="1242" y="325"/>
                  </a:cubicBezTo>
                  <a:cubicBezTo>
                    <a:pt x="700" y="325"/>
                    <a:pt x="531" y="14"/>
                    <a:pt x="5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106;p70"/>
            <p:cNvSpPr/>
            <p:nvPr/>
          </p:nvSpPr>
          <p:spPr>
            <a:xfrm>
              <a:off x="3130738" y="2126766"/>
              <a:ext cx="125737" cy="119027"/>
            </a:xfrm>
            <a:custGeom>
              <a:avLst/>
              <a:gdLst/>
              <a:ahLst/>
              <a:cxnLst/>
              <a:rect l="l" t="t" r="r" b="b"/>
              <a:pathLst>
                <a:path w="4516" h="4275" extrusionOk="0">
                  <a:moveTo>
                    <a:pt x="427" y="1"/>
                  </a:moveTo>
                  <a:cubicBezTo>
                    <a:pt x="190" y="1"/>
                    <a:pt x="0" y="192"/>
                    <a:pt x="0" y="428"/>
                  </a:cubicBezTo>
                  <a:lnTo>
                    <a:pt x="0" y="3223"/>
                  </a:lnTo>
                  <a:cubicBezTo>
                    <a:pt x="0" y="3804"/>
                    <a:pt x="471" y="4275"/>
                    <a:pt x="1051" y="4275"/>
                  </a:cubicBezTo>
                  <a:lnTo>
                    <a:pt x="3464" y="4275"/>
                  </a:lnTo>
                  <a:cubicBezTo>
                    <a:pt x="4044" y="4275"/>
                    <a:pt x="4515" y="3804"/>
                    <a:pt x="4515" y="3223"/>
                  </a:cubicBezTo>
                  <a:lnTo>
                    <a:pt x="4515" y="428"/>
                  </a:lnTo>
                  <a:cubicBezTo>
                    <a:pt x="4515" y="192"/>
                    <a:pt x="4324" y="1"/>
                    <a:pt x="40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107;p70"/>
            <p:cNvSpPr/>
            <p:nvPr/>
          </p:nvSpPr>
          <p:spPr>
            <a:xfrm>
              <a:off x="3130738" y="2126766"/>
              <a:ext cx="125737" cy="100484"/>
            </a:xfrm>
            <a:custGeom>
              <a:avLst/>
              <a:gdLst/>
              <a:ahLst/>
              <a:cxnLst/>
              <a:rect l="l" t="t" r="r" b="b"/>
              <a:pathLst>
                <a:path w="4516" h="3609" extrusionOk="0">
                  <a:moveTo>
                    <a:pt x="426" y="1"/>
                  </a:moveTo>
                  <a:cubicBezTo>
                    <a:pt x="190" y="1"/>
                    <a:pt x="0" y="192"/>
                    <a:pt x="0" y="428"/>
                  </a:cubicBezTo>
                  <a:lnTo>
                    <a:pt x="0" y="3223"/>
                  </a:lnTo>
                  <a:cubicBezTo>
                    <a:pt x="0" y="3360"/>
                    <a:pt x="26" y="3489"/>
                    <a:pt x="73" y="3609"/>
                  </a:cubicBezTo>
                  <a:lnTo>
                    <a:pt x="4442" y="3609"/>
                  </a:lnTo>
                  <a:cubicBezTo>
                    <a:pt x="4488" y="3489"/>
                    <a:pt x="4515" y="3360"/>
                    <a:pt x="4515" y="3223"/>
                  </a:cubicBezTo>
                  <a:lnTo>
                    <a:pt x="4515" y="428"/>
                  </a:lnTo>
                  <a:cubicBezTo>
                    <a:pt x="4515" y="192"/>
                    <a:pt x="4324" y="1"/>
                    <a:pt x="40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108;p70"/>
            <p:cNvSpPr/>
            <p:nvPr/>
          </p:nvSpPr>
          <p:spPr>
            <a:xfrm>
              <a:off x="3127118" y="1992702"/>
              <a:ext cx="47778" cy="126823"/>
            </a:xfrm>
            <a:custGeom>
              <a:avLst/>
              <a:gdLst/>
              <a:ahLst/>
              <a:cxnLst/>
              <a:rect l="l" t="t" r="r" b="b"/>
              <a:pathLst>
                <a:path w="1716" h="4555" extrusionOk="0">
                  <a:moveTo>
                    <a:pt x="858" y="581"/>
                  </a:moveTo>
                  <a:cubicBezTo>
                    <a:pt x="1011" y="581"/>
                    <a:pt x="1135" y="706"/>
                    <a:pt x="1135" y="858"/>
                  </a:cubicBezTo>
                  <a:cubicBezTo>
                    <a:pt x="1135" y="1011"/>
                    <a:pt x="1011" y="1135"/>
                    <a:pt x="858" y="1135"/>
                  </a:cubicBezTo>
                  <a:cubicBezTo>
                    <a:pt x="706" y="1135"/>
                    <a:pt x="581" y="1011"/>
                    <a:pt x="581" y="858"/>
                  </a:cubicBezTo>
                  <a:cubicBezTo>
                    <a:pt x="581" y="706"/>
                    <a:pt x="706" y="581"/>
                    <a:pt x="858" y="581"/>
                  </a:cubicBezTo>
                  <a:close/>
                  <a:moveTo>
                    <a:pt x="858" y="1"/>
                  </a:moveTo>
                  <a:cubicBezTo>
                    <a:pt x="385" y="1"/>
                    <a:pt x="1" y="385"/>
                    <a:pt x="1" y="858"/>
                  </a:cubicBezTo>
                  <a:cubicBezTo>
                    <a:pt x="1" y="1331"/>
                    <a:pt x="385" y="1716"/>
                    <a:pt x="858" y="1716"/>
                  </a:cubicBezTo>
                  <a:cubicBezTo>
                    <a:pt x="954" y="1716"/>
                    <a:pt x="1048" y="1699"/>
                    <a:pt x="1135" y="1669"/>
                  </a:cubicBezTo>
                  <a:lnTo>
                    <a:pt x="1135" y="4265"/>
                  </a:lnTo>
                  <a:cubicBezTo>
                    <a:pt x="1135" y="4426"/>
                    <a:pt x="1264" y="4555"/>
                    <a:pt x="1425" y="4555"/>
                  </a:cubicBezTo>
                  <a:cubicBezTo>
                    <a:pt x="1585" y="4555"/>
                    <a:pt x="1716" y="4426"/>
                    <a:pt x="1716" y="4265"/>
                  </a:cubicBezTo>
                  <a:lnTo>
                    <a:pt x="1716" y="858"/>
                  </a:lnTo>
                  <a:cubicBezTo>
                    <a:pt x="1716" y="385"/>
                    <a:pt x="1330" y="1"/>
                    <a:pt x="8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109;p70"/>
            <p:cNvSpPr/>
            <p:nvPr/>
          </p:nvSpPr>
          <p:spPr>
            <a:xfrm>
              <a:off x="3212290" y="1992702"/>
              <a:ext cx="47778" cy="126823"/>
            </a:xfrm>
            <a:custGeom>
              <a:avLst/>
              <a:gdLst/>
              <a:ahLst/>
              <a:cxnLst/>
              <a:rect l="l" t="t" r="r" b="b"/>
              <a:pathLst>
                <a:path w="1716" h="4555" extrusionOk="0">
                  <a:moveTo>
                    <a:pt x="858" y="581"/>
                  </a:moveTo>
                  <a:cubicBezTo>
                    <a:pt x="1010" y="581"/>
                    <a:pt x="1135" y="706"/>
                    <a:pt x="1135" y="858"/>
                  </a:cubicBezTo>
                  <a:cubicBezTo>
                    <a:pt x="1135" y="1011"/>
                    <a:pt x="1010" y="1135"/>
                    <a:pt x="858" y="1135"/>
                  </a:cubicBezTo>
                  <a:cubicBezTo>
                    <a:pt x="706" y="1135"/>
                    <a:pt x="581" y="1011"/>
                    <a:pt x="581" y="858"/>
                  </a:cubicBezTo>
                  <a:cubicBezTo>
                    <a:pt x="581" y="706"/>
                    <a:pt x="706" y="581"/>
                    <a:pt x="858" y="581"/>
                  </a:cubicBezTo>
                  <a:close/>
                  <a:moveTo>
                    <a:pt x="858" y="1"/>
                  </a:moveTo>
                  <a:cubicBezTo>
                    <a:pt x="385" y="1"/>
                    <a:pt x="1" y="385"/>
                    <a:pt x="1" y="858"/>
                  </a:cubicBezTo>
                  <a:lnTo>
                    <a:pt x="1" y="4265"/>
                  </a:lnTo>
                  <a:cubicBezTo>
                    <a:pt x="1" y="4426"/>
                    <a:pt x="131" y="4555"/>
                    <a:pt x="291" y="4555"/>
                  </a:cubicBezTo>
                  <a:cubicBezTo>
                    <a:pt x="451" y="4555"/>
                    <a:pt x="581" y="4426"/>
                    <a:pt x="581" y="4265"/>
                  </a:cubicBezTo>
                  <a:lnTo>
                    <a:pt x="581" y="1669"/>
                  </a:lnTo>
                  <a:cubicBezTo>
                    <a:pt x="668" y="1699"/>
                    <a:pt x="760" y="1716"/>
                    <a:pt x="858" y="1716"/>
                  </a:cubicBezTo>
                  <a:cubicBezTo>
                    <a:pt x="1330" y="1716"/>
                    <a:pt x="1715" y="1331"/>
                    <a:pt x="1715" y="858"/>
                  </a:cubicBezTo>
                  <a:cubicBezTo>
                    <a:pt x="1715" y="385"/>
                    <a:pt x="1330" y="1"/>
                    <a:pt x="8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110;p70"/>
            <p:cNvSpPr/>
            <p:nvPr/>
          </p:nvSpPr>
          <p:spPr>
            <a:xfrm>
              <a:off x="3114979" y="2113680"/>
              <a:ext cx="157254" cy="33773"/>
            </a:xfrm>
            <a:custGeom>
              <a:avLst/>
              <a:gdLst/>
              <a:ahLst/>
              <a:cxnLst/>
              <a:rect l="l" t="t" r="r" b="b"/>
              <a:pathLst>
                <a:path w="5648" h="1213" extrusionOk="0">
                  <a:moveTo>
                    <a:pt x="606" y="0"/>
                  </a:moveTo>
                  <a:cubicBezTo>
                    <a:pt x="271" y="0"/>
                    <a:pt x="0" y="272"/>
                    <a:pt x="0" y="606"/>
                  </a:cubicBezTo>
                  <a:cubicBezTo>
                    <a:pt x="0" y="942"/>
                    <a:pt x="271" y="1213"/>
                    <a:pt x="606" y="1213"/>
                  </a:cubicBezTo>
                  <a:lnTo>
                    <a:pt x="5041" y="1213"/>
                  </a:lnTo>
                  <a:cubicBezTo>
                    <a:pt x="5375" y="1213"/>
                    <a:pt x="5647" y="942"/>
                    <a:pt x="5647" y="606"/>
                  </a:cubicBezTo>
                  <a:cubicBezTo>
                    <a:pt x="5647" y="272"/>
                    <a:pt x="5375" y="0"/>
                    <a:pt x="50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111;p70"/>
            <p:cNvSpPr/>
            <p:nvPr/>
          </p:nvSpPr>
          <p:spPr>
            <a:xfrm>
              <a:off x="3114979" y="2174155"/>
              <a:ext cx="157254" cy="33773"/>
            </a:xfrm>
            <a:custGeom>
              <a:avLst/>
              <a:gdLst/>
              <a:ahLst/>
              <a:cxnLst/>
              <a:rect l="l" t="t" r="r" b="b"/>
              <a:pathLst>
                <a:path w="5648" h="1213" extrusionOk="0">
                  <a:moveTo>
                    <a:pt x="606" y="0"/>
                  </a:moveTo>
                  <a:cubicBezTo>
                    <a:pt x="271" y="0"/>
                    <a:pt x="0" y="271"/>
                    <a:pt x="0" y="607"/>
                  </a:cubicBezTo>
                  <a:cubicBezTo>
                    <a:pt x="0" y="941"/>
                    <a:pt x="271" y="1213"/>
                    <a:pt x="606" y="1213"/>
                  </a:cubicBezTo>
                  <a:lnTo>
                    <a:pt x="5041" y="1213"/>
                  </a:lnTo>
                  <a:cubicBezTo>
                    <a:pt x="5375" y="1213"/>
                    <a:pt x="5647" y="941"/>
                    <a:pt x="5647" y="607"/>
                  </a:cubicBezTo>
                  <a:cubicBezTo>
                    <a:pt x="5647" y="271"/>
                    <a:pt x="5375" y="0"/>
                    <a:pt x="50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112;p70"/>
            <p:cNvSpPr/>
            <p:nvPr/>
          </p:nvSpPr>
          <p:spPr>
            <a:xfrm>
              <a:off x="3134190" y="1871864"/>
              <a:ext cx="118804" cy="77263"/>
            </a:xfrm>
            <a:custGeom>
              <a:avLst/>
              <a:gdLst/>
              <a:ahLst/>
              <a:cxnLst/>
              <a:rect l="l" t="t" r="r" b="b"/>
              <a:pathLst>
                <a:path w="4267" h="2775" extrusionOk="0">
                  <a:moveTo>
                    <a:pt x="250" y="0"/>
                  </a:moveTo>
                  <a:cubicBezTo>
                    <a:pt x="250" y="0"/>
                    <a:pt x="10" y="844"/>
                    <a:pt x="0" y="2065"/>
                  </a:cubicBezTo>
                  <a:cubicBezTo>
                    <a:pt x="0" y="2110"/>
                    <a:pt x="22" y="2154"/>
                    <a:pt x="59" y="2180"/>
                  </a:cubicBezTo>
                  <a:cubicBezTo>
                    <a:pt x="250" y="2315"/>
                    <a:pt x="911" y="2714"/>
                    <a:pt x="2134" y="2775"/>
                  </a:cubicBezTo>
                  <a:cubicBezTo>
                    <a:pt x="3354" y="2714"/>
                    <a:pt x="4017" y="2315"/>
                    <a:pt x="4207" y="2180"/>
                  </a:cubicBezTo>
                  <a:cubicBezTo>
                    <a:pt x="4245" y="2154"/>
                    <a:pt x="4267" y="2110"/>
                    <a:pt x="4266" y="2065"/>
                  </a:cubicBezTo>
                  <a:cubicBezTo>
                    <a:pt x="4257" y="844"/>
                    <a:pt x="4015" y="0"/>
                    <a:pt x="4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113;p70"/>
            <p:cNvSpPr/>
            <p:nvPr/>
          </p:nvSpPr>
          <p:spPr>
            <a:xfrm>
              <a:off x="3099554" y="1834694"/>
              <a:ext cx="188076" cy="66404"/>
            </a:xfrm>
            <a:custGeom>
              <a:avLst/>
              <a:gdLst/>
              <a:ahLst/>
              <a:cxnLst/>
              <a:rect l="l" t="t" r="r" b="b"/>
              <a:pathLst>
                <a:path w="6755" h="2385" extrusionOk="0">
                  <a:moveTo>
                    <a:pt x="3377" y="1"/>
                  </a:moveTo>
                  <a:cubicBezTo>
                    <a:pt x="3348" y="1"/>
                    <a:pt x="3318" y="6"/>
                    <a:pt x="3290" y="15"/>
                  </a:cubicBezTo>
                  <a:lnTo>
                    <a:pt x="127" y="1061"/>
                  </a:lnTo>
                  <a:cubicBezTo>
                    <a:pt x="0" y="1103"/>
                    <a:pt x="0" y="1283"/>
                    <a:pt x="127" y="1324"/>
                  </a:cubicBezTo>
                  <a:lnTo>
                    <a:pt x="3290" y="2371"/>
                  </a:lnTo>
                  <a:cubicBezTo>
                    <a:pt x="3318" y="2380"/>
                    <a:pt x="3348" y="2384"/>
                    <a:pt x="3377" y="2384"/>
                  </a:cubicBezTo>
                  <a:cubicBezTo>
                    <a:pt x="3407" y="2384"/>
                    <a:pt x="3436" y="2380"/>
                    <a:pt x="3464" y="2371"/>
                  </a:cubicBezTo>
                  <a:lnTo>
                    <a:pt x="6628" y="1324"/>
                  </a:lnTo>
                  <a:cubicBezTo>
                    <a:pt x="6755" y="1283"/>
                    <a:pt x="6755" y="1103"/>
                    <a:pt x="6628" y="1061"/>
                  </a:cubicBezTo>
                  <a:lnTo>
                    <a:pt x="3464" y="15"/>
                  </a:lnTo>
                  <a:cubicBezTo>
                    <a:pt x="3436" y="6"/>
                    <a:pt x="3407" y="1"/>
                    <a:pt x="33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Rectangle 20"/>
          <p:cNvSpPr/>
          <p:nvPr/>
        </p:nvSpPr>
        <p:spPr>
          <a:xfrm>
            <a:off x="4249550" y="462886"/>
            <a:ext cx="874616"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7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539815" y="973057"/>
                <a:ext cx="8294087" cy="3768211"/>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
                    <a:srgbClr val="000000"/>
                  </a:buClr>
                  <a:buSzTx/>
                  <a:buFont typeface="Arial"/>
                  <a:buNone/>
                  <a:tabLst/>
                  <a:defRPr/>
                </a:pPr>
                <a:r>
                  <a:rPr kumimoji="0" lang="nl-NL" sz="1600" b="0" i="0" u="none" strike="noStrike" kern="100" cap="none" spc="0" normalizeH="0" baseline="0" noProof="0" smtClean="0">
                    <a:ln>
                      <a:noFill/>
                    </a:ln>
                    <a:solidFill>
                      <a:srgbClr val="000000"/>
                    </a:solidFill>
                    <a:effectLst/>
                    <a:uLnTx/>
                    <a:uFillTx/>
                    <a:ea typeface="Georgia" panose="02040502050405020303" pitchFamily="18" charset="0"/>
                    <a:cs typeface="Times New Roman" panose="02020603050405020304" pitchFamily="18" charset="0"/>
                    <a:sym typeface="Arial"/>
                  </a:rPr>
                  <a:t>Xét </a:t>
                </a:r>
                <a:r>
                  <a:rPr kumimoji="0" lang="nl-NL" sz="1600" b="0" i="0" u="none" strike="noStrike" kern="100" cap="none" spc="0" normalizeH="0" baseline="0" noProof="0">
                    <a:ln>
                      <a:noFill/>
                    </a:ln>
                    <a:solidFill>
                      <a:srgbClr val="000000"/>
                    </a:solidFill>
                    <a:effectLst/>
                    <a:uLnTx/>
                    <a:uFillTx/>
                    <a:ea typeface="Georgia" panose="02040502050405020303" pitchFamily="18" charset="0"/>
                    <a:cs typeface="Times New Roman" panose="02020603050405020304" pitchFamily="18" charset="0"/>
                    <a:sym typeface="Arial"/>
                  </a:rPr>
                  <a:t>biến cố đối </a:t>
                </a:r>
                <a14:m>
                  <m:oMath xmlns:m="http://schemas.openxmlformats.org/officeDocument/2006/math">
                    <m:acc>
                      <m:accPr>
                        <m:chr m:val="‾"/>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accPr>
                      <m:e>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𝐴</m:t>
                        </m:r>
                      </m:e>
                    </m:acc>
                  </m:oMath>
                </a14:m>
                <a:r>
                  <a:rPr kumimoji="0" lang="nl-NL" sz="1600" b="0" i="0" u="none" strike="noStrike" kern="100" cap="none" spc="0" normalizeH="0" baseline="0" noProof="0">
                    <a:ln>
                      <a:noFill/>
                    </a:ln>
                    <a:solidFill>
                      <a:srgbClr val="000000"/>
                    </a:solidFill>
                    <a:effectLst/>
                    <a:uLnTx/>
                    <a:uFillTx/>
                    <a:ea typeface="Georgia" panose="02040502050405020303" pitchFamily="18" charset="0"/>
                    <a:cs typeface="Times New Roman" panose="02020603050405020304" pitchFamily="18" charset="0"/>
                    <a:sym typeface="Arial"/>
                  </a:rPr>
                  <a:t> : "Trong phép thử lặp </a:t>
                </a:r>
                <a14:m>
                  <m:oMath xmlns:m="http://schemas.openxmlformats.org/officeDocument/2006/math">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𝑇</m:t>
                    </m:r>
                  </m:oMath>
                </a14:m>
                <a:r>
                  <a:rPr kumimoji="0" lang="nl-NL" sz="1600" b="0" i="0" u="none" strike="noStrike" kern="100" cap="none" spc="0" normalizeH="0" baseline="0" noProof="0">
                    <a:ln>
                      <a:noFill/>
                    </a:ln>
                    <a:solidFill>
                      <a:srgbClr val="000000"/>
                    </a:solidFill>
                    <a:effectLst/>
                    <a:uLnTx/>
                    <a:uFillTx/>
                    <a:ea typeface="Georgia" panose="02040502050405020303" pitchFamily="18" charset="0"/>
                    <a:cs typeface="Times New Roman" panose="02020603050405020304" pitchFamily="18" charset="0"/>
                    <a:sym typeface="Arial"/>
                  </a:rPr>
                  <a:t> này biến cố </a:t>
                </a:r>
                <a14:m>
                  <m:oMath xmlns:m="http://schemas.openxmlformats.org/officeDocument/2006/math">
                    <m:r>
                      <a:rPr kumimoji="0" lang="nl-NL" sz="1600" b="0" i="1" u="none" strike="noStrike" kern="100" cap="none" spc="0" normalizeH="0" baseline="0" noProof="0" smtClean="0">
                        <a:ln>
                          <a:noFill/>
                        </a:ln>
                        <a:solidFill>
                          <a:srgbClr val="000000"/>
                        </a:solidFill>
                        <a:effectLst/>
                        <a:uLnTx/>
                        <a:uFillTx/>
                        <a:latin typeface="Cambria Math" panose="02040503050406030204" pitchFamily="18" charset="0"/>
                        <a:ea typeface="Georgia" panose="02040502050405020303" pitchFamily="18" charset="0"/>
                        <a:cs typeface="Times New Roman" panose="02020603050405020304" pitchFamily="18" charset="0"/>
                        <a:sym typeface="Arial"/>
                      </a:rPr>
                      <m:t>𝐸</m:t>
                    </m:r>
                  </m:oMath>
                </a14:m>
                <a:r>
                  <a:rPr kumimoji="0" lang="nl-NL" sz="1600" b="0" i="0" u="none" strike="noStrike" kern="100" cap="none" spc="0" normalizeH="0" baseline="0" noProof="0">
                    <a:ln>
                      <a:noFill/>
                    </a:ln>
                    <a:solidFill>
                      <a:srgbClr val="000000"/>
                    </a:solidFill>
                    <a:effectLst/>
                    <a:uLnTx/>
                    <a:uFillTx/>
                    <a:ea typeface="Georgia" panose="02040502050405020303" pitchFamily="18" charset="0"/>
                    <a:cs typeface="Times New Roman" panose="02020603050405020304" pitchFamily="18" charset="0"/>
                    <a:sym typeface="Arial"/>
                  </a:rPr>
                  <a:t> không xuất hiện lần nào".</a:t>
                </a:r>
                <a:endParaRPr kumimoji="0" lang="en-US" sz="1600" b="0" i="0" u="none" strike="noStrike" kern="100" cap="none" spc="0" normalizeH="0" baseline="0" noProof="0">
                  <a:ln>
                    <a:noFill/>
                  </a:ln>
                  <a:solidFill>
                    <a:srgbClr val="000000"/>
                  </a:solidFill>
                  <a:effectLst/>
                  <a:uLnTx/>
                  <a:uFillTx/>
                  <a:ea typeface="Aptos"/>
                  <a:cs typeface="Times New Roman" panose="02020603050405020304" pitchFamily="18" charset="0"/>
                  <a:sym typeface="Arial"/>
                </a:endParaRPr>
              </a:p>
              <a:p>
                <a:pPr marL="0" marR="0" lvl="0" indent="0" algn="just" defTabSz="914400" rtl="0" eaLnBrk="1" fontAlgn="auto" latinLnBrk="0" hangingPunct="1">
                  <a:lnSpc>
                    <a:spcPct val="170000"/>
                  </a:lnSpc>
                  <a:spcBef>
                    <a:spcPts val="0"/>
                  </a:spcBef>
                  <a:spcAft>
                    <a:spcPts val="0"/>
                  </a:spcAft>
                  <a:buClr>
                    <a:srgbClr val="000000"/>
                  </a:buClr>
                  <a:buSzTx/>
                  <a:buFont typeface="Arial"/>
                  <a:buNone/>
                  <a:tabLst/>
                  <a:defRPr/>
                </a:pPr>
                <a:r>
                  <a:rPr kumimoji="0" lang="en-US" sz="1600" b="0" i="0" u="none" strike="noStrike" kern="100" cap="none" spc="0" normalizeH="0" baseline="0" noProof="0">
                    <a:ln>
                      <a:noFill/>
                    </a:ln>
                    <a:solidFill>
                      <a:srgbClr val="000000"/>
                    </a:solidFill>
                    <a:effectLst/>
                    <a:uLnTx/>
                    <a:uFillTx/>
                    <a:ea typeface="Georgia" panose="02040502050405020303" pitchFamily="18" charset="0"/>
                    <a:cs typeface="Times New Roman" panose="02020603050405020304" pitchFamily="18" charset="0"/>
                    <a:sym typeface="Arial"/>
                  </a:rPr>
                  <a:t>Ta có </a:t>
                </a:r>
                <a14:m>
                  <m:oMath xmlns:m="http://schemas.openxmlformats.org/officeDocument/2006/math">
                    <m:acc>
                      <m:accPr>
                        <m:chr m:val="‾"/>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accPr>
                      <m:e>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𝐴</m:t>
                        </m:r>
                      </m:e>
                    </m:acc>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sSub>
                      <m:sSub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Pr>
                      <m:e>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𝐸</m:t>
                        </m:r>
                      </m:e>
                      <m:sub>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ub>
                    </m:sSub>
                  </m:oMath>
                </a14:m>
                <a:r>
                  <a:rPr kumimoji="0" lang="en-US" sz="1600" b="0" i="0" u="none" strike="noStrike" kern="100" cap="none" spc="0" normalizeH="0" baseline="0" noProof="0">
                    <a:ln>
                      <a:noFill/>
                    </a:ln>
                    <a:solidFill>
                      <a:srgbClr val="000000"/>
                    </a:solidFill>
                    <a:effectLst/>
                    <a:uLnTx/>
                    <a:uFillTx/>
                    <a:ea typeface="Georgia" panose="02040502050405020303" pitchFamily="18" charset="0"/>
                    <a:cs typeface="Times New Roman" panose="02020603050405020304" pitchFamily="18" charset="0"/>
                    <a:sym typeface="Arial"/>
                  </a:rPr>
                  <a:t>. Theo công thức Bernoulli:</a:t>
                </a:r>
                <a:endParaRPr kumimoji="0" lang="en-US" sz="1600" b="0" i="0" u="none" strike="noStrike" kern="100" cap="none" spc="0" normalizeH="0" baseline="0" noProof="0">
                  <a:ln>
                    <a:noFill/>
                  </a:ln>
                  <a:solidFill>
                    <a:srgbClr val="000000"/>
                  </a:solidFill>
                  <a:effectLst/>
                  <a:uLnTx/>
                  <a:uFillTx/>
                  <a:ea typeface="Aptos"/>
                  <a:cs typeface="Times New Roman" panose="02020603050405020304" pitchFamily="18" charset="0"/>
                  <a:sym typeface="Arial"/>
                </a:endParaRPr>
              </a:p>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𝑃</m:t>
                      </m:r>
                      <m:d>
                        <m:d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dPr>
                        <m:e>
                          <m:sSub>
                            <m:sSub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Pr>
                            <m:e>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𝐸</m:t>
                              </m:r>
                            </m:e>
                            <m:sub>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ub>
                          </m:sSub>
                        </m:e>
                      </m:d>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sSubSup>
                        <m:sSubSup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SupPr>
                        <m:e>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𝐶</m:t>
                          </m:r>
                        </m:e>
                        <m:sub>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sub>
                        <m:sup>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up>
                      </m:sSubSup>
                      <m:sSup>
                        <m:sSup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pPr>
                        <m:e>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𝑝</m:t>
                          </m:r>
                        </m:e>
                        <m:sup>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up>
                      </m:sSup>
                      <m:sSup>
                        <m:sSup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pPr>
                        <m:e>
                          <m:d>
                            <m:d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dPr>
                            <m:e>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f>
                                <m:f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fPr>
                                <m:num>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m:t>
                                  </m:r>
                                </m:num>
                                <m:den>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den>
                              </m:f>
                            </m:e>
                          </m:d>
                        </m:e>
                        <m:sup>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sup>
                      </m:sSup>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sSup>
                        <m:sSup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pPr>
                        <m:e>
                          <m:d>
                            <m:d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dPr>
                            <m:e>
                              <m:f>
                                <m:f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fPr>
                                <m:num>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5</m:t>
                                  </m:r>
                                </m:num>
                                <m:den>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den>
                              </m:f>
                            </m:e>
                          </m:d>
                        </m:e>
                        <m:sup>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sup>
                      </m:sSup>
                    </m:oMath>
                  </m:oMathPara>
                </a14:m>
                <a:endParaRPr kumimoji="0" lang="en-US" sz="1600" b="0" i="0" u="none" strike="noStrike" kern="100" cap="none" spc="0" normalizeH="0" baseline="0" noProof="0">
                  <a:ln>
                    <a:noFill/>
                  </a:ln>
                  <a:solidFill>
                    <a:srgbClr val="000000"/>
                  </a:solidFill>
                  <a:effectLst/>
                  <a:uLnTx/>
                  <a:uFillTx/>
                  <a:ea typeface="Aptos"/>
                  <a:cs typeface="Times New Roman" panose="02020603050405020304" pitchFamily="18" charset="0"/>
                  <a:sym typeface="Arial"/>
                </a:endParaRPr>
              </a:p>
              <a:p>
                <a:pPr lvl="0" algn="just">
                  <a:lnSpc>
                    <a:spcPct val="130000"/>
                  </a:lnSpc>
                </a:pPr>
                <a14:m>
                  <m:oMathPara xmlns:m="http://schemas.openxmlformats.org/officeDocument/2006/math">
                    <m:oMathParaPr>
                      <m:jc m:val="left"/>
                    </m:oMathParaPr>
                    <m:oMath xmlns:m="http://schemas.openxmlformats.org/officeDocument/2006/math">
                      <m:r>
                        <m:rPr>
                          <m:nor/>
                        </m:rPr>
                        <a:rPr lang="en-US" sz="1600" kern="100">
                          <a:ea typeface="Georgia" panose="02040502050405020303" pitchFamily="18" charset="0"/>
                          <a:cs typeface="Times New Roman" panose="02020603050405020304" pitchFamily="18" charset="0"/>
                        </a:rPr>
                        <m:t>V</m:t>
                      </m:r>
                      <m:r>
                        <m:rPr>
                          <m:nor/>
                        </m:rPr>
                        <a:rPr lang="en-US" sz="1600" b="0" i="0" kern="100" smtClean="0">
                          <a:ea typeface="Georgia" panose="02040502050405020303" pitchFamily="18" charset="0"/>
                          <a:cs typeface="Times New Roman" panose="02020603050405020304" pitchFamily="18" charset="0"/>
                        </a:rPr>
                        <m:t>ậ</m:t>
                      </m:r>
                      <m:r>
                        <m:rPr>
                          <m:nor/>
                        </m:rPr>
                        <a:rPr lang="en-US" sz="1600" kern="100">
                          <a:ea typeface="Georgia" panose="02040502050405020303" pitchFamily="18" charset="0"/>
                          <a:cs typeface="Times New Roman" panose="02020603050405020304" pitchFamily="18" charset="0"/>
                        </a:rPr>
                        <m:t>y</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𝑃</m:t>
                      </m:r>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𝐴</m:t>
                      </m:r>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𝑃</m:t>
                      </m:r>
                      <m:d>
                        <m:d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dPr>
                        <m:e>
                          <m:sSub>
                            <m:sSub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Pr>
                            <m:e>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𝐸</m:t>
                              </m:r>
                            </m:e>
                            <m:sub>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ub>
                          </m:sSub>
                        </m:e>
                      </m:d>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sSup>
                        <m:sSup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pPr>
                        <m:e>
                          <m:d>
                            <m:d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dPr>
                            <m:e>
                              <m:f>
                                <m:f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fPr>
                                <m:num>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5</m:t>
                                  </m:r>
                                </m:num>
                                <m:den>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den>
                              </m:f>
                            </m:e>
                          </m:d>
                        </m:e>
                        <m:sup>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sup>
                      </m:sSup>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f>
                        <m:f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fPr>
                        <m:num>
                          <m:sSup>
                            <m:sSup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pPr>
                            <m:e>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e>
                            <m:sup>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sup>
                          </m:sSup>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sSup>
                            <m:sSup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pPr>
                            <m:e>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5</m:t>
                              </m:r>
                            </m:e>
                            <m:sup>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sup>
                          </m:sSup>
                        </m:num>
                        <m:den>
                          <m:sSup>
                            <m:sSup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pPr>
                            <m:e>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e>
                            <m:sup>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6</m:t>
                              </m:r>
                            </m:sup>
                          </m:sSup>
                        </m:den>
                      </m:f>
                      <m:r>
                        <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=0,665102…</m:t>
                      </m:r>
                    </m:oMath>
                  </m:oMathPara>
                </a14:m>
                <a:endParaRPr kumimoji="0" lang="en-US" sz="1600" b="0" i="0" u="none" strike="noStrike" kern="100" cap="none" spc="0" normalizeH="0" baseline="0" noProof="0">
                  <a:ln>
                    <a:noFill/>
                  </a:ln>
                  <a:solidFill>
                    <a:srgbClr val="000000"/>
                  </a:solidFill>
                  <a:effectLst/>
                  <a:uLnTx/>
                  <a:uFillTx/>
                  <a:ea typeface="Aptos"/>
                  <a:cs typeface="Times New Roman" panose="02020603050405020304" pitchFamily="18" charset="0"/>
                  <a:sym typeface="Arial"/>
                </a:endParaRPr>
              </a:p>
              <a:p>
                <a:pPr marL="0" marR="0" lvl="0" indent="0" algn="just" defTabSz="914400" rtl="0" eaLnBrk="1" fontAlgn="auto" latinLnBrk="0" hangingPunct="1">
                  <a:lnSpc>
                    <a:spcPct val="170000"/>
                  </a:lnSpc>
                  <a:spcBef>
                    <a:spcPts val="0"/>
                  </a:spcBef>
                  <a:buClr>
                    <a:srgbClr val="000000"/>
                  </a:buClr>
                  <a:buSzTx/>
                  <a:buFont typeface="Arial"/>
                  <a:buNone/>
                  <a:tabLst/>
                  <a:defRPr/>
                </a:pPr>
                <a:r>
                  <a:rPr kumimoji="0" lang="en-US" sz="1600" b="0" i="0" u="none" strike="noStrike" kern="100" cap="none" spc="0" normalizeH="0" baseline="0" noProof="0">
                    <a:ln>
                      <a:noFill/>
                    </a:ln>
                    <a:solidFill>
                      <a:srgbClr val="000000"/>
                    </a:solidFill>
                    <a:effectLst/>
                    <a:uLnTx/>
                    <a:uFillTx/>
                    <a:ea typeface="Georgia" panose="02040502050405020303" pitchFamily="18" charset="0"/>
                    <a:cs typeface="Times New Roman" panose="02020603050405020304" pitchFamily="18" charset="0"/>
                    <a:sym typeface="Arial"/>
                  </a:rPr>
                  <a:t>Vậy xác suất thắng của người chơi khi chơi theo phương án 2 là </a:t>
                </a:r>
                <a14:m>
                  <m:oMath xmlns:m="http://schemas.openxmlformats.org/officeDocument/2006/math">
                    <m:r>
                      <a:rPr kumimoji="0" lang="en-US" sz="1600" b="0" i="1" u="none" strike="noStrike" kern="100" cap="none" spc="0" normalizeH="0" baseline="0" noProof="0" smtClean="0">
                        <a:ln>
                          <a:noFill/>
                        </a:ln>
                        <a:solidFill>
                          <a:srgbClr val="000000"/>
                        </a:solidFill>
                        <a:effectLst/>
                        <a:uLnTx/>
                        <a:uFillTx/>
                        <a:latin typeface="Cambria Math" panose="02040503050406030204" pitchFamily="18" charset="0"/>
                        <a:ea typeface="Georgia" panose="02040502050405020303" pitchFamily="18" charset="0"/>
                        <a:cs typeface="Times New Roman" panose="02020603050405020304" pitchFamily="18" charset="0"/>
                        <a:sym typeface="Arial"/>
                      </a:rPr>
                      <m:t>0,665102 …</m:t>
                    </m:r>
                  </m:oMath>
                </a14:m>
                <a:endParaRPr kumimoji="0" lang="en-US" sz="1600" b="0" i="0" u="none" strike="noStrike" kern="100" cap="none" spc="0" normalizeH="0" baseline="0" noProof="0" smtClean="0">
                  <a:ln>
                    <a:noFill/>
                  </a:ln>
                  <a:solidFill>
                    <a:srgbClr val="000000"/>
                  </a:solidFill>
                  <a:effectLst/>
                  <a:uLnTx/>
                  <a:uFillTx/>
                  <a:ea typeface="Aptos"/>
                  <a:cs typeface="Times New Roman" panose="02020603050405020304" pitchFamily="18" charset="0"/>
                  <a:sym typeface="Arial"/>
                </a:endParaRPr>
              </a:p>
              <a:p>
                <a:pPr algn="just">
                  <a:lnSpc>
                    <a:spcPct val="170000"/>
                  </a:lnSpc>
                </a:pPr>
                <a:r>
                  <a:rPr lang="en-US" sz="1600" kern="100">
                    <a:latin typeface="+mn-lt"/>
                    <a:ea typeface="Georgia" panose="02040502050405020303" pitchFamily="18" charset="0"/>
                    <a:cs typeface="Times New Roman" panose="02020603050405020304" pitchFamily="18" charset="0"/>
                  </a:rPr>
                  <a:t>b) Theo Ví dụ 2, xác suất thắng của người chơi khi chơi theo phương án 1 là </a:t>
                </a:r>
                <a14:m>
                  <m:oMath xmlns:m="http://schemas.openxmlformats.org/officeDocument/2006/math">
                    <m:r>
                      <a:rPr lang="en-US" sz="1600" kern="100">
                        <a:effectLst/>
                        <a:latin typeface="+mn-lt"/>
                        <a:ea typeface="Aptos"/>
                        <a:cs typeface="Times New Roman" panose="02020603050405020304" pitchFamily="18" charset="0"/>
                      </a:rPr>
                      <m:t>0,618667…</m:t>
                    </m:r>
                  </m:oMath>
                </a14:m>
                <a:r>
                  <a:rPr lang="en-US" sz="1600" kern="100">
                    <a:effectLst/>
                    <a:latin typeface="+mn-lt"/>
                    <a:ea typeface="Georgia" panose="02040502050405020303" pitchFamily="18" charset="0"/>
                    <a:cs typeface="Times New Roman" panose="02020603050405020304" pitchFamily="18" charset="0"/>
                  </a:rPr>
                  <a:t> </a:t>
                </a:r>
                <a:endParaRPr lang="en-US" sz="1600" kern="100">
                  <a:effectLst/>
                  <a:latin typeface="+mn-lt"/>
                  <a:ea typeface="Aptos"/>
                  <a:cs typeface="Times New Roman" panose="02020603050405020304" pitchFamily="18" charset="0"/>
                </a:endParaRPr>
              </a:p>
              <a:p>
                <a:pPr algn="just">
                  <a:lnSpc>
                    <a:spcPct val="170000"/>
                  </a:lnSpc>
                </a:pPr>
                <a:r>
                  <a:rPr lang="en-US" sz="1600">
                    <a:effectLst/>
                    <a:latin typeface="+mn-lt"/>
                    <a:ea typeface="Aptos"/>
                  </a:rPr>
                  <a:t>Vậy người chơi nên chọn phương án 2.</a:t>
                </a:r>
                <a:endParaRPr kumimoji="0" lang="en-US" sz="1600" b="0" i="0" u="none" strike="noStrike" kern="100" cap="none" spc="0" normalizeH="0" baseline="0" noProof="0">
                  <a:ln>
                    <a:noFill/>
                  </a:ln>
                  <a:solidFill>
                    <a:srgbClr val="000000"/>
                  </a:solidFill>
                  <a:effectLst/>
                  <a:uLnTx/>
                  <a:uFillTx/>
                  <a:latin typeface="+mn-lt"/>
                  <a:ea typeface="Aptos"/>
                  <a:cs typeface="Times New Roman" panose="02020603050405020304" pitchFamily="18" charset="0"/>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539815" y="973057"/>
                <a:ext cx="8294087" cy="3768211"/>
              </a:xfrm>
              <a:prstGeom prst="rect">
                <a:avLst/>
              </a:prstGeom>
              <a:blipFill>
                <a:blip r:embed="rId3"/>
                <a:stretch>
                  <a:fillRect l="-441"/>
                </a:stretch>
              </a:blipFill>
            </p:spPr>
            <p:txBody>
              <a:bodyPr/>
              <a:lstStyle/>
              <a:p>
                <a:r>
                  <a:rPr lang="en-US">
                    <a:noFill/>
                  </a:rPr>
                  <a:t> </a:t>
                </a:r>
              </a:p>
            </p:txBody>
          </p:sp>
        </mc:Fallback>
      </mc:AlternateContent>
    </p:spTree>
    <p:extLst>
      <p:ext uri="{BB962C8B-B14F-4D97-AF65-F5344CB8AC3E}">
        <p14:creationId xmlns:p14="http://schemas.microsoft.com/office/powerpoint/2010/main" val="3380088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up)">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wipe(up)">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0" dur="500"/>
                                        <p:tgtEl>
                                          <p:spTgt spid="5">
                                            <p:txEl>
                                              <p:pRg st="5" end="5"/>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3" name="Google Shape;2253;p39"/>
          <p:cNvSpPr/>
          <p:nvPr/>
        </p:nvSpPr>
        <p:spPr>
          <a:xfrm>
            <a:off x="1031820" y="810759"/>
            <a:ext cx="1245895" cy="1148568"/>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9"/>
          <p:cNvSpPr txBox="1">
            <a:spLocks noGrp="1"/>
          </p:cNvSpPr>
          <p:nvPr>
            <p:ph type="title"/>
          </p:nvPr>
        </p:nvSpPr>
        <p:spPr>
          <a:xfrm>
            <a:off x="942904" y="2153394"/>
            <a:ext cx="7414381" cy="2234998"/>
          </a:xfrm>
          <a:prstGeom prst="rect">
            <a:avLst/>
          </a:prstGeom>
        </p:spPr>
        <p:txBody>
          <a:bodyPr spcFirstLastPara="1" wrap="square" lIns="91425" tIns="91425" rIns="91425" bIns="91425" anchor="ctr" anchorCtr="0">
            <a:noAutofit/>
          </a:bodyPr>
          <a:lstStyle/>
          <a:p>
            <a:pPr lvl="0">
              <a:lnSpc>
                <a:spcPct val="150000"/>
              </a:lnSpc>
            </a:pPr>
            <a:r>
              <a:rPr lang="en-US" sz="4200" smtClean="0">
                <a:latin typeface="+mj-lt"/>
              </a:rPr>
              <a:t>Biến </a:t>
            </a:r>
            <a:r>
              <a:rPr lang="en-US" sz="4200">
                <a:latin typeface="+mj-lt"/>
              </a:rPr>
              <a:t>ngẫu nhiên có phân bố nhị thức và áp dụng</a:t>
            </a:r>
            <a:endParaRPr lang="en-US" sz="4200">
              <a:latin typeface="+mj-lt"/>
            </a:endParaRPr>
          </a:p>
        </p:txBody>
      </p:sp>
      <p:sp>
        <p:nvSpPr>
          <p:cNvPr id="2255" name="Google Shape;2255;p39"/>
          <p:cNvSpPr txBox="1">
            <a:spLocks noGrp="1"/>
          </p:cNvSpPr>
          <p:nvPr>
            <p:ph type="title" idx="2"/>
          </p:nvPr>
        </p:nvSpPr>
        <p:spPr>
          <a:xfrm>
            <a:off x="1135652" y="949657"/>
            <a:ext cx="1038232"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j-lt"/>
              </a:rPr>
              <a:t>2</a:t>
            </a:r>
            <a:endParaRPr>
              <a:latin typeface="+mj-lt"/>
            </a:endParaRPr>
          </a:p>
        </p:txBody>
      </p:sp>
      <p:sp>
        <p:nvSpPr>
          <p:cNvPr id="2273" name="Google Shape;2273;p39"/>
          <p:cNvSpPr/>
          <p:nvPr/>
        </p:nvSpPr>
        <p:spPr>
          <a:xfrm>
            <a:off x="8" y="-7"/>
            <a:ext cx="1190838" cy="333300"/>
          </a:xfrm>
          <a:custGeom>
            <a:avLst/>
            <a:gdLst/>
            <a:ahLst/>
            <a:cxnLst/>
            <a:rect l="l" t="t" r="r" b="b"/>
            <a:pathLst>
              <a:path w="13056" h="3654" extrusionOk="0">
                <a:moveTo>
                  <a:pt x="12825" y="0"/>
                </a:moveTo>
                <a:cubicBezTo>
                  <a:pt x="12738" y="0"/>
                  <a:pt x="12656" y="56"/>
                  <a:pt x="12627" y="144"/>
                </a:cubicBezTo>
                <a:cubicBezTo>
                  <a:pt x="12627" y="146"/>
                  <a:pt x="12522" y="458"/>
                  <a:pt x="12244" y="880"/>
                </a:cubicBezTo>
                <a:cubicBezTo>
                  <a:pt x="12180" y="974"/>
                  <a:pt x="12207" y="1103"/>
                  <a:pt x="12301" y="1165"/>
                </a:cubicBezTo>
                <a:cubicBezTo>
                  <a:pt x="12336" y="1190"/>
                  <a:pt x="12377" y="1201"/>
                  <a:pt x="12416" y="1201"/>
                </a:cubicBezTo>
                <a:cubicBezTo>
                  <a:pt x="12483" y="1201"/>
                  <a:pt x="12549" y="1169"/>
                  <a:pt x="12588" y="1108"/>
                </a:cubicBezTo>
                <a:cubicBezTo>
                  <a:pt x="12902" y="635"/>
                  <a:pt x="13017" y="284"/>
                  <a:pt x="13020" y="270"/>
                </a:cubicBezTo>
                <a:cubicBezTo>
                  <a:pt x="13056" y="162"/>
                  <a:pt x="12996" y="45"/>
                  <a:pt x="12888" y="10"/>
                </a:cubicBezTo>
                <a:cubicBezTo>
                  <a:pt x="12867" y="3"/>
                  <a:pt x="12846" y="0"/>
                  <a:pt x="12825" y="0"/>
                </a:cubicBezTo>
                <a:close/>
                <a:moveTo>
                  <a:pt x="238" y="806"/>
                </a:moveTo>
                <a:cubicBezTo>
                  <a:pt x="169" y="806"/>
                  <a:pt x="102" y="840"/>
                  <a:pt x="63" y="903"/>
                </a:cubicBezTo>
                <a:cubicBezTo>
                  <a:pt x="1" y="999"/>
                  <a:pt x="29" y="1126"/>
                  <a:pt x="127" y="1188"/>
                </a:cubicBezTo>
                <a:cubicBezTo>
                  <a:pt x="128" y="1188"/>
                  <a:pt x="180" y="1222"/>
                  <a:pt x="276" y="1279"/>
                </a:cubicBezTo>
                <a:cubicBezTo>
                  <a:pt x="309" y="1298"/>
                  <a:pt x="345" y="1309"/>
                  <a:pt x="382" y="1309"/>
                </a:cubicBezTo>
                <a:cubicBezTo>
                  <a:pt x="451" y="1309"/>
                  <a:pt x="520" y="1273"/>
                  <a:pt x="559" y="1208"/>
                </a:cubicBezTo>
                <a:cubicBezTo>
                  <a:pt x="618" y="1110"/>
                  <a:pt x="586" y="983"/>
                  <a:pt x="488" y="924"/>
                </a:cubicBezTo>
                <a:cubicBezTo>
                  <a:pt x="398" y="869"/>
                  <a:pt x="348" y="839"/>
                  <a:pt x="348" y="837"/>
                </a:cubicBezTo>
                <a:cubicBezTo>
                  <a:pt x="314" y="816"/>
                  <a:pt x="275" y="806"/>
                  <a:pt x="238" y="806"/>
                </a:cubicBezTo>
                <a:close/>
                <a:moveTo>
                  <a:pt x="1155" y="1332"/>
                </a:moveTo>
                <a:cubicBezTo>
                  <a:pt x="1082" y="1332"/>
                  <a:pt x="1010" y="1372"/>
                  <a:pt x="972" y="1442"/>
                </a:cubicBezTo>
                <a:cubicBezTo>
                  <a:pt x="919" y="1541"/>
                  <a:pt x="956" y="1667"/>
                  <a:pt x="1057" y="1720"/>
                </a:cubicBezTo>
                <a:cubicBezTo>
                  <a:pt x="1319" y="1860"/>
                  <a:pt x="1587" y="1998"/>
                  <a:pt x="1856" y="2127"/>
                </a:cubicBezTo>
                <a:cubicBezTo>
                  <a:pt x="1885" y="2142"/>
                  <a:pt x="1916" y="2147"/>
                  <a:pt x="1947" y="2147"/>
                </a:cubicBezTo>
                <a:cubicBezTo>
                  <a:pt x="2023" y="2147"/>
                  <a:pt x="2097" y="2104"/>
                  <a:pt x="2133" y="2030"/>
                </a:cubicBezTo>
                <a:cubicBezTo>
                  <a:pt x="2182" y="1927"/>
                  <a:pt x="2138" y="1805"/>
                  <a:pt x="2035" y="1755"/>
                </a:cubicBezTo>
                <a:cubicBezTo>
                  <a:pt x="1773" y="1628"/>
                  <a:pt x="1509" y="1493"/>
                  <a:pt x="1252" y="1357"/>
                </a:cubicBezTo>
                <a:cubicBezTo>
                  <a:pt x="1221" y="1340"/>
                  <a:pt x="1188" y="1332"/>
                  <a:pt x="1155" y="1332"/>
                </a:cubicBezTo>
                <a:close/>
                <a:moveTo>
                  <a:pt x="11860" y="1477"/>
                </a:moveTo>
                <a:cubicBezTo>
                  <a:pt x="11806" y="1477"/>
                  <a:pt x="11752" y="1497"/>
                  <a:pt x="11713" y="1539"/>
                </a:cubicBezTo>
                <a:cubicBezTo>
                  <a:pt x="11518" y="1741"/>
                  <a:pt x="11303" y="1931"/>
                  <a:pt x="11073" y="2099"/>
                </a:cubicBezTo>
                <a:cubicBezTo>
                  <a:pt x="10981" y="2168"/>
                  <a:pt x="10961" y="2298"/>
                  <a:pt x="11029" y="2390"/>
                </a:cubicBezTo>
                <a:cubicBezTo>
                  <a:pt x="11069" y="2445"/>
                  <a:pt x="11131" y="2473"/>
                  <a:pt x="11195" y="2473"/>
                </a:cubicBezTo>
                <a:cubicBezTo>
                  <a:pt x="11238" y="2473"/>
                  <a:pt x="11280" y="2461"/>
                  <a:pt x="11317" y="2432"/>
                </a:cubicBezTo>
                <a:cubicBezTo>
                  <a:pt x="11567" y="2250"/>
                  <a:pt x="11799" y="2046"/>
                  <a:pt x="12010" y="1826"/>
                </a:cubicBezTo>
                <a:cubicBezTo>
                  <a:pt x="12088" y="1745"/>
                  <a:pt x="12087" y="1614"/>
                  <a:pt x="12005" y="1534"/>
                </a:cubicBezTo>
                <a:cubicBezTo>
                  <a:pt x="11964" y="1496"/>
                  <a:pt x="11912" y="1477"/>
                  <a:pt x="11860" y="1477"/>
                </a:cubicBezTo>
                <a:close/>
                <a:moveTo>
                  <a:pt x="2752" y="2103"/>
                </a:moveTo>
                <a:cubicBezTo>
                  <a:pt x="2672" y="2103"/>
                  <a:pt x="2596" y="2150"/>
                  <a:pt x="2563" y="2228"/>
                </a:cubicBezTo>
                <a:cubicBezTo>
                  <a:pt x="2517" y="2333"/>
                  <a:pt x="2567" y="2453"/>
                  <a:pt x="2671" y="2500"/>
                </a:cubicBezTo>
                <a:cubicBezTo>
                  <a:pt x="2950" y="2620"/>
                  <a:pt x="3230" y="2732"/>
                  <a:pt x="3503" y="2834"/>
                </a:cubicBezTo>
                <a:cubicBezTo>
                  <a:pt x="3527" y="2843"/>
                  <a:pt x="3550" y="2849"/>
                  <a:pt x="3575" y="2849"/>
                </a:cubicBezTo>
                <a:cubicBezTo>
                  <a:pt x="3658" y="2849"/>
                  <a:pt x="3738" y="2797"/>
                  <a:pt x="3768" y="2714"/>
                </a:cubicBezTo>
                <a:cubicBezTo>
                  <a:pt x="3809" y="2608"/>
                  <a:pt x="3754" y="2489"/>
                  <a:pt x="3648" y="2448"/>
                </a:cubicBezTo>
                <a:cubicBezTo>
                  <a:pt x="3382" y="2347"/>
                  <a:pt x="3107" y="2237"/>
                  <a:pt x="2834" y="2120"/>
                </a:cubicBezTo>
                <a:cubicBezTo>
                  <a:pt x="2807" y="2108"/>
                  <a:pt x="2779" y="2103"/>
                  <a:pt x="2752" y="2103"/>
                </a:cubicBezTo>
                <a:close/>
                <a:moveTo>
                  <a:pt x="10443" y="2526"/>
                </a:moveTo>
                <a:cubicBezTo>
                  <a:pt x="10411" y="2526"/>
                  <a:pt x="10378" y="2533"/>
                  <a:pt x="10348" y="2549"/>
                </a:cubicBezTo>
                <a:cubicBezTo>
                  <a:pt x="10100" y="2677"/>
                  <a:pt x="9836" y="2790"/>
                  <a:pt x="9563" y="2886"/>
                </a:cubicBezTo>
                <a:cubicBezTo>
                  <a:pt x="9455" y="2923"/>
                  <a:pt x="9398" y="3042"/>
                  <a:pt x="9435" y="3150"/>
                </a:cubicBezTo>
                <a:cubicBezTo>
                  <a:pt x="9464" y="3235"/>
                  <a:pt x="9545" y="3288"/>
                  <a:pt x="9630" y="3288"/>
                </a:cubicBezTo>
                <a:cubicBezTo>
                  <a:pt x="9653" y="3288"/>
                  <a:pt x="9676" y="3285"/>
                  <a:pt x="9698" y="3276"/>
                </a:cubicBezTo>
                <a:cubicBezTo>
                  <a:pt x="9990" y="3175"/>
                  <a:pt x="10274" y="3054"/>
                  <a:pt x="10538" y="2916"/>
                </a:cubicBezTo>
                <a:cubicBezTo>
                  <a:pt x="10640" y="2865"/>
                  <a:pt x="10679" y="2739"/>
                  <a:pt x="10626" y="2638"/>
                </a:cubicBezTo>
                <a:cubicBezTo>
                  <a:pt x="10590" y="2567"/>
                  <a:pt x="10518" y="2526"/>
                  <a:pt x="10443" y="2526"/>
                </a:cubicBezTo>
                <a:close/>
                <a:moveTo>
                  <a:pt x="4414" y="2724"/>
                </a:moveTo>
                <a:cubicBezTo>
                  <a:pt x="4326" y="2724"/>
                  <a:pt x="4244" y="2781"/>
                  <a:pt x="4217" y="2870"/>
                </a:cubicBezTo>
                <a:cubicBezTo>
                  <a:pt x="4181" y="2978"/>
                  <a:pt x="4243" y="3095"/>
                  <a:pt x="4351" y="3129"/>
                </a:cubicBezTo>
                <a:cubicBezTo>
                  <a:pt x="4646" y="3221"/>
                  <a:pt x="4936" y="3302"/>
                  <a:pt x="5218" y="3371"/>
                </a:cubicBezTo>
                <a:cubicBezTo>
                  <a:pt x="5234" y="3375"/>
                  <a:pt x="5252" y="3377"/>
                  <a:pt x="5268" y="3377"/>
                </a:cubicBezTo>
                <a:cubicBezTo>
                  <a:pt x="5360" y="3377"/>
                  <a:pt x="5445" y="3315"/>
                  <a:pt x="5468" y="3219"/>
                </a:cubicBezTo>
                <a:cubicBezTo>
                  <a:pt x="5494" y="3109"/>
                  <a:pt x="5427" y="2998"/>
                  <a:pt x="5315" y="2969"/>
                </a:cubicBezTo>
                <a:cubicBezTo>
                  <a:pt x="5044" y="2904"/>
                  <a:pt x="4761" y="2824"/>
                  <a:pt x="4475" y="2733"/>
                </a:cubicBezTo>
                <a:cubicBezTo>
                  <a:pt x="4455" y="2727"/>
                  <a:pt x="4435" y="2724"/>
                  <a:pt x="4414" y="2724"/>
                </a:cubicBezTo>
                <a:close/>
                <a:moveTo>
                  <a:pt x="8778" y="3111"/>
                </a:moveTo>
                <a:cubicBezTo>
                  <a:pt x="8764" y="3111"/>
                  <a:pt x="8749" y="3113"/>
                  <a:pt x="8734" y="3116"/>
                </a:cubicBezTo>
                <a:cubicBezTo>
                  <a:pt x="8633" y="3138"/>
                  <a:pt x="8530" y="3157"/>
                  <a:pt x="8425" y="3175"/>
                </a:cubicBezTo>
                <a:cubicBezTo>
                  <a:pt x="8253" y="3205"/>
                  <a:pt x="8071" y="3226"/>
                  <a:pt x="7887" y="3239"/>
                </a:cubicBezTo>
                <a:cubicBezTo>
                  <a:pt x="7773" y="3247"/>
                  <a:pt x="7688" y="3345"/>
                  <a:pt x="7695" y="3460"/>
                </a:cubicBezTo>
                <a:cubicBezTo>
                  <a:pt x="7702" y="3568"/>
                  <a:pt x="7795" y="3651"/>
                  <a:pt x="7901" y="3651"/>
                </a:cubicBezTo>
                <a:lnTo>
                  <a:pt x="7915" y="3651"/>
                </a:lnTo>
                <a:cubicBezTo>
                  <a:pt x="8113" y="3637"/>
                  <a:pt x="8308" y="3614"/>
                  <a:pt x="8494" y="3582"/>
                </a:cubicBezTo>
                <a:cubicBezTo>
                  <a:pt x="8604" y="3565"/>
                  <a:pt x="8714" y="3543"/>
                  <a:pt x="8821" y="3520"/>
                </a:cubicBezTo>
                <a:cubicBezTo>
                  <a:pt x="8932" y="3497"/>
                  <a:pt x="9003" y="3387"/>
                  <a:pt x="8980" y="3276"/>
                </a:cubicBezTo>
                <a:cubicBezTo>
                  <a:pt x="8959" y="3179"/>
                  <a:pt x="8874" y="3111"/>
                  <a:pt x="8778" y="3111"/>
                </a:cubicBezTo>
                <a:close/>
                <a:moveTo>
                  <a:pt x="6135" y="3142"/>
                </a:moveTo>
                <a:cubicBezTo>
                  <a:pt x="6035" y="3142"/>
                  <a:pt x="5948" y="3215"/>
                  <a:pt x="5932" y="3315"/>
                </a:cubicBezTo>
                <a:cubicBezTo>
                  <a:pt x="5914" y="3428"/>
                  <a:pt x="5991" y="3534"/>
                  <a:pt x="6104" y="3552"/>
                </a:cubicBezTo>
                <a:cubicBezTo>
                  <a:pt x="6412" y="3602"/>
                  <a:pt x="6715" y="3635"/>
                  <a:pt x="7004" y="3653"/>
                </a:cubicBezTo>
                <a:lnTo>
                  <a:pt x="7017" y="3653"/>
                </a:lnTo>
                <a:cubicBezTo>
                  <a:pt x="7125" y="3653"/>
                  <a:pt x="7215" y="3570"/>
                  <a:pt x="7222" y="3460"/>
                </a:cubicBezTo>
                <a:cubicBezTo>
                  <a:pt x="7229" y="3345"/>
                  <a:pt x="7142" y="3247"/>
                  <a:pt x="7029" y="3240"/>
                </a:cubicBezTo>
                <a:cubicBezTo>
                  <a:pt x="6753" y="3224"/>
                  <a:pt x="6464" y="3192"/>
                  <a:pt x="6170" y="3145"/>
                </a:cubicBezTo>
                <a:cubicBezTo>
                  <a:pt x="6158" y="3143"/>
                  <a:pt x="6146" y="3142"/>
                  <a:pt x="6135" y="314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 name="Google Shape;4375;p70"/>
          <p:cNvGrpSpPr/>
          <p:nvPr/>
        </p:nvGrpSpPr>
        <p:grpSpPr>
          <a:xfrm>
            <a:off x="7010466" y="833323"/>
            <a:ext cx="1211183" cy="1148568"/>
            <a:chOff x="5045915" y="3153558"/>
            <a:chExt cx="535273" cy="472687"/>
          </a:xfrm>
        </p:grpSpPr>
        <p:sp>
          <p:nvSpPr>
            <p:cNvPr id="56" name="Google Shape;4376;p70"/>
            <p:cNvSpPr/>
            <p:nvPr/>
          </p:nvSpPr>
          <p:spPr>
            <a:xfrm>
              <a:off x="5045915" y="3468685"/>
              <a:ext cx="178387" cy="157561"/>
            </a:xfrm>
            <a:custGeom>
              <a:avLst/>
              <a:gdLst/>
              <a:ahLst/>
              <a:cxnLst/>
              <a:rect l="l" t="t" r="r" b="b"/>
              <a:pathLst>
                <a:path w="6407" h="5659" extrusionOk="0">
                  <a:moveTo>
                    <a:pt x="2830" y="0"/>
                  </a:moveTo>
                  <a:cubicBezTo>
                    <a:pt x="1270" y="0"/>
                    <a:pt x="1" y="1269"/>
                    <a:pt x="1" y="2829"/>
                  </a:cubicBezTo>
                  <a:cubicBezTo>
                    <a:pt x="1" y="4390"/>
                    <a:pt x="1270" y="5658"/>
                    <a:pt x="2830" y="5658"/>
                  </a:cubicBezTo>
                  <a:lnTo>
                    <a:pt x="6406" y="5658"/>
                  </a:lnTo>
                  <a:lnTo>
                    <a:pt x="64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77;p70"/>
            <p:cNvSpPr/>
            <p:nvPr/>
          </p:nvSpPr>
          <p:spPr>
            <a:xfrm>
              <a:off x="5140804" y="3491238"/>
              <a:ext cx="412375" cy="112456"/>
            </a:xfrm>
            <a:custGeom>
              <a:avLst/>
              <a:gdLst/>
              <a:ahLst/>
              <a:cxnLst/>
              <a:rect l="l" t="t" r="r" b="b"/>
              <a:pathLst>
                <a:path w="14811" h="4039" extrusionOk="0">
                  <a:moveTo>
                    <a:pt x="2020" y="0"/>
                  </a:moveTo>
                  <a:cubicBezTo>
                    <a:pt x="905" y="0"/>
                    <a:pt x="0" y="904"/>
                    <a:pt x="0" y="2019"/>
                  </a:cubicBezTo>
                  <a:cubicBezTo>
                    <a:pt x="0" y="3135"/>
                    <a:pt x="905" y="4038"/>
                    <a:pt x="2020" y="4038"/>
                  </a:cubicBezTo>
                  <a:lnTo>
                    <a:pt x="14811" y="4038"/>
                  </a:lnTo>
                  <a:lnTo>
                    <a:pt x="148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78;p70"/>
            <p:cNvSpPr/>
            <p:nvPr/>
          </p:nvSpPr>
          <p:spPr>
            <a:xfrm>
              <a:off x="5407261" y="3548037"/>
              <a:ext cx="57161" cy="16149"/>
            </a:xfrm>
            <a:custGeom>
              <a:avLst/>
              <a:gdLst/>
              <a:ahLst/>
              <a:cxnLst/>
              <a:rect l="l" t="t" r="r" b="b"/>
              <a:pathLst>
                <a:path w="2053" h="580" extrusionOk="0">
                  <a:moveTo>
                    <a:pt x="290" y="1"/>
                  </a:moveTo>
                  <a:cubicBezTo>
                    <a:pt x="130" y="1"/>
                    <a:pt x="1" y="130"/>
                    <a:pt x="1" y="291"/>
                  </a:cubicBezTo>
                  <a:cubicBezTo>
                    <a:pt x="1" y="451"/>
                    <a:pt x="130" y="580"/>
                    <a:pt x="290" y="580"/>
                  </a:cubicBezTo>
                  <a:lnTo>
                    <a:pt x="1763" y="580"/>
                  </a:lnTo>
                  <a:cubicBezTo>
                    <a:pt x="1923" y="580"/>
                    <a:pt x="2052" y="451"/>
                    <a:pt x="2052" y="291"/>
                  </a:cubicBezTo>
                  <a:cubicBezTo>
                    <a:pt x="2052" y="130"/>
                    <a:pt x="1923" y="1"/>
                    <a:pt x="1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379;p70"/>
            <p:cNvSpPr/>
            <p:nvPr/>
          </p:nvSpPr>
          <p:spPr>
            <a:xfrm>
              <a:off x="5143560" y="3548037"/>
              <a:ext cx="238415" cy="16149"/>
            </a:xfrm>
            <a:custGeom>
              <a:avLst/>
              <a:gdLst/>
              <a:ahLst/>
              <a:cxnLst/>
              <a:rect l="l" t="t" r="r" b="b"/>
              <a:pathLst>
                <a:path w="8563" h="580" extrusionOk="0">
                  <a:moveTo>
                    <a:pt x="290" y="1"/>
                  </a:moveTo>
                  <a:cubicBezTo>
                    <a:pt x="129" y="1"/>
                    <a:pt x="0" y="130"/>
                    <a:pt x="0" y="291"/>
                  </a:cubicBezTo>
                  <a:cubicBezTo>
                    <a:pt x="0" y="451"/>
                    <a:pt x="129" y="580"/>
                    <a:pt x="290" y="580"/>
                  </a:cubicBezTo>
                  <a:lnTo>
                    <a:pt x="8272" y="580"/>
                  </a:lnTo>
                  <a:cubicBezTo>
                    <a:pt x="8432" y="580"/>
                    <a:pt x="8562" y="451"/>
                    <a:pt x="8562" y="291"/>
                  </a:cubicBezTo>
                  <a:cubicBezTo>
                    <a:pt x="8562" y="130"/>
                    <a:pt x="8432" y="1"/>
                    <a:pt x="8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380;p70"/>
            <p:cNvSpPr/>
            <p:nvPr/>
          </p:nvSpPr>
          <p:spPr>
            <a:xfrm>
              <a:off x="5515375" y="3491238"/>
              <a:ext cx="37810" cy="112456"/>
            </a:xfrm>
            <a:custGeom>
              <a:avLst/>
              <a:gdLst/>
              <a:ahLst/>
              <a:cxnLst/>
              <a:rect l="l" t="t" r="r" b="b"/>
              <a:pathLst>
                <a:path w="1358" h="4039" extrusionOk="0">
                  <a:moveTo>
                    <a:pt x="0" y="0"/>
                  </a:moveTo>
                  <a:lnTo>
                    <a:pt x="0" y="4038"/>
                  </a:lnTo>
                  <a:lnTo>
                    <a:pt x="1358" y="4038"/>
                  </a:lnTo>
                  <a:lnTo>
                    <a:pt x="1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81;p70"/>
            <p:cNvSpPr/>
            <p:nvPr/>
          </p:nvSpPr>
          <p:spPr>
            <a:xfrm>
              <a:off x="5112794" y="3468685"/>
              <a:ext cx="468394" cy="157561"/>
            </a:xfrm>
            <a:custGeom>
              <a:avLst/>
              <a:gdLst/>
              <a:ahLst/>
              <a:cxnLst/>
              <a:rect l="l" t="t" r="r" b="b"/>
              <a:pathLst>
                <a:path w="16823" h="5659" extrusionOk="0">
                  <a:moveTo>
                    <a:pt x="2830" y="0"/>
                  </a:moveTo>
                  <a:cubicBezTo>
                    <a:pt x="1269" y="0"/>
                    <a:pt x="0" y="1269"/>
                    <a:pt x="0" y="2829"/>
                  </a:cubicBezTo>
                  <a:cubicBezTo>
                    <a:pt x="0" y="4390"/>
                    <a:pt x="1269" y="5658"/>
                    <a:pt x="2830" y="5658"/>
                  </a:cubicBezTo>
                  <a:lnTo>
                    <a:pt x="16123" y="5658"/>
                  </a:lnTo>
                  <a:cubicBezTo>
                    <a:pt x="16509" y="5658"/>
                    <a:pt x="16823" y="5345"/>
                    <a:pt x="16823" y="4958"/>
                  </a:cubicBezTo>
                  <a:cubicBezTo>
                    <a:pt x="16823" y="4572"/>
                    <a:pt x="16509" y="4258"/>
                    <a:pt x="16123" y="4258"/>
                  </a:cubicBezTo>
                  <a:lnTo>
                    <a:pt x="2830" y="4258"/>
                  </a:lnTo>
                  <a:cubicBezTo>
                    <a:pt x="2042" y="4258"/>
                    <a:pt x="1400" y="3617"/>
                    <a:pt x="1400" y="2829"/>
                  </a:cubicBezTo>
                  <a:cubicBezTo>
                    <a:pt x="1400" y="2041"/>
                    <a:pt x="2042" y="1400"/>
                    <a:pt x="2830" y="1400"/>
                  </a:cubicBezTo>
                  <a:lnTo>
                    <a:pt x="16123" y="1400"/>
                  </a:lnTo>
                  <a:cubicBezTo>
                    <a:pt x="16509" y="1400"/>
                    <a:pt x="16823" y="1087"/>
                    <a:pt x="16823" y="700"/>
                  </a:cubicBezTo>
                  <a:cubicBezTo>
                    <a:pt x="16823" y="314"/>
                    <a:pt x="16509" y="0"/>
                    <a:pt x="16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82;p70"/>
            <p:cNvSpPr/>
            <p:nvPr/>
          </p:nvSpPr>
          <p:spPr>
            <a:xfrm>
              <a:off x="5045915" y="3311122"/>
              <a:ext cx="199909" cy="157561"/>
            </a:xfrm>
            <a:custGeom>
              <a:avLst/>
              <a:gdLst/>
              <a:ahLst/>
              <a:cxnLst/>
              <a:rect l="l" t="t" r="r" b="b"/>
              <a:pathLst>
                <a:path w="7180" h="5659" extrusionOk="0">
                  <a:moveTo>
                    <a:pt x="2830" y="0"/>
                  </a:moveTo>
                  <a:cubicBezTo>
                    <a:pt x="1270" y="0"/>
                    <a:pt x="1" y="1269"/>
                    <a:pt x="1" y="2830"/>
                  </a:cubicBezTo>
                  <a:cubicBezTo>
                    <a:pt x="1" y="4390"/>
                    <a:pt x="1270" y="5658"/>
                    <a:pt x="2830" y="5658"/>
                  </a:cubicBezTo>
                  <a:lnTo>
                    <a:pt x="7180" y="5658"/>
                  </a:lnTo>
                  <a:lnTo>
                    <a:pt x="71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83;p70"/>
            <p:cNvSpPr/>
            <p:nvPr/>
          </p:nvSpPr>
          <p:spPr>
            <a:xfrm>
              <a:off x="5140804" y="3333674"/>
              <a:ext cx="412375" cy="112456"/>
            </a:xfrm>
            <a:custGeom>
              <a:avLst/>
              <a:gdLst/>
              <a:ahLst/>
              <a:cxnLst/>
              <a:rect l="l" t="t" r="r" b="b"/>
              <a:pathLst>
                <a:path w="14811" h="4039" extrusionOk="0">
                  <a:moveTo>
                    <a:pt x="2020" y="0"/>
                  </a:moveTo>
                  <a:cubicBezTo>
                    <a:pt x="905" y="0"/>
                    <a:pt x="0" y="904"/>
                    <a:pt x="0" y="2020"/>
                  </a:cubicBezTo>
                  <a:cubicBezTo>
                    <a:pt x="0" y="3134"/>
                    <a:pt x="905" y="4038"/>
                    <a:pt x="2020" y="4038"/>
                  </a:cubicBezTo>
                  <a:lnTo>
                    <a:pt x="14811" y="4038"/>
                  </a:lnTo>
                  <a:lnTo>
                    <a:pt x="148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84;p70"/>
            <p:cNvSpPr/>
            <p:nvPr/>
          </p:nvSpPr>
          <p:spPr>
            <a:xfrm>
              <a:off x="5515375" y="3333674"/>
              <a:ext cx="37810" cy="112456"/>
            </a:xfrm>
            <a:custGeom>
              <a:avLst/>
              <a:gdLst/>
              <a:ahLst/>
              <a:cxnLst/>
              <a:rect l="l" t="t" r="r" b="b"/>
              <a:pathLst>
                <a:path w="1358" h="4039" extrusionOk="0">
                  <a:moveTo>
                    <a:pt x="0" y="0"/>
                  </a:moveTo>
                  <a:lnTo>
                    <a:pt x="0" y="4038"/>
                  </a:lnTo>
                  <a:lnTo>
                    <a:pt x="1358" y="4038"/>
                  </a:lnTo>
                  <a:lnTo>
                    <a:pt x="1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85;p70"/>
            <p:cNvSpPr/>
            <p:nvPr/>
          </p:nvSpPr>
          <p:spPr>
            <a:xfrm>
              <a:off x="5112794" y="3311122"/>
              <a:ext cx="468394" cy="157589"/>
            </a:xfrm>
            <a:custGeom>
              <a:avLst/>
              <a:gdLst/>
              <a:ahLst/>
              <a:cxnLst/>
              <a:rect l="l" t="t" r="r" b="b"/>
              <a:pathLst>
                <a:path w="16823" h="5660" extrusionOk="0">
                  <a:moveTo>
                    <a:pt x="2830" y="0"/>
                  </a:moveTo>
                  <a:cubicBezTo>
                    <a:pt x="1269" y="0"/>
                    <a:pt x="0" y="1269"/>
                    <a:pt x="0" y="2830"/>
                  </a:cubicBezTo>
                  <a:cubicBezTo>
                    <a:pt x="0" y="4390"/>
                    <a:pt x="1269" y="5659"/>
                    <a:pt x="2830" y="5659"/>
                  </a:cubicBezTo>
                  <a:lnTo>
                    <a:pt x="16123" y="5659"/>
                  </a:lnTo>
                  <a:cubicBezTo>
                    <a:pt x="16509" y="5659"/>
                    <a:pt x="16823" y="5345"/>
                    <a:pt x="16823" y="4958"/>
                  </a:cubicBezTo>
                  <a:cubicBezTo>
                    <a:pt x="16823" y="4571"/>
                    <a:pt x="16509" y="4258"/>
                    <a:pt x="16123" y="4258"/>
                  </a:cubicBezTo>
                  <a:lnTo>
                    <a:pt x="2830" y="4258"/>
                  </a:lnTo>
                  <a:cubicBezTo>
                    <a:pt x="2042" y="4258"/>
                    <a:pt x="1400" y="3618"/>
                    <a:pt x="1400" y="2830"/>
                  </a:cubicBezTo>
                  <a:cubicBezTo>
                    <a:pt x="1400" y="2042"/>
                    <a:pt x="2042" y="1400"/>
                    <a:pt x="2830" y="1400"/>
                  </a:cubicBezTo>
                  <a:lnTo>
                    <a:pt x="16123" y="1400"/>
                  </a:lnTo>
                  <a:cubicBezTo>
                    <a:pt x="16509" y="1400"/>
                    <a:pt x="16823" y="1087"/>
                    <a:pt x="16823" y="700"/>
                  </a:cubicBezTo>
                  <a:cubicBezTo>
                    <a:pt x="16823" y="314"/>
                    <a:pt x="16509" y="0"/>
                    <a:pt x="16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86;p70"/>
            <p:cNvSpPr/>
            <p:nvPr/>
          </p:nvSpPr>
          <p:spPr>
            <a:xfrm>
              <a:off x="5095476" y="3153558"/>
              <a:ext cx="178359" cy="157589"/>
            </a:xfrm>
            <a:custGeom>
              <a:avLst/>
              <a:gdLst/>
              <a:ahLst/>
              <a:cxnLst/>
              <a:rect l="l" t="t" r="r" b="b"/>
              <a:pathLst>
                <a:path w="6406" h="5660" extrusionOk="0">
                  <a:moveTo>
                    <a:pt x="2830" y="0"/>
                  </a:moveTo>
                  <a:cubicBezTo>
                    <a:pt x="1270" y="0"/>
                    <a:pt x="0" y="1270"/>
                    <a:pt x="0" y="2830"/>
                  </a:cubicBezTo>
                  <a:cubicBezTo>
                    <a:pt x="0" y="4390"/>
                    <a:pt x="1270" y="5659"/>
                    <a:pt x="2830" y="5659"/>
                  </a:cubicBezTo>
                  <a:lnTo>
                    <a:pt x="6406" y="5659"/>
                  </a:lnTo>
                  <a:lnTo>
                    <a:pt x="64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87;p70"/>
            <p:cNvSpPr/>
            <p:nvPr/>
          </p:nvSpPr>
          <p:spPr>
            <a:xfrm>
              <a:off x="5190336" y="3176083"/>
              <a:ext cx="326203" cy="112512"/>
            </a:xfrm>
            <a:custGeom>
              <a:avLst/>
              <a:gdLst/>
              <a:ahLst/>
              <a:cxnLst/>
              <a:rect l="l" t="t" r="r" b="b"/>
              <a:pathLst>
                <a:path w="11716" h="4041" extrusionOk="0">
                  <a:moveTo>
                    <a:pt x="2021" y="1"/>
                  </a:moveTo>
                  <a:cubicBezTo>
                    <a:pt x="906" y="1"/>
                    <a:pt x="1" y="905"/>
                    <a:pt x="1" y="2021"/>
                  </a:cubicBezTo>
                  <a:cubicBezTo>
                    <a:pt x="1" y="3135"/>
                    <a:pt x="906" y="4040"/>
                    <a:pt x="2021" y="4040"/>
                  </a:cubicBezTo>
                  <a:lnTo>
                    <a:pt x="11716" y="4040"/>
                  </a:lnTo>
                  <a:lnTo>
                    <a:pt x="117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88;p70"/>
            <p:cNvSpPr/>
            <p:nvPr/>
          </p:nvSpPr>
          <p:spPr>
            <a:xfrm>
              <a:off x="5478762" y="3176083"/>
              <a:ext cx="37810" cy="112512"/>
            </a:xfrm>
            <a:custGeom>
              <a:avLst/>
              <a:gdLst/>
              <a:ahLst/>
              <a:cxnLst/>
              <a:rect l="l" t="t" r="r" b="b"/>
              <a:pathLst>
                <a:path w="1358" h="4041" extrusionOk="0">
                  <a:moveTo>
                    <a:pt x="0" y="1"/>
                  </a:moveTo>
                  <a:lnTo>
                    <a:pt x="0" y="4040"/>
                  </a:lnTo>
                  <a:lnTo>
                    <a:pt x="1358" y="4040"/>
                  </a:lnTo>
                  <a:lnTo>
                    <a:pt x="1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89;p70"/>
            <p:cNvSpPr/>
            <p:nvPr/>
          </p:nvSpPr>
          <p:spPr>
            <a:xfrm>
              <a:off x="5162326" y="3153558"/>
              <a:ext cx="382250" cy="157589"/>
            </a:xfrm>
            <a:custGeom>
              <a:avLst/>
              <a:gdLst/>
              <a:ahLst/>
              <a:cxnLst/>
              <a:rect l="l" t="t" r="r" b="b"/>
              <a:pathLst>
                <a:path w="13729" h="5660" extrusionOk="0">
                  <a:moveTo>
                    <a:pt x="2829" y="0"/>
                  </a:moveTo>
                  <a:cubicBezTo>
                    <a:pt x="1269" y="0"/>
                    <a:pt x="1" y="1270"/>
                    <a:pt x="1" y="2830"/>
                  </a:cubicBezTo>
                  <a:cubicBezTo>
                    <a:pt x="1" y="4390"/>
                    <a:pt x="1269" y="5659"/>
                    <a:pt x="2829" y="5659"/>
                  </a:cubicBezTo>
                  <a:lnTo>
                    <a:pt x="13029" y="5659"/>
                  </a:lnTo>
                  <a:cubicBezTo>
                    <a:pt x="13416" y="5659"/>
                    <a:pt x="13729" y="5346"/>
                    <a:pt x="13729" y="4959"/>
                  </a:cubicBezTo>
                  <a:cubicBezTo>
                    <a:pt x="13729" y="4571"/>
                    <a:pt x="13416" y="4258"/>
                    <a:pt x="13029" y="4258"/>
                  </a:cubicBezTo>
                  <a:lnTo>
                    <a:pt x="2829" y="4258"/>
                  </a:lnTo>
                  <a:cubicBezTo>
                    <a:pt x="2041" y="4258"/>
                    <a:pt x="1401" y="3618"/>
                    <a:pt x="1401" y="2830"/>
                  </a:cubicBezTo>
                  <a:cubicBezTo>
                    <a:pt x="1401" y="2042"/>
                    <a:pt x="2041" y="1400"/>
                    <a:pt x="2829" y="1400"/>
                  </a:cubicBezTo>
                  <a:lnTo>
                    <a:pt x="13029" y="1400"/>
                  </a:lnTo>
                  <a:cubicBezTo>
                    <a:pt x="13416" y="1400"/>
                    <a:pt x="13729" y="1087"/>
                    <a:pt x="13729" y="700"/>
                  </a:cubicBezTo>
                  <a:cubicBezTo>
                    <a:pt x="13729" y="313"/>
                    <a:pt x="13416" y="0"/>
                    <a:pt x="130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90;p70"/>
            <p:cNvSpPr/>
            <p:nvPr/>
          </p:nvSpPr>
          <p:spPr>
            <a:xfrm>
              <a:off x="5322813" y="3219491"/>
              <a:ext cx="193756" cy="16149"/>
            </a:xfrm>
            <a:custGeom>
              <a:avLst/>
              <a:gdLst/>
              <a:ahLst/>
              <a:cxnLst/>
              <a:rect l="l" t="t" r="r" b="b"/>
              <a:pathLst>
                <a:path w="6959" h="580" extrusionOk="0">
                  <a:moveTo>
                    <a:pt x="291" y="1"/>
                  </a:moveTo>
                  <a:cubicBezTo>
                    <a:pt x="131" y="1"/>
                    <a:pt x="1" y="130"/>
                    <a:pt x="1" y="290"/>
                  </a:cubicBezTo>
                  <a:cubicBezTo>
                    <a:pt x="1" y="451"/>
                    <a:pt x="131" y="580"/>
                    <a:pt x="291" y="580"/>
                  </a:cubicBezTo>
                  <a:lnTo>
                    <a:pt x="6959" y="580"/>
                  </a:lnTo>
                  <a:lnTo>
                    <a:pt x="69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91;p70"/>
            <p:cNvSpPr/>
            <p:nvPr/>
          </p:nvSpPr>
          <p:spPr>
            <a:xfrm>
              <a:off x="5248918" y="3219491"/>
              <a:ext cx="55212" cy="16149"/>
            </a:xfrm>
            <a:custGeom>
              <a:avLst/>
              <a:gdLst/>
              <a:ahLst/>
              <a:cxnLst/>
              <a:rect l="l" t="t" r="r" b="b"/>
              <a:pathLst>
                <a:path w="1983" h="580" extrusionOk="0">
                  <a:moveTo>
                    <a:pt x="291" y="1"/>
                  </a:moveTo>
                  <a:cubicBezTo>
                    <a:pt x="130" y="1"/>
                    <a:pt x="1" y="130"/>
                    <a:pt x="1" y="290"/>
                  </a:cubicBezTo>
                  <a:cubicBezTo>
                    <a:pt x="1" y="451"/>
                    <a:pt x="130" y="580"/>
                    <a:pt x="291" y="580"/>
                  </a:cubicBezTo>
                  <a:lnTo>
                    <a:pt x="1692" y="580"/>
                  </a:lnTo>
                  <a:cubicBezTo>
                    <a:pt x="1853" y="580"/>
                    <a:pt x="1983" y="451"/>
                    <a:pt x="1983" y="290"/>
                  </a:cubicBezTo>
                  <a:cubicBezTo>
                    <a:pt x="1983" y="130"/>
                    <a:pt x="1853" y="1"/>
                    <a:pt x="1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92;p70"/>
            <p:cNvSpPr/>
            <p:nvPr/>
          </p:nvSpPr>
          <p:spPr>
            <a:xfrm>
              <a:off x="5313542" y="3307530"/>
              <a:ext cx="165997" cy="77597"/>
            </a:xfrm>
            <a:custGeom>
              <a:avLst/>
              <a:gdLst/>
              <a:ahLst/>
              <a:cxnLst/>
              <a:rect l="l" t="t" r="r" b="b"/>
              <a:pathLst>
                <a:path w="5962" h="2787" extrusionOk="0">
                  <a:moveTo>
                    <a:pt x="2980" y="0"/>
                  </a:moveTo>
                  <a:cubicBezTo>
                    <a:pt x="2861" y="0"/>
                    <a:pt x="2742" y="46"/>
                    <a:pt x="2651" y="136"/>
                  </a:cubicBezTo>
                  <a:lnTo>
                    <a:pt x="1" y="2787"/>
                  </a:lnTo>
                  <a:lnTo>
                    <a:pt x="5961" y="2787"/>
                  </a:lnTo>
                  <a:lnTo>
                    <a:pt x="3311" y="136"/>
                  </a:lnTo>
                  <a:cubicBezTo>
                    <a:pt x="3219" y="46"/>
                    <a:pt x="3100" y="0"/>
                    <a:pt x="2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93;p70"/>
            <p:cNvSpPr/>
            <p:nvPr/>
          </p:nvSpPr>
          <p:spPr>
            <a:xfrm>
              <a:off x="5199385" y="3377026"/>
              <a:ext cx="353795" cy="16204"/>
            </a:xfrm>
            <a:custGeom>
              <a:avLst/>
              <a:gdLst/>
              <a:ahLst/>
              <a:cxnLst/>
              <a:rect l="l" t="t" r="r" b="b"/>
              <a:pathLst>
                <a:path w="12707" h="582" extrusionOk="0">
                  <a:moveTo>
                    <a:pt x="291" y="1"/>
                  </a:moveTo>
                  <a:cubicBezTo>
                    <a:pt x="130" y="1"/>
                    <a:pt x="0" y="131"/>
                    <a:pt x="0" y="291"/>
                  </a:cubicBezTo>
                  <a:cubicBezTo>
                    <a:pt x="0" y="452"/>
                    <a:pt x="130" y="581"/>
                    <a:pt x="291" y="581"/>
                  </a:cubicBezTo>
                  <a:lnTo>
                    <a:pt x="12707" y="581"/>
                  </a:lnTo>
                  <a:lnTo>
                    <a:pt x="127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65905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E7E9F5"/>
        </a:solidFill>
        <a:effectLst/>
      </p:bgPr>
    </p:bg>
    <p:spTree>
      <p:nvGrpSpPr>
        <p:cNvPr id="1" name="Shape 2277"/>
        <p:cNvGrpSpPr/>
        <p:nvPr/>
      </p:nvGrpSpPr>
      <p:grpSpPr>
        <a:xfrm>
          <a:off x="0" y="0"/>
          <a:ext cx="0" cy="0"/>
          <a:chOff x="0" y="0"/>
          <a:chExt cx="0" cy="0"/>
        </a:xfrm>
      </p:grpSpPr>
      <p:grpSp>
        <p:nvGrpSpPr>
          <p:cNvPr id="4" name="Group 3"/>
          <p:cNvGrpSpPr/>
          <p:nvPr/>
        </p:nvGrpSpPr>
        <p:grpSpPr>
          <a:xfrm>
            <a:off x="608095" y="399560"/>
            <a:ext cx="7931292" cy="4344037"/>
            <a:chOff x="1689481" y="2186634"/>
            <a:chExt cx="5951724" cy="2108320"/>
          </a:xfrm>
        </p:grpSpPr>
        <p:grpSp>
          <p:nvGrpSpPr>
            <p:cNvPr id="23" name="Google Shape;4769;p71"/>
            <p:cNvGrpSpPr/>
            <p:nvPr/>
          </p:nvGrpSpPr>
          <p:grpSpPr>
            <a:xfrm>
              <a:off x="1689481" y="2186634"/>
              <a:ext cx="5951724" cy="2108320"/>
              <a:chOff x="4583383" y="3597862"/>
              <a:chExt cx="2546369" cy="1141433"/>
            </a:xfrm>
          </p:grpSpPr>
          <p:sp>
            <p:nvSpPr>
              <p:cNvPr id="24" name="Google Shape;4770;p71"/>
              <p:cNvSpPr/>
              <p:nvPr/>
            </p:nvSpPr>
            <p:spPr>
              <a:xfrm>
                <a:off x="4589514" y="3603265"/>
                <a:ext cx="2540238" cy="1136030"/>
              </a:xfrm>
              <a:custGeom>
                <a:avLst/>
                <a:gdLst/>
                <a:ahLst/>
                <a:cxnLst/>
                <a:rect l="l" t="t" r="r" b="b"/>
                <a:pathLst>
                  <a:path w="45618" h="20401" extrusionOk="0">
                    <a:moveTo>
                      <a:pt x="0" y="1"/>
                    </a:moveTo>
                    <a:lnTo>
                      <a:pt x="0" y="19993"/>
                    </a:lnTo>
                    <a:cubicBezTo>
                      <a:pt x="0" y="20218"/>
                      <a:pt x="183" y="20401"/>
                      <a:pt x="408" y="20401"/>
                    </a:cubicBezTo>
                    <a:lnTo>
                      <a:pt x="45210" y="20401"/>
                    </a:lnTo>
                    <a:cubicBezTo>
                      <a:pt x="45435" y="20401"/>
                      <a:pt x="45618" y="20218"/>
                      <a:pt x="45618" y="19993"/>
                    </a:cubicBezTo>
                    <a:lnTo>
                      <a:pt x="45618" y="1"/>
                    </a:ln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72;p71"/>
              <p:cNvSpPr/>
              <p:nvPr/>
            </p:nvSpPr>
            <p:spPr>
              <a:xfrm rot="10800000">
                <a:off x="4583383" y="3597862"/>
                <a:ext cx="308439" cy="328876"/>
              </a:xfrm>
              <a:custGeom>
                <a:avLst/>
                <a:gdLst/>
                <a:ahLst/>
                <a:cxnLst/>
                <a:rect l="l" t="t" r="r" b="b"/>
                <a:pathLst>
                  <a:path w="5539" h="5906" extrusionOk="0">
                    <a:moveTo>
                      <a:pt x="5303" y="1"/>
                    </a:moveTo>
                    <a:cubicBezTo>
                      <a:pt x="5171" y="1"/>
                      <a:pt x="5067" y="107"/>
                      <a:pt x="5067" y="238"/>
                    </a:cubicBezTo>
                    <a:lnTo>
                      <a:pt x="5067" y="5262"/>
                    </a:lnTo>
                    <a:cubicBezTo>
                      <a:pt x="5067" y="5356"/>
                      <a:pt x="4989" y="5432"/>
                      <a:pt x="4895" y="5432"/>
                    </a:cubicBezTo>
                    <a:lnTo>
                      <a:pt x="236" y="5432"/>
                    </a:lnTo>
                    <a:cubicBezTo>
                      <a:pt x="105" y="5432"/>
                      <a:pt x="0" y="5539"/>
                      <a:pt x="0" y="5670"/>
                    </a:cubicBezTo>
                    <a:cubicBezTo>
                      <a:pt x="0" y="5799"/>
                      <a:pt x="105" y="5906"/>
                      <a:pt x="236" y="5906"/>
                    </a:cubicBezTo>
                    <a:lnTo>
                      <a:pt x="4895" y="5906"/>
                    </a:lnTo>
                    <a:cubicBezTo>
                      <a:pt x="5249" y="5906"/>
                      <a:pt x="5538" y="5617"/>
                      <a:pt x="5538" y="5262"/>
                    </a:cubicBezTo>
                    <a:lnTo>
                      <a:pt x="5538" y="238"/>
                    </a:lnTo>
                    <a:cubicBezTo>
                      <a:pt x="5538" y="107"/>
                      <a:pt x="5434" y="1"/>
                      <a:pt x="5303" y="1"/>
                    </a:cubicBezTo>
                    <a:close/>
                  </a:path>
                </a:pathLst>
              </a:custGeom>
              <a:solidFill>
                <a:schemeClr val="tx2">
                  <a:lumMod val="75000"/>
                </a:schemeClr>
              </a:solidFill>
              <a:ln>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Rectangle 26"/>
            <p:cNvSpPr/>
            <p:nvPr/>
          </p:nvSpPr>
          <p:spPr>
            <a:xfrm>
              <a:off x="1871064" y="2287816"/>
              <a:ext cx="5619729" cy="1838747"/>
            </a:xfrm>
            <a:prstGeom prst="rect">
              <a:avLst/>
            </a:prstGeom>
          </p:spPr>
          <p:txBody>
            <a:bodyPr wrap="square">
              <a:spAutoFit/>
            </a:bodyPr>
            <a:lstStyle/>
            <a:p>
              <a:pPr algn="just">
                <a:lnSpc>
                  <a:spcPct val="165000"/>
                </a:lnSpc>
              </a:pPr>
              <a:r>
                <a:rPr lang="vi-VN" sz="2200" b="1" i="1">
                  <a:solidFill>
                    <a:srgbClr val="C00000"/>
                  </a:solidFill>
                  <a:latin typeface="+mn-lt"/>
                  <a:ea typeface="Arial" panose="020B0604020202020204" pitchFamily="34" charset="0"/>
                  <a:cs typeface="Times New Roman" panose="02020603050405020304" pitchFamily="18" charset="0"/>
                </a:rPr>
                <a:t>Bài toán:</a:t>
              </a:r>
            </a:p>
            <a:p>
              <a:pPr algn="just">
                <a:lnSpc>
                  <a:spcPct val="165000"/>
                </a:lnSpc>
              </a:pPr>
              <a:r>
                <a:rPr lang="vi-VN" sz="1800">
                  <a:latin typeface="+mn-lt"/>
                  <a:ea typeface="Arial" panose="020B0604020202020204" pitchFamily="34" charset="0"/>
                  <a:cs typeface="Times New Roman" panose="02020603050405020304" pitchFamily="18" charset="0"/>
                </a:rPr>
                <a:t>Một bài thi trắc nghiệm có 10 câu hỏi, mỗi câu có 4 phương án trả lời, trong đó chỉ có một phương án đúng. Mỗi câu trả lời đúng được 1 điểm, mỗi câu trả lời sai không được điểm (0 điểm). Thí sinh vượt qua bài thi đó nếu đạt ít nhất 5 điểm. Bạn An làm hết 10 câu trong bài thi bằng cách mỗi câu đều chọn ngẫu nhiên một phương án. Hỏi:</a:t>
              </a:r>
            </a:p>
            <a:p>
              <a:pPr algn="just">
                <a:lnSpc>
                  <a:spcPct val="165000"/>
                </a:lnSpc>
              </a:pPr>
              <a:r>
                <a:rPr lang="vi-VN" sz="1800">
                  <a:latin typeface="+mn-lt"/>
                  <a:ea typeface="Arial" panose="020B0604020202020204" pitchFamily="34" charset="0"/>
                  <a:cs typeface="Times New Roman" panose="02020603050405020304" pitchFamily="18" charset="0"/>
                </a:rPr>
                <a:t>a) Trung bình An được bao nhiêu điểm?</a:t>
              </a:r>
            </a:p>
            <a:p>
              <a:pPr algn="just">
                <a:lnSpc>
                  <a:spcPct val="165000"/>
                </a:lnSpc>
              </a:pPr>
              <a:r>
                <a:rPr lang="vi-VN" sz="1800">
                  <a:latin typeface="+mn-lt"/>
                  <a:ea typeface="Arial" panose="020B0604020202020204" pitchFamily="34" charset="0"/>
                  <a:cs typeface="Times New Roman" panose="02020603050405020304" pitchFamily="18" charset="0"/>
                </a:rPr>
                <a:t>b) Xác suất để An vượt qua bài thì đó là bao nhiêu?</a:t>
              </a:r>
            </a:p>
          </p:txBody>
        </p:sp>
      </p:grpSp>
      <p:pic>
        <p:nvPicPr>
          <p:cNvPr id="3" name="Picture 2"/>
          <p:cNvPicPr>
            <a:picLocks noChangeAspect="1"/>
          </p:cNvPicPr>
          <p:nvPr/>
        </p:nvPicPr>
        <p:blipFill>
          <a:blip r:embed="rId3"/>
          <a:stretch>
            <a:fillRect/>
          </a:stretch>
        </p:blipFill>
        <p:spPr>
          <a:xfrm>
            <a:off x="7215224" y="3662353"/>
            <a:ext cx="1650411" cy="1389062"/>
          </a:xfrm>
          <a:prstGeom prst="rect">
            <a:avLst/>
          </a:prstGeom>
        </p:spPr>
      </p:pic>
    </p:spTree>
    <p:extLst>
      <p:ext uri="{BB962C8B-B14F-4D97-AF65-F5344CB8AC3E}">
        <p14:creationId xmlns:p14="http://schemas.microsoft.com/office/powerpoint/2010/main" val="1259275705"/>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grpSp>
        <p:nvGrpSpPr>
          <p:cNvPr id="3" name="Group 2"/>
          <p:cNvGrpSpPr/>
          <p:nvPr/>
        </p:nvGrpSpPr>
        <p:grpSpPr>
          <a:xfrm>
            <a:off x="668010" y="212425"/>
            <a:ext cx="7869805" cy="2123658"/>
            <a:chOff x="661945" y="328089"/>
            <a:chExt cx="7869805" cy="2123658"/>
          </a:xfrm>
        </p:grpSpPr>
        <mc:AlternateContent xmlns:mc="http://schemas.openxmlformats.org/markup-compatibility/2006">
          <mc:Choice xmlns:a14="http://schemas.microsoft.com/office/drawing/2010/main" Requires="a14">
            <p:sp>
              <p:nvSpPr>
                <p:cNvPr id="21" name="Rectangle 20"/>
                <p:cNvSpPr/>
                <p:nvPr/>
              </p:nvSpPr>
              <p:spPr>
                <a:xfrm>
                  <a:off x="661945" y="328089"/>
                  <a:ext cx="7869805" cy="2123658"/>
                </a:xfrm>
                <a:prstGeom prst="rect">
                  <a:avLst/>
                </a:prstGeom>
              </p:spPr>
              <p:txBody>
                <a:bodyPr wrap="square">
                  <a:spAutoFit/>
                </a:bodyPr>
                <a:lstStyle/>
                <a:p>
                  <a:pPr lvl="0" algn="just">
                    <a:lnSpc>
                      <a:spcPct val="165000"/>
                    </a:lnSpc>
                  </a:pPr>
                  <a:r>
                    <a:rPr lang="en-US" sz="1600" smtClean="0">
                      <a:solidFill>
                        <a:srgbClr val="1F2000"/>
                      </a:solidFill>
                    </a:rPr>
                    <a:t>                   Cho </a:t>
                  </a:r>
                  <a14:m>
                    <m:oMath xmlns:m="http://schemas.openxmlformats.org/officeDocument/2006/math">
                      <m:r>
                        <a:rPr lang="en-US" sz="1600" i="1" smtClean="0">
                          <a:solidFill>
                            <a:srgbClr val="1F2000"/>
                          </a:solidFill>
                          <a:latin typeface="Cambria Math" panose="02040503050406030204" pitchFamily="18" charset="0"/>
                        </a:rPr>
                        <m:t>𝑇</m:t>
                      </m:r>
                    </m:oMath>
                  </a14:m>
                  <a:r>
                    <a:rPr lang="en-US" sz="1600">
                      <a:solidFill>
                        <a:srgbClr val="1F2000"/>
                      </a:solidFill>
                    </a:rPr>
                    <a:t> là một phép thử và </a:t>
                  </a:r>
                  <a14:m>
                    <m:oMath xmlns:m="http://schemas.openxmlformats.org/officeDocument/2006/math">
                      <m:r>
                        <a:rPr lang="en-US" sz="1600" i="1" smtClean="0">
                          <a:solidFill>
                            <a:srgbClr val="1F2000"/>
                          </a:solidFill>
                          <a:latin typeface="Cambria Math" panose="02040503050406030204" pitchFamily="18" charset="0"/>
                        </a:rPr>
                        <m:t>𝐸</m:t>
                      </m:r>
                    </m:oMath>
                  </a14:m>
                  <a:r>
                    <a:rPr lang="en-US" sz="1600">
                      <a:solidFill>
                        <a:srgbClr val="1F2000"/>
                      </a:solidFill>
                    </a:rPr>
                    <a:t> là một biến cố liên quan tới phép thử </a:t>
                  </a:r>
                  <a14:m>
                    <m:oMath xmlns:m="http://schemas.openxmlformats.org/officeDocument/2006/math">
                      <m:r>
                        <a:rPr lang="en-US" sz="1600" i="1" smtClean="0">
                          <a:solidFill>
                            <a:srgbClr val="1F2000"/>
                          </a:solidFill>
                          <a:latin typeface="Cambria Math" panose="02040503050406030204" pitchFamily="18" charset="0"/>
                        </a:rPr>
                        <m:t>𝑇</m:t>
                      </m:r>
                    </m:oMath>
                  </a14:m>
                  <a:r>
                    <a:rPr lang="en-US" sz="1600">
                      <a:solidFill>
                        <a:srgbClr val="1F2000"/>
                      </a:solidFill>
                    </a:rPr>
                    <a:t>. Ta thực hiện </a:t>
                  </a:r>
                  <a:r>
                    <a:rPr lang="en-US" sz="1600">
                      <a:solidFill>
                        <a:srgbClr val="1F2000"/>
                      </a:solidFill>
                    </a:rPr>
                    <a:t>phép </a:t>
                  </a:r>
                  <a:r>
                    <a:rPr lang="en-US" sz="1600" smtClean="0">
                      <a:solidFill>
                        <a:srgbClr val="1F2000"/>
                      </a:solidFill>
                    </a:rPr>
                    <a:t>thử </a:t>
                  </a:r>
                  <a14:m>
                    <m:oMath xmlns:m="http://schemas.openxmlformats.org/officeDocument/2006/math">
                      <m:r>
                        <a:rPr lang="en-US" sz="1600" i="1" smtClean="0">
                          <a:solidFill>
                            <a:srgbClr val="1F2000"/>
                          </a:solidFill>
                          <a:latin typeface="Cambria Math" panose="02040503050406030204" pitchFamily="18" charset="0"/>
                        </a:rPr>
                        <m:t>𝑇</m:t>
                      </m:r>
                    </m:oMath>
                  </a14:m>
                  <a:r>
                    <a:rPr lang="en-US" sz="1600" smtClean="0">
                      <a:solidFill>
                        <a:srgbClr val="1F2000"/>
                      </a:solidFill>
                    </a:rPr>
                    <a:t> </a:t>
                  </a:r>
                  <a:r>
                    <a:rPr lang="en-US" sz="1600">
                      <a:solidFill>
                        <a:srgbClr val="1F2000"/>
                      </a:solidFill>
                    </a:rPr>
                    <a:t>lặp lại </a:t>
                  </a:r>
                  <a14:m>
                    <m:oMath xmlns:m="http://schemas.openxmlformats.org/officeDocument/2006/math">
                      <m:r>
                        <a:rPr lang="en-US" sz="1600" i="1" smtClean="0">
                          <a:solidFill>
                            <a:srgbClr val="1F2000"/>
                          </a:solidFill>
                          <a:latin typeface="Cambria Math" panose="02040503050406030204" pitchFamily="18" charset="0"/>
                        </a:rPr>
                        <m:t>𝑛</m:t>
                      </m:r>
                    </m:oMath>
                  </a14:m>
                  <a:r>
                    <a:rPr lang="en-US" sz="1600">
                      <a:solidFill>
                        <a:srgbClr val="1F2000"/>
                      </a:solidFill>
                    </a:rPr>
                    <a:t> lần một cách độc lập. Ở mỗi lần thực hiện phép thử </a:t>
                  </a:r>
                  <a14:m>
                    <m:oMath xmlns:m="http://schemas.openxmlformats.org/officeDocument/2006/math">
                      <m:r>
                        <a:rPr lang="en-US" sz="1600" i="1" smtClean="0">
                          <a:solidFill>
                            <a:srgbClr val="1F2000"/>
                          </a:solidFill>
                          <a:latin typeface="Cambria Math" panose="02040503050406030204" pitchFamily="18" charset="0"/>
                        </a:rPr>
                        <m:t>𝑇</m:t>
                      </m:r>
                    </m:oMath>
                  </a14:m>
                  <a:r>
                    <a:rPr lang="en-US" sz="1600">
                      <a:solidFill>
                        <a:srgbClr val="1F2000"/>
                      </a:solidFill>
                    </a:rPr>
                    <a:t>, biến cố </a:t>
                  </a:r>
                  <a14:m>
                    <m:oMath xmlns:m="http://schemas.openxmlformats.org/officeDocument/2006/math">
                      <m:r>
                        <a:rPr lang="en-US" sz="1600" i="1" smtClean="0">
                          <a:solidFill>
                            <a:srgbClr val="1F2000"/>
                          </a:solidFill>
                          <a:latin typeface="Cambria Math" panose="02040503050406030204" pitchFamily="18" charset="0"/>
                        </a:rPr>
                        <m:t>𝐸</m:t>
                      </m:r>
                      <m:r>
                        <a:rPr lang="en-US" sz="1600" i="1" smtClean="0">
                          <a:solidFill>
                            <a:srgbClr val="1F2000"/>
                          </a:solidFill>
                          <a:latin typeface="Cambria Math" panose="02040503050406030204" pitchFamily="18" charset="0"/>
                        </a:rPr>
                        <m:t> </m:t>
                      </m:r>
                    </m:oMath>
                  </a14:m>
                  <a:r>
                    <a:rPr lang="en-US" sz="1600">
                      <a:solidFill>
                        <a:srgbClr val="1F2000"/>
                      </a:solidFill>
                    </a:rPr>
                    <a:t>có xác </a:t>
                  </a:r>
                  <a:r>
                    <a:rPr lang="en-US" sz="1600">
                      <a:solidFill>
                        <a:srgbClr val="1F2000"/>
                      </a:solidFill>
                    </a:rPr>
                    <a:t>suất </a:t>
                  </a:r>
                  <a:r>
                    <a:rPr lang="en-US" sz="1600" smtClean="0">
                      <a:solidFill>
                        <a:srgbClr val="1F2000"/>
                      </a:solidFill>
                    </a:rPr>
                    <a:t>xuất hiện </a:t>
                  </a:r>
                  <a:r>
                    <a:rPr lang="en-US" sz="1600">
                      <a:solidFill>
                        <a:srgbClr val="1F2000"/>
                      </a:solidFill>
                    </a:rPr>
                    <a:t>bằng </a:t>
                  </a:r>
                  <a14:m>
                    <m:oMath xmlns:m="http://schemas.openxmlformats.org/officeDocument/2006/math">
                      <m:r>
                        <a:rPr lang="en-US" sz="1600" i="1" smtClean="0">
                          <a:solidFill>
                            <a:srgbClr val="1F2000"/>
                          </a:solidFill>
                          <a:latin typeface="Cambria Math" panose="02040503050406030204" pitchFamily="18" charset="0"/>
                        </a:rPr>
                        <m:t>𝑝</m:t>
                      </m:r>
                    </m:oMath>
                  </a14:m>
                  <a:r>
                    <a:rPr lang="en-US" sz="1600">
                      <a:solidFill>
                        <a:srgbClr val="1F2000"/>
                      </a:solidFill>
                    </a:rPr>
                    <a:t>, tức là </a:t>
                  </a:r>
                  <a14:m>
                    <m:oMath xmlns:m="http://schemas.openxmlformats.org/officeDocument/2006/math">
                      <m:r>
                        <a:rPr lang="en-US" sz="1600" i="1" smtClean="0">
                          <a:solidFill>
                            <a:srgbClr val="1F2000"/>
                          </a:solidFill>
                          <a:latin typeface="Cambria Math" panose="02040503050406030204" pitchFamily="18" charset="0"/>
                        </a:rPr>
                        <m:t>𝑃</m:t>
                      </m:r>
                      <m:r>
                        <a:rPr lang="en-US" sz="1600" i="1" smtClean="0">
                          <a:solidFill>
                            <a:srgbClr val="1F2000"/>
                          </a:solidFill>
                          <a:latin typeface="Cambria Math" panose="02040503050406030204" pitchFamily="18" charset="0"/>
                        </a:rPr>
                        <m:t>(</m:t>
                      </m:r>
                      <m:r>
                        <a:rPr lang="en-US" sz="1600" i="1" smtClean="0">
                          <a:solidFill>
                            <a:srgbClr val="1F2000"/>
                          </a:solidFill>
                          <a:latin typeface="Cambria Math" panose="02040503050406030204" pitchFamily="18" charset="0"/>
                        </a:rPr>
                        <m:t>𝐸</m:t>
                      </m:r>
                      <m:r>
                        <a:rPr lang="en-US" sz="1600" i="1" smtClean="0">
                          <a:solidFill>
                            <a:srgbClr val="1F2000"/>
                          </a:solidFill>
                          <a:latin typeface="Cambria Math" panose="02040503050406030204" pitchFamily="18" charset="0"/>
                        </a:rPr>
                        <m:t>)=</m:t>
                      </m:r>
                      <m:r>
                        <a:rPr lang="en-US" sz="1600" i="1" smtClean="0">
                          <a:solidFill>
                            <a:srgbClr val="1F2000"/>
                          </a:solidFill>
                          <a:latin typeface="Cambria Math" panose="02040503050406030204" pitchFamily="18" charset="0"/>
                        </a:rPr>
                        <m:t>𝑝</m:t>
                      </m:r>
                      <m:r>
                        <a:rPr lang="en-US" sz="1600" i="1" smtClean="0">
                          <a:solidFill>
                            <a:srgbClr val="1F2000"/>
                          </a:solidFill>
                          <a:latin typeface="Cambria Math" panose="02040503050406030204" pitchFamily="18" charset="0"/>
                        </a:rPr>
                        <m:t>,0&lt;</m:t>
                      </m:r>
                      <m:r>
                        <a:rPr lang="en-US" sz="1600" i="1" smtClean="0">
                          <a:solidFill>
                            <a:srgbClr val="1F2000"/>
                          </a:solidFill>
                          <a:latin typeface="Cambria Math" panose="02040503050406030204" pitchFamily="18" charset="0"/>
                        </a:rPr>
                        <m:t>𝑝</m:t>
                      </m:r>
                      <m:r>
                        <a:rPr lang="en-US" sz="1600" i="1" smtClean="0">
                          <a:solidFill>
                            <a:srgbClr val="1F2000"/>
                          </a:solidFill>
                          <a:latin typeface="Cambria Math" panose="02040503050406030204" pitchFamily="18" charset="0"/>
                        </a:rPr>
                        <m:t>&lt;1</m:t>
                      </m:r>
                    </m:oMath>
                  </a14:m>
                  <a:r>
                    <a:rPr lang="en-US" sz="1600">
                      <a:solidFill>
                        <a:srgbClr val="1F2000"/>
                      </a:solidFill>
                    </a:rPr>
                    <a:t>. Gọi </a:t>
                  </a:r>
                  <a14:m>
                    <m:oMath xmlns:m="http://schemas.openxmlformats.org/officeDocument/2006/math">
                      <m:r>
                        <a:rPr lang="en-US" sz="1600" i="1" smtClean="0">
                          <a:solidFill>
                            <a:srgbClr val="1F2000"/>
                          </a:solidFill>
                          <a:latin typeface="Cambria Math" panose="02040503050406030204" pitchFamily="18" charset="0"/>
                        </a:rPr>
                        <m:t>𝑋</m:t>
                      </m:r>
                    </m:oMath>
                  </a14:m>
                  <a:r>
                    <a:rPr lang="en-US" sz="1600">
                      <a:solidFill>
                        <a:srgbClr val="1F2000"/>
                      </a:solidFill>
                    </a:rPr>
                    <a:t> là số lần xuất hiện biến cố </a:t>
                  </a:r>
                  <a14:m>
                    <m:oMath xmlns:m="http://schemas.openxmlformats.org/officeDocument/2006/math">
                      <m:r>
                        <a:rPr lang="en-US" sz="1600" i="1" smtClean="0">
                          <a:solidFill>
                            <a:srgbClr val="1F2000"/>
                          </a:solidFill>
                          <a:latin typeface="Cambria Math" panose="02040503050406030204" pitchFamily="18" charset="0"/>
                        </a:rPr>
                        <m:t>𝐸</m:t>
                      </m:r>
                    </m:oMath>
                  </a14:m>
                  <a:r>
                    <a:rPr lang="en-US" sz="1600">
                      <a:solidFill>
                        <a:srgbClr val="1F2000"/>
                      </a:solidFill>
                    </a:rPr>
                    <a:t> trong </a:t>
                  </a:r>
                  <a14:m>
                    <m:oMath xmlns:m="http://schemas.openxmlformats.org/officeDocument/2006/math">
                      <m:r>
                        <a:rPr lang="en-US" sz="1600" i="1" smtClean="0">
                          <a:solidFill>
                            <a:srgbClr val="1F2000"/>
                          </a:solidFill>
                          <a:latin typeface="Cambria Math" panose="02040503050406030204" pitchFamily="18" charset="0"/>
                        </a:rPr>
                        <m:t>𝑛</m:t>
                      </m:r>
                    </m:oMath>
                  </a14:m>
                  <a:r>
                    <a:rPr lang="en-US" sz="1600">
                      <a:solidFill>
                        <a:srgbClr val="1F2000"/>
                      </a:solidFill>
                    </a:rPr>
                    <a:t> </a:t>
                  </a:r>
                  <a:r>
                    <a:rPr lang="en-US" sz="1600">
                      <a:solidFill>
                        <a:srgbClr val="1F2000"/>
                      </a:solidFill>
                    </a:rPr>
                    <a:t>lần </a:t>
                  </a:r>
                  <a:r>
                    <a:rPr lang="en-US" sz="1600" smtClean="0">
                      <a:solidFill>
                        <a:srgbClr val="1F2000"/>
                      </a:solidFill>
                    </a:rPr>
                    <a:t>thực hiện </a:t>
                  </a:r>
                  <a:r>
                    <a:rPr lang="en-US" sz="1600">
                      <a:solidFill>
                        <a:srgbClr val="1F2000"/>
                      </a:solidFill>
                    </a:rPr>
                    <a:t>lặp lại phép thử </a:t>
                  </a:r>
                  <a14:m>
                    <m:oMath xmlns:m="http://schemas.openxmlformats.org/officeDocument/2006/math">
                      <m:r>
                        <a:rPr lang="en-US" sz="1600" i="1" smtClean="0">
                          <a:solidFill>
                            <a:srgbClr val="1F2000"/>
                          </a:solidFill>
                          <a:latin typeface="Cambria Math" panose="02040503050406030204" pitchFamily="18" charset="0"/>
                        </a:rPr>
                        <m:t>𝑇</m:t>
                      </m:r>
                    </m:oMath>
                  </a14:m>
                  <a:r>
                    <a:rPr lang="en-US" sz="1600">
                      <a:solidFill>
                        <a:srgbClr val="1F2000"/>
                      </a:solidFill>
                    </a:rPr>
                    <a:t>. Tính </a:t>
                  </a:r>
                  <a14:m>
                    <m:oMath xmlns:m="http://schemas.openxmlformats.org/officeDocument/2006/math">
                      <m:r>
                        <a:rPr lang="en-US" sz="1600" i="1" smtClean="0">
                          <a:solidFill>
                            <a:srgbClr val="1F2000"/>
                          </a:solidFill>
                          <a:latin typeface="Cambria Math" panose="02040503050406030204" pitchFamily="18" charset="0"/>
                        </a:rPr>
                        <m:t>𝑃</m:t>
                      </m:r>
                      <m:r>
                        <a:rPr lang="en-US" sz="1600" i="1" smtClean="0">
                          <a:solidFill>
                            <a:srgbClr val="1F2000"/>
                          </a:solidFill>
                          <a:latin typeface="Cambria Math" panose="02040503050406030204" pitchFamily="18" charset="0"/>
                        </a:rPr>
                        <m:t>(</m:t>
                      </m:r>
                      <m:r>
                        <a:rPr lang="en-US" sz="1600" i="1" smtClean="0">
                          <a:solidFill>
                            <a:srgbClr val="1F2000"/>
                          </a:solidFill>
                          <a:latin typeface="Cambria Math" panose="02040503050406030204" pitchFamily="18" charset="0"/>
                        </a:rPr>
                        <m:t>𝑋</m:t>
                      </m:r>
                      <m:r>
                        <a:rPr lang="en-US" sz="1600" i="1" smtClean="0">
                          <a:solidFill>
                            <a:srgbClr val="1F2000"/>
                          </a:solidFill>
                          <a:latin typeface="Cambria Math" panose="02040503050406030204" pitchFamily="18" charset="0"/>
                        </a:rPr>
                        <m:t>=</m:t>
                      </m:r>
                      <m:r>
                        <a:rPr lang="en-US" sz="1600" i="1" smtClean="0">
                          <a:solidFill>
                            <a:srgbClr val="1F2000"/>
                          </a:solidFill>
                          <a:latin typeface="Cambria Math" panose="02040503050406030204" pitchFamily="18" charset="0"/>
                        </a:rPr>
                        <m:t>𝑘</m:t>
                      </m:r>
                      <m:r>
                        <a:rPr lang="en-US" sz="1600" i="1" smtClean="0">
                          <a:solidFill>
                            <a:srgbClr val="1F2000"/>
                          </a:solidFill>
                          <a:latin typeface="Cambria Math" panose="02040503050406030204" pitchFamily="18" charset="0"/>
                        </a:rPr>
                        <m:t>)</m:t>
                      </m:r>
                    </m:oMath>
                  </a14:m>
                  <a:r>
                    <a:rPr lang="en-US" sz="1600" smtClean="0">
                      <a:solidFill>
                        <a:srgbClr val="1F2000"/>
                      </a:solidFill>
                    </a:rPr>
                    <a:t> </a:t>
                  </a:r>
                  <a:r>
                    <a:rPr lang="en-US" sz="1600">
                      <a:solidFill>
                        <a:srgbClr val="1F2000"/>
                      </a:solidFill>
                    </a:rPr>
                    <a:t>với mỗi </a:t>
                  </a:r>
                  <a14:m>
                    <m:oMath xmlns:m="http://schemas.openxmlformats.org/officeDocument/2006/math">
                      <m:r>
                        <a:rPr lang="en-US" sz="1600" i="1" smtClean="0">
                          <a:solidFill>
                            <a:srgbClr val="1F2000"/>
                          </a:solidFill>
                          <a:latin typeface="Cambria Math" panose="02040503050406030204" pitchFamily="18" charset="0"/>
                        </a:rPr>
                        <m:t>𝑘</m:t>
                      </m:r>
                      <m:r>
                        <a:rPr lang="en-US" sz="1600" i="1" smtClean="0">
                          <a:solidFill>
                            <a:srgbClr val="1F2000"/>
                          </a:solidFill>
                          <a:latin typeface="Cambria Math" panose="02040503050406030204" pitchFamily="18" charset="0"/>
                          <a:ea typeface="Cambria Math" panose="02040503050406030204" pitchFamily="18" charset="0"/>
                        </a:rPr>
                        <m:t>∈</m:t>
                      </m:r>
                      <m:r>
                        <a:rPr lang="en-US" sz="1600" i="1" smtClean="0">
                          <a:solidFill>
                            <a:srgbClr val="1F2000"/>
                          </a:solidFill>
                          <a:latin typeface="Cambria Math" panose="02040503050406030204" pitchFamily="18" charset="0"/>
                        </a:rPr>
                        <m:t>(0; 1 ;…; </m:t>
                      </m:r>
                      <m:r>
                        <a:rPr lang="en-US" sz="1600" i="1" smtClean="0">
                          <a:solidFill>
                            <a:srgbClr val="1F2000"/>
                          </a:solidFill>
                          <a:latin typeface="Cambria Math" panose="02040503050406030204" pitchFamily="18" charset="0"/>
                        </a:rPr>
                        <m:t>𝑛</m:t>
                      </m:r>
                      <m:r>
                        <a:rPr lang="en-US" sz="1600" i="1" smtClean="0">
                          <a:solidFill>
                            <a:srgbClr val="1F2000"/>
                          </a:solidFill>
                          <a:latin typeface="Cambria Math" panose="02040503050406030204" pitchFamily="18" charset="0"/>
                        </a:rPr>
                        <m:t>}.</m:t>
                      </m:r>
                    </m:oMath>
                  </a14:m>
                  <a:endParaRPr lang="vi-VN" sz="1600">
                    <a:solidFill>
                      <a:srgbClr val="1F2000"/>
                    </a:solidFill>
                    <a:latin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661945" y="328089"/>
                  <a:ext cx="7869805" cy="2123658"/>
                </a:xfrm>
                <a:prstGeom prst="rect">
                  <a:avLst/>
                </a:prstGeom>
                <a:blipFill>
                  <a:blip r:embed="rId3"/>
                  <a:stretch>
                    <a:fillRect l="-465" r="-387"/>
                  </a:stretch>
                </a:blipFill>
              </p:spPr>
              <p:txBody>
                <a:bodyPr/>
                <a:lstStyle/>
                <a:p>
                  <a:r>
                    <a:rPr lang="en-US">
                      <a:noFill/>
                    </a:rPr>
                    <a:t> </a:t>
                  </a:r>
                </a:p>
              </p:txBody>
            </p:sp>
          </mc:Fallback>
        </mc:AlternateContent>
        <p:sp>
          <p:nvSpPr>
            <p:cNvPr id="22" name="Google Shape;1913;p42"/>
            <p:cNvSpPr/>
            <p:nvPr/>
          </p:nvSpPr>
          <p:spPr>
            <a:xfrm rot="2165">
              <a:off x="773972" y="421189"/>
              <a:ext cx="832290" cy="318022"/>
            </a:xfrm>
            <a:prstGeom prst="chevron">
              <a:avLst>
                <a:gd name="adj" fmla="val 33665"/>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smtClean="0">
                  <a:ln>
                    <a:noFill/>
                  </a:ln>
                  <a:solidFill>
                    <a:sysClr val="windowText" lastClr="000000"/>
                  </a:solidFill>
                  <a:effectLst/>
                  <a:uLnTx/>
                  <a:uFillTx/>
                  <a:latin typeface="Arial"/>
                  <a:ea typeface="+mn-ea"/>
                  <a:cs typeface="Arial"/>
                  <a:sym typeface="Arial"/>
                </a:rPr>
                <a:t>HĐ2</a:t>
              </a:r>
              <a:endParaRPr kumimoji="0" sz="1600" b="1" i="1"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grpSp>
      <p:grpSp>
        <p:nvGrpSpPr>
          <p:cNvPr id="26" name="Google Shape;2227;p38"/>
          <p:cNvGrpSpPr/>
          <p:nvPr/>
        </p:nvGrpSpPr>
        <p:grpSpPr>
          <a:xfrm rot="14853851" flipH="1">
            <a:off x="8496925" y="3521257"/>
            <a:ext cx="1042478" cy="1304892"/>
            <a:chOff x="1400935" y="1333409"/>
            <a:chExt cx="760984" cy="1020399"/>
          </a:xfrm>
        </p:grpSpPr>
        <p:sp>
          <p:nvSpPr>
            <p:cNvPr id="27" name="Google Shape;2228;p38"/>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29;p38"/>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30;p38"/>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31;p38"/>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32;p38"/>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33;p38"/>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34;p38"/>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35;p38"/>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36;p38"/>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37;p38"/>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38;p38"/>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39;p38"/>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40;p38"/>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41;p38"/>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22"/>
          <p:cNvSpPr/>
          <p:nvPr/>
        </p:nvSpPr>
        <p:spPr>
          <a:xfrm>
            <a:off x="4281349" y="2354981"/>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24" name="Rectangle 23"/>
              <p:cNvSpPr/>
              <p:nvPr/>
            </p:nvSpPr>
            <p:spPr>
              <a:xfrm>
                <a:off x="674243" y="2911173"/>
                <a:ext cx="7869805" cy="1952779"/>
              </a:xfrm>
              <a:prstGeom prst="rect">
                <a:avLst/>
              </a:prstGeom>
            </p:spPr>
            <p:txBody>
              <a:bodyPr wrap="square">
                <a:spAutoFit/>
              </a:bodyPr>
              <a:lstStyle/>
              <a:p>
                <a:pPr algn="just">
                  <a:lnSpc>
                    <a:spcPct val="150000"/>
                  </a:lnSpc>
                </a:pPr>
                <a:r>
                  <a:rPr lang="en-US" sz="1600" kern="100">
                    <a:latin typeface="+mj-lt"/>
                    <a:ea typeface="Georgia" panose="02040502050405020303" pitchFamily="18" charset="0"/>
                    <a:cs typeface="Times New Roman" panose="02020603050405020304" pitchFamily="18" charset="0"/>
                  </a:rPr>
                  <a:t>Biến cố </a:t>
                </a:r>
                <a14:m>
                  <m:oMath xmlns:m="http://schemas.openxmlformats.org/officeDocument/2006/math">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𝑘</m:t>
                    </m:r>
                    <m:r>
                      <a:rPr lang="en-US" sz="1600" kern="100">
                        <a:effectLst/>
                        <a:latin typeface="+mj-lt"/>
                        <a:ea typeface="Aptos"/>
                        <a:cs typeface="Times New Roman" panose="02020603050405020304" pitchFamily="18" charset="0"/>
                      </a:rPr>
                      <m:t>}</m:t>
                    </m:r>
                  </m:oMath>
                </a14:m>
                <a:r>
                  <a:rPr lang="en-US" sz="1600" kern="100">
                    <a:effectLst/>
                    <a:latin typeface="+mj-lt"/>
                    <a:ea typeface="Georgia" panose="02040502050405020303" pitchFamily="18" charset="0"/>
                    <a:cs typeface="Times New Roman" panose="02020603050405020304" pitchFamily="18" charset="0"/>
                  </a:rPr>
                  <a:t> là biến cố: "Trong </a:t>
                </a:r>
                <a14:m>
                  <m:oMath xmlns:m="http://schemas.openxmlformats.org/officeDocument/2006/math">
                    <m:r>
                      <a:rPr lang="en-US" sz="1600" i="1" kern="100">
                        <a:effectLst/>
                        <a:latin typeface="+mj-lt"/>
                        <a:ea typeface="Aptos"/>
                        <a:cs typeface="Times New Roman" panose="02020603050405020304" pitchFamily="18" charset="0"/>
                      </a:rPr>
                      <m:t>𝑛</m:t>
                    </m:r>
                  </m:oMath>
                </a14:m>
                <a:r>
                  <a:rPr lang="en-US" sz="1600" kern="100">
                    <a:effectLst/>
                    <a:latin typeface="+mj-lt"/>
                    <a:ea typeface="Georgia" panose="02040502050405020303" pitchFamily="18" charset="0"/>
                    <a:cs typeface="Times New Roman" panose="02020603050405020304" pitchFamily="18" charset="0"/>
                  </a:rPr>
                  <a:t> lần thực hiện lặp lại phép thử </a:t>
                </a:r>
                <a14:m>
                  <m:oMath xmlns:m="http://schemas.openxmlformats.org/officeDocument/2006/math">
                    <m:r>
                      <a:rPr lang="en-US" sz="1600" i="1" kern="100">
                        <a:effectLst/>
                        <a:latin typeface="+mj-lt"/>
                        <a:ea typeface="Georgia" panose="02040502050405020303" pitchFamily="18" charset="0"/>
                        <a:cs typeface="Times New Roman" panose="02020603050405020304" pitchFamily="18" charset="0"/>
                      </a:rPr>
                      <m:t>𝑇</m:t>
                    </m:r>
                  </m:oMath>
                </a14:m>
                <a:r>
                  <a:rPr lang="en-US" sz="1600" kern="100" smtClean="0">
                    <a:effectLst/>
                    <a:latin typeface="+mj-lt"/>
                    <a:ea typeface="Georgia" panose="02040502050405020303" pitchFamily="18" charset="0"/>
                    <a:cs typeface="Times New Roman" panose="02020603050405020304" pitchFamily="18" charset="0"/>
                  </a:rPr>
                  <a:t>”,</a:t>
                </a:r>
                <a:r>
                  <a:rPr lang="en-US" sz="1600" kern="100" smtClean="0">
                    <a:latin typeface="+mj-lt"/>
                    <a:ea typeface="Georgia" panose="02040502050405020303" pitchFamily="18" charset="0"/>
                    <a:cs typeface="Times New Roman" panose="02020603050405020304" pitchFamily="18" charset="0"/>
                  </a:rPr>
                  <a:t> </a:t>
                </a:r>
                <a:r>
                  <a:rPr lang="en-US" sz="1600" kern="100" smtClean="0">
                    <a:effectLst/>
                    <a:latin typeface="+mj-lt"/>
                    <a:ea typeface="Georgia" panose="02040502050405020303" pitchFamily="18" charset="0"/>
                    <a:cs typeface="Times New Roman" panose="02020603050405020304" pitchFamily="18" charset="0"/>
                  </a:rPr>
                  <a:t>biến </a:t>
                </a:r>
                <a:r>
                  <a:rPr lang="en-US" sz="1600" kern="100">
                    <a:effectLst/>
                    <a:latin typeface="+mj-lt"/>
                    <a:ea typeface="Georgia" panose="02040502050405020303" pitchFamily="18" charset="0"/>
                    <a:cs typeface="Times New Roman" panose="02020603050405020304" pitchFamily="18" charset="0"/>
                  </a:rPr>
                  <a:t>cố </a:t>
                </a:r>
                <a14:m>
                  <m:oMath xmlns:m="http://schemas.openxmlformats.org/officeDocument/2006/math">
                    <m:r>
                      <a:rPr lang="en-US" sz="1600" i="1" kern="100">
                        <a:effectLst/>
                        <a:latin typeface="+mj-lt"/>
                        <a:ea typeface="Georgia" panose="02040502050405020303" pitchFamily="18" charset="0"/>
                        <a:cs typeface="Times New Roman" panose="02020603050405020304" pitchFamily="18" charset="0"/>
                      </a:rPr>
                      <m:t>𝐸</m:t>
                    </m:r>
                    <m:r>
                      <a:rPr lang="en-US" sz="1600" i="1" kern="100">
                        <a:effectLst/>
                        <a:latin typeface="+mj-lt"/>
                        <a:ea typeface="Georgia" panose="02040502050405020303" pitchFamily="18" charset="0"/>
                        <a:cs typeface="Times New Roman" panose="02020603050405020304" pitchFamily="18" charset="0"/>
                      </a:rPr>
                      <m:t>: </m:t>
                    </m:r>
                  </m:oMath>
                </a14:m>
                <a:r>
                  <a:rPr lang="en-US" sz="1600" kern="100">
                    <a:effectLst/>
                    <a:latin typeface="+mj-lt"/>
                    <a:ea typeface="Georgia" panose="02040502050405020303" pitchFamily="18" charset="0"/>
                    <a:cs typeface="Times New Roman" panose="02020603050405020304" pitchFamily="18" charset="0"/>
                  </a:rPr>
                  <a:t>“Xuất hiện đúng </a:t>
                </a:r>
                <a14:m>
                  <m:oMath xmlns:m="http://schemas.openxmlformats.org/officeDocument/2006/math">
                    <m:r>
                      <a:rPr lang="en-US" sz="1600" i="1" kern="100">
                        <a:effectLst/>
                        <a:latin typeface="+mj-lt"/>
                        <a:ea typeface="Georgia" panose="02040502050405020303" pitchFamily="18" charset="0"/>
                        <a:cs typeface="Times New Roman" panose="02020603050405020304" pitchFamily="18" charset="0"/>
                      </a:rPr>
                      <m:t>𝑘</m:t>
                    </m:r>
                  </m:oMath>
                </a14:m>
                <a:r>
                  <a:rPr lang="en-US" sz="1600" kern="100">
                    <a:effectLst/>
                    <a:latin typeface="+mj-lt"/>
                    <a:ea typeface="Georgia" panose="02040502050405020303" pitchFamily="18" charset="0"/>
                    <a:cs typeface="Times New Roman" panose="02020603050405020304" pitchFamily="18" charset="0"/>
                  </a:rPr>
                  <a:t> lần”.</a:t>
                </a:r>
                <a:endParaRPr lang="en-US" sz="1600" kern="100">
                  <a:effectLst/>
                  <a:latin typeface="+mj-lt"/>
                  <a:ea typeface="Aptos"/>
                  <a:cs typeface="Times New Roman" panose="02020603050405020304" pitchFamily="18" charset="0"/>
                </a:endParaRPr>
              </a:p>
              <a:p>
                <a:pPr algn="just">
                  <a:lnSpc>
                    <a:spcPct val="150000"/>
                  </a:lnSpc>
                </a:pPr>
                <a:r>
                  <a:rPr lang="en-US" sz="1600" kern="100">
                    <a:effectLst/>
                    <a:latin typeface="+mj-lt"/>
                    <a:ea typeface="Georgia" panose="02040502050405020303" pitchFamily="18" charset="0"/>
                    <a:cs typeface="Times New Roman" panose="02020603050405020304" pitchFamily="18" charset="0"/>
                  </a:rPr>
                  <a:t>Vậy </a:t>
                </a:r>
                <a14:m>
                  <m:oMath xmlns:m="http://schemas.openxmlformats.org/officeDocument/2006/math">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𝑘</m:t>
                    </m:r>
                    <m:r>
                      <a:rPr lang="en-US" sz="1600" kern="100">
                        <a:effectLst/>
                        <a:latin typeface="+mj-lt"/>
                        <a:ea typeface="Aptos"/>
                        <a:cs typeface="Times New Roman" panose="02020603050405020304" pitchFamily="18" charset="0"/>
                      </a:rPr>
                      <m:t>)</m:t>
                    </m:r>
                  </m:oMath>
                </a14:m>
                <a:r>
                  <a:rPr lang="en-US" sz="1600" kern="100">
                    <a:effectLst/>
                    <a:latin typeface="+mj-lt"/>
                    <a:ea typeface="Georgia" panose="02040502050405020303" pitchFamily="18" charset="0"/>
                    <a:cs typeface="Times New Roman" panose="02020603050405020304" pitchFamily="18" charset="0"/>
                  </a:rPr>
                  <a:t> là xác suất để trong </a:t>
                </a:r>
                <a14:m>
                  <m:oMath xmlns:m="http://schemas.openxmlformats.org/officeDocument/2006/math">
                    <m:r>
                      <a:rPr lang="en-US" sz="1600" i="1" kern="100">
                        <a:effectLst/>
                        <a:latin typeface="+mj-lt"/>
                        <a:ea typeface="Aptos"/>
                        <a:cs typeface="Times New Roman" panose="02020603050405020304" pitchFamily="18" charset="0"/>
                      </a:rPr>
                      <m:t>𝑛</m:t>
                    </m:r>
                  </m:oMath>
                </a14:m>
                <a:r>
                  <a:rPr lang="en-US" sz="1600" kern="100">
                    <a:effectLst/>
                    <a:latin typeface="+mj-lt"/>
                    <a:ea typeface="Georgia" panose="02040502050405020303" pitchFamily="18" charset="0"/>
                    <a:cs typeface="Times New Roman" panose="02020603050405020304" pitchFamily="18" charset="0"/>
                  </a:rPr>
                  <a:t> lần thực hiện lặp lại phép thử </a:t>
                </a:r>
                <a14:m>
                  <m:oMath xmlns:m="http://schemas.openxmlformats.org/officeDocument/2006/math">
                    <m:r>
                      <a:rPr lang="en-US" sz="1600" i="1" kern="100">
                        <a:effectLst/>
                        <a:latin typeface="+mj-lt"/>
                        <a:ea typeface="Aptos"/>
                        <a:cs typeface="Times New Roman" panose="02020603050405020304" pitchFamily="18" charset="0"/>
                      </a:rPr>
                      <m:t>𝑇</m:t>
                    </m:r>
                  </m:oMath>
                </a14:m>
                <a:r>
                  <a:rPr lang="en-US" sz="1600" kern="100">
                    <a:effectLst/>
                    <a:latin typeface="+mj-lt"/>
                    <a:ea typeface="Georgia" panose="02040502050405020303" pitchFamily="18" charset="0"/>
                    <a:cs typeface="Times New Roman" panose="02020603050405020304" pitchFamily="18" charset="0"/>
                  </a:rPr>
                  <a:t>, biến cố </a:t>
                </a:r>
                <a14:m>
                  <m:oMath xmlns:m="http://schemas.openxmlformats.org/officeDocument/2006/math">
                    <m:r>
                      <a:rPr lang="en-US" sz="1600" i="1" kern="100">
                        <a:effectLst/>
                        <a:latin typeface="+mj-lt"/>
                        <a:ea typeface="Aptos"/>
                        <a:cs typeface="Times New Roman" panose="02020603050405020304" pitchFamily="18" charset="0"/>
                      </a:rPr>
                      <m:t>𝐸</m:t>
                    </m:r>
                  </m:oMath>
                </a14:m>
                <a:r>
                  <a:rPr lang="en-US" sz="1600" kern="100">
                    <a:effectLst/>
                    <a:latin typeface="+mj-lt"/>
                    <a:ea typeface="Georgia" panose="02040502050405020303" pitchFamily="18" charset="0"/>
                    <a:cs typeface="Times New Roman" panose="02020603050405020304" pitchFamily="18" charset="0"/>
                  </a:rPr>
                  <a:t> xuất hiện đúng </a:t>
                </a:r>
                <a14:m>
                  <m:oMath xmlns:m="http://schemas.openxmlformats.org/officeDocument/2006/math">
                    <m:r>
                      <a:rPr lang="en-US" sz="1600" i="1" kern="100">
                        <a:effectLst/>
                        <a:latin typeface="+mj-lt"/>
                        <a:ea typeface="Aptos"/>
                        <a:cs typeface="Times New Roman" panose="02020603050405020304" pitchFamily="18" charset="0"/>
                      </a:rPr>
                      <m:t>𝑘</m:t>
                    </m:r>
                  </m:oMath>
                </a14:m>
                <a:r>
                  <a:rPr lang="en-US" sz="1600" kern="100">
                    <a:effectLst/>
                    <a:latin typeface="+mj-lt"/>
                    <a:ea typeface="Georgia" panose="02040502050405020303" pitchFamily="18" charset="0"/>
                    <a:cs typeface="Times New Roman" panose="02020603050405020304" pitchFamily="18" charset="0"/>
                  </a:rPr>
                  <a:t> lần. </a:t>
                </a:r>
                <a:endParaRPr lang="en-US" sz="1600" kern="100">
                  <a:effectLst/>
                  <a:latin typeface="+mj-lt"/>
                  <a:ea typeface="Aptos"/>
                  <a:cs typeface="Times New Roman" panose="02020603050405020304" pitchFamily="18" charset="0"/>
                </a:endParaRPr>
              </a:p>
              <a:p>
                <a:pPr algn="just">
                  <a:lnSpc>
                    <a:spcPct val="150000"/>
                  </a:lnSpc>
                </a:pPr>
                <a:r>
                  <a:rPr lang="en-US" sz="1600" kern="100">
                    <a:effectLst/>
                    <a:latin typeface="+mj-lt"/>
                    <a:ea typeface="Georgia" panose="02040502050405020303" pitchFamily="18" charset="0"/>
                    <a:cs typeface="Times New Roman" panose="02020603050405020304" pitchFamily="18" charset="0"/>
                  </a:rPr>
                  <a:t>Vậy theo công thức Bernoulli ta có</a:t>
                </a:r>
                <a:r>
                  <a:rPr lang="en-US" sz="1600" kern="100" smtClean="0">
                    <a:latin typeface="+mj-lt"/>
                    <a:ea typeface="Georgia" panose="02040502050405020303" pitchFamily="18" charset="0"/>
                    <a:cs typeface="Times New Roman" panose="02020603050405020304" pitchFamily="18" charset="0"/>
                  </a:rPr>
                  <a:t> </a:t>
                </a:r>
                <a14:m>
                  <m:oMath xmlns:m="http://schemas.openxmlformats.org/officeDocument/2006/math">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𝑘</m:t>
                    </m:r>
                    <m:r>
                      <a:rPr lang="en-US" sz="1600" kern="100">
                        <a:effectLst/>
                        <a:latin typeface="+mj-lt"/>
                        <a:ea typeface="Aptos"/>
                        <a:cs typeface="Times New Roman" panose="02020603050405020304" pitchFamily="18" charset="0"/>
                      </a:rPr>
                      <m:t>)=</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i="1" kern="100">
                            <a:effectLst/>
                            <a:latin typeface="+mj-lt"/>
                            <a:ea typeface="Aptos"/>
                            <a:cs typeface="Times New Roman" panose="02020603050405020304" pitchFamily="18" charset="0"/>
                          </a:rPr>
                          <m:t>𝑛</m:t>
                        </m:r>
                      </m:sub>
                      <m:sup>
                        <m:r>
                          <a:rPr lang="en-US" sz="1600" i="1" kern="100">
                            <a:effectLst/>
                            <a:latin typeface="+mj-lt"/>
                            <a:ea typeface="Aptos"/>
                            <a:cs typeface="Times New Roman" panose="02020603050405020304" pitchFamily="18" charset="0"/>
                          </a:rPr>
                          <m:t>𝑘</m:t>
                        </m:r>
                      </m:sup>
                    </m:sSubSup>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𝑝</m:t>
                        </m:r>
                      </m:e>
                      <m:sup>
                        <m:r>
                          <a:rPr lang="en-US" sz="1600" i="1" kern="100">
                            <a:effectLst/>
                            <a:latin typeface="+mj-lt"/>
                            <a:ea typeface="Aptos"/>
                            <a:cs typeface="Times New Roman" panose="02020603050405020304" pitchFamily="18" charset="0"/>
                          </a:rPr>
                          <m:t>𝑘</m:t>
                        </m:r>
                      </m:sup>
                    </m:sSup>
                    <m:r>
                      <a:rPr lang="en-US" sz="1600" kern="100">
                        <a:effectLst/>
                        <a:latin typeface="+mj-lt"/>
                        <a:ea typeface="Aptos"/>
                        <a:cs typeface="Times New Roman" panose="02020603050405020304" pitchFamily="18" charset="0"/>
                      </a:rPr>
                      <m:t>(1</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𝑝</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m:t>
                        </m:r>
                      </m:e>
                      <m:sup>
                        <m:r>
                          <a:rPr lang="en-US" sz="1600" i="1" kern="100">
                            <a:effectLst/>
                            <a:latin typeface="+mj-lt"/>
                            <a:ea typeface="Aptos"/>
                            <a:cs typeface="Times New Roman" panose="02020603050405020304" pitchFamily="18" charset="0"/>
                          </a:rPr>
                          <m:t>𝑛</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𝑘</m:t>
                        </m:r>
                      </m:sup>
                    </m:sSup>
                  </m:oMath>
                </a14:m>
                <a:r>
                  <a:rPr lang="en-US" sz="1600" kern="100">
                    <a:effectLst/>
                    <a:latin typeface="+mj-lt"/>
                    <a:ea typeface="Aptos"/>
                    <a:cs typeface="Times New Roman" panose="02020603050405020304" pitchFamily="18" charset="0"/>
                  </a:rPr>
                  <a:t>.</a:t>
                </a:r>
              </a:p>
            </p:txBody>
          </p:sp>
        </mc:Choice>
        <mc:Fallback>
          <p:sp>
            <p:nvSpPr>
              <p:cNvPr id="24" name="Rectangle 23"/>
              <p:cNvSpPr>
                <a:spLocks noRot="1" noChangeAspect="1" noMove="1" noResize="1" noEditPoints="1" noAdjustHandles="1" noChangeArrowheads="1" noChangeShapeType="1" noTextEdit="1"/>
              </p:cNvSpPr>
              <p:nvPr/>
            </p:nvSpPr>
            <p:spPr>
              <a:xfrm>
                <a:off x="674243" y="2911173"/>
                <a:ext cx="7869805" cy="1952779"/>
              </a:xfrm>
              <a:prstGeom prst="rect">
                <a:avLst/>
              </a:prstGeom>
              <a:blipFill>
                <a:blip r:embed="rId4"/>
                <a:stretch>
                  <a:fillRect l="-465" r="-387" b="-93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Effect transition="in" filter="fade">
                                      <p:cBhvr>
                                        <p:cTn id="19" dur="500"/>
                                        <p:tgtEl>
                                          <p:spTgt spid="2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Effect transition="in" filter="fade">
                                      <p:cBhvr>
                                        <p:cTn id="24" dur="500"/>
                                        <p:tgtEl>
                                          <p:spTgt spid="2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xEl>
                                              <p:pRg st="2" end="2"/>
                                            </p:txEl>
                                          </p:spTgt>
                                        </p:tgtEl>
                                        <p:attrNameLst>
                                          <p:attrName>style.visibility</p:attrName>
                                        </p:attrNameLst>
                                      </p:cBhvr>
                                      <p:to>
                                        <p:strVal val="visible"/>
                                      </p:to>
                                    </p:set>
                                    <p:animEffect transition="in" filter="fade">
                                      <p:cBhvr>
                                        <p:cTn id="29"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sp>
        <p:nvSpPr>
          <p:cNvPr id="46" name="Google Shape;2743;p52"/>
          <p:cNvSpPr txBox="1">
            <a:spLocks noGrp="1"/>
          </p:cNvSpPr>
          <p:nvPr>
            <p:ph type="title"/>
          </p:nvPr>
        </p:nvSpPr>
        <p:spPr>
          <a:xfrm>
            <a:off x="855975" y="569106"/>
            <a:ext cx="3032212" cy="496370"/>
          </a:xfrm>
          <a:prstGeom prst="rect">
            <a:avLst/>
          </a:prstGeom>
        </p:spPr>
        <p:txBody>
          <a:bodyPr spcFirstLastPara="1" wrap="square" lIns="91425" tIns="91425" rIns="91425" bIns="91425" anchor="t" anchorCtr="0">
            <a:noAutofit/>
          </a:bodyPr>
          <a:lstStyle/>
          <a:p>
            <a:pPr lvl="0" algn="l"/>
            <a:r>
              <a:rPr lang="en-US" sz="2800">
                <a:latin typeface="+mj-lt"/>
              </a:rPr>
              <a:t>Kết luận</a:t>
            </a:r>
            <a:endParaRPr lang="en-US" sz="2800">
              <a:latin typeface="+mj-lt"/>
            </a:endParaRPr>
          </a:p>
        </p:txBody>
      </p:sp>
      <mc:AlternateContent xmlns:mc="http://schemas.openxmlformats.org/markup-compatibility/2006">
        <mc:Choice xmlns:a14="http://schemas.microsoft.com/office/drawing/2010/main" Requires="a14">
          <p:sp>
            <p:nvSpPr>
              <p:cNvPr id="47" name="Rectangle 46"/>
              <p:cNvSpPr/>
              <p:nvPr/>
            </p:nvSpPr>
            <p:spPr>
              <a:xfrm>
                <a:off x="855975" y="1175531"/>
                <a:ext cx="7492893" cy="786497"/>
              </a:xfrm>
              <a:prstGeom prst="rect">
                <a:avLst/>
              </a:prstGeom>
            </p:spPr>
            <p:txBody>
              <a:bodyPr wrap="square">
                <a:spAutoFit/>
              </a:bodyPr>
              <a:lstStyle/>
              <a:p>
                <a:pPr algn="just">
                  <a:lnSpc>
                    <a:spcPct val="150000"/>
                  </a:lnSpc>
                  <a:spcAft>
                    <a:spcPts val="800"/>
                  </a:spcAft>
                </a:pPr>
                <a:r>
                  <a:rPr lang="en-US" sz="1600" kern="100">
                    <a:latin typeface="+mj-lt"/>
                    <a:ea typeface="Aptos"/>
                    <a:cs typeface="Times New Roman" panose="02020603050405020304" pitchFamily="18" charset="0"/>
                  </a:rPr>
                  <a:t>Biến ngẫu nhiên rời rạc </a:t>
                </a:r>
                <a14:m>
                  <m:oMath xmlns:m="http://schemas.openxmlformats.org/officeDocument/2006/math">
                    <m:r>
                      <a:rPr lang="nl-NL" sz="1600" i="1" kern="100">
                        <a:effectLst/>
                        <a:latin typeface="+mj-lt"/>
                        <a:ea typeface="Aptos"/>
                        <a:cs typeface="Times New Roman" panose="02020603050405020304" pitchFamily="18" charset="0"/>
                      </a:rPr>
                      <m:t>𝑋</m:t>
                    </m:r>
                  </m:oMath>
                </a14:m>
                <a:r>
                  <a:rPr lang="en-US" sz="1600" kern="100">
                    <a:effectLst/>
                    <a:latin typeface="+mj-lt"/>
                    <a:ea typeface="Malgun Gothic" panose="020B0503020000020004" pitchFamily="34" charset="-127"/>
                    <a:cs typeface="Times New Roman" panose="02020603050405020304" pitchFamily="18" charset="0"/>
                  </a:rPr>
                  <a:t> với tập các giá trị có thể là </a:t>
                </a:r>
                <a14:m>
                  <m:oMath xmlns:m="http://schemas.openxmlformats.org/officeDocument/2006/math">
                    <m:r>
                      <a:rPr lang="en-US" sz="1600" i="1" kern="100">
                        <a:effectLst/>
                        <a:latin typeface="+mj-lt"/>
                        <a:ea typeface="Malgun Gothic" panose="020B0503020000020004" pitchFamily="34" charset="-127"/>
                        <a:cs typeface="Times New Roman" panose="02020603050405020304" pitchFamily="18" charset="0"/>
                      </a:rPr>
                      <m:t>{0;1;2;…;</m:t>
                    </m:r>
                    <m:r>
                      <a:rPr lang="nl-NL" sz="1600" i="1" kern="100">
                        <a:effectLst/>
                        <a:latin typeface="+mj-lt"/>
                        <a:ea typeface="Malgun Gothic" panose="020B0503020000020004" pitchFamily="34" charset="-127"/>
                        <a:cs typeface="Times New Roman" panose="02020603050405020304" pitchFamily="18" charset="0"/>
                      </a:rPr>
                      <m:t>𝑛</m:t>
                    </m:r>
                    <m:r>
                      <a:rPr lang="en-US" sz="1600" i="1" kern="100">
                        <a:effectLst/>
                        <a:latin typeface="+mj-lt"/>
                        <a:ea typeface="Malgun Gothic" panose="020B0503020000020004" pitchFamily="34" charset="-127"/>
                        <a:cs typeface="Times New Roman" panose="02020603050405020304" pitchFamily="18" charset="0"/>
                      </a:rPr>
                      <m:t>}</m:t>
                    </m:r>
                  </m:oMath>
                </a14:m>
                <a:r>
                  <a:rPr lang="en-US" sz="1600" kern="100">
                    <a:effectLst/>
                    <a:latin typeface="+mj-lt"/>
                    <a:ea typeface="Malgun Gothic" panose="020B0503020000020004" pitchFamily="34" charset="-127"/>
                    <a:cs typeface="Times New Roman" panose="02020603050405020304" pitchFamily="18" charset="0"/>
                  </a:rPr>
                  <a:t> và có bảng phân bố xác suất như sau:</a:t>
                </a:r>
                <a:endParaRPr lang="en-US" sz="1200" kern="100">
                  <a:effectLst/>
                  <a:latin typeface="+mj-lt"/>
                  <a:ea typeface="Aptos"/>
                  <a:cs typeface="Times New Roman" panose="02020603050405020304" pitchFamily="18" charset="0"/>
                </a:endParaRPr>
              </a:p>
            </p:txBody>
          </p:sp>
        </mc:Choice>
        <mc:Fallback>
          <p:sp>
            <p:nvSpPr>
              <p:cNvPr id="47" name="Rectangle 46"/>
              <p:cNvSpPr>
                <a:spLocks noRot="1" noChangeAspect="1" noMove="1" noResize="1" noEditPoints="1" noAdjustHandles="1" noChangeArrowheads="1" noChangeShapeType="1" noTextEdit="1"/>
              </p:cNvSpPr>
              <p:nvPr/>
            </p:nvSpPr>
            <p:spPr>
              <a:xfrm>
                <a:off x="855975" y="1175531"/>
                <a:ext cx="7492893" cy="786497"/>
              </a:xfrm>
              <a:prstGeom prst="rect">
                <a:avLst/>
              </a:prstGeom>
              <a:blipFill>
                <a:blip r:embed="rId3"/>
                <a:stretch>
                  <a:fillRect l="-407" r="-407" b="-9302"/>
                </a:stretch>
              </a:blipFill>
            </p:spPr>
            <p:txBody>
              <a:bodyPr/>
              <a:lstStyle/>
              <a:p>
                <a:r>
                  <a:rPr lang="en-US">
                    <a:noFill/>
                  </a:rPr>
                  <a:t> </a:t>
                </a:r>
              </a:p>
            </p:txBody>
          </p:sp>
        </mc:Fallback>
      </mc:AlternateContent>
      <p:pic>
        <p:nvPicPr>
          <p:cNvPr id="48" name="Picture 47"/>
          <p:cNvPicPr>
            <a:picLocks noChangeAspect="1"/>
          </p:cNvPicPr>
          <p:nvPr/>
        </p:nvPicPr>
        <p:blipFill>
          <a:blip r:embed="rId4"/>
          <a:stretch>
            <a:fillRect/>
          </a:stretch>
        </p:blipFill>
        <p:spPr>
          <a:xfrm>
            <a:off x="7480400" y="626777"/>
            <a:ext cx="753645" cy="50087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55975" y="2969375"/>
                <a:ext cx="7492893" cy="1626599"/>
              </a:xfrm>
              <a:prstGeom prst="rect">
                <a:avLst/>
              </a:prstGeom>
            </p:spPr>
            <p:txBody>
              <a:bodyPr wrap="square">
                <a:spAutoFit/>
              </a:bodyPr>
              <a:lstStyle/>
              <a:p>
                <a:pPr algn="just">
                  <a:lnSpc>
                    <a:spcPct val="160000"/>
                  </a:lnSpc>
                </a:pPr>
                <a:r>
                  <a:rPr lang="nl-NL" sz="1600" kern="100">
                    <a:latin typeface="+mj-lt"/>
                    <a:ea typeface="Aptos"/>
                    <a:cs typeface="Times New Roman" panose="02020603050405020304" pitchFamily="18" charset="0"/>
                  </a:rPr>
                  <a:t>Biến ngẫu nhiên </a:t>
                </a:r>
                <a14:m>
                  <m:oMath xmlns:m="http://schemas.openxmlformats.org/officeDocument/2006/math">
                    <m:r>
                      <a:rPr lang="nl-NL" sz="1600" i="1" kern="100">
                        <a:effectLst/>
                        <a:latin typeface="+mj-lt"/>
                        <a:ea typeface="Aptos"/>
                        <a:cs typeface="Times New Roman" panose="02020603050405020304" pitchFamily="18" charset="0"/>
                      </a:rPr>
                      <m:t>𝑋</m:t>
                    </m:r>
                    <m:r>
                      <a:rPr lang="nl-NL" sz="1600" i="1" kern="100">
                        <a:effectLst/>
                        <a:latin typeface="+mj-lt"/>
                        <a:ea typeface="Aptos"/>
                        <a:cs typeface="Times New Roman" panose="02020603050405020304" pitchFamily="18" charset="0"/>
                      </a:rPr>
                      <m:t> </m:t>
                    </m:r>
                  </m:oMath>
                </a14:m>
                <a:r>
                  <a:rPr lang="nl-NL" sz="1600" kern="100">
                    <a:effectLst/>
                    <a:latin typeface="+mj-lt"/>
                    <a:ea typeface="Malgun Gothic" panose="020B0503020000020004" pitchFamily="34" charset="-127"/>
                    <a:cs typeface="Times New Roman" panose="02020603050405020304" pitchFamily="18" charset="0"/>
                  </a:rPr>
                  <a:t>như trên được gọi là </a:t>
                </a:r>
                <a:r>
                  <a:rPr lang="nl-NL" sz="1600" kern="100">
                    <a:solidFill>
                      <a:srgbClr val="C00000"/>
                    </a:solidFill>
                    <a:effectLst/>
                    <a:latin typeface="+mj-lt"/>
                    <a:ea typeface="Malgun Gothic" panose="020B0503020000020004" pitchFamily="34" charset="-127"/>
                    <a:cs typeface="Times New Roman" panose="02020603050405020304" pitchFamily="18" charset="0"/>
                  </a:rPr>
                  <a:t>biến ngẫu nhiên có phân bố nhị thức </a:t>
                </a:r>
                <a:r>
                  <a:rPr lang="nl-NL" sz="1600" kern="100">
                    <a:effectLst/>
                    <a:latin typeface="+mj-lt"/>
                    <a:ea typeface="Malgun Gothic" panose="020B0503020000020004" pitchFamily="34" charset="-127"/>
                    <a:cs typeface="Times New Roman" panose="02020603050405020304" pitchFamily="18" charset="0"/>
                  </a:rPr>
                  <a:t>với tham số </a:t>
                </a:r>
                <a14:m>
                  <m:oMath xmlns:m="http://schemas.openxmlformats.org/officeDocument/2006/math">
                    <m:d>
                      <m:dPr>
                        <m:ctrlPr>
                          <a:rPr lang="en-US" sz="1600" i="1" kern="100">
                            <a:effectLst/>
                            <a:latin typeface="+mj-lt"/>
                            <a:ea typeface="Malgun Gothic" panose="020B0503020000020004" pitchFamily="34" charset="-127"/>
                            <a:cs typeface="Times New Roman" panose="02020603050405020304" pitchFamily="18" charset="0"/>
                          </a:rPr>
                        </m:ctrlPr>
                      </m:dPr>
                      <m:e>
                        <m:r>
                          <a:rPr lang="nl-NL" sz="1600" i="1" kern="100">
                            <a:effectLst/>
                            <a:latin typeface="+mj-lt"/>
                            <a:ea typeface="Malgun Gothic" panose="020B0503020000020004" pitchFamily="34" charset="-127"/>
                            <a:cs typeface="Times New Roman" panose="02020603050405020304" pitchFamily="18" charset="0"/>
                          </a:rPr>
                          <m:t>𝑛</m:t>
                        </m:r>
                        <m:r>
                          <a:rPr lang="nl-NL" sz="1600" i="1" kern="100">
                            <a:effectLst/>
                            <a:latin typeface="+mj-lt"/>
                            <a:ea typeface="Malgun Gothic" panose="020B0503020000020004" pitchFamily="34" charset="-127"/>
                            <a:cs typeface="Times New Roman" panose="02020603050405020304" pitchFamily="18" charset="0"/>
                          </a:rPr>
                          <m:t>,</m:t>
                        </m:r>
                        <m:r>
                          <a:rPr lang="nl-NL" sz="1600" i="1" kern="100">
                            <a:effectLst/>
                            <a:latin typeface="+mj-lt"/>
                            <a:ea typeface="Malgun Gothic" panose="020B0503020000020004" pitchFamily="34" charset="-127"/>
                            <a:cs typeface="Times New Roman" panose="02020603050405020304" pitchFamily="18" charset="0"/>
                          </a:rPr>
                          <m:t>𝑝</m:t>
                        </m:r>
                      </m:e>
                    </m:d>
                    <m:r>
                      <a:rPr lang="nl-NL" sz="1600" i="1" kern="100">
                        <a:effectLst/>
                        <a:latin typeface="+mj-lt"/>
                        <a:ea typeface="Malgun Gothic" panose="020B0503020000020004" pitchFamily="34" charset="-127"/>
                        <a:cs typeface="Times New Roman" panose="02020603050405020304" pitchFamily="18" charset="0"/>
                      </a:rPr>
                      <m:t>,</m:t>
                    </m:r>
                  </m:oMath>
                </a14:m>
                <a:r>
                  <a:rPr lang="nl-NL" sz="1600" kern="100">
                    <a:effectLst/>
                    <a:latin typeface="+mj-lt"/>
                    <a:ea typeface="Malgun Gothic" panose="020B0503020000020004" pitchFamily="34" charset="-127"/>
                    <a:cs typeface="Times New Roman" panose="02020603050405020304" pitchFamily="18" charset="0"/>
                  </a:rPr>
                  <a:t> kí hiệu là </a:t>
                </a:r>
                <a14:m>
                  <m:oMath xmlns:m="http://schemas.openxmlformats.org/officeDocument/2006/math">
                    <m:r>
                      <a:rPr lang="nl-NL" sz="1600" i="1" kern="100">
                        <a:effectLst/>
                        <a:latin typeface="+mj-lt"/>
                        <a:ea typeface="Malgun Gothic" panose="020B0503020000020004" pitchFamily="34" charset="-127"/>
                        <a:cs typeface="Times New Roman" panose="02020603050405020304" pitchFamily="18" charset="0"/>
                      </a:rPr>
                      <m:t>𝑋</m:t>
                    </m:r>
                    <m:r>
                      <a:rPr lang="nl-NL" sz="1600" i="1" kern="100">
                        <a:effectLst/>
                        <a:latin typeface="+mj-lt"/>
                        <a:ea typeface="Malgun Gothic" panose="020B0503020000020004" pitchFamily="34" charset="-127"/>
                        <a:cs typeface="Times New Roman" panose="02020603050405020304" pitchFamily="18" charset="0"/>
                      </a:rPr>
                      <m:t>~</m:t>
                    </m:r>
                    <m:r>
                      <a:rPr lang="nl-NL" sz="1600" i="1" kern="100">
                        <a:effectLst/>
                        <a:latin typeface="+mj-lt"/>
                        <a:ea typeface="Malgun Gothic" panose="020B0503020000020004" pitchFamily="34" charset="-127"/>
                        <a:cs typeface="Times New Roman" panose="02020603050405020304" pitchFamily="18" charset="0"/>
                      </a:rPr>
                      <m:t>𝐵</m:t>
                    </m:r>
                    <m:d>
                      <m:dPr>
                        <m:ctrlPr>
                          <a:rPr lang="en-US" sz="1600" i="1" kern="100">
                            <a:effectLst/>
                            <a:latin typeface="+mj-lt"/>
                            <a:ea typeface="Malgun Gothic" panose="020B0503020000020004" pitchFamily="34" charset="-127"/>
                            <a:cs typeface="Times New Roman" panose="02020603050405020304" pitchFamily="18" charset="0"/>
                          </a:rPr>
                        </m:ctrlPr>
                      </m:dPr>
                      <m:e>
                        <m:r>
                          <a:rPr lang="nl-NL" sz="1600" i="1" kern="100">
                            <a:effectLst/>
                            <a:latin typeface="+mj-lt"/>
                            <a:ea typeface="Malgun Gothic" panose="020B0503020000020004" pitchFamily="34" charset="-127"/>
                            <a:cs typeface="Times New Roman" panose="02020603050405020304" pitchFamily="18" charset="0"/>
                          </a:rPr>
                          <m:t>𝑛</m:t>
                        </m:r>
                        <m:r>
                          <a:rPr lang="nl-NL" sz="1600" i="1" kern="100">
                            <a:effectLst/>
                            <a:latin typeface="+mj-lt"/>
                            <a:ea typeface="Malgun Gothic" panose="020B0503020000020004" pitchFamily="34" charset="-127"/>
                            <a:cs typeface="Times New Roman" panose="02020603050405020304" pitchFamily="18" charset="0"/>
                          </a:rPr>
                          <m:t>,</m:t>
                        </m:r>
                        <m:r>
                          <a:rPr lang="nl-NL" sz="1600" i="1" kern="100">
                            <a:effectLst/>
                            <a:latin typeface="+mj-lt"/>
                            <a:ea typeface="Malgun Gothic" panose="020B0503020000020004" pitchFamily="34" charset="-127"/>
                            <a:cs typeface="Times New Roman" panose="02020603050405020304" pitchFamily="18" charset="0"/>
                          </a:rPr>
                          <m:t>𝑝</m:t>
                        </m:r>
                      </m:e>
                    </m:d>
                    <m:r>
                      <a:rPr lang="nl-NL" sz="1600" i="1" kern="100">
                        <a:effectLst/>
                        <a:latin typeface="+mj-lt"/>
                        <a:ea typeface="Malgun Gothic" panose="020B0503020000020004" pitchFamily="34" charset="-127"/>
                        <a:cs typeface="Times New Roman" panose="02020603050405020304" pitchFamily="18" charset="0"/>
                      </a:rPr>
                      <m:t>.</m:t>
                    </m:r>
                  </m:oMath>
                </a14:m>
                <a:endParaRPr lang="en-US" sz="1600" kern="100">
                  <a:effectLst/>
                  <a:latin typeface="+mj-lt"/>
                  <a:ea typeface="Aptos"/>
                  <a:cs typeface="Times New Roman" panose="02020603050405020304" pitchFamily="18" charset="0"/>
                </a:endParaRPr>
              </a:p>
              <a:p>
                <a:pPr algn="just">
                  <a:lnSpc>
                    <a:spcPct val="160000"/>
                  </a:lnSpc>
                </a:pPr>
                <a:r>
                  <a:rPr lang="nl-NL" sz="1600" kern="100">
                    <a:effectLst/>
                    <a:latin typeface="+mj-lt"/>
                    <a:ea typeface="Malgun Gothic" panose="020B0503020000020004" pitchFamily="34" charset="-127"/>
                    <a:cs typeface="Times New Roman" panose="02020603050405020304" pitchFamily="18" charset="0"/>
                  </a:rPr>
                  <a:t>Biến ngẫu nhiên </a:t>
                </a:r>
                <a14:m>
                  <m:oMath xmlns:m="http://schemas.openxmlformats.org/officeDocument/2006/math">
                    <m:r>
                      <a:rPr lang="nl-NL" sz="1600" i="1" kern="100">
                        <a:effectLst/>
                        <a:latin typeface="+mj-lt"/>
                        <a:ea typeface="Malgun Gothic" panose="020B0503020000020004" pitchFamily="34" charset="-127"/>
                        <a:cs typeface="Times New Roman" panose="02020603050405020304" pitchFamily="18" charset="0"/>
                      </a:rPr>
                      <m:t>𝑋</m:t>
                    </m:r>
                  </m:oMath>
                </a14:m>
                <a:r>
                  <a:rPr lang="nl-NL" sz="1600" kern="100">
                    <a:effectLst/>
                    <a:latin typeface="+mj-lt"/>
                    <a:ea typeface="Malgun Gothic" panose="020B0503020000020004" pitchFamily="34" charset="-127"/>
                    <a:cs typeface="Times New Roman" panose="02020603050405020304" pitchFamily="18" charset="0"/>
                  </a:rPr>
                  <a:t> có phân bố nhị thức với tham số </a:t>
                </a:r>
                <a14:m>
                  <m:oMath xmlns:m="http://schemas.openxmlformats.org/officeDocument/2006/math">
                    <m:d>
                      <m:dPr>
                        <m:ctrlPr>
                          <a:rPr lang="en-US" sz="1600" i="1" kern="100">
                            <a:effectLst/>
                            <a:latin typeface="+mj-lt"/>
                            <a:ea typeface="Malgun Gothic" panose="020B0503020000020004" pitchFamily="34" charset="-127"/>
                            <a:cs typeface="Times New Roman" panose="02020603050405020304" pitchFamily="18" charset="0"/>
                          </a:rPr>
                        </m:ctrlPr>
                      </m:dPr>
                      <m:e>
                        <m:r>
                          <a:rPr lang="nl-NL" sz="1600" i="1" kern="100">
                            <a:effectLst/>
                            <a:latin typeface="+mj-lt"/>
                            <a:ea typeface="Malgun Gothic" panose="020B0503020000020004" pitchFamily="34" charset="-127"/>
                            <a:cs typeface="Times New Roman" panose="02020603050405020304" pitchFamily="18" charset="0"/>
                          </a:rPr>
                          <m:t>1,</m:t>
                        </m:r>
                        <m:r>
                          <a:rPr lang="nl-NL" sz="1600" i="1" kern="100">
                            <a:effectLst/>
                            <a:latin typeface="+mj-lt"/>
                            <a:ea typeface="Malgun Gothic" panose="020B0503020000020004" pitchFamily="34" charset="-127"/>
                            <a:cs typeface="Times New Roman" panose="02020603050405020304" pitchFamily="18" charset="0"/>
                          </a:rPr>
                          <m:t>𝑝</m:t>
                        </m:r>
                      </m:e>
                    </m:d>
                  </m:oMath>
                </a14:m>
                <a:r>
                  <a:rPr lang="nl-NL" sz="1600" kern="100">
                    <a:effectLst/>
                    <a:latin typeface="+mj-lt"/>
                    <a:ea typeface="Malgun Gothic" panose="020B0503020000020004" pitchFamily="34" charset="-127"/>
                    <a:cs typeface="Times New Roman" panose="02020603050405020304" pitchFamily="18" charset="0"/>
                  </a:rPr>
                  <a:t> được gọi là </a:t>
                </a:r>
                <a:r>
                  <a:rPr lang="nl-NL" sz="1600" kern="100">
                    <a:solidFill>
                      <a:srgbClr val="C00000"/>
                    </a:solidFill>
                    <a:effectLst/>
                    <a:latin typeface="+mj-lt"/>
                    <a:ea typeface="Malgun Gothic" panose="020B0503020000020004" pitchFamily="34" charset="-127"/>
                    <a:cs typeface="Times New Roman" panose="02020603050405020304" pitchFamily="18" charset="0"/>
                  </a:rPr>
                  <a:t>biến ngẫu nhiên có phân bố Bernoulli,</a:t>
                </a:r>
                <a:r>
                  <a:rPr lang="nl-NL" sz="1600" kern="100">
                    <a:effectLst/>
                    <a:latin typeface="+mj-lt"/>
                    <a:ea typeface="Malgun Gothic" panose="020B0503020000020004" pitchFamily="34" charset="-127"/>
                    <a:cs typeface="Times New Roman" panose="02020603050405020304" pitchFamily="18" charset="0"/>
                  </a:rPr>
                  <a:t> kí hiệu là </a:t>
                </a:r>
                <a14:m>
                  <m:oMath xmlns:m="http://schemas.openxmlformats.org/officeDocument/2006/math">
                    <m:r>
                      <a:rPr lang="nl-NL" sz="1600" i="1" kern="100">
                        <a:effectLst/>
                        <a:latin typeface="+mj-lt"/>
                        <a:ea typeface="Malgun Gothic" panose="020B0503020000020004" pitchFamily="34" charset="-127"/>
                        <a:cs typeface="Times New Roman" panose="02020603050405020304" pitchFamily="18" charset="0"/>
                      </a:rPr>
                      <m:t>𝑋</m:t>
                    </m:r>
                    <m:r>
                      <a:rPr lang="nl-NL" sz="1600" i="1" kern="100">
                        <a:effectLst/>
                        <a:latin typeface="+mj-lt"/>
                        <a:ea typeface="Malgun Gothic" panose="020B0503020000020004" pitchFamily="34" charset="-127"/>
                        <a:cs typeface="Times New Roman" panose="02020603050405020304" pitchFamily="18" charset="0"/>
                      </a:rPr>
                      <m:t>~</m:t>
                    </m:r>
                    <m:r>
                      <a:rPr lang="nl-NL" sz="1600" i="1" kern="100">
                        <a:effectLst/>
                        <a:latin typeface="+mj-lt"/>
                        <a:ea typeface="Malgun Gothic" panose="020B0503020000020004" pitchFamily="34" charset="-127"/>
                        <a:cs typeface="Times New Roman" panose="02020603050405020304" pitchFamily="18" charset="0"/>
                      </a:rPr>
                      <m:t>𝐵𝑒𝑟</m:t>
                    </m:r>
                    <m:d>
                      <m:dPr>
                        <m:ctrlPr>
                          <a:rPr lang="en-US" sz="1600" i="1" kern="100">
                            <a:effectLst/>
                            <a:latin typeface="+mj-lt"/>
                            <a:ea typeface="Malgun Gothic" panose="020B0503020000020004" pitchFamily="34" charset="-127"/>
                            <a:cs typeface="Times New Roman" panose="02020603050405020304" pitchFamily="18" charset="0"/>
                          </a:rPr>
                        </m:ctrlPr>
                      </m:dPr>
                      <m:e>
                        <m:r>
                          <a:rPr lang="nl-NL" sz="1600" i="1" kern="100">
                            <a:effectLst/>
                            <a:latin typeface="+mj-lt"/>
                            <a:ea typeface="Malgun Gothic" panose="020B0503020000020004" pitchFamily="34" charset="-127"/>
                            <a:cs typeface="Times New Roman" panose="02020603050405020304" pitchFamily="18" charset="0"/>
                          </a:rPr>
                          <m:t>𝑝</m:t>
                        </m:r>
                      </m:e>
                    </m:d>
                    <m:r>
                      <a:rPr lang="nl-NL" sz="1600" i="1" kern="100">
                        <a:effectLst/>
                        <a:latin typeface="+mj-lt"/>
                        <a:ea typeface="Malgun Gothic" panose="020B0503020000020004" pitchFamily="34" charset="-127"/>
                        <a:cs typeface="Times New Roman" panose="02020603050405020304" pitchFamily="18" charset="0"/>
                      </a:rPr>
                      <m:t>.</m:t>
                    </m:r>
                  </m:oMath>
                </a14:m>
                <a:endParaRPr lang="en-US" sz="1600" kern="100">
                  <a:effectLst/>
                  <a:latin typeface="+mj-lt"/>
                  <a:ea typeface="Aptos"/>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855975" y="2969375"/>
                <a:ext cx="7492893" cy="1626599"/>
              </a:xfrm>
              <a:prstGeom prst="rect">
                <a:avLst/>
              </a:prstGeom>
              <a:blipFill>
                <a:blip r:embed="rId5"/>
                <a:stretch>
                  <a:fillRect l="-407" r="-407" b="-33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7" name="Table 6"/>
              <p:cNvGraphicFramePr>
                <a:graphicFrameLocks noGrp="1"/>
              </p:cNvGraphicFramePr>
              <p:nvPr>
                <p:extLst>
                  <p:ext uri="{D42A27DB-BD31-4B8C-83A1-F6EECF244321}">
                    <p14:modId xmlns:p14="http://schemas.microsoft.com/office/powerpoint/2010/main" val="3491633616"/>
                  </p:ext>
                </p:extLst>
              </p:nvPr>
            </p:nvGraphicFramePr>
            <p:xfrm>
              <a:off x="1347616" y="2127050"/>
              <a:ext cx="6509607" cy="738620"/>
            </p:xfrm>
            <a:graphic>
              <a:graphicData uri="http://schemas.openxmlformats.org/drawingml/2006/table">
                <a:tbl>
                  <a:tblPr firstRow="1" firstCol="1" bandRow="1">
                    <a:tableStyleId>{71156EF4-4008-45B1-B791-109DD3DF929F}</a:tableStyleId>
                  </a:tblPr>
                  <a:tblGrid>
                    <a:gridCol w="715617">
                      <a:extLst>
                        <a:ext uri="{9D8B030D-6E8A-4147-A177-3AD203B41FA5}">
                          <a16:colId xmlns:a16="http://schemas.microsoft.com/office/drawing/2014/main" val="4130042532"/>
                        </a:ext>
                      </a:extLst>
                    </a:gridCol>
                    <a:gridCol w="985962">
                      <a:extLst>
                        <a:ext uri="{9D8B030D-6E8A-4147-A177-3AD203B41FA5}">
                          <a16:colId xmlns:a16="http://schemas.microsoft.com/office/drawing/2014/main" val="3184634788"/>
                        </a:ext>
                      </a:extLst>
                    </a:gridCol>
                    <a:gridCol w="1614115">
                      <a:extLst>
                        <a:ext uri="{9D8B030D-6E8A-4147-A177-3AD203B41FA5}">
                          <a16:colId xmlns:a16="http://schemas.microsoft.com/office/drawing/2014/main" val="3343749824"/>
                        </a:ext>
                      </a:extLst>
                    </a:gridCol>
                    <a:gridCol w="508883">
                      <a:extLst>
                        <a:ext uri="{9D8B030D-6E8A-4147-A177-3AD203B41FA5}">
                          <a16:colId xmlns:a16="http://schemas.microsoft.com/office/drawing/2014/main" val="3799503873"/>
                        </a:ext>
                      </a:extLst>
                    </a:gridCol>
                    <a:gridCol w="1619554">
                      <a:extLst>
                        <a:ext uri="{9D8B030D-6E8A-4147-A177-3AD203B41FA5}">
                          <a16:colId xmlns:a16="http://schemas.microsoft.com/office/drawing/2014/main" val="1401445808"/>
                        </a:ext>
                      </a:extLst>
                    </a:gridCol>
                    <a:gridCol w="508883">
                      <a:extLst>
                        <a:ext uri="{9D8B030D-6E8A-4147-A177-3AD203B41FA5}">
                          <a16:colId xmlns:a16="http://schemas.microsoft.com/office/drawing/2014/main" val="909498759"/>
                        </a:ext>
                      </a:extLst>
                    </a:gridCol>
                    <a:gridCol w="556593">
                      <a:extLst>
                        <a:ext uri="{9D8B030D-6E8A-4147-A177-3AD203B41FA5}">
                          <a16:colId xmlns:a16="http://schemas.microsoft.com/office/drawing/2014/main" val="942778853"/>
                        </a:ext>
                      </a:extLst>
                    </a:gridCol>
                  </a:tblGrid>
                  <a:tr h="362559">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nl-NL" sz="1500" kern="0">
                                    <a:effectLst/>
                                  </a:rPr>
                                  <m:t>𝑋</m:t>
                                </m:r>
                              </m:oMath>
                            </m:oMathPara>
                          </a14:m>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nl-NL" sz="1500" i="1" kern="0" smtClean="0">
                                    <a:effectLst/>
                                    <a:latin typeface="Cambria Math" panose="02040503050406030204" pitchFamily="18" charset="0"/>
                                  </a:rPr>
                                  <m:t>0</m:t>
                                </m:r>
                              </m:oMath>
                            </m:oMathPara>
                          </a14:m>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nl-NL" sz="1500" i="1" kern="0" smtClean="0">
                                    <a:effectLst/>
                                    <a:latin typeface="Cambria Math" panose="02040503050406030204" pitchFamily="18" charset="0"/>
                                  </a:rPr>
                                  <m:t>1</m:t>
                                </m:r>
                              </m:oMath>
                            </m:oMathPara>
                          </a14:m>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NL" sz="1500" kern="0">
                              <a:effectLst/>
                            </a:rPr>
                            <a:t>...</a:t>
                          </a:r>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nl-NL" sz="1500" kern="0">
                                    <a:effectLst/>
                                  </a:rPr>
                                  <m:t>𝑘</m:t>
                                </m:r>
                              </m:oMath>
                            </m:oMathPara>
                          </a14:m>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NL" sz="1500" kern="0">
                              <a:effectLst/>
                            </a:rPr>
                            <a:t>...</a:t>
                          </a:r>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nl-NL" sz="1500" kern="0">
                                    <a:effectLst/>
                                  </a:rPr>
                                  <m:t>𝑛</m:t>
                                </m:r>
                              </m:oMath>
                            </m:oMathPara>
                          </a14:m>
                          <a:endParaRPr lang="en-US" sz="1500" kern="100">
                            <a:effectLst/>
                            <a:latin typeface="Aptos"/>
                            <a:ea typeface="Aptos"/>
                            <a:cs typeface="Times New Roman" panose="02020603050405020304" pitchFamily="18" charset="0"/>
                          </a:endParaRPr>
                        </a:p>
                      </a:txBody>
                      <a:tcPr marL="68580" marR="68580" marT="0" marB="0" anchor="ctr"/>
                    </a:tc>
                    <a:extLst>
                      <a:ext uri="{0D108BD9-81ED-4DB2-BD59-A6C34878D82A}">
                        <a16:rowId xmlns:a16="http://schemas.microsoft.com/office/drawing/2014/main" val="607295936"/>
                      </a:ext>
                    </a:extLst>
                  </a:tr>
                  <a:tr h="376061">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nl-NL" sz="1500" kern="0">
                                    <a:effectLst/>
                                  </a:rPr>
                                  <m:t>𝑝</m:t>
                                </m:r>
                              </m:oMath>
                            </m:oMathPara>
                          </a14:m>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sSup>
                                  <m:sSupPr>
                                    <m:ctrlPr>
                                      <a:rPr lang="en-US" sz="1500" kern="100">
                                        <a:effectLst/>
                                      </a:rPr>
                                    </m:ctrlPr>
                                  </m:sSupPr>
                                  <m:e>
                                    <m:d>
                                      <m:dPr>
                                        <m:ctrlPr>
                                          <a:rPr lang="en-US" sz="1500" kern="100">
                                            <a:effectLst/>
                                          </a:rPr>
                                        </m:ctrlPr>
                                      </m:dPr>
                                      <m:e>
                                        <m:r>
                                          <a:rPr lang="nl-NL" sz="1500" kern="0">
                                            <a:effectLst/>
                                          </a:rPr>
                                          <m:t>1−</m:t>
                                        </m:r>
                                        <m:r>
                                          <a:rPr lang="nl-NL" sz="1500" kern="0">
                                            <a:effectLst/>
                                          </a:rPr>
                                          <m:t>𝑝</m:t>
                                        </m:r>
                                      </m:e>
                                    </m:d>
                                  </m:e>
                                  <m:sup>
                                    <m:r>
                                      <a:rPr lang="nl-NL" sz="1500" kern="0">
                                        <a:effectLst/>
                                      </a:rPr>
                                      <m:t>𝑛</m:t>
                                    </m:r>
                                  </m:sup>
                                </m:sSup>
                              </m:oMath>
                            </m:oMathPara>
                          </a14:m>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14:m>
                            <m:oMath xmlns:m="http://schemas.openxmlformats.org/officeDocument/2006/math">
                              <m:sSubSup>
                                <m:sSubSupPr>
                                  <m:ctrlPr>
                                    <a:rPr lang="en-US" sz="1500" kern="100">
                                      <a:effectLst/>
                                    </a:rPr>
                                  </m:ctrlPr>
                                </m:sSubSupPr>
                                <m:e>
                                  <m:r>
                                    <a:rPr lang="nl-NL" sz="1500" kern="0">
                                      <a:effectLst/>
                                    </a:rPr>
                                    <m:t>𝐶</m:t>
                                  </m:r>
                                </m:e>
                                <m:sub>
                                  <m:r>
                                    <a:rPr lang="nl-NL" sz="1500" kern="0">
                                      <a:effectLst/>
                                    </a:rPr>
                                    <m:t>𝑛</m:t>
                                  </m:r>
                                </m:sub>
                                <m:sup>
                                  <m:r>
                                    <a:rPr lang="nl-NL" sz="1500" kern="0">
                                      <a:effectLst/>
                                    </a:rPr>
                                    <m:t>1</m:t>
                                  </m:r>
                                </m:sup>
                              </m:sSubSup>
                              <m:r>
                                <a:rPr lang="nl-NL" sz="1500" kern="0">
                                  <a:effectLst/>
                                </a:rPr>
                                <m:t>.</m:t>
                              </m:r>
                              <m:r>
                                <a:rPr lang="nl-NL" sz="1500" kern="0">
                                  <a:effectLst/>
                                </a:rPr>
                                <m:t>𝑝</m:t>
                              </m:r>
                              <m:sSup>
                                <m:sSupPr>
                                  <m:ctrlPr>
                                    <a:rPr lang="en-US" sz="1500" kern="100">
                                      <a:effectLst/>
                                    </a:rPr>
                                  </m:ctrlPr>
                                </m:sSupPr>
                                <m:e>
                                  <m:d>
                                    <m:dPr>
                                      <m:ctrlPr>
                                        <a:rPr lang="en-US" sz="1500" kern="100">
                                          <a:effectLst/>
                                        </a:rPr>
                                      </m:ctrlPr>
                                    </m:dPr>
                                    <m:e>
                                      <m:r>
                                        <a:rPr lang="nl-NL" sz="1500" kern="0">
                                          <a:effectLst/>
                                        </a:rPr>
                                        <m:t>1−</m:t>
                                      </m:r>
                                      <m:r>
                                        <a:rPr lang="nl-NL" sz="1500" kern="0">
                                          <a:effectLst/>
                                        </a:rPr>
                                        <m:t>𝑝</m:t>
                                      </m:r>
                                    </m:e>
                                  </m:d>
                                </m:e>
                                <m:sup>
                                  <m:r>
                                    <a:rPr lang="nl-NL" sz="1500" kern="0">
                                      <a:effectLst/>
                                    </a:rPr>
                                    <m:t>𝑛</m:t>
                                  </m:r>
                                  <m:r>
                                    <a:rPr lang="nl-NL" sz="1500" kern="0">
                                      <a:effectLst/>
                                    </a:rPr>
                                    <m:t>−1</m:t>
                                  </m:r>
                                </m:sup>
                              </m:sSup>
                            </m:oMath>
                          </a14:m>
                          <a:r>
                            <a:rPr lang="nl-NL" sz="1500" kern="0">
                              <a:effectLst/>
                            </a:rPr>
                            <a:t> </a:t>
                          </a:r>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NL" sz="1500" kern="0">
                              <a:effectLst/>
                            </a:rPr>
                            <a:t>...</a:t>
                          </a:r>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sSubSup>
                                  <m:sSubSupPr>
                                    <m:ctrlPr>
                                      <a:rPr lang="en-US" sz="1500" kern="100">
                                        <a:effectLst/>
                                      </a:rPr>
                                    </m:ctrlPr>
                                  </m:sSubSupPr>
                                  <m:e>
                                    <m:r>
                                      <a:rPr lang="nl-NL" sz="1500" kern="0">
                                        <a:effectLst/>
                                      </a:rPr>
                                      <m:t>𝐶</m:t>
                                    </m:r>
                                  </m:e>
                                  <m:sub>
                                    <m:r>
                                      <a:rPr lang="nl-NL" sz="1500" kern="0">
                                        <a:effectLst/>
                                      </a:rPr>
                                      <m:t>𝑛</m:t>
                                    </m:r>
                                  </m:sub>
                                  <m:sup>
                                    <m:r>
                                      <a:rPr lang="nl-NL" sz="1500" kern="0">
                                        <a:effectLst/>
                                      </a:rPr>
                                      <m:t>𝑘</m:t>
                                    </m:r>
                                  </m:sup>
                                </m:sSubSup>
                                <m:r>
                                  <a:rPr lang="nl-NL" sz="1500" kern="0">
                                    <a:effectLst/>
                                  </a:rPr>
                                  <m:t>.</m:t>
                                </m:r>
                                <m:sSup>
                                  <m:sSupPr>
                                    <m:ctrlPr>
                                      <a:rPr lang="en-US" sz="1500" kern="100">
                                        <a:effectLst/>
                                      </a:rPr>
                                    </m:ctrlPr>
                                  </m:sSupPr>
                                  <m:e>
                                    <m:r>
                                      <a:rPr lang="nl-NL" sz="1500" kern="0">
                                        <a:effectLst/>
                                      </a:rPr>
                                      <m:t>𝑝</m:t>
                                    </m:r>
                                  </m:e>
                                  <m:sup>
                                    <m:r>
                                      <a:rPr lang="nl-NL" sz="1500" kern="0">
                                        <a:effectLst/>
                                      </a:rPr>
                                      <m:t>𝑘</m:t>
                                    </m:r>
                                  </m:sup>
                                </m:sSup>
                                <m:sSup>
                                  <m:sSupPr>
                                    <m:ctrlPr>
                                      <a:rPr lang="en-US" sz="1500" kern="100">
                                        <a:effectLst/>
                                      </a:rPr>
                                    </m:ctrlPr>
                                  </m:sSupPr>
                                  <m:e>
                                    <m:d>
                                      <m:dPr>
                                        <m:ctrlPr>
                                          <a:rPr lang="en-US" sz="1500" kern="100">
                                            <a:effectLst/>
                                          </a:rPr>
                                        </m:ctrlPr>
                                      </m:dPr>
                                      <m:e>
                                        <m:r>
                                          <a:rPr lang="nl-NL" sz="1500" kern="0">
                                            <a:effectLst/>
                                          </a:rPr>
                                          <m:t>1−</m:t>
                                        </m:r>
                                        <m:r>
                                          <a:rPr lang="nl-NL" sz="1500" kern="0">
                                            <a:effectLst/>
                                          </a:rPr>
                                          <m:t>𝑝</m:t>
                                        </m:r>
                                      </m:e>
                                    </m:d>
                                  </m:e>
                                  <m:sup>
                                    <m:r>
                                      <a:rPr lang="nl-NL" sz="1500" kern="0">
                                        <a:effectLst/>
                                      </a:rPr>
                                      <m:t>𝑛</m:t>
                                    </m:r>
                                    <m:r>
                                      <a:rPr lang="nl-NL" sz="1500" kern="0">
                                        <a:effectLst/>
                                      </a:rPr>
                                      <m:t>−1</m:t>
                                    </m:r>
                                  </m:sup>
                                </m:sSup>
                              </m:oMath>
                            </m:oMathPara>
                          </a14:m>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NL" sz="1500" kern="0">
                              <a:effectLst/>
                            </a:rPr>
                            <a:t>...</a:t>
                          </a:r>
                          <a:endParaRPr lang="en-US" sz="1500" kern="100">
                            <a:effectLst/>
                            <a:latin typeface="Aptos"/>
                            <a:ea typeface="Aptos"/>
                            <a:cs typeface="Times New Roman" panose="02020603050405020304" pitchFamily="18" charset="0"/>
                          </a:endParaRPr>
                        </a:p>
                      </a:txBody>
                      <a:tcPr marL="68580" marR="68580" marT="0" marB="0" anchor="ct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sSup>
                                  <m:sSupPr>
                                    <m:ctrlPr>
                                      <a:rPr lang="en-US" sz="1500" kern="100">
                                        <a:effectLst/>
                                      </a:rPr>
                                    </m:ctrlPr>
                                  </m:sSupPr>
                                  <m:e>
                                    <m:r>
                                      <a:rPr lang="nl-NL" sz="1500" kern="0">
                                        <a:effectLst/>
                                      </a:rPr>
                                      <m:t>𝑝</m:t>
                                    </m:r>
                                  </m:e>
                                  <m:sup>
                                    <m:r>
                                      <a:rPr lang="nl-NL" sz="1500" kern="0">
                                        <a:effectLst/>
                                      </a:rPr>
                                      <m:t>𝑛</m:t>
                                    </m:r>
                                  </m:sup>
                                </m:sSup>
                              </m:oMath>
                            </m:oMathPara>
                          </a14:m>
                          <a:endParaRPr lang="en-US" sz="1500" kern="100">
                            <a:effectLst/>
                            <a:latin typeface="Aptos"/>
                            <a:ea typeface="Aptos"/>
                            <a:cs typeface="Times New Roman" panose="02020603050405020304" pitchFamily="18" charset="0"/>
                          </a:endParaRPr>
                        </a:p>
                      </a:txBody>
                      <a:tcPr marL="68580" marR="68580" marT="0" marB="0" anchor="ctr"/>
                    </a:tc>
                    <a:extLst>
                      <a:ext uri="{0D108BD9-81ED-4DB2-BD59-A6C34878D82A}">
                        <a16:rowId xmlns:a16="http://schemas.microsoft.com/office/drawing/2014/main" val="1112814306"/>
                      </a:ext>
                    </a:extLst>
                  </a:tr>
                </a:tbl>
              </a:graphicData>
            </a:graphic>
          </p:graphicFrame>
        </mc:Choice>
        <mc:Fallback>
          <p:graphicFrame>
            <p:nvGraphicFramePr>
              <p:cNvPr id="7" name="Table 6"/>
              <p:cNvGraphicFramePr>
                <a:graphicFrameLocks noGrp="1"/>
              </p:cNvGraphicFramePr>
              <p:nvPr>
                <p:extLst>
                  <p:ext uri="{D42A27DB-BD31-4B8C-83A1-F6EECF244321}">
                    <p14:modId xmlns:p14="http://schemas.microsoft.com/office/powerpoint/2010/main" val="3491633616"/>
                  </p:ext>
                </p:extLst>
              </p:nvPr>
            </p:nvGraphicFramePr>
            <p:xfrm>
              <a:off x="1347616" y="2127050"/>
              <a:ext cx="6509607" cy="738620"/>
            </p:xfrm>
            <a:graphic>
              <a:graphicData uri="http://schemas.openxmlformats.org/drawingml/2006/table">
                <a:tbl>
                  <a:tblPr firstRow="1" firstCol="1" bandRow="1">
                    <a:tableStyleId>{71156EF4-4008-45B1-B791-109DD3DF929F}</a:tableStyleId>
                  </a:tblPr>
                  <a:tblGrid>
                    <a:gridCol w="715617">
                      <a:extLst>
                        <a:ext uri="{9D8B030D-6E8A-4147-A177-3AD203B41FA5}">
                          <a16:colId xmlns:a16="http://schemas.microsoft.com/office/drawing/2014/main" val="4130042532"/>
                        </a:ext>
                      </a:extLst>
                    </a:gridCol>
                    <a:gridCol w="985962">
                      <a:extLst>
                        <a:ext uri="{9D8B030D-6E8A-4147-A177-3AD203B41FA5}">
                          <a16:colId xmlns:a16="http://schemas.microsoft.com/office/drawing/2014/main" val="3184634788"/>
                        </a:ext>
                      </a:extLst>
                    </a:gridCol>
                    <a:gridCol w="1614115">
                      <a:extLst>
                        <a:ext uri="{9D8B030D-6E8A-4147-A177-3AD203B41FA5}">
                          <a16:colId xmlns:a16="http://schemas.microsoft.com/office/drawing/2014/main" val="3343749824"/>
                        </a:ext>
                      </a:extLst>
                    </a:gridCol>
                    <a:gridCol w="508883">
                      <a:extLst>
                        <a:ext uri="{9D8B030D-6E8A-4147-A177-3AD203B41FA5}">
                          <a16:colId xmlns:a16="http://schemas.microsoft.com/office/drawing/2014/main" val="3799503873"/>
                        </a:ext>
                      </a:extLst>
                    </a:gridCol>
                    <a:gridCol w="1619554">
                      <a:extLst>
                        <a:ext uri="{9D8B030D-6E8A-4147-A177-3AD203B41FA5}">
                          <a16:colId xmlns:a16="http://schemas.microsoft.com/office/drawing/2014/main" val="1401445808"/>
                        </a:ext>
                      </a:extLst>
                    </a:gridCol>
                    <a:gridCol w="508883">
                      <a:extLst>
                        <a:ext uri="{9D8B030D-6E8A-4147-A177-3AD203B41FA5}">
                          <a16:colId xmlns:a16="http://schemas.microsoft.com/office/drawing/2014/main" val="909498759"/>
                        </a:ext>
                      </a:extLst>
                    </a:gridCol>
                    <a:gridCol w="556593">
                      <a:extLst>
                        <a:ext uri="{9D8B030D-6E8A-4147-A177-3AD203B41FA5}">
                          <a16:colId xmlns:a16="http://schemas.microsoft.com/office/drawing/2014/main" val="942778853"/>
                        </a:ext>
                      </a:extLst>
                    </a:gridCol>
                  </a:tblGrid>
                  <a:tr h="362559">
                    <a:tc>
                      <a:txBody>
                        <a:bodyPr/>
                        <a:lstStyle/>
                        <a:p>
                          <a:endParaRPr lang="en-US"/>
                        </a:p>
                      </a:txBody>
                      <a:tcPr marL="68580" marR="68580" marT="0" marB="0" anchor="ctr">
                        <a:blipFill>
                          <a:blip r:embed="rId6"/>
                          <a:stretch>
                            <a:fillRect l="-855" r="-814530" b="-113333"/>
                          </a:stretch>
                        </a:blipFill>
                      </a:tcPr>
                    </a:tc>
                    <a:tc>
                      <a:txBody>
                        <a:bodyPr/>
                        <a:lstStyle/>
                        <a:p>
                          <a:endParaRPr lang="en-US"/>
                        </a:p>
                      </a:txBody>
                      <a:tcPr marL="68580" marR="68580" marT="0" marB="0" anchor="ctr">
                        <a:blipFill>
                          <a:blip r:embed="rId6"/>
                          <a:stretch>
                            <a:fillRect l="-72840" r="-488272" b="-113333"/>
                          </a:stretch>
                        </a:blipFill>
                      </a:tcPr>
                    </a:tc>
                    <a:tc>
                      <a:txBody>
                        <a:bodyPr/>
                        <a:lstStyle/>
                        <a:p>
                          <a:endParaRPr lang="en-US"/>
                        </a:p>
                      </a:txBody>
                      <a:tcPr marL="68580" marR="68580" marT="0" marB="0" anchor="ctr">
                        <a:blipFill>
                          <a:blip r:embed="rId6"/>
                          <a:stretch>
                            <a:fillRect l="-105660" r="-198491" b="-113333"/>
                          </a:stretch>
                        </a:blipFill>
                      </a:tcPr>
                    </a:tc>
                    <a:tc>
                      <a:txBody>
                        <a:bodyPr/>
                        <a:lstStyle/>
                        <a:p>
                          <a:pPr algn="ctr">
                            <a:lnSpc>
                              <a:spcPct val="100000"/>
                            </a:lnSpc>
                            <a:spcAft>
                              <a:spcPts val="0"/>
                            </a:spcAft>
                          </a:pPr>
                          <a:r>
                            <a:rPr lang="nl-NL" sz="1500" kern="0">
                              <a:effectLst/>
                            </a:rPr>
                            <a:t>...</a:t>
                          </a:r>
                          <a:endParaRPr lang="en-US" sz="1500" kern="100">
                            <a:effectLst/>
                            <a:latin typeface="Aptos"/>
                            <a:ea typeface="Aptos"/>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6"/>
                          <a:stretch>
                            <a:fillRect l="-236090" r="-66541" b="-113333"/>
                          </a:stretch>
                        </a:blipFill>
                      </a:tcPr>
                    </a:tc>
                    <a:tc>
                      <a:txBody>
                        <a:bodyPr/>
                        <a:lstStyle/>
                        <a:p>
                          <a:pPr algn="ctr">
                            <a:lnSpc>
                              <a:spcPct val="100000"/>
                            </a:lnSpc>
                            <a:spcAft>
                              <a:spcPts val="0"/>
                            </a:spcAft>
                          </a:pPr>
                          <a:r>
                            <a:rPr lang="nl-NL" sz="1500" kern="0">
                              <a:effectLst/>
                            </a:rPr>
                            <a:t>...</a:t>
                          </a:r>
                          <a:endParaRPr lang="en-US" sz="1500" kern="100">
                            <a:effectLst/>
                            <a:latin typeface="Aptos"/>
                            <a:ea typeface="Aptos"/>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6"/>
                          <a:stretch>
                            <a:fillRect l="-1074725" r="-2198" b="-113333"/>
                          </a:stretch>
                        </a:blipFill>
                      </a:tcPr>
                    </a:tc>
                    <a:extLst>
                      <a:ext uri="{0D108BD9-81ED-4DB2-BD59-A6C34878D82A}">
                        <a16:rowId xmlns:a16="http://schemas.microsoft.com/office/drawing/2014/main" val="607295936"/>
                      </a:ext>
                    </a:extLst>
                  </a:tr>
                  <a:tr h="376061">
                    <a:tc>
                      <a:txBody>
                        <a:bodyPr/>
                        <a:lstStyle/>
                        <a:p>
                          <a:endParaRPr lang="en-US"/>
                        </a:p>
                      </a:txBody>
                      <a:tcPr marL="68580" marR="68580" marT="0" marB="0" anchor="ctr">
                        <a:blipFill>
                          <a:blip r:embed="rId6"/>
                          <a:stretch>
                            <a:fillRect l="-855" t="-95238" r="-814530" b="-7937"/>
                          </a:stretch>
                        </a:blipFill>
                      </a:tcPr>
                    </a:tc>
                    <a:tc>
                      <a:txBody>
                        <a:bodyPr/>
                        <a:lstStyle/>
                        <a:p>
                          <a:endParaRPr lang="en-US"/>
                        </a:p>
                      </a:txBody>
                      <a:tcPr marL="68580" marR="68580" marT="0" marB="0" anchor="ctr">
                        <a:blipFill>
                          <a:blip r:embed="rId6"/>
                          <a:stretch>
                            <a:fillRect l="-72840" t="-95238" r="-488272" b="-7937"/>
                          </a:stretch>
                        </a:blipFill>
                      </a:tcPr>
                    </a:tc>
                    <a:tc>
                      <a:txBody>
                        <a:bodyPr/>
                        <a:lstStyle/>
                        <a:p>
                          <a:endParaRPr lang="en-US"/>
                        </a:p>
                      </a:txBody>
                      <a:tcPr marL="68580" marR="68580" marT="0" marB="0" anchor="ctr">
                        <a:blipFill>
                          <a:blip r:embed="rId6"/>
                          <a:stretch>
                            <a:fillRect l="-105660" t="-95238" r="-198491" b="-7937"/>
                          </a:stretch>
                        </a:blipFill>
                      </a:tcPr>
                    </a:tc>
                    <a:tc>
                      <a:txBody>
                        <a:bodyPr/>
                        <a:lstStyle/>
                        <a:p>
                          <a:pPr algn="ctr">
                            <a:lnSpc>
                              <a:spcPct val="100000"/>
                            </a:lnSpc>
                            <a:spcAft>
                              <a:spcPts val="0"/>
                            </a:spcAft>
                          </a:pPr>
                          <a:r>
                            <a:rPr lang="nl-NL" sz="1500" kern="0">
                              <a:effectLst/>
                            </a:rPr>
                            <a:t>...</a:t>
                          </a:r>
                          <a:endParaRPr lang="en-US" sz="1500" kern="100">
                            <a:effectLst/>
                            <a:latin typeface="Aptos"/>
                            <a:ea typeface="Aptos"/>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6"/>
                          <a:stretch>
                            <a:fillRect l="-236090" t="-95238" r="-66541" b="-7937"/>
                          </a:stretch>
                        </a:blipFill>
                      </a:tcPr>
                    </a:tc>
                    <a:tc>
                      <a:txBody>
                        <a:bodyPr/>
                        <a:lstStyle/>
                        <a:p>
                          <a:pPr algn="ctr">
                            <a:lnSpc>
                              <a:spcPct val="100000"/>
                            </a:lnSpc>
                            <a:spcAft>
                              <a:spcPts val="0"/>
                            </a:spcAft>
                          </a:pPr>
                          <a:r>
                            <a:rPr lang="nl-NL" sz="1500" kern="0">
                              <a:effectLst/>
                            </a:rPr>
                            <a:t>...</a:t>
                          </a:r>
                          <a:endParaRPr lang="en-US" sz="1500" kern="100">
                            <a:effectLst/>
                            <a:latin typeface="Aptos"/>
                            <a:ea typeface="Aptos"/>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6"/>
                          <a:stretch>
                            <a:fillRect l="-1074725" t="-95238" r="-2198" b="-7937"/>
                          </a:stretch>
                        </a:blipFill>
                      </a:tcPr>
                    </a:tc>
                    <a:extLst>
                      <a:ext uri="{0D108BD9-81ED-4DB2-BD59-A6C34878D82A}">
                        <a16:rowId xmlns:a16="http://schemas.microsoft.com/office/drawing/2014/main" val="1112814306"/>
                      </a:ext>
                    </a:extLst>
                  </a:tr>
                </a:tbl>
              </a:graphicData>
            </a:graphic>
          </p:graphicFrame>
        </mc:Fallback>
      </mc:AlternateContent>
    </p:spTree>
    <p:extLst>
      <p:ext uri="{BB962C8B-B14F-4D97-AF65-F5344CB8AC3E}">
        <p14:creationId xmlns:p14="http://schemas.microsoft.com/office/powerpoint/2010/main" val="120351795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D5D9EE"/>
        </a:solidFill>
        <a:effectLst/>
      </p:bgPr>
    </p:bg>
    <p:spTree>
      <p:nvGrpSpPr>
        <p:cNvPr id="1" name="Shape 836"/>
        <p:cNvGrpSpPr/>
        <p:nvPr/>
      </p:nvGrpSpPr>
      <p:grpSpPr>
        <a:xfrm>
          <a:off x="0" y="0"/>
          <a:ext cx="0" cy="0"/>
          <a:chOff x="0" y="0"/>
          <a:chExt cx="0" cy="0"/>
        </a:xfrm>
      </p:grpSpPr>
      <p:grpSp>
        <p:nvGrpSpPr>
          <p:cNvPr id="10" name="Group 9"/>
          <p:cNvGrpSpPr/>
          <p:nvPr/>
        </p:nvGrpSpPr>
        <p:grpSpPr>
          <a:xfrm>
            <a:off x="769923" y="359912"/>
            <a:ext cx="7589371" cy="1199287"/>
            <a:chOff x="1506718" y="263756"/>
            <a:chExt cx="7589371" cy="1199287"/>
          </a:xfrm>
          <a:solidFill>
            <a:schemeClr val="bg1"/>
          </a:solidFill>
        </p:grpSpPr>
        <p:sp>
          <p:nvSpPr>
            <p:cNvPr id="839" name="Google Shape;839;p40"/>
            <p:cNvSpPr/>
            <p:nvPr/>
          </p:nvSpPr>
          <p:spPr>
            <a:xfrm>
              <a:off x="1506718" y="263756"/>
              <a:ext cx="7589371" cy="1199287"/>
            </a:xfrm>
            <a:prstGeom prst="roundRect">
              <a:avLst>
                <a:gd name="adj" fmla="val 5618"/>
              </a:avLst>
            </a:prstGeom>
            <a:grpFill/>
            <a:ln w="38100" cap="flat" cmpd="sng">
              <a:solidFill>
                <a:srgbClr val="D8CE1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stretch>
              <a:fillRect/>
            </a:stretch>
          </p:blipFill>
          <p:spPr>
            <a:xfrm>
              <a:off x="1804373" y="492540"/>
              <a:ext cx="462064" cy="726101"/>
            </a:xfrm>
            <a:prstGeom prst="rect">
              <a:avLst/>
            </a:prstGeom>
            <a:grpFill/>
          </p:spPr>
        </p:pic>
        <p:sp>
          <p:nvSpPr>
            <p:cNvPr id="5" name="Rectangle 4"/>
            <p:cNvSpPr/>
            <p:nvPr/>
          </p:nvSpPr>
          <p:spPr>
            <a:xfrm>
              <a:off x="1994646" y="408270"/>
              <a:ext cx="6803155" cy="923330"/>
            </a:xfrm>
            <a:prstGeom prst="rect">
              <a:avLst/>
            </a:prstGeom>
            <a:noFill/>
          </p:spPr>
          <p:txBody>
            <a:bodyPr wrap="square">
              <a:spAutoFit/>
            </a:bodyPr>
            <a:lstStyle/>
            <a:p>
              <a:pPr marL="457200" lvl="0" algn="just">
                <a:lnSpc>
                  <a:spcPct val="150000"/>
                </a:lnSpc>
                <a:spcBef>
                  <a:spcPts val="600"/>
                </a:spcBef>
                <a:spcAft>
                  <a:spcPts val="600"/>
                </a:spcAft>
                <a:tabLst>
                  <a:tab pos="139700" algn="l"/>
                </a:tabLst>
              </a:pPr>
              <a:r>
                <a:rPr lang="en-US" sz="1800">
                  <a:ea typeface="Malgun Gothic" panose="020B0503020000020004" pitchFamily="34" charset="-127"/>
                  <a:cs typeface="Times New Roman" panose="02020603050405020304" pitchFamily="18" charset="0"/>
                </a:rPr>
                <a:t>Viết bảng phân bố xác suất của biến ngẫu nhiên có phân bố Bernoulli.</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grpSp>
      <p:sp>
        <p:nvSpPr>
          <p:cNvPr id="838" name="Google Shape;838;p40"/>
          <p:cNvSpPr/>
          <p:nvPr/>
        </p:nvSpPr>
        <p:spPr>
          <a:xfrm>
            <a:off x="769923" y="1855438"/>
            <a:ext cx="7607948" cy="2823815"/>
          </a:xfrm>
          <a:prstGeom prst="roundRect">
            <a:avLst>
              <a:gd name="adj" fmla="val 16667"/>
            </a:avLst>
          </a:prstGeom>
          <a:solidFill>
            <a:schemeClr val="bg1"/>
          </a:solidFill>
          <a:ln w="38100" cap="flat" cmpd="sng">
            <a:solidFill>
              <a:srgbClr val="D8CE1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112925" y="2699594"/>
                <a:ext cx="6921943" cy="456535"/>
              </a:xfrm>
              <a:prstGeom prst="rect">
                <a:avLst/>
              </a:prstGeom>
            </p:spPr>
            <p:txBody>
              <a:bodyPr wrap="square">
                <a:spAutoFit/>
              </a:bodyPr>
              <a:lstStyle/>
              <a:p>
                <a:pPr lvl="0" algn="ctr">
                  <a:lnSpc>
                    <a:spcPct val="150000"/>
                  </a:lnSpc>
                  <a:spcBef>
                    <a:spcPts val="600"/>
                  </a:spcBef>
                  <a:spcAft>
                    <a:spcPts val="600"/>
                  </a:spcAft>
                  <a:tabLst>
                    <a:tab pos="139700" algn="l"/>
                  </a:tabLst>
                </a:pPr>
                <a:r>
                  <a:rPr lang="en-US" sz="1800">
                    <a:latin typeface="Arial" panose="020B0604020202020204" pitchFamily="34" charset="0"/>
                    <a:ea typeface="Malgun Gothic" panose="020B0503020000020004" pitchFamily="34" charset="-127"/>
                    <a:cs typeface="Arial" panose="020B0604020202020204" pitchFamily="34" charset="0"/>
                  </a:rPr>
                  <a:t>Bảng phân bố của biến ngẫu nhiên </a:t>
                </a:r>
                <a14:m>
                  <m:oMath xmlns:m="http://schemas.openxmlformats.org/officeDocument/2006/math">
                    <m:r>
                      <a:rPr lang="en-US" sz="1800" i="1" smtClean="0">
                        <a:latin typeface="Cambria Math" panose="02040503050406030204" pitchFamily="18" charset="0"/>
                        <a:ea typeface="Malgun Gothic" panose="020B0503020000020004" pitchFamily="34" charset="-127"/>
                        <a:cs typeface="Arial" panose="020B0604020202020204" pitchFamily="34" charset="0"/>
                      </a:rPr>
                      <m:t>𝑋</m:t>
                    </m:r>
                    <m:r>
                      <a:rPr lang="en-US" sz="1800" i="1" smtClean="0">
                        <a:latin typeface="Cambria Math" panose="02040503050406030204" pitchFamily="18" charset="0"/>
                        <a:ea typeface="Malgun Gothic" panose="020B0503020000020004" pitchFamily="34" charset="-127"/>
                        <a:cs typeface="Arial" panose="020B0604020202020204" pitchFamily="34" charset="0"/>
                      </a:rPr>
                      <m:t>~</m:t>
                    </m:r>
                    <m:r>
                      <a:rPr lang="en-US" sz="1800" i="1" smtClean="0">
                        <a:latin typeface="Cambria Math" panose="02040503050406030204" pitchFamily="18" charset="0"/>
                        <a:ea typeface="Malgun Gothic" panose="020B0503020000020004" pitchFamily="34" charset="-127"/>
                        <a:cs typeface="Arial" panose="020B0604020202020204" pitchFamily="34" charset="0"/>
                      </a:rPr>
                      <m:t>𝐵𝑒𝑟</m:t>
                    </m:r>
                    <m:r>
                      <a:rPr lang="en-US" sz="1800" i="1" smtClean="0">
                        <a:latin typeface="Cambria Math" panose="02040503050406030204" pitchFamily="18" charset="0"/>
                        <a:ea typeface="Malgun Gothic" panose="020B0503020000020004" pitchFamily="34" charset="-127"/>
                        <a:cs typeface="Arial" panose="020B0604020202020204" pitchFamily="34" charset="0"/>
                      </a:rPr>
                      <m:t>(</m:t>
                    </m:r>
                    <m:r>
                      <a:rPr lang="en-US" sz="1800" i="1" smtClean="0">
                        <a:latin typeface="Cambria Math" panose="02040503050406030204" pitchFamily="18" charset="0"/>
                        <a:ea typeface="Malgun Gothic" panose="020B0503020000020004" pitchFamily="34" charset="-127"/>
                        <a:cs typeface="Arial" panose="020B0604020202020204" pitchFamily="34" charset="0"/>
                      </a:rPr>
                      <m:t>𝑝</m:t>
                    </m:r>
                    <m:r>
                      <a:rPr lang="en-US" sz="1800" i="1" smtClean="0">
                        <a:latin typeface="Cambria Math" panose="02040503050406030204" pitchFamily="18" charset="0"/>
                        <a:ea typeface="Malgun Gothic" panose="020B0503020000020004" pitchFamily="34" charset="-127"/>
                        <a:cs typeface="Arial" panose="020B0604020202020204" pitchFamily="34" charset="0"/>
                      </a:rPr>
                      <m:t>).</m:t>
                    </m:r>
                  </m:oMath>
                </a14:m>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1112925" y="2699594"/>
                <a:ext cx="6921943" cy="456535"/>
              </a:xfrm>
              <a:prstGeom prst="rect">
                <a:avLst/>
              </a:prstGeom>
              <a:blipFill>
                <a:blip r:embed="rId4"/>
                <a:stretch>
                  <a:fillRect b="-21333"/>
                </a:stretch>
              </a:blipFill>
            </p:spPr>
            <p:txBody>
              <a:bodyPr/>
              <a:lstStyle/>
              <a:p>
                <a:r>
                  <a:rPr lang="en-US">
                    <a:noFill/>
                  </a:rPr>
                  <a:t> </a:t>
                </a:r>
              </a:p>
            </p:txBody>
          </p:sp>
        </mc:Fallback>
      </mc:AlternateContent>
      <p:sp>
        <p:nvSpPr>
          <p:cNvPr id="33" name="Google Shape;2743;p52"/>
          <p:cNvSpPr txBox="1">
            <a:spLocks noGrp="1"/>
          </p:cNvSpPr>
          <p:nvPr>
            <p:ph type="title"/>
          </p:nvPr>
        </p:nvSpPr>
        <p:spPr>
          <a:xfrm>
            <a:off x="3699596" y="2066092"/>
            <a:ext cx="1730021" cy="435978"/>
          </a:xfrm>
          <a:prstGeom prst="rect">
            <a:avLst/>
          </a:prstGeom>
        </p:spPr>
        <p:txBody>
          <a:bodyPr spcFirstLastPara="1" wrap="square" lIns="91425" tIns="91425" rIns="91425" bIns="91425" anchor="t" anchorCtr="0">
            <a:noAutofit/>
          </a:bodyPr>
          <a:lstStyle/>
          <a:p>
            <a:pPr lvl="0" algn="ctr"/>
            <a:r>
              <a:rPr lang="en-US" sz="1800" b="1" i="1" u="sng" smtClean="0">
                <a:solidFill>
                  <a:srgbClr val="003B68"/>
                </a:solidFill>
                <a:latin typeface="+mj-lt"/>
              </a:rPr>
              <a:t>Trả lời:</a:t>
            </a:r>
            <a:endParaRPr lang="en-US" sz="1800" b="1" i="1" u="sng">
              <a:solidFill>
                <a:srgbClr val="003B68"/>
              </a:solidFill>
              <a:latin typeface="+mj-lt"/>
            </a:endParaRPr>
          </a:p>
        </p:txBody>
      </p:sp>
      <mc:AlternateContent xmlns:mc="http://schemas.openxmlformats.org/markup-compatibility/2006">
        <mc:Choice xmlns:a14="http://schemas.microsoft.com/office/drawing/2010/main" Requires="a14">
          <p:graphicFrame>
            <p:nvGraphicFramePr>
              <p:cNvPr id="6" name="Table 5"/>
              <p:cNvGraphicFramePr>
                <a:graphicFrameLocks noGrp="1"/>
              </p:cNvGraphicFramePr>
              <p:nvPr>
                <p:extLst>
                  <p:ext uri="{D42A27DB-BD31-4B8C-83A1-F6EECF244321}">
                    <p14:modId xmlns:p14="http://schemas.microsoft.com/office/powerpoint/2010/main" val="2622669383"/>
                  </p:ext>
                </p:extLst>
              </p:nvPr>
            </p:nvGraphicFramePr>
            <p:xfrm>
              <a:off x="3012724" y="3499257"/>
              <a:ext cx="3122343" cy="821648"/>
            </p:xfrm>
            <a:graphic>
              <a:graphicData uri="http://schemas.openxmlformats.org/drawingml/2006/table">
                <a:tbl>
                  <a:tblPr firstRow="1" firstCol="1" bandRow="1"/>
                  <a:tblGrid>
                    <a:gridCol w="674155">
                      <a:extLst>
                        <a:ext uri="{9D8B030D-6E8A-4147-A177-3AD203B41FA5}">
                          <a16:colId xmlns:a16="http://schemas.microsoft.com/office/drawing/2014/main" val="2948852285"/>
                        </a:ext>
                      </a:extLst>
                    </a:gridCol>
                    <a:gridCol w="1407407">
                      <a:extLst>
                        <a:ext uri="{9D8B030D-6E8A-4147-A177-3AD203B41FA5}">
                          <a16:colId xmlns:a16="http://schemas.microsoft.com/office/drawing/2014/main" val="1569525064"/>
                        </a:ext>
                      </a:extLst>
                    </a:gridCol>
                    <a:gridCol w="1040781">
                      <a:extLst>
                        <a:ext uri="{9D8B030D-6E8A-4147-A177-3AD203B41FA5}">
                          <a16:colId xmlns:a16="http://schemas.microsoft.com/office/drawing/2014/main" val="3727781304"/>
                        </a:ext>
                      </a:extLst>
                    </a:gridCol>
                  </a:tblGrid>
                  <a:tr h="410824">
                    <a:tc>
                      <a:txBody>
                        <a:bodyPr/>
                        <a:lstStyle/>
                        <a:p>
                          <a:pPr algn="just">
                            <a:lnSpc>
                              <a:spcPct val="100000"/>
                            </a:lnSpc>
                            <a:spcAft>
                              <a:spcPts val="0"/>
                            </a:spcAft>
                          </a:pPr>
                          <a14:m>
                            <m:oMathPara xmlns:m="http://schemas.openxmlformats.org/officeDocument/2006/math">
                              <m:oMathParaPr>
                                <m:jc m:val="centerGroup"/>
                              </m:oMathParaPr>
                              <m:oMath xmlns:m="http://schemas.openxmlformats.org/officeDocument/2006/math">
                                <m:r>
                                  <a:rPr lang="nl-NL" sz="1800" i="1" kern="0">
                                    <a:effectLst/>
                                    <a:latin typeface="+mn-lt"/>
                                    <a:ea typeface="Aptos"/>
                                    <a:cs typeface="Times New Roman" panose="02020603050405020304" pitchFamily="18" charset="0"/>
                                  </a:rPr>
                                  <m:t>𝑋</m:t>
                                </m:r>
                              </m:oMath>
                            </m:oMathPara>
                          </a14:m>
                          <a:endParaRPr lang="en-US" sz="18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14:m>
                            <m:oMathPara xmlns:m="http://schemas.openxmlformats.org/officeDocument/2006/math">
                              <m:oMathParaPr>
                                <m:jc m:val="centerGroup"/>
                              </m:oMathParaPr>
                              <m:oMath xmlns:m="http://schemas.openxmlformats.org/officeDocument/2006/math">
                                <m:r>
                                  <a:rPr lang="nl-NL" sz="1800" i="1" kern="0" smtClean="0">
                                    <a:effectLst/>
                                    <a:latin typeface="Cambria Math" panose="02040503050406030204" pitchFamily="18" charset="0"/>
                                    <a:ea typeface="Aptos"/>
                                    <a:cs typeface="Times New Roman" panose="02020603050405020304" pitchFamily="18" charset="0"/>
                                  </a:rPr>
                                  <m:t>0</m:t>
                                </m:r>
                              </m:oMath>
                            </m:oMathPara>
                          </a14:m>
                          <a:endParaRPr lang="en-US" sz="18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14:m>
                            <m:oMathPara xmlns:m="http://schemas.openxmlformats.org/officeDocument/2006/math">
                              <m:oMathParaPr>
                                <m:jc m:val="centerGroup"/>
                              </m:oMathParaPr>
                              <m:oMath xmlns:m="http://schemas.openxmlformats.org/officeDocument/2006/math">
                                <m:r>
                                  <a:rPr lang="nl-NL" sz="1800" i="1" kern="0" smtClean="0">
                                    <a:effectLst/>
                                    <a:latin typeface="Cambria Math" panose="02040503050406030204" pitchFamily="18" charset="0"/>
                                    <a:ea typeface="Aptos"/>
                                    <a:cs typeface="Times New Roman" panose="02020603050405020304" pitchFamily="18" charset="0"/>
                                  </a:rPr>
                                  <m:t>1</m:t>
                                </m:r>
                              </m:oMath>
                            </m:oMathPara>
                          </a14:m>
                          <a:endParaRPr lang="en-US" sz="18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109858"/>
                      </a:ext>
                    </a:extLst>
                  </a:tr>
                  <a:tr h="410824">
                    <a:tc>
                      <a:txBody>
                        <a:bodyPr/>
                        <a:lstStyle/>
                        <a:p>
                          <a:pPr algn="just">
                            <a:lnSpc>
                              <a:spcPct val="100000"/>
                            </a:lnSpc>
                            <a:spcAft>
                              <a:spcPts val="0"/>
                            </a:spcAft>
                          </a:pPr>
                          <a14:m>
                            <m:oMathPara xmlns:m="http://schemas.openxmlformats.org/officeDocument/2006/math">
                              <m:oMathParaPr>
                                <m:jc m:val="centerGroup"/>
                              </m:oMathParaPr>
                              <m:oMath xmlns:m="http://schemas.openxmlformats.org/officeDocument/2006/math">
                                <m:r>
                                  <a:rPr lang="nl-NL" sz="1800" i="1" kern="0">
                                    <a:effectLst/>
                                    <a:latin typeface="+mn-lt"/>
                                    <a:ea typeface="Aptos"/>
                                    <a:cs typeface="Times New Roman" panose="02020603050405020304" pitchFamily="18" charset="0"/>
                                  </a:rPr>
                                  <m:t>𝑝</m:t>
                                </m:r>
                              </m:oMath>
                            </m:oMathPara>
                          </a14:m>
                          <a:endParaRPr lang="en-US" sz="18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14:m>
                            <m:oMathPara xmlns:m="http://schemas.openxmlformats.org/officeDocument/2006/math">
                              <m:oMathParaPr>
                                <m:jc m:val="centerGroup"/>
                              </m:oMathParaPr>
                              <m:oMath xmlns:m="http://schemas.openxmlformats.org/officeDocument/2006/math">
                                <m:r>
                                  <a:rPr lang="nl-NL" sz="1800" i="1" kern="0">
                                    <a:effectLst/>
                                    <a:latin typeface="+mn-lt"/>
                                    <a:ea typeface="Aptos"/>
                                    <a:cs typeface="Times New Roman" panose="02020603050405020304" pitchFamily="18" charset="0"/>
                                  </a:rPr>
                                  <m:t>1−</m:t>
                                </m:r>
                                <m:r>
                                  <a:rPr lang="nl-NL" sz="1800" i="1" kern="0">
                                    <a:effectLst/>
                                    <a:latin typeface="+mn-lt"/>
                                    <a:ea typeface="Aptos"/>
                                    <a:cs typeface="Times New Roman" panose="02020603050405020304" pitchFamily="18" charset="0"/>
                                  </a:rPr>
                                  <m:t>𝑝</m:t>
                                </m:r>
                              </m:oMath>
                            </m:oMathPara>
                          </a14:m>
                          <a:endParaRPr lang="en-US" sz="18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14:m>
                            <m:oMathPara xmlns:m="http://schemas.openxmlformats.org/officeDocument/2006/math">
                              <m:oMathParaPr>
                                <m:jc m:val="centerGroup"/>
                              </m:oMathParaPr>
                              <m:oMath xmlns:m="http://schemas.openxmlformats.org/officeDocument/2006/math">
                                <m:r>
                                  <a:rPr lang="nl-NL" sz="1800" i="1" kern="0">
                                    <a:effectLst/>
                                    <a:latin typeface="+mn-lt"/>
                                    <a:ea typeface="Aptos"/>
                                    <a:cs typeface="Times New Roman" panose="02020603050405020304" pitchFamily="18" charset="0"/>
                                  </a:rPr>
                                  <m:t>𝑝</m:t>
                                </m:r>
                              </m:oMath>
                            </m:oMathPara>
                          </a14:m>
                          <a:endParaRPr lang="en-US" sz="1800" kern="100">
                            <a:effectLst/>
                            <a:latin typeface="+mn-lt"/>
                            <a:ea typeface="Aptos"/>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0843679"/>
                      </a:ext>
                    </a:extLst>
                  </a:tr>
                </a:tbl>
              </a:graphicData>
            </a:graphic>
          </p:graphicFrame>
        </mc:Choice>
        <mc:Fallback>
          <p:graphicFrame>
            <p:nvGraphicFramePr>
              <p:cNvPr id="6" name="Table 5"/>
              <p:cNvGraphicFramePr>
                <a:graphicFrameLocks noGrp="1"/>
              </p:cNvGraphicFramePr>
              <p:nvPr>
                <p:extLst>
                  <p:ext uri="{D42A27DB-BD31-4B8C-83A1-F6EECF244321}">
                    <p14:modId xmlns:p14="http://schemas.microsoft.com/office/powerpoint/2010/main" val="2622669383"/>
                  </p:ext>
                </p:extLst>
              </p:nvPr>
            </p:nvGraphicFramePr>
            <p:xfrm>
              <a:off x="3012724" y="3499257"/>
              <a:ext cx="3122343" cy="821648"/>
            </p:xfrm>
            <a:graphic>
              <a:graphicData uri="http://schemas.openxmlformats.org/drawingml/2006/table">
                <a:tbl>
                  <a:tblPr firstRow="1" firstCol="1" bandRow="1"/>
                  <a:tblGrid>
                    <a:gridCol w="674155">
                      <a:extLst>
                        <a:ext uri="{9D8B030D-6E8A-4147-A177-3AD203B41FA5}">
                          <a16:colId xmlns:a16="http://schemas.microsoft.com/office/drawing/2014/main" val="2948852285"/>
                        </a:ext>
                      </a:extLst>
                    </a:gridCol>
                    <a:gridCol w="1407407">
                      <a:extLst>
                        <a:ext uri="{9D8B030D-6E8A-4147-A177-3AD203B41FA5}">
                          <a16:colId xmlns:a16="http://schemas.microsoft.com/office/drawing/2014/main" val="1569525064"/>
                        </a:ext>
                      </a:extLst>
                    </a:gridCol>
                    <a:gridCol w="1040781">
                      <a:extLst>
                        <a:ext uri="{9D8B030D-6E8A-4147-A177-3AD203B41FA5}">
                          <a16:colId xmlns:a16="http://schemas.microsoft.com/office/drawing/2014/main" val="3727781304"/>
                        </a:ext>
                      </a:extLst>
                    </a:gridCol>
                  </a:tblGrid>
                  <a:tr h="410824">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901" t="-2941" r="-363964" b="-10147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8485" t="-2941" r="-74892" b="-10147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585" t="-2941" r="-1170" b="-101471"/>
                          </a:stretch>
                        </a:blipFill>
                      </a:tcPr>
                    </a:tc>
                    <a:extLst>
                      <a:ext uri="{0D108BD9-81ED-4DB2-BD59-A6C34878D82A}">
                        <a16:rowId xmlns:a16="http://schemas.microsoft.com/office/drawing/2014/main" val="3607109858"/>
                      </a:ext>
                    </a:extLst>
                  </a:tr>
                  <a:tr h="410824">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901" t="-104478" r="-363964" b="-2985"/>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8485" t="-104478" r="-74892" b="-2985"/>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585" t="-104478" r="-1170" b="-2985"/>
                          </a:stretch>
                        </a:blipFill>
                      </a:tcPr>
                    </a:tc>
                    <a:extLst>
                      <a:ext uri="{0D108BD9-81ED-4DB2-BD59-A6C34878D82A}">
                        <a16:rowId xmlns:a16="http://schemas.microsoft.com/office/drawing/2014/main" val="1950843679"/>
                      </a:ext>
                    </a:extLst>
                  </a:tr>
                </a:tbl>
              </a:graphicData>
            </a:graphic>
          </p:graphicFrame>
        </mc:Fallback>
      </mc:AlternateContent>
      <p:pic>
        <p:nvPicPr>
          <p:cNvPr id="7" name="Picture 6"/>
          <p:cNvPicPr>
            <a:picLocks noChangeAspect="1"/>
          </p:cNvPicPr>
          <p:nvPr/>
        </p:nvPicPr>
        <p:blipFill>
          <a:blip r:embed="rId6"/>
          <a:stretch>
            <a:fillRect/>
          </a:stretch>
        </p:blipFill>
        <p:spPr>
          <a:xfrm>
            <a:off x="7384097" y="3539375"/>
            <a:ext cx="1301542" cy="1291973"/>
          </a:xfrm>
          <a:prstGeom prst="rect">
            <a:avLst/>
          </a:prstGeom>
        </p:spPr>
      </p:pic>
    </p:spTree>
    <p:extLst>
      <p:ext uri="{BB962C8B-B14F-4D97-AF65-F5344CB8AC3E}">
        <p14:creationId xmlns:p14="http://schemas.microsoft.com/office/powerpoint/2010/main" val="9653395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38"/>
                                        </p:tgtEl>
                                        <p:attrNameLst>
                                          <p:attrName>style.visibility</p:attrName>
                                        </p:attrNameLst>
                                      </p:cBhvr>
                                      <p:to>
                                        <p:strVal val="visible"/>
                                      </p:to>
                                    </p:set>
                                    <p:animEffect transition="in" filter="barn(inVertical)">
                                      <p:cBhvr>
                                        <p:cTn id="17" dur="500"/>
                                        <p:tgtEl>
                                          <p:spTgt spid="83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 grpId="0" animBg="1"/>
      <p:bldP spid="3"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61" name="Google Shape;2161;p36"/>
          <p:cNvSpPr txBox="1">
            <a:spLocks noGrp="1"/>
          </p:cNvSpPr>
          <p:nvPr>
            <p:ph type="title"/>
          </p:nvPr>
        </p:nvSpPr>
        <p:spPr>
          <a:xfrm>
            <a:off x="824412" y="300256"/>
            <a:ext cx="2897843" cy="572700"/>
          </a:xfrm>
          <a:prstGeom prst="rect">
            <a:avLst/>
          </a:prstGeom>
        </p:spPr>
        <p:txBody>
          <a:bodyPr spcFirstLastPara="1" wrap="square" lIns="91425" tIns="91425" rIns="91425" bIns="91425" anchor="t" anchorCtr="0">
            <a:noAutofit/>
          </a:bodyPr>
          <a:lstStyle/>
          <a:p>
            <a:pPr lvl="0"/>
            <a:r>
              <a:rPr lang="en-US" sz="3200" dirty="0">
                <a:highlight>
                  <a:schemeClr val="dk2"/>
                </a:highlight>
                <a:latin typeface="+mj-lt"/>
              </a:rPr>
              <a:t>KHỞI ĐỘNG</a:t>
            </a:r>
          </a:p>
        </p:txBody>
      </p:sp>
      <p:sp>
        <p:nvSpPr>
          <p:cNvPr id="25" name="Rectangle 24"/>
          <p:cNvSpPr/>
          <p:nvPr/>
        </p:nvSpPr>
        <p:spPr>
          <a:xfrm>
            <a:off x="824412" y="1010894"/>
            <a:ext cx="7611920" cy="3901068"/>
          </a:xfrm>
          <a:prstGeom prst="rect">
            <a:avLst/>
          </a:prstGeom>
        </p:spPr>
        <p:txBody>
          <a:bodyPr wrap="square">
            <a:spAutoFit/>
          </a:bodyPr>
          <a:lstStyle/>
          <a:p>
            <a:pPr algn="just" defTabSz="457200">
              <a:lnSpc>
                <a:spcPct val="150000"/>
              </a:lnSpc>
              <a:buClrTx/>
            </a:pPr>
            <a:r>
              <a:rPr lang="en-US"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Các em hãy </a:t>
            </a:r>
            <a:r>
              <a:rPr lang="vi-VN"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đọc </a:t>
            </a:r>
            <a:r>
              <a:rPr lang="vi-VN" sz="1650" kern="100">
                <a:solidFill>
                  <a:prstClr val="black"/>
                </a:solidFill>
                <a:latin typeface="Arial" panose="020B0604020202020204" pitchFamily="34" charset="0"/>
                <a:ea typeface="Calibri" panose="020F0502020204030204" pitchFamily="34" charset="0"/>
                <a:cs typeface="Arial" panose="020B0604020202020204" pitchFamily="34" charset="0"/>
              </a:rPr>
              <a:t>tình huống mở đầu:</a:t>
            </a:r>
          </a:p>
          <a:p>
            <a:pPr algn="just" defTabSz="457200">
              <a:lnSpc>
                <a:spcPct val="150000"/>
              </a:lnSpc>
              <a:buClrTx/>
            </a:pPr>
            <a:r>
              <a:rPr lang="vi-VN" sz="1650" kern="100">
                <a:solidFill>
                  <a:prstClr val="black"/>
                </a:solidFill>
                <a:latin typeface="Arial" panose="020B0604020202020204" pitchFamily="34" charset="0"/>
                <a:ea typeface="Calibri" panose="020F0502020204030204" pitchFamily="34" charset="0"/>
                <a:cs typeface="Arial" panose="020B0604020202020204" pitchFamily="34" charset="0"/>
              </a:rPr>
              <a:t>Khi mua vé tham gia một trò chơi, người chơi được chọn một trong </a:t>
            </a:r>
            <a:r>
              <a:rPr lang="vi-VN" sz="1650" kern="100">
                <a:solidFill>
                  <a:prstClr val="black"/>
                </a:solidFill>
                <a:latin typeface="Arial" panose="020B0604020202020204" pitchFamily="34" charset="0"/>
                <a:ea typeface="Calibri" panose="020F0502020204030204" pitchFamily="34" charset="0"/>
                <a:cs typeface="Arial" panose="020B0604020202020204" pitchFamily="34" charset="0"/>
              </a:rPr>
              <a:t>hai </a:t>
            </a:r>
            <a:r>
              <a:rPr lang="en-US"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phương </a:t>
            </a:r>
            <a:r>
              <a:rPr lang="vi-VN" sz="1650" kern="100">
                <a:solidFill>
                  <a:prstClr val="black"/>
                </a:solidFill>
                <a:latin typeface="Arial" panose="020B0604020202020204" pitchFamily="34" charset="0"/>
                <a:ea typeface="Calibri" panose="020F0502020204030204" pitchFamily="34" charset="0"/>
                <a:cs typeface="Arial" panose="020B0604020202020204" pitchFamily="34" charset="0"/>
              </a:rPr>
              <a:t>án sau:</a:t>
            </a:r>
          </a:p>
          <a:p>
            <a:pPr algn="just" defTabSz="457200">
              <a:lnSpc>
                <a:spcPct val="150000"/>
              </a:lnSpc>
              <a:buClrTx/>
            </a:pPr>
            <a:r>
              <a:rPr lang="vi-VN"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Phương </a:t>
            </a:r>
            <a:r>
              <a:rPr lang="vi-VN" sz="1650" kern="100">
                <a:solidFill>
                  <a:prstClr val="black"/>
                </a:solidFill>
                <a:latin typeface="Arial" panose="020B0604020202020204" pitchFamily="34" charset="0"/>
                <a:ea typeface="Calibri" panose="020F0502020204030204" pitchFamily="34" charset="0"/>
                <a:cs typeface="Arial" panose="020B0604020202020204" pitchFamily="34" charset="0"/>
              </a:rPr>
              <a:t>án 1: Người chơi gieo một xúc xắc cân đối, đồng chất một cách độc lập liên tiếp 12 lần. Người chơi thắng nếu có ít nhất hai lần xúc xắc xuất hiện mặt 6 chấm.</a:t>
            </a:r>
          </a:p>
          <a:p>
            <a:pPr algn="just" defTabSz="457200">
              <a:lnSpc>
                <a:spcPct val="150000"/>
              </a:lnSpc>
              <a:buClrTx/>
            </a:pPr>
            <a:r>
              <a:rPr lang="vi-VN"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Phương </a:t>
            </a:r>
            <a:r>
              <a:rPr lang="vi-VN" sz="1650" kern="100">
                <a:solidFill>
                  <a:prstClr val="black"/>
                </a:solidFill>
                <a:latin typeface="Arial" panose="020B0604020202020204" pitchFamily="34" charset="0"/>
                <a:ea typeface="Calibri" panose="020F0502020204030204" pitchFamily="34" charset="0"/>
                <a:cs typeface="Arial" panose="020B0604020202020204" pitchFamily="34" charset="0"/>
              </a:rPr>
              <a:t>án 2: Người chơi gieo một xúc xắc cân đối, đồng chất một cách độc lập liên tiếp 6 lần. Người </a:t>
            </a:r>
            <a:r>
              <a:rPr lang="vi-VN" sz="1650" kern="100">
                <a:solidFill>
                  <a:prstClr val="black"/>
                </a:solidFill>
                <a:latin typeface="Arial" panose="020B0604020202020204" pitchFamily="34" charset="0"/>
                <a:ea typeface="Calibri" panose="020F0502020204030204" pitchFamily="34" charset="0"/>
                <a:cs typeface="Arial" panose="020B0604020202020204" pitchFamily="34" charset="0"/>
              </a:rPr>
              <a:t>chơi </a:t>
            </a:r>
            <a:r>
              <a:rPr lang="vi-VN"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th</a:t>
            </a:r>
            <a:r>
              <a:rPr lang="en-US"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ắ</a:t>
            </a:r>
            <a:r>
              <a:rPr lang="vi-VN"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ng n</a:t>
            </a:r>
            <a:r>
              <a:rPr lang="en-US"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ế</a:t>
            </a:r>
            <a:r>
              <a:rPr lang="vi-VN" sz="1650" kern="100" smtClean="0">
                <a:solidFill>
                  <a:prstClr val="black"/>
                </a:solidFill>
                <a:latin typeface="Arial" panose="020B0604020202020204" pitchFamily="34" charset="0"/>
                <a:ea typeface="Calibri" panose="020F0502020204030204" pitchFamily="34" charset="0"/>
                <a:cs typeface="Arial" panose="020B0604020202020204" pitchFamily="34" charset="0"/>
              </a:rPr>
              <a:t>u </a:t>
            </a:r>
            <a:r>
              <a:rPr lang="vi-VN" sz="1650" kern="100">
                <a:solidFill>
                  <a:prstClr val="black"/>
                </a:solidFill>
                <a:latin typeface="Arial" panose="020B0604020202020204" pitchFamily="34" charset="0"/>
                <a:ea typeface="Calibri" panose="020F0502020204030204" pitchFamily="34" charset="0"/>
                <a:cs typeface="Arial" panose="020B0604020202020204" pitchFamily="34" charset="0"/>
              </a:rPr>
              <a:t>có ít nhất một lần xúc xắc xuất hiện mặt 6 chấm.</a:t>
            </a:r>
          </a:p>
          <a:p>
            <a:pPr algn="just" defTabSz="457200">
              <a:lnSpc>
                <a:spcPct val="150000"/>
              </a:lnSpc>
              <a:buClrTx/>
            </a:pPr>
            <a:r>
              <a:rPr lang="vi-VN" sz="1650" kern="100">
                <a:solidFill>
                  <a:prstClr val="black"/>
                </a:solidFill>
                <a:latin typeface="Arial" panose="020B0604020202020204" pitchFamily="34" charset="0"/>
                <a:ea typeface="Calibri" panose="020F0502020204030204" pitchFamily="34" charset="0"/>
                <a:cs typeface="Arial" panose="020B0604020202020204" pitchFamily="34" charset="0"/>
              </a:rPr>
              <a:t>Hỏi người chơi nên chọn phương án nào để xác suất thắng cao hơn?</a:t>
            </a:r>
          </a:p>
        </p:txBody>
      </p:sp>
      <p:pic>
        <p:nvPicPr>
          <p:cNvPr id="5" name="Picture 4"/>
          <p:cNvPicPr>
            <a:picLocks noChangeAspect="1"/>
          </p:cNvPicPr>
          <p:nvPr/>
        </p:nvPicPr>
        <p:blipFill>
          <a:blip r:embed="rId3"/>
          <a:stretch>
            <a:fillRect/>
          </a:stretch>
        </p:blipFill>
        <p:spPr>
          <a:xfrm>
            <a:off x="7324752" y="448998"/>
            <a:ext cx="1040018" cy="610631"/>
          </a:xfrm>
          <a:prstGeom prst="rect">
            <a:avLst/>
          </a:prstGeom>
        </p:spPr>
      </p:pic>
    </p:spTree>
    <p:extLst>
      <p:ext uri="{BB962C8B-B14F-4D97-AF65-F5344CB8AC3E}">
        <p14:creationId xmlns:p14="http://schemas.microsoft.com/office/powerpoint/2010/main" val="9189848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9"/>
        <p:cNvGrpSpPr/>
        <p:nvPr/>
      </p:nvGrpSpPr>
      <p:grpSpPr>
        <a:xfrm>
          <a:off x="0" y="0"/>
          <a:ext cx="0" cy="0"/>
          <a:chOff x="0" y="0"/>
          <a:chExt cx="0" cy="0"/>
        </a:xfrm>
      </p:grpSpPr>
      <p:grpSp>
        <p:nvGrpSpPr>
          <p:cNvPr id="2648" name="Google Shape;2648;p47"/>
          <p:cNvGrpSpPr/>
          <p:nvPr/>
        </p:nvGrpSpPr>
        <p:grpSpPr>
          <a:xfrm>
            <a:off x="6160138" y="3867431"/>
            <a:ext cx="1059580" cy="1088238"/>
            <a:chOff x="1742490" y="367839"/>
            <a:chExt cx="629242" cy="646260"/>
          </a:xfrm>
        </p:grpSpPr>
        <p:sp>
          <p:nvSpPr>
            <p:cNvPr id="2649" name="Google Shape;2649;p47"/>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47"/>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47"/>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47"/>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47"/>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47"/>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47"/>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6" name="Google Shape;2656;p47"/>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7" name="Google Shape;2657;p47"/>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47"/>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47"/>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35" name="Rectangle 34"/>
              <p:cNvSpPr/>
              <p:nvPr/>
            </p:nvSpPr>
            <p:spPr>
              <a:xfrm>
                <a:off x="973630" y="674963"/>
                <a:ext cx="7249896" cy="3016210"/>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2600" b="1" i="1" u="none" strike="noStrike" kern="0" cap="none" spc="0" normalizeH="0" baseline="0" noProof="0">
                    <a:ln>
                      <a:noFill/>
                    </a:ln>
                    <a:solidFill>
                      <a:srgbClr val="000000"/>
                    </a:solidFill>
                    <a:effectLst/>
                    <a:uLnTx/>
                    <a:uFillTx/>
                    <a:latin typeface="Arial" panose="020B0604020202020204" pitchFamily="34" charset="0"/>
                    <a:ea typeface="PMingLiU"/>
                    <a:cs typeface="Times New Roman" panose="02020603050405020304" pitchFamily="18" charset="0"/>
                    <a:sym typeface="Arial"/>
                  </a:rPr>
                  <a:t>Nhận xét</a:t>
                </a:r>
                <a:r>
                  <a:rPr kumimoji="0" lang="vi-VN" sz="2600" b="1" i="1" u="none" strike="noStrike" kern="0" cap="none" spc="0" normalizeH="0" baseline="0" noProof="0" smtClean="0">
                    <a:ln>
                      <a:noFill/>
                    </a:ln>
                    <a:solidFill>
                      <a:srgbClr val="000000"/>
                    </a:solidFill>
                    <a:effectLst/>
                    <a:uLnTx/>
                    <a:uFillTx/>
                    <a:latin typeface="Arial" panose="020B0604020202020204" pitchFamily="34" charset="0"/>
                    <a:ea typeface="PMingLiU"/>
                    <a:cs typeface="Times New Roman" panose="02020603050405020304" pitchFamily="18" charset="0"/>
                    <a:sym typeface="Arial"/>
                  </a:rPr>
                  <a:t>:</a:t>
                </a:r>
                <a:endParaRPr kumimoji="0" lang="en-US" sz="2600" b="0" i="0" u="none" strike="noStrike" kern="0" cap="none" spc="0" normalizeH="0" baseline="0" noProof="0" smtClean="0">
                  <a:ln>
                    <a:noFill/>
                  </a:ln>
                  <a:solidFill>
                    <a:srgbClr val="000000"/>
                  </a:solidFill>
                  <a:effectLst/>
                  <a:uLnTx/>
                  <a:uFillTx/>
                  <a:latin typeface="Arial"/>
                  <a:ea typeface="PMingLiU"/>
                  <a:cs typeface="Times New Roman" panose="02020603050405020304" pitchFamily="18" charset="0"/>
                  <a:sym typeface="Arial"/>
                </a:endParaRPr>
              </a:p>
              <a:p>
                <a:pPr algn="just">
                  <a:lnSpc>
                    <a:spcPct val="165000"/>
                  </a:lnSpc>
                </a:pPr>
                <a:r>
                  <a:rPr lang="nl-NL" sz="1800" kern="100">
                    <a:latin typeface="+mj-lt"/>
                    <a:ea typeface="Malgun Gothic" panose="020B0503020000020004" pitchFamily="34" charset="-127"/>
                    <a:cs typeface="Times New Roman" panose="02020603050405020304" pitchFamily="18" charset="0"/>
                  </a:rPr>
                  <a:t>Cho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𝑇</m:t>
                    </m:r>
                  </m:oMath>
                </a14:m>
                <a:r>
                  <a:rPr lang="nl-NL" sz="1800" kern="100">
                    <a:latin typeface="+mj-lt"/>
                    <a:ea typeface="Malgun Gothic" panose="020B0503020000020004" pitchFamily="34" charset="-127"/>
                    <a:cs typeface="Times New Roman" panose="02020603050405020304" pitchFamily="18" charset="0"/>
                  </a:rPr>
                  <a:t> là một phép thử và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𝐸</m:t>
                    </m:r>
                  </m:oMath>
                </a14:m>
                <a:r>
                  <a:rPr lang="nl-NL" sz="1800" kern="100">
                    <a:latin typeface="+mj-lt"/>
                    <a:ea typeface="Malgun Gothic" panose="020B0503020000020004" pitchFamily="34" charset="-127"/>
                    <a:cs typeface="Times New Roman" panose="02020603050405020304" pitchFamily="18" charset="0"/>
                  </a:rPr>
                  <a:t> là một biến cố liên quan tới phép thử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𝑇</m:t>
                    </m:r>
                  </m:oMath>
                </a14:m>
                <a:r>
                  <a:rPr lang="nl-NL" sz="1800" kern="100">
                    <a:latin typeface="+mj-lt"/>
                    <a:ea typeface="Malgun Gothic" panose="020B0503020000020004" pitchFamily="34" charset="-127"/>
                    <a:cs typeface="Times New Roman" panose="02020603050405020304" pitchFamily="18" charset="0"/>
                  </a:rPr>
                  <a:t>. Ta thực hiện phép thử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𝑇</m:t>
                    </m:r>
                  </m:oMath>
                </a14:m>
                <a:r>
                  <a:rPr lang="nl-NL" sz="1800" kern="100">
                    <a:latin typeface="+mj-lt"/>
                    <a:ea typeface="Malgun Gothic" panose="020B0503020000020004" pitchFamily="34" charset="-127"/>
                    <a:cs typeface="Times New Roman" panose="02020603050405020304" pitchFamily="18" charset="0"/>
                  </a:rPr>
                  <a:t> lặp lại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𝑛</m:t>
                    </m:r>
                  </m:oMath>
                </a14:m>
                <a:r>
                  <a:rPr lang="nl-NL" sz="1800" kern="100">
                    <a:latin typeface="+mj-lt"/>
                    <a:ea typeface="Malgun Gothic" panose="020B0503020000020004" pitchFamily="34" charset="-127"/>
                    <a:cs typeface="Times New Roman" panose="02020603050405020304" pitchFamily="18" charset="0"/>
                  </a:rPr>
                  <a:t> lần một cách độc lập. Ở mỗi lần thực hiện phép thử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𝑇</m:t>
                    </m:r>
                  </m:oMath>
                </a14:m>
                <a:r>
                  <a:rPr lang="nl-NL" sz="1800" kern="100">
                    <a:latin typeface="+mj-lt"/>
                    <a:ea typeface="Malgun Gothic" panose="020B0503020000020004" pitchFamily="34" charset="-127"/>
                    <a:cs typeface="Times New Roman" panose="02020603050405020304" pitchFamily="18" charset="0"/>
                  </a:rPr>
                  <a:t>, biến cố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𝐸</m:t>
                    </m:r>
                  </m:oMath>
                </a14:m>
                <a:r>
                  <a:rPr lang="nl-NL" sz="1800" kern="100">
                    <a:latin typeface="+mj-lt"/>
                    <a:ea typeface="Malgun Gothic" panose="020B0503020000020004" pitchFamily="34" charset="-127"/>
                    <a:cs typeface="Times New Roman" panose="02020603050405020304" pitchFamily="18" charset="0"/>
                  </a:rPr>
                  <a:t> có xác suất xuất hiện bằng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𝑝</m:t>
                    </m:r>
                  </m:oMath>
                </a14:m>
                <a:r>
                  <a:rPr lang="nl-NL" sz="1800" kern="100">
                    <a:latin typeface="+mj-lt"/>
                    <a:ea typeface="Malgun Gothic" panose="020B0503020000020004" pitchFamily="34" charset="-127"/>
                    <a:cs typeface="Times New Roman" panose="02020603050405020304" pitchFamily="18" charset="0"/>
                  </a:rPr>
                  <a:t>,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𝑃</m:t>
                    </m:r>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m:t>
                    </m:r>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𝐸</m:t>
                    </m:r>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 = </m:t>
                    </m:r>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𝑝</m:t>
                    </m:r>
                  </m:oMath>
                </a14:m>
                <a:r>
                  <a:rPr lang="nl-NL" sz="1800" kern="100">
                    <a:latin typeface="+mj-lt"/>
                    <a:ea typeface="Malgun Gothic" panose="020B0503020000020004" pitchFamily="34" charset="-127"/>
                    <a:cs typeface="Times New Roman" panose="02020603050405020304" pitchFamily="18" charset="0"/>
                  </a:rPr>
                  <a:t>. Gọi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nl-NL" sz="1800" kern="100">
                    <a:latin typeface="+mj-lt"/>
                    <a:ea typeface="Malgun Gothic" panose="020B0503020000020004" pitchFamily="34" charset="-127"/>
                    <a:cs typeface="Times New Roman" panose="02020603050405020304" pitchFamily="18" charset="0"/>
                  </a:rPr>
                  <a:t> là số lần xuất hiện biến cố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𝐸</m:t>
                    </m:r>
                  </m:oMath>
                </a14:m>
                <a:r>
                  <a:rPr lang="nl-NL" sz="1800" kern="100">
                    <a:latin typeface="+mj-lt"/>
                    <a:ea typeface="Malgun Gothic" panose="020B0503020000020004" pitchFamily="34" charset="-127"/>
                    <a:cs typeface="Times New Roman" panose="02020603050405020304" pitchFamily="18" charset="0"/>
                  </a:rPr>
                  <a:t> trong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𝑛</m:t>
                    </m:r>
                  </m:oMath>
                </a14:m>
                <a:r>
                  <a:rPr lang="nl-NL" sz="1800" kern="100">
                    <a:latin typeface="+mj-lt"/>
                    <a:ea typeface="Malgun Gothic" panose="020B0503020000020004" pitchFamily="34" charset="-127"/>
                    <a:cs typeface="Times New Roman" panose="02020603050405020304" pitchFamily="18" charset="0"/>
                  </a:rPr>
                  <a:t> lần thực hiện lặp lại phép thử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𝑇</m:t>
                    </m:r>
                  </m:oMath>
                </a14:m>
                <a:r>
                  <a:rPr lang="nl-NL" sz="1800" kern="100">
                    <a:latin typeface="+mj-lt"/>
                    <a:ea typeface="Malgun Gothic" panose="020B0503020000020004" pitchFamily="34" charset="-127"/>
                    <a:cs typeface="Times New Roman" panose="02020603050405020304" pitchFamily="18" charset="0"/>
                  </a:rPr>
                  <a:t>. Khi đó </a:t>
                </a:r>
                <a14:m>
                  <m:oMath xmlns:m="http://schemas.openxmlformats.org/officeDocument/2006/math">
                    <m:r>
                      <a:rPr lang="nl-NL" sz="1800" i="1" kern="100">
                        <a:effectLst/>
                        <a:latin typeface="+mj-lt"/>
                        <a:ea typeface="Malgun Gothic" panose="020B0503020000020004" pitchFamily="34" charset="-127"/>
                        <a:cs typeface="Times New Roman" panose="02020603050405020304" pitchFamily="18" charset="0"/>
                      </a:rPr>
                      <m:t>𝑋</m:t>
                    </m:r>
                    <m:r>
                      <a:rPr lang="nl-NL" sz="1800" i="1" kern="100">
                        <a:effectLst/>
                        <a:latin typeface="+mj-lt"/>
                        <a:ea typeface="Malgun Gothic" panose="020B0503020000020004" pitchFamily="34" charset="-127"/>
                        <a:cs typeface="Times New Roman" panose="02020603050405020304" pitchFamily="18" charset="0"/>
                      </a:rPr>
                      <m:t> ~ </m:t>
                    </m:r>
                    <m:r>
                      <a:rPr lang="nl-NL" sz="1800" i="1" kern="100">
                        <a:effectLst/>
                        <a:latin typeface="+mj-lt"/>
                        <a:ea typeface="Malgun Gothic" panose="020B0503020000020004" pitchFamily="34" charset="-127"/>
                        <a:cs typeface="Times New Roman" panose="02020603050405020304" pitchFamily="18" charset="0"/>
                      </a:rPr>
                      <m:t>𝐵</m:t>
                    </m:r>
                    <m:r>
                      <a:rPr lang="nl-NL" sz="1800" i="1" kern="100">
                        <a:effectLst/>
                        <a:latin typeface="+mj-lt"/>
                        <a:ea typeface="Malgun Gothic" panose="020B0503020000020004" pitchFamily="34" charset="-127"/>
                        <a:cs typeface="Times New Roman" panose="02020603050405020304" pitchFamily="18" charset="0"/>
                      </a:rPr>
                      <m:t>(</m:t>
                    </m:r>
                    <m:r>
                      <a:rPr lang="nl-NL" sz="1800" i="1" kern="100">
                        <a:effectLst/>
                        <a:latin typeface="+mj-lt"/>
                        <a:ea typeface="Malgun Gothic" panose="020B0503020000020004" pitchFamily="34" charset="-127"/>
                        <a:cs typeface="Times New Roman" panose="02020603050405020304" pitchFamily="18" charset="0"/>
                      </a:rPr>
                      <m:t>𝑛</m:t>
                    </m:r>
                    <m:r>
                      <a:rPr lang="nl-NL" sz="1800" i="1" kern="100">
                        <a:effectLst/>
                        <a:latin typeface="+mj-lt"/>
                        <a:ea typeface="Malgun Gothic" panose="020B0503020000020004" pitchFamily="34" charset="-127"/>
                        <a:cs typeface="Times New Roman" panose="02020603050405020304" pitchFamily="18" charset="0"/>
                      </a:rPr>
                      <m:t>, </m:t>
                    </m:r>
                    <m:r>
                      <a:rPr lang="nl-NL" sz="1800" i="1" kern="100">
                        <a:effectLst/>
                        <a:latin typeface="+mj-lt"/>
                        <a:ea typeface="Malgun Gothic" panose="020B0503020000020004" pitchFamily="34" charset="-127"/>
                        <a:cs typeface="Times New Roman" panose="02020603050405020304" pitchFamily="18" charset="0"/>
                      </a:rPr>
                      <m:t>𝑝</m:t>
                    </m:r>
                    <m:r>
                      <a:rPr lang="nl-NL" sz="1800" i="1" kern="100">
                        <a:effectLst/>
                        <a:latin typeface="+mj-lt"/>
                        <a:ea typeface="Malgun Gothic" panose="020B0503020000020004" pitchFamily="34" charset="-127"/>
                        <a:cs typeface="Times New Roman" panose="02020603050405020304" pitchFamily="18" charset="0"/>
                      </a:rPr>
                      <m:t>).</m:t>
                    </m:r>
                  </m:oMath>
                </a14:m>
                <a:endParaRPr lang="en-US" sz="1800" kern="100">
                  <a:effectLst/>
                  <a:latin typeface="+mj-lt"/>
                  <a:ea typeface="Aptos"/>
                  <a:cs typeface="Times New Roman" panose="02020603050405020304" pitchFamily="18" charset="0"/>
                </a:endParaRPr>
              </a:p>
            </p:txBody>
          </p:sp>
        </mc:Choice>
        <mc:Fallback>
          <p:sp>
            <p:nvSpPr>
              <p:cNvPr id="35" name="Rectangle 34"/>
              <p:cNvSpPr>
                <a:spLocks noRot="1" noChangeAspect="1" noMove="1" noResize="1" noEditPoints="1" noAdjustHandles="1" noChangeArrowheads="1" noChangeShapeType="1" noTextEdit="1"/>
              </p:cNvSpPr>
              <p:nvPr/>
            </p:nvSpPr>
            <p:spPr>
              <a:xfrm>
                <a:off x="973630" y="674963"/>
                <a:ext cx="7249896" cy="3016210"/>
              </a:xfrm>
              <a:prstGeom prst="rect">
                <a:avLst/>
              </a:prstGeom>
              <a:blipFill>
                <a:blip r:embed="rId3"/>
                <a:stretch>
                  <a:fillRect l="-1514" r="-673" b="-202"/>
                </a:stretch>
              </a:blipFill>
            </p:spPr>
            <p:txBody>
              <a:bodyPr/>
              <a:lstStyle/>
              <a:p>
                <a:r>
                  <a:rPr lang="en-US">
                    <a:noFill/>
                  </a:rPr>
                  <a:t> </a:t>
                </a:r>
              </a:p>
            </p:txBody>
          </p:sp>
        </mc:Fallback>
      </mc:AlternateContent>
    </p:spTree>
    <p:extLst>
      <p:ext uri="{BB962C8B-B14F-4D97-AF65-F5344CB8AC3E}">
        <p14:creationId xmlns:p14="http://schemas.microsoft.com/office/powerpoint/2010/main" val="7003654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5" name="Rectangle 34"/>
              <p:cNvSpPr/>
              <p:nvPr/>
            </p:nvSpPr>
            <p:spPr>
              <a:xfrm>
                <a:off x="973631" y="658823"/>
                <a:ext cx="7249896" cy="3100336"/>
              </a:xfrm>
              <a:prstGeom prst="rect">
                <a:avLst/>
              </a:prstGeom>
            </p:spPr>
            <p:txBody>
              <a:bodyPr wrap="square">
                <a:spAutoFit/>
              </a:bodyPr>
              <a:lstStyle/>
              <a:p>
                <a:pPr lvl="0" algn="just">
                  <a:lnSpc>
                    <a:spcPct val="170000"/>
                  </a:lnSpc>
                  <a:spcBef>
                    <a:spcPts val="600"/>
                  </a:spcBef>
                  <a:spcAft>
                    <a:spcPts val="600"/>
                  </a:spcAft>
                  <a:defRPr/>
                </a:pPr>
                <a:r>
                  <a:rPr lang="vi-VN" sz="2400" b="1" i="1">
                    <a:latin typeface="Arial" panose="020B0604020202020204" pitchFamily="34" charset="0"/>
                    <a:ea typeface="PMingLiU"/>
                    <a:cs typeface="Times New Roman" panose="02020603050405020304" pitchFamily="18" charset="0"/>
                  </a:rPr>
                  <a:t>Chú ý về phân bố </a:t>
                </a:r>
                <a:r>
                  <a:rPr lang="vi-VN" sz="2400" b="1" i="1">
                    <a:latin typeface="Arial" panose="020B0604020202020204" pitchFamily="34" charset="0"/>
                    <a:ea typeface="PMingLiU"/>
                    <a:cs typeface="Times New Roman" panose="02020603050405020304" pitchFamily="18" charset="0"/>
                  </a:rPr>
                  <a:t>nhị </a:t>
                </a:r>
                <a:r>
                  <a:rPr lang="vi-VN" sz="2400" b="1" i="1" smtClean="0">
                    <a:latin typeface="Arial" panose="020B0604020202020204" pitchFamily="34" charset="0"/>
                    <a:ea typeface="PMingLiU"/>
                    <a:cs typeface="Times New Roman" panose="02020603050405020304" pitchFamily="18" charset="0"/>
                  </a:rPr>
                  <a:t>thức</a:t>
                </a:r>
                <a:endParaRPr lang="en-US" sz="2400" b="1" i="1" smtClean="0">
                  <a:latin typeface="Arial" panose="020B0604020202020204" pitchFamily="34" charset="0"/>
                  <a:ea typeface="PMingLiU"/>
                  <a:cs typeface="Times New Roman" panose="02020603050405020304" pitchFamily="18" charset="0"/>
                </a:endParaRPr>
              </a:p>
              <a:p>
                <a:pPr algn="just">
                  <a:lnSpc>
                    <a:spcPct val="170000"/>
                  </a:lnSpc>
                  <a:spcBef>
                    <a:spcPts val="600"/>
                  </a:spcBef>
                  <a:spcAft>
                    <a:spcPts val="600"/>
                  </a:spcAft>
                </a:pPr>
                <a:r>
                  <a:rPr lang="nl-NL" sz="1800" kern="100">
                    <a:latin typeface="+mn-lt"/>
                    <a:ea typeface="Malgun Gothic" panose="020B0503020000020004" pitchFamily="34" charset="-127"/>
                    <a:cs typeface="Times New Roman" panose="02020603050405020304" pitchFamily="18" charset="0"/>
                  </a:rPr>
                  <a:t>Cho </a:t>
                </a:r>
                <a14:m>
                  <m:oMath xmlns:m="http://schemas.openxmlformats.org/officeDocument/2006/math">
                    <m:r>
                      <a:rPr lang="nl-NL" sz="1800" i="1" kern="100" smtClean="0">
                        <a:latin typeface="Cambria Math" panose="02040503050406030204" pitchFamily="18" charset="0"/>
                        <a:ea typeface="Malgun Gothic" panose="020B0503020000020004" pitchFamily="34" charset="-127"/>
                        <a:cs typeface="Times New Roman" panose="02020603050405020304" pitchFamily="18" charset="0"/>
                      </a:rPr>
                      <m:t>𝑋</m:t>
                    </m:r>
                  </m:oMath>
                </a14:m>
                <a:r>
                  <a:rPr lang="nl-NL" sz="1800" kern="100">
                    <a:latin typeface="+mn-lt"/>
                    <a:ea typeface="Malgun Gothic" panose="020B0503020000020004" pitchFamily="34" charset="-127"/>
                    <a:cs typeface="Times New Roman" panose="02020603050405020304" pitchFamily="18" charset="0"/>
                  </a:rPr>
                  <a:t> là biến ngẫu nhiên với </a:t>
                </a:r>
                <a14:m>
                  <m:oMath xmlns:m="http://schemas.openxmlformats.org/officeDocument/2006/math">
                    <m:r>
                      <a:rPr lang="nl-NL" sz="1800" i="1" kern="100">
                        <a:effectLst/>
                        <a:latin typeface="+mn-lt"/>
                        <a:ea typeface="Malgun Gothic" panose="020B0503020000020004" pitchFamily="34" charset="-127"/>
                        <a:cs typeface="Times New Roman" panose="02020603050405020304" pitchFamily="18" charset="0"/>
                      </a:rPr>
                      <m:t>𝑋</m:t>
                    </m:r>
                    <m:r>
                      <a:rPr lang="nl-NL" sz="1800" i="1" kern="100">
                        <a:effectLst/>
                        <a:latin typeface="+mn-lt"/>
                        <a:ea typeface="Malgun Gothic" panose="020B0503020000020004" pitchFamily="34" charset="-127"/>
                        <a:cs typeface="Times New Roman" panose="02020603050405020304" pitchFamily="18" charset="0"/>
                      </a:rPr>
                      <m:t> ~ </m:t>
                    </m:r>
                    <m:r>
                      <a:rPr lang="nl-NL" sz="1800" i="1" kern="100">
                        <a:effectLst/>
                        <a:latin typeface="+mn-lt"/>
                        <a:ea typeface="Malgun Gothic" panose="020B0503020000020004" pitchFamily="34" charset="-127"/>
                        <a:cs typeface="Times New Roman" panose="02020603050405020304" pitchFamily="18" charset="0"/>
                      </a:rPr>
                      <m:t>𝐵</m:t>
                    </m:r>
                    <m:d>
                      <m:dPr>
                        <m:ctrlPr>
                          <a:rPr lang="en-US" sz="1800" i="1" kern="100">
                            <a:effectLst/>
                            <a:latin typeface="+mn-lt"/>
                            <a:ea typeface="Malgun Gothic" panose="020B0503020000020004" pitchFamily="34" charset="-127"/>
                            <a:cs typeface="Times New Roman" panose="02020603050405020304" pitchFamily="18" charset="0"/>
                          </a:rPr>
                        </m:ctrlPr>
                      </m:dPr>
                      <m:e>
                        <m:r>
                          <a:rPr lang="nl-NL" sz="1800" i="1" kern="100">
                            <a:effectLst/>
                            <a:latin typeface="+mn-lt"/>
                            <a:ea typeface="Malgun Gothic" panose="020B0503020000020004" pitchFamily="34" charset="-127"/>
                            <a:cs typeface="Times New Roman" panose="02020603050405020304" pitchFamily="18" charset="0"/>
                          </a:rPr>
                          <m:t>𝑛</m:t>
                        </m:r>
                        <m:r>
                          <a:rPr lang="nl-NL" sz="1800" i="1" kern="100">
                            <a:effectLst/>
                            <a:latin typeface="+mn-lt"/>
                            <a:ea typeface="Malgun Gothic" panose="020B0503020000020004" pitchFamily="34" charset="-127"/>
                            <a:cs typeface="Times New Roman" panose="02020603050405020304" pitchFamily="18" charset="0"/>
                          </a:rPr>
                          <m:t>, </m:t>
                        </m:r>
                        <m:r>
                          <a:rPr lang="nl-NL" sz="1800" i="1" kern="100">
                            <a:effectLst/>
                            <a:latin typeface="+mn-lt"/>
                            <a:ea typeface="Malgun Gothic" panose="020B0503020000020004" pitchFamily="34" charset="-127"/>
                            <a:cs typeface="Times New Roman" panose="02020603050405020304" pitchFamily="18" charset="0"/>
                          </a:rPr>
                          <m:t>𝑝</m:t>
                        </m:r>
                      </m:e>
                    </m:d>
                    <m:r>
                      <a:rPr lang="nl-NL" sz="1800" i="1" kern="100">
                        <a:effectLst/>
                        <a:latin typeface="+mn-lt"/>
                        <a:ea typeface="Malgun Gothic" panose="020B0503020000020004" pitchFamily="34" charset="-127"/>
                        <a:cs typeface="Times New Roman" panose="02020603050405020304" pitchFamily="18" charset="0"/>
                      </a:rPr>
                      <m:t>. </m:t>
                    </m:r>
                  </m:oMath>
                </a14:m>
                <a:r>
                  <a:rPr lang="nl-NL" sz="1800" kern="100">
                    <a:effectLst/>
                    <a:latin typeface="+mn-lt"/>
                    <a:ea typeface="Malgun Gothic" panose="020B0503020000020004" pitchFamily="34" charset="-127"/>
                    <a:cs typeface="Times New Roman" panose="02020603050405020304" pitchFamily="18" charset="0"/>
                  </a:rPr>
                  <a:t>Khi đó, với mỗi số nguyên dương </a:t>
                </a:r>
                <a14:m>
                  <m:oMath xmlns:m="http://schemas.openxmlformats.org/officeDocument/2006/math">
                    <m:r>
                      <a:rPr lang="nl-NL" sz="1800" i="1" kern="100">
                        <a:effectLst/>
                        <a:latin typeface="+mn-lt"/>
                        <a:ea typeface="Malgun Gothic" panose="020B0503020000020004" pitchFamily="34" charset="-127"/>
                        <a:cs typeface="Times New Roman" panose="02020603050405020304" pitchFamily="18" charset="0"/>
                      </a:rPr>
                      <m:t>𝑘</m:t>
                    </m:r>
                    <m:r>
                      <a:rPr lang="nl-NL" sz="1800" i="1" kern="100">
                        <a:effectLst/>
                        <a:latin typeface="+mn-lt"/>
                        <a:ea typeface="Malgun Gothic" panose="020B0503020000020004" pitchFamily="34" charset="-127"/>
                        <a:cs typeface="Times New Roman" panose="02020603050405020304" pitchFamily="18" charset="0"/>
                      </a:rPr>
                      <m:t> (1≤ </m:t>
                    </m:r>
                    <m:r>
                      <a:rPr lang="nl-NL" sz="1800" i="1" kern="100">
                        <a:effectLst/>
                        <a:latin typeface="+mn-lt"/>
                        <a:ea typeface="Malgun Gothic" panose="020B0503020000020004" pitchFamily="34" charset="-127"/>
                        <a:cs typeface="Times New Roman" panose="02020603050405020304" pitchFamily="18" charset="0"/>
                      </a:rPr>
                      <m:t>𝑘</m:t>
                    </m:r>
                    <m:r>
                      <a:rPr lang="nl-NL" sz="1800" i="1" kern="100">
                        <a:effectLst/>
                        <a:latin typeface="+mn-lt"/>
                        <a:ea typeface="Malgun Gothic" panose="020B0503020000020004" pitchFamily="34" charset="-127"/>
                        <a:cs typeface="Times New Roman" panose="02020603050405020304" pitchFamily="18" charset="0"/>
                      </a:rPr>
                      <m:t> ≤</m:t>
                    </m:r>
                    <m:r>
                      <a:rPr lang="nl-NL" sz="1800" i="1" kern="100">
                        <a:effectLst/>
                        <a:latin typeface="+mn-lt"/>
                        <a:ea typeface="Malgun Gothic" panose="020B0503020000020004" pitchFamily="34" charset="-127"/>
                        <a:cs typeface="Times New Roman" panose="02020603050405020304" pitchFamily="18" charset="0"/>
                      </a:rPr>
                      <m:t>𝑛</m:t>
                    </m:r>
                    <m:r>
                      <a:rPr lang="nl-NL" sz="1800" i="1" kern="100">
                        <a:effectLst/>
                        <a:latin typeface="+mn-lt"/>
                        <a:ea typeface="Malgun Gothic" panose="020B0503020000020004" pitchFamily="34" charset="-127"/>
                        <a:cs typeface="Times New Roman" panose="02020603050405020304" pitchFamily="18" charset="0"/>
                      </a:rPr>
                      <m:t>) </m:t>
                    </m:r>
                  </m:oMath>
                </a14:m>
                <a:r>
                  <a:rPr lang="nl-NL" sz="1800" kern="100">
                    <a:effectLst/>
                    <a:latin typeface="+mn-lt"/>
                    <a:ea typeface="Malgun Gothic" panose="020B0503020000020004" pitchFamily="34" charset="-127"/>
                    <a:cs typeface="Times New Roman" panose="02020603050405020304" pitchFamily="18" charset="0"/>
                  </a:rPr>
                  <a:t>ta có: </a:t>
                </a:r>
                <a:endParaRPr lang="en-US" sz="1800" kern="100">
                  <a:effectLst/>
                  <a:latin typeface="+mn-lt"/>
                  <a:ea typeface="Aptos"/>
                  <a:cs typeface="Times New Roman" panose="02020603050405020304" pitchFamily="18" charset="0"/>
                </a:endParaRPr>
              </a:p>
              <a:p>
                <a:pPr algn="just">
                  <a:lnSpc>
                    <a:spcPct val="170000"/>
                  </a:lnSpc>
                  <a:spcBef>
                    <a:spcPts val="600"/>
                  </a:spcBef>
                  <a:spcAft>
                    <a:spcPts val="600"/>
                  </a:spcAft>
                </a:pPr>
                <a:r>
                  <a:rPr lang="en-US" sz="1800" kern="100">
                    <a:effectLst/>
                    <a:latin typeface="+mn-lt"/>
                    <a:ea typeface="Malgun Gothic" panose="020B0503020000020004" pitchFamily="34" charset="-127"/>
                    <a:cs typeface="Times New Roman" panose="02020603050405020304" pitchFamily="18" charset="0"/>
                  </a:rPr>
                  <a:t>a) </a:t>
                </a:r>
                <a14:m>
                  <m:oMath xmlns:m="http://schemas.openxmlformats.org/officeDocument/2006/math">
                    <m:r>
                      <a:rPr lang="nl-NL" sz="1800" i="1" kern="100">
                        <a:effectLst/>
                        <a:latin typeface="+mn-lt"/>
                        <a:ea typeface="Malgun Gothic" panose="020B0503020000020004" pitchFamily="34" charset="-127"/>
                        <a:cs typeface="Times New Roman" panose="02020603050405020304" pitchFamily="18" charset="0"/>
                      </a:rPr>
                      <m:t>𝑃</m:t>
                    </m:r>
                    <m:r>
                      <a:rPr lang="en-US" sz="1800" i="1" kern="100">
                        <a:effectLst/>
                        <a:latin typeface="+mn-lt"/>
                        <a:ea typeface="Malgun Gothic" panose="020B0503020000020004" pitchFamily="34" charset="-127"/>
                        <a:cs typeface="Times New Roman" panose="02020603050405020304" pitchFamily="18" charset="0"/>
                      </a:rPr>
                      <m:t>(</m:t>
                    </m:r>
                    <m:r>
                      <a:rPr lang="nl-NL" sz="1800" i="1" kern="100">
                        <a:effectLst/>
                        <a:latin typeface="+mn-lt"/>
                        <a:ea typeface="Malgun Gothic" panose="020B0503020000020004" pitchFamily="34" charset="-127"/>
                        <a:cs typeface="Times New Roman" panose="02020603050405020304" pitchFamily="18" charset="0"/>
                      </a:rPr>
                      <m:t>𝑋</m:t>
                    </m:r>
                    <m:r>
                      <a:rPr lang="en-US" sz="1800" i="1" kern="100">
                        <a:effectLst/>
                        <a:latin typeface="+mn-lt"/>
                        <a:ea typeface="Malgun Gothic" panose="020B0503020000020004" pitchFamily="34" charset="-127"/>
                        <a:cs typeface="Times New Roman" panose="02020603050405020304" pitchFamily="18" charset="0"/>
                      </a:rPr>
                      <m:t>≤</m:t>
                    </m:r>
                    <m:r>
                      <a:rPr lang="nl-NL" sz="1800" i="1" kern="100">
                        <a:effectLst/>
                        <a:latin typeface="+mn-lt"/>
                        <a:ea typeface="Malgun Gothic" panose="020B0503020000020004" pitchFamily="34" charset="-127"/>
                        <a:cs typeface="Times New Roman" panose="02020603050405020304" pitchFamily="18" charset="0"/>
                      </a:rPr>
                      <m:t>𝑘</m:t>
                    </m:r>
                    <m:r>
                      <a:rPr lang="en-US" sz="1800" i="1" kern="100">
                        <a:effectLst/>
                        <a:latin typeface="+mn-lt"/>
                        <a:ea typeface="Malgun Gothic" panose="020B0503020000020004" pitchFamily="34" charset="-127"/>
                        <a:cs typeface="Times New Roman" panose="02020603050405020304" pitchFamily="18" charset="0"/>
                      </a:rPr>
                      <m:t>)=</m:t>
                    </m:r>
                    <m:sSubSup>
                      <m:sSubSupPr>
                        <m:ctrlPr>
                          <a:rPr lang="en-US" sz="1800" i="1" kern="100">
                            <a:effectLst/>
                            <a:latin typeface="+mn-lt"/>
                            <a:ea typeface="Malgun Gothic" panose="020B0503020000020004" pitchFamily="34" charset="-127"/>
                            <a:cs typeface="Times New Roman" panose="02020603050405020304" pitchFamily="18" charset="0"/>
                          </a:rPr>
                        </m:ctrlPr>
                      </m:sSubSupPr>
                      <m:e>
                        <m:r>
                          <a:rPr lang="nl-NL" sz="1800" i="1" kern="100">
                            <a:effectLst/>
                            <a:latin typeface="+mn-lt"/>
                            <a:ea typeface="Malgun Gothic" panose="020B0503020000020004" pitchFamily="34" charset="-127"/>
                            <a:cs typeface="Times New Roman" panose="02020603050405020304" pitchFamily="18" charset="0"/>
                          </a:rPr>
                          <m:t>𝐶</m:t>
                        </m:r>
                      </m:e>
                      <m:sub>
                        <m:r>
                          <a:rPr lang="nl-NL" sz="1800" i="1" kern="100">
                            <a:effectLst/>
                            <a:latin typeface="+mn-lt"/>
                            <a:ea typeface="Malgun Gothic" panose="020B0503020000020004" pitchFamily="34" charset="-127"/>
                            <a:cs typeface="Times New Roman" panose="02020603050405020304" pitchFamily="18" charset="0"/>
                          </a:rPr>
                          <m:t>𝑛</m:t>
                        </m:r>
                      </m:sub>
                      <m:sup>
                        <m:r>
                          <a:rPr lang="en-US" sz="1800" i="1" kern="100">
                            <a:effectLst/>
                            <a:latin typeface="+mn-lt"/>
                            <a:ea typeface="Malgun Gothic" panose="020B0503020000020004" pitchFamily="34" charset="-127"/>
                            <a:cs typeface="Times New Roman" panose="02020603050405020304" pitchFamily="18" charset="0"/>
                          </a:rPr>
                          <m:t>0</m:t>
                        </m:r>
                      </m:sup>
                    </m:sSubSup>
                    <m:r>
                      <a:rPr lang="nl-NL" sz="1800" i="1" kern="100">
                        <a:effectLst/>
                        <a:latin typeface="+mn-lt"/>
                        <a:ea typeface="Malgun Gothic" panose="020B0503020000020004" pitchFamily="34" charset="-127"/>
                        <a:cs typeface="Times New Roman" panose="02020603050405020304" pitchFamily="18" charset="0"/>
                      </a:rPr>
                      <m:t> </m:t>
                    </m:r>
                    <m:sSup>
                      <m:sSupPr>
                        <m:ctrlPr>
                          <a:rPr lang="en-US" sz="1800" i="1" kern="100">
                            <a:effectLst/>
                            <a:latin typeface="+mn-lt"/>
                            <a:ea typeface="Malgun Gothic" panose="020B0503020000020004" pitchFamily="34" charset="-127"/>
                            <a:cs typeface="Times New Roman" panose="02020603050405020304" pitchFamily="18" charset="0"/>
                          </a:rPr>
                        </m:ctrlPr>
                      </m:sSupPr>
                      <m:e>
                        <m:d>
                          <m:dPr>
                            <m:ctrlPr>
                              <a:rPr lang="en-US" sz="1800" i="1" kern="100">
                                <a:effectLst/>
                                <a:latin typeface="+mn-lt"/>
                                <a:ea typeface="Malgun Gothic" panose="020B0503020000020004" pitchFamily="34" charset="-127"/>
                                <a:cs typeface="Times New Roman" panose="02020603050405020304" pitchFamily="18" charset="0"/>
                              </a:rPr>
                            </m:ctrlPr>
                          </m:dPr>
                          <m:e>
                            <m:r>
                              <a:rPr lang="en-US" sz="1800" i="1" kern="100">
                                <a:effectLst/>
                                <a:latin typeface="+mn-lt"/>
                                <a:ea typeface="Malgun Gothic" panose="020B0503020000020004" pitchFamily="34" charset="-127"/>
                                <a:cs typeface="Times New Roman" panose="02020603050405020304" pitchFamily="18" charset="0"/>
                              </a:rPr>
                              <m:t>1−</m:t>
                            </m:r>
                            <m:r>
                              <a:rPr lang="nl-NL" sz="1800" i="1" kern="100">
                                <a:effectLst/>
                                <a:latin typeface="+mn-lt"/>
                                <a:ea typeface="Malgun Gothic" panose="020B0503020000020004" pitchFamily="34" charset="-127"/>
                                <a:cs typeface="Times New Roman" panose="02020603050405020304" pitchFamily="18" charset="0"/>
                              </a:rPr>
                              <m:t>𝑝</m:t>
                            </m:r>
                          </m:e>
                        </m:d>
                      </m:e>
                      <m:sup>
                        <m:r>
                          <a:rPr lang="nl-NL" sz="1800" i="1" kern="100">
                            <a:effectLst/>
                            <a:latin typeface="+mn-lt"/>
                            <a:ea typeface="Malgun Gothic" panose="020B0503020000020004" pitchFamily="34" charset="-127"/>
                            <a:cs typeface="Times New Roman" panose="02020603050405020304" pitchFamily="18" charset="0"/>
                          </a:rPr>
                          <m:t>𝑛</m:t>
                        </m:r>
                      </m:sup>
                    </m:sSup>
                    <m:r>
                      <a:rPr lang="en-US" sz="1800" i="1" kern="100">
                        <a:effectLst/>
                        <a:latin typeface="+mn-lt"/>
                        <a:ea typeface="Malgun Gothic" panose="020B0503020000020004" pitchFamily="34" charset="-127"/>
                        <a:cs typeface="Times New Roman" panose="02020603050405020304" pitchFamily="18" charset="0"/>
                      </a:rPr>
                      <m:t> +</m:t>
                    </m:r>
                    <m:sSubSup>
                      <m:sSubSupPr>
                        <m:ctrlPr>
                          <a:rPr lang="en-US" sz="1800" i="1" kern="100">
                            <a:effectLst/>
                            <a:latin typeface="+mn-lt"/>
                            <a:ea typeface="Malgun Gothic" panose="020B0503020000020004" pitchFamily="34" charset="-127"/>
                            <a:cs typeface="Times New Roman" panose="02020603050405020304" pitchFamily="18" charset="0"/>
                          </a:rPr>
                        </m:ctrlPr>
                      </m:sSubSupPr>
                      <m:e>
                        <m:r>
                          <a:rPr lang="nl-NL" sz="1800" i="1" kern="100">
                            <a:effectLst/>
                            <a:latin typeface="+mn-lt"/>
                            <a:ea typeface="Malgun Gothic" panose="020B0503020000020004" pitchFamily="34" charset="-127"/>
                            <a:cs typeface="Times New Roman" panose="02020603050405020304" pitchFamily="18" charset="0"/>
                          </a:rPr>
                          <m:t>𝐶</m:t>
                        </m:r>
                      </m:e>
                      <m:sub>
                        <m:r>
                          <a:rPr lang="nl-NL" sz="1800" i="1" kern="100">
                            <a:effectLst/>
                            <a:latin typeface="+mn-lt"/>
                            <a:ea typeface="Malgun Gothic" panose="020B0503020000020004" pitchFamily="34" charset="-127"/>
                            <a:cs typeface="Times New Roman" panose="02020603050405020304" pitchFamily="18" charset="0"/>
                          </a:rPr>
                          <m:t>𝑛</m:t>
                        </m:r>
                      </m:sub>
                      <m:sup>
                        <m:r>
                          <a:rPr lang="en-US" sz="1800" i="1" kern="100">
                            <a:effectLst/>
                            <a:latin typeface="+mn-lt"/>
                            <a:ea typeface="Malgun Gothic" panose="020B0503020000020004" pitchFamily="34" charset="-127"/>
                            <a:cs typeface="Times New Roman" panose="02020603050405020304" pitchFamily="18" charset="0"/>
                          </a:rPr>
                          <m:t>1</m:t>
                        </m:r>
                      </m:sup>
                    </m:sSubSup>
                    <m:r>
                      <a:rPr lang="nl-NL" sz="1800" i="1" kern="100">
                        <a:effectLst/>
                        <a:latin typeface="+mn-lt"/>
                        <a:ea typeface="Malgun Gothic" panose="020B0503020000020004" pitchFamily="34" charset="-127"/>
                        <a:cs typeface="Times New Roman" panose="02020603050405020304" pitchFamily="18" charset="0"/>
                      </a:rPr>
                      <m:t>𝑝</m:t>
                    </m:r>
                    <m:r>
                      <a:rPr lang="nl-NL" sz="1800" i="1" kern="100">
                        <a:effectLst/>
                        <a:latin typeface="+mn-lt"/>
                        <a:ea typeface="Malgun Gothic" panose="020B0503020000020004" pitchFamily="34" charset="-127"/>
                        <a:cs typeface="Times New Roman" panose="02020603050405020304" pitchFamily="18" charset="0"/>
                      </a:rPr>
                      <m:t> </m:t>
                    </m:r>
                    <m:sSup>
                      <m:sSupPr>
                        <m:ctrlPr>
                          <a:rPr lang="en-US" sz="1800" i="1" kern="100">
                            <a:effectLst/>
                            <a:latin typeface="+mn-lt"/>
                            <a:ea typeface="Malgun Gothic" panose="020B0503020000020004" pitchFamily="34" charset="-127"/>
                            <a:cs typeface="Times New Roman" panose="02020603050405020304" pitchFamily="18" charset="0"/>
                          </a:rPr>
                        </m:ctrlPr>
                      </m:sSupPr>
                      <m:e>
                        <m:d>
                          <m:dPr>
                            <m:ctrlPr>
                              <a:rPr lang="en-US" sz="1800" i="1" kern="100">
                                <a:effectLst/>
                                <a:latin typeface="+mn-lt"/>
                                <a:ea typeface="Malgun Gothic" panose="020B0503020000020004" pitchFamily="34" charset="-127"/>
                                <a:cs typeface="Times New Roman" panose="02020603050405020304" pitchFamily="18" charset="0"/>
                              </a:rPr>
                            </m:ctrlPr>
                          </m:dPr>
                          <m:e>
                            <m:r>
                              <a:rPr lang="en-US" sz="1800" i="1" kern="100">
                                <a:effectLst/>
                                <a:latin typeface="+mn-lt"/>
                                <a:ea typeface="Malgun Gothic" panose="020B0503020000020004" pitchFamily="34" charset="-127"/>
                                <a:cs typeface="Times New Roman" panose="02020603050405020304" pitchFamily="18" charset="0"/>
                              </a:rPr>
                              <m:t>1−</m:t>
                            </m:r>
                            <m:r>
                              <a:rPr lang="nl-NL" sz="1800" i="1" kern="100">
                                <a:effectLst/>
                                <a:latin typeface="+mn-lt"/>
                                <a:ea typeface="Malgun Gothic" panose="020B0503020000020004" pitchFamily="34" charset="-127"/>
                                <a:cs typeface="Times New Roman" panose="02020603050405020304" pitchFamily="18" charset="0"/>
                              </a:rPr>
                              <m:t>𝑝</m:t>
                            </m:r>
                          </m:e>
                        </m:d>
                      </m:e>
                      <m:sup>
                        <m:r>
                          <a:rPr lang="nl-NL" sz="1800" i="1" kern="100">
                            <a:effectLst/>
                            <a:latin typeface="+mn-lt"/>
                            <a:ea typeface="Malgun Gothic" panose="020B0503020000020004" pitchFamily="34" charset="-127"/>
                            <a:cs typeface="Times New Roman" panose="02020603050405020304" pitchFamily="18" charset="0"/>
                          </a:rPr>
                          <m:t>𝑛</m:t>
                        </m:r>
                        <m:r>
                          <a:rPr lang="en-US" sz="1800" i="1" kern="100">
                            <a:effectLst/>
                            <a:latin typeface="+mn-lt"/>
                            <a:ea typeface="Malgun Gothic" panose="020B0503020000020004" pitchFamily="34" charset="-127"/>
                            <a:cs typeface="Times New Roman" panose="02020603050405020304" pitchFamily="18" charset="0"/>
                          </a:rPr>
                          <m:t>−1</m:t>
                        </m:r>
                      </m:sup>
                    </m:sSup>
                    <m:r>
                      <a:rPr lang="en-US" sz="1800" i="1" kern="100">
                        <a:effectLst/>
                        <a:latin typeface="+mn-lt"/>
                        <a:ea typeface="Malgun Gothic" panose="020B0503020000020004" pitchFamily="34" charset="-127"/>
                        <a:cs typeface="Times New Roman" panose="02020603050405020304" pitchFamily="18" charset="0"/>
                      </a:rPr>
                      <m:t> +..+ </m:t>
                    </m:r>
                    <m:sSubSup>
                      <m:sSubSupPr>
                        <m:ctrlPr>
                          <a:rPr lang="en-US" sz="1800" i="1" kern="100">
                            <a:effectLst/>
                            <a:latin typeface="+mn-lt"/>
                            <a:ea typeface="Malgun Gothic" panose="020B0503020000020004" pitchFamily="34" charset="-127"/>
                            <a:cs typeface="Times New Roman" panose="02020603050405020304" pitchFamily="18" charset="0"/>
                          </a:rPr>
                        </m:ctrlPr>
                      </m:sSubSupPr>
                      <m:e>
                        <m:r>
                          <a:rPr lang="nl-NL" sz="1800" i="1" kern="100">
                            <a:effectLst/>
                            <a:latin typeface="+mn-lt"/>
                            <a:ea typeface="Malgun Gothic" panose="020B0503020000020004" pitchFamily="34" charset="-127"/>
                            <a:cs typeface="Times New Roman" panose="02020603050405020304" pitchFamily="18" charset="0"/>
                          </a:rPr>
                          <m:t>𝐶</m:t>
                        </m:r>
                      </m:e>
                      <m:sub>
                        <m:r>
                          <a:rPr lang="nl-NL" sz="1800" i="1" kern="100">
                            <a:effectLst/>
                            <a:latin typeface="+mn-lt"/>
                            <a:ea typeface="Malgun Gothic" panose="020B0503020000020004" pitchFamily="34" charset="-127"/>
                            <a:cs typeface="Times New Roman" panose="02020603050405020304" pitchFamily="18" charset="0"/>
                          </a:rPr>
                          <m:t>𝑛</m:t>
                        </m:r>
                      </m:sub>
                      <m:sup>
                        <m:r>
                          <a:rPr lang="nl-NL" sz="1800" i="1" kern="100">
                            <a:effectLst/>
                            <a:latin typeface="+mn-lt"/>
                            <a:ea typeface="Malgun Gothic" panose="020B0503020000020004" pitchFamily="34" charset="-127"/>
                            <a:cs typeface="Times New Roman" panose="02020603050405020304" pitchFamily="18" charset="0"/>
                          </a:rPr>
                          <m:t>𝑘</m:t>
                        </m:r>
                      </m:sup>
                    </m:sSubSup>
                    <m:sSup>
                      <m:sSupPr>
                        <m:ctrlPr>
                          <a:rPr lang="en-US" sz="1800" i="1" kern="100">
                            <a:effectLst/>
                            <a:latin typeface="+mn-lt"/>
                            <a:ea typeface="Malgun Gothic" panose="020B0503020000020004" pitchFamily="34" charset="-127"/>
                            <a:cs typeface="Times New Roman" panose="02020603050405020304" pitchFamily="18" charset="0"/>
                          </a:rPr>
                        </m:ctrlPr>
                      </m:sSupPr>
                      <m:e>
                        <m:r>
                          <a:rPr lang="nl-NL" sz="1800" i="1" kern="100">
                            <a:effectLst/>
                            <a:latin typeface="+mn-lt"/>
                            <a:ea typeface="Malgun Gothic" panose="020B0503020000020004" pitchFamily="34" charset="-127"/>
                            <a:cs typeface="Times New Roman" panose="02020603050405020304" pitchFamily="18" charset="0"/>
                          </a:rPr>
                          <m:t>𝑝</m:t>
                        </m:r>
                      </m:e>
                      <m:sup>
                        <m:r>
                          <a:rPr lang="nl-NL" sz="1800" i="1" kern="100">
                            <a:effectLst/>
                            <a:latin typeface="+mn-lt"/>
                            <a:ea typeface="Malgun Gothic" panose="020B0503020000020004" pitchFamily="34" charset="-127"/>
                            <a:cs typeface="Times New Roman" panose="02020603050405020304" pitchFamily="18" charset="0"/>
                          </a:rPr>
                          <m:t>𝑘</m:t>
                        </m:r>
                      </m:sup>
                    </m:sSup>
                    <m:r>
                      <a:rPr lang="en-US" sz="1800" i="1" kern="100">
                        <a:effectLst/>
                        <a:latin typeface="+mn-lt"/>
                        <a:ea typeface="Malgun Gothic" panose="020B0503020000020004" pitchFamily="34" charset="-127"/>
                        <a:cs typeface="Times New Roman" panose="02020603050405020304" pitchFamily="18" charset="0"/>
                      </a:rPr>
                      <m:t>  </m:t>
                    </m:r>
                    <m:sSup>
                      <m:sSupPr>
                        <m:ctrlPr>
                          <a:rPr lang="en-US" sz="1800" i="1" kern="100">
                            <a:effectLst/>
                            <a:latin typeface="+mn-lt"/>
                            <a:ea typeface="Malgun Gothic" panose="020B0503020000020004" pitchFamily="34" charset="-127"/>
                            <a:cs typeface="Times New Roman" panose="02020603050405020304" pitchFamily="18" charset="0"/>
                          </a:rPr>
                        </m:ctrlPr>
                      </m:sSupPr>
                      <m:e>
                        <m:d>
                          <m:dPr>
                            <m:ctrlPr>
                              <a:rPr lang="en-US" sz="1800" i="1" kern="100">
                                <a:effectLst/>
                                <a:latin typeface="+mn-lt"/>
                                <a:ea typeface="Malgun Gothic" panose="020B0503020000020004" pitchFamily="34" charset="-127"/>
                                <a:cs typeface="Times New Roman" panose="02020603050405020304" pitchFamily="18" charset="0"/>
                              </a:rPr>
                            </m:ctrlPr>
                          </m:dPr>
                          <m:e>
                            <m:r>
                              <a:rPr lang="en-US" sz="1800" i="1" kern="100">
                                <a:effectLst/>
                                <a:latin typeface="+mn-lt"/>
                                <a:ea typeface="Malgun Gothic" panose="020B0503020000020004" pitchFamily="34" charset="-127"/>
                                <a:cs typeface="Times New Roman" panose="02020603050405020304" pitchFamily="18" charset="0"/>
                              </a:rPr>
                              <m:t>1−</m:t>
                            </m:r>
                            <m:r>
                              <a:rPr lang="nl-NL" sz="1800" i="1" kern="100">
                                <a:effectLst/>
                                <a:latin typeface="+mn-lt"/>
                                <a:ea typeface="Malgun Gothic" panose="020B0503020000020004" pitchFamily="34" charset="-127"/>
                                <a:cs typeface="Times New Roman" panose="02020603050405020304" pitchFamily="18" charset="0"/>
                              </a:rPr>
                              <m:t>𝑝</m:t>
                            </m:r>
                          </m:e>
                        </m:d>
                      </m:e>
                      <m:sup>
                        <m:r>
                          <a:rPr lang="nl-NL" sz="1800" i="1" kern="100">
                            <a:effectLst/>
                            <a:latin typeface="+mn-lt"/>
                            <a:ea typeface="Malgun Gothic" panose="020B0503020000020004" pitchFamily="34" charset="-127"/>
                            <a:cs typeface="Times New Roman" panose="02020603050405020304" pitchFamily="18" charset="0"/>
                          </a:rPr>
                          <m:t>𝑛</m:t>
                        </m:r>
                        <m:r>
                          <a:rPr lang="en-US" sz="1800" i="1" kern="100">
                            <a:effectLst/>
                            <a:latin typeface="+mn-lt"/>
                            <a:ea typeface="Malgun Gothic" panose="020B0503020000020004" pitchFamily="34" charset="-127"/>
                            <a:cs typeface="Times New Roman" panose="02020603050405020304" pitchFamily="18" charset="0"/>
                          </a:rPr>
                          <m:t>−</m:t>
                        </m:r>
                        <m:r>
                          <a:rPr lang="nl-NL" sz="1800" i="1" kern="100">
                            <a:effectLst/>
                            <a:latin typeface="+mn-lt"/>
                            <a:ea typeface="Malgun Gothic" panose="020B0503020000020004" pitchFamily="34" charset="-127"/>
                            <a:cs typeface="Times New Roman" panose="02020603050405020304" pitchFamily="18" charset="0"/>
                          </a:rPr>
                          <m:t>𝑘</m:t>
                        </m:r>
                      </m:sup>
                    </m:sSup>
                    <m:r>
                      <a:rPr lang="en-US" sz="1800" i="1" kern="100">
                        <a:effectLst/>
                        <a:latin typeface="+mn-lt"/>
                        <a:ea typeface="Malgun Gothic" panose="020B0503020000020004" pitchFamily="34" charset="-127"/>
                        <a:cs typeface="Times New Roman" panose="02020603050405020304" pitchFamily="18" charset="0"/>
                      </a:rPr>
                      <m:t>;</m:t>
                    </m:r>
                  </m:oMath>
                </a14:m>
                <a:endParaRPr lang="en-US" sz="1800" kern="100">
                  <a:effectLst/>
                  <a:latin typeface="+mn-lt"/>
                  <a:ea typeface="Aptos"/>
                  <a:cs typeface="Times New Roman" panose="02020603050405020304" pitchFamily="18" charset="0"/>
                </a:endParaRPr>
              </a:p>
              <a:p>
                <a:pPr algn="just">
                  <a:lnSpc>
                    <a:spcPct val="170000"/>
                  </a:lnSpc>
                  <a:spcBef>
                    <a:spcPts val="600"/>
                  </a:spcBef>
                  <a:spcAft>
                    <a:spcPts val="600"/>
                  </a:spcAft>
                </a:pPr>
                <a:r>
                  <a:rPr lang="en-US" sz="1800" kern="100">
                    <a:effectLst/>
                    <a:latin typeface="+mn-lt"/>
                    <a:ea typeface="Malgun Gothic" panose="020B0503020000020004" pitchFamily="34" charset="-127"/>
                    <a:cs typeface="Times New Roman" panose="02020603050405020304" pitchFamily="18" charset="0"/>
                  </a:rPr>
                  <a:t>b) </a:t>
                </a:r>
                <a14:m>
                  <m:oMath xmlns:m="http://schemas.openxmlformats.org/officeDocument/2006/math">
                    <m:r>
                      <a:rPr lang="nl-NL" sz="1800" i="1" kern="100">
                        <a:effectLst/>
                        <a:latin typeface="+mn-lt"/>
                        <a:ea typeface="Malgun Gothic" panose="020B0503020000020004" pitchFamily="34" charset="-127"/>
                        <a:cs typeface="Times New Roman" panose="02020603050405020304" pitchFamily="18" charset="0"/>
                      </a:rPr>
                      <m:t>𝑃</m:t>
                    </m:r>
                    <m:d>
                      <m:dPr>
                        <m:ctrlPr>
                          <a:rPr lang="en-US" sz="1800" i="1" kern="100">
                            <a:effectLst/>
                            <a:latin typeface="+mn-lt"/>
                            <a:ea typeface="Malgun Gothic" panose="020B0503020000020004" pitchFamily="34" charset="-127"/>
                            <a:cs typeface="Times New Roman" panose="02020603050405020304" pitchFamily="18" charset="0"/>
                          </a:rPr>
                        </m:ctrlPr>
                      </m:dPr>
                      <m:e>
                        <m:r>
                          <a:rPr lang="nl-NL" sz="1800" i="1" kern="100">
                            <a:effectLst/>
                            <a:latin typeface="+mn-lt"/>
                            <a:ea typeface="Malgun Gothic" panose="020B0503020000020004" pitchFamily="34" charset="-127"/>
                            <a:cs typeface="Times New Roman" panose="02020603050405020304" pitchFamily="18" charset="0"/>
                          </a:rPr>
                          <m:t>𝑋</m:t>
                        </m:r>
                        <m:r>
                          <a:rPr lang="en-US" sz="1800" i="1" kern="100">
                            <a:effectLst/>
                            <a:latin typeface="+mn-lt"/>
                            <a:ea typeface="Malgun Gothic" panose="020B0503020000020004" pitchFamily="34" charset="-127"/>
                            <a:cs typeface="Times New Roman" panose="02020603050405020304" pitchFamily="18" charset="0"/>
                          </a:rPr>
                          <m:t>≥</m:t>
                        </m:r>
                        <m:r>
                          <a:rPr lang="nl-NL" sz="1800" i="1" kern="100">
                            <a:effectLst/>
                            <a:latin typeface="+mn-lt"/>
                            <a:ea typeface="Malgun Gothic" panose="020B0503020000020004" pitchFamily="34" charset="-127"/>
                            <a:cs typeface="Times New Roman" panose="02020603050405020304" pitchFamily="18" charset="0"/>
                          </a:rPr>
                          <m:t>𝑘</m:t>
                        </m:r>
                      </m:e>
                    </m:d>
                    <m:r>
                      <a:rPr lang="en-US" sz="1800" i="1" kern="100">
                        <a:effectLst/>
                        <a:latin typeface="+mn-lt"/>
                        <a:ea typeface="Malgun Gothic" panose="020B0503020000020004" pitchFamily="34" charset="-127"/>
                        <a:cs typeface="Times New Roman" panose="02020603050405020304" pitchFamily="18" charset="0"/>
                      </a:rPr>
                      <m:t>=</m:t>
                    </m:r>
                    <m:sSubSup>
                      <m:sSubSupPr>
                        <m:ctrlPr>
                          <a:rPr lang="en-US" sz="1800" i="1" kern="100">
                            <a:effectLst/>
                            <a:latin typeface="+mn-lt"/>
                            <a:ea typeface="Malgun Gothic" panose="020B0503020000020004" pitchFamily="34" charset="-127"/>
                            <a:cs typeface="Times New Roman" panose="02020603050405020304" pitchFamily="18" charset="0"/>
                          </a:rPr>
                        </m:ctrlPr>
                      </m:sSubSupPr>
                      <m:e>
                        <m:r>
                          <a:rPr lang="nl-NL" sz="1800" i="1" kern="100">
                            <a:effectLst/>
                            <a:latin typeface="+mn-lt"/>
                            <a:ea typeface="Malgun Gothic" panose="020B0503020000020004" pitchFamily="34" charset="-127"/>
                            <a:cs typeface="Times New Roman" panose="02020603050405020304" pitchFamily="18" charset="0"/>
                          </a:rPr>
                          <m:t>𝐶</m:t>
                        </m:r>
                      </m:e>
                      <m:sub>
                        <m:r>
                          <a:rPr lang="nl-NL" sz="1800" i="1" kern="100">
                            <a:effectLst/>
                            <a:latin typeface="+mn-lt"/>
                            <a:ea typeface="Malgun Gothic" panose="020B0503020000020004" pitchFamily="34" charset="-127"/>
                            <a:cs typeface="Times New Roman" panose="02020603050405020304" pitchFamily="18" charset="0"/>
                          </a:rPr>
                          <m:t>𝑛</m:t>
                        </m:r>
                      </m:sub>
                      <m:sup>
                        <m:r>
                          <a:rPr lang="nl-NL" sz="1800" i="1" kern="100">
                            <a:effectLst/>
                            <a:latin typeface="+mn-lt"/>
                            <a:ea typeface="Malgun Gothic" panose="020B0503020000020004" pitchFamily="34" charset="-127"/>
                            <a:cs typeface="Times New Roman" panose="02020603050405020304" pitchFamily="18" charset="0"/>
                          </a:rPr>
                          <m:t>𝑘</m:t>
                        </m:r>
                      </m:sup>
                    </m:sSubSup>
                    <m:sSup>
                      <m:sSupPr>
                        <m:ctrlPr>
                          <a:rPr lang="en-US" sz="1800" i="1" kern="100">
                            <a:effectLst/>
                            <a:latin typeface="+mn-lt"/>
                            <a:ea typeface="Malgun Gothic" panose="020B0503020000020004" pitchFamily="34" charset="-127"/>
                            <a:cs typeface="Times New Roman" panose="02020603050405020304" pitchFamily="18" charset="0"/>
                          </a:rPr>
                        </m:ctrlPr>
                      </m:sSupPr>
                      <m:e>
                        <m:r>
                          <a:rPr lang="nl-NL" sz="1800" i="1" kern="100">
                            <a:effectLst/>
                            <a:latin typeface="+mn-lt"/>
                            <a:ea typeface="Malgun Gothic" panose="020B0503020000020004" pitchFamily="34" charset="-127"/>
                            <a:cs typeface="Times New Roman" panose="02020603050405020304" pitchFamily="18" charset="0"/>
                          </a:rPr>
                          <m:t>𝑝</m:t>
                        </m:r>
                      </m:e>
                      <m:sup>
                        <m:r>
                          <a:rPr lang="nl-NL" sz="1800" i="1" kern="100">
                            <a:effectLst/>
                            <a:latin typeface="+mn-lt"/>
                            <a:ea typeface="Malgun Gothic" panose="020B0503020000020004" pitchFamily="34" charset="-127"/>
                            <a:cs typeface="Times New Roman" panose="02020603050405020304" pitchFamily="18" charset="0"/>
                          </a:rPr>
                          <m:t>𝑘</m:t>
                        </m:r>
                      </m:sup>
                    </m:sSup>
                    <m:r>
                      <a:rPr lang="en-US" sz="1800" i="1" kern="100">
                        <a:effectLst/>
                        <a:latin typeface="+mn-lt"/>
                        <a:ea typeface="Malgun Gothic" panose="020B0503020000020004" pitchFamily="34" charset="-127"/>
                        <a:cs typeface="Times New Roman" panose="02020603050405020304" pitchFamily="18" charset="0"/>
                      </a:rPr>
                      <m:t>  </m:t>
                    </m:r>
                    <m:sSup>
                      <m:sSupPr>
                        <m:ctrlPr>
                          <a:rPr lang="en-US" sz="1800" i="1" kern="100">
                            <a:effectLst/>
                            <a:latin typeface="+mn-lt"/>
                            <a:ea typeface="Malgun Gothic" panose="020B0503020000020004" pitchFamily="34" charset="-127"/>
                            <a:cs typeface="Times New Roman" panose="02020603050405020304" pitchFamily="18" charset="0"/>
                          </a:rPr>
                        </m:ctrlPr>
                      </m:sSupPr>
                      <m:e>
                        <m:d>
                          <m:dPr>
                            <m:ctrlPr>
                              <a:rPr lang="en-US" sz="1800" i="1" kern="100">
                                <a:effectLst/>
                                <a:latin typeface="+mn-lt"/>
                                <a:ea typeface="Malgun Gothic" panose="020B0503020000020004" pitchFamily="34" charset="-127"/>
                                <a:cs typeface="Times New Roman" panose="02020603050405020304" pitchFamily="18" charset="0"/>
                              </a:rPr>
                            </m:ctrlPr>
                          </m:dPr>
                          <m:e>
                            <m:r>
                              <a:rPr lang="en-US" sz="1800" i="1" kern="100">
                                <a:effectLst/>
                                <a:latin typeface="+mn-lt"/>
                                <a:ea typeface="Malgun Gothic" panose="020B0503020000020004" pitchFamily="34" charset="-127"/>
                                <a:cs typeface="Times New Roman" panose="02020603050405020304" pitchFamily="18" charset="0"/>
                              </a:rPr>
                              <m:t>1−</m:t>
                            </m:r>
                            <m:r>
                              <a:rPr lang="nl-NL" sz="1800" i="1" kern="100">
                                <a:effectLst/>
                                <a:latin typeface="+mn-lt"/>
                                <a:ea typeface="Malgun Gothic" panose="020B0503020000020004" pitchFamily="34" charset="-127"/>
                                <a:cs typeface="Times New Roman" panose="02020603050405020304" pitchFamily="18" charset="0"/>
                              </a:rPr>
                              <m:t>𝑝</m:t>
                            </m:r>
                          </m:e>
                        </m:d>
                      </m:e>
                      <m:sup>
                        <m:r>
                          <a:rPr lang="nl-NL" sz="1800" i="1" kern="100">
                            <a:effectLst/>
                            <a:latin typeface="+mn-lt"/>
                            <a:ea typeface="Malgun Gothic" panose="020B0503020000020004" pitchFamily="34" charset="-127"/>
                            <a:cs typeface="Times New Roman" panose="02020603050405020304" pitchFamily="18" charset="0"/>
                          </a:rPr>
                          <m:t>𝑛</m:t>
                        </m:r>
                        <m:r>
                          <a:rPr lang="en-US" sz="1800" i="1" kern="100">
                            <a:effectLst/>
                            <a:latin typeface="+mn-lt"/>
                            <a:ea typeface="Malgun Gothic" panose="020B0503020000020004" pitchFamily="34" charset="-127"/>
                            <a:cs typeface="Times New Roman" panose="02020603050405020304" pitchFamily="18" charset="0"/>
                          </a:rPr>
                          <m:t>−</m:t>
                        </m:r>
                        <m:r>
                          <a:rPr lang="nl-NL" sz="1800" i="1" kern="100">
                            <a:effectLst/>
                            <a:latin typeface="+mn-lt"/>
                            <a:ea typeface="Malgun Gothic" panose="020B0503020000020004" pitchFamily="34" charset="-127"/>
                            <a:cs typeface="Times New Roman" panose="02020603050405020304" pitchFamily="18" charset="0"/>
                          </a:rPr>
                          <m:t>𝑘</m:t>
                        </m:r>
                      </m:sup>
                    </m:sSup>
                    <m:r>
                      <a:rPr lang="en-US" sz="1800" i="1" kern="100">
                        <a:effectLst/>
                        <a:latin typeface="+mn-lt"/>
                        <a:ea typeface="Malgun Gothic" panose="020B0503020000020004" pitchFamily="34" charset="-127"/>
                        <a:cs typeface="Times New Roman" panose="02020603050405020304" pitchFamily="18" charset="0"/>
                      </a:rPr>
                      <m:t>+</m:t>
                    </m:r>
                    <m:sSubSup>
                      <m:sSubSupPr>
                        <m:ctrlPr>
                          <a:rPr lang="en-US" sz="1800" i="1" kern="100">
                            <a:effectLst/>
                            <a:latin typeface="+mn-lt"/>
                            <a:ea typeface="Malgun Gothic" panose="020B0503020000020004" pitchFamily="34" charset="-127"/>
                            <a:cs typeface="Times New Roman" panose="02020603050405020304" pitchFamily="18" charset="0"/>
                          </a:rPr>
                        </m:ctrlPr>
                      </m:sSubSupPr>
                      <m:e>
                        <m:r>
                          <a:rPr lang="nl-NL" sz="1800" i="1" kern="100">
                            <a:effectLst/>
                            <a:latin typeface="+mn-lt"/>
                            <a:ea typeface="Malgun Gothic" panose="020B0503020000020004" pitchFamily="34" charset="-127"/>
                            <a:cs typeface="Times New Roman" panose="02020603050405020304" pitchFamily="18" charset="0"/>
                          </a:rPr>
                          <m:t>𝐶</m:t>
                        </m:r>
                      </m:e>
                      <m:sub>
                        <m:r>
                          <a:rPr lang="nl-NL" sz="1800" i="1" kern="100">
                            <a:effectLst/>
                            <a:latin typeface="+mn-lt"/>
                            <a:ea typeface="Malgun Gothic" panose="020B0503020000020004" pitchFamily="34" charset="-127"/>
                            <a:cs typeface="Times New Roman" panose="02020603050405020304" pitchFamily="18" charset="0"/>
                          </a:rPr>
                          <m:t>𝑛</m:t>
                        </m:r>
                      </m:sub>
                      <m:sup>
                        <m:r>
                          <a:rPr lang="nl-NL" sz="1800" i="1" kern="100">
                            <a:effectLst/>
                            <a:latin typeface="+mn-lt"/>
                            <a:ea typeface="Malgun Gothic" panose="020B0503020000020004" pitchFamily="34" charset="-127"/>
                            <a:cs typeface="Times New Roman" panose="02020603050405020304" pitchFamily="18" charset="0"/>
                          </a:rPr>
                          <m:t>𝑘</m:t>
                        </m:r>
                        <m:r>
                          <a:rPr lang="en-US" sz="1800" i="1" kern="100">
                            <a:effectLst/>
                            <a:latin typeface="+mn-lt"/>
                            <a:ea typeface="Malgun Gothic" panose="020B0503020000020004" pitchFamily="34" charset="-127"/>
                            <a:cs typeface="Times New Roman" panose="02020603050405020304" pitchFamily="18" charset="0"/>
                          </a:rPr>
                          <m:t>+1</m:t>
                        </m:r>
                      </m:sup>
                    </m:sSubSup>
                    <m:sSup>
                      <m:sSupPr>
                        <m:ctrlPr>
                          <a:rPr lang="en-US" sz="1800" i="1" kern="100">
                            <a:effectLst/>
                            <a:latin typeface="+mn-lt"/>
                            <a:ea typeface="Malgun Gothic" panose="020B0503020000020004" pitchFamily="34" charset="-127"/>
                            <a:cs typeface="Times New Roman" panose="02020603050405020304" pitchFamily="18" charset="0"/>
                          </a:rPr>
                        </m:ctrlPr>
                      </m:sSupPr>
                      <m:e>
                        <m:r>
                          <a:rPr lang="nl-NL" sz="1800" i="1" kern="100">
                            <a:effectLst/>
                            <a:latin typeface="+mn-lt"/>
                            <a:ea typeface="Malgun Gothic" panose="020B0503020000020004" pitchFamily="34" charset="-127"/>
                            <a:cs typeface="Times New Roman" panose="02020603050405020304" pitchFamily="18" charset="0"/>
                          </a:rPr>
                          <m:t>𝑝</m:t>
                        </m:r>
                      </m:e>
                      <m:sup>
                        <m:r>
                          <a:rPr lang="nl-NL" sz="1800" i="1" kern="100">
                            <a:effectLst/>
                            <a:latin typeface="+mn-lt"/>
                            <a:ea typeface="Malgun Gothic" panose="020B0503020000020004" pitchFamily="34" charset="-127"/>
                            <a:cs typeface="Times New Roman" panose="02020603050405020304" pitchFamily="18" charset="0"/>
                          </a:rPr>
                          <m:t>𝑘</m:t>
                        </m:r>
                        <m:r>
                          <a:rPr lang="en-US" sz="1800" i="1" kern="100">
                            <a:effectLst/>
                            <a:latin typeface="+mn-lt"/>
                            <a:ea typeface="Malgun Gothic" panose="020B0503020000020004" pitchFamily="34" charset="-127"/>
                            <a:cs typeface="Times New Roman" panose="02020603050405020304" pitchFamily="18" charset="0"/>
                          </a:rPr>
                          <m:t>+1</m:t>
                        </m:r>
                      </m:sup>
                    </m:sSup>
                    <m:r>
                      <a:rPr lang="nl-NL" sz="1800" i="1" kern="100">
                        <a:effectLst/>
                        <a:latin typeface="+mn-lt"/>
                        <a:ea typeface="Malgun Gothic" panose="020B0503020000020004" pitchFamily="34" charset="-127"/>
                        <a:cs typeface="Times New Roman" panose="02020603050405020304" pitchFamily="18" charset="0"/>
                      </a:rPr>
                      <m:t> </m:t>
                    </m:r>
                    <m:sSup>
                      <m:sSupPr>
                        <m:ctrlPr>
                          <a:rPr lang="en-US" sz="1800" i="1" kern="100">
                            <a:effectLst/>
                            <a:latin typeface="+mn-lt"/>
                            <a:ea typeface="Malgun Gothic" panose="020B0503020000020004" pitchFamily="34" charset="-127"/>
                            <a:cs typeface="Times New Roman" panose="02020603050405020304" pitchFamily="18" charset="0"/>
                          </a:rPr>
                        </m:ctrlPr>
                      </m:sSupPr>
                      <m:e>
                        <m:d>
                          <m:dPr>
                            <m:ctrlPr>
                              <a:rPr lang="en-US" sz="1800" i="1" kern="100">
                                <a:effectLst/>
                                <a:latin typeface="+mn-lt"/>
                                <a:ea typeface="Malgun Gothic" panose="020B0503020000020004" pitchFamily="34" charset="-127"/>
                                <a:cs typeface="Times New Roman" panose="02020603050405020304" pitchFamily="18" charset="0"/>
                              </a:rPr>
                            </m:ctrlPr>
                          </m:dPr>
                          <m:e>
                            <m:r>
                              <a:rPr lang="en-US" sz="1800" i="1" kern="100">
                                <a:effectLst/>
                                <a:latin typeface="+mn-lt"/>
                                <a:ea typeface="Malgun Gothic" panose="020B0503020000020004" pitchFamily="34" charset="-127"/>
                                <a:cs typeface="Times New Roman" panose="02020603050405020304" pitchFamily="18" charset="0"/>
                              </a:rPr>
                              <m:t>1−</m:t>
                            </m:r>
                            <m:r>
                              <a:rPr lang="nl-NL" sz="1800" i="1" kern="100">
                                <a:effectLst/>
                                <a:latin typeface="+mn-lt"/>
                                <a:ea typeface="Malgun Gothic" panose="020B0503020000020004" pitchFamily="34" charset="-127"/>
                                <a:cs typeface="Times New Roman" panose="02020603050405020304" pitchFamily="18" charset="0"/>
                              </a:rPr>
                              <m:t>𝑝</m:t>
                            </m:r>
                          </m:e>
                        </m:d>
                      </m:e>
                      <m:sup>
                        <m:r>
                          <a:rPr lang="nl-NL" sz="1800" i="1" kern="100">
                            <a:effectLst/>
                            <a:latin typeface="+mn-lt"/>
                            <a:ea typeface="Malgun Gothic" panose="020B0503020000020004" pitchFamily="34" charset="-127"/>
                            <a:cs typeface="Times New Roman" panose="02020603050405020304" pitchFamily="18" charset="0"/>
                          </a:rPr>
                          <m:t>𝑛</m:t>
                        </m:r>
                        <m:r>
                          <a:rPr lang="en-US" sz="1800" i="1" kern="100">
                            <a:effectLst/>
                            <a:latin typeface="+mn-lt"/>
                            <a:ea typeface="Malgun Gothic" panose="020B0503020000020004" pitchFamily="34" charset="-127"/>
                            <a:cs typeface="Times New Roman" panose="02020603050405020304" pitchFamily="18" charset="0"/>
                          </a:rPr>
                          <m:t>−</m:t>
                        </m:r>
                        <m:r>
                          <a:rPr lang="nl-NL" sz="1800" i="1" kern="100">
                            <a:effectLst/>
                            <a:latin typeface="+mn-lt"/>
                            <a:ea typeface="Malgun Gothic" panose="020B0503020000020004" pitchFamily="34" charset="-127"/>
                            <a:cs typeface="Times New Roman" panose="02020603050405020304" pitchFamily="18" charset="0"/>
                          </a:rPr>
                          <m:t>𝑘</m:t>
                        </m:r>
                        <m:r>
                          <a:rPr lang="en-US" sz="1800" i="1" kern="100">
                            <a:effectLst/>
                            <a:latin typeface="+mn-lt"/>
                            <a:ea typeface="Malgun Gothic" panose="020B0503020000020004" pitchFamily="34" charset="-127"/>
                            <a:cs typeface="Times New Roman" panose="02020603050405020304" pitchFamily="18" charset="0"/>
                          </a:rPr>
                          <m:t>−1</m:t>
                        </m:r>
                      </m:sup>
                    </m:sSup>
                    <m:r>
                      <a:rPr lang="en-US" sz="1800" i="1" kern="100">
                        <a:effectLst/>
                        <a:latin typeface="+mn-lt"/>
                        <a:ea typeface="Malgun Gothic" panose="020B0503020000020004" pitchFamily="34" charset="-127"/>
                        <a:cs typeface="Times New Roman" panose="02020603050405020304" pitchFamily="18" charset="0"/>
                      </a:rPr>
                      <m:t>+…+</m:t>
                    </m:r>
                    <m:sSubSup>
                      <m:sSubSupPr>
                        <m:ctrlPr>
                          <a:rPr lang="en-US" sz="1800" i="1" kern="100">
                            <a:effectLst/>
                            <a:latin typeface="+mn-lt"/>
                            <a:ea typeface="Malgun Gothic" panose="020B0503020000020004" pitchFamily="34" charset="-127"/>
                            <a:cs typeface="Times New Roman" panose="02020603050405020304" pitchFamily="18" charset="0"/>
                          </a:rPr>
                        </m:ctrlPr>
                      </m:sSubSupPr>
                      <m:e>
                        <m:r>
                          <a:rPr lang="nl-NL" sz="1800" i="1" kern="100">
                            <a:effectLst/>
                            <a:latin typeface="+mn-lt"/>
                            <a:ea typeface="Malgun Gothic" panose="020B0503020000020004" pitchFamily="34" charset="-127"/>
                            <a:cs typeface="Times New Roman" panose="02020603050405020304" pitchFamily="18" charset="0"/>
                          </a:rPr>
                          <m:t>𝐶</m:t>
                        </m:r>
                      </m:e>
                      <m:sub>
                        <m:r>
                          <a:rPr lang="nl-NL" sz="1800" i="1" kern="100">
                            <a:effectLst/>
                            <a:latin typeface="+mn-lt"/>
                            <a:ea typeface="Malgun Gothic" panose="020B0503020000020004" pitchFamily="34" charset="-127"/>
                            <a:cs typeface="Times New Roman" panose="02020603050405020304" pitchFamily="18" charset="0"/>
                          </a:rPr>
                          <m:t>𝑛</m:t>
                        </m:r>
                      </m:sub>
                      <m:sup>
                        <m:r>
                          <a:rPr lang="nl-NL" sz="1800" i="1" kern="100">
                            <a:effectLst/>
                            <a:latin typeface="+mn-lt"/>
                            <a:ea typeface="Malgun Gothic" panose="020B0503020000020004" pitchFamily="34" charset="-127"/>
                            <a:cs typeface="Times New Roman" panose="02020603050405020304" pitchFamily="18" charset="0"/>
                          </a:rPr>
                          <m:t>𝑛</m:t>
                        </m:r>
                      </m:sup>
                    </m:sSubSup>
                    <m:sSup>
                      <m:sSupPr>
                        <m:ctrlPr>
                          <a:rPr lang="en-US" sz="1800" i="1" kern="100">
                            <a:effectLst/>
                            <a:latin typeface="+mn-lt"/>
                            <a:ea typeface="Malgun Gothic" panose="020B0503020000020004" pitchFamily="34" charset="-127"/>
                            <a:cs typeface="Times New Roman" panose="02020603050405020304" pitchFamily="18" charset="0"/>
                          </a:rPr>
                        </m:ctrlPr>
                      </m:sSupPr>
                      <m:e>
                        <m:r>
                          <a:rPr lang="nl-NL" sz="1800" i="1" kern="100">
                            <a:effectLst/>
                            <a:latin typeface="+mn-lt"/>
                            <a:ea typeface="Malgun Gothic" panose="020B0503020000020004" pitchFamily="34" charset="-127"/>
                            <a:cs typeface="Times New Roman" panose="02020603050405020304" pitchFamily="18" charset="0"/>
                          </a:rPr>
                          <m:t>𝑝</m:t>
                        </m:r>
                      </m:e>
                      <m:sup>
                        <m:r>
                          <a:rPr lang="nl-NL" sz="1800" i="1" kern="100">
                            <a:effectLst/>
                            <a:latin typeface="+mn-lt"/>
                            <a:ea typeface="Malgun Gothic" panose="020B0503020000020004" pitchFamily="34" charset="-127"/>
                            <a:cs typeface="Times New Roman" panose="02020603050405020304" pitchFamily="18" charset="0"/>
                          </a:rPr>
                          <m:t>𝑛</m:t>
                        </m:r>
                      </m:sup>
                    </m:sSup>
                    <m:r>
                      <a:rPr lang="en-US" sz="1800" i="1" kern="100">
                        <a:effectLst/>
                        <a:latin typeface="+mn-lt"/>
                        <a:ea typeface="Malgun Gothic" panose="020B0503020000020004" pitchFamily="34" charset="-127"/>
                        <a:cs typeface="Times New Roman" panose="02020603050405020304" pitchFamily="18" charset="0"/>
                      </a:rPr>
                      <m:t>.</m:t>
                    </m:r>
                  </m:oMath>
                </a14:m>
                <a:endParaRPr lang="en-US" sz="1800" kern="100">
                  <a:effectLst/>
                  <a:latin typeface="+mn-lt"/>
                  <a:ea typeface="Aptos"/>
                  <a:cs typeface="Times New Roman" panose="02020603050405020304" pitchFamily="18" charset="0"/>
                </a:endParaRPr>
              </a:p>
            </p:txBody>
          </p:sp>
        </mc:Choice>
        <mc:Fallback>
          <p:sp>
            <p:nvSpPr>
              <p:cNvPr id="35" name="Rectangle 34"/>
              <p:cNvSpPr>
                <a:spLocks noRot="1" noChangeAspect="1" noMove="1" noResize="1" noEditPoints="1" noAdjustHandles="1" noChangeArrowheads="1" noChangeShapeType="1" noTextEdit="1"/>
              </p:cNvSpPr>
              <p:nvPr/>
            </p:nvSpPr>
            <p:spPr>
              <a:xfrm>
                <a:off x="973631" y="658823"/>
                <a:ext cx="7249896" cy="3100336"/>
              </a:xfrm>
              <a:prstGeom prst="rect">
                <a:avLst/>
              </a:prstGeom>
              <a:blipFill>
                <a:blip r:embed="rId3"/>
                <a:stretch>
                  <a:fillRect l="-1346" r="-673"/>
                </a:stretch>
              </a:blipFill>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3641617" y="4403543"/>
            <a:ext cx="1913924" cy="377886"/>
          </a:xfrm>
          <a:prstGeom prst="rect">
            <a:avLst/>
          </a:prstGeom>
        </p:spPr>
      </p:pic>
      <p:pic>
        <p:nvPicPr>
          <p:cNvPr id="2" name="Picture 1"/>
          <p:cNvPicPr>
            <a:picLocks noChangeAspect="1"/>
          </p:cNvPicPr>
          <p:nvPr/>
        </p:nvPicPr>
        <p:blipFill>
          <a:blip r:embed="rId5"/>
          <a:stretch>
            <a:fillRect/>
          </a:stretch>
        </p:blipFill>
        <p:spPr>
          <a:xfrm>
            <a:off x="7276459" y="237633"/>
            <a:ext cx="875509" cy="781820"/>
          </a:xfrm>
          <a:prstGeom prst="rect">
            <a:avLst/>
          </a:prstGeom>
        </p:spPr>
      </p:pic>
    </p:spTree>
    <p:extLst>
      <p:ext uri="{BB962C8B-B14F-4D97-AF65-F5344CB8AC3E}">
        <p14:creationId xmlns:p14="http://schemas.microsoft.com/office/powerpoint/2010/main" val="98499862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72" name="TextBox 71"/>
          <p:cNvSpPr txBox="1"/>
          <p:nvPr/>
        </p:nvSpPr>
        <p:spPr>
          <a:xfrm>
            <a:off x="589104" y="163318"/>
            <a:ext cx="8073355" cy="2677656"/>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1600" b="1" i="0" u="none" strike="noStrike" kern="0" cap="none" spc="0" normalizeH="0" baseline="0" noProof="0">
                <a:ln>
                  <a:noFill/>
                </a:ln>
                <a:solidFill>
                  <a:srgbClr val="FFFFFF"/>
                </a:solidFill>
                <a:effectLst/>
                <a:highlight>
                  <a:srgbClr val="CE4D8E"/>
                </a:highlight>
                <a:uLnTx/>
                <a:uFillTx/>
                <a:latin typeface="Arial" panose="020B0604020202020204" pitchFamily="34" charset="0"/>
                <a:ea typeface="+mn-ea"/>
                <a:cs typeface="Arial" panose="020B0604020202020204" pitchFamily="34" charset="0"/>
                <a:sym typeface="Arial"/>
              </a:rPr>
              <a:t>Ví dụ </a:t>
            </a:r>
            <a:r>
              <a:rPr kumimoji="0" lang="en-US" sz="1600" b="1" i="0" u="none" strike="noStrike" kern="0" cap="none" spc="0" normalizeH="0" baseline="0" noProof="0" smtClean="0">
                <a:ln>
                  <a:noFill/>
                </a:ln>
                <a:solidFill>
                  <a:srgbClr val="FFFFFF"/>
                </a:solidFill>
                <a:effectLst/>
                <a:highlight>
                  <a:srgbClr val="CE4D8E"/>
                </a:highlight>
                <a:uLnTx/>
                <a:uFillTx/>
                <a:latin typeface="Arial" panose="020B0604020202020204" pitchFamily="34" charset="0"/>
                <a:ea typeface="+mn-ea"/>
                <a:cs typeface="Arial" panose="020B0604020202020204" pitchFamily="34" charset="0"/>
                <a:sym typeface="Arial"/>
              </a:rPr>
              <a:t>3:</a:t>
            </a:r>
            <a:r>
              <a:rPr kumimoji="0" lang="en-US" sz="1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a:t>
            </a:r>
            <a:r>
              <a:rPr lang="vi-VN" sz="1600" kern="1200">
                <a:solidFill>
                  <a:sysClr val="windowText" lastClr="000000"/>
                </a:solidFill>
                <a:latin typeface="Arial" panose="020B0604020202020204" pitchFamily="34" charset="0"/>
                <a:ea typeface="+mn-ea"/>
                <a:cs typeface="Arial" panose="020B0604020202020204" pitchFamily="34" charset="0"/>
              </a:rPr>
              <a:t>Bạn Minh tham gia một trò chơi </a:t>
            </a:r>
            <a:r>
              <a:rPr lang="vi-VN" sz="1600" kern="1200">
                <a:solidFill>
                  <a:sysClr val="windowText" lastClr="000000"/>
                </a:solidFill>
                <a:latin typeface="Arial" panose="020B0604020202020204" pitchFamily="34" charset="0"/>
                <a:ea typeface="+mn-ea"/>
                <a:cs typeface="Arial" panose="020B0604020202020204" pitchFamily="34" charset="0"/>
              </a:rPr>
              <a:t>như </a:t>
            </a:r>
            <a:r>
              <a:rPr lang="vi-VN" sz="1600" kern="1200" smtClean="0">
                <a:solidFill>
                  <a:sysClr val="windowText" lastClr="000000"/>
                </a:solidFill>
                <a:latin typeface="Arial" panose="020B0604020202020204" pitchFamily="34" charset="0"/>
                <a:ea typeface="+mn-ea"/>
                <a:cs typeface="Arial" panose="020B0604020202020204" pitchFamily="34" charset="0"/>
              </a:rPr>
              <a:t>sau:</a:t>
            </a:r>
            <a:endParaRPr lang="en-US" sz="1600" kern="1200" smtClean="0">
              <a:solidFill>
                <a:sysClr val="windowText" lastClr="000000"/>
              </a:solidFill>
              <a:latin typeface="Arial" panose="020B0604020202020204" pitchFamily="34" charset="0"/>
              <a:ea typeface="+mn-ea"/>
              <a:cs typeface="Arial" panose="020B0604020202020204" pitchFamily="34" charset="0"/>
            </a:endParaRPr>
          </a:p>
          <a:p>
            <a:pPr lvl="0" algn="just" defTabSz="1828800">
              <a:lnSpc>
                <a:spcPct val="150000"/>
              </a:lnSpc>
              <a:buClr>
                <a:srgbClr val="2D1549"/>
              </a:buClr>
              <a:buSzPts val="1100"/>
              <a:defRPr/>
            </a:pPr>
            <a:r>
              <a:rPr lang="vi-VN" sz="1600" kern="1200" smtClean="0">
                <a:solidFill>
                  <a:sysClr val="windowText" lastClr="000000"/>
                </a:solidFill>
                <a:latin typeface="Arial" panose="020B0604020202020204" pitchFamily="34" charset="0"/>
                <a:ea typeface="+mn-ea"/>
                <a:cs typeface="Arial" panose="020B0604020202020204" pitchFamily="34" charset="0"/>
              </a:rPr>
              <a:t>Trên mặt sàn có vẽ một trục số (H.1.2). Ban đầu, Minh đứng tại vị trí 0 trên trục số và tung</a:t>
            </a:r>
            <a:r>
              <a:rPr lang="en-US" sz="1600" kern="1200" smtClean="0">
                <a:solidFill>
                  <a:sysClr val="windowText" lastClr="000000"/>
                </a:solidFill>
                <a:latin typeface="Arial" panose="020B0604020202020204" pitchFamily="34" charset="0"/>
                <a:ea typeface="+mn-ea"/>
                <a:cs typeface="Arial" panose="020B0604020202020204" pitchFamily="34" charset="0"/>
              </a:rPr>
              <a:t> </a:t>
            </a:r>
            <a:r>
              <a:rPr lang="vi-VN" sz="1600" kern="1200" smtClean="0">
                <a:solidFill>
                  <a:sysClr val="windowText" lastClr="000000"/>
                </a:solidFill>
                <a:latin typeface="Arial" panose="020B0604020202020204" pitchFamily="34" charset="0"/>
                <a:ea typeface="+mn-ea"/>
                <a:cs typeface="Arial" panose="020B0604020202020204" pitchFamily="34" charset="0"/>
              </a:rPr>
              <a:t>một đồng xu cân đối, đồng chất một cách độc lập. Nếu đồng xu ra mặt ngửa (kí hiệu là N)</a:t>
            </a:r>
            <a:r>
              <a:rPr lang="en-US" sz="1600" kern="1200" smtClean="0">
                <a:solidFill>
                  <a:sysClr val="windowText" lastClr="000000"/>
                </a:solidFill>
                <a:latin typeface="Arial" panose="020B0604020202020204" pitchFamily="34" charset="0"/>
                <a:ea typeface="+mn-ea"/>
                <a:cs typeface="Arial" panose="020B0604020202020204" pitchFamily="34" charset="0"/>
              </a:rPr>
              <a:t> </a:t>
            </a:r>
            <a:r>
              <a:rPr lang="vi-VN" sz="1600" kern="1200" smtClean="0">
                <a:solidFill>
                  <a:sysClr val="windowText" lastClr="000000"/>
                </a:solidFill>
                <a:latin typeface="Arial" panose="020B0604020202020204" pitchFamily="34" charset="0"/>
                <a:ea typeface="+mn-ea"/>
                <a:cs typeface="Arial" panose="020B0604020202020204" pitchFamily="34" charset="0"/>
              </a:rPr>
              <a:t>thì di chuyển 1 đơn vị theo chiều dương. Nếu đồng xu ra mặt sấp (kí hiệu là S) thì di chuyển</a:t>
            </a:r>
            <a:r>
              <a:rPr lang="en-US" sz="1600" kern="1200" smtClean="0">
                <a:solidFill>
                  <a:sysClr val="windowText" lastClr="000000"/>
                </a:solidFill>
                <a:latin typeface="Arial" panose="020B0604020202020204" pitchFamily="34" charset="0"/>
                <a:ea typeface="+mn-ea"/>
                <a:cs typeface="Arial" panose="020B0604020202020204" pitchFamily="34" charset="0"/>
              </a:rPr>
              <a:t> </a:t>
            </a:r>
            <a:r>
              <a:rPr lang="vi-VN" sz="1600" kern="1200" smtClean="0">
                <a:solidFill>
                  <a:sysClr val="windowText" lastClr="000000"/>
                </a:solidFill>
                <a:latin typeface="Arial" panose="020B0604020202020204" pitchFamily="34" charset="0"/>
                <a:ea typeface="+mn-ea"/>
                <a:cs typeface="Arial" panose="020B0604020202020204" pitchFamily="34" charset="0"/>
              </a:rPr>
              <a:t>1 đơn vị theo chiều âm. Minh thực hiện 8 lần tung đồng xu một cách độc lập. Nếu Minh di</a:t>
            </a:r>
            <a:r>
              <a:rPr lang="en-US" sz="1600" kern="1200" smtClean="0">
                <a:solidFill>
                  <a:sysClr val="windowText" lastClr="000000"/>
                </a:solidFill>
                <a:latin typeface="Arial" panose="020B0604020202020204" pitchFamily="34" charset="0"/>
                <a:ea typeface="+mn-ea"/>
                <a:cs typeface="Arial" panose="020B0604020202020204" pitchFamily="34" charset="0"/>
              </a:rPr>
              <a:t> </a:t>
            </a:r>
            <a:r>
              <a:rPr lang="vi-VN" sz="1600" kern="1200" smtClean="0">
                <a:solidFill>
                  <a:sysClr val="windowText" lastClr="000000"/>
                </a:solidFill>
                <a:latin typeface="Arial" panose="020B0604020202020204" pitchFamily="34" charset="0"/>
                <a:ea typeface="+mn-ea"/>
                <a:cs typeface="Arial" panose="020B0604020202020204" pitchFamily="34" charset="0"/>
              </a:rPr>
              <a:t>chuyển được ít nhất 4 đơn vị theo chiều dương thì sẽ thắng cuộc. (Chẳng hạn, nếu kết quả</a:t>
            </a:r>
            <a:r>
              <a:rPr lang="en-US" sz="1600" kern="1200" smtClean="0">
                <a:solidFill>
                  <a:sysClr val="windowText" lastClr="000000"/>
                </a:solidFill>
                <a:latin typeface="Arial" panose="020B0604020202020204" pitchFamily="34" charset="0"/>
                <a:ea typeface="+mn-ea"/>
                <a:cs typeface="Arial" panose="020B0604020202020204" pitchFamily="34" charset="0"/>
              </a:rPr>
              <a:t> </a:t>
            </a:r>
            <a:r>
              <a:rPr lang="vi-VN" sz="1600" kern="1200" smtClean="0">
                <a:solidFill>
                  <a:sysClr val="windowText" lastClr="000000"/>
                </a:solidFill>
                <a:latin typeface="Arial" panose="020B0604020202020204" pitchFamily="34" charset="0"/>
                <a:ea typeface="+mn-ea"/>
                <a:cs typeface="Arial" panose="020B0604020202020204" pitchFamily="34" charset="0"/>
              </a:rPr>
              <a:t>8 lần tung đồng xu là N-S-N-N-N-N-N-N thì Minh thắng.)</a:t>
            </a:r>
            <a:endParaRPr lang="en-US" sz="1600" kern="1200" smtClean="0">
              <a:solidFill>
                <a:sysClr val="windowText" lastClr="000000"/>
              </a:solidFill>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589104" y="3743115"/>
                <a:ext cx="8302975" cy="1200329"/>
              </a:xfrm>
              <a:prstGeom prst="rect">
                <a:avLst/>
              </a:prstGeom>
            </p:spPr>
            <p:txBody>
              <a:bodyPr wrap="square">
                <a:spAutoFit/>
              </a:bodyPr>
              <a:lstStyle/>
              <a:p>
                <a:pPr lvl="0" algn="just" defTabSz="1828800">
                  <a:lnSpc>
                    <a:spcPct val="150000"/>
                  </a:lnSpc>
                  <a:buClr>
                    <a:srgbClr val="2D1549"/>
                  </a:buClr>
                  <a:buSzPts val="1100"/>
                  <a:defRPr/>
                </a:pPr>
                <a:r>
                  <a:rPr lang="vi-VN" sz="1600" kern="1200">
                    <a:solidFill>
                      <a:sysClr val="windowText" lastClr="000000"/>
                    </a:solidFill>
                    <a:latin typeface="Arial" panose="020B0604020202020204" pitchFamily="34" charset="0"/>
                    <a:ea typeface="+mn-ea"/>
                    <a:cs typeface="Arial" panose="020B0604020202020204" pitchFamily="34" charset="0"/>
                  </a:rPr>
                  <a:t>Gọi </a:t>
                </a:r>
                <a14:m>
                  <m:oMath xmlns:m="http://schemas.openxmlformats.org/officeDocument/2006/math">
                    <m:r>
                      <a:rPr lang="vi-VN" sz="1600" i="1" kern="1200" smtClean="0">
                        <a:solidFill>
                          <a:sysClr val="windowText" lastClr="000000"/>
                        </a:solidFill>
                        <a:latin typeface="Cambria Math" panose="02040503050406030204" pitchFamily="18" charset="0"/>
                        <a:ea typeface="+mn-ea"/>
                        <a:cs typeface="Arial" panose="020B0604020202020204" pitchFamily="34" charset="0"/>
                      </a:rPr>
                      <m:t>𝑋</m:t>
                    </m:r>
                  </m:oMath>
                </a14:m>
                <a:r>
                  <a:rPr lang="vi-VN" sz="1600" kern="1200">
                    <a:solidFill>
                      <a:sysClr val="windowText" lastClr="000000"/>
                    </a:solidFill>
                    <a:latin typeface="Arial" panose="020B0604020202020204" pitchFamily="34" charset="0"/>
                    <a:ea typeface="+mn-ea"/>
                    <a:cs typeface="Arial" panose="020B0604020202020204" pitchFamily="34" charset="0"/>
                  </a:rPr>
                  <a:t> là số lần đồng xu của Minh ra mặt </a:t>
                </a:r>
                <a:r>
                  <a:rPr lang="vi-VN" sz="1600" kern="1200">
                    <a:solidFill>
                      <a:sysClr val="windowText" lastClr="000000"/>
                    </a:solidFill>
                    <a:latin typeface="Arial" panose="020B0604020202020204" pitchFamily="34" charset="0"/>
                    <a:ea typeface="+mn-ea"/>
                    <a:cs typeface="Arial" panose="020B0604020202020204" pitchFamily="34" charset="0"/>
                  </a:rPr>
                  <a:t>ngửa</a:t>
                </a:r>
                <a:r>
                  <a:rPr lang="vi-VN" sz="1600" kern="1200" smtClean="0">
                    <a:solidFill>
                      <a:sysClr val="windowText" lastClr="000000"/>
                    </a:solidFill>
                    <a:latin typeface="Arial" panose="020B0604020202020204" pitchFamily="34" charset="0"/>
                    <a:ea typeface="+mn-ea"/>
                    <a:cs typeface="Arial" panose="020B0604020202020204" pitchFamily="34" charset="0"/>
                  </a:rPr>
                  <a:t>.</a:t>
                </a:r>
                <a:endParaRPr lang="en-US" sz="1600" kern="1200" smtClean="0">
                  <a:solidFill>
                    <a:sysClr val="windowText" lastClr="000000"/>
                  </a:solidFill>
                  <a:latin typeface="Arial" panose="020B0604020202020204" pitchFamily="34" charset="0"/>
                  <a:ea typeface="+mn-ea"/>
                  <a:cs typeface="Arial" panose="020B0604020202020204" pitchFamily="34" charset="0"/>
                </a:endParaRPr>
              </a:p>
              <a:p>
                <a:pPr lvl="0" algn="just" defTabSz="1828800">
                  <a:lnSpc>
                    <a:spcPct val="150000"/>
                  </a:lnSpc>
                  <a:buClr>
                    <a:srgbClr val="2D1549"/>
                  </a:buClr>
                  <a:buSzPts val="1100"/>
                  <a:defRPr/>
                </a:pPr>
                <a:r>
                  <a:rPr lang="vi-VN" sz="1600" kern="1200" smtClean="0">
                    <a:solidFill>
                      <a:sysClr val="windowText" lastClr="000000"/>
                    </a:solidFill>
                    <a:latin typeface="Arial" panose="020B0604020202020204" pitchFamily="34" charset="0"/>
                    <a:ea typeface="+mn-ea"/>
                    <a:cs typeface="Arial" panose="020B0604020202020204" pitchFamily="34" charset="0"/>
                  </a:rPr>
                  <a:t>a) Gọi </a:t>
                </a:r>
                <a:r>
                  <a:rPr lang="vi-VN" sz="1600" kern="1200">
                    <a:solidFill>
                      <a:sysClr val="windowText" lastClr="000000"/>
                    </a:solidFill>
                    <a:latin typeface="Arial" panose="020B0604020202020204" pitchFamily="34" charset="0"/>
                    <a:ea typeface="+mn-ea"/>
                    <a:cs typeface="Arial" panose="020B0604020202020204" pitchFamily="34" charset="0"/>
                  </a:rPr>
                  <a:t>tên phân bố xác suất của biến ngẫu nhiên </a:t>
                </a:r>
                <a14:m>
                  <m:oMath xmlns:m="http://schemas.openxmlformats.org/officeDocument/2006/math">
                    <m:r>
                      <a:rPr lang="vi-VN" sz="1600" i="1" kern="1200" smtClean="0">
                        <a:solidFill>
                          <a:sysClr val="windowText" lastClr="000000"/>
                        </a:solidFill>
                        <a:latin typeface="Cambria Math" panose="02040503050406030204" pitchFamily="18" charset="0"/>
                        <a:ea typeface="+mn-ea"/>
                        <a:cs typeface="Arial" panose="020B0604020202020204" pitchFamily="34" charset="0"/>
                      </a:rPr>
                      <m:t>𝑋</m:t>
                    </m:r>
                  </m:oMath>
                </a14:m>
                <a:r>
                  <a:rPr lang="vi-VN" sz="1600" kern="1200" smtClean="0">
                    <a:solidFill>
                      <a:sysClr val="windowText" lastClr="000000"/>
                    </a:solidFill>
                    <a:latin typeface="Arial" panose="020B0604020202020204" pitchFamily="34" charset="0"/>
                    <a:ea typeface="+mn-ea"/>
                    <a:cs typeface="Arial" panose="020B0604020202020204" pitchFamily="34" charset="0"/>
                  </a:rPr>
                  <a:t>.</a:t>
                </a:r>
                <a:endParaRPr lang="en-US" sz="1600" kern="1200" smtClean="0">
                  <a:solidFill>
                    <a:sysClr val="windowText" lastClr="000000"/>
                  </a:solidFill>
                  <a:latin typeface="Arial" panose="020B0604020202020204" pitchFamily="34" charset="0"/>
                  <a:ea typeface="+mn-ea"/>
                  <a:cs typeface="Arial" panose="020B0604020202020204" pitchFamily="34" charset="0"/>
                </a:endParaRPr>
              </a:p>
              <a:p>
                <a:pPr lvl="0" algn="just" defTabSz="1828800">
                  <a:lnSpc>
                    <a:spcPct val="150000"/>
                  </a:lnSpc>
                  <a:buClr>
                    <a:srgbClr val="2D1549"/>
                  </a:buClr>
                  <a:buSzPts val="1100"/>
                  <a:defRPr/>
                </a:pPr>
                <a:r>
                  <a:rPr lang="vi-VN" sz="1600" kern="1200" smtClean="0">
                    <a:solidFill>
                      <a:sysClr val="windowText" lastClr="000000"/>
                    </a:solidFill>
                    <a:latin typeface="Arial" panose="020B0604020202020204" pitchFamily="34" charset="0"/>
                    <a:ea typeface="+mn-ea"/>
                    <a:cs typeface="Arial" panose="020B0604020202020204" pitchFamily="34" charset="0"/>
                  </a:rPr>
                  <a:t>b</a:t>
                </a:r>
                <a:r>
                  <a:rPr lang="vi-VN" sz="1600" kern="1200">
                    <a:solidFill>
                      <a:sysClr val="windowText" lastClr="000000"/>
                    </a:solidFill>
                    <a:latin typeface="Arial" panose="020B0604020202020204" pitchFamily="34" charset="0"/>
                    <a:ea typeface="+mn-ea"/>
                    <a:cs typeface="Arial" panose="020B0604020202020204" pitchFamily="34" charset="0"/>
                  </a:rPr>
                  <a:t>) Tính xác suất thắng của Minh.</a:t>
                </a:r>
                <a:endParaRPr lang="vi-VN" sz="1600" kern="1200">
                  <a:solidFill>
                    <a:sysClr val="windowText" lastClr="000000"/>
                  </a:solidFill>
                  <a:latin typeface="Arial" panose="020B0604020202020204" pitchFamily="34" charset="0"/>
                  <a:ea typeface="+mn-ea"/>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89104" y="3743115"/>
                <a:ext cx="8302975" cy="1200329"/>
              </a:xfrm>
              <a:prstGeom prst="rect">
                <a:avLst/>
              </a:prstGeom>
              <a:blipFill>
                <a:blip r:embed="rId3"/>
                <a:stretch>
                  <a:fillRect l="-441" b="-2030"/>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44400" y="2878337"/>
            <a:ext cx="3992381" cy="848876"/>
          </a:xfrm>
          <a:prstGeom prst="rect">
            <a:avLst/>
          </a:prstGeom>
        </p:spPr>
      </p:pic>
      <p:pic>
        <p:nvPicPr>
          <p:cNvPr id="5" name="Picture 4"/>
          <p:cNvPicPr>
            <a:picLocks noChangeAspect="1"/>
          </p:cNvPicPr>
          <p:nvPr/>
        </p:nvPicPr>
        <p:blipFill>
          <a:blip r:embed="rId6"/>
          <a:stretch>
            <a:fillRect/>
          </a:stretch>
        </p:blipFill>
        <p:spPr>
          <a:xfrm>
            <a:off x="8047675" y="3885244"/>
            <a:ext cx="614784" cy="916069"/>
          </a:xfrm>
          <a:prstGeom prst="rect">
            <a:avLst/>
          </a:prstGeom>
        </p:spPr>
      </p:pic>
    </p:spTree>
    <p:extLst>
      <p:ext uri="{BB962C8B-B14F-4D97-AF65-F5344CB8AC3E}">
        <p14:creationId xmlns:p14="http://schemas.microsoft.com/office/powerpoint/2010/main" val="264905618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Rectangle 10"/>
              <p:cNvSpPr/>
              <p:nvPr/>
            </p:nvSpPr>
            <p:spPr>
              <a:xfrm>
                <a:off x="478036" y="783139"/>
                <a:ext cx="8339964" cy="4312655"/>
              </a:xfrm>
              <a:prstGeom prst="rect">
                <a:avLst/>
              </a:prstGeom>
            </p:spPr>
            <p:txBody>
              <a:bodyPr wrap="square">
                <a:spAutoFit/>
              </a:bodyPr>
              <a:lstStyle/>
              <a:p>
                <a:pPr lvl="0" algn="just">
                  <a:lnSpc>
                    <a:spcPct val="130000"/>
                  </a:lnSpc>
                  <a:defRPr/>
                </a:pPr>
                <a:r>
                  <a:rPr lang="en-US" sz="1500" smtClean="0">
                    <a:solidFill>
                      <a:srgbClr val="FAFAFA">
                        <a:lumMod val="10000"/>
                      </a:srgbClr>
                    </a:solidFill>
                  </a:rPr>
                  <a:t>a) Phép </a:t>
                </a:r>
                <a:r>
                  <a:rPr lang="en-US" sz="1500">
                    <a:solidFill>
                      <a:srgbClr val="FAFAFA">
                        <a:lumMod val="10000"/>
                      </a:srgbClr>
                    </a:solidFill>
                  </a:rPr>
                  <a:t>thử </a:t>
                </a:r>
                <a14:m>
                  <m:oMath xmlns:m="http://schemas.openxmlformats.org/officeDocument/2006/math">
                    <m:r>
                      <a:rPr lang="en-US" sz="1500" i="1" smtClean="0">
                        <a:solidFill>
                          <a:srgbClr val="FAFAFA">
                            <a:lumMod val="10000"/>
                          </a:srgbClr>
                        </a:solidFill>
                        <a:latin typeface="Cambria Math" panose="02040503050406030204" pitchFamily="18" charset="0"/>
                      </a:rPr>
                      <m:t>𝑇</m:t>
                    </m:r>
                  </m:oMath>
                </a14:m>
                <a:r>
                  <a:rPr lang="en-US" sz="1500">
                    <a:solidFill>
                      <a:srgbClr val="FAFAFA">
                        <a:lumMod val="10000"/>
                      </a:srgbClr>
                    </a:solidFill>
                  </a:rPr>
                  <a:t> là: “Tung đồng xu cân đối, đồng chất". </a:t>
                </a:r>
                <a14:m>
                  <m:oMath xmlns:m="http://schemas.openxmlformats.org/officeDocument/2006/math">
                    <m:r>
                      <a:rPr lang="en-US" sz="1500" i="1" smtClean="0">
                        <a:solidFill>
                          <a:srgbClr val="FAFAFA">
                            <a:lumMod val="10000"/>
                          </a:srgbClr>
                        </a:solidFill>
                        <a:latin typeface="Cambria Math" panose="02040503050406030204" pitchFamily="18" charset="0"/>
                      </a:rPr>
                      <m:t>𝐸</m:t>
                    </m:r>
                  </m:oMath>
                </a14:m>
                <a:r>
                  <a:rPr lang="en-US" sz="1500">
                    <a:solidFill>
                      <a:srgbClr val="FAFAFA">
                        <a:lumMod val="10000"/>
                      </a:srgbClr>
                    </a:solidFill>
                  </a:rPr>
                  <a:t> là biến cố: "Đồng xu ra mặt </a:t>
                </a:r>
                <a:r>
                  <a:rPr lang="en-US" sz="1500">
                    <a:solidFill>
                      <a:srgbClr val="FAFAFA">
                        <a:lumMod val="10000"/>
                      </a:srgbClr>
                    </a:solidFill>
                  </a:rPr>
                  <a:t>ngửa</a:t>
                </a:r>
                <a:r>
                  <a:rPr lang="en-US" sz="1500" smtClean="0">
                    <a:solidFill>
                      <a:srgbClr val="FAFAFA">
                        <a:lumMod val="10000"/>
                      </a:srgbClr>
                    </a:solidFill>
                  </a:rPr>
                  <a:t>".</a:t>
                </a:r>
              </a:p>
              <a:p>
                <a:pPr lvl="0" algn="just">
                  <a:lnSpc>
                    <a:spcPct val="130000"/>
                  </a:lnSpc>
                  <a:defRPr/>
                </a:pPr>
                <a14:m>
                  <m:oMathPara xmlns:m="http://schemas.openxmlformats.org/officeDocument/2006/math">
                    <m:oMathParaPr>
                      <m:jc m:val="left"/>
                    </m:oMathParaPr>
                    <m:oMath xmlns:m="http://schemas.openxmlformats.org/officeDocument/2006/math">
                      <m:r>
                        <m:rPr>
                          <m:nor/>
                        </m:rPr>
                        <a:rPr lang="en-US" sz="1500">
                          <a:solidFill>
                            <a:srgbClr val="FAFAFA">
                              <a:lumMod val="10000"/>
                            </a:srgbClr>
                          </a:solidFill>
                        </a:rPr>
                        <m:t>Ta</m:t>
                      </m:r>
                      <m:r>
                        <m:rPr>
                          <m:nor/>
                        </m:rPr>
                        <a:rPr lang="en-US" sz="1500">
                          <a:solidFill>
                            <a:srgbClr val="FAFAFA">
                              <a:lumMod val="10000"/>
                            </a:srgbClr>
                          </a:solidFill>
                        </a:rPr>
                        <m:t> </m:t>
                      </m:r>
                      <m:r>
                        <m:rPr>
                          <m:nor/>
                        </m:rPr>
                        <a:rPr lang="en-US" sz="1500">
                          <a:solidFill>
                            <a:srgbClr val="FAFAFA">
                              <a:lumMod val="10000"/>
                            </a:srgbClr>
                          </a:solidFill>
                        </a:rPr>
                        <m:t>c</m:t>
                      </m:r>
                      <m:r>
                        <m:rPr>
                          <m:nor/>
                        </m:rPr>
                        <a:rPr lang="en-US" sz="1500">
                          <a:solidFill>
                            <a:srgbClr val="FAFAFA">
                              <a:lumMod val="10000"/>
                            </a:srgbClr>
                          </a:solidFill>
                        </a:rPr>
                        <m:t>ó</m:t>
                      </m:r>
                      <m:r>
                        <a:rPr lang="en-US" sz="1500" b="0" i="1" smtClean="0">
                          <a:solidFill>
                            <a:srgbClr val="FAFAFA">
                              <a:lumMod val="10000"/>
                            </a:srgbClr>
                          </a:solidFill>
                          <a:latin typeface="Cambria Math" panose="02040503050406030204" pitchFamily="18" charset="0"/>
                        </a:rPr>
                        <m:t> </m:t>
                      </m:r>
                      <m:r>
                        <a:rPr lang="en-US" sz="1500" i="1" smtClean="0">
                          <a:solidFill>
                            <a:srgbClr val="FAFAFA">
                              <a:lumMod val="10000"/>
                            </a:srgbClr>
                          </a:solidFill>
                          <a:latin typeface="Cambria Math" panose="02040503050406030204" pitchFamily="18" charset="0"/>
                        </a:rPr>
                        <m:t>𝑃</m:t>
                      </m:r>
                      <m:r>
                        <a:rPr lang="en-US" sz="1500" i="1" smtClean="0">
                          <a:solidFill>
                            <a:srgbClr val="FAFAFA">
                              <a:lumMod val="10000"/>
                            </a:srgbClr>
                          </a:solidFill>
                          <a:latin typeface="Cambria Math" panose="02040503050406030204" pitchFamily="18" charset="0"/>
                        </a:rPr>
                        <m:t>(</m:t>
                      </m:r>
                      <m:r>
                        <a:rPr lang="en-US" sz="1500" i="1" smtClean="0">
                          <a:solidFill>
                            <a:srgbClr val="FAFAFA">
                              <a:lumMod val="10000"/>
                            </a:srgbClr>
                          </a:solidFill>
                          <a:latin typeface="Cambria Math" panose="02040503050406030204" pitchFamily="18" charset="0"/>
                        </a:rPr>
                        <m:t>𝐸</m:t>
                      </m:r>
                      <m:r>
                        <a:rPr lang="en-US" sz="1500" i="1" smtClean="0">
                          <a:solidFill>
                            <a:srgbClr val="FAFAFA">
                              <a:lumMod val="10000"/>
                            </a:srgbClr>
                          </a:solidFill>
                          <a:latin typeface="Cambria Math" panose="02040503050406030204" pitchFamily="18" charset="0"/>
                        </a:rPr>
                        <m:t>)=</m:t>
                      </m:r>
                      <m:f>
                        <m:fPr>
                          <m:ctrlPr>
                            <a:rPr lang="en-US" sz="1500" i="1" smtClean="0">
                              <a:solidFill>
                                <a:srgbClr val="FAFAFA">
                                  <a:lumMod val="10000"/>
                                </a:srgbClr>
                              </a:solidFill>
                              <a:latin typeface="Cambria Math" panose="02040503050406030204" pitchFamily="18" charset="0"/>
                            </a:rPr>
                          </m:ctrlPr>
                        </m:fPr>
                        <m:num>
                          <m:r>
                            <a:rPr lang="en-US" sz="1500" b="0" i="1" smtClean="0">
                              <a:solidFill>
                                <a:srgbClr val="FAFAFA">
                                  <a:lumMod val="10000"/>
                                </a:srgbClr>
                              </a:solidFill>
                              <a:latin typeface="Cambria Math" panose="02040503050406030204" pitchFamily="18" charset="0"/>
                            </a:rPr>
                            <m:t>1</m:t>
                          </m:r>
                        </m:num>
                        <m:den>
                          <m:r>
                            <a:rPr lang="en-US" sz="1500" b="0" i="1" smtClean="0">
                              <a:solidFill>
                                <a:srgbClr val="FAFAFA">
                                  <a:lumMod val="10000"/>
                                </a:srgbClr>
                              </a:solidFill>
                              <a:latin typeface="Cambria Math" panose="02040503050406030204" pitchFamily="18" charset="0"/>
                            </a:rPr>
                            <m:t>2</m:t>
                          </m:r>
                        </m:den>
                      </m:f>
                      <m:r>
                        <a:rPr lang="en-US" sz="1500" i="1">
                          <a:solidFill>
                            <a:srgbClr val="FAFAFA">
                              <a:lumMod val="10000"/>
                            </a:srgbClr>
                          </a:solidFill>
                          <a:latin typeface="Cambria Math" panose="02040503050406030204" pitchFamily="18" charset="0"/>
                        </a:rPr>
                        <m:t> </m:t>
                      </m:r>
                    </m:oMath>
                  </m:oMathPara>
                </a14:m>
                <a:endParaRPr lang="en-US" sz="1500" smtClean="0">
                  <a:solidFill>
                    <a:srgbClr val="FAFAFA">
                      <a:lumMod val="10000"/>
                    </a:srgbClr>
                  </a:solidFill>
                </a:endParaRPr>
              </a:p>
              <a:p>
                <a:pPr lvl="0" algn="just">
                  <a:lnSpc>
                    <a:spcPct val="150000"/>
                  </a:lnSpc>
                  <a:defRPr/>
                </a:pPr>
                <a14:m>
                  <m:oMath xmlns:m="http://schemas.openxmlformats.org/officeDocument/2006/math">
                    <m:r>
                      <a:rPr lang="en-US" sz="1500" i="1" smtClean="0">
                        <a:solidFill>
                          <a:srgbClr val="FAFAFA">
                            <a:lumMod val="10000"/>
                          </a:srgbClr>
                        </a:solidFill>
                        <a:latin typeface="Cambria Math" panose="02040503050406030204" pitchFamily="18" charset="0"/>
                      </a:rPr>
                      <m:t>𝑋</m:t>
                    </m:r>
                  </m:oMath>
                </a14:m>
                <a:r>
                  <a:rPr lang="en-US" sz="1500" smtClean="0">
                    <a:solidFill>
                      <a:srgbClr val="FAFAFA">
                        <a:lumMod val="10000"/>
                      </a:srgbClr>
                    </a:solidFill>
                  </a:rPr>
                  <a:t> </a:t>
                </a:r>
                <a:r>
                  <a:rPr lang="en-US" sz="1500">
                    <a:solidFill>
                      <a:srgbClr val="FAFAFA">
                        <a:lumMod val="10000"/>
                      </a:srgbClr>
                    </a:solidFill>
                  </a:rPr>
                  <a:t>là số lần xuất hiện biến cố </a:t>
                </a:r>
                <a14:m>
                  <m:oMath xmlns:m="http://schemas.openxmlformats.org/officeDocument/2006/math">
                    <m:r>
                      <a:rPr lang="en-US" sz="1500" i="1" smtClean="0">
                        <a:solidFill>
                          <a:srgbClr val="FAFAFA">
                            <a:lumMod val="10000"/>
                          </a:srgbClr>
                        </a:solidFill>
                        <a:latin typeface="Cambria Math" panose="02040503050406030204" pitchFamily="18" charset="0"/>
                      </a:rPr>
                      <m:t>𝐸</m:t>
                    </m:r>
                  </m:oMath>
                </a14:m>
                <a:r>
                  <a:rPr lang="en-US" sz="1500">
                    <a:solidFill>
                      <a:srgbClr val="FAFAFA">
                        <a:lumMod val="10000"/>
                      </a:srgbClr>
                    </a:solidFill>
                  </a:rPr>
                  <a:t> trong 8 lần thực hiện lặp lại phép </a:t>
                </a:r>
                <a:r>
                  <a:rPr lang="en-US" sz="1500">
                    <a:solidFill>
                      <a:srgbClr val="FAFAFA">
                        <a:lumMod val="10000"/>
                      </a:srgbClr>
                    </a:solidFill>
                  </a:rPr>
                  <a:t>thử </a:t>
                </a:r>
                <a14:m>
                  <m:oMath xmlns:m="http://schemas.openxmlformats.org/officeDocument/2006/math">
                    <m:r>
                      <a:rPr lang="en-US" sz="1500" i="1" smtClean="0">
                        <a:solidFill>
                          <a:srgbClr val="FAFAFA">
                            <a:lumMod val="10000"/>
                          </a:srgbClr>
                        </a:solidFill>
                        <a:latin typeface="Cambria Math" panose="02040503050406030204" pitchFamily="18" charset="0"/>
                      </a:rPr>
                      <m:t>𝑇</m:t>
                    </m:r>
                  </m:oMath>
                </a14:m>
                <a:r>
                  <a:rPr lang="en-US" sz="1500" smtClean="0">
                    <a:solidFill>
                      <a:srgbClr val="FAFAFA">
                        <a:lumMod val="10000"/>
                      </a:srgbClr>
                    </a:solidFill>
                  </a:rPr>
                  <a:t> một </a:t>
                </a:r>
                <a:r>
                  <a:rPr lang="en-US" sz="1500">
                    <a:solidFill>
                      <a:srgbClr val="FAFAFA">
                        <a:lumMod val="10000"/>
                      </a:srgbClr>
                    </a:solidFill>
                  </a:rPr>
                  <a:t>cách độc </a:t>
                </a:r>
                <a:r>
                  <a:rPr lang="en-US" sz="1500">
                    <a:solidFill>
                      <a:srgbClr val="FAFAFA">
                        <a:lumMod val="10000"/>
                      </a:srgbClr>
                    </a:solidFill>
                  </a:rPr>
                  <a:t>lập</a:t>
                </a:r>
                <a:r>
                  <a:rPr lang="en-US" sz="1500" smtClean="0">
                    <a:solidFill>
                      <a:srgbClr val="FAFAFA">
                        <a:lumMod val="10000"/>
                      </a:srgbClr>
                    </a:solidFill>
                  </a:rPr>
                  <a:t>.</a:t>
                </a:r>
              </a:p>
              <a:p>
                <a:pPr lvl="0" algn="just">
                  <a:lnSpc>
                    <a:spcPct val="150000"/>
                  </a:lnSpc>
                  <a:defRPr/>
                </a:pPr>
                <a14:m>
                  <m:oMathPara xmlns:m="http://schemas.openxmlformats.org/officeDocument/2006/math">
                    <m:oMathParaPr>
                      <m:jc m:val="left"/>
                    </m:oMathParaPr>
                    <m:oMath xmlns:m="http://schemas.openxmlformats.org/officeDocument/2006/math">
                      <m:r>
                        <m:rPr>
                          <m:nor/>
                        </m:rPr>
                        <a:rPr lang="en-US" sz="1500">
                          <a:solidFill>
                            <a:srgbClr val="FAFAFA">
                              <a:lumMod val="10000"/>
                            </a:srgbClr>
                          </a:solidFill>
                        </a:rPr>
                        <m:t>Theo</m:t>
                      </m:r>
                      <m:r>
                        <m:rPr>
                          <m:nor/>
                        </m:rPr>
                        <a:rPr lang="en-US" sz="1500">
                          <a:solidFill>
                            <a:srgbClr val="FAFAFA">
                              <a:lumMod val="10000"/>
                            </a:srgbClr>
                          </a:solidFill>
                        </a:rPr>
                        <m:t> </m:t>
                      </m:r>
                      <m:r>
                        <m:rPr>
                          <m:nor/>
                        </m:rPr>
                        <a:rPr lang="en-US" sz="1500">
                          <a:solidFill>
                            <a:srgbClr val="FAFAFA">
                              <a:lumMod val="10000"/>
                            </a:srgbClr>
                          </a:solidFill>
                        </a:rPr>
                        <m:t>Nh</m:t>
                      </m:r>
                      <m:r>
                        <m:rPr>
                          <m:nor/>
                        </m:rPr>
                        <a:rPr lang="en-US" sz="1500">
                          <a:solidFill>
                            <a:srgbClr val="FAFAFA">
                              <a:lumMod val="10000"/>
                            </a:srgbClr>
                          </a:solidFill>
                        </a:rPr>
                        <m:t>ậ</m:t>
                      </m:r>
                      <m:r>
                        <m:rPr>
                          <m:nor/>
                        </m:rPr>
                        <a:rPr lang="en-US" sz="1500">
                          <a:solidFill>
                            <a:srgbClr val="FAFAFA">
                              <a:lumMod val="10000"/>
                            </a:srgbClr>
                          </a:solidFill>
                        </a:rPr>
                        <m:t>n</m:t>
                      </m:r>
                      <m:r>
                        <m:rPr>
                          <m:nor/>
                        </m:rPr>
                        <a:rPr lang="en-US" sz="1500">
                          <a:solidFill>
                            <a:srgbClr val="FAFAFA">
                              <a:lumMod val="10000"/>
                            </a:srgbClr>
                          </a:solidFill>
                        </a:rPr>
                        <m:t> </m:t>
                      </m:r>
                      <m:r>
                        <m:rPr>
                          <m:nor/>
                        </m:rPr>
                        <a:rPr lang="en-US" sz="1500">
                          <a:solidFill>
                            <a:srgbClr val="FAFAFA">
                              <a:lumMod val="10000"/>
                            </a:srgbClr>
                          </a:solidFill>
                        </a:rPr>
                        <m:t>x</m:t>
                      </m:r>
                      <m:r>
                        <m:rPr>
                          <m:nor/>
                        </m:rPr>
                        <a:rPr lang="en-US" sz="1500">
                          <a:solidFill>
                            <a:srgbClr val="FAFAFA">
                              <a:lumMod val="10000"/>
                            </a:srgbClr>
                          </a:solidFill>
                        </a:rPr>
                        <m:t>é</m:t>
                      </m:r>
                      <m:r>
                        <m:rPr>
                          <m:nor/>
                        </m:rPr>
                        <a:rPr lang="en-US" sz="1500">
                          <a:solidFill>
                            <a:srgbClr val="FAFAFA">
                              <a:lumMod val="10000"/>
                            </a:srgbClr>
                          </a:solidFill>
                        </a:rPr>
                        <m:t>t</m:t>
                      </m:r>
                      <m:r>
                        <m:rPr>
                          <m:nor/>
                        </m:rPr>
                        <a:rPr lang="en-US" sz="1500">
                          <a:solidFill>
                            <a:srgbClr val="FAFAFA">
                              <a:lumMod val="10000"/>
                            </a:srgbClr>
                          </a:solidFill>
                        </a:rPr>
                        <m:t> (</m:t>
                      </m:r>
                      <m:r>
                        <m:rPr>
                          <m:nor/>
                        </m:rPr>
                        <a:rPr lang="en-US" sz="1500">
                          <a:solidFill>
                            <a:srgbClr val="FAFAFA">
                              <a:lumMod val="10000"/>
                            </a:srgbClr>
                          </a:solidFill>
                        </a:rPr>
                        <m:t>sau</m:t>
                      </m:r>
                      <m:r>
                        <m:rPr>
                          <m:nor/>
                        </m:rPr>
                        <a:rPr lang="en-US" sz="1500">
                          <a:solidFill>
                            <a:srgbClr val="FAFAFA">
                              <a:lumMod val="10000"/>
                            </a:srgbClr>
                          </a:solidFill>
                        </a:rPr>
                        <m:t> </m:t>
                      </m:r>
                      <m:r>
                        <m:rPr>
                          <m:nor/>
                        </m:rPr>
                        <a:rPr lang="en-US" sz="1500">
                          <a:solidFill>
                            <a:srgbClr val="FAFAFA">
                              <a:lumMod val="10000"/>
                            </a:srgbClr>
                          </a:solidFill>
                        </a:rPr>
                        <m:t>H</m:t>
                      </m:r>
                      <m:r>
                        <m:rPr>
                          <m:nor/>
                        </m:rPr>
                        <a:rPr lang="en-US" sz="1500">
                          <a:solidFill>
                            <a:srgbClr val="FAFAFA">
                              <a:lumMod val="10000"/>
                            </a:srgbClr>
                          </a:solidFill>
                        </a:rPr>
                        <m:t>Đ2), </m:t>
                      </m:r>
                      <m:r>
                        <m:rPr>
                          <m:nor/>
                        </m:rPr>
                        <a:rPr lang="en-US" sz="1500">
                          <a:solidFill>
                            <a:srgbClr val="FAFAFA">
                              <a:lumMod val="10000"/>
                            </a:srgbClr>
                          </a:solidFill>
                        </a:rPr>
                        <m:t>khi</m:t>
                      </m:r>
                      <m:r>
                        <m:rPr>
                          <m:nor/>
                        </m:rPr>
                        <a:rPr lang="en-US" sz="1500">
                          <a:solidFill>
                            <a:srgbClr val="FAFAFA">
                              <a:lumMod val="10000"/>
                            </a:srgbClr>
                          </a:solidFill>
                        </a:rPr>
                        <m:t> đó </m:t>
                      </m:r>
                      <m:r>
                        <a:rPr lang="en-US" sz="1500" i="1">
                          <a:solidFill>
                            <a:srgbClr val="FAFAFA">
                              <a:lumMod val="10000"/>
                            </a:srgbClr>
                          </a:solidFill>
                          <a:latin typeface="Cambria Math" panose="02040503050406030204" pitchFamily="18" charset="0"/>
                        </a:rPr>
                        <m:t>𝑋</m:t>
                      </m:r>
                      <m:r>
                        <m:rPr>
                          <m:nor/>
                        </m:rPr>
                        <a:rPr lang="en-US" sz="1500">
                          <a:solidFill>
                            <a:srgbClr val="FAFAFA">
                              <a:lumMod val="10000"/>
                            </a:srgbClr>
                          </a:solidFill>
                        </a:rPr>
                        <m:t> </m:t>
                      </m:r>
                      <m:r>
                        <m:rPr>
                          <m:nor/>
                        </m:rPr>
                        <a:rPr lang="en-US" sz="1500">
                          <a:solidFill>
                            <a:srgbClr val="FAFAFA">
                              <a:lumMod val="10000"/>
                            </a:srgbClr>
                          </a:solidFill>
                        </a:rPr>
                        <m:t>l</m:t>
                      </m:r>
                      <m:r>
                        <m:rPr>
                          <m:nor/>
                        </m:rPr>
                        <a:rPr lang="en-US" sz="1500">
                          <a:solidFill>
                            <a:srgbClr val="FAFAFA">
                              <a:lumMod val="10000"/>
                            </a:srgbClr>
                          </a:solidFill>
                        </a:rPr>
                        <m:t>à </m:t>
                      </m:r>
                      <m:r>
                        <m:rPr>
                          <m:nor/>
                        </m:rPr>
                        <a:rPr lang="en-US" sz="1500">
                          <a:solidFill>
                            <a:srgbClr val="FAFAFA">
                              <a:lumMod val="10000"/>
                            </a:srgbClr>
                          </a:solidFill>
                        </a:rPr>
                        <m:t>bi</m:t>
                      </m:r>
                      <m:r>
                        <m:rPr>
                          <m:nor/>
                        </m:rPr>
                        <a:rPr lang="en-US" sz="1500">
                          <a:solidFill>
                            <a:srgbClr val="FAFAFA">
                              <a:lumMod val="10000"/>
                            </a:srgbClr>
                          </a:solidFill>
                        </a:rPr>
                        <m:t>ế</m:t>
                      </m:r>
                      <m:r>
                        <m:rPr>
                          <m:nor/>
                        </m:rPr>
                        <a:rPr lang="en-US" sz="1500">
                          <a:solidFill>
                            <a:srgbClr val="FAFAFA">
                              <a:lumMod val="10000"/>
                            </a:srgbClr>
                          </a:solidFill>
                        </a:rPr>
                        <m:t>n</m:t>
                      </m:r>
                      <m:r>
                        <m:rPr>
                          <m:nor/>
                        </m:rPr>
                        <a:rPr lang="en-US" sz="1500">
                          <a:solidFill>
                            <a:srgbClr val="FAFAFA">
                              <a:lumMod val="10000"/>
                            </a:srgbClr>
                          </a:solidFill>
                        </a:rPr>
                        <m:t> </m:t>
                      </m:r>
                      <m:r>
                        <m:rPr>
                          <m:nor/>
                        </m:rPr>
                        <a:rPr lang="en-US" sz="1500">
                          <a:solidFill>
                            <a:srgbClr val="FAFAFA">
                              <a:lumMod val="10000"/>
                            </a:srgbClr>
                          </a:solidFill>
                        </a:rPr>
                        <m:t>ng</m:t>
                      </m:r>
                      <m:r>
                        <m:rPr>
                          <m:nor/>
                        </m:rPr>
                        <a:rPr lang="en-US" sz="1500">
                          <a:solidFill>
                            <a:srgbClr val="FAFAFA">
                              <a:lumMod val="10000"/>
                            </a:srgbClr>
                          </a:solidFill>
                        </a:rPr>
                        <m:t>ẫ</m:t>
                      </m:r>
                      <m:r>
                        <m:rPr>
                          <m:nor/>
                        </m:rPr>
                        <a:rPr lang="en-US" sz="1500">
                          <a:solidFill>
                            <a:srgbClr val="FAFAFA">
                              <a:lumMod val="10000"/>
                            </a:srgbClr>
                          </a:solidFill>
                        </a:rPr>
                        <m:t>u</m:t>
                      </m:r>
                      <m:r>
                        <m:rPr>
                          <m:nor/>
                        </m:rPr>
                        <a:rPr lang="en-US" sz="1500">
                          <a:solidFill>
                            <a:srgbClr val="FAFAFA">
                              <a:lumMod val="10000"/>
                            </a:srgbClr>
                          </a:solidFill>
                        </a:rPr>
                        <m:t> </m:t>
                      </m:r>
                      <m:r>
                        <m:rPr>
                          <m:nor/>
                        </m:rPr>
                        <a:rPr lang="en-US" sz="1500">
                          <a:solidFill>
                            <a:srgbClr val="FAFAFA">
                              <a:lumMod val="10000"/>
                            </a:srgbClr>
                          </a:solidFill>
                        </a:rPr>
                        <m:t>nhi</m:t>
                      </m:r>
                      <m:r>
                        <m:rPr>
                          <m:nor/>
                        </m:rPr>
                        <a:rPr lang="en-US" sz="1500">
                          <a:solidFill>
                            <a:srgbClr val="FAFAFA">
                              <a:lumMod val="10000"/>
                            </a:srgbClr>
                          </a:solidFill>
                        </a:rPr>
                        <m:t>ê</m:t>
                      </m:r>
                      <m:r>
                        <m:rPr>
                          <m:nor/>
                        </m:rPr>
                        <a:rPr lang="en-US" sz="1500">
                          <a:solidFill>
                            <a:srgbClr val="FAFAFA">
                              <a:lumMod val="10000"/>
                            </a:srgbClr>
                          </a:solidFill>
                        </a:rPr>
                        <m:t>n</m:t>
                      </m:r>
                      <m:r>
                        <m:rPr>
                          <m:nor/>
                        </m:rPr>
                        <a:rPr lang="en-US" sz="1500">
                          <a:solidFill>
                            <a:srgbClr val="FAFAFA">
                              <a:lumMod val="10000"/>
                            </a:srgbClr>
                          </a:solidFill>
                        </a:rPr>
                        <m:t> </m:t>
                      </m:r>
                      <m:r>
                        <m:rPr>
                          <m:nor/>
                        </m:rPr>
                        <a:rPr lang="en-US" sz="1500">
                          <a:solidFill>
                            <a:srgbClr val="FAFAFA">
                              <a:lumMod val="10000"/>
                            </a:srgbClr>
                          </a:solidFill>
                        </a:rPr>
                        <m:t>c</m:t>
                      </m:r>
                      <m:r>
                        <m:rPr>
                          <m:nor/>
                        </m:rPr>
                        <a:rPr lang="en-US" sz="1500">
                          <a:solidFill>
                            <a:srgbClr val="FAFAFA">
                              <a:lumMod val="10000"/>
                            </a:srgbClr>
                          </a:solidFill>
                        </a:rPr>
                        <m:t>ó </m:t>
                      </m:r>
                      <m:r>
                        <m:rPr>
                          <m:nor/>
                        </m:rPr>
                        <a:rPr lang="en-US" sz="1500">
                          <a:solidFill>
                            <a:srgbClr val="FAFAFA">
                              <a:lumMod val="10000"/>
                            </a:srgbClr>
                          </a:solidFill>
                        </a:rPr>
                        <m:t>ph</m:t>
                      </m:r>
                      <m:r>
                        <m:rPr>
                          <m:nor/>
                        </m:rPr>
                        <a:rPr lang="en-US" sz="1500">
                          <a:solidFill>
                            <a:srgbClr val="FAFAFA">
                              <a:lumMod val="10000"/>
                            </a:srgbClr>
                          </a:solidFill>
                        </a:rPr>
                        <m:t>â</m:t>
                      </m:r>
                      <m:r>
                        <m:rPr>
                          <m:nor/>
                        </m:rPr>
                        <a:rPr lang="en-US" sz="1500">
                          <a:solidFill>
                            <a:srgbClr val="FAFAFA">
                              <a:lumMod val="10000"/>
                            </a:srgbClr>
                          </a:solidFill>
                        </a:rPr>
                        <m:t>n</m:t>
                      </m:r>
                      <m:r>
                        <m:rPr>
                          <m:nor/>
                        </m:rPr>
                        <a:rPr lang="en-US" sz="1500">
                          <a:solidFill>
                            <a:srgbClr val="FAFAFA">
                              <a:lumMod val="10000"/>
                            </a:srgbClr>
                          </a:solidFill>
                        </a:rPr>
                        <m:t> </m:t>
                      </m:r>
                      <m:r>
                        <m:rPr>
                          <m:nor/>
                        </m:rPr>
                        <a:rPr lang="en-US" sz="1500">
                          <a:solidFill>
                            <a:srgbClr val="FAFAFA">
                              <a:lumMod val="10000"/>
                            </a:srgbClr>
                          </a:solidFill>
                        </a:rPr>
                        <m:t>b</m:t>
                      </m:r>
                      <m:r>
                        <m:rPr>
                          <m:nor/>
                        </m:rPr>
                        <a:rPr lang="en-US" sz="1500">
                          <a:solidFill>
                            <a:srgbClr val="FAFAFA">
                              <a:lumMod val="10000"/>
                            </a:srgbClr>
                          </a:solidFill>
                        </a:rPr>
                        <m:t>ố </m:t>
                      </m:r>
                      <m:r>
                        <m:rPr>
                          <m:nor/>
                        </m:rPr>
                        <a:rPr lang="en-US" sz="1500">
                          <a:solidFill>
                            <a:srgbClr val="FAFAFA">
                              <a:lumMod val="10000"/>
                            </a:srgbClr>
                          </a:solidFill>
                        </a:rPr>
                        <m:t>nh</m:t>
                      </m:r>
                      <m:r>
                        <m:rPr>
                          <m:nor/>
                        </m:rPr>
                        <a:rPr lang="en-US" sz="1500">
                          <a:solidFill>
                            <a:srgbClr val="FAFAFA">
                              <a:lumMod val="10000"/>
                            </a:srgbClr>
                          </a:solidFill>
                        </a:rPr>
                        <m:t>ị </m:t>
                      </m:r>
                      <m:r>
                        <m:rPr>
                          <m:nor/>
                        </m:rPr>
                        <a:rPr lang="en-US" sz="1500">
                          <a:solidFill>
                            <a:srgbClr val="FAFAFA">
                              <a:lumMod val="10000"/>
                            </a:srgbClr>
                          </a:solidFill>
                        </a:rPr>
                        <m:t>th</m:t>
                      </m:r>
                      <m:r>
                        <m:rPr>
                          <m:nor/>
                        </m:rPr>
                        <a:rPr lang="en-US" sz="1500">
                          <a:solidFill>
                            <a:srgbClr val="FAFAFA">
                              <a:lumMod val="10000"/>
                            </a:srgbClr>
                          </a:solidFill>
                        </a:rPr>
                        <m:t>ứ</m:t>
                      </m:r>
                      <m:r>
                        <m:rPr>
                          <m:nor/>
                        </m:rPr>
                        <a:rPr lang="en-US" sz="1500">
                          <a:solidFill>
                            <a:srgbClr val="FAFAFA">
                              <a:lumMod val="10000"/>
                            </a:srgbClr>
                          </a:solidFill>
                        </a:rPr>
                        <m:t>c</m:t>
                      </m:r>
                      <m:r>
                        <m:rPr>
                          <m:nor/>
                        </m:rPr>
                        <a:rPr lang="en-US" sz="1500">
                          <a:solidFill>
                            <a:srgbClr val="FAFAFA">
                              <a:lumMod val="10000"/>
                            </a:srgbClr>
                          </a:solidFill>
                        </a:rPr>
                        <m:t> </m:t>
                      </m:r>
                      <m:r>
                        <m:rPr>
                          <m:nor/>
                        </m:rPr>
                        <a:rPr lang="en-US" sz="1500">
                          <a:solidFill>
                            <a:srgbClr val="FAFAFA">
                              <a:lumMod val="10000"/>
                            </a:srgbClr>
                          </a:solidFill>
                        </a:rPr>
                        <m:t>v</m:t>
                      </m:r>
                      <m:r>
                        <m:rPr>
                          <m:nor/>
                        </m:rPr>
                        <a:rPr lang="en-US" sz="1500">
                          <a:solidFill>
                            <a:srgbClr val="FAFAFA">
                              <a:lumMod val="10000"/>
                            </a:srgbClr>
                          </a:solidFill>
                        </a:rPr>
                        <m:t>ớ</m:t>
                      </m:r>
                      <m:r>
                        <m:rPr>
                          <m:nor/>
                        </m:rPr>
                        <a:rPr lang="en-US" sz="1500">
                          <a:solidFill>
                            <a:srgbClr val="FAFAFA">
                              <a:lumMod val="10000"/>
                            </a:srgbClr>
                          </a:solidFill>
                        </a:rPr>
                        <m:t>i</m:t>
                      </m:r>
                      <m:r>
                        <a:rPr lang="en-US" sz="1500" b="0" i="1" smtClean="0">
                          <a:solidFill>
                            <a:srgbClr val="FAFAFA">
                              <a:lumMod val="10000"/>
                            </a:srgbClr>
                          </a:solidFill>
                          <a:latin typeface="Cambria Math" panose="02040503050406030204" pitchFamily="18" charset="0"/>
                        </a:rPr>
                        <m:t> </m:t>
                      </m:r>
                      <m:r>
                        <a:rPr lang="en-US" sz="1500" i="1" smtClean="0">
                          <a:solidFill>
                            <a:srgbClr val="FAFAFA">
                              <a:lumMod val="10000"/>
                            </a:srgbClr>
                          </a:solidFill>
                          <a:latin typeface="Cambria Math" panose="02040503050406030204" pitchFamily="18" charset="0"/>
                        </a:rPr>
                        <m:t>𝑛</m:t>
                      </m:r>
                      <m:r>
                        <a:rPr lang="en-US" sz="1500" i="1" smtClean="0">
                          <a:solidFill>
                            <a:srgbClr val="FAFAFA">
                              <a:lumMod val="10000"/>
                            </a:srgbClr>
                          </a:solidFill>
                          <a:latin typeface="Cambria Math" panose="02040503050406030204" pitchFamily="18" charset="0"/>
                        </a:rPr>
                        <m:t>=8; </m:t>
                      </m:r>
                      <m:r>
                        <a:rPr lang="en-US" sz="1500" i="1" smtClean="0">
                          <a:solidFill>
                            <a:srgbClr val="FAFAFA">
                              <a:lumMod val="10000"/>
                            </a:srgbClr>
                          </a:solidFill>
                          <a:latin typeface="Cambria Math" panose="02040503050406030204" pitchFamily="18" charset="0"/>
                        </a:rPr>
                        <m:t>𝑝</m:t>
                      </m:r>
                      <m:r>
                        <a:rPr lang="en-US" sz="1500" i="1" smtClean="0">
                          <a:solidFill>
                            <a:srgbClr val="FAFAFA">
                              <a:lumMod val="10000"/>
                            </a:srgbClr>
                          </a:solidFill>
                          <a:latin typeface="Cambria Math" panose="02040503050406030204" pitchFamily="18" charset="0"/>
                        </a:rPr>
                        <m:t>=</m:t>
                      </m:r>
                      <m:f>
                        <m:fPr>
                          <m:ctrlPr>
                            <a:rPr lang="en-US" sz="1500" i="1">
                              <a:solidFill>
                                <a:srgbClr val="FAFAFA">
                                  <a:lumMod val="10000"/>
                                </a:srgbClr>
                              </a:solidFill>
                              <a:latin typeface="Cambria Math" panose="02040503050406030204" pitchFamily="18" charset="0"/>
                            </a:rPr>
                          </m:ctrlPr>
                        </m:fPr>
                        <m:num>
                          <m:r>
                            <a:rPr lang="en-US" sz="1500" i="1">
                              <a:solidFill>
                                <a:srgbClr val="FAFAFA">
                                  <a:lumMod val="10000"/>
                                </a:srgbClr>
                              </a:solidFill>
                              <a:latin typeface="Cambria Math" panose="02040503050406030204" pitchFamily="18" charset="0"/>
                            </a:rPr>
                            <m:t>1</m:t>
                          </m:r>
                        </m:num>
                        <m:den>
                          <m:r>
                            <a:rPr lang="en-US" sz="1500" i="1">
                              <a:solidFill>
                                <a:srgbClr val="FAFAFA">
                                  <a:lumMod val="10000"/>
                                </a:srgbClr>
                              </a:solidFill>
                              <a:latin typeface="Cambria Math" panose="02040503050406030204" pitchFamily="18" charset="0"/>
                            </a:rPr>
                            <m:t>2</m:t>
                          </m:r>
                        </m:den>
                      </m:f>
                      <m:r>
                        <a:rPr lang="en-US" sz="1500" b="0" i="1" smtClean="0">
                          <a:solidFill>
                            <a:srgbClr val="FAFAFA">
                              <a:lumMod val="10000"/>
                            </a:srgbClr>
                          </a:solidFill>
                          <a:latin typeface="Cambria Math" panose="02040503050406030204" pitchFamily="18" charset="0"/>
                        </a:rPr>
                        <m:t>.</m:t>
                      </m:r>
                    </m:oMath>
                  </m:oMathPara>
                </a14:m>
                <a:endParaRPr kumimoji="0" lang="en-US" sz="1500" b="0" i="0" u="none" strike="noStrike" kern="0" cap="none" spc="0" normalizeH="0" baseline="0" noProof="0" smtClean="0">
                  <a:ln>
                    <a:noFill/>
                  </a:ln>
                  <a:solidFill>
                    <a:srgbClr val="FAFAFA">
                      <a:lumMod val="10000"/>
                    </a:srgbClr>
                  </a:solidFill>
                  <a:effectLst/>
                  <a:uLnTx/>
                  <a:uFillTx/>
                  <a:sym typeface="Arial"/>
                </a:endParaRPr>
              </a:p>
              <a:p>
                <a:pPr lvl="0" algn="just">
                  <a:lnSpc>
                    <a:spcPct val="150000"/>
                  </a:lnSpc>
                  <a:defRPr/>
                </a:pPr>
                <a:r>
                  <a:rPr lang="vi-VN" sz="1500">
                    <a:solidFill>
                      <a:srgbClr val="FAFAFA">
                        <a:lumMod val="10000"/>
                      </a:srgbClr>
                    </a:solidFill>
                  </a:rPr>
                  <a:t>b) Vì </a:t>
                </a:r>
                <a14:m>
                  <m:oMath xmlns:m="http://schemas.openxmlformats.org/officeDocument/2006/math">
                    <m:r>
                      <a:rPr lang="vi-VN" sz="1500" i="1" smtClean="0">
                        <a:solidFill>
                          <a:srgbClr val="FAFAFA">
                            <a:lumMod val="10000"/>
                          </a:srgbClr>
                        </a:solidFill>
                        <a:latin typeface="Cambria Math" panose="02040503050406030204" pitchFamily="18" charset="0"/>
                      </a:rPr>
                      <m:t>𝑋</m:t>
                    </m:r>
                  </m:oMath>
                </a14:m>
                <a:r>
                  <a:rPr lang="vi-VN" sz="1500">
                    <a:solidFill>
                      <a:srgbClr val="FAFAFA">
                        <a:lumMod val="10000"/>
                      </a:srgbClr>
                    </a:solidFill>
                  </a:rPr>
                  <a:t> là số lần đồng xu của Minh ra mặt ngửa nên số lần đồng xu của Minh ra mặt </a:t>
                </a:r>
                <a:r>
                  <a:rPr lang="vi-VN" sz="1500">
                    <a:solidFill>
                      <a:srgbClr val="FAFAFA">
                        <a:lumMod val="10000"/>
                      </a:srgbClr>
                    </a:solidFill>
                  </a:rPr>
                  <a:t>sấp </a:t>
                </a:r>
                <a:r>
                  <a:rPr lang="vi-VN" sz="1500" smtClean="0">
                    <a:solidFill>
                      <a:srgbClr val="FAFAFA">
                        <a:lumMod val="10000"/>
                      </a:srgbClr>
                    </a:solidFill>
                  </a:rPr>
                  <a:t>là</a:t>
                </a:r>
                <a:r>
                  <a:rPr lang="en-US" sz="1500" smtClean="0">
                    <a:solidFill>
                      <a:srgbClr val="FAFAFA">
                        <a:lumMod val="10000"/>
                      </a:srgbClr>
                    </a:solidFill>
                  </a:rPr>
                  <a:t> </a:t>
                </a:r>
                <a14:m>
                  <m:oMath xmlns:m="http://schemas.openxmlformats.org/officeDocument/2006/math">
                    <m:r>
                      <a:rPr lang="vi-VN" sz="1500" i="1" smtClean="0">
                        <a:solidFill>
                          <a:srgbClr val="FAFAFA">
                            <a:lumMod val="10000"/>
                          </a:srgbClr>
                        </a:solidFill>
                        <a:latin typeface="Cambria Math" panose="02040503050406030204" pitchFamily="18" charset="0"/>
                      </a:rPr>
                      <m:t>8</m:t>
                    </m:r>
                    <m:r>
                      <a:rPr lang="vi-VN" sz="1500" i="1">
                        <a:solidFill>
                          <a:srgbClr val="FAFAFA">
                            <a:lumMod val="10000"/>
                          </a:srgbClr>
                        </a:solidFill>
                        <a:latin typeface="Cambria Math" panose="02040503050406030204" pitchFamily="18" charset="0"/>
                      </a:rPr>
                      <m:t>−</m:t>
                    </m:r>
                    <m:r>
                      <a:rPr lang="vi-VN" sz="1500" i="1">
                        <a:solidFill>
                          <a:srgbClr val="FAFAFA">
                            <a:lumMod val="10000"/>
                          </a:srgbClr>
                        </a:solidFill>
                        <a:latin typeface="Cambria Math" panose="02040503050406030204" pitchFamily="18" charset="0"/>
                      </a:rPr>
                      <m:t>𝑋</m:t>
                    </m:r>
                  </m:oMath>
                </a14:m>
                <a:endParaRPr lang="en-US" sz="1500" smtClean="0">
                  <a:solidFill>
                    <a:srgbClr val="FAFAFA">
                      <a:lumMod val="10000"/>
                    </a:srgbClr>
                  </a:solidFill>
                </a:endParaRPr>
              </a:p>
              <a:p>
                <a:pPr lvl="0" algn="just">
                  <a:lnSpc>
                    <a:spcPct val="150000"/>
                  </a:lnSpc>
                  <a:defRPr/>
                </a:pPr>
                <a:r>
                  <a:rPr lang="vi-VN" sz="1500" smtClean="0">
                    <a:solidFill>
                      <a:srgbClr val="FAFAFA">
                        <a:lumMod val="10000"/>
                      </a:srgbClr>
                    </a:solidFill>
                  </a:rPr>
                  <a:t>Minh </a:t>
                </a:r>
                <a:r>
                  <a:rPr lang="vi-VN" sz="1500">
                    <a:solidFill>
                      <a:srgbClr val="FAFAFA">
                        <a:lumMod val="10000"/>
                      </a:srgbClr>
                    </a:solidFill>
                  </a:rPr>
                  <a:t>di chuyển được </a:t>
                </a:r>
                <a14:m>
                  <m:oMath xmlns:m="http://schemas.openxmlformats.org/officeDocument/2006/math">
                    <m:r>
                      <a:rPr lang="vi-VN" sz="1500" i="1" smtClean="0">
                        <a:solidFill>
                          <a:srgbClr val="FAFAFA">
                            <a:lumMod val="10000"/>
                          </a:srgbClr>
                        </a:solidFill>
                        <a:latin typeface="Cambria Math" panose="02040503050406030204" pitchFamily="18" charset="0"/>
                      </a:rPr>
                      <m:t>𝑋</m:t>
                    </m:r>
                    <m:r>
                      <a:rPr lang="vi-VN" sz="1500" i="1" smtClean="0">
                        <a:solidFill>
                          <a:srgbClr val="FAFAFA">
                            <a:lumMod val="10000"/>
                          </a:srgbClr>
                        </a:solidFill>
                        <a:latin typeface="Cambria Math" panose="02040503050406030204" pitchFamily="18" charset="0"/>
                      </a:rPr>
                      <m:t> − (8 − </m:t>
                    </m:r>
                    <m:r>
                      <a:rPr lang="vi-VN" sz="1500" i="1" smtClean="0">
                        <a:solidFill>
                          <a:srgbClr val="FAFAFA">
                            <a:lumMod val="10000"/>
                          </a:srgbClr>
                        </a:solidFill>
                        <a:latin typeface="Cambria Math" panose="02040503050406030204" pitchFamily="18" charset="0"/>
                      </a:rPr>
                      <m:t>𝑋</m:t>
                    </m:r>
                    <m:r>
                      <a:rPr lang="vi-VN" sz="1500" i="1" smtClean="0">
                        <a:solidFill>
                          <a:srgbClr val="FAFAFA">
                            <a:lumMod val="10000"/>
                          </a:srgbClr>
                        </a:solidFill>
                        <a:latin typeface="Cambria Math" panose="02040503050406030204" pitchFamily="18" charset="0"/>
                      </a:rPr>
                      <m:t>) = 2</m:t>
                    </m:r>
                    <m:r>
                      <a:rPr lang="vi-VN" sz="1500" i="1" smtClean="0">
                        <a:solidFill>
                          <a:srgbClr val="FAFAFA">
                            <a:lumMod val="10000"/>
                          </a:srgbClr>
                        </a:solidFill>
                        <a:latin typeface="Cambria Math" panose="02040503050406030204" pitchFamily="18" charset="0"/>
                      </a:rPr>
                      <m:t>𝑋</m:t>
                    </m:r>
                    <m:r>
                      <a:rPr lang="vi-VN" sz="1500" i="1" smtClean="0">
                        <a:solidFill>
                          <a:srgbClr val="FAFAFA">
                            <a:lumMod val="10000"/>
                          </a:srgbClr>
                        </a:solidFill>
                        <a:latin typeface="Cambria Math" panose="02040503050406030204" pitchFamily="18" charset="0"/>
                      </a:rPr>
                      <m:t> − 8</m:t>
                    </m:r>
                  </m:oMath>
                </a14:m>
                <a:r>
                  <a:rPr lang="vi-VN" sz="1500">
                    <a:solidFill>
                      <a:srgbClr val="FAFAFA">
                        <a:lumMod val="10000"/>
                      </a:srgbClr>
                    </a:solidFill>
                  </a:rPr>
                  <a:t> đơn vị theo chiều </a:t>
                </a:r>
                <a:r>
                  <a:rPr lang="vi-VN" sz="1500">
                    <a:solidFill>
                      <a:srgbClr val="FAFAFA">
                        <a:lumMod val="10000"/>
                      </a:srgbClr>
                    </a:solidFill>
                  </a:rPr>
                  <a:t>dương</a:t>
                </a:r>
                <a:r>
                  <a:rPr lang="vi-VN" sz="1500" smtClean="0">
                    <a:solidFill>
                      <a:srgbClr val="FAFAFA">
                        <a:lumMod val="10000"/>
                      </a:srgbClr>
                    </a:solidFill>
                  </a:rPr>
                  <a:t>.</a:t>
                </a:r>
                <a:endParaRPr lang="en-US" sz="1500" smtClean="0">
                  <a:solidFill>
                    <a:srgbClr val="FAFAFA">
                      <a:lumMod val="10000"/>
                    </a:srgbClr>
                  </a:solidFill>
                </a:endParaRPr>
              </a:p>
              <a:p>
                <a:pPr lvl="0" algn="just">
                  <a:lnSpc>
                    <a:spcPct val="150000"/>
                  </a:lnSpc>
                  <a:defRPr/>
                </a:pPr>
                <a:r>
                  <a:rPr lang="vi-VN" sz="1500" smtClean="0">
                    <a:solidFill>
                      <a:srgbClr val="FAFAFA">
                        <a:lumMod val="10000"/>
                      </a:srgbClr>
                    </a:solidFill>
                  </a:rPr>
                  <a:t>Minh </a:t>
                </a:r>
                <a:r>
                  <a:rPr lang="vi-VN" sz="1500">
                    <a:solidFill>
                      <a:srgbClr val="FAFAFA">
                        <a:lumMod val="10000"/>
                      </a:srgbClr>
                    </a:solidFill>
                  </a:rPr>
                  <a:t>thắng cuộc nếu </a:t>
                </a:r>
                <a14:m>
                  <m:oMath xmlns:m="http://schemas.openxmlformats.org/officeDocument/2006/math">
                    <m:r>
                      <a:rPr lang="vi-VN" sz="1500" i="1" smtClean="0">
                        <a:solidFill>
                          <a:srgbClr val="FAFAFA">
                            <a:lumMod val="10000"/>
                          </a:srgbClr>
                        </a:solidFill>
                        <a:latin typeface="Cambria Math" panose="02040503050406030204" pitchFamily="18" charset="0"/>
                      </a:rPr>
                      <m:t>2</m:t>
                    </m:r>
                    <m:r>
                      <a:rPr lang="vi-VN" sz="1500" i="1" smtClean="0">
                        <a:solidFill>
                          <a:srgbClr val="FAFAFA">
                            <a:lumMod val="10000"/>
                          </a:srgbClr>
                        </a:solidFill>
                        <a:latin typeface="Cambria Math" panose="02040503050406030204" pitchFamily="18" charset="0"/>
                      </a:rPr>
                      <m:t>𝑋</m:t>
                    </m:r>
                    <m:r>
                      <a:rPr lang="vi-VN" sz="1500" i="1" smtClean="0">
                        <a:solidFill>
                          <a:srgbClr val="FAFAFA">
                            <a:lumMod val="10000"/>
                          </a:srgbClr>
                        </a:solidFill>
                        <a:latin typeface="Cambria Math" panose="02040503050406030204" pitchFamily="18" charset="0"/>
                      </a:rPr>
                      <m:t>−8≥ 4</m:t>
                    </m:r>
                  </m:oMath>
                </a14:m>
                <a:r>
                  <a:rPr lang="vi-VN" sz="1500">
                    <a:solidFill>
                      <a:srgbClr val="FAFAFA">
                        <a:lumMod val="10000"/>
                      </a:srgbClr>
                    </a:solidFill>
                  </a:rPr>
                  <a:t>, </a:t>
                </a:r>
                <a:r>
                  <a:rPr lang="vi-VN" sz="1500" smtClean="0">
                    <a:solidFill>
                      <a:srgbClr val="FAFAFA">
                        <a:lumMod val="10000"/>
                      </a:srgbClr>
                    </a:solidFill>
                  </a:rPr>
                  <a:t>tức </a:t>
                </a:r>
                <a:r>
                  <a:rPr lang="vi-VN" sz="1500">
                    <a:solidFill>
                      <a:srgbClr val="FAFAFA">
                        <a:lumMod val="10000"/>
                      </a:srgbClr>
                    </a:solidFill>
                  </a:rPr>
                  <a:t>là </a:t>
                </a:r>
                <a14:m>
                  <m:oMath xmlns:m="http://schemas.openxmlformats.org/officeDocument/2006/math">
                    <m:r>
                      <a:rPr lang="vi-VN" sz="1500" i="1" smtClean="0">
                        <a:solidFill>
                          <a:srgbClr val="FAFAFA">
                            <a:lumMod val="10000"/>
                          </a:srgbClr>
                        </a:solidFill>
                        <a:latin typeface="Cambria Math" panose="02040503050406030204" pitchFamily="18" charset="0"/>
                      </a:rPr>
                      <m:t>𝑋</m:t>
                    </m:r>
                    <m:r>
                      <a:rPr lang="vi-VN" sz="1500" i="1" smtClean="0">
                        <a:solidFill>
                          <a:srgbClr val="FAFAFA">
                            <a:lumMod val="10000"/>
                          </a:srgbClr>
                        </a:solidFill>
                        <a:latin typeface="Cambria Math" panose="02040503050406030204" pitchFamily="18" charset="0"/>
                      </a:rPr>
                      <m:t> ≥ 6</m:t>
                    </m:r>
                  </m:oMath>
                </a14:m>
                <a:r>
                  <a:rPr lang="vi-VN" sz="1500" smtClean="0">
                    <a:solidFill>
                      <a:srgbClr val="FAFAFA">
                        <a:lumMod val="10000"/>
                      </a:srgbClr>
                    </a:solidFill>
                  </a:rPr>
                  <a:t>.</a:t>
                </a:r>
                <a:endParaRPr lang="en-US" sz="1500" smtClean="0">
                  <a:solidFill>
                    <a:srgbClr val="FAFAFA">
                      <a:lumMod val="10000"/>
                    </a:srgbClr>
                  </a:solidFill>
                </a:endParaRPr>
              </a:p>
              <a:p>
                <a:pPr lvl="0" algn="just">
                  <a:lnSpc>
                    <a:spcPct val="150000"/>
                  </a:lnSpc>
                  <a:defRPr/>
                </a:pPr>
                <a:r>
                  <a:rPr lang="vi-VN" sz="1500" smtClean="0">
                    <a:solidFill>
                      <a:srgbClr val="FAFAFA">
                        <a:lumMod val="10000"/>
                      </a:srgbClr>
                    </a:solidFill>
                  </a:rPr>
                  <a:t>Vậy </a:t>
                </a:r>
                <a:r>
                  <a:rPr lang="vi-VN" sz="1500">
                    <a:solidFill>
                      <a:srgbClr val="FAFAFA">
                        <a:lumMod val="10000"/>
                      </a:srgbClr>
                    </a:solidFill>
                  </a:rPr>
                  <a:t>xác suất để Minh thắng cuộc là </a:t>
                </a:r>
                <a14:m>
                  <m:oMath xmlns:m="http://schemas.openxmlformats.org/officeDocument/2006/math">
                    <m:r>
                      <a:rPr lang="vi-VN" sz="1500" i="1" smtClean="0">
                        <a:solidFill>
                          <a:srgbClr val="FAFAFA">
                            <a:lumMod val="10000"/>
                          </a:srgbClr>
                        </a:solidFill>
                        <a:latin typeface="Cambria Math" panose="02040503050406030204" pitchFamily="18" charset="0"/>
                      </a:rPr>
                      <m:t>𝑃</m:t>
                    </m:r>
                    <m:r>
                      <a:rPr lang="vi-VN" sz="1500" i="1" smtClean="0">
                        <a:solidFill>
                          <a:srgbClr val="FAFAFA">
                            <a:lumMod val="10000"/>
                          </a:srgbClr>
                        </a:solidFill>
                        <a:latin typeface="Cambria Math" panose="02040503050406030204" pitchFamily="18" charset="0"/>
                      </a:rPr>
                      <m:t>(</m:t>
                    </m:r>
                    <m:r>
                      <a:rPr lang="vi-VN" sz="1500" i="1" smtClean="0">
                        <a:solidFill>
                          <a:srgbClr val="FAFAFA">
                            <a:lumMod val="10000"/>
                          </a:srgbClr>
                        </a:solidFill>
                        <a:latin typeface="Cambria Math" panose="02040503050406030204" pitchFamily="18" charset="0"/>
                      </a:rPr>
                      <m:t>𝑋</m:t>
                    </m:r>
                    <m:r>
                      <a:rPr lang="vi-VN" sz="1500" i="1" smtClean="0">
                        <a:solidFill>
                          <a:srgbClr val="FAFAFA">
                            <a:lumMod val="10000"/>
                          </a:srgbClr>
                        </a:solidFill>
                        <a:latin typeface="Cambria Math" panose="02040503050406030204" pitchFamily="18" charset="0"/>
                      </a:rPr>
                      <m:t>≥6).</m:t>
                    </m:r>
                  </m:oMath>
                </a14:m>
                <a:r>
                  <a:rPr lang="en-US" sz="1500" smtClean="0">
                    <a:solidFill>
                      <a:srgbClr val="FAFAFA">
                        <a:lumMod val="10000"/>
                      </a:srgbClr>
                    </a:solidFill>
                  </a:rPr>
                  <a:t> </a:t>
                </a:r>
                <a:r>
                  <a:rPr lang="vi-VN" sz="1500">
                    <a:solidFill>
                      <a:srgbClr val="FAFAFA">
                        <a:lumMod val="10000"/>
                      </a:srgbClr>
                    </a:solidFill>
                  </a:rPr>
                  <a:t>Theo chú ý về phân bố nhị thức, ta </a:t>
                </a:r>
                <a:r>
                  <a:rPr lang="vi-VN" sz="1500">
                    <a:solidFill>
                      <a:srgbClr val="FAFAFA">
                        <a:lumMod val="10000"/>
                      </a:srgbClr>
                    </a:solidFill>
                  </a:rPr>
                  <a:t>có</a:t>
                </a:r>
                <a:r>
                  <a:rPr lang="vi-VN" sz="1500" smtClean="0">
                    <a:solidFill>
                      <a:srgbClr val="FAFAFA">
                        <a:lumMod val="10000"/>
                      </a:srgbClr>
                    </a:solidFill>
                  </a:rPr>
                  <a:t>:</a:t>
                </a:r>
                <a:endParaRPr lang="en-US" sz="1500" smtClean="0">
                  <a:solidFill>
                    <a:srgbClr val="FAFAFA">
                      <a:lumMod val="10000"/>
                    </a:srgbClr>
                  </a:solidFill>
                </a:endParaRPr>
              </a:p>
              <a:p>
                <a:pPr lvl="0" algn="just">
                  <a:lnSpc>
                    <a:spcPct val="150000"/>
                  </a:lnSpc>
                  <a:defRPr/>
                </a:pPr>
                <a14:m>
                  <m:oMathPara xmlns:m="http://schemas.openxmlformats.org/officeDocument/2006/math">
                    <m:oMathParaPr>
                      <m:jc m:val="center"/>
                    </m:oMathParaPr>
                    <m:oMath xmlns:m="http://schemas.openxmlformats.org/officeDocument/2006/math">
                      <m:r>
                        <a:rPr lang="vi-VN" sz="1500" i="1">
                          <a:solidFill>
                            <a:srgbClr val="FAFAFA">
                              <a:lumMod val="10000"/>
                            </a:srgbClr>
                          </a:solidFill>
                          <a:latin typeface="Cambria Math" panose="02040503050406030204" pitchFamily="18" charset="0"/>
                        </a:rPr>
                        <m:t>𝑃</m:t>
                      </m:r>
                      <m:d>
                        <m:dPr>
                          <m:ctrlPr>
                            <a:rPr lang="vi-VN" sz="1500" i="1">
                              <a:solidFill>
                                <a:srgbClr val="FAFAFA">
                                  <a:lumMod val="10000"/>
                                </a:srgbClr>
                              </a:solidFill>
                              <a:latin typeface="Cambria Math" panose="02040503050406030204" pitchFamily="18" charset="0"/>
                            </a:rPr>
                          </m:ctrlPr>
                        </m:dPr>
                        <m:e>
                          <m:r>
                            <a:rPr lang="vi-VN" sz="1500" i="1">
                              <a:solidFill>
                                <a:srgbClr val="FAFAFA">
                                  <a:lumMod val="10000"/>
                                </a:srgbClr>
                              </a:solidFill>
                              <a:latin typeface="Cambria Math" panose="02040503050406030204" pitchFamily="18" charset="0"/>
                            </a:rPr>
                            <m:t>𝑋</m:t>
                          </m:r>
                          <m:r>
                            <a:rPr lang="vi-VN" sz="1500" i="1">
                              <a:solidFill>
                                <a:srgbClr val="FAFAFA">
                                  <a:lumMod val="10000"/>
                                </a:srgbClr>
                              </a:solidFill>
                              <a:latin typeface="Cambria Math" panose="02040503050406030204" pitchFamily="18" charset="0"/>
                            </a:rPr>
                            <m:t>≥6</m:t>
                          </m:r>
                        </m:e>
                      </m:d>
                      <m:r>
                        <a:rPr lang="en-US" sz="1500" b="0" i="1" smtClean="0">
                          <a:solidFill>
                            <a:srgbClr val="FAFAFA">
                              <a:lumMod val="10000"/>
                            </a:srgbClr>
                          </a:solidFill>
                          <a:latin typeface="Cambria Math" panose="02040503050406030204" pitchFamily="18" charset="0"/>
                        </a:rPr>
                        <m:t>=</m:t>
                      </m:r>
                      <m:sSubSup>
                        <m:sSubSupPr>
                          <m:ctrlPr>
                            <a:rPr lang="en-US" sz="1500" b="0" i="1" smtClean="0">
                              <a:solidFill>
                                <a:srgbClr val="FAFAFA">
                                  <a:lumMod val="10000"/>
                                </a:srgbClr>
                              </a:solidFill>
                              <a:latin typeface="Cambria Math" panose="02040503050406030204" pitchFamily="18" charset="0"/>
                            </a:rPr>
                          </m:ctrlPr>
                        </m:sSubSupPr>
                        <m:e>
                          <m:r>
                            <a:rPr lang="en-US" sz="1500" b="0" i="1" smtClean="0">
                              <a:solidFill>
                                <a:srgbClr val="FAFAFA">
                                  <a:lumMod val="10000"/>
                                </a:srgbClr>
                              </a:solidFill>
                              <a:latin typeface="Cambria Math" panose="02040503050406030204" pitchFamily="18" charset="0"/>
                            </a:rPr>
                            <m:t>𝐶</m:t>
                          </m:r>
                        </m:e>
                        <m:sub>
                          <m:r>
                            <a:rPr lang="en-US" sz="1500" b="0" i="1" smtClean="0">
                              <a:solidFill>
                                <a:srgbClr val="FAFAFA">
                                  <a:lumMod val="10000"/>
                                </a:srgbClr>
                              </a:solidFill>
                              <a:latin typeface="Cambria Math" panose="02040503050406030204" pitchFamily="18" charset="0"/>
                            </a:rPr>
                            <m:t>8</m:t>
                          </m:r>
                        </m:sub>
                        <m:sup>
                          <m:r>
                            <a:rPr lang="en-US" sz="1500" b="0" i="1" smtClean="0">
                              <a:solidFill>
                                <a:srgbClr val="FAFAFA">
                                  <a:lumMod val="10000"/>
                                </a:srgbClr>
                              </a:solidFill>
                              <a:latin typeface="Cambria Math" panose="02040503050406030204" pitchFamily="18" charset="0"/>
                            </a:rPr>
                            <m:t>6</m:t>
                          </m:r>
                        </m:sup>
                      </m:sSubSup>
                      <m:r>
                        <a:rPr lang="en-US" sz="1500" b="0" i="1" smtClean="0">
                          <a:solidFill>
                            <a:srgbClr val="FAFAFA">
                              <a:lumMod val="10000"/>
                            </a:srgbClr>
                          </a:solidFill>
                          <a:latin typeface="Cambria Math" panose="02040503050406030204" pitchFamily="18" charset="0"/>
                        </a:rPr>
                        <m:t>.</m:t>
                      </m:r>
                      <m:sSup>
                        <m:sSupPr>
                          <m:ctrlPr>
                            <a:rPr lang="en-US" sz="1500" b="0" i="1" smtClean="0">
                              <a:solidFill>
                                <a:srgbClr val="FAFAFA">
                                  <a:lumMod val="10000"/>
                                </a:srgbClr>
                              </a:solidFill>
                              <a:latin typeface="Cambria Math" panose="02040503050406030204" pitchFamily="18" charset="0"/>
                            </a:rPr>
                          </m:ctrlPr>
                        </m:sSupPr>
                        <m:e>
                          <m:d>
                            <m:dPr>
                              <m:ctrlPr>
                                <a:rPr lang="en-US" sz="1500" b="0" i="1" smtClean="0">
                                  <a:solidFill>
                                    <a:srgbClr val="FAFAFA">
                                      <a:lumMod val="10000"/>
                                    </a:srgbClr>
                                  </a:solidFill>
                                  <a:latin typeface="Cambria Math" panose="02040503050406030204" pitchFamily="18" charset="0"/>
                                </a:rPr>
                              </m:ctrlPr>
                            </m:dPr>
                            <m:e>
                              <m:f>
                                <m:fPr>
                                  <m:ctrlPr>
                                    <a:rPr lang="en-US" sz="1500" i="1">
                                      <a:solidFill>
                                        <a:srgbClr val="FAFAFA">
                                          <a:lumMod val="10000"/>
                                        </a:srgbClr>
                                      </a:solidFill>
                                      <a:latin typeface="Cambria Math" panose="02040503050406030204" pitchFamily="18" charset="0"/>
                                    </a:rPr>
                                  </m:ctrlPr>
                                </m:fPr>
                                <m:num>
                                  <m:r>
                                    <a:rPr lang="en-US" sz="1500" i="1">
                                      <a:solidFill>
                                        <a:srgbClr val="FAFAFA">
                                          <a:lumMod val="10000"/>
                                        </a:srgbClr>
                                      </a:solidFill>
                                      <a:latin typeface="Cambria Math" panose="02040503050406030204" pitchFamily="18" charset="0"/>
                                    </a:rPr>
                                    <m:t>1</m:t>
                                  </m:r>
                                </m:num>
                                <m:den>
                                  <m:r>
                                    <a:rPr lang="en-US" sz="1500" i="1">
                                      <a:solidFill>
                                        <a:srgbClr val="FAFAFA">
                                          <a:lumMod val="10000"/>
                                        </a:srgbClr>
                                      </a:solidFill>
                                      <a:latin typeface="Cambria Math" panose="02040503050406030204" pitchFamily="18" charset="0"/>
                                    </a:rPr>
                                    <m:t>2</m:t>
                                  </m:r>
                                </m:den>
                              </m:f>
                            </m:e>
                          </m:d>
                        </m:e>
                        <m:sup>
                          <m:r>
                            <a:rPr lang="en-US" sz="1500" b="0" i="1" smtClean="0">
                              <a:solidFill>
                                <a:srgbClr val="FAFAFA">
                                  <a:lumMod val="10000"/>
                                </a:srgbClr>
                              </a:solidFill>
                              <a:latin typeface="Cambria Math" panose="02040503050406030204" pitchFamily="18" charset="0"/>
                            </a:rPr>
                            <m:t>8</m:t>
                          </m:r>
                        </m:sup>
                      </m:sSup>
                      <m:r>
                        <a:rPr lang="en-US" sz="1500" b="0" i="1" smtClean="0">
                          <a:solidFill>
                            <a:srgbClr val="FAFAFA">
                              <a:lumMod val="10000"/>
                            </a:srgbClr>
                          </a:solidFill>
                          <a:latin typeface="Cambria Math" panose="02040503050406030204" pitchFamily="18" charset="0"/>
                        </a:rPr>
                        <m:t>+</m:t>
                      </m:r>
                      <m:sSubSup>
                        <m:sSubSupPr>
                          <m:ctrlPr>
                            <a:rPr lang="en-US" sz="1500" i="1">
                              <a:solidFill>
                                <a:srgbClr val="FAFAFA">
                                  <a:lumMod val="10000"/>
                                </a:srgbClr>
                              </a:solidFill>
                              <a:latin typeface="Cambria Math" panose="02040503050406030204" pitchFamily="18" charset="0"/>
                            </a:rPr>
                          </m:ctrlPr>
                        </m:sSubSupPr>
                        <m:e>
                          <m:r>
                            <a:rPr lang="en-US" sz="1500" i="1">
                              <a:solidFill>
                                <a:srgbClr val="FAFAFA">
                                  <a:lumMod val="10000"/>
                                </a:srgbClr>
                              </a:solidFill>
                              <a:latin typeface="Cambria Math" panose="02040503050406030204" pitchFamily="18" charset="0"/>
                            </a:rPr>
                            <m:t>𝐶</m:t>
                          </m:r>
                        </m:e>
                        <m:sub>
                          <m:r>
                            <a:rPr lang="en-US" sz="1500" i="1">
                              <a:solidFill>
                                <a:srgbClr val="FAFAFA">
                                  <a:lumMod val="10000"/>
                                </a:srgbClr>
                              </a:solidFill>
                              <a:latin typeface="Cambria Math" panose="02040503050406030204" pitchFamily="18" charset="0"/>
                            </a:rPr>
                            <m:t>8</m:t>
                          </m:r>
                        </m:sub>
                        <m:sup>
                          <m:r>
                            <a:rPr lang="en-US" sz="1500" b="0" i="1" smtClean="0">
                              <a:solidFill>
                                <a:srgbClr val="FAFAFA">
                                  <a:lumMod val="10000"/>
                                </a:srgbClr>
                              </a:solidFill>
                              <a:latin typeface="Cambria Math" panose="02040503050406030204" pitchFamily="18" charset="0"/>
                            </a:rPr>
                            <m:t>7</m:t>
                          </m:r>
                        </m:sup>
                      </m:sSubSup>
                      <m:r>
                        <a:rPr lang="en-US" sz="1500" i="1">
                          <a:solidFill>
                            <a:srgbClr val="FAFAFA">
                              <a:lumMod val="10000"/>
                            </a:srgbClr>
                          </a:solidFill>
                          <a:latin typeface="Cambria Math" panose="02040503050406030204" pitchFamily="18" charset="0"/>
                        </a:rPr>
                        <m:t>.</m:t>
                      </m:r>
                      <m:sSup>
                        <m:sSupPr>
                          <m:ctrlPr>
                            <a:rPr lang="en-US" sz="1500" i="1">
                              <a:solidFill>
                                <a:srgbClr val="FAFAFA">
                                  <a:lumMod val="10000"/>
                                </a:srgbClr>
                              </a:solidFill>
                              <a:latin typeface="Cambria Math" panose="02040503050406030204" pitchFamily="18" charset="0"/>
                            </a:rPr>
                          </m:ctrlPr>
                        </m:sSupPr>
                        <m:e>
                          <m:d>
                            <m:dPr>
                              <m:ctrlPr>
                                <a:rPr lang="en-US" sz="1500" i="1">
                                  <a:solidFill>
                                    <a:srgbClr val="FAFAFA">
                                      <a:lumMod val="10000"/>
                                    </a:srgbClr>
                                  </a:solidFill>
                                  <a:latin typeface="Cambria Math" panose="02040503050406030204" pitchFamily="18" charset="0"/>
                                </a:rPr>
                              </m:ctrlPr>
                            </m:dPr>
                            <m:e>
                              <m:f>
                                <m:fPr>
                                  <m:ctrlPr>
                                    <a:rPr lang="en-US" sz="1500" i="1">
                                      <a:solidFill>
                                        <a:srgbClr val="FAFAFA">
                                          <a:lumMod val="10000"/>
                                        </a:srgbClr>
                                      </a:solidFill>
                                      <a:latin typeface="Cambria Math" panose="02040503050406030204" pitchFamily="18" charset="0"/>
                                    </a:rPr>
                                  </m:ctrlPr>
                                </m:fPr>
                                <m:num>
                                  <m:r>
                                    <a:rPr lang="en-US" sz="1500" i="1">
                                      <a:solidFill>
                                        <a:srgbClr val="FAFAFA">
                                          <a:lumMod val="10000"/>
                                        </a:srgbClr>
                                      </a:solidFill>
                                      <a:latin typeface="Cambria Math" panose="02040503050406030204" pitchFamily="18" charset="0"/>
                                    </a:rPr>
                                    <m:t>1</m:t>
                                  </m:r>
                                </m:num>
                                <m:den>
                                  <m:r>
                                    <a:rPr lang="en-US" sz="1500" i="1">
                                      <a:solidFill>
                                        <a:srgbClr val="FAFAFA">
                                          <a:lumMod val="10000"/>
                                        </a:srgbClr>
                                      </a:solidFill>
                                      <a:latin typeface="Cambria Math" panose="02040503050406030204" pitchFamily="18" charset="0"/>
                                    </a:rPr>
                                    <m:t>2</m:t>
                                  </m:r>
                                </m:den>
                              </m:f>
                            </m:e>
                          </m:d>
                        </m:e>
                        <m:sup>
                          <m:r>
                            <a:rPr lang="en-US" sz="1500" i="1">
                              <a:solidFill>
                                <a:srgbClr val="FAFAFA">
                                  <a:lumMod val="10000"/>
                                </a:srgbClr>
                              </a:solidFill>
                              <a:latin typeface="Cambria Math" panose="02040503050406030204" pitchFamily="18" charset="0"/>
                            </a:rPr>
                            <m:t>8</m:t>
                          </m:r>
                        </m:sup>
                      </m:sSup>
                      <m:r>
                        <a:rPr lang="en-US" sz="1500" b="0" i="1" smtClean="0">
                          <a:solidFill>
                            <a:srgbClr val="FAFAFA">
                              <a:lumMod val="10000"/>
                            </a:srgbClr>
                          </a:solidFill>
                          <a:latin typeface="Cambria Math" panose="02040503050406030204" pitchFamily="18" charset="0"/>
                        </a:rPr>
                        <m:t>+</m:t>
                      </m:r>
                      <m:sSubSup>
                        <m:sSubSupPr>
                          <m:ctrlPr>
                            <a:rPr lang="en-US" sz="1500" i="1">
                              <a:solidFill>
                                <a:srgbClr val="FAFAFA">
                                  <a:lumMod val="10000"/>
                                </a:srgbClr>
                              </a:solidFill>
                              <a:latin typeface="Cambria Math" panose="02040503050406030204" pitchFamily="18" charset="0"/>
                            </a:rPr>
                          </m:ctrlPr>
                        </m:sSubSupPr>
                        <m:e>
                          <m:r>
                            <a:rPr lang="en-US" sz="1500" i="1">
                              <a:solidFill>
                                <a:srgbClr val="FAFAFA">
                                  <a:lumMod val="10000"/>
                                </a:srgbClr>
                              </a:solidFill>
                              <a:latin typeface="Cambria Math" panose="02040503050406030204" pitchFamily="18" charset="0"/>
                            </a:rPr>
                            <m:t>𝐶</m:t>
                          </m:r>
                        </m:e>
                        <m:sub>
                          <m:r>
                            <a:rPr lang="en-US" sz="1500" i="1">
                              <a:solidFill>
                                <a:srgbClr val="FAFAFA">
                                  <a:lumMod val="10000"/>
                                </a:srgbClr>
                              </a:solidFill>
                              <a:latin typeface="Cambria Math" panose="02040503050406030204" pitchFamily="18" charset="0"/>
                            </a:rPr>
                            <m:t>8</m:t>
                          </m:r>
                        </m:sub>
                        <m:sup>
                          <m:r>
                            <a:rPr lang="en-US" sz="1500" b="0" i="1" smtClean="0">
                              <a:solidFill>
                                <a:srgbClr val="FAFAFA">
                                  <a:lumMod val="10000"/>
                                </a:srgbClr>
                              </a:solidFill>
                              <a:latin typeface="Cambria Math" panose="02040503050406030204" pitchFamily="18" charset="0"/>
                            </a:rPr>
                            <m:t>8</m:t>
                          </m:r>
                        </m:sup>
                      </m:sSubSup>
                      <m:r>
                        <a:rPr lang="en-US" sz="1500" i="1">
                          <a:solidFill>
                            <a:srgbClr val="FAFAFA">
                              <a:lumMod val="10000"/>
                            </a:srgbClr>
                          </a:solidFill>
                          <a:latin typeface="Cambria Math" panose="02040503050406030204" pitchFamily="18" charset="0"/>
                        </a:rPr>
                        <m:t>.</m:t>
                      </m:r>
                      <m:sSup>
                        <m:sSupPr>
                          <m:ctrlPr>
                            <a:rPr lang="en-US" sz="1500" i="1">
                              <a:solidFill>
                                <a:srgbClr val="FAFAFA">
                                  <a:lumMod val="10000"/>
                                </a:srgbClr>
                              </a:solidFill>
                              <a:latin typeface="Cambria Math" panose="02040503050406030204" pitchFamily="18" charset="0"/>
                            </a:rPr>
                          </m:ctrlPr>
                        </m:sSupPr>
                        <m:e>
                          <m:d>
                            <m:dPr>
                              <m:ctrlPr>
                                <a:rPr lang="en-US" sz="1500" i="1">
                                  <a:solidFill>
                                    <a:srgbClr val="FAFAFA">
                                      <a:lumMod val="10000"/>
                                    </a:srgbClr>
                                  </a:solidFill>
                                  <a:latin typeface="Cambria Math" panose="02040503050406030204" pitchFamily="18" charset="0"/>
                                </a:rPr>
                              </m:ctrlPr>
                            </m:dPr>
                            <m:e>
                              <m:f>
                                <m:fPr>
                                  <m:ctrlPr>
                                    <a:rPr lang="en-US" sz="1500" i="1">
                                      <a:solidFill>
                                        <a:srgbClr val="FAFAFA">
                                          <a:lumMod val="10000"/>
                                        </a:srgbClr>
                                      </a:solidFill>
                                      <a:latin typeface="Cambria Math" panose="02040503050406030204" pitchFamily="18" charset="0"/>
                                    </a:rPr>
                                  </m:ctrlPr>
                                </m:fPr>
                                <m:num>
                                  <m:r>
                                    <a:rPr lang="en-US" sz="1500" i="1">
                                      <a:solidFill>
                                        <a:srgbClr val="FAFAFA">
                                          <a:lumMod val="10000"/>
                                        </a:srgbClr>
                                      </a:solidFill>
                                      <a:latin typeface="Cambria Math" panose="02040503050406030204" pitchFamily="18" charset="0"/>
                                    </a:rPr>
                                    <m:t>1</m:t>
                                  </m:r>
                                </m:num>
                                <m:den>
                                  <m:r>
                                    <a:rPr lang="en-US" sz="1500" i="1">
                                      <a:solidFill>
                                        <a:srgbClr val="FAFAFA">
                                          <a:lumMod val="10000"/>
                                        </a:srgbClr>
                                      </a:solidFill>
                                      <a:latin typeface="Cambria Math" panose="02040503050406030204" pitchFamily="18" charset="0"/>
                                    </a:rPr>
                                    <m:t>2</m:t>
                                  </m:r>
                                </m:den>
                              </m:f>
                            </m:e>
                          </m:d>
                        </m:e>
                        <m:sup>
                          <m:r>
                            <a:rPr lang="en-US" sz="1500" i="1">
                              <a:solidFill>
                                <a:srgbClr val="FAFAFA">
                                  <a:lumMod val="10000"/>
                                </a:srgbClr>
                              </a:solidFill>
                              <a:latin typeface="Cambria Math" panose="02040503050406030204" pitchFamily="18" charset="0"/>
                            </a:rPr>
                            <m:t>8</m:t>
                          </m:r>
                        </m:sup>
                      </m:sSup>
                      <m:r>
                        <a:rPr lang="en-US" sz="1500" b="0" i="1" smtClean="0">
                          <a:solidFill>
                            <a:srgbClr val="FAFAFA">
                              <a:lumMod val="10000"/>
                            </a:srgbClr>
                          </a:solidFill>
                          <a:latin typeface="Cambria Math" panose="02040503050406030204" pitchFamily="18" charset="0"/>
                        </a:rPr>
                        <m:t>=</m:t>
                      </m:r>
                      <m:f>
                        <m:fPr>
                          <m:ctrlPr>
                            <a:rPr lang="en-US" sz="1500" b="0" i="1" smtClean="0">
                              <a:solidFill>
                                <a:srgbClr val="FAFAFA">
                                  <a:lumMod val="10000"/>
                                </a:srgbClr>
                              </a:solidFill>
                              <a:latin typeface="Cambria Math" panose="02040503050406030204" pitchFamily="18" charset="0"/>
                            </a:rPr>
                          </m:ctrlPr>
                        </m:fPr>
                        <m:num>
                          <m:r>
                            <a:rPr lang="en-US" sz="1500" b="0" i="1" smtClean="0">
                              <a:solidFill>
                                <a:srgbClr val="FAFAFA">
                                  <a:lumMod val="10000"/>
                                </a:srgbClr>
                              </a:solidFill>
                              <a:latin typeface="Cambria Math" panose="02040503050406030204" pitchFamily="18" charset="0"/>
                            </a:rPr>
                            <m:t>1</m:t>
                          </m:r>
                        </m:num>
                        <m:den>
                          <m:r>
                            <a:rPr lang="en-US" sz="1500" b="0" i="1" smtClean="0">
                              <a:solidFill>
                                <a:srgbClr val="FAFAFA">
                                  <a:lumMod val="10000"/>
                                </a:srgbClr>
                              </a:solidFill>
                              <a:latin typeface="Cambria Math" panose="02040503050406030204" pitchFamily="18" charset="0"/>
                            </a:rPr>
                            <m:t>256</m:t>
                          </m:r>
                        </m:den>
                      </m:f>
                      <m:r>
                        <a:rPr lang="en-US" sz="1500" b="0" i="1" smtClean="0">
                          <a:solidFill>
                            <a:srgbClr val="FAFAFA">
                              <a:lumMod val="10000"/>
                            </a:srgbClr>
                          </a:solidFill>
                          <a:latin typeface="Cambria Math" panose="02040503050406030204" pitchFamily="18" charset="0"/>
                        </a:rPr>
                        <m:t>.</m:t>
                      </m:r>
                      <m:d>
                        <m:dPr>
                          <m:ctrlPr>
                            <a:rPr lang="en-US" sz="1500" b="0" i="1" smtClean="0">
                              <a:solidFill>
                                <a:srgbClr val="FAFAFA">
                                  <a:lumMod val="10000"/>
                                </a:srgbClr>
                              </a:solidFill>
                              <a:latin typeface="Cambria Math" panose="02040503050406030204" pitchFamily="18" charset="0"/>
                            </a:rPr>
                          </m:ctrlPr>
                        </m:dPr>
                        <m:e>
                          <m:r>
                            <a:rPr lang="en-US" sz="1500" b="0" i="1" smtClean="0">
                              <a:solidFill>
                                <a:srgbClr val="FAFAFA">
                                  <a:lumMod val="10000"/>
                                </a:srgbClr>
                              </a:solidFill>
                              <a:latin typeface="Cambria Math" panose="02040503050406030204" pitchFamily="18" charset="0"/>
                            </a:rPr>
                            <m:t>28+8+1</m:t>
                          </m:r>
                        </m:e>
                      </m:d>
                      <m:r>
                        <a:rPr lang="en-US" sz="1500" b="0" i="1" smtClean="0">
                          <a:solidFill>
                            <a:srgbClr val="FAFAFA">
                              <a:lumMod val="10000"/>
                            </a:srgbClr>
                          </a:solidFill>
                          <a:latin typeface="Cambria Math" panose="02040503050406030204" pitchFamily="18" charset="0"/>
                        </a:rPr>
                        <m:t>=</m:t>
                      </m:r>
                      <m:f>
                        <m:fPr>
                          <m:ctrlPr>
                            <a:rPr lang="en-US" sz="1500" b="0" i="1" smtClean="0">
                              <a:solidFill>
                                <a:srgbClr val="FAFAFA">
                                  <a:lumMod val="10000"/>
                                </a:srgbClr>
                              </a:solidFill>
                              <a:latin typeface="Cambria Math" panose="02040503050406030204" pitchFamily="18" charset="0"/>
                            </a:rPr>
                          </m:ctrlPr>
                        </m:fPr>
                        <m:num>
                          <m:r>
                            <a:rPr lang="en-US" sz="1500" b="0" i="1" smtClean="0">
                              <a:solidFill>
                                <a:srgbClr val="FAFAFA">
                                  <a:lumMod val="10000"/>
                                </a:srgbClr>
                              </a:solidFill>
                              <a:latin typeface="Cambria Math" panose="02040503050406030204" pitchFamily="18" charset="0"/>
                            </a:rPr>
                            <m:t>37</m:t>
                          </m:r>
                        </m:num>
                        <m:den>
                          <m:r>
                            <a:rPr lang="en-US" sz="1500" b="0" i="1" smtClean="0">
                              <a:solidFill>
                                <a:srgbClr val="FAFAFA">
                                  <a:lumMod val="10000"/>
                                </a:srgbClr>
                              </a:solidFill>
                              <a:latin typeface="Cambria Math" panose="02040503050406030204" pitchFamily="18" charset="0"/>
                            </a:rPr>
                            <m:t>256</m:t>
                          </m:r>
                        </m:den>
                      </m:f>
                      <m:r>
                        <a:rPr lang="en-US" sz="1500" b="0" i="1" smtClean="0">
                          <a:solidFill>
                            <a:srgbClr val="FAFAFA">
                              <a:lumMod val="10000"/>
                            </a:srgbClr>
                          </a:solidFill>
                          <a:latin typeface="Cambria Math" panose="02040503050406030204" pitchFamily="18" charset="0"/>
                          <a:ea typeface="Cambria Math" panose="02040503050406030204" pitchFamily="18" charset="0"/>
                        </a:rPr>
                        <m:t>≈0,1445</m:t>
                      </m:r>
                    </m:oMath>
                  </m:oMathPara>
                </a14:m>
                <a:endParaRPr kumimoji="0" lang="en-US" sz="1500" b="0" i="0" u="none" strike="noStrike" kern="0" cap="none" spc="0" normalizeH="0" baseline="0" noProof="0">
                  <a:ln>
                    <a:noFill/>
                  </a:ln>
                  <a:solidFill>
                    <a:srgbClr val="FAFAFA">
                      <a:lumMod val="10000"/>
                    </a:srgbClr>
                  </a:solidFill>
                  <a:effectLst/>
                  <a:uLnTx/>
                  <a:uFillTx/>
                  <a:sym typeface="Arial"/>
                </a:endParaRPr>
              </a:p>
            </p:txBody>
          </p:sp>
        </mc:Choice>
        <mc:Fallback>
          <p:sp>
            <p:nvSpPr>
              <p:cNvPr id="11" name="Rectangle 10"/>
              <p:cNvSpPr>
                <a:spLocks noRot="1" noChangeAspect="1" noMove="1" noResize="1" noEditPoints="1" noAdjustHandles="1" noChangeArrowheads="1" noChangeShapeType="1" noTextEdit="1"/>
              </p:cNvSpPr>
              <p:nvPr/>
            </p:nvSpPr>
            <p:spPr>
              <a:xfrm>
                <a:off x="478036" y="783139"/>
                <a:ext cx="8339964" cy="4312655"/>
              </a:xfrm>
              <a:prstGeom prst="rect">
                <a:avLst/>
              </a:prstGeom>
              <a:blipFill>
                <a:blip r:embed="rId3"/>
                <a:stretch>
                  <a:fillRect l="-292"/>
                </a:stretch>
              </a:blipFill>
            </p:spPr>
            <p:txBody>
              <a:bodyPr/>
              <a:lstStyle/>
              <a:p>
                <a:r>
                  <a:rPr lang="en-US">
                    <a:noFill/>
                  </a:rPr>
                  <a:t> </a:t>
                </a:r>
              </a:p>
            </p:txBody>
          </p:sp>
        </mc:Fallback>
      </mc:AlternateContent>
      <p:sp>
        <p:nvSpPr>
          <p:cNvPr id="19" name="Rectangle 18"/>
          <p:cNvSpPr/>
          <p:nvPr/>
        </p:nvSpPr>
        <p:spPr>
          <a:xfrm>
            <a:off x="478036" y="328043"/>
            <a:ext cx="861536" cy="3385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sym typeface="Arial"/>
            </a:endParaRPr>
          </a:p>
        </p:txBody>
      </p:sp>
      <p:pic>
        <p:nvPicPr>
          <p:cNvPr id="5" name="Picture 4"/>
          <p:cNvPicPr>
            <a:picLocks noChangeAspect="1"/>
          </p:cNvPicPr>
          <p:nvPr/>
        </p:nvPicPr>
        <p:blipFill>
          <a:blip r:embed="rId4"/>
          <a:stretch>
            <a:fillRect/>
          </a:stretch>
        </p:blipFill>
        <p:spPr>
          <a:xfrm>
            <a:off x="8465251" y="328043"/>
            <a:ext cx="352749" cy="527377"/>
          </a:xfrm>
          <a:prstGeom prst="rect">
            <a:avLst/>
          </a:prstGeom>
        </p:spPr>
      </p:pic>
    </p:spTree>
    <p:extLst>
      <p:ext uri="{BB962C8B-B14F-4D97-AF65-F5344CB8AC3E}">
        <p14:creationId xmlns:p14="http://schemas.microsoft.com/office/powerpoint/2010/main" val="334340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up)">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wipe(up)">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wipe(up)">
                                      <p:cBhvr>
                                        <p:cTn id="42" dur="500"/>
                                        <p:tgtEl>
                                          <p:spTgt spid="1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Effect transition="in" filter="wipe(up)">
                                      <p:cBhvr>
                                        <p:cTn id="47" dur="500"/>
                                        <p:tgtEl>
                                          <p:spTgt spid="11">
                                            <p:txEl>
                                              <p:pRg st="7" end="7"/>
                                            </p:txEl>
                                          </p:spTgt>
                                        </p:tgtEl>
                                      </p:cBhvr>
                                    </p:animEffect>
                                  </p:childTnLst>
                                </p:cTn>
                              </p:par>
                              <p:par>
                                <p:cTn id="48" presetID="22" presetClass="entr" presetSubtype="1" fill="hold" nodeType="withEffect">
                                  <p:stCondLst>
                                    <p:cond delay="0"/>
                                  </p:stCondLst>
                                  <p:childTnLst>
                                    <p:set>
                                      <p:cBhvr>
                                        <p:cTn id="49" dur="1" fill="hold">
                                          <p:stCondLst>
                                            <p:cond delay="0"/>
                                          </p:stCondLst>
                                        </p:cTn>
                                        <p:tgtEl>
                                          <p:spTgt spid="11">
                                            <p:txEl>
                                              <p:pRg st="8" end="8"/>
                                            </p:txEl>
                                          </p:spTgt>
                                        </p:tgtEl>
                                        <p:attrNameLst>
                                          <p:attrName>style.visibility</p:attrName>
                                        </p:attrNameLst>
                                      </p:cBhvr>
                                      <p:to>
                                        <p:strVal val="visible"/>
                                      </p:to>
                                    </p:set>
                                    <p:animEffect transition="in" filter="wipe(up)">
                                      <p:cBhvr>
                                        <p:cTn id="50"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E7E9F5">
            <a:alpha val="58000"/>
          </a:srgbClr>
        </a:solidFill>
        <a:effectLst/>
      </p:bgPr>
    </p:bg>
    <p:spTree>
      <p:nvGrpSpPr>
        <p:cNvPr id="1" name="Shape 2170"/>
        <p:cNvGrpSpPr/>
        <p:nvPr/>
      </p:nvGrpSpPr>
      <p:grpSpPr>
        <a:xfrm>
          <a:off x="0" y="0"/>
          <a:ext cx="0" cy="0"/>
          <a:chOff x="0" y="0"/>
          <a:chExt cx="0" cy="0"/>
        </a:xfrm>
      </p:grpSpPr>
      <p:grpSp>
        <p:nvGrpSpPr>
          <p:cNvPr id="62" name="Group 61"/>
          <p:cNvGrpSpPr/>
          <p:nvPr/>
        </p:nvGrpSpPr>
        <p:grpSpPr>
          <a:xfrm>
            <a:off x="300599" y="157561"/>
            <a:ext cx="8526477" cy="1824472"/>
            <a:chOff x="713935" y="984155"/>
            <a:chExt cx="17052953" cy="3648941"/>
          </a:xfrm>
        </p:grpSpPr>
        <p:sp>
          <p:nvSpPr>
            <p:cNvPr id="63" name="Rounded Rectangle 62"/>
            <p:cNvSpPr/>
            <p:nvPr/>
          </p:nvSpPr>
          <p:spPr>
            <a:xfrm>
              <a:off x="874299" y="984155"/>
              <a:ext cx="4079606" cy="977091"/>
            </a:xfrm>
            <a:prstGeom prst="roundRect">
              <a:avLst/>
            </a:pr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Luyện tập </a:t>
              </a:r>
              <a:r>
                <a:rPr kumimoji="0" lang="en-US" sz="21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3</a:t>
              </a:r>
              <a:endParaRPr kumimoji="0" 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4" name="Rectangle 63"/>
            <p:cNvSpPr/>
            <p:nvPr/>
          </p:nvSpPr>
          <p:spPr>
            <a:xfrm>
              <a:off x="713935" y="2232440"/>
              <a:ext cx="17052953" cy="2400656"/>
            </a:xfrm>
            <a:prstGeom prst="rect">
              <a:avLst/>
            </a:prstGeom>
          </p:spPr>
          <p:txBody>
            <a:bodyPr wrap="square">
              <a:spAutoFit/>
            </a:bodyPr>
            <a:lstStyle/>
            <a:p>
              <a:pPr lvl="0" algn="just" defTabSz="1828800">
                <a:lnSpc>
                  <a:spcPct val="152000"/>
                </a:lnSpc>
                <a:buClr>
                  <a:srgbClr val="2D1549"/>
                </a:buClr>
                <a:buSzPts val="1100"/>
                <a:defRPr/>
              </a:pPr>
              <a:r>
                <a:rPr lang="vi-VN" sz="1600" kern="1200">
                  <a:solidFill>
                    <a:prstClr val="black"/>
                  </a:solidFill>
                  <a:latin typeface="Arial" panose="020B0604020202020204" pitchFamily="34" charset="0"/>
                  <a:ea typeface="+mn-ea"/>
                  <a:cs typeface="Arial" panose="020B0604020202020204" pitchFamily="34" charset="0"/>
                </a:rPr>
                <a:t>Khi tham gia một trò chơi, người chơi gieo một con xúc xắc cân đối, </a:t>
              </a:r>
              <a:r>
                <a:rPr lang="vi-VN" sz="1600" kern="1200">
                  <a:solidFill>
                    <a:prstClr val="black"/>
                  </a:solidFill>
                  <a:latin typeface="Arial" panose="020B0604020202020204" pitchFamily="34" charset="0"/>
                  <a:ea typeface="+mn-ea"/>
                  <a:cs typeface="Arial" panose="020B0604020202020204" pitchFamily="34" charset="0"/>
                </a:rPr>
                <a:t>đồng </a:t>
              </a:r>
              <a:r>
                <a:rPr lang="vi-VN" sz="1600" kern="1200" smtClean="0">
                  <a:solidFill>
                    <a:prstClr val="black"/>
                  </a:solidFill>
                  <a:latin typeface="Arial" panose="020B0604020202020204" pitchFamily="34" charset="0"/>
                  <a:ea typeface="+mn-ea"/>
                  <a:cs typeface="Arial" panose="020B0604020202020204" pitchFamily="34" charset="0"/>
                </a:rPr>
                <a:t>chất</a:t>
              </a:r>
              <a:r>
                <a:rPr lang="en-US" sz="1600" kern="1200" smtClean="0">
                  <a:solidFill>
                    <a:prstClr val="black"/>
                  </a:solidFill>
                  <a:latin typeface="Arial" panose="020B0604020202020204" pitchFamily="34" charset="0"/>
                  <a:ea typeface="+mn-ea"/>
                  <a:cs typeface="Arial" panose="020B0604020202020204" pitchFamily="34" charset="0"/>
                </a:rPr>
                <a:t> </a:t>
              </a:r>
              <a:r>
                <a:rPr lang="vi-VN" sz="1600" kern="1200" smtClean="0">
                  <a:solidFill>
                    <a:prstClr val="black"/>
                  </a:solidFill>
                  <a:latin typeface="Arial" panose="020B0604020202020204" pitchFamily="34" charset="0"/>
                  <a:ea typeface="+mn-ea"/>
                  <a:cs typeface="Arial" panose="020B0604020202020204" pitchFamily="34" charset="0"/>
                </a:rPr>
                <a:t>một </a:t>
              </a:r>
              <a:r>
                <a:rPr lang="vi-VN" sz="1600" kern="1200">
                  <a:solidFill>
                    <a:prstClr val="black"/>
                  </a:solidFill>
                  <a:latin typeface="Arial" panose="020B0604020202020204" pitchFamily="34" charset="0"/>
                  <a:ea typeface="+mn-ea"/>
                  <a:cs typeface="Arial" panose="020B0604020202020204" pitchFamily="34" charset="0"/>
                </a:rPr>
                <a:t>cách độc lập liên tiếp </a:t>
              </a:r>
              <a:r>
                <a:rPr lang="vi-VN" sz="1600" kern="1200">
                  <a:solidFill>
                    <a:prstClr val="black"/>
                  </a:solidFill>
                  <a:latin typeface="Arial" panose="020B0604020202020204" pitchFamily="34" charset="0"/>
                  <a:ea typeface="+mn-ea"/>
                  <a:cs typeface="Arial" panose="020B0604020202020204" pitchFamily="34" charset="0"/>
                </a:rPr>
                <a:t>5 </a:t>
              </a:r>
              <a:r>
                <a:rPr lang="vi-VN" sz="1600" kern="1200" smtClean="0">
                  <a:solidFill>
                    <a:prstClr val="black"/>
                  </a:solidFill>
                  <a:latin typeface="Arial" panose="020B0604020202020204" pitchFamily="34" charset="0"/>
                  <a:ea typeface="+mn-ea"/>
                  <a:cs typeface="Arial" panose="020B0604020202020204" pitchFamily="34" charset="0"/>
                </a:rPr>
                <a:t>l</a:t>
              </a:r>
              <a:r>
                <a:rPr lang="en-US" sz="1600" kern="1200" smtClean="0">
                  <a:solidFill>
                    <a:prstClr val="black"/>
                  </a:solidFill>
                  <a:latin typeface="Arial" panose="020B0604020202020204" pitchFamily="34" charset="0"/>
                  <a:ea typeface="+mn-ea"/>
                  <a:cs typeface="Arial" panose="020B0604020202020204" pitchFamily="34" charset="0"/>
                </a:rPr>
                <a:t>ầ</a:t>
              </a:r>
              <a:r>
                <a:rPr lang="vi-VN" sz="1600" kern="1200" smtClean="0">
                  <a:solidFill>
                    <a:prstClr val="black"/>
                  </a:solidFill>
                  <a:latin typeface="Arial" panose="020B0604020202020204" pitchFamily="34" charset="0"/>
                  <a:ea typeface="+mn-ea"/>
                  <a:cs typeface="Arial" panose="020B0604020202020204" pitchFamily="34" charset="0"/>
                </a:rPr>
                <a:t>n</a:t>
              </a:r>
              <a:r>
                <a:rPr lang="vi-VN" sz="1600" kern="1200">
                  <a:solidFill>
                    <a:prstClr val="black"/>
                  </a:solidFill>
                  <a:latin typeface="Arial" panose="020B0604020202020204" pitchFamily="34" charset="0"/>
                  <a:ea typeface="+mn-ea"/>
                  <a:cs typeface="Arial" panose="020B0604020202020204" pitchFamily="34" charset="0"/>
                </a:rPr>
                <a:t>. Mỗi lần gieo nếu số chấm xuất hiện lớn hơn 4 thì </a:t>
              </a:r>
              <a:r>
                <a:rPr lang="vi-VN" sz="1600" kern="1200">
                  <a:solidFill>
                    <a:prstClr val="black"/>
                  </a:solidFill>
                  <a:latin typeface="Arial" panose="020B0604020202020204" pitchFamily="34" charset="0"/>
                  <a:ea typeface="+mn-ea"/>
                  <a:cs typeface="Arial" panose="020B0604020202020204" pitchFamily="34" charset="0"/>
                </a:rPr>
                <a:t>người </a:t>
              </a:r>
              <a:r>
                <a:rPr lang="vi-VN" sz="1600" kern="1200" smtClean="0">
                  <a:solidFill>
                    <a:prstClr val="black"/>
                  </a:solidFill>
                  <a:latin typeface="Arial" panose="020B0604020202020204" pitchFamily="34" charset="0"/>
                  <a:ea typeface="+mn-ea"/>
                  <a:cs typeface="Arial" panose="020B0604020202020204" pitchFamily="34" charset="0"/>
                </a:rPr>
                <a:t>chơi</a:t>
              </a:r>
              <a:r>
                <a:rPr lang="en-US" sz="1600" kern="1200" smtClean="0">
                  <a:solidFill>
                    <a:prstClr val="black"/>
                  </a:solidFill>
                  <a:latin typeface="Arial" panose="020B0604020202020204" pitchFamily="34" charset="0"/>
                  <a:ea typeface="+mn-ea"/>
                  <a:cs typeface="Arial" panose="020B0604020202020204" pitchFamily="34" charset="0"/>
                </a:rPr>
                <a:t> </a:t>
              </a:r>
              <a:r>
                <a:rPr lang="vi-VN" sz="1600" kern="1200" smtClean="0">
                  <a:solidFill>
                    <a:prstClr val="black"/>
                  </a:solidFill>
                  <a:latin typeface="Arial" panose="020B0604020202020204" pitchFamily="34" charset="0"/>
                  <a:ea typeface="+mn-ea"/>
                  <a:cs typeface="Arial" panose="020B0604020202020204" pitchFamily="34" charset="0"/>
                </a:rPr>
                <a:t>được </a:t>
              </a:r>
              <a:r>
                <a:rPr lang="vi-VN" sz="1600" kern="1200">
                  <a:solidFill>
                    <a:prstClr val="black"/>
                  </a:solidFill>
                  <a:latin typeface="Arial" panose="020B0604020202020204" pitchFamily="34" charset="0"/>
                  <a:ea typeface="+mn-ea"/>
                  <a:cs typeface="Arial" panose="020B0604020202020204" pitchFamily="34" charset="0"/>
                </a:rPr>
                <a:t>10 điểm. Tính xác suất để người chơi nhận được ít nhất 30 điểm.</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66" name="Rectangle 65"/>
          <p:cNvSpPr/>
          <p:nvPr/>
        </p:nvSpPr>
        <p:spPr>
          <a:xfrm>
            <a:off x="4242274" y="2065503"/>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13" name="Rectangle 12"/>
              <p:cNvSpPr/>
              <p:nvPr/>
            </p:nvSpPr>
            <p:spPr>
              <a:xfrm>
                <a:off x="300599" y="2519331"/>
                <a:ext cx="8526478" cy="2632965"/>
              </a:xfrm>
              <a:prstGeom prst="rect">
                <a:avLst/>
              </a:prstGeom>
            </p:spPr>
            <p:txBody>
              <a:bodyPr wrap="square">
                <a:spAutoFit/>
              </a:bodyPr>
              <a:lstStyle/>
              <a:p>
                <a:pPr algn="just">
                  <a:lnSpc>
                    <a:spcPct val="150000"/>
                  </a:lnSpc>
                </a:pPr>
                <a:r>
                  <a:rPr lang="en-US" sz="1600" kern="100" smtClean="0">
                    <a:latin typeface="+mj-lt"/>
                    <a:ea typeface="Georgia" panose="02040502050405020303" pitchFamily="18" charset="0"/>
                    <a:cs typeface="Times New Roman" panose="02020603050405020304" pitchFamily="18" charset="0"/>
                  </a:rPr>
                  <a:t>Người chơi được ít nhất 30 điểm khi con </a:t>
                </a:r>
                <a:r>
                  <a:rPr lang="en-US" sz="1600" kern="100">
                    <a:latin typeface="+mj-lt"/>
                    <a:ea typeface="Georgia" panose="02040502050405020303" pitchFamily="18" charset="0"/>
                    <a:cs typeface="Times New Roman" panose="02020603050405020304" pitchFamily="18" charset="0"/>
                  </a:rPr>
                  <a:t>xúc </a:t>
                </a:r>
                <a:r>
                  <a:rPr lang="en-US" sz="1600" kern="100" smtClean="0">
                    <a:latin typeface="+mj-lt"/>
                    <a:ea typeface="Georgia" panose="02040502050405020303" pitchFamily="18" charset="0"/>
                    <a:cs typeface="Times New Roman" panose="02020603050405020304" pitchFamily="18" charset="0"/>
                  </a:rPr>
                  <a:t>xắc </a:t>
                </a:r>
                <a:r>
                  <a:rPr lang="en-US" sz="1600" kern="100">
                    <a:latin typeface="+mj-lt"/>
                    <a:ea typeface="Georgia" panose="02040502050405020303" pitchFamily="18" charset="0"/>
                    <a:cs typeface="Times New Roman" panose="02020603050405020304" pitchFamily="18" charset="0"/>
                  </a:rPr>
                  <a:t>có ít nhất 3 lần mà số chấm xuất hiện lớn hơn 4. </a:t>
                </a:r>
                <a:endParaRPr lang="en-US" sz="1600" kern="100">
                  <a:effectLst/>
                  <a:latin typeface="+mj-lt"/>
                  <a:ea typeface="Aptos"/>
                  <a:cs typeface="Times New Roman" panose="02020603050405020304" pitchFamily="18" charset="0"/>
                </a:endParaRPr>
              </a:p>
              <a:p>
                <a:pPr algn="just">
                  <a:lnSpc>
                    <a:spcPct val="150000"/>
                  </a:lnSpc>
                </a:pPr>
                <a:r>
                  <a:rPr lang="en-US" sz="1600" kern="100">
                    <a:effectLst/>
                    <a:latin typeface="+mj-lt"/>
                    <a:ea typeface="Georgia" panose="02040502050405020303" pitchFamily="18" charset="0"/>
                    <a:cs typeface="Times New Roman" panose="02020603050405020304" pitchFamily="18" charset="0"/>
                  </a:rPr>
                  <a:t>Phép thử </a:t>
                </a:r>
                <a14:m>
                  <m:oMath xmlns:m="http://schemas.openxmlformats.org/officeDocument/2006/math">
                    <m:r>
                      <a:rPr lang="en-US" sz="1600" i="1" kern="100">
                        <a:effectLst/>
                        <a:latin typeface="+mj-lt"/>
                        <a:ea typeface="Aptos"/>
                        <a:cs typeface="Times New Roman" panose="02020603050405020304" pitchFamily="18" charset="0"/>
                      </a:rPr>
                      <m:t>𝑇</m:t>
                    </m:r>
                  </m:oMath>
                </a14:m>
                <a:r>
                  <a:rPr lang="en-US" sz="1600" kern="100">
                    <a:effectLst/>
                    <a:latin typeface="+mj-lt"/>
                    <a:ea typeface="Georgia" panose="02040502050405020303" pitchFamily="18" charset="0"/>
                    <a:cs typeface="Times New Roman" panose="02020603050405020304" pitchFamily="18" charset="0"/>
                  </a:rPr>
                  <a:t> là gieo con xúc xắc, </a:t>
                </a:r>
                <a14:m>
                  <m:oMath xmlns:m="http://schemas.openxmlformats.org/officeDocument/2006/math">
                    <m:r>
                      <a:rPr lang="en-US" sz="1600" i="1" kern="100">
                        <a:effectLst/>
                        <a:latin typeface="+mj-lt"/>
                        <a:ea typeface="Aptos"/>
                        <a:cs typeface="Times New Roman" panose="02020603050405020304" pitchFamily="18" charset="0"/>
                      </a:rPr>
                      <m:t>𝐸</m:t>
                    </m:r>
                  </m:oMath>
                </a14:m>
                <a:r>
                  <a:rPr lang="en-US" sz="1600" kern="100">
                    <a:effectLst/>
                    <a:latin typeface="+mj-lt"/>
                    <a:ea typeface="Georgia" panose="02040502050405020303" pitchFamily="18" charset="0"/>
                    <a:cs typeface="Times New Roman" panose="02020603050405020304" pitchFamily="18" charset="0"/>
                  </a:rPr>
                  <a:t> là biến cố: "Con xúc xắc có số chấm xuất hiện lớn </a:t>
                </a:r>
                <a:r>
                  <a:rPr lang="en-US" sz="1600" kern="100">
                    <a:effectLst/>
                    <a:latin typeface="+mj-lt"/>
                    <a:ea typeface="Georgia" panose="02040502050405020303" pitchFamily="18" charset="0"/>
                    <a:cs typeface="Times New Roman" panose="02020603050405020304" pitchFamily="18" charset="0"/>
                  </a:rPr>
                  <a:t>hơn </a:t>
                </a:r>
                <a:r>
                  <a:rPr lang="en-US" sz="1600" kern="100" smtClean="0">
                    <a:effectLst/>
                    <a:latin typeface="+mj-lt"/>
                    <a:ea typeface="Georgia" panose="02040502050405020303" pitchFamily="18" charset="0"/>
                    <a:cs typeface="Times New Roman" panose="02020603050405020304" pitchFamily="18" charset="0"/>
                  </a:rPr>
                  <a:t>4" </a:t>
                </a:r>
              </a:p>
              <a:p>
                <a:pPr algn="just">
                  <a:lnSpc>
                    <a:spcPct val="140000"/>
                  </a:lnSpc>
                </a:pPr>
                <a14:m>
                  <m:oMathPara xmlns:m="http://schemas.openxmlformats.org/officeDocument/2006/math">
                    <m:oMathParaPr>
                      <m:jc m:val="left"/>
                    </m:oMathParaPr>
                    <m:oMath xmlns:m="http://schemas.openxmlformats.org/officeDocument/2006/math">
                      <m:r>
                        <m:rPr>
                          <m:nor/>
                        </m:rPr>
                        <a:rPr lang="en-US" sz="1600" kern="100">
                          <a:ea typeface="Georgia" panose="02040502050405020303" pitchFamily="18" charset="0"/>
                          <a:cs typeface="Times New Roman" panose="02020603050405020304" pitchFamily="18" charset="0"/>
                        </a:rPr>
                        <m:t>Ta</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c</m:t>
                      </m:r>
                      <m:r>
                        <m:rPr>
                          <m:nor/>
                        </m:rPr>
                        <a:rPr lang="en-US" sz="1600" kern="100">
                          <a:ea typeface="Georgia" panose="02040502050405020303" pitchFamily="18" charset="0"/>
                          <a:cs typeface="Times New Roman" panose="02020603050405020304" pitchFamily="18" charset="0"/>
                        </a:rPr>
                        <m:t>ó</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𝐸</m:t>
                      </m:r>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m:t>
                          </m:r>
                        </m:num>
                        <m:den>
                          <m:r>
                            <a:rPr lang="en-US" sz="1600" kern="100">
                              <a:effectLst/>
                              <a:latin typeface="+mj-lt"/>
                              <a:ea typeface="Aptos"/>
                              <a:cs typeface="Times New Roman" panose="02020603050405020304" pitchFamily="18" charset="0"/>
                            </a:rPr>
                            <m:t>3</m:t>
                          </m:r>
                        </m:den>
                      </m:f>
                    </m:oMath>
                  </m:oMathPara>
                </a14:m>
                <a:endParaRPr lang="en-US" sz="1600" kern="100" smtClean="0">
                  <a:effectLst/>
                  <a:latin typeface="+mj-lt"/>
                  <a:ea typeface="Georgia" panose="02040502050405020303" pitchFamily="18" charset="0"/>
                  <a:cs typeface="Times New Roman" panose="02020603050405020304" pitchFamily="18" charset="0"/>
                </a:endParaRPr>
              </a:p>
              <a:p>
                <a:pPr algn="just">
                  <a:lnSpc>
                    <a:spcPct val="150000"/>
                  </a:lnSpc>
                </a:pPr>
                <a14:m>
                  <m:oMath xmlns:m="http://schemas.openxmlformats.org/officeDocument/2006/math">
                    <m:r>
                      <a:rPr lang="en-US" sz="1600" i="1" kern="100" smtClean="0">
                        <a:effectLst/>
                        <a:latin typeface="Cambria Math" panose="02040503050406030204" pitchFamily="18" charset="0"/>
                        <a:ea typeface="Georgia" panose="02040502050405020303" pitchFamily="18" charset="0"/>
                        <a:cs typeface="Times New Roman" panose="02020603050405020304" pitchFamily="18" charset="0"/>
                      </a:rPr>
                      <m:t>𝑇</m:t>
                    </m:r>
                  </m:oMath>
                </a14:m>
                <a:r>
                  <a:rPr lang="en-US" sz="1600" kern="100" smtClean="0">
                    <a:effectLst/>
                    <a:latin typeface="+mj-lt"/>
                    <a:ea typeface="Georgia" panose="02040502050405020303" pitchFamily="18" charset="0"/>
                    <a:cs typeface="Times New Roman" panose="02020603050405020304" pitchFamily="18" charset="0"/>
                  </a:rPr>
                  <a:t> </a:t>
                </a:r>
                <a:r>
                  <a:rPr lang="en-US" sz="1600" kern="100">
                    <a:effectLst/>
                    <a:latin typeface="+mj-lt"/>
                    <a:ea typeface="Georgia" panose="02040502050405020303" pitchFamily="18" charset="0"/>
                    <a:cs typeface="Times New Roman" panose="02020603050405020304" pitchFamily="18" charset="0"/>
                  </a:rPr>
                  <a:t>được lặp lại 5 lần một cách độc </a:t>
                </a:r>
                <a:r>
                  <a:rPr lang="en-US" sz="1600" kern="100">
                    <a:effectLst/>
                    <a:latin typeface="+mj-lt"/>
                    <a:ea typeface="Georgia" panose="02040502050405020303" pitchFamily="18" charset="0"/>
                    <a:cs typeface="Times New Roman" panose="02020603050405020304" pitchFamily="18" charset="0"/>
                  </a:rPr>
                  <a:t>lập</a:t>
                </a:r>
                <a:r>
                  <a:rPr lang="en-US" sz="1600" kern="100" smtClean="0">
                    <a:effectLst/>
                    <a:latin typeface="+mj-lt"/>
                    <a:ea typeface="Georgia" panose="02040502050405020303" pitchFamily="18" charset="0"/>
                    <a:cs typeface="Times New Roman" panose="02020603050405020304" pitchFamily="18" charset="0"/>
                  </a:rPr>
                  <a:t>.</a:t>
                </a:r>
              </a:p>
              <a:p>
                <a:pPr algn="just">
                  <a:lnSpc>
                    <a:spcPct val="150000"/>
                  </a:lnSpc>
                </a:pPr>
                <a14:m>
                  <m:oMath xmlns:m="http://schemas.openxmlformats.org/officeDocument/2006/math">
                    <m:r>
                      <a:rPr lang="en-US" sz="1600" i="1" kern="100">
                        <a:effectLst/>
                        <a:latin typeface="+mj-lt"/>
                        <a:ea typeface="Aptos"/>
                        <a:cs typeface="Times New Roman" panose="02020603050405020304" pitchFamily="18" charset="0"/>
                      </a:rPr>
                      <m:t>𝑋</m:t>
                    </m:r>
                  </m:oMath>
                </a14:m>
                <a:r>
                  <a:rPr lang="en-US" sz="1600" kern="100">
                    <a:effectLst/>
                    <a:latin typeface="+mj-lt"/>
                    <a:ea typeface="Georgia" panose="02040502050405020303" pitchFamily="18" charset="0"/>
                    <a:cs typeface="Times New Roman" panose="02020603050405020304" pitchFamily="18" charset="0"/>
                  </a:rPr>
                  <a:t> là biến ngẫu nhiên: "Con xúc xắc có số chấm xuất hiện lớn </a:t>
                </a:r>
                <a:r>
                  <a:rPr lang="en-US" sz="1600" kern="100">
                    <a:effectLst/>
                    <a:latin typeface="+mj-lt"/>
                    <a:ea typeface="Georgia" panose="02040502050405020303" pitchFamily="18" charset="0"/>
                    <a:cs typeface="Times New Roman" panose="02020603050405020304" pitchFamily="18" charset="0"/>
                  </a:rPr>
                  <a:t>hơn </a:t>
                </a:r>
                <a:r>
                  <a:rPr lang="en-US" sz="1600" kern="100" smtClean="0">
                    <a:effectLst/>
                    <a:latin typeface="+mj-lt"/>
                    <a:ea typeface="Georgia" panose="02040502050405020303" pitchFamily="18" charset="0"/>
                    <a:cs typeface="Times New Roman" panose="02020603050405020304" pitchFamily="18" charset="0"/>
                  </a:rPr>
                  <a:t>4". </a:t>
                </a:r>
                <a:endParaRPr lang="en-US" sz="1600" kern="100">
                  <a:effectLst/>
                  <a:latin typeface="+mj-lt"/>
                  <a:ea typeface="Aptos"/>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00599" y="2519331"/>
                <a:ext cx="8526478" cy="2632965"/>
              </a:xfrm>
              <a:prstGeom prst="rect">
                <a:avLst/>
              </a:prstGeom>
              <a:blipFill>
                <a:blip r:embed="rId3"/>
                <a:stretch>
                  <a:fillRect l="-357" r="-357"/>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8040532" y="203499"/>
            <a:ext cx="675604" cy="396670"/>
          </a:xfrm>
          <a:prstGeom prst="rect">
            <a:avLst/>
          </a:prstGeom>
        </p:spPr>
      </p:pic>
    </p:spTree>
    <p:extLst>
      <p:ext uri="{BB962C8B-B14F-4D97-AF65-F5344CB8AC3E}">
        <p14:creationId xmlns:p14="http://schemas.microsoft.com/office/powerpoint/2010/main" val="36244750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anim calcmode="lin" valueType="num">
                                      <p:cBhvr>
                                        <p:cTn id="8" dur="500" fill="hold"/>
                                        <p:tgtEl>
                                          <p:spTgt spid="62"/>
                                        </p:tgtEl>
                                        <p:attrNameLst>
                                          <p:attrName>ppt_x</p:attrName>
                                        </p:attrNameLst>
                                      </p:cBhvr>
                                      <p:tavLst>
                                        <p:tav tm="0">
                                          <p:val>
                                            <p:strVal val="#ppt_x"/>
                                          </p:val>
                                        </p:tav>
                                        <p:tav tm="100000">
                                          <p:val>
                                            <p:strVal val="#ppt_x"/>
                                          </p:val>
                                        </p:tav>
                                      </p:tavLst>
                                    </p:anim>
                                    <p:anim calcmode="lin" valueType="num">
                                      <p:cBhvr>
                                        <p:cTn id="9"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barn(inVertical)">
                                      <p:cBhvr>
                                        <p:cTn id="14" dur="500"/>
                                        <p:tgtEl>
                                          <p:spTgt spid="6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9" dur="500"/>
                                        <p:tgtEl>
                                          <p:spTgt spid="1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4" dur="500"/>
                                        <p:tgtEl>
                                          <p:spTgt spid="1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E7E9F5">
            <a:alpha val="58000"/>
          </a:srgbClr>
        </a:solidFill>
        <a:effectLst/>
      </p:bgPr>
    </p:bg>
    <p:spTree>
      <p:nvGrpSpPr>
        <p:cNvPr id="1" name="Shape 2170"/>
        <p:cNvGrpSpPr/>
        <p:nvPr/>
      </p:nvGrpSpPr>
      <p:grpSpPr>
        <a:xfrm>
          <a:off x="0" y="0"/>
          <a:ext cx="0" cy="0"/>
          <a:chOff x="0" y="0"/>
          <a:chExt cx="0" cy="0"/>
        </a:xfrm>
      </p:grpSpPr>
      <p:grpSp>
        <p:nvGrpSpPr>
          <p:cNvPr id="62" name="Group 61"/>
          <p:cNvGrpSpPr/>
          <p:nvPr/>
        </p:nvGrpSpPr>
        <p:grpSpPr>
          <a:xfrm>
            <a:off x="300599" y="157561"/>
            <a:ext cx="8526477" cy="1824472"/>
            <a:chOff x="713935" y="984155"/>
            <a:chExt cx="17052953" cy="3648941"/>
          </a:xfrm>
        </p:grpSpPr>
        <p:sp>
          <p:nvSpPr>
            <p:cNvPr id="63" name="Rounded Rectangle 62"/>
            <p:cNvSpPr/>
            <p:nvPr/>
          </p:nvSpPr>
          <p:spPr>
            <a:xfrm>
              <a:off x="874299" y="984155"/>
              <a:ext cx="4079606" cy="977091"/>
            </a:xfrm>
            <a:prstGeom prst="roundRect">
              <a:avLst/>
            </a:pr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Luyện tập </a:t>
              </a:r>
              <a:r>
                <a:rPr kumimoji="0" lang="en-US" sz="21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3</a:t>
              </a:r>
              <a:endParaRPr kumimoji="0" 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4" name="Rectangle 63"/>
            <p:cNvSpPr/>
            <p:nvPr/>
          </p:nvSpPr>
          <p:spPr>
            <a:xfrm>
              <a:off x="713935" y="2232440"/>
              <a:ext cx="17052953" cy="2400656"/>
            </a:xfrm>
            <a:prstGeom prst="rect">
              <a:avLst/>
            </a:prstGeom>
          </p:spPr>
          <p:txBody>
            <a:bodyPr wrap="square">
              <a:spAutoFit/>
            </a:bodyPr>
            <a:lstStyle/>
            <a:p>
              <a:pPr marL="0" marR="0" lvl="0" indent="0" algn="just" defTabSz="1828800" rtl="0" eaLnBrk="1" fontAlgn="auto" latinLnBrk="0" hangingPunct="1">
                <a:lnSpc>
                  <a:spcPct val="152000"/>
                </a:lnSpc>
                <a:spcBef>
                  <a:spcPts val="0"/>
                </a:spcBef>
                <a:spcAft>
                  <a:spcPts val="0"/>
                </a:spcAft>
                <a:buClr>
                  <a:srgbClr val="2D1549"/>
                </a:buClr>
                <a:buSzPts val="1100"/>
                <a:buFont typeface="Arial"/>
                <a:buNone/>
                <a:tabLst/>
                <a:defRPr/>
              </a:pP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Khi tham gia một trò chơi, người chơi gieo một con xúc xắc cân đối, đồng </a:t>
              </a:r>
              <a:r>
                <a:rPr kumimoji="0" lang="vi-VN"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chất</a:t>
              </a:r>
              <a:r>
                <a:rPr kumimoji="0" lang="en-US"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một </a:t>
              </a: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cách độc lập liên tiếp 5 </a:t>
              </a:r>
              <a:r>
                <a:rPr kumimoji="0" lang="vi-VN"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l</a:t>
              </a:r>
              <a:r>
                <a:rPr kumimoji="0" lang="en-US"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ầ</a:t>
              </a:r>
              <a:r>
                <a:rPr kumimoji="0" lang="vi-VN"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n</a:t>
              </a: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Mỗi lần gieo nếu số chấm xuất hiện lớn hơn 4 thì người </a:t>
              </a:r>
              <a:r>
                <a:rPr kumimoji="0" lang="vi-VN"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chơi</a:t>
              </a:r>
              <a:r>
                <a:rPr kumimoji="0" lang="en-US"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được </a:t>
              </a: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10 điểm. Tính xác suất để người chơi nhận được ít nhất 30 điểm.</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66" name="Rectangle 65"/>
          <p:cNvSpPr/>
          <p:nvPr/>
        </p:nvSpPr>
        <p:spPr>
          <a:xfrm>
            <a:off x="4242274" y="2065503"/>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13" name="Rectangle 12"/>
              <p:cNvSpPr/>
              <p:nvPr/>
            </p:nvSpPr>
            <p:spPr>
              <a:xfrm>
                <a:off x="300599" y="2463674"/>
                <a:ext cx="8526478" cy="2568908"/>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m:rPr>
                          <m:nor/>
                        </m:rPr>
                        <a:rPr lang="en-US" sz="1600" kern="100" smtClean="0">
                          <a:ea typeface="Georgia" panose="02040502050405020303" pitchFamily="18" charset="0"/>
                          <a:cs typeface="Times New Roman" panose="02020603050405020304" pitchFamily="18" charset="0"/>
                        </a:rPr>
                        <m:t>Ta</m:t>
                      </m:r>
                      <m:r>
                        <m:rPr>
                          <m:nor/>
                        </m:rPr>
                        <a:rPr lang="en-US" sz="1600" kern="100" smtClean="0">
                          <a:ea typeface="Georgia" panose="02040502050405020303" pitchFamily="18" charset="0"/>
                          <a:cs typeface="Times New Roman" panose="02020603050405020304" pitchFamily="18" charset="0"/>
                        </a:rPr>
                        <m:t> </m:t>
                      </m:r>
                      <m:r>
                        <m:rPr>
                          <m:nor/>
                        </m:rPr>
                        <a:rPr lang="en-US" sz="1600" kern="100" smtClean="0">
                          <a:ea typeface="Georgia" panose="02040502050405020303" pitchFamily="18" charset="0"/>
                          <a:cs typeface="Times New Roman" panose="02020603050405020304" pitchFamily="18" charset="0"/>
                        </a:rPr>
                        <m:t>c</m:t>
                      </m:r>
                      <m:r>
                        <m:rPr>
                          <m:nor/>
                        </m:rPr>
                        <a:rPr lang="en-US" sz="1600" kern="100" smtClean="0">
                          <a:ea typeface="Georgia" panose="02040502050405020303" pitchFamily="18" charset="0"/>
                          <a:cs typeface="Times New Roman" panose="02020603050405020304" pitchFamily="18" charset="0"/>
                        </a:rPr>
                        <m:t>ó </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𝐵</m:t>
                      </m:r>
                      <m:d>
                        <m:dPr>
                          <m:ctrlPr>
                            <a:rPr lang="en-US" sz="1600" i="1" kern="100">
                              <a:latin typeface="Cambria Math" panose="02040503050406030204" pitchFamily="18" charset="0"/>
                              <a:ea typeface="Aptos"/>
                              <a:cs typeface="Times New Roman" panose="02020603050405020304" pitchFamily="18" charset="0"/>
                            </a:rPr>
                          </m:ctrlPr>
                        </m:dPr>
                        <m:e>
                          <m:r>
                            <a:rPr lang="en-US" sz="1600" kern="100">
                              <a:latin typeface="Cambria Math" panose="02040503050406030204" pitchFamily="18" charset="0"/>
                              <a:ea typeface="Aptos"/>
                              <a:cs typeface="Times New Roman" panose="02020603050405020304" pitchFamily="18" charset="0"/>
                            </a:rPr>
                            <m:t>5,</m:t>
                          </m:r>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1</m:t>
                              </m:r>
                            </m:num>
                            <m:den>
                              <m:r>
                                <a:rPr lang="en-US" sz="1600" kern="100">
                                  <a:latin typeface="Cambria Math" panose="02040503050406030204" pitchFamily="18" charset="0"/>
                                  <a:ea typeface="Aptos"/>
                                  <a:cs typeface="Times New Roman" panose="02020603050405020304" pitchFamily="18" charset="0"/>
                                </a:rPr>
                                <m:t>3</m:t>
                              </m:r>
                            </m:den>
                          </m:f>
                        </m:e>
                      </m:d>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Ng</m:t>
                      </m:r>
                      <m:r>
                        <m:rPr>
                          <m:nor/>
                        </m:rPr>
                        <a:rPr lang="en-US" sz="1600" kern="100">
                          <a:ea typeface="Georgia" panose="02040502050405020303" pitchFamily="18" charset="0"/>
                          <a:cs typeface="Times New Roman" panose="02020603050405020304" pitchFamily="18" charset="0"/>
                        </a:rPr>
                        <m:t>ườ</m:t>
                      </m:r>
                      <m:r>
                        <m:rPr>
                          <m:nor/>
                        </m:rPr>
                        <a:rPr lang="en-US" sz="1600" kern="100">
                          <a:ea typeface="Georgia" panose="02040502050405020303" pitchFamily="18" charset="0"/>
                          <a:cs typeface="Times New Roman" panose="02020603050405020304" pitchFamily="18" charset="0"/>
                        </a:rPr>
                        <m:t>i</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ch</m:t>
                      </m:r>
                      <m:r>
                        <m:rPr>
                          <m:nor/>
                        </m:rPr>
                        <a:rPr lang="en-US" sz="1600" kern="100">
                          <a:ea typeface="Georgia" panose="02040502050405020303" pitchFamily="18" charset="0"/>
                          <a:cs typeface="Times New Roman" panose="02020603050405020304" pitchFamily="18" charset="0"/>
                        </a:rPr>
                        <m:t>ơ</m:t>
                      </m:r>
                      <m:r>
                        <m:rPr>
                          <m:nor/>
                        </m:rPr>
                        <a:rPr lang="en-US" sz="1600" kern="100">
                          <a:ea typeface="Georgia" panose="02040502050405020303" pitchFamily="18" charset="0"/>
                          <a:cs typeface="Times New Roman" panose="02020603050405020304" pitchFamily="18" charset="0"/>
                        </a:rPr>
                        <m:t>i</m:t>
                      </m:r>
                      <m:r>
                        <m:rPr>
                          <m:nor/>
                        </m:rPr>
                        <a:rPr lang="en-US" sz="1600" kern="100">
                          <a:ea typeface="Georgia" panose="02040502050405020303" pitchFamily="18" charset="0"/>
                          <a:cs typeface="Times New Roman" panose="02020603050405020304" pitchFamily="18" charset="0"/>
                        </a:rPr>
                        <m:t> đượ</m:t>
                      </m:r>
                      <m:r>
                        <m:rPr>
                          <m:nor/>
                        </m:rPr>
                        <a:rPr lang="en-US" sz="1600" kern="100">
                          <a:ea typeface="Georgia" panose="02040502050405020303" pitchFamily="18" charset="0"/>
                          <a:cs typeface="Times New Roman" panose="02020603050405020304" pitchFamily="18" charset="0"/>
                        </a:rPr>
                        <m:t>c</m:t>
                      </m:r>
                      <m:r>
                        <m:rPr>
                          <m:nor/>
                        </m:rPr>
                        <a:rPr lang="en-US" sz="1600" kern="100">
                          <a:ea typeface="Georgia" panose="02040502050405020303" pitchFamily="18" charset="0"/>
                          <a:cs typeface="Times New Roman" panose="02020603050405020304" pitchFamily="18" charset="0"/>
                        </a:rPr>
                        <m:t> í</m:t>
                      </m:r>
                      <m:r>
                        <m:rPr>
                          <m:nor/>
                        </m:rPr>
                        <a:rPr lang="en-US" sz="1600" kern="100">
                          <a:ea typeface="Georgia" panose="02040502050405020303" pitchFamily="18" charset="0"/>
                          <a:cs typeface="Times New Roman" panose="02020603050405020304" pitchFamily="18" charset="0"/>
                        </a:rPr>
                        <m:t>t</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nh</m:t>
                      </m:r>
                      <m:r>
                        <m:rPr>
                          <m:nor/>
                        </m:rPr>
                        <a:rPr lang="en-US" sz="1600" kern="100">
                          <a:ea typeface="Georgia" panose="02040502050405020303" pitchFamily="18" charset="0"/>
                          <a:cs typeface="Times New Roman" panose="02020603050405020304" pitchFamily="18" charset="0"/>
                        </a:rPr>
                        <m:t>ấ</m:t>
                      </m:r>
                      <m:r>
                        <m:rPr>
                          <m:nor/>
                        </m:rPr>
                        <a:rPr lang="en-US" sz="1600" kern="100">
                          <a:ea typeface="Georgia" panose="02040502050405020303" pitchFamily="18" charset="0"/>
                          <a:cs typeface="Times New Roman" panose="02020603050405020304" pitchFamily="18" charset="0"/>
                        </a:rPr>
                        <m:t>t</m:t>
                      </m:r>
                      <m:r>
                        <m:rPr>
                          <m:nor/>
                        </m:rPr>
                        <a:rPr lang="en-US" sz="1600" kern="100">
                          <a:ea typeface="Georgia" panose="02040502050405020303" pitchFamily="18" charset="0"/>
                          <a:cs typeface="Times New Roman" panose="02020603050405020304" pitchFamily="18" charset="0"/>
                        </a:rPr>
                        <m:t> 30 đ</m:t>
                      </m:r>
                      <m:r>
                        <m:rPr>
                          <m:nor/>
                        </m:rPr>
                        <a:rPr lang="en-US" sz="1600" kern="100">
                          <a:ea typeface="Georgia" panose="02040502050405020303" pitchFamily="18" charset="0"/>
                          <a:cs typeface="Times New Roman" panose="02020603050405020304" pitchFamily="18" charset="0"/>
                        </a:rPr>
                        <m:t>i</m:t>
                      </m:r>
                      <m:r>
                        <m:rPr>
                          <m:nor/>
                        </m:rPr>
                        <a:rPr lang="en-US" sz="1600" kern="100">
                          <a:ea typeface="Georgia" panose="02040502050405020303" pitchFamily="18" charset="0"/>
                          <a:cs typeface="Times New Roman" panose="02020603050405020304" pitchFamily="18" charset="0"/>
                        </a:rPr>
                        <m:t>ể</m:t>
                      </m:r>
                      <m:r>
                        <m:rPr>
                          <m:nor/>
                        </m:rPr>
                        <a:rPr lang="en-US" sz="1600" kern="100">
                          <a:ea typeface="Georgia" panose="02040502050405020303" pitchFamily="18" charset="0"/>
                          <a:cs typeface="Times New Roman" panose="02020603050405020304" pitchFamily="18" charset="0"/>
                        </a:rPr>
                        <m:t>m</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khi</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≥3</m:t>
                      </m:r>
                      <m:r>
                        <a:rPr lang="en-US" sz="1600" b="0" i="0" kern="100" smtClean="0">
                          <a:latin typeface="Cambria Math" panose="02040503050406030204" pitchFamily="18" charset="0"/>
                          <a:ea typeface="Aptos"/>
                          <a:cs typeface="Times New Roman" panose="02020603050405020304" pitchFamily="18" charset="0"/>
                        </a:rPr>
                        <m:t>.</m:t>
                      </m:r>
                    </m:oMath>
                  </m:oMathPara>
                </a14:m>
                <a:endParaRPr lang="en-US" sz="1600" kern="100" smtClean="0">
                  <a:ea typeface="Aptos"/>
                  <a:cs typeface="Times New Roman" panose="02020603050405020304" pitchFamily="18" charset="0"/>
                </a:endParaRPr>
              </a:p>
              <a:p>
                <a:pPr lvl="0" algn="just">
                  <a:lnSpc>
                    <a:spcPct val="150000"/>
                  </a:lnSpc>
                  <a:defRPr/>
                </a:pPr>
                <a:r>
                  <a:rPr lang="en-US" sz="1600" kern="100" smtClean="0">
                    <a:ea typeface="Georgia" panose="02040502050405020303" pitchFamily="18" charset="0"/>
                    <a:cs typeface="Times New Roman" panose="02020603050405020304" pitchFamily="18" charset="0"/>
                  </a:rPr>
                  <a:t>Theo </a:t>
                </a:r>
                <a:r>
                  <a:rPr lang="en-US" sz="1600" kern="100">
                    <a:ea typeface="Georgia" panose="02040502050405020303" pitchFamily="18" charset="0"/>
                    <a:cs typeface="Times New Roman" panose="02020603050405020304" pitchFamily="18" charset="0"/>
                  </a:rPr>
                  <a:t>chú ý về phân bố nhị thức ta có</a:t>
                </a:r>
                <a:endParaRPr lang="en-US" sz="1600" kern="100">
                  <a:ea typeface="Aptos"/>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𝑃</m:t>
                      </m:r>
                      <m:d>
                        <m:dPr>
                          <m:ctrlPr>
                            <a:rPr lang="en-US" sz="1600" i="1" kern="100">
                              <a:latin typeface="Cambria Math" panose="02040503050406030204" pitchFamily="18" charset="0"/>
                              <a:ea typeface="Aptos"/>
                              <a:cs typeface="Times New Roman" panose="02020603050405020304" pitchFamily="18" charset="0"/>
                            </a:rPr>
                          </m:ctrlPr>
                        </m:dPr>
                        <m:e>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≥3</m:t>
                          </m:r>
                        </m:e>
                      </m:d>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d>
                        <m:dPr>
                          <m:ctrlPr>
                            <a:rPr lang="en-US" sz="1600" i="1" kern="100">
                              <a:latin typeface="Cambria Math" panose="02040503050406030204" pitchFamily="18" charset="0"/>
                              <a:ea typeface="Aptos"/>
                              <a:cs typeface="Times New Roman" panose="02020603050405020304" pitchFamily="18" charset="0"/>
                            </a:rPr>
                          </m:ctrlPr>
                        </m:dPr>
                        <m:e>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=3</m:t>
                          </m:r>
                        </m:e>
                      </m:d>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d>
                        <m:dPr>
                          <m:ctrlPr>
                            <a:rPr lang="en-US" sz="1600" i="1" kern="100">
                              <a:latin typeface="Cambria Math" panose="02040503050406030204" pitchFamily="18" charset="0"/>
                              <a:ea typeface="Aptos"/>
                              <a:cs typeface="Times New Roman" panose="02020603050405020304" pitchFamily="18" charset="0"/>
                            </a:rPr>
                          </m:ctrlPr>
                        </m:dPr>
                        <m:e>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=4</m:t>
                          </m:r>
                        </m:e>
                      </m:d>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d>
                        <m:dPr>
                          <m:ctrlPr>
                            <a:rPr lang="en-US" sz="1600" i="1" kern="100">
                              <a:latin typeface="Cambria Math" panose="02040503050406030204" pitchFamily="18" charset="0"/>
                              <a:ea typeface="Aptos"/>
                              <a:cs typeface="Times New Roman" panose="02020603050405020304" pitchFamily="18" charset="0"/>
                            </a:rPr>
                          </m:ctrlPr>
                        </m:dPr>
                        <m:e>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=5</m:t>
                          </m:r>
                        </m:e>
                      </m:d>
                      <m:r>
                        <a:rPr lang="en-US" sz="1600" kern="100">
                          <a:latin typeface="Cambria Math" panose="02040503050406030204" pitchFamily="18" charset="0"/>
                          <a:ea typeface="Aptos"/>
                          <a:cs typeface="Times New Roman" panose="02020603050405020304" pitchFamily="18" charset="0"/>
                        </a:rPr>
                        <m:t>=</m:t>
                      </m:r>
                      <m:sSubSup>
                        <m:sSubSupPr>
                          <m:ctrlPr>
                            <a:rPr lang="en-US" sz="1600" i="1" kern="100">
                              <a:latin typeface="Cambria Math" panose="02040503050406030204" pitchFamily="18" charset="0"/>
                              <a:ea typeface="Aptos"/>
                              <a:cs typeface="Times New Roman" panose="02020603050405020304" pitchFamily="18" charset="0"/>
                            </a:rPr>
                          </m:ctrlPr>
                        </m:sSubSupPr>
                        <m:e>
                          <m:r>
                            <a:rPr lang="en-US" sz="1600" i="1" kern="100">
                              <a:latin typeface="Cambria Math" panose="02040503050406030204" pitchFamily="18" charset="0"/>
                              <a:ea typeface="Aptos"/>
                              <a:cs typeface="Times New Roman" panose="02020603050405020304" pitchFamily="18" charset="0"/>
                            </a:rPr>
                            <m:t>𝐶</m:t>
                          </m:r>
                        </m:e>
                        <m:sub>
                          <m:r>
                            <a:rPr lang="en-US" sz="1600" kern="100">
                              <a:latin typeface="Cambria Math" panose="02040503050406030204" pitchFamily="18" charset="0"/>
                              <a:ea typeface="Aptos"/>
                              <a:cs typeface="Times New Roman" panose="02020603050405020304" pitchFamily="18" charset="0"/>
                            </a:rPr>
                            <m:t>5</m:t>
                          </m:r>
                        </m:sub>
                        <m:sup>
                          <m:r>
                            <a:rPr lang="en-US" sz="1600" kern="100">
                              <a:latin typeface="Cambria Math" panose="02040503050406030204" pitchFamily="18" charset="0"/>
                              <a:ea typeface="Aptos"/>
                              <a:cs typeface="Times New Roman" panose="02020603050405020304" pitchFamily="18" charset="0"/>
                            </a:rPr>
                            <m:t>3</m:t>
                          </m:r>
                        </m:sup>
                      </m:sSubSup>
                      <m:sSup>
                        <m:sSupPr>
                          <m:ctrlPr>
                            <a:rPr lang="en-US" sz="1600" i="1" kern="100">
                              <a:latin typeface="Cambria Math" panose="02040503050406030204" pitchFamily="18" charset="0"/>
                              <a:ea typeface="Aptos"/>
                              <a:cs typeface="Times New Roman" panose="02020603050405020304" pitchFamily="18" charset="0"/>
                            </a:rPr>
                          </m:ctrlPr>
                        </m:sSupPr>
                        <m:e>
                          <m:d>
                            <m:dPr>
                              <m:ctrlPr>
                                <a:rPr lang="en-US" sz="1600" i="1" kern="100">
                                  <a:latin typeface="Cambria Math" panose="02040503050406030204" pitchFamily="18" charset="0"/>
                                  <a:ea typeface="Aptos"/>
                                  <a:cs typeface="Times New Roman" panose="02020603050405020304" pitchFamily="18" charset="0"/>
                                </a:rPr>
                              </m:ctrlPr>
                            </m:dPr>
                            <m:e>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1</m:t>
                                  </m:r>
                                </m:num>
                                <m:den>
                                  <m:r>
                                    <a:rPr lang="en-US" sz="1600" kern="100">
                                      <a:latin typeface="Cambria Math" panose="02040503050406030204" pitchFamily="18" charset="0"/>
                                      <a:ea typeface="Aptos"/>
                                      <a:cs typeface="Times New Roman" panose="02020603050405020304" pitchFamily="18" charset="0"/>
                                    </a:rPr>
                                    <m:t>3</m:t>
                                  </m:r>
                                </m:den>
                              </m:f>
                            </m:e>
                          </m:d>
                        </m:e>
                        <m:sup>
                          <m:r>
                            <a:rPr lang="en-US" sz="1600" kern="100">
                              <a:latin typeface="Cambria Math" panose="02040503050406030204" pitchFamily="18" charset="0"/>
                              <a:ea typeface="Aptos"/>
                              <a:cs typeface="Times New Roman" panose="02020603050405020304" pitchFamily="18" charset="0"/>
                            </a:rPr>
                            <m:t>3</m:t>
                          </m:r>
                        </m:sup>
                      </m:sSup>
                      <m:sSup>
                        <m:sSupPr>
                          <m:ctrlPr>
                            <a:rPr lang="en-US" sz="1600" i="1" kern="100">
                              <a:latin typeface="Cambria Math" panose="02040503050406030204" pitchFamily="18" charset="0"/>
                              <a:ea typeface="Aptos"/>
                              <a:cs typeface="Times New Roman" panose="02020603050405020304" pitchFamily="18" charset="0"/>
                            </a:rPr>
                          </m:ctrlPr>
                        </m:sSupPr>
                        <m:e>
                          <m:d>
                            <m:dPr>
                              <m:ctrlPr>
                                <a:rPr lang="en-US" sz="1600" i="1" kern="100">
                                  <a:latin typeface="Cambria Math" panose="02040503050406030204" pitchFamily="18" charset="0"/>
                                  <a:ea typeface="Aptos"/>
                                  <a:cs typeface="Times New Roman" panose="02020603050405020304" pitchFamily="18" charset="0"/>
                                </a:rPr>
                              </m:ctrlPr>
                            </m:dPr>
                            <m:e>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2</m:t>
                                  </m:r>
                                </m:num>
                                <m:den>
                                  <m:r>
                                    <a:rPr lang="en-US" sz="1600" kern="100">
                                      <a:latin typeface="Cambria Math" panose="02040503050406030204" pitchFamily="18" charset="0"/>
                                      <a:ea typeface="Aptos"/>
                                      <a:cs typeface="Times New Roman" panose="02020603050405020304" pitchFamily="18" charset="0"/>
                                    </a:rPr>
                                    <m:t>3</m:t>
                                  </m:r>
                                </m:den>
                              </m:f>
                            </m:e>
                          </m:d>
                        </m:e>
                        <m:sup>
                          <m:r>
                            <a:rPr lang="en-US" sz="1600" kern="100">
                              <a:latin typeface="Cambria Math" panose="02040503050406030204" pitchFamily="18" charset="0"/>
                              <a:ea typeface="Aptos"/>
                              <a:cs typeface="Times New Roman" panose="02020603050405020304" pitchFamily="18" charset="0"/>
                            </a:rPr>
                            <m:t>2</m:t>
                          </m:r>
                        </m:sup>
                      </m:sSup>
                      <m:r>
                        <a:rPr lang="en-US" sz="1600" kern="100">
                          <a:latin typeface="Cambria Math" panose="02040503050406030204" pitchFamily="18" charset="0"/>
                          <a:ea typeface="Aptos"/>
                          <a:cs typeface="Times New Roman" panose="02020603050405020304" pitchFamily="18" charset="0"/>
                        </a:rPr>
                        <m:t>+</m:t>
                      </m:r>
                      <m:sSubSup>
                        <m:sSubSupPr>
                          <m:ctrlPr>
                            <a:rPr lang="en-US" sz="1600" i="1" kern="100">
                              <a:latin typeface="Cambria Math" panose="02040503050406030204" pitchFamily="18" charset="0"/>
                              <a:ea typeface="Aptos"/>
                              <a:cs typeface="Times New Roman" panose="02020603050405020304" pitchFamily="18" charset="0"/>
                            </a:rPr>
                          </m:ctrlPr>
                        </m:sSubSupPr>
                        <m:e>
                          <m:r>
                            <a:rPr lang="en-US" sz="1600" i="1" kern="100">
                              <a:latin typeface="Cambria Math" panose="02040503050406030204" pitchFamily="18" charset="0"/>
                              <a:ea typeface="Aptos"/>
                              <a:cs typeface="Times New Roman" panose="02020603050405020304" pitchFamily="18" charset="0"/>
                            </a:rPr>
                            <m:t>𝐶</m:t>
                          </m:r>
                        </m:e>
                        <m:sub>
                          <m:r>
                            <a:rPr lang="en-US" sz="1600" kern="100">
                              <a:latin typeface="Cambria Math" panose="02040503050406030204" pitchFamily="18" charset="0"/>
                              <a:ea typeface="Aptos"/>
                              <a:cs typeface="Times New Roman" panose="02020603050405020304" pitchFamily="18" charset="0"/>
                            </a:rPr>
                            <m:t>5</m:t>
                          </m:r>
                        </m:sub>
                        <m:sup>
                          <m:r>
                            <a:rPr lang="en-US" sz="1600" kern="100">
                              <a:latin typeface="Cambria Math" panose="02040503050406030204" pitchFamily="18" charset="0"/>
                              <a:ea typeface="Aptos"/>
                              <a:cs typeface="Times New Roman" panose="02020603050405020304" pitchFamily="18" charset="0"/>
                            </a:rPr>
                            <m:t>1</m:t>
                          </m:r>
                        </m:sup>
                      </m:sSubSup>
                      <m:sSup>
                        <m:sSupPr>
                          <m:ctrlPr>
                            <a:rPr lang="en-US" sz="1600" i="1" kern="100">
                              <a:latin typeface="Cambria Math" panose="02040503050406030204" pitchFamily="18" charset="0"/>
                              <a:ea typeface="Aptos"/>
                              <a:cs typeface="Times New Roman" panose="02020603050405020304" pitchFamily="18" charset="0"/>
                            </a:rPr>
                          </m:ctrlPr>
                        </m:sSupPr>
                        <m:e>
                          <m:d>
                            <m:dPr>
                              <m:ctrlPr>
                                <a:rPr lang="en-US" sz="1600" i="1" kern="100">
                                  <a:latin typeface="Cambria Math" panose="02040503050406030204" pitchFamily="18" charset="0"/>
                                  <a:ea typeface="Aptos"/>
                                  <a:cs typeface="Times New Roman" panose="02020603050405020304" pitchFamily="18" charset="0"/>
                                </a:rPr>
                              </m:ctrlPr>
                            </m:dPr>
                            <m:e>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1</m:t>
                                  </m:r>
                                </m:num>
                                <m:den>
                                  <m:r>
                                    <a:rPr lang="en-US" sz="1600" kern="100">
                                      <a:latin typeface="Cambria Math" panose="02040503050406030204" pitchFamily="18" charset="0"/>
                                      <a:ea typeface="Aptos"/>
                                      <a:cs typeface="Times New Roman" panose="02020603050405020304" pitchFamily="18" charset="0"/>
                                    </a:rPr>
                                    <m:t>3</m:t>
                                  </m:r>
                                </m:den>
                              </m:f>
                            </m:e>
                          </m:d>
                        </m:e>
                        <m:sup>
                          <m:r>
                            <a:rPr lang="en-US" sz="1600" kern="100">
                              <a:latin typeface="Cambria Math" panose="02040503050406030204" pitchFamily="18" charset="0"/>
                              <a:ea typeface="Aptos"/>
                              <a:cs typeface="Times New Roman" panose="02020603050405020304" pitchFamily="18" charset="0"/>
                            </a:rPr>
                            <m:t>4</m:t>
                          </m:r>
                        </m:sup>
                      </m:sSup>
                      <m:sSup>
                        <m:sSupPr>
                          <m:ctrlPr>
                            <a:rPr lang="en-US" sz="1600" i="1" kern="100">
                              <a:latin typeface="Cambria Math" panose="02040503050406030204" pitchFamily="18" charset="0"/>
                              <a:ea typeface="Aptos"/>
                              <a:cs typeface="Times New Roman" panose="02020603050405020304" pitchFamily="18" charset="0"/>
                            </a:rPr>
                          </m:ctrlPr>
                        </m:sSupPr>
                        <m:e>
                          <m:d>
                            <m:dPr>
                              <m:ctrlPr>
                                <a:rPr lang="en-US" sz="1600" i="1" kern="100">
                                  <a:latin typeface="Cambria Math" panose="02040503050406030204" pitchFamily="18" charset="0"/>
                                  <a:ea typeface="Aptos"/>
                                  <a:cs typeface="Times New Roman" panose="02020603050405020304" pitchFamily="18" charset="0"/>
                                </a:rPr>
                              </m:ctrlPr>
                            </m:dPr>
                            <m:e>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2</m:t>
                                  </m:r>
                                </m:num>
                                <m:den>
                                  <m:r>
                                    <a:rPr lang="en-US" sz="1600" kern="100">
                                      <a:latin typeface="Cambria Math" panose="02040503050406030204" pitchFamily="18" charset="0"/>
                                      <a:ea typeface="Aptos"/>
                                      <a:cs typeface="Times New Roman" panose="02020603050405020304" pitchFamily="18" charset="0"/>
                                    </a:rPr>
                                    <m:t>3</m:t>
                                  </m:r>
                                </m:den>
                              </m:f>
                            </m:e>
                          </m:d>
                        </m:e>
                        <m:sup>
                          <m:r>
                            <a:rPr lang="en-US" sz="1600" kern="100">
                              <a:latin typeface="Cambria Math" panose="02040503050406030204" pitchFamily="18" charset="0"/>
                              <a:ea typeface="Aptos"/>
                              <a:cs typeface="Times New Roman" panose="02020603050405020304" pitchFamily="18" charset="0"/>
                            </a:rPr>
                            <m:t>1</m:t>
                          </m:r>
                        </m:sup>
                      </m:sSup>
                      <m:r>
                        <a:rPr lang="en-US" sz="1600" kern="100">
                          <a:latin typeface="Cambria Math" panose="02040503050406030204" pitchFamily="18" charset="0"/>
                          <a:ea typeface="Aptos"/>
                          <a:cs typeface="Times New Roman" panose="02020603050405020304" pitchFamily="18" charset="0"/>
                        </a:rPr>
                        <m:t>+</m:t>
                      </m:r>
                      <m:sSubSup>
                        <m:sSubSupPr>
                          <m:ctrlPr>
                            <a:rPr lang="en-US" sz="1600" i="1" kern="100">
                              <a:latin typeface="Cambria Math" panose="02040503050406030204" pitchFamily="18" charset="0"/>
                              <a:ea typeface="Aptos"/>
                              <a:cs typeface="Times New Roman" panose="02020603050405020304" pitchFamily="18" charset="0"/>
                            </a:rPr>
                          </m:ctrlPr>
                        </m:sSubSupPr>
                        <m:e>
                          <m:r>
                            <a:rPr lang="en-US" sz="1600" i="1" kern="100">
                              <a:latin typeface="Cambria Math" panose="02040503050406030204" pitchFamily="18" charset="0"/>
                              <a:ea typeface="Aptos"/>
                              <a:cs typeface="Times New Roman" panose="02020603050405020304" pitchFamily="18" charset="0"/>
                            </a:rPr>
                            <m:t>𝐶</m:t>
                          </m:r>
                        </m:e>
                        <m:sub>
                          <m:r>
                            <a:rPr lang="en-US" sz="1600" kern="100">
                              <a:latin typeface="Cambria Math" panose="02040503050406030204" pitchFamily="18" charset="0"/>
                              <a:ea typeface="Aptos"/>
                              <a:cs typeface="Times New Roman" panose="02020603050405020304" pitchFamily="18" charset="0"/>
                            </a:rPr>
                            <m:t>5</m:t>
                          </m:r>
                        </m:sub>
                        <m:sup>
                          <m:r>
                            <a:rPr lang="en-US" sz="1600" kern="100">
                              <a:latin typeface="Cambria Math" panose="02040503050406030204" pitchFamily="18" charset="0"/>
                              <a:ea typeface="Aptos"/>
                              <a:cs typeface="Times New Roman" panose="02020603050405020304" pitchFamily="18" charset="0"/>
                            </a:rPr>
                            <m:t>5</m:t>
                          </m:r>
                        </m:sup>
                      </m:sSubSup>
                      <m:sSup>
                        <m:sSupPr>
                          <m:ctrlPr>
                            <a:rPr lang="en-US" sz="1600" i="1" kern="100">
                              <a:latin typeface="Cambria Math" panose="02040503050406030204" pitchFamily="18" charset="0"/>
                              <a:ea typeface="Aptos"/>
                              <a:cs typeface="Times New Roman" panose="02020603050405020304" pitchFamily="18" charset="0"/>
                            </a:rPr>
                          </m:ctrlPr>
                        </m:sSupPr>
                        <m:e>
                          <m:d>
                            <m:dPr>
                              <m:ctrlPr>
                                <a:rPr lang="en-US" sz="1600" i="1" kern="100">
                                  <a:latin typeface="Cambria Math" panose="02040503050406030204" pitchFamily="18" charset="0"/>
                                  <a:ea typeface="Aptos"/>
                                  <a:cs typeface="Times New Roman" panose="02020603050405020304" pitchFamily="18" charset="0"/>
                                </a:rPr>
                              </m:ctrlPr>
                            </m:dPr>
                            <m:e>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1</m:t>
                                  </m:r>
                                </m:num>
                                <m:den>
                                  <m:r>
                                    <a:rPr lang="en-US" sz="1600" kern="100">
                                      <a:latin typeface="Cambria Math" panose="02040503050406030204" pitchFamily="18" charset="0"/>
                                      <a:ea typeface="Aptos"/>
                                      <a:cs typeface="Times New Roman" panose="02020603050405020304" pitchFamily="18" charset="0"/>
                                    </a:rPr>
                                    <m:t>3</m:t>
                                  </m:r>
                                </m:den>
                              </m:f>
                            </m:e>
                          </m:d>
                        </m:e>
                        <m:sup>
                          <m:r>
                            <a:rPr lang="en-US" sz="1600" kern="100">
                              <a:latin typeface="Cambria Math" panose="02040503050406030204" pitchFamily="18" charset="0"/>
                              <a:ea typeface="Aptos"/>
                              <a:cs typeface="Times New Roman" panose="02020603050405020304" pitchFamily="18" charset="0"/>
                            </a:rPr>
                            <m:t>5</m:t>
                          </m:r>
                        </m:sup>
                      </m:sSup>
                    </m:oMath>
                  </m:oMathPara>
                </a14:m>
                <a:endParaRPr lang="en-US" sz="1600" i="1" kern="100" smtClean="0">
                  <a:latin typeface="Cambria Math" panose="02040503050406030204" pitchFamily="18" charset="0"/>
                  <a:ea typeface="Aptos"/>
                  <a:cs typeface="Times New Roman" panose="02020603050405020304" pitchFamily="18" charset="0"/>
                </a:endParaRPr>
              </a:p>
              <a:p>
                <a:pPr lvl="0" algn="just">
                  <a:lnSpc>
                    <a:spcPct val="150000"/>
                  </a:lnSpc>
                  <a:defRPr/>
                </a:pPr>
                <a:r>
                  <a:rPr lang="en-US" sz="1600" kern="100" smtClean="0">
                    <a:ea typeface="Aptos"/>
                    <a:cs typeface="Times New Roman" panose="02020603050405020304" pitchFamily="18" charset="0"/>
                  </a:rPr>
                  <a:t>   				            </a:t>
                </a:r>
                <a14:m>
                  <m:oMath xmlns:m="http://schemas.openxmlformats.org/officeDocument/2006/math">
                    <m:r>
                      <a:rPr lang="en-US" sz="1600" kern="100">
                        <a:latin typeface="Cambria Math" panose="02040503050406030204" pitchFamily="18" charset="0"/>
                        <a:ea typeface="Aptos"/>
                        <a:cs typeface="Times New Roman" panose="02020603050405020304" pitchFamily="18" charset="0"/>
                      </a:rPr>
                      <m:t>≈0,21</m:t>
                    </m:r>
                  </m:oMath>
                </a14:m>
                <a:r>
                  <a:rPr lang="en-US" sz="1600" kern="100" smtClean="0">
                    <a:ea typeface="Aptos"/>
                    <a:cs typeface="Times New Roman" panose="02020603050405020304" pitchFamily="18" charset="0"/>
                  </a:rPr>
                  <a:t>.</a:t>
                </a:r>
                <a:endParaRPr lang="en-US" sz="1600" kern="100">
                  <a:ea typeface="Aptos"/>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00599" y="2463674"/>
                <a:ext cx="8526478" cy="2568908"/>
              </a:xfrm>
              <a:prstGeom prst="rect">
                <a:avLst/>
              </a:prstGeom>
              <a:blipFill>
                <a:blip r:embed="rId3"/>
                <a:stretch>
                  <a:fillRect l="-357" b="-237"/>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8040532" y="203499"/>
            <a:ext cx="675604" cy="396670"/>
          </a:xfrm>
          <a:prstGeom prst="rect">
            <a:avLst/>
          </a:prstGeom>
        </p:spPr>
      </p:pic>
    </p:spTree>
    <p:extLst>
      <p:ext uri="{BB962C8B-B14F-4D97-AF65-F5344CB8AC3E}">
        <p14:creationId xmlns:p14="http://schemas.microsoft.com/office/powerpoint/2010/main" val="32469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5" dur="500"/>
                                        <p:tgtEl>
                                          <p:spTgt spid="1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18"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5" name="Rectangle 34"/>
              <p:cNvSpPr/>
              <p:nvPr/>
            </p:nvSpPr>
            <p:spPr>
              <a:xfrm>
                <a:off x="941824" y="667012"/>
                <a:ext cx="7399093" cy="3329116"/>
              </a:xfrm>
              <a:prstGeom prst="rect">
                <a:avLst/>
              </a:prstGeom>
            </p:spPr>
            <p:txBody>
              <a:bodyPr wrap="square">
                <a:spAutoFit/>
              </a:bodyPr>
              <a:lstStyle/>
              <a:p>
                <a:pPr lvl="0" algn="just">
                  <a:lnSpc>
                    <a:spcPct val="150000"/>
                  </a:lnSpc>
                  <a:spcBef>
                    <a:spcPts val="300"/>
                  </a:spcBef>
                  <a:spcAft>
                    <a:spcPts val="300"/>
                  </a:spcAft>
                </a:pPr>
                <a:r>
                  <a:rPr lang="vi-VN" sz="2600" b="1" i="1">
                    <a:latin typeface="Arial" panose="020B0604020202020204" pitchFamily="34" charset="0"/>
                    <a:ea typeface="PMingLiU"/>
                    <a:cs typeface="Times New Roman" panose="02020603050405020304" pitchFamily="18" charset="0"/>
                  </a:rPr>
                  <a:t>Chú ý:</a:t>
                </a:r>
                <a:endParaRPr kumimoji="0" lang="en-US" sz="2600" b="0" i="0" u="none" strike="noStrike" kern="0" cap="none" spc="0" normalizeH="0" baseline="0" noProof="0" smtClean="0">
                  <a:ln>
                    <a:noFill/>
                  </a:ln>
                  <a:solidFill>
                    <a:srgbClr val="000000"/>
                  </a:solidFill>
                  <a:effectLst/>
                  <a:uLnTx/>
                  <a:uFillTx/>
                  <a:latin typeface="Arial"/>
                  <a:ea typeface="PMingLiU"/>
                  <a:cs typeface="Times New Roman" panose="02020603050405020304" pitchFamily="18" charset="0"/>
                  <a:sym typeface="Arial"/>
                </a:endParaRPr>
              </a:p>
              <a:p>
                <a:pPr algn="just">
                  <a:lnSpc>
                    <a:spcPct val="180000"/>
                  </a:lnSpc>
                </a:pPr>
                <a:r>
                  <a:rPr lang="en-US" sz="1800" kern="100">
                    <a:latin typeface="+mj-lt"/>
                    <a:ea typeface="Aptos"/>
                    <a:cs typeface="Times New Roman" panose="02020603050405020304" pitchFamily="18" charset="0"/>
                  </a:rPr>
                  <a:t>Ng</a:t>
                </a:r>
                <a:r>
                  <a:rPr lang="vi-VN" sz="1800" kern="100">
                    <a:effectLst/>
                    <a:latin typeface="+mj-lt"/>
                    <a:ea typeface="Aptos"/>
                    <a:cs typeface="Times New Roman" panose="02020603050405020304" pitchFamily="18" charset="0"/>
                  </a:rPr>
                  <a:t>ư</a:t>
                </a:r>
                <a:r>
                  <a:rPr lang="en-US" sz="1800" kern="100">
                    <a:effectLst/>
                    <a:latin typeface="+mj-lt"/>
                    <a:ea typeface="Aptos"/>
                    <a:cs typeface="Times New Roman" panose="02020603050405020304" pitchFamily="18" charset="0"/>
                  </a:rPr>
                  <a:t>ời ta chứng minh được rằng kì vọng, phương sai và độ lệch chuẩn của biến ngẫu nhiên </a:t>
                </a:r>
                <a14:m>
                  <m:oMath xmlns:m="http://schemas.openxmlformats.org/officeDocument/2006/math">
                    <m:r>
                      <a:rPr lang="en-US" sz="1800" i="1" kern="100">
                        <a:effectLst/>
                        <a:latin typeface="+mj-lt"/>
                        <a:ea typeface="Aptos"/>
                        <a:cs typeface="Times New Roman" panose="02020603050405020304" pitchFamily="18" charset="0"/>
                      </a:rPr>
                      <m:t>𝑋</m:t>
                    </m:r>
                    <m:r>
                      <a:rPr lang="en-US" sz="1800" i="1" kern="100">
                        <a:effectLst/>
                        <a:latin typeface="+mj-lt"/>
                        <a:ea typeface="Aptos"/>
                        <a:cs typeface="Times New Roman" panose="02020603050405020304" pitchFamily="18" charset="0"/>
                      </a:rPr>
                      <m:t>~</m:t>
                    </m:r>
                    <m:r>
                      <a:rPr lang="en-US" sz="1800" i="1" kern="100">
                        <a:effectLst/>
                        <a:latin typeface="+mj-lt"/>
                        <a:ea typeface="Aptos"/>
                        <a:cs typeface="Times New Roman" panose="02020603050405020304" pitchFamily="18" charset="0"/>
                      </a:rPr>
                      <m:t>𝐵</m:t>
                    </m:r>
                    <m:d>
                      <m:dPr>
                        <m:ctrlPr>
                          <a:rPr lang="en-US" sz="1800" i="1" kern="100">
                            <a:effectLst/>
                            <a:latin typeface="+mj-lt"/>
                            <a:ea typeface="Aptos"/>
                            <a:cs typeface="Times New Roman" panose="02020603050405020304" pitchFamily="18" charset="0"/>
                          </a:rPr>
                        </m:ctrlPr>
                      </m:dPr>
                      <m:e>
                        <m:r>
                          <a:rPr lang="en-US" sz="1800" i="1" kern="100">
                            <a:effectLst/>
                            <a:latin typeface="+mj-lt"/>
                            <a:ea typeface="Aptos"/>
                            <a:cs typeface="Times New Roman" panose="02020603050405020304" pitchFamily="18" charset="0"/>
                          </a:rPr>
                          <m:t>𝑛</m:t>
                        </m:r>
                        <m:r>
                          <a:rPr lang="en-US" sz="1800" i="1" kern="100">
                            <a:effectLst/>
                            <a:latin typeface="+mj-lt"/>
                            <a:ea typeface="Aptos"/>
                            <a:cs typeface="Times New Roman" panose="02020603050405020304" pitchFamily="18" charset="0"/>
                          </a:rPr>
                          <m:t>,</m:t>
                        </m:r>
                        <m:r>
                          <a:rPr lang="en-US" sz="1800" i="1" kern="100">
                            <a:effectLst/>
                            <a:latin typeface="+mj-lt"/>
                            <a:ea typeface="Aptos"/>
                            <a:cs typeface="Times New Roman" panose="02020603050405020304" pitchFamily="18" charset="0"/>
                          </a:rPr>
                          <m:t>𝑝</m:t>
                        </m:r>
                      </m:e>
                    </m:d>
                  </m:oMath>
                </a14:m>
                <a:r>
                  <a:rPr lang="en-US" sz="1800" kern="100">
                    <a:effectLst/>
                    <a:latin typeface="+mj-lt"/>
                    <a:ea typeface="Malgun Gothic" panose="020B0503020000020004" pitchFamily="34" charset="-127"/>
                    <a:cs typeface="Times New Roman" panose="02020603050405020304" pitchFamily="18" charset="0"/>
                  </a:rPr>
                  <a:t> được cho bởi công thức:</a:t>
                </a:r>
                <a:endParaRPr lang="en-US" sz="1800" kern="100">
                  <a:latin typeface="+mj-lt"/>
                  <a:ea typeface="Aptos"/>
                  <a:cs typeface="Times New Roman" panose="02020603050405020304" pitchFamily="18" charset="0"/>
                </a:endParaRPr>
              </a:p>
              <a:p>
                <a:pPr algn="just">
                  <a:lnSpc>
                    <a:spcPct val="180000"/>
                  </a:lnSpc>
                </a:pPr>
                <a14:m>
                  <m:oMathPara xmlns:m="http://schemas.openxmlformats.org/officeDocument/2006/math">
                    <m:oMathParaPr>
                      <m:jc m:val="centerGroup"/>
                    </m:oMathParaPr>
                    <m:oMath xmlns:m="http://schemas.openxmlformats.org/officeDocument/2006/math">
                      <m:r>
                        <a:rPr lang="en-US" sz="1800" i="1" kern="100">
                          <a:effectLst/>
                          <a:latin typeface="+mj-lt"/>
                          <a:ea typeface="Aptos"/>
                          <a:cs typeface="Times New Roman" panose="02020603050405020304" pitchFamily="18" charset="0"/>
                        </a:rPr>
                        <m:t>𝐸</m:t>
                      </m:r>
                      <m:d>
                        <m:dPr>
                          <m:ctrlPr>
                            <a:rPr lang="en-US" sz="1800" i="1" kern="100">
                              <a:effectLst/>
                              <a:latin typeface="+mj-lt"/>
                              <a:ea typeface="Aptos"/>
                              <a:cs typeface="Times New Roman" panose="02020603050405020304" pitchFamily="18" charset="0"/>
                            </a:rPr>
                          </m:ctrlPr>
                        </m:dPr>
                        <m:e>
                          <m:r>
                            <a:rPr lang="en-US" sz="1800" i="1" kern="100">
                              <a:effectLst/>
                              <a:latin typeface="+mj-lt"/>
                              <a:ea typeface="Aptos"/>
                              <a:cs typeface="Times New Roman" panose="02020603050405020304" pitchFamily="18" charset="0"/>
                            </a:rPr>
                            <m:t>𝑋</m:t>
                          </m:r>
                        </m:e>
                      </m:d>
                      <m:r>
                        <a:rPr lang="en-US" sz="1800" i="1" kern="100">
                          <a:effectLst/>
                          <a:latin typeface="+mj-lt"/>
                          <a:ea typeface="Aptos"/>
                          <a:cs typeface="Times New Roman" panose="02020603050405020304" pitchFamily="18" charset="0"/>
                        </a:rPr>
                        <m:t>=</m:t>
                      </m:r>
                      <m:r>
                        <a:rPr lang="en-US" sz="1800" i="1" kern="100">
                          <a:effectLst/>
                          <a:latin typeface="+mj-lt"/>
                          <a:ea typeface="Aptos"/>
                          <a:cs typeface="Times New Roman" panose="02020603050405020304" pitchFamily="18" charset="0"/>
                        </a:rPr>
                        <m:t>𝑛</m:t>
                      </m:r>
                      <m:r>
                        <a:rPr lang="en-US" sz="1800" i="1" kern="100">
                          <a:effectLst/>
                          <a:latin typeface="+mj-lt"/>
                          <a:ea typeface="Aptos"/>
                          <a:cs typeface="Times New Roman" panose="02020603050405020304" pitchFamily="18" charset="0"/>
                        </a:rPr>
                        <m:t>.</m:t>
                      </m:r>
                      <m:r>
                        <a:rPr lang="en-US" sz="1800" i="1" kern="100">
                          <a:effectLst/>
                          <a:latin typeface="+mj-lt"/>
                          <a:ea typeface="Aptos"/>
                          <a:cs typeface="Times New Roman" panose="02020603050405020304" pitchFamily="18" charset="0"/>
                        </a:rPr>
                        <m:t>𝑝</m:t>
                      </m:r>
                      <m:r>
                        <a:rPr lang="en-US" sz="1800" i="1" kern="100">
                          <a:effectLst/>
                          <a:latin typeface="+mj-lt"/>
                          <a:ea typeface="Aptos"/>
                          <a:cs typeface="Times New Roman" panose="02020603050405020304" pitchFamily="18" charset="0"/>
                        </a:rPr>
                        <m:t>;</m:t>
                      </m:r>
                    </m:oMath>
                  </m:oMathPara>
                </a14:m>
                <a:endParaRPr lang="en-US" sz="1800" kern="100">
                  <a:latin typeface="+mj-lt"/>
                  <a:ea typeface="Aptos"/>
                  <a:cs typeface="Times New Roman" panose="02020603050405020304" pitchFamily="18" charset="0"/>
                </a:endParaRPr>
              </a:p>
              <a:p>
                <a:pPr algn="just">
                  <a:lnSpc>
                    <a:spcPct val="180000"/>
                  </a:lnSpc>
                </a:pPr>
                <a14:m>
                  <m:oMathPara xmlns:m="http://schemas.openxmlformats.org/officeDocument/2006/math">
                    <m:oMathParaPr>
                      <m:jc m:val="centerGroup"/>
                    </m:oMathParaPr>
                    <m:oMath xmlns:m="http://schemas.openxmlformats.org/officeDocument/2006/math">
                      <m:r>
                        <a:rPr lang="en-US" sz="1800" i="1" kern="100">
                          <a:effectLst/>
                          <a:latin typeface="+mj-lt"/>
                          <a:ea typeface="Aptos"/>
                          <a:cs typeface="Times New Roman" panose="02020603050405020304" pitchFamily="18" charset="0"/>
                        </a:rPr>
                        <m:t>𝑉</m:t>
                      </m:r>
                      <m:d>
                        <m:dPr>
                          <m:ctrlPr>
                            <a:rPr lang="en-US" sz="1800" i="1" kern="100">
                              <a:effectLst/>
                              <a:latin typeface="+mj-lt"/>
                              <a:ea typeface="Aptos"/>
                              <a:cs typeface="Times New Roman" panose="02020603050405020304" pitchFamily="18" charset="0"/>
                            </a:rPr>
                          </m:ctrlPr>
                        </m:dPr>
                        <m:e>
                          <m:r>
                            <a:rPr lang="en-US" sz="1800" i="1" kern="100">
                              <a:effectLst/>
                              <a:latin typeface="+mj-lt"/>
                              <a:ea typeface="Aptos"/>
                              <a:cs typeface="Times New Roman" panose="02020603050405020304" pitchFamily="18" charset="0"/>
                            </a:rPr>
                            <m:t>𝑋</m:t>
                          </m:r>
                        </m:e>
                      </m:d>
                      <m:r>
                        <a:rPr lang="en-US" sz="1800" i="1" kern="100">
                          <a:effectLst/>
                          <a:latin typeface="+mj-lt"/>
                          <a:ea typeface="Aptos"/>
                          <a:cs typeface="Times New Roman" panose="02020603050405020304" pitchFamily="18" charset="0"/>
                        </a:rPr>
                        <m:t>=</m:t>
                      </m:r>
                      <m:r>
                        <a:rPr lang="en-US" sz="1800" i="1" kern="100">
                          <a:effectLst/>
                          <a:latin typeface="+mj-lt"/>
                          <a:ea typeface="Aptos"/>
                          <a:cs typeface="Times New Roman" panose="02020603050405020304" pitchFamily="18" charset="0"/>
                        </a:rPr>
                        <m:t>𝑛</m:t>
                      </m:r>
                      <m:r>
                        <a:rPr lang="en-US" sz="1800" i="1" kern="100">
                          <a:effectLst/>
                          <a:latin typeface="+mj-lt"/>
                          <a:ea typeface="Aptos"/>
                          <a:cs typeface="Times New Roman" panose="02020603050405020304" pitchFamily="18" charset="0"/>
                        </a:rPr>
                        <m:t>.</m:t>
                      </m:r>
                      <m:r>
                        <a:rPr lang="en-US" sz="1800" i="1" kern="100">
                          <a:effectLst/>
                          <a:latin typeface="+mj-lt"/>
                          <a:ea typeface="Aptos"/>
                          <a:cs typeface="Times New Roman" panose="02020603050405020304" pitchFamily="18" charset="0"/>
                        </a:rPr>
                        <m:t>𝑝</m:t>
                      </m:r>
                      <m:r>
                        <a:rPr lang="en-US" sz="1800" i="1" kern="100">
                          <a:effectLst/>
                          <a:latin typeface="+mj-lt"/>
                          <a:ea typeface="Aptos"/>
                          <a:cs typeface="Times New Roman" panose="02020603050405020304" pitchFamily="18" charset="0"/>
                        </a:rPr>
                        <m:t>.</m:t>
                      </m:r>
                      <m:d>
                        <m:dPr>
                          <m:ctrlPr>
                            <a:rPr lang="en-US" sz="1800" i="1" kern="100">
                              <a:effectLst/>
                              <a:latin typeface="+mj-lt"/>
                              <a:ea typeface="Aptos"/>
                              <a:cs typeface="Times New Roman" panose="02020603050405020304" pitchFamily="18" charset="0"/>
                            </a:rPr>
                          </m:ctrlPr>
                        </m:dPr>
                        <m:e>
                          <m:r>
                            <a:rPr lang="en-US" sz="1800" i="1" kern="100">
                              <a:effectLst/>
                              <a:latin typeface="+mj-lt"/>
                              <a:ea typeface="Aptos"/>
                              <a:cs typeface="Times New Roman" panose="02020603050405020304" pitchFamily="18" charset="0"/>
                            </a:rPr>
                            <m:t>1−</m:t>
                          </m:r>
                          <m:r>
                            <a:rPr lang="en-US" sz="1800" i="1" kern="100">
                              <a:effectLst/>
                              <a:latin typeface="+mj-lt"/>
                              <a:ea typeface="Aptos"/>
                              <a:cs typeface="Times New Roman" panose="02020603050405020304" pitchFamily="18" charset="0"/>
                            </a:rPr>
                            <m:t>𝑝</m:t>
                          </m:r>
                        </m:e>
                      </m:d>
                      <m:r>
                        <a:rPr lang="en-US" sz="1800" i="1" kern="100">
                          <a:effectLst/>
                          <a:latin typeface="+mj-lt"/>
                          <a:ea typeface="Aptos"/>
                          <a:cs typeface="Times New Roman" panose="02020603050405020304" pitchFamily="18" charset="0"/>
                        </a:rPr>
                        <m:t>;</m:t>
                      </m:r>
                    </m:oMath>
                  </m:oMathPara>
                </a14:m>
                <a:endParaRPr lang="en-US" sz="1800" kern="100">
                  <a:latin typeface="+mj-lt"/>
                  <a:ea typeface="Aptos"/>
                  <a:cs typeface="Times New Roman" panose="02020603050405020304" pitchFamily="18" charset="0"/>
                </a:endParaRPr>
              </a:p>
              <a:p>
                <a:pPr algn="just">
                  <a:lnSpc>
                    <a:spcPct val="180000"/>
                  </a:lnSpc>
                </a:pPr>
                <a14:m>
                  <m:oMathPara xmlns:m="http://schemas.openxmlformats.org/officeDocument/2006/math">
                    <m:oMathParaPr>
                      <m:jc m:val="centerGroup"/>
                    </m:oMathParaPr>
                    <m:oMath xmlns:m="http://schemas.openxmlformats.org/officeDocument/2006/math">
                      <m:r>
                        <a:rPr lang="en-US" sz="1800" i="1" kern="100">
                          <a:effectLst/>
                          <a:latin typeface="+mj-lt"/>
                          <a:ea typeface="Aptos"/>
                          <a:cs typeface="Times New Roman" panose="02020603050405020304" pitchFamily="18" charset="0"/>
                        </a:rPr>
                        <m:t>𝜎</m:t>
                      </m:r>
                      <m:d>
                        <m:dPr>
                          <m:ctrlPr>
                            <a:rPr lang="en-US" sz="1800" i="1" kern="100">
                              <a:effectLst/>
                              <a:latin typeface="+mj-lt"/>
                              <a:ea typeface="Aptos"/>
                              <a:cs typeface="Times New Roman" panose="02020603050405020304" pitchFamily="18" charset="0"/>
                            </a:rPr>
                          </m:ctrlPr>
                        </m:dPr>
                        <m:e>
                          <m:r>
                            <a:rPr lang="en-US" sz="1800" i="1" kern="100">
                              <a:effectLst/>
                              <a:latin typeface="+mj-lt"/>
                              <a:ea typeface="Aptos"/>
                              <a:cs typeface="Times New Roman" panose="02020603050405020304" pitchFamily="18" charset="0"/>
                            </a:rPr>
                            <m:t>𝑋</m:t>
                          </m:r>
                        </m:e>
                      </m:d>
                      <m:r>
                        <a:rPr lang="en-US" sz="1800" i="1" kern="100">
                          <a:effectLst/>
                          <a:latin typeface="+mj-lt"/>
                          <a:ea typeface="Aptos"/>
                          <a:cs typeface="Times New Roman" panose="02020603050405020304" pitchFamily="18" charset="0"/>
                        </a:rPr>
                        <m:t>=</m:t>
                      </m:r>
                      <m:rad>
                        <m:radPr>
                          <m:degHide m:val="on"/>
                          <m:ctrlPr>
                            <a:rPr lang="en-US" sz="1800" i="1" kern="100">
                              <a:effectLst/>
                              <a:latin typeface="+mj-lt"/>
                              <a:ea typeface="Aptos"/>
                              <a:cs typeface="Times New Roman" panose="02020603050405020304" pitchFamily="18" charset="0"/>
                            </a:rPr>
                          </m:ctrlPr>
                        </m:radPr>
                        <m:deg/>
                        <m:e>
                          <m:r>
                            <a:rPr lang="en-US" sz="1800" i="1" kern="100">
                              <a:effectLst/>
                              <a:latin typeface="+mj-lt"/>
                              <a:ea typeface="Aptos"/>
                              <a:cs typeface="Times New Roman" panose="02020603050405020304" pitchFamily="18" charset="0"/>
                            </a:rPr>
                            <m:t>𝑛</m:t>
                          </m:r>
                          <m:r>
                            <a:rPr lang="en-US" sz="1800" i="1" kern="100">
                              <a:effectLst/>
                              <a:latin typeface="+mj-lt"/>
                              <a:ea typeface="Aptos"/>
                              <a:cs typeface="Times New Roman" panose="02020603050405020304" pitchFamily="18" charset="0"/>
                            </a:rPr>
                            <m:t>.</m:t>
                          </m:r>
                          <m:r>
                            <a:rPr lang="en-US" sz="1800" i="1" kern="100">
                              <a:effectLst/>
                              <a:latin typeface="+mj-lt"/>
                              <a:ea typeface="Aptos"/>
                              <a:cs typeface="Times New Roman" panose="02020603050405020304" pitchFamily="18" charset="0"/>
                            </a:rPr>
                            <m:t>𝑝</m:t>
                          </m:r>
                          <m:r>
                            <a:rPr lang="en-US" sz="1800" i="1" kern="100">
                              <a:effectLst/>
                              <a:latin typeface="+mj-lt"/>
                              <a:ea typeface="Aptos"/>
                              <a:cs typeface="Times New Roman" panose="02020603050405020304" pitchFamily="18" charset="0"/>
                            </a:rPr>
                            <m:t>.(1−</m:t>
                          </m:r>
                          <m:r>
                            <a:rPr lang="en-US" sz="1800" i="1" kern="100">
                              <a:effectLst/>
                              <a:latin typeface="+mj-lt"/>
                              <a:ea typeface="Aptos"/>
                              <a:cs typeface="Times New Roman" panose="02020603050405020304" pitchFamily="18" charset="0"/>
                            </a:rPr>
                            <m:t>𝑝</m:t>
                          </m:r>
                          <m:r>
                            <a:rPr lang="en-US" sz="1800" i="1" kern="100">
                              <a:effectLst/>
                              <a:latin typeface="+mj-lt"/>
                              <a:ea typeface="Aptos"/>
                              <a:cs typeface="Times New Roman" panose="02020603050405020304" pitchFamily="18" charset="0"/>
                            </a:rPr>
                            <m:t>)</m:t>
                          </m:r>
                        </m:e>
                      </m:rad>
                      <m:r>
                        <a:rPr lang="en-US" sz="1800" i="1" kern="100">
                          <a:effectLst/>
                          <a:latin typeface="+mj-lt"/>
                          <a:ea typeface="Aptos"/>
                          <a:cs typeface="Times New Roman" panose="02020603050405020304" pitchFamily="18" charset="0"/>
                        </a:rPr>
                        <m:t>.</m:t>
                      </m:r>
                    </m:oMath>
                  </m:oMathPara>
                </a14:m>
                <a:endParaRPr lang="en-US" sz="1800" kern="100">
                  <a:latin typeface="+mj-lt"/>
                  <a:ea typeface="Aptos"/>
                  <a:cs typeface="Times New Roman" panose="02020603050405020304" pitchFamily="18" charset="0"/>
                </a:endParaRPr>
              </a:p>
            </p:txBody>
          </p:sp>
        </mc:Choice>
        <mc:Fallback>
          <p:sp>
            <p:nvSpPr>
              <p:cNvPr id="35" name="Rectangle 34"/>
              <p:cNvSpPr>
                <a:spLocks noRot="1" noChangeAspect="1" noMove="1" noResize="1" noEditPoints="1" noAdjustHandles="1" noChangeArrowheads="1" noChangeShapeType="1" noTextEdit="1"/>
              </p:cNvSpPr>
              <p:nvPr/>
            </p:nvSpPr>
            <p:spPr>
              <a:xfrm>
                <a:off x="941824" y="667012"/>
                <a:ext cx="7399093" cy="3329116"/>
              </a:xfrm>
              <a:prstGeom prst="rect">
                <a:avLst/>
              </a:prstGeom>
              <a:blipFill>
                <a:blip r:embed="rId3"/>
                <a:stretch>
                  <a:fillRect l="-1483" r="-741"/>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7465408" y="3688500"/>
            <a:ext cx="875509" cy="781820"/>
          </a:xfrm>
          <a:prstGeom prst="rect">
            <a:avLst/>
          </a:prstGeom>
        </p:spPr>
      </p:pic>
    </p:spTree>
    <p:extLst>
      <p:ext uri="{BB962C8B-B14F-4D97-AF65-F5344CB8AC3E}">
        <p14:creationId xmlns:p14="http://schemas.microsoft.com/office/powerpoint/2010/main" val="181799472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49" name="TextBox 248"/>
              <p:cNvSpPr txBox="1"/>
              <p:nvPr/>
            </p:nvSpPr>
            <p:spPr>
              <a:xfrm>
                <a:off x="659425" y="325394"/>
                <a:ext cx="7907952" cy="3469411"/>
              </a:xfrm>
              <a:prstGeom prst="rect">
                <a:avLst/>
              </a:prstGeom>
              <a:noFill/>
            </p:spPr>
            <p:txBody>
              <a:bodyPr wrap="square" rtlCol="0">
                <a:spAutoFit/>
              </a:bodyPr>
              <a:lstStyle/>
              <a:p>
                <a:pPr lvl="0" algn="just" defTabSz="1828800">
                  <a:lnSpc>
                    <a:spcPct val="165000"/>
                  </a:lnSpc>
                  <a:buClr>
                    <a:srgbClr val="2D1549"/>
                  </a:buClr>
                  <a:buSzPts val="1100"/>
                  <a:defRPr/>
                </a:pPr>
                <a:r>
                  <a:rPr kumimoji="0" lang="en-US" sz="1900" b="1" i="0" u="none" strike="noStrike" kern="0" cap="none" spc="0" normalizeH="0" baseline="0" noProof="0">
                    <a:ln>
                      <a:noFill/>
                    </a:ln>
                    <a:solidFill>
                      <a:srgbClr val="FFFFFF"/>
                    </a:solidFill>
                    <a:effectLst/>
                    <a:highlight>
                      <a:srgbClr val="CE4D8E"/>
                    </a:highlight>
                    <a:uLnTx/>
                    <a:uFillTx/>
                    <a:latin typeface="Arial" panose="020B0604020202020204" pitchFamily="34" charset="0"/>
                    <a:ea typeface="+mn-ea"/>
                    <a:cs typeface="Arial" panose="020B0604020202020204" pitchFamily="34" charset="0"/>
                    <a:sym typeface="Arial"/>
                  </a:rPr>
                  <a:t>Ví dụ </a:t>
                </a:r>
                <a:r>
                  <a:rPr kumimoji="0" lang="en-US" sz="1900" b="1" i="0" u="none" strike="noStrike" kern="0" cap="none" spc="0" normalizeH="0" baseline="0" noProof="0" smtClean="0">
                    <a:ln>
                      <a:noFill/>
                    </a:ln>
                    <a:solidFill>
                      <a:srgbClr val="FFFFFF"/>
                    </a:solidFill>
                    <a:effectLst/>
                    <a:highlight>
                      <a:srgbClr val="CE4D8E"/>
                    </a:highlight>
                    <a:uLnTx/>
                    <a:uFillTx/>
                    <a:latin typeface="Arial" panose="020B0604020202020204" pitchFamily="34" charset="0"/>
                    <a:ea typeface="+mn-ea"/>
                    <a:cs typeface="Arial" panose="020B0604020202020204" pitchFamily="34" charset="0"/>
                    <a:sym typeface="Arial"/>
                  </a:rPr>
                  <a:t>4:</a:t>
                </a:r>
                <a:r>
                  <a:rPr kumimoji="0" lang="en-US" sz="19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a:t>
                </a:r>
                <a:r>
                  <a:rPr lang="vi-VN" sz="1900" kern="1200">
                    <a:solidFill>
                      <a:sysClr val="windowText" lastClr="000000"/>
                    </a:solidFill>
                    <a:latin typeface="Arial" panose="020B0604020202020204" pitchFamily="34" charset="0"/>
                    <a:ea typeface="+mn-ea"/>
                    <a:cs typeface="Arial" panose="020B0604020202020204" pitchFamily="34" charset="0"/>
                  </a:rPr>
                  <a:t>Trong một trò chơi, người chơi gieo một xúc xắc cân đối</a:t>
                </a:r>
                <a:r>
                  <a:rPr lang="vi-VN" sz="1900" kern="1200">
                    <a:solidFill>
                      <a:sysClr val="windowText" lastClr="000000"/>
                    </a:solidFill>
                    <a:latin typeface="Arial" panose="020B0604020202020204" pitchFamily="34" charset="0"/>
                    <a:ea typeface="+mn-ea"/>
                    <a:cs typeface="Arial" panose="020B0604020202020204" pitchFamily="34" charset="0"/>
                  </a:rPr>
                  <a:t>, </a:t>
                </a:r>
                <a:r>
                  <a:rPr lang="vi-VN" sz="1900" kern="1200" smtClean="0">
                    <a:solidFill>
                      <a:sysClr val="windowText" lastClr="000000"/>
                    </a:solidFill>
                    <a:latin typeface="Arial" panose="020B0604020202020204" pitchFamily="34" charset="0"/>
                    <a:ea typeface="+mn-ea"/>
                    <a:cs typeface="Arial" panose="020B0604020202020204" pitchFamily="34" charset="0"/>
                  </a:rPr>
                  <a:t>đồng </a:t>
                </a:r>
                <a:r>
                  <a:rPr lang="vi-VN" sz="1900" kern="1200">
                    <a:solidFill>
                      <a:sysClr val="windowText" lastClr="000000"/>
                    </a:solidFill>
                    <a:latin typeface="Arial" panose="020B0604020202020204" pitchFamily="34" charset="0"/>
                    <a:ea typeface="+mn-ea"/>
                    <a:cs typeface="Arial" panose="020B0604020202020204" pitchFamily="34" charset="0"/>
                  </a:rPr>
                  <a:t>chất liên tiếp </a:t>
                </a:r>
                <a:r>
                  <a:rPr lang="vi-VN" sz="1900" kern="1200">
                    <a:solidFill>
                      <a:sysClr val="windowText" lastClr="000000"/>
                    </a:solidFill>
                    <a:latin typeface="Arial" panose="020B0604020202020204" pitchFamily="34" charset="0"/>
                    <a:ea typeface="+mn-ea"/>
                    <a:cs typeface="Arial" panose="020B0604020202020204" pitchFamily="34" charset="0"/>
                  </a:rPr>
                  <a:t>18 </a:t>
                </a:r>
                <a:r>
                  <a:rPr lang="vi-VN" sz="1900" kern="1200" smtClean="0">
                    <a:solidFill>
                      <a:sysClr val="windowText" lastClr="000000"/>
                    </a:solidFill>
                    <a:latin typeface="Arial" panose="020B0604020202020204" pitchFamily="34" charset="0"/>
                    <a:ea typeface="+mn-ea"/>
                    <a:cs typeface="Arial" panose="020B0604020202020204" pitchFamily="34" charset="0"/>
                  </a:rPr>
                  <a:t>lần</a:t>
                </a:r>
                <a:r>
                  <a:rPr lang="en-US" sz="1900" kern="1200" smtClean="0">
                    <a:solidFill>
                      <a:sysClr val="windowText" lastClr="000000"/>
                    </a:solidFill>
                    <a:latin typeface="Arial" panose="020B0604020202020204" pitchFamily="34" charset="0"/>
                    <a:ea typeface="+mn-ea"/>
                    <a:cs typeface="Arial" panose="020B0604020202020204" pitchFamily="34" charset="0"/>
                  </a:rPr>
                  <a:t> </a:t>
                </a:r>
                <a:r>
                  <a:rPr lang="vi-VN" sz="1900" kern="1200">
                    <a:solidFill>
                      <a:sysClr val="windowText" lastClr="000000"/>
                    </a:solidFill>
                    <a:latin typeface="Arial" panose="020B0604020202020204" pitchFamily="34" charset="0"/>
                    <a:ea typeface="+mn-ea"/>
                    <a:cs typeface="Arial" panose="020B0604020202020204" pitchFamily="34" charset="0"/>
                  </a:rPr>
                  <a:t>một cách độc lập. Người chơi thắng cuộc nếu có ít nhất 3 lần xúc xắc xuất hiện mặt 6 </a:t>
                </a:r>
                <a:r>
                  <a:rPr lang="vi-VN" sz="1900" kern="1200">
                    <a:solidFill>
                      <a:sysClr val="windowText" lastClr="000000"/>
                    </a:solidFill>
                    <a:latin typeface="Arial" panose="020B0604020202020204" pitchFamily="34" charset="0"/>
                    <a:ea typeface="+mn-ea"/>
                    <a:cs typeface="Arial" panose="020B0604020202020204" pitchFamily="34" charset="0"/>
                  </a:rPr>
                  <a:t>chấm</a:t>
                </a:r>
                <a:r>
                  <a:rPr lang="vi-VN" sz="1900" kern="1200" smtClean="0">
                    <a:solidFill>
                      <a:sysClr val="windowText" lastClr="000000"/>
                    </a:solidFill>
                    <a:latin typeface="Arial" panose="020B0604020202020204" pitchFamily="34" charset="0"/>
                    <a:ea typeface="+mn-ea"/>
                    <a:cs typeface="Arial" panose="020B0604020202020204" pitchFamily="34" charset="0"/>
                  </a:rPr>
                  <a:t>.</a:t>
                </a:r>
                <a:r>
                  <a:rPr lang="en-US" sz="1900" kern="1200" smtClean="0">
                    <a:solidFill>
                      <a:sysClr val="windowText" lastClr="000000"/>
                    </a:solidFill>
                    <a:latin typeface="Arial" panose="020B0604020202020204" pitchFamily="34" charset="0"/>
                    <a:ea typeface="+mn-ea"/>
                    <a:cs typeface="Arial" panose="020B0604020202020204" pitchFamily="34" charset="0"/>
                  </a:rPr>
                  <a:t> </a:t>
                </a:r>
                <a:r>
                  <a:rPr lang="vi-VN" sz="1900" kern="1200" smtClean="0">
                    <a:solidFill>
                      <a:sysClr val="windowText" lastClr="000000"/>
                    </a:solidFill>
                    <a:latin typeface="Arial" panose="020B0604020202020204" pitchFamily="34" charset="0"/>
                    <a:ea typeface="+mn-ea"/>
                    <a:cs typeface="Arial" panose="020B0604020202020204" pitchFamily="34" charset="0"/>
                  </a:rPr>
                  <a:t>Gọi </a:t>
                </a:r>
                <a14:m>
                  <m:oMath xmlns:m="http://schemas.openxmlformats.org/officeDocument/2006/math">
                    <m:r>
                      <a:rPr lang="vi-VN" sz="1900" i="1" kern="1200" smtClean="0">
                        <a:solidFill>
                          <a:sysClr val="windowText" lastClr="000000"/>
                        </a:solidFill>
                        <a:latin typeface="Cambria Math" panose="02040503050406030204" pitchFamily="18" charset="0"/>
                        <a:ea typeface="+mn-ea"/>
                        <a:cs typeface="Arial" panose="020B0604020202020204" pitchFamily="34" charset="0"/>
                      </a:rPr>
                      <m:t>𝑋</m:t>
                    </m:r>
                  </m:oMath>
                </a14:m>
                <a:r>
                  <a:rPr lang="vi-VN" sz="1900" kern="1200">
                    <a:solidFill>
                      <a:sysClr val="windowText" lastClr="000000"/>
                    </a:solidFill>
                    <a:latin typeface="Arial" panose="020B0604020202020204" pitchFamily="34" charset="0"/>
                    <a:ea typeface="+mn-ea"/>
                    <a:cs typeface="Arial" panose="020B0604020202020204" pitchFamily="34" charset="0"/>
                  </a:rPr>
                  <a:t> là số lần xúc xắc xuất hiện mặt 6 </a:t>
                </a:r>
                <a:r>
                  <a:rPr lang="vi-VN" sz="1900" kern="1200">
                    <a:solidFill>
                      <a:sysClr val="windowText" lastClr="000000"/>
                    </a:solidFill>
                    <a:latin typeface="Arial" panose="020B0604020202020204" pitchFamily="34" charset="0"/>
                    <a:ea typeface="+mn-ea"/>
                    <a:cs typeface="Arial" panose="020B0604020202020204" pitchFamily="34" charset="0"/>
                  </a:rPr>
                  <a:t>chấm</a:t>
                </a:r>
                <a:r>
                  <a:rPr lang="vi-VN" sz="1900" kern="1200" smtClean="0">
                    <a:solidFill>
                      <a:sysClr val="windowText" lastClr="000000"/>
                    </a:solidFill>
                    <a:latin typeface="Arial" panose="020B0604020202020204" pitchFamily="34" charset="0"/>
                    <a:ea typeface="+mn-ea"/>
                    <a:cs typeface="Arial" panose="020B0604020202020204" pitchFamily="34" charset="0"/>
                  </a:rPr>
                  <a:t>.</a:t>
                </a:r>
                <a:r>
                  <a:rPr lang="en-US" sz="1900" kern="1200" smtClean="0">
                    <a:solidFill>
                      <a:sysClr val="windowText" lastClr="000000"/>
                    </a:solidFill>
                    <a:latin typeface="Arial" panose="020B0604020202020204" pitchFamily="34" charset="0"/>
                    <a:ea typeface="+mn-ea"/>
                    <a:cs typeface="Arial" panose="020B0604020202020204" pitchFamily="34" charset="0"/>
                  </a:rPr>
                  <a:t> </a:t>
                </a:r>
              </a:p>
              <a:p>
                <a:pPr lvl="0" algn="just" defTabSz="1828800">
                  <a:lnSpc>
                    <a:spcPct val="165000"/>
                  </a:lnSpc>
                  <a:buClr>
                    <a:srgbClr val="2D1549"/>
                  </a:buClr>
                  <a:buSzPts val="1100"/>
                  <a:defRPr/>
                </a:pPr>
                <a:r>
                  <a:rPr lang="vi-VN" sz="1900" kern="1200" smtClean="0">
                    <a:solidFill>
                      <a:sysClr val="windowText" lastClr="000000"/>
                    </a:solidFill>
                    <a:latin typeface="Arial" panose="020B0604020202020204" pitchFamily="34" charset="0"/>
                    <a:ea typeface="+mn-ea"/>
                    <a:cs typeface="Arial" panose="020B0604020202020204" pitchFamily="34" charset="0"/>
                  </a:rPr>
                  <a:t>a) Gọi </a:t>
                </a:r>
                <a:r>
                  <a:rPr lang="vi-VN" sz="1900" kern="1200">
                    <a:solidFill>
                      <a:sysClr val="windowText" lastClr="000000"/>
                    </a:solidFill>
                    <a:latin typeface="Arial" panose="020B0604020202020204" pitchFamily="34" charset="0"/>
                    <a:ea typeface="+mn-ea"/>
                    <a:cs typeface="Arial" panose="020B0604020202020204" pitchFamily="34" charset="0"/>
                  </a:rPr>
                  <a:t>tên phân bố xác suất của biến ngẫu nhiên </a:t>
                </a:r>
                <a14:m>
                  <m:oMath xmlns:m="http://schemas.openxmlformats.org/officeDocument/2006/math">
                    <m:r>
                      <a:rPr lang="vi-VN" sz="1900" i="1" kern="1200" smtClean="0">
                        <a:solidFill>
                          <a:sysClr val="windowText" lastClr="000000"/>
                        </a:solidFill>
                        <a:latin typeface="Cambria Math" panose="02040503050406030204" pitchFamily="18" charset="0"/>
                        <a:ea typeface="+mn-ea"/>
                        <a:cs typeface="Arial" panose="020B0604020202020204" pitchFamily="34" charset="0"/>
                      </a:rPr>
                      <m:t>𝑋</m:t>
                    </m:r>
                  </m:oMath>
                </a14:m>
                <a:r>
                  <a:rPr lang="vi-VN" sz="1900" kern="1200" smtClean="0">
                    <a:solidFill>
                      <a:sysClr val="windowText" lastClr="000000"/>
                    </a:solidFill>
                    <a:latin typeface="Arial" panose="020B0604020202020204" pitchFamily="34" charset="0"/>
                    <a:ea typeface="+mn-ea"/>
                    <a:cs typeface="Arial" panose="020B0604020202020204" pitchFamily="34" charset="0"/>
                  </a:rPr>
                  <a:t>.</a:t>
                </a:r>
                <a:endParaRPr lang="en-US" sz="1900" kern="1200" smtClean="0">
                  <a:solidFill>
                    <a:sysClr val="windowText" lastClr="000000"/>
                  </a:solidFill>
                  <a:latin typeface="Arial" panose="020B0604020202020204" pitchFamily="34" charset="0"/>
                  <a:ea typeface="+mn-ea"/>
                  <a:cs typeface="Arial" panose="020B0604020202020204" pitchFamily="34" charset="0"/>
                </a:endParaRPr>
              </a:p>
              <a:p>
                <a:pPr lvl="0" algn="just" defTabSz="1828800">
                  <a:lnSpc>
                    <a:spcPct val="165000"/>
                  </a:lnSpc>
                  <a:buClr>
                    <a:srgbClr val="2D1549"/>
                  </a:buClr>
                  <a:buSzPts val="1100"/>
                  <a:defRPr/>
                </a:pPr>
                <a:r>
                  <a:rPr lang="vi-VN" sz="1900" kern="1200" smtClean="0">
                    <a:solidFill>
                      <a:sysClr val="windowText" lastClr="000000"/>
                    </a:solidFill>
                    <a:latin typeface="Arial" panose="020B0604020202020204" pitchFamily="34" charset="0"/>
                    <a:ea typeface="+mn-ea"/>
                    <a:cs typeface="Arial" panose="020B0604020202020204" pitchFamily="34" charset="0"/>
                  </a:rPr>
                  <a:t>b</a:t>
                </a:r>
                <a:r>
                  <a:rPr lang="vi-VN" sz="1900" kern="1200">
                    <a:solidFill>
                      <a:sysClr val="windowText" lastClr="000000"/>
                    </a:solidFill>
                    <a:latin typeface="Arial" panose="020B0604020202020204" pitchFamily="34" charset="0"/>
                    <a:ea typeface="+mn-ea"/>
                    <a:cs typeface="Arial" panose="020B0604020202020204" pitchFamily="34" charset="0"/>
                  </a:rPr>
                  <a:t>) Tính xác suất để người chơi thắng </a:t>
                </a:r>
                <a:r>
                  <a:rPr lang="vi-VN" sz="1900" kern="1200">
                    <a:solidFill>
                      <a:sysClr val="windowText" lastClr="000000"/>
                    </a:solidFill>
                    <a:latin typeface="Arial" panose="020B0604020202020204" pitchFamily="34" charset="0"/>
                    <a:ea typeface="+mn-ea"/>
                    <a:cs typeface="Arial" panose="020B0604020202020204" pitchFamily="34" charset="0"/>
                  </a:rPr>
                  <a:t>cuộc</a:t>
                </a:r>
                <a:r>
                  <a:rPr lang="vi-VN" sz="1900" kern="1200" smtClean="0">
                    <a:solidFill>
                      <a:sysClr val="windowText" lastClr="000000"/>
                    </a:solidFill>
                    <a:latin typeface="Arial" panose="020B0604020202020204" pitchFamily="34" charset="0"/>
                    <a:ea typeface="+mn-ea"/>
                    <a:cs typeface="Arial" panose="020B0604020202020204" pitchFamily="34" charset="0"/>
                  </a:rPr>
                  <a:t>.</a:t>
                </a:r>
                <a:endParaRPr lang="en-US" sz="1900" kern="1200" smtClean="0">
                  <a:solidFill>
                    <a:sysClr val="windowText" lastClr="000000"/>
                  </a:solidFill>
                  <a:latin typeface="Arial" panose="020B0604020202020204" pitchFamily="34" charset="0"/>
                  <a:ea typeface="+mn-ea"/>
                  <a:cs typeface="Arial" panose="020B0604020202020204" pitchFamily="34" charset="0"/>
                </a:endParaRPr>
              </a:p>
              <a:p>
                <a:pPr lvl="0" algn="just" defTabSz="1828800">
                  <a:lnSpc>
                    <a:spcPct val="165000"/>
                  </a:lnSpc>
                  <a:buClr>
                    <a:srgbClr val="2D1549"/>
                  </a:buClr>
                  <a:buSzPts val="1100"/>
                  <a:defRPr/>
                </a:pPr>
                <a:r>
                  <a:rPr lang="vi-VN" sz="1900" kern="1200" smtClean="0">
                    <a:solidFill>
                      <a:sysClr val="windowText" lastClr="000000"/>
                    </a:solidFill>
                    <a:latin typeface="Arial" panose="020B0604020202020204" pitchFamily="34" charset="0"/>
                    <a:ea typeface="+mn-ea"/>
                    <a:cs typeface="Arial" panose="020B0604020202020204" pitchFamily="34" charset="0"/>
                  </a:rPr>
                  <a:t>c</a:t>
                </a:r>
                <a:r>
                  <a:rPr lang="vi-VN" sz="1900" kern="1200">
                    <a:solidFill>
                      <a:sysClr val="windowText" lastClr="000000"/>
                    </a:solidFill>
                    <a:latin typeface="Arial" panose="020B0604020202020204" pitchFamily="34" charset="0"/>
                    <a:ea typeface="+mn-ea"/>
                    <a:cs typeface="Arial" panose="020B0604020202020204" pitchFamily="34" charset="0"/>
                  </a:rPr>
                  <a:t>) Tính kì vọng, phương sai và độ lệch chuẩn của </a:t>
                </a:r>
                <a14:m>
                  <m:oMath xmlns:m="http://schemas.openxmlformats.org/officeDocument/2006/math">
                    <m:r>
                      <a:rPr lang="vi-VN" sz="1900" i="1" kern="1200" smtClean="0">
                        <a:solidFill>
                          <a:sysClr val="windowText" lastClr="000000"/>
                        </a:solidFill>
                        <a:latin typeface="Cambria Math" panose="02040503050406030204" pitchFamily="18" charset="0"/>
                        <a:ea typeface="+mn-ea"/>
                        <a:cs typeface="Arial" panose="020B0604020202020204" pitchFamily="34" charset="0"/>
                      </a:rPr>
                      <m:t>𝑋</m:t>
                    </m:r>
                  </m:oMath>
                </a14:m>
                <a:r>
                  <a:rPr lang="vi-VN" sz="1900" kern="1200">
                    <a:solidFill>
                      <a:sysClr val="windowText" lastClr="000000"/>
                    </a:solidFill>
                    <a:latin typeface="Arial" panose="020B0604020202020204" pitchFamily="34" charset="0"/>
                    <a:ea typeface="+mn-ea"/>
                    <a:cs typeface="Arial" panose="020B0604020202020204" pitchFamily="34" charset="0"/>
                  </a:rPr>
                  <a:t>.</a:t>
                </a:r>
                <a:endParaRPr lang="vi-VN" sz="1900" kern="1200">
                  <a:solidFill>
                    <a:sysClr val="windowText" lastClr="000000"/>
                  </a:solidFill>
                  <a:latin typeface="Arial" panose="020B0604020202020204" pitchFamily="34" charset="0"/>
                  <a:ea typeface="+mn-ea"/>
                  <a:cs typeface="Arial" panose="020B0604020202020204" pitchFamily="34" charset="0"/>
                </a:endParaRPr>
              </a:p>
            </p:txBody>
          </p:sp>
        </mc:Choice>
        <mc:Fallback>
          <p:sp>
            <p:nvSpPr>
              <p:cNvPr id="249" name="TextBox 248"/>
              <p:cNvSpPr txBox="1">
                <a:spLocks noRot="1" noChangeAspect="1" noMove="1" noResize="1" noEditPoints="1" noAdjustHandles="1" noChangeArrowheads="1" noChangeShapeType="1" noTextEdit="1"/>
              </p:cNvSpPr>
              <p:nvPr/>
            </p:nvSpPr>
            <p:spPr>
              <a:xfrm>
                <a:off x="659425" y="325394"/>
                <a:ext cx="7907952" cy="3469411"/>
              </a:xfrm>
              <a:prstGeom prst="rect">
                <a:avLst/>
              </a:prstGeom>
              <a:blipFill>
                <a:blip r:embed="rId3"/>
                <a:stretch>
                  <a:fillRect l="-694" r="-771"/>
                </a:stretch>
              </a:blipFill>
            </p:spPr>
            <p:txBody>
              <a:bodyPr/>
              <a:lstStyle/>
              <a:p>
                <a:r>
                  <a:rPr lang="en-US">
                    <a:noFill/>
                  </a:rPr>
                  <a:t> </a:t>
                </a:r>
              </a:p>
            </p:txBody>
          </p:sp>
        </mc:Fallback>
      </mc:AlternateContent>
      <p:grpSp>
        <p:nvGrpSpPr>
          <p:cNvPr id="40" name="Google Shape;4605;p70"/>
          <p:cNvGrpSpPr/>
          <p:nvPr/>
        </p:nvGrpSpPr>
        <p:grpSpPr>
          <a:xfrm>
            <a:off x="7569642" y="3490623"/>
            <a:ext cx="997735" cy="1193156"/>
            <a:chOff x="531292" y="3930739"/>
            <a:chExt cx="444066" cy="535335"/>
          </a:xfrm>
        </p:grpSpPr>
        <p:sp>
          <p:nvSpPr>
            <p:cNvPr id="41" name="Google Shape;4606;p70"/>
            <p:cNvSpPr/>
            <p:nvPr/>
          </p:nvSpPr>
          <p:spPr>
            <a:xfrm>
              <a:off x="845555" y="4300911"/>
              <a:ext cx="110034" cy="90989"/>
            </a:xfrm>
            <a:custGeom>
              <a:avLst/>
              <a:gdLst/>
              <a:ahLst/>
              <a:cxnLst/>
              <a:rect l="l" t="t" r="r" b="b"/>
              <a:pathLst>
                <a:path w="3952" h="3268" extrusionOk="0">
                  <a:moveTo>
                    <a:pt x="989" y="0"/>
                  </a:moveTo>
                  <a:lnTo>
                    <a:pt x="83" y="2665"/>
                  </a:lnTo>
                  <a:cubicBezTo>
                    <a:pt x="0" y="2906"/>
                    <a:pt x="171" y="3161"/>
                    <a:pt x="426" y="3176"/>
                  </a:cubicBezTo>
                  <a:lnTo>
                    <a:pt x="1941" y="3265"/>
                  </a:lnTo>
                  <a:cubicBezTo>
                    <a:pt x="1964" y="3266"/>
                    <a:pt x="1986" y="3267"/>
                    <a:pt x="2009" y="3267"/>
                  </a:cubicBezTo>
                  <a:cubicBezTo>
                    <a:pt x="2503" y="3267"/>
                    <a:pt x="2946" y="2953"/>
                    <a:pt x="3107" y="2481"/>
                  </a:cubicBezTo>
                  <a:lnTo>
                    <a:pt x="39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607;p70"/>
            <p:cNvSpPr/>
            <p:nvPr/>
          </p:nvSpPr>
          <p:spPr>
            <a:xfrm>
              <a:off x="870141" y="4232751"/>
              <a:ext cx="105217" cy="81690"/>
            </a:xfrm>
            <a:custGeom>
              <a:avLst/>
              <a:gdLst/>
              <a:ahLst/>
              <a:cxnLst/>
              <a:rect l="l" t="t" r="r" b="b"/>
              <a:pathLst>
                <a:path w="3779" h="2934" extrusionOk="0">
                  <a:moveTo>
                    <a:pt x="1771" y="1"/>
                  </a:moveTo>
                  <a:cubicBezTo>
                    <a:pt x="1276" y="1"/>
                    <a:pt x="833" y="315"/>
                    <a:pt x="672" y="787"/>
                  </a:cubicBezTo>
                  <a:lnTo>
                    <a:pt x="0" y="2763"/>
                  </a:lnTo>
                  <a:lnTo>
                    <a:pt x="2903" y="2933"/>
                  </a:lnTo>
                  <a:lnTo>
                    <a:pt x="3697" y="603"/>
                  </a:lnTo>
                  <a:cubicBezTo>
                    <a:pt x="3779" y="361"/>
                    <a:pt x="3608" y="108"/>
                    <a:pt x="3353" y="92"/>
                  </a:cubicBezTo>
                  <a:lnTo>
                    <a:pt x="1840" y="3"/>
                  </a:lnTo>
                  <a:cubicBezTo>
                    <a:pt x="1817" y="1"/>
                    <a:pt x="1794"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608;p70"/>
            <p:cNvSpPr/>
            <p:nvPr/>
          </p:nvSpPr>
          <p:spPr>
            <a:xfrm>
              <a:off x="628965" y="4019780"/>
              <a:ext cx="50395" cy="248634"/>
            </a:xfrm>
            <a:custGeom>
              <a:avLst/>
              <a:gdLst/>
              <a:ahLst/>
              <a:cxnLst/>
              <a:rect l="l" t="t" r="r" b="b"/>
              <a:pathLst>
                <a:path w="1810" h="8930" extrusionOk="0">
                  <a:moveTo>
                    <a:pt x="0" y="1"/>
                  </a:moveTo>
                  <a:lnTo>
                    <a:pt x="0" y="8930"/>
                  </a:lnTo>
                  <a:lnTo>
                    <a:pt x="1809" y="8930"/>
                  </a:lnTo>
                  <a:lnTo>
                    <a:pt x="18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609;p70"/>
            <p:cNvSpPr/>
            <p:nvPr/>
          </p:nvSpPr>
          <p:spPr>
            <a:xfrm>
              <a:off x="628965" y="3975399"/>
              <a:ext cx="50395" cy="45467"/>
            </a:xfrm>
            <a:custGeom>
              <a:avLst/>
              <a:gdLst/>
              <a:ahLst/>
              <a:cxnLst/>
              <a:rect l="l" t="t" r="r" b="b"/>
              <a:pathLst>
                <a:path w="1810" h="1633" extrusionOk="0">
                  <a:moveTo>
                    <a:pt x="385" y="1"/>
                  </a:moveTo>
                  <a:cubicBezTo>
                    <a:pt x="172" y="1"/>
                    <a:pt x="0" y="173"/>
                    <a:pt x="0" y="385"/>
                  </a:cubicBezTo>
                  <a:lnTo>
                    <a:pt x="0" y="1633"/>
                  </a:lnTo>
                  <a:lnTo>
                    <a:pt x="1809" y="1633"/>
                  </a:lnTo>
                  <a:lnTo>
                    <a:pt x="1809" y="385"/>
                  </a:lnTo>
                  <a:cubicBezTo>
                    <a:pt x="1809" y="173"/>
                    <a:pt x="1637" y="1"/>
                    <a:pt x="1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610;p70"/>
            <p:cNvSpPr/>
            <p:nvPr/>
          </p:nvSpPr>
          <p:spPr>
            <a:xfrm>
              <a:off x="625318" y="4011567"/>
              <a:ext cx="57662" cy="33745"/>
            </a:xfrm>
            <a:custGeom>
              <a:avLst/>
              <a:gdLst/>
              <a:ahLst/>
              <a:cxnLst/>
              <a:rect l="l" t="t" r="r" b="b"/>
              <a:pathLst>
                <a:path w="2071" h="1212" extrusionOk="0">
                  <a:moveTo>
                    <a:pt x="192" y="1"/>
                  </a:moveTo>
                  <a:cubicBezTo>
                    <a:pt x="86" y="1"/>
                    <a:pt x="1" y="86"/>
                    <a:pt x="1" y="192"/>
                  </a:cubicBezTo>
                  <a:lnTo>
                    <a:pt x="1" y="1020"/>
                  </a:lnTo>
                  <a:cubicBezTo>
                    <a:pt x="1" y="1126"/>
                    <a:pt x="86" y="1212"/>
                    <a:pt x="192" y="1212"/>
                  </a:cubicBezTo>
                  <a:lnTo>
                    <a:pt x="1879" y="1212"/>
                  </a:lnTo>
                  <a:cubicBezTo>
                    <a:pt x="1985" y="1212"/>
                    <a:pt x="2071" y="1126"/>
                    <a:pt x="2071" y="1020"/>
                  </a:cubicBezTo>
                  <a:lnTo>
                    <a:pt x="2071" y="192"/>
                  </a:lnTo>
                  <a:cubicBezTo>
                    <a:pt x="2071" y="86"/>
                    <a:pt x="1985" y="1"/>
                    <a:pt x="1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11;p70"/>
            <p:cNvSpPr/>
            <p:nvPr/>
          </p:nvSpPr>
          <p:spPr>
            <a:xfrm>
              <a:off x="695148" y="3930739"/>
              <a:ext cx="75954" cy="426686"/>
            </a:xfrm>
            <a:custGeom>
              <a:avLst/>
              <a:gdLst/>
              <a:ahLst/>
              <a:cxnLst/>
              <a:rect l="l" t="t" r="r" b="b"/>
              <a:pathLst>
                <a:path w="2728" h="15325" extrusionOk="0">
                  <a:moveTo>
                    <a:pt x="0" y="1"/>
                  </a:moveTo>
                  <a:lnTo>
                    <a:pt x="0" y="15325"/>
                  </a:lnTo>
                  <a:lnTo>
                    <a:pt x="2456" y="15325"/>
                  </a:lnTo>
                  <a:cubicBezTo>
                    <a:pt x="2606" y="15325"/>
                    <a:pt x="2728" y="15203"/>
                    <a:pt x="2728" y="15053"/>
                  </a:cubicBezTo>
                  <a:lnTo>
                    <a:pt x="2728" y="274"/>
                  </a:lnTo>
                  <a:cubicBezTo>
                    <a:pt x="2728" y="124"/>
                    <a:pt x="2606" y="1"/>
                    <a:pt x="2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612;p70"/>
            <p:cNvSpPr/>
            <p:nvPr/>
          </p:nvSpPr>
          <p:spPr>
            <a:xfrm>
              <a:off x="736439" y="3930739"/>
              <a:ext cx="34664" cy="426686"/>
            </a:xfrm>
            <a:custGeom>
              <a:avLst/>
              <a:gdLst/>
              <a:ahLst/>
              <a:cxnLst/>
              <a:rect l="l" t="t" r="r" b="b"/>
              <a:pathLst>
                <a:path w="1245" h="15325" extrusionOk="0">
                  <a:moveTo>
                    <a:pt x="1" y="1"/>
                  </a:moveTo>
                  <a:cubicBezTo>
                    <a:pt x="152" y="1"/>
                    <a:pt x="274" y="124"/>
                    <a:pt x="274" y="274"/>
                  </a:cubicBezTo>
                  <a:lnTo>
                    <a:pt x="274" y="15053"/>
                  </a:lnTo>
                  <a:cubicBezTo>
                    <a:pt x="274" y="15203"/>
                    <a:pt x="152" y="15325"/>
                    <a:pt x="1" y="15325"/>
                  </a:cubicBezTo>
                  <a:lnTo>
                    <a:pt x="971" y="15325"/>
                  </a:lnTo>
                  <a:cubicBezTo>
                    <a:pt x="1123" y="15325"/>
                    <a:pt x="1245" y="15203"/>
                    <a:pt x="1245" y="15053"/>
                  </a:cubicBezTo>
                  <a:lnTo>
                    <a:pt x="1245" y="274"/>
                  </a:lnTo>
                  <a:cubicBezTo>
                    <a:pt x="1245" y="124"/>
                    <a:pt x="112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13;p70"/>
            <p:cNvSpPr/>
            <p:nvPr/>
          </p:nvSpPr>
          <p:spPr>
            <a:xfrm>
              <a:off x="665439" y="3930739"/>
              <a:ext cx="38033" cy="426686"/>
            </a:xfrm>
            <a:custGeom>
              <a:avLst/>
              <a:gdLst/>
              <a:ahLst/>
              <a:cxnLst/>
              <a:rect l="l" t="t" r="r" b="b"/>
              <a:pathLst>
                <a:path w="1366" h="15325" extrusionOk="0">
                  <a:moveTo>
                    <a:pt x="272" y="1"/>
                  </a:moveTo>
                  <a:cubicBezTo>
                    <a:pt x="122" y="1"/>
                    <a:pt x="0" y="124"/>
                    <a:pt x="0" y="274"/>
                  </a:cubicBezTo>
                  <a:lnTo>
                    <a:pt x="0" y="15053"/>
                  </a:lnTo>
                  <a:cubicBezTo>
                    <a:pt x="0" y="15203"/>
                    <a:pt x="122" y="15325"/>
                    <a:pt x="272" y="15325"/>
                  </a:cubicBezTo>
                  <a:lnTo>
                    <a:pt x="1365" y="15325"/>
                  </a:lnTo>
                  <a:lnTo>
                    <a:pt x="13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14;p70"/>
            <p:cNvSpPr/>
            <p:nvPr/>
          </p:nvSpPr>
          <p:spPr>
            <a:xfrm>
              <a:off x="736105" y="3976429"/>
              <a:ext cx="130052" cy="267399"/>
            </a:xfrm>
            <a:custGeom>
              <a:avLst/>
              <a:gdLst/>
              <a:ahLst/>
              <a:cxnLst/>
              <a:rect l="l" t="t" r="r" b="b"/>
              <a:pathLst>
                <a:path w="4671" h="9604" extrusionOk="0">
                  <a:moveTo>
                    <a:pt x="3358" y="1"/>
                  </a:moveTo>
                  <a:cubicBezTo>
                    <a:pt x="3198" y="1"/>
                    <a:pt x="3049" y="101"/>
                    <a:pt x="2995" y="261"/>
                  </a:cubicBezTo>
                  <a:lnTo>
                    <a:pt x="0" y="9057"/>
                  </a:lnTo>
                  <a:lnTo>
                    <a:pt x="1608" y="9604"/>
                  </a:lnTo>
                  <a:lnTo>
                    <a:pt x="4602" y="808"/>
                  </a:lnTo>
                  <a:cubicBezTo>
                    <a:pt x="4670" y="608"/>
                    <a:pt x="4563" y="389"/>
                    <a:pt x="4363" y="321"/>
                  </a:cubicBezTo>
                  <a:lnTo>
                    <a:pt x="3482" y="21"/>
                  </a:lnTo>
                  <a:cubicBezTo>
                    <a:pt x="3441" y="7"/>
                    <a:pt x="3400" y="1"/>
                    <a:pt x="3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615;p70"/>
            <p:cNvSpPr/>
            <p:nvPr/>
          </p:nvSpPr>
          <p:spPr>
            <a:xfrm>
              <a:off x="736133" y="4127644"/>
              <a:ext cx="79045" cy="116048"/>
            </a:xfrm>
            <a:custGeom>
              <a:avLst/>
              <a:gdLst/>
              <a:ahLst/>
              <a:cxnLst/>
              <a:rect l="l" t="t" r="r" b="b"/>
              <a:pathLst>
                <a:path w="2839" h="4168" extrusionOk="0">
                  <a:moveTo>
                    <a:pt x="1231" y="0"/>
                  </a:moveTo>
                  <a:lnTo>
                    <a:pt x="1" y="3620"/>
                  </a:lnTo>
                  <a:lnTo>
                    <a:pt x="1608" y="4168"/>
                  </a:lnTo>
                  <a:lnTo>
                    <a:pt x="2839" y="548"/>
                  </a:lnTo>
                  <a:lnTo>
                    <a:pt x="12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616;p70"/>
            <p:cNvSpPr/>
            <p:nvPr/>
          </p:nvSpPr>
          <p:spPr>
            <a:xfrm>
              <a:off x="761330" y="4119737"/>
              <a:ext cx="62952" cy="31434"/>
            </a:xfrm>
            <a:custGeom>
              <a:avLst/>
              <a:gdLst/>
              <a:ahLst/>
              <a:cxnLst/>
              <a:rect l="l" t="t" r="r" b="b"/>
              <a:pathLst>
                <a:path w="2261" h="1129" extrusionOk="0">
                  <a:moveTo>
                    <a:pt x="328" y="1"/>
                  </a:moveTo>
                  <a:cubicBezTo>
                    <a:pt x="206" y="1"/>
                    <a:pt x="93" y="77"/>
                    <a:pt x="52" y="198"/>
                  </a:cubicBezTo>
                  <a:cubicBezTo>
                    <a:pt x="1" y="349"/>
                    <a:pt x="81" y="514"/>
                    <a:pt x="233" y="566"/>
                  </a:cubicBezTo>
                  <a:lnTo>
                    <a:pt x="1840" y="1113"/>
                  </a:lnTo>
                  <a:cubicBezTo>
                    <a:pt x="1871" y="1124"/>
                    <a:pt x="1903" y="1128"/>
                    <a:pt x="1934" y="1128"/>
                  </a:cubicBezTo>
                  <a:cubicBezTo>
                    <a:pt x="2054" y="1128"/>
                    <a:pt x="2168" y="1053"/>
                    <a:pt x="2208" y="932"/>
                  </a:cubicBezTo>
                  <a:cubicBezTo>
                    <a:pt x="2261" y="781"/>
                    <a:pt x="2179" y="615"/>
                    <a:pt x="2028" y="564"/>
                  </a:cubicBezTo>
                  <a:lnTo>
                    <a:pt x="420" y="16"/>
                  </a:lnTo>
                  <a:cubicBezTo>
                    <a:pt x="389" y="6"/>
                    <a:pt x="358"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617;p70"/>
            <p:cNvSpPr/>
            <p:nvPr/>
          </p:nvSpPr>
          <p:spPr>
            <a:xfrm>
              <a:off x="797805" y="4005942"/>
              <a:ext cx="85087" cy="50061"/>
            </a:xfrm>
            <a:custGeom>
              <a:avLst/>
              <a:gdLst/>
              <a:ahLst/>
              <a:cxnLst/>
              <a:rect l="l" t="t" r="r" b="b"/>
              <a:pathLst>
                <a:path w="3056" h="1798" extrusionOk="0">
                  <a:moveTo>
                    <a:pt x="416" y="1"/>
                  </a:moveTo>
                  <a:cubicBezTo>
                    <a:pt x="336" y="1"/>
                    <a:pt x="262" y="51"/>
                    <a:pt x="235" y="131"/>
                  </a:cubicBezTo>
                  <a:lnTo>
                    <a:pt x="35" y="719"/>
                  </a:lnTo>
                  <a:cubicBezTo>
                    <a:pt x="0" y="820"/>
                    <a:pt x="54" y="928"/>
                    <a:pt x="154" y="963"/>
                  </a:cubicBezTo>
                  <a:lnTo>
                    <a:pt x="2578" y="1787"/>
                  </a:lnTo>
                  <a:cubicBezTo>
                    <a:pt x="2598" y="1794"/>
                    <a:pt x="2619" y="1797"/>
                    <a:pt x="2639" y="1797"/>
                  </a:cubicBezTo>
                  <a:cubicBezTo>
                    <a:pt x="2719" y="1797"/>
                    <a:pt x="2793" y="1747"/>
                    <a:pt x="2820" y="1668"/>
                  </a:cubicBezTo>
                  <a:lnTo>
                    <a:pt x="3022" y="1080"/>
                  </a:lnTo>
                  <a:cubicBezTo>
                    <a:pt x="3056" y="980"/>
                    <a:pt x="3002" y="870"/>
                    <a:pt x="2901" y="836"/>
                  </a:cubicBezTo>
                  <a:lnTo>
                    <a:pt x="479" y="11"/>
                  </a:lnTo>
                  <a:cubicBezTo>
                    <a:pt x="458" y="4"/>
                    <a:pt x="437" y="1"/>
                    <a:pt x="4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618;p70"/>
            <p:cNvSpPr/>
            <p:nvPr/>
          </p:nvSpPr>
          <p:spPr>
            <a:xfrm>
              <a:off x="872145" y="4048041"/>
              <a:ext cx="28" cy="28"/>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619;p70"/>
            <p:cNvSpPr/>
            <p:nvPr/>
          </p:nvSpPr>
          <p:spPr>
            <a:xfrm>
              <a:off x="854131" y="4016077"/>
              <a:ext cx="58274" cy="103992"/>
            </a:xfrm>
            <a:custGeom>
              <a:avLst/>
              <a:gdLst/>
              <a:ahLst/>
              <a:cxnLst/>
              <a:rect l="l" t="t" r="r" b="b"/>
              <a:pathLst>
                <a:path w="2093" h="3735" extrusionOk="0">
                  <a:moveTo>
                    <a:pt x="1289" y="0"/>
                  </a:moveTo>
                  <a:cubicBezTo>
                    <a:pt x="1209" y="0"/>
                    <a:pt x="1134" y="51"/>
                    <a:pt x="1107" y="130"/>
                  </a:cubicBezTo>
                  <a:lnTo>
                    <a:pt x="35" y="3281"/>
                  </a:lnTo>
                  <a:cubicBezTo>
                    <a:pt x="1" y="3381"/>
                    <a:pt x="54" y="3490"/>
                    <a:pt x="155" y="3524"/>
                  </a:cubicBezTo>
                  <a:lnTo>
                    <a:pt x="742" y="3724"/>
                  </a:lnTo>
                  <a:cubicBezTo>
                    <a:pt x="763" y="3731"/>
                    <a:pt x="784" y="3735"/>
                    <a:pt x="804" y="3735"/>
                  </a:cubicBezTo>
                  <a:cubicBezTo>
                    <a:pt x="884" y="3735"/>
                    <a:pt x="959" y="3685"/>
                    <a:pt x="986" y="3605"/>
                  </a:cubicBezTo>
                  <a:lnTo>
                    <a:pt x="2058" y="455"/>
                  </a:lnTo>
                  <a:cubicBezTo>
                    <a:pt x="2093" y="353"/>
                    <a:pt x="2039" y="245"/>
                    <a:pt x="1939" y="211"/>
                  </a:cubicBezTo>
                  <a:lnTo>
                    <a:pt x="1351" y="11"/>
                  </a:lnTo>
                  <a:cubicBezTo>
                    <a:pt x="1330" y="4"/>
                    <a:pt x="1309"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620;p70"/>
            <p:cNvSpPr/>
            <p:nvPr/>
          </p:nvSpPr>
          <p:spPr>
            <a:xfrm>
              <a:off x="544852" y="4033229"/>
              <a:ext cx="132419" cy="250944"/>
            </a:xfrm>
            <a:custGeom>
              <a:avLst/>
              <a:gdLst/>
              <a:ahLst/>
              <a:cxnLst/>
              <a:rect l="l" t="t" r="r" b="b"/>
              <a:pathLst>
                <a:path w="4756" h="9013" extrusionOk="0">
                  <a:moveTo>
                    <a:pt x="1702" y="1"/>
                  </a:moveTo>
                  <a:lnTo>
                    <a:pt x="0" y="619"/>
                  </a:lnTo>
                  <a:lnTo>
                    <a:pt x="3054" y="9013"/>
                  </a:lnTo>
                  <a:lnTo>
                    <a:pt x="4756" y="8394"/>
                  </a:lnTo>
                  <a:lnTo>
                    <a:pt x="17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621;p70"/>
            <p:cNvSpPr/>
            <p:nvPr/>
          </p:nvSpPr>
          <p:spPr>
            <a:xfrm>
              <a:off x="531292" y="3994527"/>
              <a:ext cx="61253" cy="56938"/>
            </a:xfrm>
            <a:custGeom>
              <a:avLst/>
              <a:gdLst/>
              <a:ahLst/>
              <a:cxnLst/>
              <a:rect l="l" t="t" r="r" b="b"/>
              <a:pathLst>
                <a:path w="2200" h="2045" extrusionOk="0">
                  <a:moveTo>
                    <a:pt x="1413" y="0"/>
                  </a:moveTo>
                  <a:cubicBezTo>
                    <a:pt x="1369" y="0"/>
                    <a:pt x="1325" y="8"/>
                    <a:pt x="1281" y="24"/>
                  </a:cubicBezTo>
                  <a:lnTo>
                    <a:pt x="303" y="380"/>
                  </a:lnTo>
                  <a:cubicBezTo>
                    <a:pt x="103" y="452"/>
                    <a:pt x="1" y="672"/>
                    <a:pt x="73" y="871"/>
                  </a:cubicBezTo>
                  <a:lnTo>
                    <a:pt x="499" y="2045"/>
                  </a:lnTo>
                  <a:lnTo>
                    <a:pt x="2200" y="1425"/>
                  </a:lnTo>
                  <a:lnTo>
                    <a:pt x="1773" y="253"/>
                  </a:lnTo>
                  <a:cubicBezTo>
                    <a:pt x="1717" y="97"/>
                    <a:pt x="1569" y="0"/>
                    <a:pt x="1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622;p70"/>
            <p:cNvSpPr/>
            <p:nvPr/>
          </p:nvSpPr>
          <p:spPr>
            <a:xfrm>
              <a:off x="539422" y="4025739"/>
              <a:ext cx="64093" cy="48446"/>
            </a:xfrm>
            <a:custGeom>
              <a:avLst/>
              <a:gdLst/>
              <a:ahLst/>
              <a:cxnLst/>
              <a:rect l="l" t="t" r="r" b="b"/>
              <a:pathLst>
                <a:path w="2302" h="1740" extrusionOk="0">
                  <a:moveTo>
                    <a:pt x="1802" y="1"/>
                  </a:moveTo>
                  <a:cubicBezTo>
                    <a:pt x="1780" y="1"/>
                    <a:pt x="1758" y="4"/>
                    <a:pt x="1736" y="13"/>
                  </a:cubicBezTo>
                  <a:lnTo>
                    <a:pt x="151" y="589"/>
                  </a:lnTo>
                  <a:cubicBezTo>
                    <a:pt x="51" y="625"/>
                    <a:pt x="0" y="736"/>
                    <a:pt x="37" y="835"/>
                  </a:cubicBezTo>
                  <a:lnTo>
                    <a:pt x="320" y="1613"/>
                  </a:lnTo>
                  <a:cubicBezTo>
                    <a:pt x="348" y="1691"/>
                    <a:pt x="421" y="1739"/>
                    <a:pt x="500" y="1739"/>
                  </a:cubicBezTo>
                  <a:cubicBezTo>
                    <a:pt x="522" y="1739"/>
                    <a:pt x="544" y="1735"/>
                    <a:pt x="566" y="1727"/>
                  </a:cubicBezTo>
                  <a:lnTo>
                    <a:pt x="2150" y="1150"/>
                  </a:lnTo>
                  <a:cubicBezTo>
                    <a:pt x="2250" y="1114"/>
                    <a:pt x="2302" y="1004"/>
                    <a:pt x="2265" y="904"/>
                  </a:cubicBezTo>
                  <a:lnTo>
                    <a:pt x="1982" y="127"/>
                  </a:lnTo>
                  <a:cubicBezTo>
                    <a:pt x="1953" y="49"/>
                    <a:pt x="1880" y="1"/>
                    <a:pt x="1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623;p70"/>
            <p:cNvSpPr/>
            <p:nvPr/>
          </p:nvSpPr>
          <p:spPr>
            <a:xfrm>
              <a:off x="700772" y="4355761"/>
              <a:ext cx="260188" cy="110312"/>
            </a:xfrm>
            <a:custGeom>
              <a:avLst/>
              <a:gdLst/>
              <a:ahLst/>
              <a:cxnLst/>
              <a:rect l="l" t="t" r="r" b="b"/>
              <a:pathLst>
                <a:path w="9345" h="3962" extrusionOk="0">
                  <a:moveTo>
                    <a:pt x="1" y="1"/>
                  </a:moveTo>
                  <a:lnTo>
                    <a:pt x="1" y="3961"/>
                  </a:lnTo>
                  <a:lnTo>
                    <a:pt x="8954" y="3961"/>
                  </a:lnTo>
                  <a:cubicBezTo>
                    <a:pt x="9170" y="3961"/>
                    <a:pt x="9345" y="3786"/>
                    <a:pt x="9345" y="3571"/>
                  </a:cubicBezTo>
                  <a:lnTo>
                    <a:pt x="9345" y="391"/>
                  </a:lnTo>
                  <a:cubicBezTo>
                    <a:pt x="9345" y="177"/>
                    <a:pt x="9170" y="1"/>
                    <a:pt x="8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624;p70"/>
            <p:cNvSpPr/>
            <p:nvPr/>
          </p:nvSpPr>
          <p:spPr>
            <a:xfrm>
              <a:off x="573669" y="4223814"/>
              <a:ext cx="243232" cy="242258"/>
            </a:xfrm>
            <a:custGeom>
              <a:avLst/>
              <a:gdLst/>
              <a:ahLst/>
              <a:cxnLst/>
              <a:rect l="l" t="t" r="r" b="b"/>
              <a:pathLst>
                <a:path w="8736" h="8701" extrusionOk="0">
                  <a:moveTo>
                    <a:pt x="1" y="0"/>
                  </a:moveTo>
                  <a:lnTo>
                    <a:pt x="1" y="8310"/>
                  </a:lnTo>
                  <a:cubicBezTo>
                    <a:pt x="1" y="8525"/>
                    <a:pt x="175" y="8700"/>
                    <a:pt x="391" y="8700"/>
                  </a:cubicBezTo>
                  <a:lnTo>
                    <a:pt x="8346" y="8700"/>
                  </a:lnTo>
                  <a:cubicBezTo>
                    <a:pt x="8561" y="8700"/>
                    <a:pt x="8736" y="8525"/>
                    <a:pt x="8736" y="8310"/>
                  </a:cubicBezTo>
                  <a:lnTo>
                    <a:pt x="87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625;p70"/>
            <p:cNvSpPr/>
            <p:nvPr/>
          </p:nvSpPr>
          <p:spPr>
            <a:xfrm>
              <a:off x="557854" y="4174225"/>
              <a:ext cx="274889" cy="56158"/>
            </a:xfrm>
            <a:custGeom>
              <a:avLst/>
              <a:gdLst/>
              <a:ahLst/>
              <a:cxnLst/>
              <a:rect l="l" t="t" r="r" b="b"/>
              <a:pathLst>
                <a:path w="9873" h="2017" extrusionOk="0">
                  <a:moveTo>
                    <a:pt x="391" y="1"/>
                  </a:moveTo>
                  <a:cubicBezTo>
                    <a:pt x="175" y="1"/>
                    <a:pt x="0" y="175"/>
                    <a:pt x="0" y="391"/>
                  </a:cubicBezTo>
                  <a:lnTo>
                    <a:pt x="0" y="1627"/>
                  </a:lnTo>
                  <a:cubicBezTo>
                    <a:pt x="0" y="1842"/>
                    <a:pt x="175" y="2017"/>
                    <a:pt x="391" y="2017"/>
                  </a:cubicBezTo>
                  <a:lnTo>
                    <a:pt x="9482" y="2017"/>
                  </a:lnTo>
                  <a:cubicBezTo>
                    <a:pt x="9698" y="2017"/>
                    <a:pt x="9872" y="1842"/>
                    <a:pt x="9872" y="1627"/>
                  </a:cubicBezTo>
                  <a:lnTo>
                    <a:pt x="9872" y="391"/>
                  </a:lnTo>
                  <a:cubicBezTo>
                    <a:pt x="9872" y="175"/>
                    <a:pt x="9698" y="1"/>
                    <a:pt x="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626;p70"/>
            <p:cNvSpPr/>
            <p:nvPr/>
          </p:nvSpPr>
          <p:spPr>
            <a:xfrm>
              <a:off x="573669" y="4420134"/>
              <a:ext cx="243232" cy="16149"/>
            </a:xfrm>
            <a:custGeom>
              <a:avLst/>
              <a:gdLst/>
              <a:ahLst/>
              <a:cxnLst/>
              <a:rect l="l" t="t" r="r" b="b"/>
              <a:pathLst>
                <a:path w="8736" h="580" extrusionOk="0">
                  <a:moveTo>
                    <a:pt x="1" y="0"/>
                  </a:moveTo>
                  <a:lnTo>
                    <a:pt x="1" y="580"/>
                  </a:lnTo>
                  <a:lnTo>
                    <a:pt x="8736" y="580"/>
                  </a:lnTo>
                  <a:lnTo>
                    <a:pt x="87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 name="Picture 25"/>
          <p:cNvPicPr>
            <a:picLocks noChangeAspect="1"/>
          </p:cNvPicPr>
          <p:nvPr/>
        </p:nvPicPr>
        <p:blipFill>
          <a:blip r:embed="rId4"/>
          <a:stretch>
            <a:fillRect/>
          </a:stretch>
        </p:blipFill>
        <p:spPr>
          <a:xfrm>
            <a:off x="624265" y="4683779"/>
            <a:ext cx="1913924" cy="377886"/>
          </a:xfrm>
          <a:prstGeom prst="rect">
            <a:avLst/>
          </a:prstGeom>
        </p:spPr>
      </p:pic>
    </p:spTree>
    <p:extLst>
      <p:ext uri="{BB962C8B-B14F-4D97-AF65-F5344CB8AC3E}">
        <p14:creationId xmlns:p14="http://schemas.microsoft.com/office/powerpoint/2010/main" val="2782074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anim calcmode="lin" valueType="num">
                                      <p:cBhvr>
                                        <p:cTn id="8" dur="500" fill="hold"/>
                                        <p:tgtEl>
                                          <p:spTgt spid="249"/>
                                        </p:tgtEl>
                                        <p:attrNameLst>
                                          <p:attrName>ppt_x</p:attrName>
                                        </p:attrNameLst>
                                      </p:cBhvr>
                                      <p:tavLst>
                                        <p:tav tm="0">
                                          <p:val>
                                            <p:strVal val="#ppt_x"/>
                                          </p:val>
                                        </p:tav>
                                        <p:tav tm="100000">
                                          <p:val>
                                            <p:strVal val="#ppt_x"/>
                                          </p:val>
                                        </p:tav>
                                      </p:tavLst>
                                    </p:anim>
                                    <p:anim calcmode="lin" valueType="num">
                                      <p:cBhvr>
                                        <p:cTn id="9" dur="500" fill="hold"/>
                                        <p:tgtEl>
                                          <p:spTgt spid="2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66" name="Rectangle 65"/>
          <p:cNvSpPr/>
          <p:nvPr/>
        </p:nvSpPr>
        <p:spPr>
          <a:xfrm>
            <a:off x="4274708" y="405603"/>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9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728248" y="909382"/>
                <a:ext cx="7819403" cy="3731021"/>
              </a:xfrm>
              <a:prstGeom prst="rect">
                <a:avLst/>
              </a:prstGeom>
            </p:spPr>
            <p:txBody>
              <a:bodyPr wrap="square">
                <a:spAutoFit/>
              </a:bodyPr>
              <a:lstStyle/>
              <a:p>
                <a:pPr algn="just">
                  <a:lnSpc>
                    <a:spcPct val="150000"/>
                  </a:lnSpc>
                </a:pPr>
                <a:r>
                  <a:rPr lang="vi-VN" sz="1800" smtClean="0">
                    <a:latin typeface="+mn-lt"/>
                    <a:ea typeface="Arial" panose="020B0604020202020204" pitchFamily="34" charset="0"/>
                    <a:cs typeface="Times New Roman" panose="02020603050405020304" pitchFamily="18" charset="0"/>
                  </a:rPr>
                  <a:t>a) Phép </a:t>
                </a:r>
                <a:r>
                  <a:rPr lang="vi-VN" sz="1800">
                    <a:latin typeface="+mn-lt"/>
                    <a:ea typeface="Arial" panose="020B0604020202020204" pitchFamily="34" charset="0"/>
                    <a:cs typeface="Times New Roman" panose="02020603050405020304" pitchFamily="18" charset="0"/>
                  </a:rPr>
                  <a:t>thử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𝑇</m:t>
                    </m:r>
                  </m:oMath>
                </a14:m>
                <a:r>
                  <a:rPr lang="en-US" sz="1800" smtClean="0">
                    <a:latin typeface="+mn-lt"/>
                    <a:ea typeface="Arial" panose="020B0604020202020204" pitchFamily="34" charset="0"/>
                    <a:cs typeface="Times New Roman" panose="02020603050405020304" pitchFamily="18" charset="0"/>
                  </a:rPr>
                  <a:t> </a:t>
                </a:r>
                <a:r>
                  <a:rPr lang="vi-VN" sz="1800" smtClean="0">
                    <a:latin typeface="+mn-lt"/>
                    <a:ea typeface="Arial" panose="020B0604020202020204" pitchFamily="34" charset="0"/>
                    <a:cs typeface="Times New Roman" panose="02020603050405020304" pitchFamily="18" charset="0"/>
                  </a:rPr>
                  <a:t>là</a:t>
                </a:r>
                <a:r>
                  <a:rPr lang="vi-VN" sz="1800">
                    <a:latin typeface="+mn-lt"/>
                    <a:ea typeface="Arial" panose="020B0604020202020204" pitchFamily="34" charset="0"/>
                    <a:cs typeface="Times New Roman" panose="02020603050405020304" pitchFamily="18" charset="0"/>
                  </a:rPr>
                  <a:t>: “Gieo con xúc xắc cân đối, đồng chất".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𝐸</m:t>
                    </m:r>
                  </m:oMath>
                </a14:m>
                <a:r>
                  <a:rPr lang="en-US" sz="1800" smtClean="0">
                    <a:latin typeface="+mn-lt"/>
                    <a:ea typeface="Arial" panose="020B0604020202020204" pitchFamily="34" charset="0"/>
                    <a:cs typeface="Times New Roman" panose="02020603050405020304" pitchFamily="18" charset="0"/>
                  </a:rPr>
                  <a:t> </a:t>
                </a:r>
                <a:r>
                  <a:rPr lang="vi-VN" sz="1800">
                    <a:latin typeface="+mn-lt"/>
                    <a:ea typeface="Arial" panose="020B0604020202020204" pitchFamily="34" charset="0"/>
                    <a:cs typeface="Times New Roman" panose="02020603050405020304" pitchFamily="18" charset="0"/>
                  </a:rPr>
                  <a:t>là biến cố: “Con xúc xắc </a:t>
                </a:r>
                <a:r>
                  <a:rPr lang="vi-VN" sz="1800">
                    <a:latin typeface="+mn-lt"/>
                    <a:ea typeface="Arial" panose="020B0604020202020204" pitchFamily="34" charset="0"/>
                    <a:cs typeface="Times New Roman" panose="02020603050405020304" pitchFamily="18" charset="0"/>
                  </a:rPr>
                  <a:t>xuất </a:t>
                </a:r>
                <a:r>
                  <a:rPr lang="vi-VN" sz="1800" smtClean="0">
                    <a:latin typeface="+mn-lt"/>
                    <a:ea typeface="Arial" panose="020B0604020202020204" pitchFamily="34" charset="0"/>
                    <a:cs typeface="Times New Roman" panose="02020603050405020304" pitchFamily="18" charset="0"/>
                  </a:rPr>
                  <a:t>hiện</a:t>
                </a:r>
                <a:r>
                  <a:rPr lang="en-US" sz="1800" smtClean="0">
                    <a:latin typeface="+mn-lt"/>
                    <a:ea typeface="Arial" panose="020B0604020202020204" pitchFamily="34" charset="0"/>
                    <a:cs typeface="Times New Roman" panose="02020603050405020304" pitchFamily="18" charset="0"/>
                  </a:rPr>
                  <a:t> </a:t>
                </a:r>
                <a:r>
                  <a:rPr lang="vi-VN" sz="1800" smtClean="0">
                    <a:latin typeface="+mn-lt"/>
                    <a:ea typeface="Arial" panose="020B0604020202020204" pitchFamily="34" charset="0"/>
                    <a:cs typeface="Times New Roman" panose="02020603050405020304" pitchFamily="18" charset="0"/>
                  </a:rPr>
                  <a:t>mặt </a:t>
                </a:r>
                <a:r>
                  <a:rPr lang="vi-VN" sz="1800">
                    <a:latin typeface="+mn-lt"/>
                    <a:ea typeface="Arial" panose="020B0604020202020204" pitchFamily="34" charset="0"/>
                    <a:cs typeface="Times New Roman" panose="02020603050405020304" pitchFamily="18" charset="0"/>
                  </a:rPr>
                  <a:t>6 </a:t>
                </a:r>
                <a:r>
                  <a:rPr lang="vi-VN" sz="1800">
                    <a:latin typeface="+mn-lt"/>
                    <a:ea typeface="Arial" panose="020B0604020202020204" pitchFamily="34" charset="0"/>
                    <a:cs typeface="Times New Roman" panose="02020603050405020304" pitchFamily="18" charset="0"/>
                  </a:rPr>
                  <a:t>chấm</a:t>
                </a:r>
                <a:r>
                  <a:rPr lang="vi-VN" sz="1800" smtClean="0">
                    <a:latin typeface="+mn-lt"/>
                    <a:ea typeface="Arial" panose="020B0604020202020204" pitchFamily="34" charset="0"/>
                    <a:cs typeface="Times New Roman" panose="02020603050405020304" pitchFamily="18" charset="0"/>
                  </a:rPr>
                  <a:t>".</a:t>
                </a:r>
                <a:endParaRPr lang="en-US" sz="1800" smtClean="0">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800">
                          <a:ea typeface="Arial" panose="020B0604020202020204" pitchFamily="34" charset="0"/>
                          <a:cs typeface="Times New Roman" panose="02020603050405020304" pitchFamily="18" charset="0"/>
                        </a:rPr>
                        <m:t>Ta</m:t>
                      </m:r>
                      <m:r>
                        <m:rPr>
                          <m:nor/>
                        </m:rPr>
                        <a:rPr lang="vi-VN" sz="1800">
                          <a:ea typeface="Arial" panose="020B0604020202020204" pitchFamily="34" charset="0"/>
                          <a:cs typeface="Times New Roman" panose="02020603050405020304" pitchFamily="18" charset="0"/>
                        </a:rPr>
                        <m:t> </m:t>
                      </m:r>
                      <m:r>
                        <m:rPr>
                          <m:nor/>
                        </m:rPr>
                        <a:rPr lang="vi-VN" sz="1800">
                          <a:ea typeface="Arial" panose="020B0604020202020204" pitchFamily="34" charset="0"/>
                          <a:cs typeface="Times New Roman" panose="02020603050405020304" pitchFamily="18" charset="0"/>
                        </a:rPr>
                        <m:t>c</m:t>
                      </m:r>
                      <m:r>
                        <m:rPr>
                          <m:nor/>
                        </m:rPr>
                        <a:rPr lang="vi-VN" sz="1800">
                          <a:ea typeface="Arial" panose="020B0604020202020204" pitchFamily="34" charset="0"/>
                          <a:cs typeface="Times New Roman" panose="02020603050405020304" pitchFamily="18" charset="0"/>
                        </a:rPr>
                        <m:t>ó</m:t>
                      </m:r>
                      <m:r>
                        <a:rPr lang="en-US" sz="1800" b="0" i="1" smtClean="0">
                          <a:latin typeface="Cambria Math" panose="02040503050406030204" pitchFamily="18" charset="0"/>
                          <a:ea typeface="Arial" panose="020B0604020202020204" pitchFamily="34" charset="0"/>
                          <a:cs typeface="Times New Roman" panose="02020603050405020304" pitchFamily="18" charset="0"/>
                        </a:rPr>
                        <m:t> </m:t>
                      </m:r>
                      <m:r>
                        <a:rPr lang="vi-VN" sz="1800" i="1" smtClean="0">
                          <a:latin typeface="Cambria Math" panose="02040503050406030204" pitchFamily="18" charset="0"/>
                          <a:ea typeface="Arial" panose="020B0604020202020204" pitchFamily="34" charset="0"/>
                          <a:cs typeface="Times New Roman" panose="02020603050405020304" pitchFamily="18" charset="0"/>
                        </a:rPr>
                        <m:t>𝑃</m:t>
                      </m:r>
                      <m:r>
                        <a:rPr lang="vi-VN" sz="1800" i="1" smtClean="0">
                          <a:latin typeface="Cambria Math" panose="02040503050406030204" pitchFamily="18" charset="0"/>
                          <a:ea typeface="Arial" panose="020B0604020202020204" pitchFamily="34" charset="0"/>
                          <a:cs typeface="Times New Roman" panose="02020603050405020304" pitchFamily="18" charset="0"/>
                        </a:rPr>
                        <m:t>(</m:t>
                      </m:r>
                      <m:r>
                        <a:rPr lang="vi-VN" sz="1800" i="1" smtClean="0">
                          <a:latin typeface="Cambria Math" panose="02040503050406030204" pitchFamily="18" charset="0"/>
                          <a:ea typeface="Arial" panose="020B0604020202020204" pitchFamily="34" charset="0"/>
                          <a:cs typeface="Times New Roman" panose="02020603050405020304" pitchFamily="18" charset="0"/>
                        </a:rPr>
                        <m:t>𝐸</m:t>
                      </m:r>
                      <m:r>
                        <a:rPr lang="vi-VN" sz="1800" i="1" smtClean="0">
                          <a:latin typeface="Cambria Math" panose="02040503050406030204" pitchFamily="18" charset="0"/>
                          <a:ea typeface="Arial" panose="020B0604020202020204" pitchFamily="34" charset="0"/>
                          <a:cs typeface="Times New Roman" panose="02020603050405020304" pitchFamily="18" charset="0"/>
                        </a:rPr>
                        <m:t>)=</m:t>
                      </m:r>
                      <m:f>
                        <m:fPr>
                          <m:ctrlPr>
                            <a:rPr lang="vi-VN" sz="1800" i="1" smtClean="0">
                              <a:latin typeface="Cambria Math" panose="02040503050406030204" pitchFamily="18" charset="0"/>
                              <a:cs typeface="Times New Roman" panose="02020603050405020304" pitchFamily="18" charset="0"/>
                            </a:rPr>
                          </m:ctrlPr>
                        </m:fPr>
                        <m:num>
                          <m:r>
                            <a:rPr lang="en-US" sz="1800" b="0" i="1" smtClean="0">
                              <a:latin typeface="Cambria Math" panose="02040503050406030204" pitchFamily="18" charset="0"/>
                              <a:cs typeface="Times New Roman" panose="02020603050405020304" pitchFamily="18" charset="0"/>
                            </a:rPr>
                            <m:t>1</m:t>
                          </m:r>
                        </m:num>
                        <m:den>
                          <m:r>
                            <a:rPr lang="en-US" sz="1800" b="0" i="1" smtClean="0">
                              <a:latin typeface="Cambria Math" panose="02040503050406030204" pitchFamily="18" charset="0"/>
                              <a:cs typeface="Times New Roman" panose="02020603050405020304" pitchFamily="18" charset="0"/>
                            </a:rPr>
                            <m:t>6</m:t>
                          </m:r>
                        </m:den>
                      </m:f>
                      <m:r>
                        <a:rPr lang="vi-VN" sz="1800" i="1">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800" smtClean="0">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𝑋</m:t>
                    </m:r>
                  </m:oMath>
                </a14:m>
                <a:r>
                  <a:rPr lang="en-US" sz="1800" smtClean="0">
                    <a:latin typeface="+mn-lt"/>
                    <a:ea typeface="Arial" panose="020B0604020202020204" pitchFamily="34" charset="0"/>
                    <a:cs typeface="Times New Roman" panose="02020603050405020304" pitchFamily="18" charset="0"/>
                  </a:rPr>
                  <a:t> </a:t>
                </a:r>
                <a:r>
                  <a:rPr lang="vi-VN" sz="1800" smtClean="0">
                    <a:latin typeface="+mn-lt"/>
                    <a:ea typeface="Arial" panose="020B0604020202020204" pitchFamily="34" charset="0"/>
                    <a:cs typeface="Times New Roman" panose="02020603050405020304" pitchFamily="18" charset="0"/>
                  </a:rPr>
                  <a:t>là </a:t>
                </a:r>
                <a:r>
                  <a:rPr lang="vi-VN" sz="1800">
                    <a:latin typeface="+mn-lt"/>
                    <a:ea typeface="Arial" panose="020B0604020202020204" pitchFamily="34" charset="0"/>
                    <a:cs typeface="Times New Roman" panose="02020603050405020304" pitchFamily="18" charset="0"/>
                  </a:rPr>
                  <a:t>số lần xuất hiện biến cố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𝐸</m:t>
                    </m:r>
                  </m:oMath>
                </a14:m>
                <a:r>
                  <a:rPr lang="vi-VN" sz="1800">
                    <a:latin typeface="+mn-lt"/>
                    <a:ea typeface="Arial" panose="020B0604020202020204" pitchFamily="34" charset="0"/>
                    <a:cs typeface="Times New Roman" panose="02020603050405020304" pitchFamily="18" charset="0"/>
                  </a:rPr>
                  <a:t> trong 18 lần thực hiện lặp lại phép </a:t>
                </a:r>
                <a:r>
                  <a:rPr lang="vi-VN" sz="1800">
                    <a:latin typeface="+mn-lt"/>
                    <a:ea typeface="Arial" panose="020B0604020202020204" pitchFamily="34" charset="0"/>
                    <a:cs typeface="Times New Roman" panose="02020603050405020304" pitchFamily="18" charset="0"/>
                  </a:rPr>
                  <a:t>thử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𝑇</m:t>
                    </m:r>
                  </m:oMath>
                </a14:m>
                <a:r>
                  <a:rPr lang="en-US" sz="1800" smtClean="0">
                    <a:latin typeface="+mn-lt"/>
                    <a:ea typeface="Arial" panose="020B0604020202020204" pitchFamily="34" charset="0"/>
                    <a:cs typeface="Times New Roman" panose="02020603050405020304" pitchFamily="18" charset="0"/>
                  </a:rPr>
                  <a:t> </a:t>
                </a:r>
                <a:r>
                  <a:rPr lang="vi-VN" sz="1800" smtClean="0">
                    <a:latin typeface="+mn-lt"/>
                    <a:ea typeface="Arial" panose="020B0604020202020204" pitchFamily="34" charset="0"/>
                    <a:cs typeface="Times New Roman" panose="02020603050405020304" pitchFamily="18" charset="0"/>
                  </a:rPr>
                  <a:t>một </a:t>
                </a:r>
                <a:r>
                  <a:rPr lang="vi-VN" sz="1800">
                    <a:latin typeface="+mn-lt"/>
                    <a:ea typeface="Arial" panose="020B0604020202020204" pitchFamily="34" charset="0"/>
                    <a:cs typeface="Times New Roman" panose="02020603050405020304" pitchFamily="18" charset="0"/>
                  </a:rPr>
                  <a:t>cách độc lập</a:t>
                </a:r>
                <a:r>
                  <a:rPr lang="vi-VN" sz="1800">
                    <a:latin typeface="+mn-lt"/>
                    <a:ea typeface="Arial" panose="020B0604020202020204" pitchFamily="34" charset="0"/>
                    <a:cs typeface="Times New Roman" panose="02020603050405020304" pitchFamily="18" charset="0"/>
                  </a:rPr>
                  <a:t>. </a:t>
                </a:r>
                <a:endParaRPr lang="en-US" sz="1800" smtClean="0">
                  <a:latin typeface="+mn-lt"/>
                  <a:ea typeface="Arial" panose="020B0604020202020204" pitchFamily="34" charset="0"/>
                  <a:cs typeface="Times New Roman" panose="02020603050405020304" pitchFamily="18" charset="0"/>
                </a:endParaRPr>
              </a:p>
              <a:p>
                <a:pPr algn="just">
                  <a:lnSpc>
                    <a:spcPct val="150000"/>
                  </a:lnSpc>
                </a:pPr>
                <a:r>
                  <a:rPr lang="vi-VN" sz="1800" smtClean="0">
                    <a:latin typeface="+mn-lt"/>
                    <a:ea typeface="Arial" panose="020B0604020202020204" pitchFamily="34" charset="0"/>
                    <a:cs typeface="Times New Roman" panose="02020603050405020304" pitchFamily="18" charset="0"/>
                  </a:rPr>
                  <a:t>Theo </a:t>
                </a:r>
                <a:r>
                  <a:rPr lang="vi-VN" sz="1800">
                    <a:latin typeface="+mn-lt"/>
                    <a:ea typeface="Arial" panose="020B0604020202020204" pitchFamily="34" charset="0"/>
                    <a:cs typeface="Times New Roman" panose="02020603050405020304" pitchFamily="18" charset="0"/>
                  </a:rPr>
                  <a:t>Nhận xét (sau HĐ2), khi đó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𝑋</m:t>
                    </m:r>
                  </m:oMath>
                </a14:m>
                <a:r>
                  <a:rPr lang="vi-VN" sz="1800">
                    <a:latin typeface="+mn-lt"/>
                    <a:ea typeface="Arial" panose="020B0604020202020204" pitchFamily="34" charset="0"/>
                    <a:cs typeface="Times New Roman" panose="02020603050405020304" pitchFamily="18" charset="0"/>
                  </a:rPr>
                  <a:t> là biến ngẫu nhiên có phân </a:t>
                </a:r>
                <a:r>
                  <a:rPr lang="vi-VN" sz="1800">
                    <a:latin typeface="+mn-lt"/>
                    <a:ea typeface="Arial" panose="020B0604020202020204" pitchFamily="34" charset="0"/>
                    <a:cs typeface="Times New Roman" panose="02020603050405020304" pitchFamily="18" charset="0"/>
                  </a:rPr>
                  <a:t>bố </a:t>
                </a:r>
                <a:r>
                  <a:rPr lang="vi-VN" sz="1800" smtClean="0">
                    <a:latin typeface="+mn-lt"/>
                    <a:ea typeface="Arial" panose="020B0604020202020204" pitchFamily="34" charset="0"/>
                    <a:cs typeface="Times New Roman" panose="02020603050405020304" pitchFamily="18" charset="0"/>
                  </a:rPr>
                  <a:t>nhị</a:t>
                </a:r>
                <a:r>
                  <a:rPr lang="en-US" sz="1800" smtClean="0">
                    <a:latin typeface="+mn-lt"/>
                    <a:ea typeface="Arial" panose="020B0604020202020204" pitchFamily="34" charset="0"/>
                    <a:cs typeface="Times New Roman" panose="02020603050405020304" pitchFamily="18" charset="0"/>
                  </a:rPr>
                  <a:t> </a:t>
                </a:r>
                <a:r>
                  <a:rPr lang="vi-VN" sz="1800" smtClean="0">
                    <a:latin typeface="+mn-lt"/>
                    <a:ea typeface="Arial" panose="020B0604020202020204" pitchFamily="34" charset="0"/>
                    <a:cs typeface="Times New Roman" panose="02020603050405020304" pitchFamily="18" charset="0"/>
                  </a:rPr>
                  <a:t>thức </a:t>
                </a:r>
                <a:endParaRPr lang="en-US" sz="1800" smtClean="0">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800">
                          <a:ea typeface="Arial" panose="020B0604020202020204" pitchFamily="34" charset="0"/>
                          <a:cs typeface="Times New Roman" panose="02020603050405020304" pitchFamily="18" charset="0"/>
                        </a:rPr>
                        <m:t>v</m:t>
                      </m:r>
                      <m:r>
                        <m:rPr>
                          <m:nor/>
                        </m:rPr>
                        <a:rPr lang="vi-VN" sz="1800">
                          <a:ea typeface="Arial" panose="020B0604020202020204" pitchFamily="34" charset="0"/>
                          <a:cs typeface="Times New Roman" panose="02020603050405020304" pitchFamily="18" charset="0"/>
                        </a:rPr>
                        <m:t>ớ</m:t>
                      </m:r>
                      <m:r>
                        <m:rPr>
                          <m:nor/>
                        </m:rPr>
                        <a:rPr lang="vi-VN" sz="1800">
                          <a:ea typeface="Arial" panose="020B0604020202020204" pitchFamily="34" charset="0"/>
                          <a:cs typeface="Times New Roman" panose="02020603050405020304" pitchFamily="18" charset="0"/>
                        </a:rPr>
                        <m:t>i</m:t>
                      </m:r>
                      <m:r>
                        <a:rPr lang="en-US" sz="1800" b="0" i="1" smtClean="0">
                          <a:latin typeface="Cambria Math" panose="02040503050406030204" pitchFamily="18" charset="0"/>
                          <a:ea typeface="Arial" panose="020B0604020202020204" pitchFamily="34" charset="0"/>
                          <a:cs typeface="Times New Roman" panose="02020603050405020304" pitchFamily="18" charset="0"/>
                        </a:rPr>
                        <m:t> </m:t>
                      </m:r>
                      <m:r>
                        <a:rPr lang="vi-VN" sz="1800" i="1" smtClean="0">
                          <a:latin typeface="Cambria Math" panose="02040503050406030204" pitchFamily="18" charset="0"/>
                          <a:ea typeface="Arial" panose="020B0604020202020204" pitchFamily="34" charset="0"/>
                          <a:cs typeface="Times New Roman" panose="02020603050405020304" pitchFamily="18" charset="0"/>
                        </a:rPr>
                        <m:t>𝑛</m:t>
                      </m:r>
                      <m:r>
                        <a:rPr lang="vi-VN" sz="1800" i="1" smtClean="0">
                          <a:latin typeface="Cambria Math" panose="02040503050406030204" pitchFamily="18" charset="0"/>
                          <a:ea typeface="Arial" panose="020B0604020202020204" pitchFamily="34" charset="0"/>
                          <a:cs typeface="Times New Roman" panose="02020603050405020304" pitchFamily="18" charset="0"/>
                        </a:rPr>
                        <m:t>=18; </m:t>
                      </m:r>
                      <m:r>
                        <a:rPr lang="vi-VN" sz="1800" i="1" smtClean="0">
                          <a:latin typeface="Cambria Math" panose="02040503050406030204" pitchFamily="18" charset="0"/>
                          <a:ea typeface="Arial" panose="020B0604020202020204" pitchFamily="34" charset="0"/>
                          <a:cs typeface="Times New Roman" panose="02020603050405020304" pitchFamily="18" charset="0"/>
                        </a:rPr>
                        <m:t>𝑝</m:t>
                      </m:r>
                      <m:r>
                        <a:rPr lang="vi-VN" sz="1800" i="1" smtClean="0">
                          <a:latin typeface="Cambria Math" panose="02040503050406030204" pitchFamily="18" charset="0"/>
                          <a:ea typeface="Arial" panose="020B0604020202020204" pitchFamily="34" charset="0"/>
                          <a:cs typeface="Times New Roman" panose="02020603050405020304" pitchFamily="18" charset="0"/>
                        </a:rPr>
                        <m:t>=</m:t>
                      </m:r>
                      <m:f>
                        <m:fPr>
                          <m:ctrlPr>
                            <a:rPr lang="vi-VN" sz="1800" i="1" smtClean="0">
                              <a:latin typeface="Cambria Math" panose="02040503050406030204" pitchFamily="18" charset="0"/>
                              <a:cs typeface="Times New Roman" panose="02020603050405020304" pitchFamily="18" charset="0"/>
                            </a:rPr>
                          </m:ctrlPr>
                        </m:fPr>
                        <m:num>
                          <m:r>
                            <a:rPr lang="en-US" sz="1800" b="0" i="1" smtClean="0">
                              <a:latin typeface="Cambria Math" panose="02040503050406030204" pitchFamily="18" charset="0"/>
                              <a:cs typeface="Times New Roman" panose="02020603050405020304" pitchFamily="18" charset="0"/>
                            </a:rPr>
                            <m:t>1</m:t>
                          </m:r>
                        </m:num>
                        <m:den>
                          <m:r>
                            <a:rPr lang="en-US" sz="1800" b="0" i="1" smtClean="0">
                              <a:latin typeface="Cambria Math" panose="02040503050406030204" pitchFamily="18" charset="0"/>
                              <a:cs typeface="Times New Roman" panose="02020603050405020304" pitchFamily="18" charset="0"/>
                            </a:rPr>
                            <m:t>6</m:t>
                          </m:r>
                        </m:den>
                      </m:f>
                      <m:r>
                        <a:rPr lang="en-US" sz="1800" b="0" i="1" smtClean="0">
                          <a:latin typeface="Cambria Math" panose="02040503050406030204" pitchFamily="18" charset="0"/>
                          <a:cs typeface="Times New Roman" panose="02020603050405020304" pitchFamily="18" charset="0"/>
                        </a:rPr>
                        <m:t>.</m:t>
                      </m:r>
                    </m:oMath>
                  </m:oMathPara>
                </a14:m>
                <a:endParaRPr lang="en-US" sz="1800">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728248" y="909382"/>
                <a:ext cx="7819403" cy="3731021"/>
              </a:xfrm>
              <a:prstGeom prst="rect">
                <a:avLst/>
              </a:prstGeom>
              <a:blipFill>
                <a:blip r:embed="rId3"/>
                <a:stretch>
                  <a:fillRect l="-624" r="-701"/>
                </a:stretch>
              </a:blipFill>
            </p:spPr>
            <p:txBody>
              <a:bodyPr/>
              <a:lstStyle/>
              <a:p>
                <a:r>
                  <a:rPr lang="en-US">
                    <a:noFill/>
                  </a:rPr>
                  <a:t> </a:t>
                </a:r>
              </a:p>
            </p:txBody>
          </p:sp>
        </mc:Fallback>
      </mc:AlternateContent>
      <p:grpSp>
        <p:nvGrpSpPr>
          <p:cNvPr id="7" name="Google Shape;4605;p70"/>
          <p:cNvGrpSpPr/>
          <p:nvPr/>
        </p:nvGrpSpPr>
        <p:grpSpPr>
          <a:xfrm>
            <a:off x="7824083" y="4331766"/>
            <a:ext cx="588397" cy="649078"/>
            <a:chOff x="531292" y="3930739"/>
            <a:chExt cx="444066" cy="535335"/>
          </a:xfrm>
        </p:grpSpPr>
        <p:sp>
          <p:nvSpPr>
            <p:cNvPr id="8" name="Google Shape;4606;p70"/>
            <p:cNvSpPr/>
            <p:nvPr/>
          </p:nvSpPr>
          <p:spPr>
            <a:xfrm>
              <a:off x="845555" y="4300911"/>
              <a:ext cx="110034" cy="90989"/>
            </a:xfrm>
            <a:custGeom>
              <a:avLst/>
              <a:gdLst/>
              <a:ahLst/>
              <a:cxnLst/>
              <a:rect l="l" t="t" r="r" b="b"/>
              <a:pathLst>
                <a:path w="3952" h="3268" extrusionOk="0">
                  <a:moveTo>
                    <a:pt x="989" y="0"/>
                  </a:moveTo>
                  <a:lnTo>
                    <a:pt x="83" y="2665"/>
                  </a:lnTo>
                  <a:cubicBezTo>
                    <a:pt x="0" y="2906"/>
                    <a:pt x="171" y="3161"/>
                    <a:pt x="426" y="3176"/>
                  </a:cubicBezTo>
                  <a:lnTo>
                    <a:pt x="1941" y="3265"/>
                  </a:lnTo>
                  <a:cubicBezTo>
                    <a:pt x="1964" y="3266"/>
                    <a:pt x="1986" y="3267"/>
                    <a:pt x="2009" y="3267"/>
                  </a:cubicBezTo>
                  <a:cubicBezTo>
                    <a:pt x="2503" y="3267"/>
                    <a:pt x="2946" y="2953"/>
                    <a:pt x="3107" y="2481"/>
                  </a:cubicBezTo>
                  <a:lnTo>
                    <a:pt x="39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607;p70"/>
            <p:cNvSpPr/>
            <p:nvPr/>
          </p:nvSpPr>
          <p:spPr>
            <a:xfrm>
              <a:off x="870141" y="4232751"/>
              <a:ext cx="105217" cy="81690"/>
            </a:xfrm>
            <a:custGeom>
              <a:avLst/>
              <a:gdLst/>
              <a:ahLst/>
              <a:cxnLst/>
              <a:rect l="l" t="t" r="r" b="b"/>
              <a:pathLst>
                <a:path w="3779" h="2934" extrusionOk="0">
                  <a:moveTo>
                    <a:pt x="1771" y="1"/>
                  </a:moveTo>
                  <a:cubicBezTo>
                    <a:pt x="1276" y="1"/>
                    <a:pt x="833" y="315"/>
                    <a:pt x="672" y="787"/>
                  </a:cubicBezTo>
                  <a:lnTo>
                    <a:pt x="0" y="2763"/>
                  </a:lnTo>
                  <a:lnTo>
                    <a:pt x="2903" y="2933"/>
                  </a:lnTo>
                  <a:lnTo>
                    <a:pt x="3697" y="603"/>
                  </a:lnTo>
                  <a:cubicBezTo>
                    <a:pt x="3779" y="361"/>
                    <a:pt x="3608" y="108"/>
                    <a:pt x="3353" y="92"/>
                  </a:cubicBezTo>
                  <a:lnTo>
                    <a:pt x="1840" y="3"/>
                  </a:lnTo>
                  <a:cubicBezTo>
                    <a:pt x="1817" y="1"/>
                    <a:pt x="1794"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608;p70"/>
            <p:cNvSpPr/>
            <p:nvPr/>
          </p:nvSpPr>
          <p:spPr>
            <a:xfrm>
              <a:off x="628965" y="4019780"/>
              <a:ext cx="50395" cy="248634"/>
            </a:xfrm>
            <a:custGeom>
              <a:avLst/>
              <a:gdLst/>
              <a:ahLst/>
              <a:cxnLst/>
              <a:rect l="l" t="t" r="r" b="b"/>
              <a:pathLst>
                <a:path w="1810" h="8930" extrusionOk="0">
                  <a:moveTo>
                    <a:pt x="0" y="1"/>
                  </a:moveTo>
                  <a:lnTo>
                    <a:pt x="0" y="8930"/>
                  </a:lnTo>
                  <a:lnTo>
                    <a:pt x="1809" y="8930"/>
                  </a:lnTo>
                  <a:lnTo>
                    <a:pt x="18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609;p70"/>
            <p:cNvSpPr/>
            <p:nvPr/>
          </p:nvSpPr>
          <p:spPr>
            <a:xfrm>
              <a:off x="628965" y="3975399"/>
              <a:ext cx="50395" cy="45467"/>
            </a:xfrm>
            <a:custGeom>
              <a:avLst/>
              <a:gdLst/>
              <a:ahLst/>
              <a:cxnLst/>
              <a:rect l="l" t="t" r="r" b="b"/>
              <a:pathLst>
                <a:path w="1810" h="1633" extrusionOk="0">
                  <a:moveTo>
                    <a:pt x="385" y="1"/>
                  </a:moveTo>
                  <a:cubicBezTo>
                    <a:pt x="172" y="1"/>
                    <a:pt x="0" y="173"/>
                    <a:pt x="0" y="385"/>
                  </a:cubicBezTo>
                  <a:lnTo>
                    <a:pt x="0" y="1633"/>
                  </a:lnTo>
                  <a:lnTo>
                    <a:pt x="1809" y="1633"/>
                  </a:lnTo>
                  <a:lnTo>
                    <a:pt x="1809" y="385"/>
                  </a:lnTo>
                  <a:cubicBezTo>
                    <a:pt x="1809" y="173"/>
                    <a:pt x="1637" y="1"/>
                    <a:pt x="1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610;p70"/>
            <p:cNvSpPr/>
            <p:nvPr/>
          </p:nvSpPr>
          <p:spPr>
            <a:xfrm>
              <a:off x="625318" y="4011567"/>
              <a:ext cx="57662" cy="33745"/>
            </a:xfrm>
            <a:custGeom>
              <a:avLst/>
              <a:gdLst/>
              <a:ahLst/>
              <a:cxnLst/>
              <a:rect l="l" t="t" r="r" b="b"/>
              <a:pathLst>
                <a:path w="2071" h="1212" extrusionOk="0">
                  <a:moveTo>
                    <a:pt x="192" y="1"/>
                  </a:moveTo>
                  <a:cubicBezTo>
                    <a:pt x="86" y="1"/>
                    <a:pt x="1" y="86"/>
                    <a:pt x="1" y="192"/>
                  </a:cubicBezTo>
                  <a:lnTo>
                    <a:pt x="1" y="1020"/>
                  </a:lnTo>
                  <a:cubicBezTo>
                    <a:pt x="1" y="1126"/>
                    <a:pt x="86" y="1212"/>
                    <a:pt x="192" y="1212"/>
                  </a:cubicBezTo>
                  <a:lnTo>
                    <a:pt x="1879" y="1212"/>
                  </a:lnTo>
                  <a:cubicBezTo>
                    <a:pt x="1985" y="1212"/>
                    <a:pt x="2071" y="1126"/>
                    <a:pt x="2071" y="1020"/>
                  </a:cubicBezTo>
                  <a:lnTo>
                    <a:pt x="2071" y="192"/>
                  </a:lnTo>
                  <a:cubicBezTo>
                    <a:pt x="2071" y="86"/>
                    <a:pt x="1985" y="1"/>
                    <a:pt x="1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611;p70"/>
            <p:cNvSpPr/>
            <p:nvPr/>
          </p:nvSpPr>
          <p:spPr>
            <a:xfrm>
              <a:off x="695148" y="3930739"/>
              <a:ext cx="75954" cy="426686"/>
            </a:xfrm>
            <a:custGeom>
              <a:avLst/>
              <a:gdLst/>
              <a:ahLst/>
              <a:cxnLst/>
              <a:rect l="l" t="t" r="r" b="b"/>
              <a:pathLst>
                <a:path w="2728" h="15325" extrusionOk="0">
                  <a:moveTo>
                    <a:pt x="0" y="1"/>
                  </a:moveTo>
                  <a:lnTo>
                    <a:pt x="0" y="15325"/>
                  </a:lnTo>
                  <a:lnTo>
                    <a:pt x="2456" y="15325"/>
                  </a:lnTo>
                  <a:cubicBezTo>
                    <a:pt x="2606" y="15325"/>
                    <a:pt x="2728" y="15203"/>
                    <a:pt x="2728" y="15053"/>
                  </a:cubicBezTo>
                  <a:lnTo>
                    <a:pt x="2728" y="274"/>
                  </a:lnTo>
                  <a:cubicBezTo>
                    <a:pt x="2728" y="124"/>
                    <a:pt x="2606" y="1"/>
                    <a:pt x="2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612;p70"/>
            <p:cNvSpPr/>
            <p:nvPr/>
          </p:nvSpPr>
          <p:spPr>
            <a:xfrm>
              <a:off x="736439" y="3930739"/>
              <a:ext cx="34664" cy="426686"/>
            </a:xfrm>
            <a:custGeom>
              <a:avLst/>
              <a:gdLst/>
              <a:ahLst/>
              <a:cxnLst/>
              <a:rect l="l" t="t" r="r" b="b"/>
              <a:pathLst>
                <a:path w="1245" h="15325" extrusionOk="0">
                  <a:moveTo>
                    <a:pt x="1" y="1"/>
                  </a:moveTo>
                  <a:cubicBezTo>
                    <a:pt x="152" y="1"/>
                    <a:pt x="274" y="124"/>
                    <a:pt x="274" y="274"/>
                  </a:cubicBezTo>
                  <a:lnTo>
                    <a:pt x="274" y="15053"/>
                  </a:lnTo>
                  <a:cubicBezTo>
                    <a:pt x="274" y="15203"/>
                    <a:pt x="152" y="15325"/>
                    <a:pt x="1" y="15325"/>
                  </a:cubicBezTo>
                  <a:lnTo>
                    <a:pt x="971" y="15325"/>
                  </a:lnTo>
                  <a:cubicBezTo>
                    <a:pt x="1123" y="15325"/>
                    <a:pt x="1245" y="15203"/>
                    <a:pt x="1245" y="15053"/>
                  </a:cubicBezTo>
                  <a:lnTo>
                    <a:pt x="1245" y="274"/>
                  </a:lnTo>
                  <a:cubicBezTo>
                    <a:pt x="1245" y="124"/>
                    <a:pt x="112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613;p70"/>
            <p:cNvSpPr/>
            <p:nvPr/>
          </p:nvSpPr>
          <p:spPr>
            <a:xfrm>
              <a:off x="665439" y="3930739"/>
              <a:ext cx="38033" cy="426686"/>
            </a:xfrm>
            <a:custGeom>
              <a:avLst/>
              <a:gdLst/>
              <a:ahLst/>
              <a:cxnLst/>
              <a:rect l="l" t="t" r="r" b="b"/>
              <a:pathLst>
                <a:path w="1366" h="15325" extrusionOk="0">
                  <a:moveTo>
                    <a:pt x="272" y="1"/>
                  </a:moveTo>
                  <a:cubicBezTo>
                    <a:pt x="122" y="1"/>
                    <a:pt x="0" y="124"/>
                    <a:pt x="0" y="274"/>
                  </a:cubicBezTo>
                  <a:lnTo>
                    <a:pt x="0" y="15053"/>
                  </a:lnTo>
                  <a:cubicBezTo>
                    <a:pt x="0" y="15203"/>
                    <a:pt x="122" y="15325"/>
                    <a:pt x="272" y="15325"/>
                  </a:cubicBezTo>
                  <a:lnTo>
                    <a:pt x="1365" y="15325"/>
                  </a:lnTo>
                  <a:lnTo>
                    <a:pt x="13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14;p70"/>
            <p:cNvSpPr/>
            <p:nvPr/>
          </p:nvSpPr>
          <p:spPr>
            <a:xfrm>
              <a:off x="736105" y="3976429"/>
              <a:ext cx="130052" cy="267399"/>
            </a:xfrm>
            <a:custGeom>
              <a:avLst/>
              <a:gdLst/>
              <a:ahLst/>
              <a:cxnLst/>
              <a:rect l="l" t="t" r="r" b="b"/>
              <a:pathLst>
                <a:path w="4671" h="9604" extrusionOk="0">
                  <a:moveTo>
                    <a:pt x="3358" y="1"/>
                  </a:moveTo>
                  <a:cubicBezTo>
                    <a:pt x="3198" y="1"/>
                    <a:pt x="3049" y="101"/>
                    <a:pt x="2995" y="261"/>
                  </a:cubicBezTo>
                  <a:lnTo>
                    <a:pt x="0" y="9057"/>
                  </a:lnTo>
                  <a:lnTo>
                    <a:pt x="1608" y="9604"/>
                  </a:lnTo>
                  <a:lnTo>
                    <a:pt x="4602" y="808"/>
                  </a:lnTo>
                  <a:cubicBezTo>
                    <a:pt x="4670" y="608"/>
                    <a:pt x="4563" y="389"/>
                    <a:pt x="4363" y="321"/>
                  </a:cubicBezTo>
                  <a:lnTo>
                    <a:pt x="3482" y="21"/>
                  </a:lnTo>
                  <a:cubicBezTo>
                    <a:pt x="3441" y="7"/>
                    <a:pt x="3400" y="1"/>
                    <a:pt x="3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15;p70"/>
            <p:cNvSpPr/>
            <p:nvPr/>
          </p:nvSpPr>
          <p:spPr>
            <a:xfrm>
              <a:off x="736133" y="4127644"/>
              <a:ext cx="79045" cy="116048"/>
            </a:xfrm>
            <a:custGeom>
              <a:avLst/>
              <a:gdLst/>
              <a:ahLst/>
              <a:cxnLst/>
              <a:rect l="l" t="t" r="r" b="b"/>
              <a:pathLst>
                <a:path w="2839" h="4168" extrusionOk="0">
                  <a:moveTo>
                    <a:pt x="1231" y="0"/>
                  </a:moveTo>
                  <a:lnTo>
                    <a:pt x="1" y="3620"/>
                  </a:lnTo>
                  <a:lnTo>
                    <a:pt x="1608" y="4168"/>
                  </a:lnTo>
                  <a:lnTo>
                    <a:pt x="2839" y="548"/>
                  </a:lnTo>
                  <a:lnTo>
                    <a:pt x="12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16;p70"/>
            <p:cNvSpPr/>
            <p:nvPr/>
          </p:nvSpPr>
          <p:spPr>
            <a:xfrm>
              <a:off x="761330" y="4119737"/>
              <a:ext cx="62952" cy="31434"/>
            </a:xfrm>
            <a:custGeom>
              <a:avLst/>
              <a:gdLst/>
              <a:ahLst/>
              <a:cxnLst/>
              <a:rect l="l" t="t" r="r" b="b"/>
              <a:pathLst>
                <a:path w="2261" h="1129" extrusionOk="0">
                  <a:moveTo>
                    <a:pt x="328" y="1"/>
                  </a:moveTo>
                  <a:cubicBezTo>
                    <a:pt x="206" y="1"/>
                    <a:pt x="93" y="77"/>
                    <a:pt x="52" y="198"/>
                  </a:cubicBezTo>
                  <a:cubicBezTo>
                    <a:pt x="1" y="349"/>
                    <a:pt x="81" y="514"/>
                    <a:pt x="233" y="566"/>
                  </a:cubicBezTo>
                  <a:lnTo>
                    <a:pt x="1840" y="1113"/>
                  </a:lnTo>
                  <a:cubicBezTo>
                    <a:pt x="1871" y="1124"/>
                    <a:pt x="1903" y="1128"/>
                    <a:pt x="1934" y="1128"/>
                  </a:cubicBezTo>
                  <a:cubicBezTo>
                    <a:pt x="2054" y="1128"/>
                    <a:pt x="2168" y="1053"/>
                    <a:pt x="2208" y="932"/>
                  </a:cubicBezTo>
                  <a:cubicBezTo>
                    <a:pt x="2261" y="781"/>
                    <a:pt x="2179" y="615"/>
                    <a:pt x="2028" y="564"/>
                  </a:cubicBezTo>
                  <a:lnTo>
                    <a:pt x="420" y="16"/>
                  </a:lnTo>
                  <a:cubicBezTo>
                    <a:pt x="389" y="6"/>
                    <a:pt x="358"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17;p70"/>
            <p:cNvSpPr/>
            <p:nvPr/>
          </p:nvSpPr>
          <p:spPr>
            <a:xfrm>
              <a:off x="797805" y="4005942"/>
              <a:ext cx="85087" cy="50061"/>
            </a:xfrm>
            <a:custGeom>
              <a:avLst/>
              <a:gdLst/>
              <a:ahLst/>
              <a:cxnLst/>
              <a:rect l="l" t="t" r="r" b="b"/>
              <a:pathLst>
                <a:path w="3056" h="1798" extrusionOk="0">
                  <a:moveTo>
                    <a:pt x="416" y="1"/>
                  </a:moveTo>
                  <a:cubicBezTo>
                    <a:pt x="336" y="1"/>
                    <a:pt x="262" y="51"/>
                    <a:pt x="235" y="131"/>
                  </a:cubicBezTo>
                  <a:lnTo>
                    <a:pt x="35" y="719"/>
                  </a:lnTo>
                  <a:cubicBezTo>
                    <a:pt x="0" y="820"/>
                    <a:pt x="54" y="928"/>
                    <a:pt x="154" y="963"/>
                  </a:cubicBezTo>
                  <a:lnTo>
                    <a:pt x="2578" y="1787"/>
                  </a:lnTo>
                  <a:cubicBezTo>
                    <a:pt x="2598" y="1794"/>
                    <a:pt x="2619" y="1797"/>
                    <a:pt x="2639" y="1797"/>
                  </a:cubicBezTo>
                  <a:cubicBezTo>
                    <a:pt x="2719" y="1797"/>
                    <a:pt x="2793" y="1747"/>
                    <a:pt x="2820" y="1668"/>
                  </a:cubicBezTo>
                  <a:lnTo>
                    <a:pt x="3022" y="1080"/>
                  </a:lnTo>
                  <a:cubicBezTo>
                    <a:pt x="3056" y="980"/>
                    <a:pt x="3002" y="870"/>
                    <a:pt x="2901" y="836"/>
                  </a:cubicBezTo>
                  <a:lnTo>
                    <a:pt x="479" y="11"/>
                  </a:lnTo>
                  <a:cubicBezTo>
                    <a:pt x="458" y="4"/>
                    <a:pt x="437" y="1"/>
                    <a:pt x="4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18;p70"/>
            <p:cNvSpPr/>
            <p:nvPr/>
          </p:nvSpPr>
          <p:spPr>
            <a:xfrm>
              <a:off x="872145" y="4048041"/>
              <a:ext cx="28" cy="28"/>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619;p70"/>
            <p:cNvSpPr/>
            <p:nvPr/>
          </p:nvSpPr>
          <p:spPr>
            <a:xfrm>
              <a:off x="854131" y="4016077"/>
              <a:ext cx="58274" cy="103992"/>
            </a:xfrm>
            <a:custGeom>
              <a:avLst/>
              <a:gdLst/>
              <a:ahLst/>
              <a:cxnLst/>
              <a:rect l="l" t="t" r="r" b="b"/>
              <a:pathLst>
                <a:path w="2093" h="3735" extrusionOk="0">
                  <a:moveTo>
                    <a:pt x="1289" y="0"/>
                  </a:moveTo>
                  <a:cubicBezTo>
                    <a:pt x="1209" y="0"/>
                    <a:pt x="1134" y="51"/>
                    <a:pt x="1107" y="130"/>
                  </a:cubicBezTo>
                  <a:lnTo>
                    <a:pt x="35" y="3281"/>
                  </a:lnTo>
                  <a:cubicBezTo>
                    <a:pt x="1" y="3381"/>
                    <a:pt x="54" y="3490"/>
                    <a:pt x="155" y="3524"/>
                  </a:cubicBezTo>
                  <a:lnTo>
                    <a:pt x="742" y="3724"/>
                  </a:lnTo>
                  <a:cubicBezTo>
                    <a:pt x="763" y="3731"/>
                    <a:pt x="784" y="3735"/>
                    <a:pt x="804" y="3735"/>
                  </a:cubicBezTo>
                  <a:cubicBezTo>
                    <a:pt x="884" y="3735"/>
                    <a:pt x="959" y="3685"/>
                    <a:pt x="986" y="3605"/>
                  </a:cubicBezTo>
                  <a:lnTo>
                    <a:pt x="2058" y="455"/>
                  </a:lnTo>
                  <a:cubicBezTo>
                    <a:pt x="2093" y="353"/>
                    <a:pt x="2039" y="245"/>
                    <a:pt x="1939" y="211"/>
                  </a:cubicBezTo>
                  <a:lnTo>
                    <a:pt x="1351" y="11"/>
                  </a:lnTo>
                  <a:cubicBezTo>
                    <a:pt x="1330" y="4"/>
                    <a:pt x="1309"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20;p70"/>
            <p:cNvSpPr/>
            <p:nvPr/>
          </p:nvSpPr>
          <p:spPr>
            <a:xfrm>
              <a:off x="544852" y="4033229"/>
              <a:ext cx="132419" cy="250944"/>
            </a:xfrm>
            <a:custGeom>
              <a:avLst/>
              <a:gdLst/>
              <a:ahLst/>
              <a:cxnLst/>
              <a:rect l="l" t="t" r="r" b="b"/>
              <a:pathLst>
                <a:path w="4756" h="9013" extrusionOk="0">
                  <a:moveTo>
                    <a:pt x="1702" y="1"/>
                  </a:moveTo>
                  <a:lnTo>
                    <a:pt x="0" y="619"/>
                  </a:lnTo>
                  <a:lnTo>
                    <a:pt x="3054" y="9013"/>
                  </a:lnTo>
                  <a:lnTo>
                    <a:pt x="4756" y="8394"/>
                  </a:lnTo>
                  <a:lnTo>
                    <a:pt x="17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21;p70"/>
            <p:cNvSpPr/>
            <p:nvPr/>
          </p:nvSpPr>
          <p:spPr>
            <a:xfrm>
              <a:off x="531292" y="3994527"/>
              <a:ext cx="61253" cy="56938"/>
            </a:xfrm>
            <a:custGeom>
              <a:avLst/>
              <a:gdLst/>
              <a:ahLst/>
              <a:cxnLst/>
              <a:rect l="l" t="t" r="r" b="b"/>
              <a:pathLst>
                <a:path w="2200" h="2045" extrusionOk="0">
                  <a:moveTo>
                    <a:pt x="1413" y="0"/>
                  </a:moveTo>
                  <a:cubicBezTo>
                    <a:pt x="1369" y="0"/>
                    <a:pt x="1325" y="8"/>
                    <a:pt x="1281" y="24"/>
                  </a:cubicBezTo>
                  <a:lnTo>
                    <a:pt x="303" y="380"/>
                  </a:lnTo>
                  <a:cubicBezTo>
                    <a:pt x="103" y="452"/>
                    <a:pt x="1" y="672"/>
                    <a:pt x="73" y="871"/>
                  </a:cubicBezTo>
                  <a:lnTo>
                    <a:pt x="499" y="2045"/>
                  </a:lnTo>
                  <a:lnTo>
                    <a:pt x="2200" y="1425"/>
                  </a:lnTo>
                  <a:lnTo>
                    <a:pt x="1773" y="253"/>
                  </a:lnTo>
                  <a:cubicBezTo>
                    <a:pt x="1717" y="97"/>
                    <a:pt x="1569" y="0"/>
                    <a:pt x="1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22;p70"/>
            <p:cNvSpPr/>
            <p:nvPr/>
          </p:nvSpPr>
          <p:spPr>
            <a:xfrm>
              <a:off x="539422" y="4025739"/>
              <a:ext cx="64093" cy="48446"/>
            </a:xfrm>
            <a:custGeom>
              <a:avLst/>
              <a:gdLst/>
              <a:ahLst/>
              <a:cxnLst/>
              <a:rect l="l" t="t" r="r" b="b"/>
              <a:pathLst>
                <a:path w="2302" h="1740" extrusionOk="0">
                  <a:moveTo>
                    <a:pt x="1802" y="1"/>
                  </a:moveTo>
                  <a:cubicBezTo>
                    <a:pt x="1780" y="1"/>
                    <a:pt x="1758" y="4"/>
                    <a:pt x="1736" y="13"/>
                  </a:cubicBezTo>
                  <a:lnTo>
                    <a:pt x="151" y="589"/>
                  </a:lnTo>
                  <a:cubicBezTo>
                    <a:pt x="51" y="625"/>
                    <a:pt x="0" y="736"/>
                    <a:pt x="37" y="835"/>
                  </a:cubicBezTo>
                  <a:lnTo>
                    <a:pt x="320" y="1613"/>
                  </a:lnTo>
                  <a:cubicBezTo>
                    <a:pt x="348" y="1691"/>
                    <a:pt x="421" y="1739"/>
                    <a:pt x="500" y="1739"/>
                  </a:cubicBezTo>
                  <a:cubicBezTo>
                    <a:pt x="522" y="1739"/>
                    <a:pt x="544" y="1735"/>
                    <a:pt x="566" y="1727"/>
                  </a:cubicBezTo>
                  <a:lnTo>
                    <a:pt x="2150" y="1150"/>
                  </a:lnTo>
                  <a:cubicBezTo>
                    <a:pt x="2250" y="1114"/>
                    <a:pt x="2302" y="1004"/>
                    <a:pt x="2265" y="904"/>
                  </a:cubicBezTo>
                  <a:lnTo>
                    <a:pt x="1982" y="127"/>
                  </a:lnTo>
                  <a:cubicBezTo>
                    <a:pt x="1953" y="49"/>
                    <a:pt x="1880" y="1"/>
                    <a:pt x="1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623;p70"/>
            <p:cNvSpPr/>
            <p:nvPr/>
          </p:nvSpPr>
          <p:spPr>
            <a:xfrm>
              <a:off x="700772" y="4355761"/>
              <a:ext cx="260188" cy="110312"/>
            </a:xfrm>
            <a:custGeom>
              <a:avLst/>
              <a:gdLst/>
              <a:ahLst/>
              <a:cxnLst/>
              <a:rect l="l" t="t" r="r" b="b"/>
              <a:pathLst>
                <a:path w="9345" h="3962" extrusionOk="0">
                  <a:moveTo>
                    <a:pt x="1" y="1"/>
                  </a:moveTo>
                  <a:lnTo>
                    <a:pt x="1" y="3961"/>
                  </a:lnTo>
                  <a:lnTo>
                    <a:pt x="8954" y="3961"/>
                  </a:lnTo>
                  <a:cubicBezTo>
                    <a:pt x="9170" y="3961"/>
                    <a:pt x="9345" y="3786"/>
                    <a:pt x="9345" y="3571"/>
                  </a:cubicBezTo>
                  <a:lnTo>
                    <a:pt x="9345" y="391"/>
                  </a:lnTo>
                  <a:cubicBezTo>
                    <a:pt x="9345" y="177"/>
                    <a:pt x="9170" y="1"/>
                    <a:pt x="8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624;p70"/>
            <p:cNvSpPr/>
            <p:nvPr/>
          </p:nvSpPr>
          <p:spPr>
            <a:xfrm>
              <a:off x="573669" y="4223814"/>
              <a:ext cx="243232" cy="242258"/>
            </a:xfrm>
            <a:custGeom>
              <a:avLst/>
              <a:gdLst/>
              <a:ahLst/>
              <a:cxnLst/>
              <a:rect l="l" t="t" r="r" b="b"/>
              <a:pathLst>
                <a:path w="8736" h="8701" extrusionOk="0">
                  <a:moveTo>
                    <a:pt x="1" y="0"/>
                  </a:moveTo>
                  <a:lnTo>
                    <a:pt x="1" y="8310"/>
                  </a:lnTo>
                  <a:cubicBezTo>
                    <a:pt x="1" y="8525"/>
                    <a:pt x="175" y="8700"/>
                    <a:pt x="391" y="8700"/>
                  </a:cubicBezTo>
                  <a:lnTo>
                    <a:pt x="8346" y="8700"/>
                  </a:lnTo>
                  <a:cubicBezTo>
                    <a:pt x="8561" y="8700"/>
                    <a:pt x="8736" y="8525"/>
                    <a:pt x="8736" y="8310"/>
                  </a:cubicBezTo>
                  <a:lnTo>
                    <a:pt x="87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625;p70"/>
            <p:cNvSpPr/>
            <p:nvPr/>
          </p:nvSpPr>
          <p:spPr>
            <a:xfrm>
              <a:off x="557854" y="4174225"/>
              <a:ext cx="274889" cy="56158"/>
            </a:xfrm>
            <a:custGeom>
              <a:avLst/>
              <a:gdLst/>
              <a:ahLst/>
              <a:cxnLst/>
              <a:rect l="l" t="t" r="r" b="b"/>
              <a:pathLst>
                <a:path w="9873" h="2017" extrusionOk="0">
                  <a:moveTo>
                    <a:pt x="391" y="1"/>
                  </a:moveTo>
                  <a:cubicBezTo>
                    <a:pt x="175" y="1"/>
                    <a:pt x="0" y="175"/>
                    <a:pt x="0" y="391"/>
                  </a:cubicBezTo>
                  <a:lnTo>
                    <a:pt x="0" y="1627"/>
                  </a:lnTo>
                  <a:cubicBezTo>
                    <a:pt x="0" y="1842"/>
                    <a:pt x="175" y="2017"/>
                    <a:pt x="391" y="2017"/>
                  </a:cubicBezTo>
                  <a:lnTo>
                    <a:pt x="9482" y="2017"/>
                  </a:lnTo>
                  <a:cubicBezTo>
                    <a:pt x="9698" y="2017"/>
                    <a:pt x="9872" y="1842"/>
                    <a:pt x="9872" y="1627"/>
                  </a:cubicBezTo>
                  <a:lnTo>
                    <a:pt x="9872" y="391"/>
                  </a:lnTo>
                  <a:cubicBezTo>
                    <a:pt x="9872" y="175"/>
                    <a:pt x="9698" y="1"/>
                    <a:pt x="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626;p70"/>
            <p:cNvSpPr/>
            <p:nvPr/>
          </p:nvSpPr>
          <p:spPr>
            <a:xfrm>
              <a:off x="573669" y="4420134"/>
              <a:ext cx="243232" cy="16149"/>
            </a:xfrm>
            <a:custGeom>
              <a:avLst/>
              <a:gdLst/>
              <a:ahLst/>
              <a:cxnLst/>
              <a:rect l="l" t="t" r="r" b="b"/>
              <a:pathLst>
                <a:path w="8736" h="580" extrusionOk="0">
                  <a:moveTo>
                    <a:pt x="1" y="0"/>
                  </a:moveTo>
                  <a:lnTo>
                    <a:pt x="1" y="580"/>
                  </a:lnTo>
                  <a:lnTo>
                    <a:pt x="8736" y="580"/>
                  </a:lnTo>
                  <a:lnTo>
                    <a:pt x="87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838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66" name="Rectangle 65"/>
          <p:cNvSpPr/>
          <p:nvPr/>
        </p:nvSpPr>
        <p:spPr>
          <a:xfrm>
            <a:off x="4274708" y="405603"/>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900" b="0" i="1" u="sng"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01025" y="957379"/>
                <a:ext cx="8073846" cy="3847207"/>
              </a:xfrm>
              <a:prstGeom prst="rect">
                <a:avLst/>
              </a:prstGeom>
            </p:spPr>
            <p:txBody>
              <a:bodyPr wrap="square">
                <a:spAutoFit/>
              </a:bodyPr>
              <a:lstStyle/>
              <a:p>
                <a:pPr lvl="0" algn="just">
                  <a:lnSpc>
                    <a:spcPct val="150000"/>
                  </a:lnSpc>
                </a:pPr>
                <a:r>
                  <a:rPr lang="vi-VN" sz="1700" smtClean="0">
                    <a:latin typeface="Arial" panose="020B0604020202020204" pitchFamily="34" charset="0"/>
                    <a:ea typeface="Arial" panose="020B0604020202020204" pitchFamily="34" charset="0"/>
                    <a:cs typeface="Times New Roman" panose="02020603050405020304" pitchFamily="18" charset="0"/>
                  </a:rPr>
                  <a:t>b) Gọi </a:t>
                </a:r>
                <a14:m>
                  <m:oMath xmlns:m="http://schemas.openxmlformats.org/officeDocument/2006/math">
                    <m:r>
                      <a:rPr lang="vi-VN" sz="1700" i="1" smtClean="0">
                        <a:latin typeface="Cambria Math" panose="02040503050406030204" pitchFamily="18" charset="0"/>
                        <a:ea typeface="Arial" panose="020B0604020202020204" pitchFamily="34" charset="0"/>
                        <a:cs typeface="Times New Roman" panose="02020603050405020304" pitchFamily="18" charset="0"/>
                      </a:rPr>
                      <m:t>𝐸</m:t>
                    </m:r>
                  </m:oMath>
                </a14:m>
                <a:r>
                  <a:rPr lang="vi-VN" sz="1700">
                    <a:latin typeface="Arial" panose="020B0604020202020204" pitchFamily="34" charset="0"/>
                    <a:ea typeface="Arial" panose="020B0604020202020204" pitchFamily="34" charset="0"/>
                    <a:cs typeface="Times New Roman" panose="02020603050405020304" pitchFamily="18" charset="0"/>
                  </a:rPr>
                  <a:t> là biến cố “Người chơi thắng". Ta có </a:t>
                </a:r>
                <a14:m>
                  <m:oMath xmlns:m="http://schemas.openxmlformats.org/officeDocument/2006/math">
                    <m:r>
                      <a:rPr lang="vi-VN" sz="1700" i="1" smtClean="0">
                        <a:latin typeface="Cambria Math" panose="02040503050406030204" pitchFamily="18" charset="0"/>
                        <a:ea typeface="Arial" panose="020B0604020202020204" pitchFamily="34" charset="0"/>
                        <a:cs typeface="Times New Roman" panose="02020603050405020304" pitchFamily="18" charset="0"/>
                      </a:rPr>
                      <m:t>𝐸</m:t>
                    </m:r>
                    <m:r>
                      <a:rPr lang="vi-VN" sz="1700" i="1" smtClean="0">
                        <a:latin typeface="Cambria Math" panose="02040503050406030204" pitchFamily="18" charset="0"/>
                        <a:ea typeface="Arial" panose="020B0604020202020204" pitchFamily="34" charset="0"/>
                        <a:cs typeface="Times New Roman" panose="02020603050405020304" pitchFamily="18" charset="0"/>
                      </a:rPr>
                      <m:t> = {</m:t>
                    </m:r>
                    <m:r>
                      <a:rPr lang="vi-VN" sz="1700" i="1" smtClean="0">
                        <a:latin typeface="Cambria Math" panose="02040503050406030204" pitchFamily="18" charset="0"/>
                        <a:ea typeface="Arial" panose="020B0604020202020204" pitchFamily="34" charset="0"/>
                        <a:cs typeface="Times New Roman" panose="02020603050405020304" pitchFamily="18" charset="0"/>
                      </a:rPr>
                      <m:t>𝑋</m:t>
                    </m:r>
                    <m:r>
                      <a:rPr lang="vi-VN" sz="1700" i="1" smtClean="0">
                        <a:latin typeface="Cambria Math" panose="02040503050406030204" pitchFamily="18" charset="0"/>
                        <a:ea typeface="Arial" panose="020B0604020202020204" pitchFamily="34" charset="0"/>
                        <a:cs typeface="Times New Roman" panose="02020603050405020304" pitchFamily="18" charset="0"/>
                      </a:rPr>
                      <m:t>≥3}.</m:t>
                    </m:r>
                  </m:oMath>
                </a14:m>
                <a:endParaRPr lang="en-US" sz="1700" smtClean="0">
                  <a:latin typeface="Arial" panose="020B0604020202020204" pitchFamily="34" charset="0"/>
                  <a:ea typeface="Arial" panose="020B0604020202020204" pitchFamily="34" charset="0"/>
                  <a:cs typeface="Times New Roman" panose="02020603050405020304" pitchFamily="18" charset="0"/>
                </a:endParaRPr>
              </a:p>
              <a:p>
                <a:pPr lvl="0" algn="just">
                  <a:lnSpc>
                    <a:spcPct val="150000"/>
                  </a:lnSpc>
                </a:pPr>
                <a:r>
                  <a:rPr lang="vi-VN" sz="1700" smtClean="0">
                    <a:latin typeface="Arial" panose="020B0604020202020204" pitchFamily="34" charset="0"/>
                    <a:ea typeface="Arial" panose="020B0604020202020204" pitchFamily="34" charset="0"/>
                    <a:cs typeface="Times New Roman" panose="02020603050405020304" pitchFamily="18" charset="0"/>
                  </a:rPr>
                  <a:t>Biến </a:t>
                </a:r>
                <a:r>
                  <a:rPr lang="vi-VN" sz="1700">
                    <a:latin typeface="Arial" panose="020B0604020202020204" pitchFamily="34" charset="0"/>
                    <a:ea typeface="Arial" panose="020B0604020202020204" pitchFamily="34" charset="0"/>
                    <a:cs typeface="Times New Roman" panose="02020603050405020304" pitchFamily="18" charset="0"/>
                  </a:rPr>
                  <a:t>cố đối </a:t>
                </a:r>
                <a14:m>
                  <m:oMath xmlns:m="http://schemas.openxmlformats.org/officeDocument/2006/math">
                    <m:acc>
                      <m:accPr>
                        <m:chr m:val="̅"/>
                        <m:ctrlPr>
                          <a:rPr lang="vi-VN" sz="1700" i="1" smtClean="0">
                            <a:latin typeface="Cambria Math" panose="02040503050406030204" pitchFamily="18" charset="0"/>
                            <a:cs typeface="Times New Roman" panose="02020603050405020304" pitchFamily="18" charset="0"/>
                          </a:rPr>
                        </m:ctrlPr>
                      </m:accPr>
                      <m:e>
                        <m:r>
                          <a:rPr lang="vi-VN" sz="1700" i="1">
                            <a:latin typeface="Cambria Math" panose="02040503050406030204" pitchFamily="18" charset="0"/>
                            <a:ea typeface="Arial" panose="020B0604020202020204" pitchFamily="34" charset="0"/>
                            <a:cs typeface="Times New Roman" panose="02020603050405020304" pitchFamily="18" charset="0"/>
                          </a:rPr>
                          <m:t>𝐸</m:t>
                        </m:r>
                      </m:e>
                    </m:acc>
                  </m:oMath>
                </a14:m>
                <a:r>
                  <a:rPr lang="vi-VN" sz="1700" smtClean="0">
                    <a:latin typeface="Arial" panose="020B0604020202020204" pitchFamily="34" charset="0"/>
                    <a:ea typeface="Arial" panose="020B0604020202020204" pitchFamily="34" charset="0"/>
                    <a:cs typeface="Times New Roman" panose="02020603050405020304" pitchFamily="18" charset="0"/>
                  </a:rPr>
                  <a:t>: </a:t>
                </a:r>
                <a:r>
                  <a:rPr lang="vi-VN" sz="1700">
                    <a:latin typeface="Arial" panose="020B0604020202020204" pitchFamily="34" charset="0"/>
                    <a:ea typeface="Arial" panose="020B0604020202020204" pitchFamily="34" charset="0"/>
                    <a:cs typeface="Times New Roman" panose="02020603050405020304" pitchFamily="18" charset="0"/>
                  </a:rPr>
                  <a:t>"Người chơi thua cuộc" là biến cố </a:t>
                </a:r>
                <a14:m>
                  <m:oMath xmlns:m="http://schemas.openxmlformats.org/officeDocument/2006/math">
                    <m:r>
                      <a:rPr lang="vi-VN" sz="1700" i="1" smtClean="0">
                        <a:latin typeface="Cambria Math" panose="02040503050406030204" pitchFamily="18" charset="0"/>
                        <a:ea typeface="Arial" panose="020B0604020202020204" pitchFamily="34" charset="0"/>
                        <a:cs typeface="Times New Roman" panose="02020603050405020304" pitchFamily="18" charset="0"/>
                      </a:rPr>
                      <m:t>{</m:t>
                    </m:r>
                    <m:r>
                      <a:rPr lang="vi-VN" sz="1700" i="1" smtClean="0">
                        <a:latin typeface="Cambria Math" panose="02040503050406030204" pitchFamily="18" charset="0"/>
                        <a:ea typeface="Arial" panose="020B0604020202020204" pitchFamily="34" charset="0"/>
                        <a:cs typeface="Times New Roman" panose="02020603050405020304" pitchFamily="18" charset="0"/>
                      </a:rPr>
                      <m:t>𝑋</m:t>
                    </m:r>
                    <m:r>
                      <a:rPr lang="vi-VN" sz="1700" i="1" smtClean="0">
                        <a:latin typeface="Cambria Math" panose="02040503050406030204" pitchFamily="18" charset="0"/>
                        <a:ea typeface="Arial" panose="020B0604020202020204" pitchFamily="34" charset="0"/>
                        <a:cs typeface="Times New Roman" panose="02020603050405020304" pitchFamily="18" charset="0"/>
                      </a:rPr>
                      <m:t>≤2}.</m:t>
                    </m:r>
                  </m:oMath>
                </a14:m>
                <a:endParaRPr lang="en-US" sz="1700" smtClean="0">
                  <a:latin typeface="Arial" panose="020B0604020202020204" pitchFamily="34" charset="0"/>
                  <a:ea typeface="Arial" panose="020B0604020202020204" pitchFamily="34" charset="0"/>
                  <a:cs typeface="Times New Roman" panose="02020603050405020304" pitchFamily="18" charset="0"/>
                </a:endParaRPr>
              </a:p>
              <a:p>
                <a:pPr lvl="0" algn="just">
                  <a:lnSpc>
                    <a:spcPct val="150000"/>
                  </a:lnSpc>
                </a:pPr>
                <a:r>
                  <a:rPr lang="vi-VN" sz="1700" smtClean="0">
                    <a:latin typeface="Arial" panose="020B0604020202020204" pitchFamily="34" charset="0"/>
                    <a:ea typeface="Arial" panose="020B0604020202020204" pitchFamily="34" charset="0"/>
                    <a:cs typeface="Times New Roman" panose="02020603050405020304" pitchFamily="18" charset="0"/>
                  </a:rPr>
                  <a:t>Theo </a:t>
                </a:r>
                <a:r>
                  <a:rPr lang="vi-VN" sz="1700">
                    <a:latin typeface="Arial" panose="020B0604020202020204" pitchFamily="34" charset="0"/>
                    <a:ea typeface="Arial" panose="020B0604020202020204" pitchFamily="34" charset="0"/>
                    <a:cs typeface="Times New Roman" panose="02020603050405020304" pitchFamily="18" charset="0"/>
                  </a:rPr>
                  <a:t>chú ý về phân bố nhị thức, ta </a:t>
                </a:r>
                <a:r>
                  <a:rPr lang="vi-VN" sz="1700">
                    <a:latin typeface="Arial" panose="020B0604020202020204" pitchFamily="34" charset="0"/>
                    <a:ea typeface="Arial" panose="020B0604020202020204" pitchFamily="34" charset="0"/>
                    <a:cs typeface="Times New Roman" panose="02020603050405020304" pitchFamily="18" charset="0"/>
                  </a:rPr>
                  <a:t>có</a:t>
                </a:r>
                <a:r>
                  <a:rPr lang="vi-VN" sz="1700" smtClean="0">
                    <a:latin typeface="Arial" panose="020B0604020202020204" pitchFamily="34" charset="0"/>
                    <a:ea typeface="Arial" panose="020B0604020202020204" pitchFamily="34" charset="0"/>
                    <a:cs typeface="Times New Roman" panose="02020603050405020304" pitchFamily="18" charset="0"/>
                  </a:rPr>
                  <a:t>:</a:t>
                </a:r>
                <a:endParaRPr lang="en-US" sz="1700" smtClean="0">
                  <a:latin typeface="Arial" panose="020B0604020202020204" pitchFamily="34" charset="0"/>
                  <a:ea typeface="Arial" panose="020B0604020202020204" pitchFamily="34" charset="0"/>
                  <a:cs typeface="Times New Roman" panose="02020603050405020304" pitchFamily="18" charset="0"/>
                </a:endParaRPr>
              </a:p>
              <a:p>
                <a:pPr lvl="0" algn="just">
                  <a:lnSpc>
                    <a:spcPct val="140000"/>
                  </a:lnSpc>
                </a:pPr>
                <a14:m>
                  <m:oMathPara xmlns:m="http://schemas.openxmlformats.org/officeDocument/2006/math">
                    <m:oMathParaPr>
                      <m:jc m:val="centerGroup"/>
                    </m:oMathParaPr>
                    <m:oMath xmlns:m="http://schemas.openxmlformats.org/officeDocument/2006/math">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𝑃</m:t>
                      </m:r>
                      <m:d>
                        <m:d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dPr>
                        <m:e>
                          <m:r>
                            <a:rPr lang="vi-VN" sz="1700" i="1">
                              <a:latin typeface="Cambria Math" panose="02040503050406030204" pitchFamily="18" charset="0"/>
                              <a:ea typeface="Arial" panose="020B0604020202020204" pitchFamily="34" charset="0"/>
                              <a:cs typeface="Times New Roman" panose="02020603050405020304" pitchFamily="18" charset="0"/>
                            </a:rPr>
                            <m:t>𝑋</m:t>
                          </m:r>
                          <m:r>
                            <a:rPr lang="vi-VN" sz="1700" i="1">
                              <a:latin typeface="Cambria Math" panose="02040503050406030204" pitchFamily="18" charset="0"/>
                              <a:ea typeface="Arial" panose="020B0604020202020204" pitchFamily="34" charset="0"/>
                              <a:cs typeface="Times New Roman" panose="02020603050405020304" pitchFamily="18" charset="0"/>
                            </a:rPr>
                            <m:t>≤2</m:t>
                          </m:r>
                        </m:e>
                      </m: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m:t>
                      </m:r>
                      <m:sSup>
                        <m:sSup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d>
                            <m:d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dPr>
                            <m:e>
                              <m:f>
                                <m:f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5</m:t>
                                  </m:r>
                                </m:num>
                                <m:den>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6</m:t>
                                  </m:r>
                                </m:den>
                              </m:f>
                            </m:e>
                          </m:d>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18</m:t>
                          </m:r>
                        </m:sup>
                      </m:s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m:t>
                      </m:r>
                      <m:sSubSup>
                        <m:sSubSup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sSub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𝐶</m:t>
                          </m:r>
                        </m:e>
                        <m:sub>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18</m:t>
                          </m:r>
                        </m:sub>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m:t>
                          </m:r>
                        </m:sup>
                      </m:sSub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m:t>
                      </m:r>
                      <m:f>
                        <m:fPr>
                          <m:ctrlPr>
                            <a:rPr lang="en-US" sz="1700" i="1">
                              <a:latin typeface="Cambria Math" panose="02040503050406030204" pitchFamily="18" charset="0"/>
                              <a:cs typeface="Times New Roman" panose="02020603050405020304" pitchFamily="18" charset="0"/>
                            </a:rPr>
                          </m:ctrlPr>
                        </m:fPr>
                        <m:num>
                          <m:r>
                            <a:rPr lang="en-US" sz="1700" b="0" i="1" smtClean="0">
                              <a:latin typeface="Cambria Math" panose="02040503050406030204" pitchFamily="18" charset="0"/>
                              <a:cs typeface="Times New Roman" panose="02020603050405020304" pitchFamily="18" charset="0"/>
                            </a:rPr>
                            <m:t>1</m:t>
                          </m:r>
                        </m:num>
                        <m:den>
                          <m:r>
                            <a:rPr lang="en-US" sz="1700" i="1">
                              <a:latin typeface="Cambria Math" panose="02040503050406030204" pitchFamily="18" charset="0"/>
                              <a:cs typeface="Times New Roman" panose="02020603050405020304" pitchFamily="18" charset="0"/>
                            </a:rPr>
                            <m:t>6</m:t>
                          </m:r>
                        </m:den>
                      </m:f>
                      <m:r>
                        <a:rPr lang="en-US" sz="1700" b="0" i="1" smtClean="0">
                          <a:latin typeface="Cambria Math" panose="02040503050406030204" pitchFamily="18" charset="0"/>
                          <a:cs typeface="Times New Roman" panose="02020603050405020304" pitchFamily="18" charset="0"/>
                        </a:rPr>
                        <m:t>.</m:t>
                      </m:r>
                      <m:sSup>
                        <m:sSupPr>
                          <m:ctrlPr>
                            <a:rPr lang="en-US" sz="1700" i="1">
                              <a:latin typeface="Cambria Math" panose="02040503050406030204" pitchFamily="18" charset="0"/>
                              <a:cs typeface="Times New Roman" panose="02020603050405020304" pitchFamily="18" charset="0"/>
                            </a:rPr>
                          </m:ctrlPr>
                        </m:sSupPr>
                        <m:e>
                          <m:d>
                            <m:dPr>
                              <m:ctrlPr>
                                <a:rPr lang="en-US" sz="1700" i="1">
                                  <a:latin typeface="Cambria Math" panose="02040503050406030204" pitchFamily="18" charset="0"/>
                                  <a:cs typeface="Times New Roman" panose="02020603050405020304" pitchFamily="18" charset="0"/>
                                </a:rPr>
                              </m:ctrlPr>
                            </m:dPr>
                            <m:e>
                              <m:f>
                                <m:fPr>
                                  <m:ctrlPr>
                                    <a:rPr lang="en-US" sz="1700" i="1">
                                      <a:latin typeface="Cambria Math" panose="02040503050406030204" pitchFamily="18" charset="0"/>
                                      <a:cs typeface="Times New Roman" panose="02020603050405020304" pitchFamily="18" charset="0"/>
                                    </a:rPr>
                                  </m:ctrlPr>
                                </m:fPr>
                                <m:num>
                                  <m:r>
                                    <a:rPr lang="en-US" sz="1700" i="1">
                                      <a:latin typeface="Cambria Math" panose="02040503050406030204" pitchFamily="18" charset="0"/>
                                      <a:cs typeface="Times New Roman" panose="02020603050405020304" pitchFamily="18" charset="0"/>
                                    </a:rPr>
                                    <m:t>5</m:t>
                                  </m:r>
                                </m:num>
                                <m:den>
                                  <m:r>
                                    <a:rPr lang="en-US" sz="1700" i="1">
                                      <a:latin typeface="Cambria Math" panose="02040503050406030204" pitchFamily="18" charset="0"/>
                                      <a:cs typeface="Times New Roman" panose="02020603050405020304" pitchFamily="18" charset="0"/>
                                    </a:rPr>
                                    <m:t>6</m:t>
                                  </m:r>
                                </m:den>
                              </m:f>
                            </m:e>
                          </m:d>
                        </m:e>
                        <m:sup>
                          <m:r>
                            <a:rPr lang="en-US" sz="1700" i="1">
                              <a:latin typeface="Cambria Math" panose="02040503050406030204" pitchFamily="18" charset="0"/>
                              <a:cs typeface="Times New Roman" panose="02020603050405020304" pitchFamily="18" charset="0"/>
                            </a:rPr>
                            <m:t>1</m:t>
                          </m:r>
                          <m:r>
                            <a:rPr lang="en-US" sz="1700" b="0" i="1" smtClean="0">
                              <a:latin typeface="Cambria Math" panose="02040503050406030204" pitchFamily="18" charset="0"/>
                              <a:cs typeface="Times New Roman" panose="02020603050405020304" pitchFamily="18" charset="0"/>
                            </a:rPr>
                            <m:t>7</m:t>
                          </m:r>
                        </m:sup>
                      </m:sSup>
                      <m:r>
                        <a:rPr lang="en-US" sz="1700" b="0" i="1" smtClean="0">
                          <a:latin typeface="Cambria Math" panose="02040503050406030204" pitchFamily="18" charset="0"/>
                          <a:cs typeface="Times New Roman" panose="02020603050405020304" pitchFamily="18" charset="0"/>
                        </a:rPr>
                        <m:t>+</m:t>
                      </m:r>
                      <m:sSubSup>
                        <m:sSubSupPr>
                          <m:ctrlPr>
                            <a:rPr lang="en-US" sz="1700" i="1">
                              <a:latin typeface="Cambria Math" panose="02040503050406030204" pitchFamily="18" charset="0"/>
                              <a:cs typeface="Times New Roman" panose="02020603050405020304" pitchFamily="18" charset="0"/>
                            </a:rPr>
                          </m:ctrlPr>
                        </m:sSubSupPr>
                        <m:e>
                          <m:r>
                            <a:rPr lang="en-US" sz="1700" i="1">
                              <a:latin typeface="Cambria Math" panose="02040503050406030204" pitchFamily="18" charset="0"/>
                              <a:cs typeface="Times New Roman" panose="02020603050405020304" pitchFamily="18" charset="0"/>
                            </a:rPr>
                            <m:t>𝐶</m:t>
                          </m:r>
                        </m:e>
                        <m:sub>
                          <m:r>
                            <a:rPr lang="en-US" sz="1700" i="1">
                              <a:latin typeface="Cambria Math" panose="02040503050406030204" pitchFamily="18" charset="0"/>
                              <a:cs typeface="Times New Roman" panose="02020603050405020304" pitchFamily="18" charset="0"/>
                            </a:rPr>
                            <m:t>18</m:t>
                          </m:r>
                        </m:sub>
                        <m:sup>
                          <m:r>
                            <a:rPr lang="en-US" sz="1700" b="0" i="1" smtClean="0">
                              <a:latin typeface="Cambria Math" panose="02040503050406030204" pitchFamily="18" charset="0"/>
                              <a:cs typeface="Times New Roman" panose="02020603050405020304" pitchFamily="18" charset="0"/>
                            </a:rPr>
                            <m:t>2</m:t>
                          </m:r>
                        </m:sup>
                      </m:sSubSup>
                      <m:r>
                        <a:rPr lang="en-US" sz="1700" i="1">
                          <a:latin typeface="Cambria Math" panose="02040503050406030204" pitchFamily="18" charset="0"/>
                          <a:cs typeface="Times New Roman" panose="02020603050405020304" pitchFamily="18" charset="0"/>
                        </a:rPr>
                        <m:t>.</m:t>
                      </m:r>
                      <m:sSup>
                        <m:sSupPr>
                          <m:ctrlPr>
                            <a:rPr lang="en-US" sz="1700" i="1">
                              <a:latin typeface="Cambria Math" panose="02040503050406030204" pitchFamily="18" charset="0"/>
                              <a:cs typeface="Times New Roman" panose="02020603050405020304" pitchFamily="18" charset="0"/>
                            </a:rPr>
                          </m:ctrlPr>
                        </m:sSupPr>
                        <m:e>
                          <m:d>
                            <m:dPr>
                              <m:ctrlPr>
                                <a:rPr lang="en-US" sz="1700" i="1">
                                  <a:latin typeface="Cambria Math" panose="02040503050406030204" pitchFamily="18" charset="0"/>
                                  <a:cs typeface="Times New Roman" panose="02020603050405020304" pitchFamily="18" charset="0"/>
                                </a:rPr>
                              </m:ctrlPr>
                            </m:dPr>
                            <m:e>
                              <m:f>
                                <m:fPr>
                                  <m:ctrlPr>
                                    <a:rPr lang="en-US" sz="1700" i="1">
                                      <a:latin typeface="Cambria Math" panose="02040503050406030204" pitchFamily="18" charset="0"/>
                                      <a:cs typeface="Times New Roman" panose="02020603050405020304" pitchFamily="18" charset="0"/>
                                    </a:rPr>
                                  </m:ctrlPr>
                                </m:fPr>
                                <m:num>
                                  <m:r>
                                    <a:rPr lang="en-US" sz="1700" b="0" i="1" smtClean="0">
                                      <a:latin typeface="Cambria Math" panose="02040503050406030204" pitchFamily="18" charset="0"/>
                                      <a:cs typeface="Times New Roman" panose="02020603050405020304" pitchFamily="18" charset="0"/>
                                    </a:rPr>
                                    <m:t>1</m:t>
                                  </m:r>
                                </m:num>
                                <m:den>
                                  <m:r>
                                    <a:rPr lang="en-US" sz="1700" i="1">
                                      <a:latin typeface="Cambria Math" panose="02040503050406030204" pitchFamily="18" charset="0"/>
                                      <a:cs typeface="Times New Roman" panose="02020603050405020304" pitchFamily="18" charset="0"/>
                                    </a:rPr>
                                    <m:t>6</m:t>
                                  </m:r>
                                </m:den>
                              </m:f>
                            </m:e>
                          </m:d>
                        </m:e>
                        <m:sup>
                          <m:r>
                            <a:rPr lang="en-US" sz="1700" b="0" i="1" smtClean="0">
                              <a:latin typeface="Cambria Math" panose="02040503050406030204" pitchFamily="18" charset="0"/>
                              <a:cs typeface="Times New Roman" panose="02020603050405020304" pitchFamily="18" charset="0"/>
                            </a:rPr>
                            <m:t>2</m:t>
                          </m:r>
                        </m:sup>
                      </m:sSup>
                      <m:r>
                        <a:rPr lang="en-US" sz="1700" i="1">
                          <a:latin typeface="Cambria Math" panose="02040503050406030204" pitchFamily="18" charset="0"/>
                          <a:cs typeface="Times New Roman" panose="02020603050405020304" pitchFamily="18" charset="0"/>
                        </a:rPr>
                        <m:t>.</m:t>
                      </m:r>
                      <m:sSup>
                        <m:sSupPr>
                          <m:ctrlPr>
                            <a:rPr lang="en-US" sz="1700" i="1">
                              <a:latin typeface="Cambria Math" panose="02040503050406030204" pitchFamily="18" charset="0"/>
                              <a:cs typeface="Times New Roman" panose="02020603050405020304" pitchFamily="18" charset="0"/>
                            </a:rPr>
                          </m:ctrlPr>
                        </m:sSupPr>
                        <m:e>
                          <m:d>
                            <m:dPr>
                              <m:ctrlPr>
                                <a:rPr lang="en-US" sz="1700" i="1">
                                  <a:latin typeface="Cambria Math" panose="02040503050406030204" pitchFamily="18" charset="0"/>
                                  <a:cs typeface="Times New Roman" panose="02020603050405020304" pitchFamily="18" charset="0"/>
                                </a:rPr>
                              </m:ctrlPr>
                            </m:dPr>
                            <m:e>
                              <m:f>
                                <m:fPr>
                                  <m:ctrlPr>
                                    <a:rPr lang="en-US" sz="1700" i="1">
                                      <a:latin typeface="Cambria Math" panose="02040503050406030204" pitchFamily="18" charset="0"/>
                                      <a:cs typeface="Times New Roman" panose="02020603050405020304" pitchFamily="18" charset="0"/>
                                    </a:rPr>
                                  </m:ctrlPr>
                                </m:fPr>
                                <m:num>
                                  <m:r>
                                    <a:rPr lang="en-US" sz="1700" i="1">
                                      <a:latin typeface="Cambria Math" panose="02040503050406030204" pitchFamily="18" charset="0"/>
                                      <a:cs typeface="Times New Roman" panose="02020603050405020304" pitchFamily="18" charset="0"/>
                                    </a:rPr>
                                    <m:t>5</m:t>
                                  </m:r>
                                </m:num>
                                <m:den>
                                  <m:r>
                                    <a:rPr lang="en-US" sz="1700" i="1">
                                      <a:latin typeface="Cambria Math" panose="02040503050406030204" pitchFamily="18" charset="0"/>
                                      <a:cs typeface="Times New Roman" panose="02020603050405020304" pitchFamily="18" charset="0"/>
                                    </a:rPr>
                                    <m:t>6</m:t>
                                  </m:r>
                                </m:den>
                              </m:f>
                            </m:e>
                          </m:d>
                        </m:e>
                        <m:sup>
                          <m:r>
                            <a:rPr lang="en-US" sz="1700" i="1">
                              <a:latin typeface="Cambria Math" panose="02040503050406030204" pitchFamily="18" charset="0"/>
                              <a:cs typeface="Times New Roman" panose="02020603050405020304" pitchFamily="18" charset="0"/>
                            </a:rPr>
                            <m:t>1</m:t>
                          </m:r>
                          <m:r>
                            <a:rPr lang="en-US" sz="1700" b="0" i="1" smtClean="0">
                              <a:latin typeface="Cambria Math" panose="02040503050406030204" pitchFamily="18" charset="0"/>
                              <a:cs typeface="Times New Roman" panose="02020603050405020304" pitchFamily="18" charset="0"/>
                            </a:rPr>
                            <m:t>6</m:t>
                          </m:r>
                        </m:sup>
                      </m:sSup>
                    </m:oMath>
                  </m:oMathPara>
                </a14:m>
                <a:endParaRPr kumimoji="0" lang="en-US" sz="17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700">
                          <a:ea typeface="Arial" panose="020B0604020202020204" pitchFamily="34" charset="0"/>
                          <a:cs typeface="Times New Roman" panose="02020603050405020304" pitchFamily="18" charset="0"/>
                        </a:rPr>
                        <m:t>Do</m:t>
                      </m:r>
                      <m:r>
                        <m:rPr>
                          <m:nor/>
                        </m:rPr>
                        <a:rPr lang="en-US" sz="1700">
                          <a:ea typeface="Arial" panose="020B0604020202020204" pitchFamily="34" charset="0"/>
                          <a:cs typeface="Times New Roman" panose="02020603050405020304" pitchFamily="18" charset="0"/>
                        </a:rPr>
                        <m:t> đó</m:t>
                      </m:r>
                      <m:r>
                        <a:rPr lang="en-US" sz="1700" b="0" i="1" smtClean="0">
                          <a:latin typeface="Cambria Math" panose="02040503050406030204" pitchFamily="18" charset="0"/>
                          <a:ea typeface="Arial" panose="020B0604020202020204" pitchFamily="34" charset="0"/>
                          <a:cs typeface="Times New Roman" panose="02020603050405020304" pitchFamily="18" charset="0"/>
                        </a:rPr>
                        <m:t> </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𝑃</m:t>
                      </m:r>
                      <m:d>
                        <m:d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d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𝐸</m:t>
                          </m:r>
                        </m:e>
                      </m: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m:t>
                      </m:r>
                      <m:r>
                        <a:rPr lang="en-US" sz="1700" i="1">
                          <a:latin typeface="Cambria Math" panose="02040503050406030204" pitchFamily="18" charset="0"/>
                          <a:ea typeface="Arial" panose="020B0604020202020204" pitchFamily="34" charset="0"/>
                          <a:cs typeface="Times New Roman" panose="02020603050405020304" pitchFamily="18" charset="0"/>
                        </a:rPr>
                        <m:t>𝑃</m:t>
                      </m:r>
                      <m:d>
                        <m:dPr>
                          <m:ctrlPr>
                            <a:rPr lang="en-US" sz="1700" i="1">
                              <a:latin typeface="Cambria Math" panose="02040503050406030204" pitchFamily="18" charset="0"/>
                              <a:cs typeface="Times New Roman" panose="02020603050405020304" pitchFamily="18" charset="0"/>
                            </a:rPr>
                          </m:ctrlPr>
                        </m:dPr>
                        <m:e>
                          <m:acc>
                            <m:accPr>
                              <m:chr m:val="̅"/>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accPr>
                            <m:e>
                              <m:r>
                                <a:rPr lang="en-US" sz="1700" i="1">
                                  <a:latin typeface="Cambria Math" panose="02040503050406030204" pitchFamily="18" charset="0"/>
                                  <a:cs typeface="Times New Roman" panose="02020603050405020304" pitchFamily="18" charset="0"/>
                                </a:rPr>
                                <m:t>𝐸</m:t>
                              </m:r>
                            </m:e>
                          </m:acc>
                        </m:e>
                      </m:d>
                      <m:r>
                        <a:rPr lang="en-US" sz="1700" i="1">
                          <a:latin typeface="Cambria Math" panose="02040503050406030204" pitchFamily="18" charset="0"/>
                          <a:cs typeface="Times New Roman" panose="02020603050405020304" pitchFamily="18" charset="0"/>
                        </a:rPr>
                        <m:t>=</m:t>
                      </m:r>
                      <m:r>
                        <a:rPr lang="en-US" sz="1700" b="0" i="1" smtClean="0">
                          <a:latin typeface="Cambria Math" panose="02040503050406030204" pitchFamily="18" charset="0"/>
                          <a:cs typeface="Times New Roman" panose="02020603050405020304" pitchFamily="18" charset="0"/>
                        </a:rPr>
                        <m:t>1−</m:t>
                      </m:r>
                      <m:sSup>
                        <m:sSupPr>
                          <m:ctrlPr>
                            <a:rPr lang="en-US" sz="1700" i="1">
                              <a:latin typeface="Cambria Math" panose="02040503050406030204" pitchFamily="18" charset="0"/>
                              <a:cs typeface="Times New Roman" panose="02020603050405020304" pitchFamily="18" charset="0"/>
                            </a:rPr>
                          </m:ctrlPr>
                        </m:sSupPr>
                        <m:e>
                          <m:d>
                            <m:dPr>
                              <m:ctrlPr>
                                <a:rPr lang="en-US" sz="1700" i="1">
                                  <a:latin typeface="Cambria Math" panose="02040503050406030204" pitchFamily="18" charset="0"/>
                                  <a:cs typeface="Times New Roman" panose="02020603050405020304" pitchFamily="18" charset="0"/>
                                </a:rPr>
                              </m:ctrlPr>
                            </m:dPr>
                            <m:e>
                              <m:f>
                                <m:fPr>
                                  <m:ctrlPr>
                                    <a:rPr lang="en-US" sz="1700" i="1">
                                      <a:latin typeface="Cambria Math" panose="02040503050406030204" pitchFamily="18" charset="0"/>
                                      <a:cs typeface="Times New Roman" panose="02020603050405020304" pitchFamily="18" charset="0"/>
                                    </a:rPr>
                                  </m:ctrlPr>
                                </m:fPr>
                                <m:num>
                                  <m:r>
                                    <a:rPr lang="en-US" sz="1700" i="1">
                                      <a:latin typeface="Cambria Math" panose="02040503050406030204" pitchFamily="18" charset="0"/>
                                      <a:cs typeface="Times New Roman" panose="02020603050405020304" pitchFamily="18" charset="0"/>
                                    </a:rPr>
                                    <m:t>5</m:t>
                                  </m:r>
                                </m:num>
                                <m:den>
                                  <m:r>
                                    <a:rPr lang="en-US" sz="1700" i="1">
                                      <a:latin typeface="Cambria Math" panose="02040503050406030204" pitchFamily="18" charset="0"/>
                                      <a:cs typeface="Times New Roman" panose="02020603050405020304" pitchFamily="18" charset="0"/>
                                    </a:rPr>
                                    <m:t>6</m:t>
                                  </m:r>
                                </m:den>
                              </m:f>
                            </m:e>
                          </m:d>
                        </m:e>
                        <m:sup>
                          <m:r>
                            <a:rPr lang="en-US" sz="1700" i="1">
                              <a:latin typeface="Cambria Math" panose="02040503050406030204" pitchFamily="18" charset="0"/>
                              <a:cs typeface="Times New Roman" panose="02020603050405020304" pitchFamily="18" charset="0"/>
                            </a:rPr>
                            <m:t>18</m:t>
                          </m:r>
                        </m:sup>
                      </m:sSup>
                      <m:r>
                        <a:rPr lang="en-US" sz="1700" b="0" i="1" smtClean="0">
                          <a:latin typeface="Cambria Math" panose="02040503050406030204" pitchFamily="18" charset="0"/>
                          <a:cs typeface="Times New Roman" panose="02020603050405020304" pitchFamily="18" charset="0"/>
                        </a:rPr>
                        <m:t>−</m:t>
                      </m:r>
                      <m:sSubSup>
                        <m:sSubSupPr>
                          <m:ctrlPr>
                            <a:rPr lang="en-US" sz="1700" i="1">
                              <a:latin typeface="Cambria Math" panose="02040503050406030204" pitchFamily="18" charset="0"/>
                              <a:cs typeface="Times New Roman" panose="02020603050405020304" pitchFamily="18" charset="0"/>
                            </a:rPr>
                          </m:ctrlPr>
                        </m:sSubSupPr>
                        <m:e>
                          <m:r>
                            <a:rPr lang="en-US" sz="1700" i="1">
                              <a:latin typeface="Cambria Math" panose="02040503050406030204" pitchFamily="18" charset="0"/>
                              <a:cs typeface="Times New Roman" panose="02020603050405020304" pitchFamily="18" charset="0"/>
                            </a:rPr>
                            <m:t>𝐶</m:t>
                          </m:r>
                        </m:e>
                        <m:sub>
                          <m:r>
                            <a:rPr lang="en-US" sz="1700" i="1">
                              <a:latin typeface="Cambria Math" panose="02040503050406030204" pitchFamily="18" charset="0"/>
                              <a:cs typeface="Times New Roman" panose="02020603050405020304" pitchFamily="18" charset="0"/>
                            </a:rPr>
                            <m:t>18</m:t>
                          </m:r>
                        </m:sub>
                        <m:sup>
                          <m:r>
                            <a:rPr lang="en-US" sz="1700" i="1">
                              <a:latin typeface="Cambria Math" panose="02040503050406030204" pitchFamily="18" charset="0"/>
                              <a:cs typeface="Times New Roman" panose="02020603050405020304" pitchFamily="18" charset="0"/>
                            </a:rPr>
                            <m:t>1</m:t>
                          </m:r>
                        </m:sup>
                      </m:sSubSup>
                      <m:r>
                        <a:rPr lang="en-US" sz="1700" i="1">
                          <a:latin typeface="Cambria Math" panose="02040503050406030204" pitchFamily="18" charset="0"/>
                          <a:cs typeface="Times New Roman" panose="02020603050405020304" pitchFamily="18" charset="0"/>
                        </a:rPr>
                        <m:t>.</m:t>
                      </m:r>
                      <m:f>
                        <m:fPr>
                          <m:ctrlPr>
                            <a:rPr lang="en-US" sz="1700" i="1">
                              <a:latin typeface="Cambria Math" panose="02040503050406030204" pitchFamily="18" charset="0"/>
                              <a:cs typeface="Times New Roman" panose="02020603050405020304" pitchFamily="18" charset="0"/>
                            </a:rPr>
                          </m:ctrlPr>
                        </m:fPr>
                        <m:num>
                          <m:r>
                            <a:rPr lang="en-US" sz="1700" i="1">
                              <a:latin typeface="Cambria Math" panose="02040503050406030204" pitchFamily="18" charset="0"/>
                              <a:cs typeface="Times New Roman" panose="02020603050405020304" pitchFamily="18" charset="0"/>
                            </a:rPr>
                            <m:t>1</m:t>
                          </m:r>
                        </m:num>
                        <m:den>
                          <m:r>
                            <a:rPr lang="en-US" sz="1700" i="1">
                              <a:latin typeface="Cambria Math" panose="02040503050406030204" pitchFamily="18" charset="0"/>
                              <a:cs typeface="Times New Roman" panose="02020603050405020304" pitchFamily="18" charset="0"/>
                            </a:rPr>
                            <m:t>6</m:t>
                          </m:r>
                        </m:den>
                      </m:f>
                      <m:r>
                        <a:rPr lang="en-US" sz="1700" i="1">
                          <a:latin typeface="Cambria Math" panose="02040503050406030204" pitchFamily="18" charset="0"/>
                          <a:cs typeface="Times New Roman" panose="02020603050405020304" pitchFamily="18" charset="0"/>
                        </a:rPr>
                        <m:t>.</m:t>
                      </m:r>
                      <m:sSup>
                        <m:sSupPr>
                          <m:ctrlPr>
                            <a:rPr lang="en-US" sz="1700" i="1">
                              <a:latin typeface="Cambria Math" panose="02040503050406030204" pitchFamily="18" charset="0"/>
                              <a:cs typeface="Times New Roman" panose="02020603050405020304" pitchFamily="18" charset="0"/>
                            </a:rPr>
                          </m:ctrlPr>
                        </m:sSupPr>
                        <m:e>
                          <m:d>
                            <m:dPr>
                              <m:ctrlPr>
                                <a:rPr lang="en-US" sz="1700" i="1">
                                  <a:latin typeface="Cambria Math" panose="02040503050406030204" pitchFamily="18" charset="0"/>
                                  <a:cs typeface="Times New Roman" panose="02020603050405020304" pitchFamily="18" charset="0"/>
                                </a:rPr>
                              </m:ctrlPr>
                            </m:dPr>
                            <m:e>
                              <m:f>
                                <m:fPr>
                                  <m:ctrlPr>
                                    <a:rPr lang="en-US" sz="1700" i="1">
                                      <a:latin typeface="Cambria Math" panose="02040503050406030204" pitchFamily="18" charset="0"/>
                                      <a:cs typeface="Times New Roman" panose="02020603050405020304" pitchFamily="18" charset="0"/>
                                    </a:rPr>
                                  </m:ctrlPr>
                                </m:fPr>
                                <m:num>
                                  <m:r>
                                    <a:rPr lang="en-US" sz="1700" i="1">
                                      <a:latin typeface="Cambria Math" panose="02040503050406030204" pitchFamily="18" charset="0"/>
                                      <a:cs typeface="Times New Roman" panose="02020603050405020304" pitchFamily="18" charset="0"/>
                                    </a:rPr>
                                    <m:t>5</m:t>
                                  </m:r>
                                </m:num>
                                <m:den>
                                  <m:r>
                                    <a:rPr lang="en-US" sz="1700" i="1">
                                      <a:latin typeface="Cambria Math" panose="02040503050406030204" pitchFamily="18" charset="0"/>
                                      <a:cs typeface="Times New Roman" panose="02020603050405020304" pitchFamily="18" charset="0"/>
                                    </a:rPr>
                                    <m:t>6</m:t>
                                  </m:r>
                                </m:den>
                              </m:f>
                            </m:e>
                          </m:d>
                        </m:e>
                        <m:sup>
                          <m:r>
                            <a:rPr lang="en-US" sz="1700" i="1">
                              <a:latin typeface="Cambria Math" panose="02040503050406030204" pitchFamily="18" charset="0"/>
                              <a:cs typeface="Times New Roman" panose="02020603050405020304" pitchFamily="18" charset="0"/>
                            </a:rPr>
                            <m:t>1</m:t>
                          </m:r>
                          <m:r>
                            <a:rPr lang="en-US" sz="1700" i="1">
                              <a:latin typeface="Cambria Math" panose="02040503050406030204" pitchFamily="18" charset="0"/>
                              <a:cs typeface="Times New Roman" panose="02020603050405020304" pitchFamily="18" charset="0"/>
                            </a:rPr>
                            <m:t>7</m:t>
                          </m:r>
                        </m:sup>
                      </m:sSup>
                      <m:r>
                        <a:rPr lang="en-US" sz="1700" b="0" i="1" smtClean="0">
                          <a:latin typeface="Cambria Math" panose="02040503050406030204" pitchFamily="18" charset="0"/>
                          <a:cs typeface="Times New Roman" panose="02020603050405020304" pitchFamily="18" charset="0"/>
                        </a:rPr>
                        <m:t>−</m:t>
                      </m:r>
                      <m:sSubSup>
                        <m:sSubSupPr>
                          <m:ctrlPr>
                            <a:rPr lang="en-US" sz="1700" i="1">
                              <a:latin typeface="Cambria Math" panose="02040503050406030204" pitchFamily="18" charset="0"/>
                              <a:cs typeface="Times New Roman" panose="02020603050405020304" pitchFamily="18" charset="0"/>
                            </a:rPr>
                          </m:ctrlPr>
                        </m:sSubSupPr>
                        <m:e>
                          <m:r>
                            <a:rPr lang="en-US" sz="1700" i="1">
                              <a:latin typeface="Cambria Math" panose="02040503050406030204" pitchFamily="18" charset="0"/>
                              <a:cs typeface="Times New Roman" panose="02020603050405020304" pitchFamily="18" charset="0"/>
                            </a:rPr>
                            <m:t>𝐶</m:t>
                          </m:r>
                        </m:e>
                        <m:sub>
                          <m:r>
                            <a:rPr lang="en-US" sz="1700" i="1">
                              <a:latin typeface="Cambria Math" panose="02040503050406030204" pitchFamily="18" charset="0"/>
                              <a:cs typeface="Times New Roman" panose="02020603050405020304" pitchFamily="18" charset="0"/>
                            </a:rPr>
                            <m:t>18</m:t>
                          </m:r>
                        </m:sub>
                        <m:sup>
                          <m:r>
                            <a:rPr lang="en-US" sz="1700" i="1">
                              <a:latin typeface="Cambria Math" panose="02040503050406030204" pitchFamily="18" charset="0"/>
                              <a:cs typeface="Times New Roman" panose="02020603050405020304" pitchFamily="18" charset="0"/>
                            </a:rPr>
                            <m:t>2</m:t>
                          </m:r>
                        </m:sup>
                      </m:sSubSup>
                      <m:r>
                        <a:rPr lang="en-US" sz="1700" i="1">
                          <a:latin typeface="Cambria Math" panose="02040503050406030204" pitchFamily="18" charset="0"/>
                          <a:cs typeface="Times New Roman" panose="02020603050405020304" pitchFamily="18" charset="0"/>
                        </a:rPr>
                        <m:t>.</m:t>
                      </m:r>
                      <m:sSup>
                        <m:sSupPr>
                          <m:ctrlPr>
                            <a:rPr lang="en-US" sz="1700" i="1">
                              <a:latin typeface="Cambria Math" panose="02040503050406030204" pitchFamily="18" charset="0"/>
                              <a:cs typeface="Times New Roman" panose="02020603050405020304" pitchFamily="18" charset="0"/>
                            </a:rPr>
                          </m:ctrlPr>
                        </m:sSupPr>
                        <m:e>
                          <m:d>
                            <m:dPr>
                              <m:ctrlPr>
                                <a:rPr lang="en-US" sz="1700" i="1">
                                  <a:latin typeface="Cambria Math" panose="02040503050406030204" pitchFamily="18" charset="0"/>
                                  <a:cs typeface="Times New Roman" panose="02020603050405020304" pitchFamily="18" charset="0"/>
                                </a:rPr>
                              </m:ctrlPr>
                            </m:dPr>
                            <m:e>
                              <m:f>
                                <m:fPr>
                                  <m:ctrlPr>
                                    <a:rPr lang="en-US" sz="1700" i="1">
                                      <a:latin typeface="Cambria Math" panose="02040503050406030204" pitchFamily="18" charset="0"/>
                                      <a:cs typeface="Times New Roman" panose="02020603050405020304" pitchFamily="18" charset="0"/>
                                    </a:rPr>
                                  </m:ctrlPr>
                                </m:fPr>
                                <m:num>
                                  <m:r>
                                    <a:rPr lang="en-US" sz="1700" i="1">
                                      <a:latin typeface="Cambria Math" panose="02040503050406030204" pitchFamily="18" charset="0"/>
                                      <a:cs typeface="Times New Roman" panose="02020603050405020304" pitchFamily="18" charset="0"/>
                                    </a:rPr>
                                    <m:t>1</m:t>
                                  </m:r>
                                </m:num>
                                <m:den>
                                  <m:r>
                                    <a:rPr lang="en-US" sz="1700" i="1">
                                      <a:latin typeface="Cambria Math" panose="02040503050406030204" pitchFamily="18" charset="0"/>
                                      <a:cs typeface="Times New Roman" panose="02020603050405020304" pitchFamily="18" charset="0"/>
                                    </a:rPr>
                                    <m:t>6</m:t>
                                  </m:r>
                                </m:den>
                              </m:f>
                            </m:e>
                          </m:d>
                        </m:e>
                        <m:sup>
                          <m:r>
                            <a:rPr lang="en-US" sz="1700" i="1">
                              <a:latin typeface="Cambria Math" panose="02040503050406030204" pitchFamily="18" charset="0"/>
                              <a:cs typeface="Times New Roman" panose="02020603050405020304" pitchFamily="18" charset="0"/>
                            </a:rPr>
                            <m:t>2</m:t>
                          </m:r>
                        </m:sup>
                      </m:sSup>
                      <m:r>
                        <a:rPr lang="en-US" sz="1700" i="1">
                          <a:latin typeface="Cambria Math" panose="02040503050406030204" pitchFamily="18" charset="0"/>
                          <a:cs typeface="Times New Roman" panose="02020603050405020304" pitchFamily="18" charset="0"/>
                        </a:rPr>
                        <m:t>.</m:t>
                      </m:r>
                      <m:sSup>
                        <m:sSupPr>
                          <m:ctrlPr>
                            <a:rPr lang="en-US" sz="1700" i="1">
                              <a:latin typeface="Cambria Math" panose="02040503050406030204" pitchFamily="18" charset="0"/>
                              <a:cs typeface="Times New Roman" panose="02020603050405020304" pitchFamily="18" charset="0"/>
                            </a:rPr>
                          </m:ctrlPr>
                        </m:sSupPr>
                        <m:e>
                          <m:d>
                            <m:dPr>
                              <m:ctrlPr>
                                <a:rPr lang="en-US" sz="1700" i="1">
                                  <a:latin typeface="Cambria Math" panose="02040503050406030204" pitchFamily="18" charset="0"/>
                                  <a:cs typeface="Times New Roman" panose="02020603050405020304" pitchFamily="18" charset="0"/>
                                </a:rPr>
                              </m:ctrlPr>
                            </m:dPr>
                            <m:e>
                              <m:f>
                                <m:fPr>
                                  <m:ctrlPr>
                                    <a:rPr lang="en-US" sz="1700" i="1">
                                      <a:latin typeface="Cambria Math" panose="02040503050406030204" pitchFamily="18" charset="0"/>
                                      <a:cs typeface="Times New Roman" panose="02020603050405020304" pitchFamily="18" charset="0"/>
                                    </a:rPr>
                                  </m:ctrlPr>
                                </m:fPr>
                                <m:num>
                                  <m:r>
                                    <a:rPr lang="en-US" sz="1700" i="1">
                                      <a:latin typeface="Cambria Math" panose="02040503050406030204" pitchFamily="18" charset="0"/>
                                      <a:cs typeface="Times New Roman" panose="02020603050405020304" pitchFamily="18" charset="0"/>
                                    </a:rPr>
                                    <m:t>5</m:t>
                                  </m:r>
                                </m:num>
                                <m:den>
                                  <m:r>
                                    <a:rPr lang="en-US" sz="1700" i="1">
                                      <a:latin typeface="Cambria Math" panose="02040503050406030204" pitchFamily="18" charset="0"/>
                                      <a:cs typeface="Times New Roman" panose="02020603050405020304" pitchFamily="18" charset="0"/>
                                    </a:rPr>
                                    <m:t>6</m:t>
                                  </m:r>
                                </m:den>
                              </m:f>
                            </m:e>
                          </m:d>
                        </m:e>
                        <m:sup>
                          <m:r>
                            <a:rPr lang="en-US" sz="1700" i="1">
                              <a:latin typeface="Cambria Math" panose="02040503050406030204" pitchFamily="18" charset="0"/>
                              <a:cs typeface="Times New Roman" panose="02020603050405020304" pitchFamily="18" charset="0"/>
                            </a:rPr>
                            <m:t>1</m:t>
                          </m:r>
                          <m:r>
                            <a:rPr lang="en-US" sz="1700" i="1">
                              <a:latin typeface="Cambria Math" panose="02040503050406030204" pitchFamily="18" charset="0"/>
                              <a:cs typeface="Times New Roman" panose="02020603050405020304" pitchFamily="18" charset="0"/>
                            </a:rPr>
                            <m:t>6</m:t>
                          </m:r>
                        </m:sup>
                      </m:sSup>
                    </m:oMath>
                  </m:oMathPara>
                </a14:m>
                <a:endParaRPr kumimoji="0" lang="en-US" sz="17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centerGroup"/>
                    </m:oMathParaPr>
                    <m:oMath xmlns:m="http://schemas.openxmlformats.org/officeDocument/2006/math">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=1−</m:t>
                      </m:r>
                      <m:f>
                        <m:f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sSup>
                            <m:sSup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5</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18</m:t>
                              </m:r>
                            </m:sup>
                          </m:sSup>
                        </m:num>
                        <m:den>
                          <m:sSup>
                            <m:sSup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6</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18</m:t>
                              </m:r>
                            </m:sup>
                          </m:sSup>
                        </m:den>
                      </m:f>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m:t>
                      </m:r>
                      <m:f>
                        <m:f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18.</m:t>
                          </m:r>
                          <m:sSup>
                            <m:sSup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5</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17</m:t>
                              </m:r>
                            </m:sup>
                          </m:sSup>
                        </m:num>
                        <m:den>
                          <m:sSup>
                            <m:sSup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6</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18</m:t>
                              </m:r>
                            </m:sup>
                          </m:sSup>
                        </m:den>
                      </m:f>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m:t>
                      </m:r>
                      <m:f>
                        <m:f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153.</m:t>
                          </m:r>
                          <m:sSup>
                            <m:sSup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5</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16</m:t>
                              </m:r>
                            </m:sup>
                          </m:sSup>
                        </m:num>
                        <m:den>
                          <m:sSup>
                            <m:sSup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6</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18</m:t>
                              </m:r>
                            </m:sup>
                          </m:sSup>
                        </m:den>
                      </m:f>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m:t>
                      </m:r>
                      <m:f>
                        <m:f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sSup>
                            <m:sSup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6</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18</m:t>
                              </m:r>
                            </m:sup>
                          </m:s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m:t>
                          </m:r>
                          <m:sSup>
                            <m:sSupPr>
                              <m:ctrlPr>
                                <a:rPr lang="en-US" sz="1700" i="1">
                                  <a:latin typeface="Cambria Math" panose="02040503050406030204" pitchFamily="18" charset="0"/>
                                  <a:cs typeface="Times New Roman" panose="02020603050405020304" pitchFamily="18" charset="0"/>
                                </a:rPr>
                              </m:ctrlPr>
                            </m:sSupPr>
                            <m:e>
                              <m:r>
                                <a:rPr lang="en-US" sz="1700" i="1">
                                  <a:latin typeface="Cambria Math" panose="02040503050406030204" pitchFamily="18" charset="0"/>
                                  <a:cs typeface="Times New Roman" panose="02020603050405020304" pitchFamily="18" charset="0"/>
                                </a:rPr>
                                <m:t>5</m:t>
                              </m:r>
                            </m:e>
                            <m:sup>
                              <m:r>
                                <a:rPr lang="en-US" sz="1700" i="1">
                                  <a:latin typeface="Cambria Math" panose="02040503050406030204" pitchFamily="18" charset="0"/>
                                  <a:cs typeface="Times New Roman" panose="02020603050405020304" pitchFamily="18" charset="0"/>
                                </a:rPr>
                                <m:t>18</m:t>
                              </m:r>
                            </m:sup>
                          </m:sSup>
                          <m:r>
                            <a:rPr lang="en-US" sz="1700" b="0" i="1" smtClean="0">
                              <a:latin typeface="Cambria Math" panose="02040503050406030204" pitchFamily="18" charset="0"/>
                              <a:cs typeface="Times New Roman" panose="02020603050405020304" pitchFamily="18" charset="0"/>
                            </a:rPr>
                            <m:t>−</m:t>
                          </m:r>
                          <m:r>
                            <a:rPr lang="en-US" sz="1700" i="1">
                              <a:latin typeface="Cambria Math" panose="02040503050406030204" pitchFamily="18" charset="0"/>
                              <a:cs typeface="Times New Roman" panose="02020603050405020304" pitchFamily="18" charset="0"/>
                            </a:rPr>
                            <m:t>18.</m:t>
                          </m:r>
                          <m:sSup>
                            <m:sSupPr>
                              <m:ctrlPr>
                                <a:rPr lang="en-US" sz="1700" i="1">
                                  <a:latin typeface="Cambria Math" panose="02040503050406030204" pitchFamily="18" charset="0"/>
                                  <a:cs typeface="Times New Roman" panose="02020603050405020304" pitchFamily="18" charset="0"/>
                                </a:rPr>
                              </m:ctrlPr>
                            </m:sSupPr>
                            <m:e>
                              <m:r>
                                <a:rPr lang="en-US" sz="1700" i="1">
                                  <a:latin typeface="Cambria Math" panose="02040503050406030204" pitchFamily="18" charset="0"/>
                                  <a:cs typeface="Times New Roman" panose="02020603050405020304" pitchFamily="18" charset="0"/>
                                </a:rPr>
                                <m:t>5</m:t>
                              </m:r>
                            </m:e>
                            <m:sup>
                              <m:r>
                                <a:rPr lang="en-US" sz="1700" i="1">
                                  <a:latin typeface="Cambria Math" panose="02040503050406030204" pitchFamily="18" charset="0"/>
                                  <a:cs typeface="Times New Roman" panose="02020603050405020304" pitchFamily="18" charset="0"/>
                                </a:rPr>
                                <m:t>17</m:t>
                              </m:r>
                            </m:sup>
                          </m:sSup>
                          <m:r>
                            <a:rPr lang="en-US" sz="1700" b="0" i="1" smtClean="0">
                              <a:latin typeface="Cambria Math" panose="02040503050406030204" pitchFamily="18" charset="0"/>
                              <a:cs typeface="Times New Roman" panose="02020603050405020304" pitchFamily="18" charset="0"/>
                            </a:rPr>
                            <m:t>−</m:t>
                          </m:r>
                          <m:r>
                            <a:rPr lang="en-US" sz="1700" i="1">
                              <a:latin typeface="Cambria Math" panose="02040503050406030204" pitchFamily="18" charset="0"/>
                              <a:cs typeface="Times New Roman" panose="02020603050405020304" pitchFamily="18" charset="0"/>
                            </a:rPr>
                            <m:t>153.</m:t>
                          </m:r>
                          <m:sSup>
                            <m:sSupPr>
                              <m:ctrlPr>
                                <a:rPr lang="en-US" sz="1700" i="1">
                                  <a:latin typeface="Cambria Math" panose="02040503050406030204" pitchFamily="18" charset="0"/>
                                  <a:cs typeface="Times New Roman" panose="02020603050405020304" pitchFamily="18" charset="0"/>
                                </a:rPr>
                              </m:ctrlPr>
                            </m:sSupPr>
                            <m:e>
                              <m:r>
                                <a:rPr lang="en-US" sz="1700" i="1">
                                  <a:latin typeface="Cambria Math" panose="02040503050406030204" pitchFamily="18" charset="0"/>
                                  <a:cs typeface="Times New Roman" panose="02020603050405020304" pitchFamily="18" charset="0"/>
                                </a:rPr>
                                <m:t>5</m:t>
                              </m:r>
                            </m:e>
                            <m:sup>
                              <m:r>
                                <a:rPr lang="en-US" sz="1700" i="1">
                                  <a:latin typeface="Cambria Math" panose="02040503050406030204" pitchFamily="18" charset="0"/>
                                  <a:cs typeface="Times New Roman" panose="02020603050405020304" pitchFamily="18" charset="0"/>
                                </a:rPr>
                                <m:t>16</m:t>
                              </m:r>
                            </m:sup>
                          </m:sSup>
                        </m:num>
                        <m:den>
                          <m:sSup>
                            <m:sSupPr>
                              <m:ctrlPr>
                                <a:rPr lang="en-US" sz="1700" i="1">
                                  <a:latin typeface="Cambria Math" panose="02040503050406030204" pitchFamily="18" charset="0"/>
                                  <a:cs typeface="Times New Roman" panose="02020603050405020304" pitchFamily="18" charset="0"/>
                                </a:rPr>
                              </m:ctrlPr>
                            </m:sSupPr>
                            <m:e>
                              <m:r>
                                <a:rPr lang="en-US" sz="1700" i="1">
                                  <a:latin typeface="Cambria Math" panose="02040503050406030204" pitchFamily="18" charset="0"/>
                                  <a:cs typeface="Times New Roman" panose="02020603050405020304" pitchFamily="18" charset="0"/>
                                </a:rPr>
                                <m:t>6</m:t>
                              </m:r>
                            </m:e>
                            <m:sup>
                              <m:r>
                                <a:rPr lang="en-US" sz="1700" i="1">
                                  <a:latin typeface="Cambria Math" panose="02040503050406030204" pitchFamily="18" charset="0"/>
                                  <a:cs typeface="Times New Roman" panose="02020603050405020304" pitchFamily="18" charset="0"/>
                                </a:rPr>
                                <m:t>18</m:t>
                              </m:r>
                            </m:sup>
                          </m:sSup>
                        </m:den>
                      </m:f>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a:rPr>
                        <m:t>≈0,5973</m:t>
                      </m:r>
                    </m:oMath>
                  </m:oMathPara>
                </a14:m>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601025" y="957379"/>
                <a:ext cx="8073846" cy="3847207"/>
              </a:xfrm>
              <a:prstGeom prst="rect">
                <a:avLst/>
              </a:prstGeom>
              <a:blipFill>
                <a:blip r:embed="rId3"/>
                <a:stretch>
                  <a:fillRect l="-529"/>
                </a:stretch>
              </a:blipFill>
            </p:spPr>
            <p:txBody>
              <a:bodyPr/>
              <a:lstStyle/>
              <a:p>
                <a:r>
                  <a:rPr lang="en-US">
                    <a:noFill/>
                  </a:rPr>
                  <a:t> </a:t>
                </a:r>
              </a:p>
            </p:txBody>
          </p:sp>
        </mc:Fallback>
      </mc:AlternateContent>
      <p:grpSp>
        <p:nvGrpSpPr>
          <p:cNvPr id="7" name="Google Shape;4605;p70"/>
          <p:cNvGrpSpPr/>
          <p:nvPr/>
        </p:nvGrpSpPr>
        <p:grpSpPr>
          <a:xfrm>
            <a:off x="7959254" y="405603"/>
            <a:ext cx="588397" cy="649078"/>
            <a:chOff x="531292" y="3930739"/>
            <a:chExt cx="444066" cy="535335"/>
          </a:xfrm>
        </p:grpSpPr>
        <p:sp>
          <p:nvSpPr>
            <p:cNvPr id="8" name="Google Shape;4606;p70"/>
            <p:cNvSpPr/>
            <p:nvPr/>
          </p:nvSpPr>
          <p:spPr>
            <a:xfrm>
              <a:off x="845555" y="4300911"/>
              <a:ext cx="110034" cy="90989"/>
            </a:xfrm>
            <a:custGeom>
              <a:avLst/>
              <a:gdLst/>
              <a:ahLst/>
              <a:cxnLst/>
              <a:rect l="l" t="t" r="r" b="b"/>
              <a:pathLst>
                <a:path w="3952" h="3268" extrusionOk="0">
                  <a:moveTo>
                    <a:pt x="989" y="0"/>
                  </a:moveTo>
                  <a:lnTo>
                    <a:pt x="83" y="2665"/>
                  </a:lnTo>
                  <a:cubicBezTo>
                    <a:pt x="0" y="2906"/>
                    <a:pt x="171" y="3161"/>
                    <a:pt x="426" y="3176"/>
                  </a:cubicBezTo>
                  <a:lnTo>
                    <a:pt x="1941" y="3265"/>
                  </a:lnTo>
                  <a:cubicBezTo>
                    <a:pt x="1964" y="3266"/>
                    <a:pt x="1986" y="3267"/>
                    <a:pt x="2009" y="3267"/>
                  </a:cubicBezTo>
                  <a:cubicBezTo>
                    <a:pt x="2503" y="3267"/>
                    <a:pt x="2946" y="2953"/>
                    <a:pt x="3107" y="2481"/>
                  </a:cubicBezTo>
                  <a:lnTo>
                    <a:pt x="39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607;p70"/>
            <p:cNvSpPr/>
            <p:nvPr/>
          </p:nvSpPr>
          <p:spPr>
            <a:xfrm>
              <a:off x="870141" y="4232751"/>
              <a:ext cx="105217" cy="81690"/>
            </a:xfrm>
            <a:custGeom>
              <a:avLst/>
              <a:gdLst/>
              <a:ahLst/>
              <a:cxnLst/>
              <a:rect l="l" t="t" r="r" b="b"/>
              <a:pathLst>
                <a:path w="3779" h="2934" extrusionOk="0">
                  <a:moveTo>
                    <a:pt x="1771" y="1"/>
                  </a:moveTo>
                  <a:cubicBezTo>
                    <a:pt x="1276" y="1"/>
                    <a:pt x="833" y="315"/>
                    <a:pt x="672" y="787"/>
                  </a:cubicBezTo>
                  <a:lnTo>
                    <a:pt x="0" y="2763"/>
                  </a:lnTo>
                  <a:lnTo>
                    <a:pt x="2903" y="2933"/>
                  </a:lnTo>
                  <a:lnTo>
                    <a:pt x="3697" y="603"/>
                  </a:lnTo>
                  <a:cubicBezTo>
                    <a:pt x="3779" y="361"/>
                    <a:pt x="3608" y="108"/>
                    <a:pt x="3353" y="92"/>
                  </a:cubicBezTo>
                  <a:lnTo>
                    <a:pt x="1840" y="3"/>
                  </a:lnTo>
                  <a:cubicBezTo>
                    <a:pt x="1817" y="1"/>
                    <a:pt x="1794" y="1"/>
                    <a:pt x="17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608;p70"/>
            <p:cNvSpPr/>
            <p:nvPr/>
          </p:nvSpPr>
          <p:spPr>
            <a:xfrm>
              <a:off x="628965" y="4019780"/>
              <a:ext cx="50395" cy="248634"/>
            </a:xfrm>
            <a:custGeom>
              <a:avLst/>
              <a:gdLst/>
              <a:ahLst/>
              <a:cxnLst/>
              <a:rect l="l" t="t" r="r" b="b"/>
              <a:pathLst>
                <a:path w="1810" h="8930" extrusionOk="0">
                  <a:moveTo>
                    <a:pt x="0" y="1"/>
                  </a:moveTo>
                  <a:lnTo>
                    <a:pt x="0" y="8930"/>
                  </a:lnTo>
                  <a:lnTo>
                    <a:pt x="1809" y="8930"/>
                  </a:lnTo>
                  <a:lnTo>
                    <a:pt x="180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09;p70"/>
            <p:cNvSpPr/>
            <p:nvPr/>
          </p:nvSpPr>
          <p:spPr>
            <a:xfrm>
              <a:off x="628965" y="3975399"/>
              <a:ext cx="50395" cy="45467"/>
            </a:xfrm>
            <a:custGeom>
              <a:avLst/>
              <a:gdLst/>
              <a:ahLst/>
              <a:cxnLst/>
              <a:rect l="l" t="t" r="r" b="b"/>
              <a:pathLst>
                <a:path w="1810" h="1633" extrusionOk="0">
                  <a:moveTo>
                    <a:pt x="385" y="1"/>
                  </a:moveTo>
                  <a:cubicBezTo>
                    <a:pt x="172" y="1"/>
                    <a:pt x="0" y="173"/>
                    <a:pt x="0" y="385"/>
                  </a:cubicBezTo>
                  <a:lnTo>
                    <a:pt x="0" y="1633"/>
                  </a:lnTo>
                  <a:lnTo>
                    <a:pt x="1809" y="1633"/>
                  </a:lnTo>
                  <a:lnTo>
                    <a:pt x="1809" y="385"/>
                  </a:lnTo>
                  <a:cubicBezTo>
                    <a:pt x="1809" y="173"/>
                    <a:pt x="1637" y="1"/>
                    <a:pt x="14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610;p70"/>
            <p:cNvSpPr/>
            <p:nvPr/>
          </p:nvSpPr>
          <p:spPr>
            <a:xfrm>
              <a:off x="625318" y="4011567"/>
              <a:ext cx="57662" cy="33745"/>
            </a:xfrm>
            <a:custGeom>
              <a:avLst/>
              <a:gdLst/>
              <a:ahLst/>
              <a:cxnLst/>
              <a:rect l="l" t="t" r="r" b="b"/>
              <a:pathLst>
                <a:path w="2071" h="1212" extrusionOk="0">
                  <a:moveTo>
                    <a:pt x="192" y="1"/>
                  </a:moveTo>
                  <a:cubicBezTo>
                    <a:pt x="86" y="1"/>
                    <a:pt x="1" y="86"/>
                    <a:pt x="1" y="192"/>
                  </a:cubicBezTo>
                  <a:lnTo>
                    <a:pt x="1" y="1020"/>
                  </a:lnTo>
                  <a:cubicBezTo>
                    <a:pt x="1" y="1126"/>
                    <a:pt x="86" y="1212"/>
                    <a:pt x="192" y="1212"/>
                  </a:cubicBezTo>
                  <a:lnTo>
                    <a:pt x="1879" y="1212"/>
                  </a:lnTo>
                  <a:cubicBezTo>
                    <a:pt x="1985" y="1212"/>
                    <a:pt x="2071" y="1126"/>
                    <a:pt x="2071" y="1020"/>
                  </a:cubicBezTo>
                  <a:lnTo>
                    <a:pt x="2071" y="192"/>
                  </a:lnTo>
                  <a:cubicBezTo>
                    <a:pt x="2071" y="86"/>
                    <a:pt x="1985" y="1"/>
                    <a:pt x="18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611;p70"/>
            <p:cNvSpPr/>
            <p:nvPr/>
          </p:nvSpPr>
          <p:spPr>
            <a:xfrm>
              <a:off x="695148" y="3930739"/>
              <a:ext cx="75954" cy="426686"/>
            </a:xfrm>
            <a:custGeom>
              <a:avLst/>
              <a:gdLst/>
              <a:ahLst/>
              <a:cxnLst/>
              <a:rect l="l" t="t" r="r" b="b"/>
              <a:pathLst>
                <a:path w="2728" h="15325" extrusionOk="0">
                  <a:moveTo>
                    <a:pt x="0" y="1"/>
                  </a:moveTo>
                  <a:lnTo>
                    <a:pt x="0" y="15325"/>
                  </a:lnTo>
                  <a:lnTo>
                    <a:pt x="2456" y="15325"/>
                  </a:lnTo>
                  <a:cubicBezTo>
                    <a:pt x="2606" y="15325"/>
                    <a:pt x="2728" y="15203"/>
                    <a:pt x="2728" y="15053"/>
                  </a:cubicBezTo>
                  <a:lnTo>
                    <a:pt x="2728" y="274"/>
                  </a:lnTo>
                  <a:cubicBezTo>
                    <a:pt x="2728" y="124"/>
                    <a:pt x="2606" y="1"/>
                    <a:pt x="24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612;p70"/>
            <p:cNvSpPr/>
            <p:nvPr/>
          </p:nvSpPr>
          <p:spPr>
            <a:xfrm>
              <a:off x="736439" y="3930739"/>
              <a:ext cx="34664" cy="426686"/>
            </a:xfrm>
            <a:custGeom>
              <a:avLst/>
              <a:gdLst/>
              <a:ahLst/>
              <a:cxnLst/>
              <a:rect l="l" t="t" r="r" b="b"/>
              <a:pathLst>
                <a:path w="1245" h="15325" extrusionOk="0">
                  <a:moveTo>
                    <a:pt x="1" y="1"/>
                  </a:moveTo>
                  <a:cubicBezTo>
                    <a:pt x="152" y="1"/>
                    <a:pt x="274" y="124"/>
                    <a:pt x="274" y="274"/>
                  </a:cubicBezTo>
                  <a:lnTo>
                    <a:pt x="274" y="15053"/>
                  </a:lnTo>
                  <a:cubicBezTo>
                    <a:pt x="274" y="15203"/>
                    <a:pt x="152" y="15325"/>
                    <a:pt x="1" y="15325"/>
                  </a:cubicBezTo>
                  <a:lnTo>
                    <a:pt x="971" y="15325"/>
                  </a:lnTo>
                  <a:cubicBezTo>
                    <a:pt x="1123" y="15325"/>
                    <a:pt x="1245" y="15203"/>
                    <a:pt x="1245" y="15053"/>
                  </a:cubicBezTo>
                  <a:lnTo>
                    <a:pt x="1245" y="274"/>
                  </a:lnTo>
                  <a:cubicBezTo>
                    <a:pt x="1245" y="124"/>
                    <a:pt x="112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613;p70"/>
            <p:cNvSpPr/>
            <p:nvPr/>
          </p:nvSpPr>
          <p:spPr>
            <a:xfrm>
              <a:off x="665439" y="3930739"/>
              <a:ext cx="38033" cy="426686"/>
            </a:xfrm>
            <a:custGeom>
              <a:avLst/>
              <a:gdLst/>
              <a:ahLst/>
              <a:cxnLst/>
              <a:rect l="l" t="t" r="r" b="b"/>
              <a:pathLst>
                <a:path w="1366" h="15325" extrusionOk="0">
                  <a:moveTo>
                    <a:pt x="272" y="1"/>
                  </a:moveTo>
                  <a:cubicBezTo>
                    <a:pt x="122" y="1"/>
                    <a:pt x="0" y="124"/>
                    <a:pt x="0" y="274"/>
                  </a:cubicBezTo>
                  <a:lnTo>
                    <a:pt x="0" y="15053"/>
                  </a:lnTo>
                  <a:cubicBezTo>
                    <a:pt x="0" y="15203"/>
                    <a:pt x="122" y="15325"/>
                    <a:pt x="272" y="15325"/>
                  </a:cubicBezTo>
                  <a:lnTo>
                    <a:pt x="1365" y="15325"/>
                  </a:lnTo>
                  <a:lnTo>
                    <a:pt x="136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614;p70"/>
            <p:cNvSpPr/>
            <p:nvPr/>
          </p:nvSpPr>
          <p:spPr>
            <a:xfrm>
              <a:off x="736105" y="3976429"/>
              <a:ext cx="130052" cy="267399"/>
            </a:xfrm>
            <a:custGeom>
              <a:avLst/>
              <a:gdLst/>
              <a:ahLst/>
              <a:cxnLst/>
              <a:rect l="l" t="t" r="r" b="b"/>
              <a:pathLst>
                <a:path w="4671" h="9604" extrusionOk="0">
                  <a:moveTo>
                    <a:pt x="3358" y="1"/>
                  </a:moveTo>
                  <a:cubicBezTo>
                    <a:pt x="3198" y="1"/>
                    <a:pt x="3049" y="101"/>
                    <a:pt x="2995" y="261"/>
                  </a:cubicBezTo>
                  <a:lnTo>
                    <a:pt x="0" y="9057"/>
                  </a:lnTo>
                  <a:lnTo>
                    <a:pt x="1608" y="9604"/>
                  </a:lnTo>
                  <a:lnTo>
                    <a:pt x="4602" y="808"/>
                  </a:lnTo>
                  <a:cubicBezTo>
                    <a:pt x="4670" y="608"/>
                    <a:pt x="4563" y="389"/>
                    <a:pt x="4363" y="321"/>
                  </a:cubicBezTo>
                  <a:lnTo>
                    <a:pt x="3482" y="21"/>
                  </a:lnTo>
                  <a:cubicBezTo>
                    <a:pt x="3441" y="7"/>
                    <a:pt x="3400" y="1"/>
                    <a:pt x="3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615;p70"/>
            <p:cNvSpPr/>
            <p:nvPr/>
          </p:nvSpPr>
          <p:spPr>
            <a:xfrm>
              <a:off x="736133" y="4127644"/>
              <a:ext cx="79045" cy="116048"/>
            </a:xfrm>
            <a:custGeom>
              <a:avLst/>
              <a:gdLst/>
              <a:ahLst/>
              <a:cxnLst/>
              <a:rect l="l" t="t" r="r" b="b"/>
              <a:pathLst>
                <a:path w="2839" h="4168" extrusionOk="0">
                  <a:moveTo>
                    <a:pt x="1231" y="0"/>
                  </a:moveTo>
                  <a:lnTo>
                    <a:pt x="1" y="3620"/>
                  </a:lnTo>
                  <a:lnTo>
                    <a:pt x="1608" y="4168"/>
                  </a:lnTo>
                  <a:lnTo>
                    <a:pt x="2839" y="548"/>
                  </a:lnTo>
                  <a:lnTo>
                    <a:pt x="123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616;p70"/>
            <p:cNvSpPr/>
            <p:nvPr/>
          </p:nvSpPr>
          <p:spPr>
            <a:xfrm>
              <a:off x="761330" y="4119737"/>
              <a:ext cx="62952" cy="31434"/>
            </a:xfrm>
            <a:custGeom>
              <a:avLst/>
              <a:gdLst/>
              <a:ahLst/>
              <a:cxnLst/>
              <a:rect l="l" t="t" r="r" b="b"/>
              <a:pathLst>
                <a:path w="2261" h="1129" extrusionOk="0">
                  <a:moveTo>
                    <a:pt x="328" y="1"/>
                  </a:moveTo>
                  <a:cubicBezTo>
                    <a:pt x="206" y="1"/>
                    <a:pt x="93" y="77"/>
                    <a:pt x="52" y="198"/>
                  </a:cubicBezTo>
                  <a:cubicBezTo>
                    <a:pt x="1" y="349"/>
                    <a:pt x="81" y="514"/>
                    <a:pt x="233" y="566"/>
                  </a:cubicBezTo>
                  <a:lnTo>
                    <a:pt x="1840" y="1113"/>
                  </a:lnTo>
                  <a:cubicBezTo>
                    <a:pt x="1871" y="1124"/>
                    <a:pt x="1903" y="1128"/>
                    <a:pt x="1934" y="1128"/>
                  </a:cubicBezTo>
                  <a:cubicBezTo>
                    <a:pt x="2054" y="1128"/>
                    <a:pt x="2168" y="1053"/>
                    <a:pt x="2208" y="932"/>
                  </a:cubicBezTo>
                  <a:cubicBezTo>
                    <a:pt x="2261" y="781"/>
                    <a:pt x="2179" y="615"/>
                    <a:pt x="2028" y="564"/>
                  </a:cubicBezTo>
                  <a:lnTo>
                    <a:pt x="420" y="16"/>
                  </a:lnTo>
                  <a:cubicBezTo>
                    <a:pt x="389" y="6"/>
                    <a:pt x="358" y="1"/>
                    <a:pt x="3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617;p70"/>
            <p:cNvSpPr/>
            <p:nvPr/>
          </p:nvSpPr>
          <p:spPr>
            <a:xfrm>
              <a:off x="797805" y="4005942"/>
              <a:ext cx="85087" cy="50061"/>
            </a:xfrm>
            <a:custGeom>
              <a:avLst/>
              <a:gdLst/>
              <a:ahLst/>
              <a:cxnLst/>
              <a:rect l="l" t="t" r="r" b="b"/>
              <a:pathLst>
                <a:path w="3056" h="1798" extrusionOk="0">
                  <a:moveTo>
                    <a:pt x="416" y="1"/>
                  </a:moveTo>
                  <a:cubicBezTo>
                    <a:pt x="336" y="1"/>
                    <a:pt x="262" y="51"/>
                    <a:pt x="235" y="131"/>
                  </a:cubicBezTo>
                  <a:lnTo>
                    <a:pt x="35" y="719"/>
                  </a:lnTo>
                  <a:cubicBezTo>
                    <a:pt x="0" y="820"/>
                    <a:pt x="54" y="928"/>
                    <a:pt x="154" y="963"/>
                  </a:cubicBezTo>
                  <a:lnTo>
                    <a:pt x="2578" y="1787"/>
                  </a:lnTo>
                  <a:cubicBezTo>
                    <a:pt x="2598" y="1794"/>
                    <a:pt x="2619" y="1797"/>
                    <a:pt x="2639" y="1797"/>
                  </a:cubicBezTo>
                  <a:cubicBezTo>
                    <a:pt x="2719" y="1797"/>
                    <a:pt x="2793" y="1747"/>
                    <a:pt x="2820" y="1668"/>
                  </a:cubicBezTo>
                  <a:lnTo>
                    <a:pt x="3022" y="1080"/>
                  </a:lnTo>
                  <a:cubicBezTo>
                    <a:pt x="3056" y="980"/>
                    <a:pt x="3002" y="870"/>
                    <a:pt x="2901" y="836"/>
                  </a:cubicBezTo>
                  <a:lnTo>
                    <a:pt x="479" y="11"/>
                  </a:lnTo>
                  <a:cubicBezTo>
                    <a:pt x="458" y="4"/>
                    <a:pt x="437" y="1"/>
                    <a:pt x="4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618;p70"/>
            <p:cNvSpPr/>
            <p:nvPr/>
          </p:nvSpPr>
          <p:spPr>
            <a:xfrm>
              <a:off x="872145" y="4048041"/>
              <a:ext cx="28" cy="28"/>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619;p70"/>
            <p:cNvSpPr/>
            <p:nvPr/>
          </p:nvSpPr>
          <p:spPr>
            <a:xfrm>
              <a:off x="854131" y="4016077"/>
              <a:ext cx="58274" cy="103992"/>
            </a:xfrm>
            <a:custGeom>
              <a:avLst/>
              <a:gdLst/>
              <a:ahLst/>
              <a:cxnLst/>
              <a:rect l="l" t="t" r="r" b="b"/>
              <a:pathLst>
                <a:path w="2093" h="3735" extrusionOk="0">
                  <a:moveTo>
                    <a:pt x="1289" y="0"/>
                  </a:moveTo>
                  <a:cubicBezTo>
                    <a:pt x="1209" y="0"/>
                    <a:pt x="1134" y="51"/>
                    <a:pt x="1107" y="130"/>
                  </a:cubicBezTo>
                  <a:lnTo>
                    <a:pt x="35" y="3281"/>
                  </a:lnTo>
                  <a:cubicBezTo>
                    <a:pt x="1" y="3381"/>
                    <a:pt x="54" y="3490"/>
                    <a:pt x="155" y="3524"/>
                  </a:cubicBezTo>
                  <a:lnTo>
                    <a:pt x="742" y="3724"/>
                  </a:lnTo>
                  <a:cubicBezTo>
                    <a:pt x="763" y="3731"/>
                    <a:pt x="784" y="3735"/>
                    <a:pt x="804" y="3735"/>
                  </a:cubicBezTo>
                  <a:cubicBezTo>
                    <a:pt x="884" y="3735"/>
                    <a:pt x="959" y="3685"/>
                    <a:pt x="986" y="3605"/>
                  </a:cubicBezTo>
                  <a:lnTo>
                    <a:pt x="2058" y="455"/>
                  </a:lnTo>
                  <a:cubicBezTo>
                    <a:pt x="2093" y="353"/>
                    <a:pt x="2039" y="245"/>
                    <a:pt x="1939" y="211"/>
                  </a:cubicBezTo>
                  <a:lnTo>
                    <a:pt x="1351" y="11"/>
                  </a:lnTo>
                  <a:cubicBezTo>
                    <a:pt x="1330" y="4"/>
                    <a:pt x="1309"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620;p70"/>
            <p:cNvSpPr/>
            <p:nvPr/>
          </p:nvSpPr>
          <p:spPr>
            <a:xfrm>
              <a:off x="544852" y="4033229"/>
              <a:ext cx="132419" cy="250944"/>
            </a:xfrm>
            <a:custGeom>
              <a:avLst/>
              <a:gdLst/>
              <a:ahLst/>
              <a:cxnLst/>
              <a:rect l="l" t="t" r="r" b="b"/>
              <a:pathLst>
                <a:path w="4756" h="9013" extrusionOk="0">
                  <a:moveTo>
                    <a:pt x="1702" y="1"/>
                  </a:moveTo>
                  <a:lnTo>
                    <a:pt x="0" y="619"/>
                  </a:lnTo>
                  <a:lnTo>
                    <a:pt x="3054" y="9013"/>
                  </a:lnTo>
                  <a:lnTo>
                    <a:pt x="4756" y="8394"/>
                  </a:lnTo>
                  <a:lnTo>
                    <a:pt x="170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621;p70"/>
            <p:cNvSpPr/>
            <p:nvPr/>
          </p:nvSpPr>
          <p:spPr>
            <a:xfrm>
              <a:off x="531292" y="3994527"/>
              <a:ext cx="61253" cy="56938"/>
            </a:xfrm>
            <a:custGeom>
              <a:avLst/>
              <a:gdLst/>
              <a:ahLst/>
              <a:cxnLst/>
              <a:rect l="l" t="t" r="r" b="b"/>
              <a:pathLst>
                <a:path w="2200" h="2045" extrusionOk="0">
                  <a:moveTo>
                    <a:pt x="1413" y="0"/>
                  </a:moveTo>
                  <a:cubicBezTo>
                    <a:pt x="1369" y="0"/>
                    <a:pt x="1325" y="8"/>
                    <a:pt x="1281" y="24"/>
                  </a:cubicBezTo>
                  <a:lnTo>
                    <a:pt x="303" y="380"/>
                  </a:lnTo>
                  <a:cubicBezTo>
                    <a:pt x="103" y="452"/>
                    <a:pt x="1" y="672"/>
                    <a:pt x="73" y="871"/>
                  </a:cubicBezTo>
                  <a:lnTo>
                    <a:pt x="499" y="2045"/>
                  </a:lnTo>
                  <a:lnTo>
                    <a:pt x="2200" y="1425"/>
                  </a:lnTo>
                  <a:lnTo>
                    <a:pt x="1773" y="253"/>
                  </a:lnTo>
                  <a:cubicBezTo>
                    <a:pt x="1717" y="97"/>
                    <a:pt x="1569" y="0"/>
                    <a:pt x="14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622;p70"/>
            <p:cNvSpPr/>
            <p:nvPr/>
          </p:nvSpPr>
          <p:spPr>
            <a:xfrm>
              <a:off x="539422" y="4025739"/>
              <a:ext cx="64093" cy="48446"/>
            </a:xfrm>
            <a:custGeom>
              <a:avLst/>
              <a:gdLst/>
              <a:ahLst/>
              <a:cxnLst/>
              <a:rect l="l" t="t" r="r" b="b"/>
              <a:pathLst>
                <a:path w="2302" h="1740" extrusionOk="0">
                  <a:moveTo>
                    <a:pt x="1802" y="1"/>
                  </a:moveTo>
                  <a:cubicBezTo>
                    <a:pt x="1780" y="1"/>
                    <a:pt x="1758" y="4"/>
                    <a:pt x="1736" y="13"/>
                  </a:cubicBezTo>
                  <a:lnTo>
                    <a:pt x="151" y="589"/>
                  </a:lnTo>
                  <a:cubicBezTo>
                    <a:pt x="51" y="625"/>
                    <a:pt x="0" y="736"/>
                    <a:pt x="37" y="835"/>
                  </a:cubicBezTo>
                  <a:lnTo>
                    <a:pt x="320" y="1613"/>
                  </a:lnTo>
                  <a:cubicBezTo>
                    <a:pt x="348" y="1691"/>
                    <a:pt x="421" y="1739"/>
                    <a:pt x="500" y="1739"/>
                  </a:cubicBezTo>
                  <a:cubicBezTo>
                    <a:pt x="522" y="1739"/>
                    <a:pt x="544" y="1735"/>
                    <a:pt x="566" y="1727"/>
                  </a:cubicBezTo>
                  <a:lnTo>
                    <a:pt x="2150" y="1150"/>
                  </a:lnTo>
                  <a:cubicBezTo>
                    <a:pt x="2250" y="1114"/>
                    <a:pt x="2302" y="1004"/>
                    <a:pt x="2265" y="904"/>
                  </a:cubicBezTo>
                  <a:lnTo>
                    <a:pt x="1982" y="127"/>
                  </a:lnTo>
                  <a:cubicBezTo>
                    <a:pt x="1953" y="49"/>
                    <a:pt x="1880" y="1"/>
                    <a:pt x="18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623;p70"/>
            <p:cNvSpPr/>
            <p:nvPr/>
          </p:nvSpPr>
          <p:spPr>
            <a:xfrm>
              <a:off x="700772" y="4355761"/>
              <a:ext cx="260188" cy="110312"/>
            </a:xfrm>
            <a:custGeom>
              <a:avLst/>
              <a:gdLst/>
              <a:ahLst/>
              <a:cxnLst/>
              <a:rect l="l" t="t" r="r" b="b"/>
              <a:pathLst>
                <a:path w="9345" h="3962" extrusionOk="0">
                  <a:moveTo>
                    <a:pt x="1" y="1"/>
                  </a:moveTo>
                  <a:lnTo>
                    <a:pt x="1" y="3961"/>
                  </a:lnTo>
                  <a:lnTo>
                    <a:pt x="8954" y="3961"/>
                  </a:lnTo>
                  <a:cubicBezTo>
                    <a:pt x="9170" y="3961"/>
                    <a:pt x="9345" y="3786"/>
                    <a:pt x="9345" y="3571"/>
                  </a:cubicBezTo>
                  <a:lnTo>
                    <a:pt x="9345" y="391"/>
                  </a:lnTo>
                  <a:cubicBezTo>
                    <a:pt x="9345" y="177"/>
                    <a:pt x="9170" y="1"/>
                    <a:pt x="89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624;p70"/>
            <p:cNvSpPr/>
            <p:nvPr/>
          </p:nvSpPr>
          <p:spPr>
            <a:xfrm>
              <a:off x="573669" y="4223814"/>
              <a:ext cx="243232" cy="242258"/>
            </a:xfrm>
            <a:custGeom>
              <a:avLst/>
              <a:gdLst/>
              <a:ahLst/>
              <a:cxnLst/>
              <a:rect l="l" t="t" r="r" b="b"/>
              <a:pathLst>
                <a:path w="8736" h="8701" extrusionOk="0">
                  <a:moveTo>
                    <a:pt x="1" y="0"/>
                  </a:moveTo>
                  <a:lnTo>
                    <a:pt x="1" y="8310"/>
                  </a:lnTo>
                  <a:cubicBezTo>
                    <a:pt x="1" y="8525"/>
                    <a:pt x="175" y="8700"/>
                    <a:pt x="391" y="8700"/>
                  </a:cubicBezTo>
                  <a:lnTo>
                    <a:pt x="8346" y="8700"/>
                  </a:lnTo>
                  <a:cubicBezTo>
                    <a:pt x="8561" y="8700"/>
                    <a:pt x="8736" y="8525"/>
                    <a:pt x="8736" y="8310"/>
                  </a:cubicBezTo>
                  <a:lnTo>
                    <a:pt x="87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625;p70"/>
            <p:cNvSpPr/>
            <p:nvPr/>
          </p:nvSpPr>
          <p:spPr>
            <a:xfrm>
              <a:off x="557854" y="4174225"/>
              <a:ext cx="274889" cy="56158"/>
            </a:xfrm>
            <a:custGeom>
              <a:avLst/>
              <a:gdLst/>
              <a:ahLst/>
              <a:cxnLst/>
              <a:rect l="l" t="t" r="r" b="b"/>
              <a:pathLst>
                <a:path w="9873" h="2017" extrusionOk="0">
                  <a:moveTo>
                    <a:pt x="391" y="1"/>
                  </a:moveTo>
                  <a:cubicBezTo>
                    <a:pt x="175" y="1"/>
                    <a:pt x="0" y="175"/>
                    <a:pt x="0" y="391"/>
                  </a:cubicBezTo>
                  <a:lnTo>
                    <a:pt x="0" y="1627"/>
                  </a:lnTo>
                  <a:cubicBezTo>
                    <a:pt x="0" y="1842"/>
                    <a:pt x="175" y="2017"/>
                    <a:pt x="391" y="2017"/>
                  </a:cubicBezTo>
                  <a:lnTo>
                    <a:pt x="9482" y="2017"/>
                  </a:lnTo>
                  <a:cubicBezTo>
                    <a:pt x="9698" y="2017"/>
                    <a:pt x="9872" y="1842"/>
                    <a:pt x="9872" y="1627"/>
                  </a:cubicBezTo>
                  <a:lnTo>
                    <a:pt x="9872" y="391"/>
                  </a:lnTo>
                  <a:cubicBezTo>
                    <a:pt x="9872" y="175"/>
                    <a:pt x="9698" y="1"/>
                    <a:pt x="94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626;p70"/>
            <p:cNvSpPr/>
            <p:nvPr/>
          </p:nvSpPr>
          <p:spPr>
            <a:xfrm>
              <a:off x="573669" y="4420134"/>
              <a:ext cx="243232" cy="16149"/>
            </a:xfrm>
            <a:custGeom>
              <a:avLst/>
              <a:gdLst/>
              <a:ahLst/>
              <a:cxnLst/>
              <a:rect l="l" t="t" r="r" b="b"/>
              <a:pathLst>
                <a:path w="8736" h="580" extrusionOk="0">
                  <a:moveTo>
                    <a:pt x="1" y="0"/>
                  </a:moveTo>
                  <a:lnTo>
                    <a:pt x="1" y="580"/>
                  </a:lnTo>
                  <a:lnTo>
                    <a:pt x="8736" y="580"/>
                  </a:lnTo>
                  <a:lnTo>
                    <a:pt x="873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737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up)">
                                      <p:cBhvr>
                                        <p:cTn id="25" dur="500"/>
                                        <p:tgtEl>
                                          <p:spTgt spid="2">
                                            <p:txEl>
                                              <p:pRg st="4" end="4"/>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wipe(up)">
                                      <p:cBhvr>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sp>
        <p:nvSpPr>
          <p:cNvPr id="2335" name="Google Shape;2335;p41"/>
          <p:cNvSpPr txBox="1">
            <a:spLocks noGrp="1"/>
          </p:cNvSpPr>
          <p:nvPr>
            <p:ph type="title"/>
          </p:nvPr>
        </p:nvSpPr>
        <p:spPr>
          <a:xfrm>
            <a:off x="664356" y="568946"/>
            <a:ext cx="7871339" cy="2143748"/>
          </a:xfrm>
          <a:prstGeom prst="rect">
            <a:avLst/>
          </a:prstGeom>
        </p:spPr>
        <p:txBody>
          <a:bodyPr spcFirstLastPara="1" wrap="square" lIns="91425" tIns="91425" rIns="91425" bIns="91425" anchor="b" anchorCtr="0">
            <a:noAutofit/>
          </a:bodyPr>
          <a:lstStyle/>
          <a:p>
            <a:pPr lvl="0">
              <a:lnSpc>
                <a:spcPct val="150000"/>
              </a:lnSpc>
            </a:pPr>
            <a:r>
              <a:rPr lang="vi-VN" sz="3000">
                <a:latin typeface="+mn-lt"/>
              </a:rPr>
              <a:t>CHUYÊN ĐỀ 1: BIẾN </a:t>
            </a:r>
            <a:r>
              <a:rPr lang="vi-VN" sz="3000">
                <a:latin typeface="+mn-lt"/>
              </a:rPr>
              <a:t>NGẪU </a:t>
            </a:r>
            <a:r>
              <a:rPr lang="vi-VN" sz="3000" smtClean="0">
                <a:latin typeface="+mn-lt"/>
              </a:rPr>
              <a:t>NHIÊN</a:t>
            </a:r>
            <a:r>
              <a:rPr lang="en-US" sz="3000" smtClean="0">
                <a:latin typeface="+mn-lt"/>
              </a:rPr>
              <a:t/>
            </a:r>
            <a:br>
              <a:rPr lang="en-US" sz="3000" smtClean="0">
                <a:latin typeface="+mn-lt"/>
              </a:rPr>
            </a:br>
            <a:r>
              <a:rPr lang="vi-VN" sz="3000" smtClean="0">
                <a:latin typeface="+mn-lt"/>
              </a:rPr>
              <a:t> </a:t>
            </a:r>
            <a:r>
              <a:rPr lang="vi-VN" sz="3000">
                <a:latin typeface="+mn-lt"/>
              </a:rPr>
              <a:t>RỜI RẠC. CÁC SỐ ĐẶC TRƯNG CỦA </a:t>
            </a:r>
            <a:r>
              <a:rPr lang="vi-VN" sz="3000">
                <a:latin typeface="+mn-lt"/>
              </a:rPr>
              <a:t>BIẾN </a:t>
            </a:r>
            <a:r>
              <a:rPr lang="vi-VN" sz="3000" smtClean="0">
                <a:latin typeface="+mn-lt"/>
              </a:rPr>
              <a:t>NGẪU </a:t>
            </a:r>
            <a:r>
              <a:rPr lang="vi-VN" sz="3000">
                <a:latin typeface="+mn-lt"/>
              </a:rPr>
              <a:t>NHIÊN RỜI RẠC.</a:t>
            </a:r>
            <a:endParaRPr lang="en-US" sz="3000">
              <a:latin typeface="+mn-lt"/>
            </a:endParaRPr>
          </a:p>
        </p:txBody>
      </p:sp>
      <p:sp>
        <p:nvSpPr>
          <p:cNvPr id="2336" name="Google Shape;2336;p41"/>
          <p:cNvSpPr txBox="1">
            <a:spLocks noGrp="1"/>
          </p:cNvSpPr>
          <p:nvPr>
            <p:ph type="subTitle" idx="1"/>
          </p:nvPr>
        </p:nvSpPr>
        <p:spPr>
          <a:xfrm>
            <a:off x="1096230" y="2796895"/>
            <a:ext cx="6969939" cy="1619040"/>
          </a:xfrm>
          <a:prstGeom prst="rect">
            <a:avLst/>
          </a:prstGeom>
        </p:spPr>
        <p:txBody>
          <a:bodyPr spcFirstLastPara="1" wrap="square" lIns="91425" tIns="91425" rIns="91425" bIns="91425" anchor="t" anchorCtr="0">
            <a:noAutofit/>
          </a:bodyPr>
          <a:lstStyle/>
          <a:p>
            <a:pPr marL="0" lvl="0" indent="0">
              <a:lnSpc>
                <a:spcPct val="150000"/>
              </a:lnSpc>
            </a:pPr>
            <a:r>
              <a:rPr lang="vi-VN" sz="3000" b="1">
                <a:latin typeface="+mn-lt"/>
              </a:rPr>
              <a:t>BÀI 2. BIẾN NGẪU NHIÊN </a:t>
            </a:r>
            <a:r>
              <a:rPr lang="vi-VN" sz="3000" b="1">
                <a:latin typeface="+mn-lt"/>
              </a:rPr>
              <a:t>CÓ </a:t>
            </a:r>
            <a:endParaRPr lang="en-US" sz="3000" b="1" smtClean="0">
              <a:latin typeface="+mn-lt"/>
            </a:endParaRPr>
          </a:p>
          <a:p>
            <a:pPr marL="0" lvl="0" indent="0">
              <a:lnSpc>
                <a:spcPct val="150000"/>
              </a:lnSpc>
            </a:pPr>
            <a:r>
              <a:rPr lang="vi-VN" sz="3000" b="1" smtClean="0">
                <a:latin typeface="+mn-lt"/>
              </a:rPr>
              <a:t>PHÂN </a:t>
            </a:r>
            <a:r>
              <a:rPr lang="vi-VN" sz="3000" b="1">
                <a:latin typeface="+mn-lt"/>
              </a:rPr>
              <a:t>BỐ </a:t>
            </a:r>
            <a:r>
              <a:rPr lang="vi-VN" sz="3000" b="1" smtClean="0">
                <a:latin typeface="+mn-lt"/>
              </a:rPr>
              <a:t>NHỊ </a:t>
            </a:r>
            <a:r>
              <a:rPr lang="vi-VN" sz="3000" b="1">
                <a:latin typeface="+mn-lt"/>
              </a:rPr>
              <a:t>THỨC VÀ ÁP DỤNG</a:t>
            </a:r>
            <a:endParaRPr lang="en-US" sz="3000" b="1">
              <a:latin typeface="+mn-lt"/>
            </a:endParaRPr>
          </a:p>
        </p:txBody>
      </p:sp>
      <p:grpSp>
        <p:nvGrpSpPr>
          <p:cNvPr id="2337" name="Google Shape;2337;p41"/>
          <p:cNvGrpSpPr/>
          <p:nvPr/>
        </p:nvGrpSpPr>
        <p:grpSpPr>
          <a:xfrm rot="7470027">
            <a:off x="-239169" y="2499649"/>
            <a:ext cx="1600050" cy="2051416"/>
            <a:chOff x="1400935" y="1333409"/>
            <a:chExt cx="760984" cy="1020399"/>
          </a:xfrm>
        </p:grpSpPr>
        <p:sp>
          <p:nvSpPr>
            <p:cNvPr id="2338" name="Google Shape;2338;p41"/>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41"/>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0" name="Google Shape;2340;p41"/>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1" name="Google Shape;2341;p41"/>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41"/>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41"/>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41"/>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41"/>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41"/>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41"/>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41"/>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41"/>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41"/>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41"/>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52" name="Google Shape;2352;p41"/>
          <p:cNvGrpSpPr/>
          <p:nvPr/>
        </p:nvGrpSpPr>
        <p:grpSpPr>
          <a:xfrm>
            <a:off x="8092813" y="2280841"/>
            <a:ext cx="960914" cy="1911391"/>
            <a:chOff x="503795" y="323625"/>
            <a:chExt cx="502785" cy="1047439"/>
          </a:xfrm>
        </p:grpSpPr>
        <p:sp>
          <p:nvSpPr>
            <p:cNvPr id="2353" name="Google Shape;2353;p41"/>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41"/>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41"/>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41"/>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41"/>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41"/>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41"/>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41"/>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41"/>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41"/>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41"/>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41"/>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41"/>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66874232"/>
      </p:ext>
    </p:extLst>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66" name="Rectangle 65"/>
          <p:cNvSpPr/>
          <p:nvPr/>
        </p:nvSpPr>
        <p:spPr>
          <a:xfrm>
            <a:off x="4274708" y="405603"/>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900" b="0" i="1" u="sng"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728246" y="1044462"/>
                <a:ext cx="7819403" cy="3056029"/>
              </a:xfrm>
              <a:prstGeom prst="rect">
                <a:avLst/>
              </a:prstGeom>
            </p:spPr>
            <p:txBody>
              <a:bodyPr wrap="square">
                <a:spAutoFit/>
              </a:bodyPr>
              <a:lstStyle/>
              <a:p>
                <a:pPr lvl="0" algn="just">
                  <a:lnSpc>
                    <a:spcPct val="150000"/>
                  </a:lnSpc>
                  <a:spcBef>
                    <a:spcPts val="600"/>
                  </a:spcBef>
                  <a:spcAft>
                    <a:spcPts val="600"/>
                  </a:spcAft>
                </a:pPr>
                <a:r>
                  <a:rPr lang="vi-VN" sz="1800" smtClean="0">
                    <a:latin typeface="Arial" panose="020B0604020202020204" pitchFamily="34" charset="0"/>
                    <a:ea typeface="Arial" panose="020B0604020202020204" pitchFamily="34" charset="0"/>
                    <a:cs typeface="Times New Roman" panose="02020603050405020304" pitchFamily="18" charset="0"/>
                  </a:rPr>
                  <a:t>c) Áp dụng công thức tính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𝐸</m:t>
                    </m:r>
                    <m:r>
                      <a:rPr lang="vi-VN" sz="1800" i="1" smtClean="0">
                        <a:latin typeface="Cambria Math" panose="02040503050406030204" pitchFamily="18" charset="0"/>
                        <a:ea typeface="Arial" panose="020B0604020202020204" pitchFamily="34" charset="0"/>
                        <a:cs typeface="Times New Roman" panose="02020603050405020304" pitchFamily="18" charset="0"/>
                      </a:rPr>
                      <m:t>(</m:t>
                    </m:r>
                    <m:r>
                      <a:rPr lang="vi-VN" sz="1800" i="1" smtClean="0">
                        <a:latin typeface="Cambria Math" panose="02040503050406030204" pitchFamily="18" charset="0"/>
                        <a:ea typeface="Arial" panose="020B0604020202020204" pitchFamily="34" charset="0"/>
                        <a:cs typeface="Times New Roman" panose="02020603050405020304" pitchFamily="18" charset="0"/>
                      </a:rPr>
                      <m:t>𝑋</m:t>
                    </m:r>
                    <m:r>
                      <a:rPr lang="vi-VN" sz="1800" i="1" smtClean="0">
                        <a:latin typeface="Cambria Math" panose="02040503050406030204" pitchFamily="18" charset="0"/>
                        <a:ea typeface="Arial" panose="020B0604020202020204" pitchFamily="34" charset="0"/>
                        <a:cs typeface="Times New Roman" panose="02020603050405020304" pitchFamily="18" charset="0"/>
                      </a:rPr>
                      <m:t>)</m:t>
                    </m:r>
                  </m:oMath>
                </a14:m>
                <a:r>
                  <a:rPr lang="vi-VN" sz="1800">
                    <a:latin typeface="Arial" panose="020B0604020202020204" pitchFamily="34" charset="0"/>
                    <a:ea typeface="Arial" panose="020B0604020202020204" pitchFamily="34" charset="0"/>
                    <a:cs typeface="Times New Roman" panose="02020603050405020304" pitchFamily="18" charset="0"/>
                  </a:rPr>
                  <a:t> và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𝑉</m:t>
                    </m:r>
                    <m:r>
                      <a:rPr lang="vi-VN" sz="1800" i="1" smtClean="0">
                        <a:latin typeface="Cambria Math" panose="02040503050406030204" pitchFamily="18" charset="0"/>
                        <a:ea typeface="Arial" panose="020B0604020202020204" pitchFamily="34" charset="0"/>
                        <a:cs typeface="Times New Roman" panose="02020603050405020304" pitchFamily="18" charset="0"/>
                      </a:rPr>
                      <m:t>(</m:t>
                    </m:r>
                    <m:r>
                      <a:rPr lang="vi-VN" sz="1800" i="1" smtClean="0">
                        <a:latin typeface="Cambria Math" panose="02040503050406030204" pitchFamily="18" charset="0"/>
                        <a:ea typeface="Arial" panose="020B0604020202020204" pitchFamily="34" charset="0"/>
                        <a:cs typeface="Times New Roman" panose="02020603050405020304" pitchFamily="18" charset="0"/>
                      </a:rPr>
                      <m:t>𝑋</m:t>
                    </m:r>
                    <m:r>
                      <a:rPr lang="vi-VN" sz="1800" i="1" smtClean="0">
                        <a:latin typeface="Cambria Math" panose="02040503050406030204" pitchFamily="18" charset="0"/>
                        <a:ea typeface="Arial" panose="020B0604020202020204" pitchFamily="34" charset="0"/>
                        <a:cs typeface="Times New Roman" panose="02020603050405020304" pitchFamily="18" charset="0"/>
                      </a:rPr>
                      <m:t>)</m:t>
                    </m:r>
                  </m:oMath>
                </a14:m>
                <a:r>
                  <a:rPr lang="vi-VN" sz="1800">
                    <a:latin typeface="Arial" panose="020B0604020202020204" pitchFamily="34" charset="0"/>
                    <a:ea typeface="Arial" panose="020B0604020202020204" pitchFamily="34" charset="0"/>
                    <a:cs typeface="Times New Roman" panose="02020603050405020304" pitchFamily="18" charset="0"/>
                  </a:rPr>
                  <a:t> ta </a:t>
                </a:r>
                <a:r>
                  <a:rPr lang="vi-VN" sz="1800">
                    <a:latin typeface="Arial" panose="020B0604020202020204" pitchFamily="34" charset="0"/>
                    <a:ea typeface="Arial" panose="020B0604020202020204" pitchFamily="34" charset="0"/>
                    <a:cs typeface="Times New Roman" panose="02020603050405020304" pitchFamily="18" charset="0"/>
                  </a:rPr>
                  <a:t>có</a:t>
                </a:r>
                <a:r>
                  <a:rPr lang="vi-VN" sz="1800" smtClean="0">
                    <a:latin typeface="Arial" panose="020B0604020202020204" pitchFamily="34" charset="0"/>
                    <a:ea typeface="Arial" panose="020B0604020202020204" pitchFamily="34" charset="0"/>
                    <a:cs typeface="Times New Roman" panose="02020603050405020304" pitchFamily="18" charset="0"/>
                  </a:rPr>
                  <a:t>:</a:t>
                </a:r>
                <a:endParaRPr lang="en-US" sz="1800" smtClean="0">
                  <a:latin typeface="Arial" panose="020B0604020202020204" pitchFamily="34" charset="0"/>
                  <a:ea typeface="Arial" panose="020B0604020202020204" pitchFamily="34" charset="0"/>
                  <a:cs typeface="Times New Roman" panose="02020603050405020304" pitchFamily="18" charset="0"/>
                </a:endParaRPr>
              </a:p>
              <a:p>
                <a:pPr marL="2058988" lvl="0" indent="-2058988"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𝐸</m:t>
                      </m:r>
                      <m:d>
                        <m:d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d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𝑋</m:t>
                          </m:r>
                        </m:e>
                      </m:d>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𝑛</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𝑝</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=18.</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6</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=3</m:t>
                      </m:r>
                    </m:oMath>
                  </m:oMathPara>
                </a14:m>
                <a:endParaRPr kumimoji="0" lang="en-US" sz="1800" b="0" i="0" u="none" strike="noStrike" kern="0" cap="none" spc="0" normalizeH="0" baseline="0" noProof="0" smtClean="0">
                  <a:ln>
                    <a:noFill/>
                  </a:ln>
                  <a:solidFill>
                    <a:srgbClr val="000000"/>
                  </a:solidFill>
                  <a:effectLst/>
                  <a:uLnTx/>
                  <a:uFillTx/>
                  <a:latin typeface="Arial"/>
                  <a:cs typeface="Times New Roman" panose="02020603050405020304" pitchFamily="18" charset="0"/>
                  <a:sym typeface="Arial"/>
                </a:endParaRPr>
              </a:p>
              <a:p>
                <a:pPr marL="2058988" indent="-2058988"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𝑉</m:t>
                      </m:r>
                      <m:d>
                        <m:dPr>
                          <m:ctrlPr>
                            <a:rPr lang="en-US" sz="1800" i="1">
                              <a:latin typeface="Cambria Math" panose="02040503050406030204" pitchFamily="18" charset="0"/>
                              <a:ea typeface="Arial" panose="020B0604020202020204" pitchFamily="34" charset="0"/>
                              <a:cs typeface="Times New Roman" panose="02020603050405020304" pitchFamily="18" charset="0"/>
                            </a:rPr>
                          </m:ctrlPr>
                        </m:dPr>
                        <m:e>
                          <m:r>
                            <a:rPr lang="en-US" sz="1800" i="1">
                              <a:latin typeface="Cambria Math" panose="02040503050406030204" pitchFamily="18" charset="0"/>
                              <a:ea typeface="Arial" panose="020B0604020202020204" pitchFamily="34" charset="0"/>
                              <a:cs typeface="Times New Roman" panose="02020603050405020304" pitchFamily="18" charset="0"/>
                            </a:rPr>
                            <m:t>𝑋</m:t>
                          </m:r>
                        </m:e>
                      </m:d>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𝑛</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𝑝</m:t>
                      </m:r>
                      <m:d>
                        <m:dPr>
                          <m:ctrlPr>
                            <a:rPr lang="en-US" sz="1800" i="1" smtClean="0">
                              <a:latin typeface="Cambria Math" panose="02040503050406030204" pitchFamily="18" charset="0"/>
                              <a:cs typeface="Times New Roman" panose="02020603050405020304" pitchFamily="18" charset="0"/>
                            </a:rPr>
                          </m:ctrlPr>
                        </m:dPr>
                        <m:e>
                          <m:r>
                            <a:rPr lang="en-US" sz="1800" b="0" i="1" smtClean="0">
                              <a:latin typeface="Cambria Math" panose="02040503050406030204" pitchFamily="18" charset="0"/>
                              <a:cs typeface="Times New Roman" panose="02020603050405020304" pitchFamily="18" charset="0"/>
                            </a:rPr>
                            <m:t>1−</m:t>
                          </m:r>
                          <m:r>
                            <a:rPr lang="en-US" sz="1800" b="0" i="1" smtClean="0">
                              <a:latin typeface="Cambria Math" panose="02040503050406030204" pitchFamily="18" charset="0"/>
                              <a:cs typeface="Times New Roman" panose="02020603050405020304" pitchFamily="18" charset="0"/>
                            </a:rPr>
                            <m:t>𝑝</m:t>
                          </m:r>
                        </m:e>
                      </m:d>
                      <m:r>
                        <a:rPr lang="en-US" sz="1800" i="1">
                          <a:latin typeface="Cambria Math" panose="02040503050406030204" pitchFamily="18" charset="0"/>
                          <a:ea typeface="Arial" panose="020B0604020202020204" pitchFamily="34" charset="0"/>
                          <a:cs typeface="Times New Roman" panose="02020603050405020304" pitchFamily="18" charset="0"/>
                        </a:rPr>
                        <m:t>=18.</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cs typeface="Times New Roman" panose="02020603050405020304" pitchFamily="18" charset="0"/>
                            </a:rPr>
                            <m:t>1</m:t>
                          </m:r>
                        </m:num>
                        <m:den>
                          <m:r>
                            <a:rPr lang="en-US" sz="1800" i="1">
                              <a:latin typeface="Cambria Math" panose="02040503050406030204" pitchFamily="18" charset="0"/>
                              <a:cs typeface="Times New Roman" panose="02020603050405020304" pitchFamily="18" charset="0"/>
                            </a:rPr>
                            <m:t>6</m:t>
                          </m:r>
                        </m:den>
                      </m:f>
                      <m:r>
                        <a:rPr lang="en-US" sz="1800" b="0" i="1" smtClean="0">
                          <a:latin typeface="Cambria Math" panose="02040503050406030204" pitchFamily="18"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b="0" i="1" smtClean="0">
                              <a:latin typeface="Cambria Math" panose="02040503050406030204" pitchFamily="18" charset="0"/>
                              <a:cs typeface="Times New Roman" panose="02020603050405020304" pitchFamily="18" charset="0"/>
                            </a:rPr>
                            <m:t>5</m:t>
                          </m:r>
                        </m:num>
                        <m:den>
                          <m:r>
                            <a:rPr lang="en-US" sz="1800" i="1">
                              <a:latin typeface="Cambria Math" panose="02040503050406030204" pitchFamily="18" charset="0"/>
                              <a:cs typeface="Times New Roman" panose="02020603050405020304" pitchFamily="18" charset="0"/>
                            </a:rPr>
                            <m:t>6</m:t>
                          </m:r>
                        </m:den>
                      </m:f>
                      <m:r>
                        <a:rPr lang="en-US" sz="1800" i="1">
                          <a:latin typeface="Cambria Math" panose="02040503050406030204" pitchFamily="18" charset="0"/>
                          <a:cs typeface="Times New Roman" panose="02020603050405020304" pitchFamily="18" charset="0"/>
                        </a:rPr>
                        <m:t>=</m:t>
                      </m:r>
                      <m:r>
                        <a:rPr lang="en-US" sz="1800" b="0" i="1" smtClean="0">
                          <a:latin typeface="Cambria Math" panose="02040503050406030204" pitchFamily="18" charset="0"/>
                          <a:cs typeface="Times New Roman" panose="02020603050405020304" pitchFamily="18" charset="0"/>
                        </a:rPr>
                        <m:t>2,5</m:t>
                      </m:r>
                    </m:oMath>
                  </m:oMathPara>
                </a14:m>
                <a:endParaRPr lang="en-US" sz="1800" b="0" smtClean="0">
                  <a:cs typeface="Times New Roman" panose="02020603050405020304" pitchFamily="18" charset="0"/>
                </a:endParaRPr>
              </a:p>
              <a:p>
                <a:pPr marL="2058988" indent="-2058988" algn="just">
                  <a:lnSpc>
                    <a:spcPct val="200000"/>
                  </a:lnSpc>
                  <a:spcBef>
                    <a:spcPts val="600"/>
                  </a:spcBef>
                  <a:spcAft>
                    <a:spcPts val="600"/>
                  </a:spcAft>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ea typeface="Aptos"/>
                          <a:cs typeface="Times New Roman" panose="02020603050405020304" pitchFamily="18" charset="0"/>
                        </a:rPr>
                        <m:t>𝜎</m:t>
                      </m:r>
                      <m:d>
                        <m:dPr>
                          <m:ctrlPr>
                            <a:rPr lang="en-US" sz="1800" i="1">
                              <a:effectLst/>
                              <a:latin typeface="Cambria Math" panose="02040503050406030204" pitchFamily="18" charset="0"/>
                              <a:cs typeface="Times New Roman" panose="02020603050405020304" pitchFamily="18" charset="0"/>
                            </a:rPr>
                          </m:ctrlPr>
                        </m:dPr>
                        <m:e>
                          <m:r>
                            <a:rPr lang="en-US" sz="1800" i="1">
                              <a:effectLst/>
                              <a:latin typeface="Cambria Math" panose="02040503050406030204" pitchFamily="18" charset="0"/>
                              <a:ea typeface="Aptos"/>
                              <a:cs typeface="Times New Roman" panose="02020603050405020304" pitchFamily="18" charset="0"/>
                            </a:rPr>
                            <m:t>𝑋</m:t>
                          </m:r>
                        </m:e>
                      </m:d>
                      <m:r>
                        <a:rPr lang="en-US" sz="1800" i="1">
                          <a:effectLst/>
                          <a:latin typeface="Cambria Math" panose="02040503050406030204" pitchFamily="18" charset="0"/>
                          <a:ea typeface="Aptos"/>
                          <a:cs typeface="Times New Roman" panose="02020603050405020304" pitchFamily="18" charset="0"/>
                        </a:rPr>
                        <m:t>=</m:t>
                      </m:r>
                      <m:rad>
                        <m:radPr>
                          <m:degHide m:val="on"/>
                          <m:ctrlPr>
                            <a:rPr lang="en-US" sz="1800" i="1">
                              <a:effectLst/>
                              <a:latin typeface="Cambria Math" panose="02040503050406030204" pitchFamily="18" charset="0"/>
                              <a:cs typeface="Times New Roman" panose="02020603050405020304" pitchFamily="18" charset="0"/>
                            </a:rPr>
                          </m:ctrlPr>
                        </m:radPr>
                        <m:deg/>
                        <m:e>
                          <m:r>
                            <a:rPr lang="en-US" sz="1800" b="0" i="1" smtClean="0">
                              <a:effectLst/>
                              <a:latin typeface="Cambria Math" panose="02040503050406030204" pitchFamily="18" charset="0"/>
                              <a:ea typeface="Aptos"/>
                              <a:cs typeface="Times New Roman" panose="02020603050405020304" pitchFamily="18" charset="0"/>
                            </a:rPr>
                            <m:t>2,5</m:t>
                          </m:r>
                        </m:e>
                      </m:rad>
                      <m:r>
                        <a:rPr lang="en-US" sz="180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effectLst/>
                          <a:latin typeface="Cambria Math" panose="02040503050406030204" pitchFamily="18" charset="0"/>
                          <a:ea typeface="Cambria Math" panose="02040503050406030204" pitchFamily="18" charset="0"/>
                          <a:cs typeface="Times New Roman" panose="02020603050405020304" pitchFamily="18" charset="0"/>
                        </a:rPr>
                        <m:t>1,5811</m:t>
                      </m:r>
                    </m:oMath>
                  </m:oMathPara>
                </a14:m>
                <a:endParaRPr lang="en-US" sz="1800">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728246" y="1044462"/>
                <a:ext cx="7819403" cy="3056029"/>
              </a:xfrm>
              <a:prstGeom prst="rect">
                <a:avLst/>
              </a:prstGeom>
              <a:blipFill>
                <a:blip r:embed="rId3"/>
                <a:stretch>
                  <a:fillRect l="-624"/>
                </a:stretch>
              </a:blipFill>
            </p:spPr>
            <p:txBody>
              <a:bodyPr/>
              <a:lstStyle/>
              <a:p>
                <a:r>
                  <a:rPr lang="en-US">
                    <a:noFill/>
                  </a:rPr>
                  <a:t> </a:t>
                </a:r>
              </a:p>
            </p:txBody>
          </p:sp>
        </mc:Fallback>
      </mc:AlternateContent>
      <p:grpSp>
        <p:nvGrpSpPr>
          <p:cNvPr id="7" name="Google Shape;4605;p70"/>
          <p:cNvGrpSpPr/>
          <p:nvPr/>
        </p:nvGrpSpPr>
        <p:grpSpPr>
          <a:xfrm>
            <a:off x="7696863" y="4222141"/>
            <a:ext cx="715617" cy="790507"/>
            <a:chOff x="531292" y="3930739"/>
            <a:chExt cx="444066" cy="535335"/>
          </a:xfrm>
        </p:grpSpPr>
        <p:sp>
          <p:nvSpPr>
            <p:cNvPr id="8" name="Google Shape;4606;p70"/>
            <p:cNvSpPr/>
            <p:nvPr/>
          </p:nvSpPr>
          <p:spPr>
            <a:xfrm>
              <a:off x="845555" y="4300911"/>
              <a:ext cx="110034" cy="90989"/>
            </a:xfrm>
            <a:custGeom>
              <a:avLst/>
              <a:gdLst/>
              <a:ahLst/>
              <a:cxnLst/>
              <a:rect l="l" t="t" r="r" b="b"/>
              <a:pathLst>
                <a:path w="3952" h="3268" extrusionOk="0">
                  <a:moveTo>
                    <a:pt x="989" y="0"/>
                  </a:moveTo>
                  <a:lnTo>
                    <a:pt x="83" y="2665"/>
                  </a:lnTo>
                  <a:cubicBezTo>
                    <a:pt x="0" y="2906"/>
                    <a:pt x="171" y="3161"/>
                    <a:pt x="426" y="3176"/>
                  </a:cubicBezTo>
                  <a:lnTo>
                    <a:pt x="1941" y="3265"/>
                  </a:lnTo>
                  <a:cubicBezTo>
                    <a:pt x="1964" y="3266"/>
                    <a:pt x="1986" y="3267"/>
                    <a:pt x="2009" y="3267"/>
                  </a:cubicBezTo>
                  <a:cubicBezTo>
                    <a:pt x="2503" y="3267"/>
                    <a:pt x="2946" y="2953"/>
                    <a:pt x="3107" y="2481"/>
                  </a:cubicBezTo>
                  <a:lnTo>
                    <a:pt x="39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607;p70"/>
            <p:cNvSpPr/>
            <p:nvPr/>
          </p:nvSpPr>
          <p:spPr>
            <a:xfrm>
              <a:off x="870141" y="4232751"/>
              <a:ext cx="105217" cy="81690"/>
            </a:xfrm>
            <a:custGeom>
              <a:avLst/>
              <a:gdLst/>
              <a:ahLst/>
              <a:cxnLst/>
              <a:rect l="l" t="t" r="r" b="b"/>
              <a:pathLst>
                <a:path w="3779" h="2934" extrusionOk="0">
                  <a:moveTo>
                    <a:pt x="1771" y="1"/>
                  </a:moveTo>
                  <a:cubicBezTo>
                    <a:pt x="1276" y="1"/>
                    <a:pt x="833" y="315"/>
                    <a:pt x="672" y="787"/>
                  </a:cubicBezTo>
                  <a:lnTo>
                    <a:pt x="0" y="2763"/>
                  </a:lnTo>
                  <a:lnTo>
                    <a:pt x="2903" y="2933"/>
                  </a:lnTo>
                  <a:lnTo>
                    <a:pt x="3697" y="603"/>
                  </a:lnTo>
                  <a:cubicBezTo>
                    <a:pt x="3779" y="361"/>
                    <a:pt x="3608" y="108"/>
                    <a:pt x="3353" y="92"/>
                  </a:cubicBezTo>
                  <a:lnTo>
                    <a:pt x="1840" y="3"/>
                  </a:lnTo>
                  <a:cubicBezTo>
                    <a:pt x="1817" y="1"/>
                    <a:pt x="1794" y="1"/>
                    <a:pt x="17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608;p70"/>
            <p:cNvSpPr/>
            <p:nvPr/>
          </p:nvSpPr>
          <p:spPr>
            <a:xfrm>
              <a:off x="628965" y="4019780"/>
              <a:ext cx="50395" cy="248634"/>
            </a:xfrm>
            <a:custGeom>
              <a:avLst/>
              <a:gdLst/>
              <a:ahLst/>
              <a:cxnLst/>
              <a:rect l="l" t="t" r="r" b="b"/>
              <a:pathLst>
                <a:path w="1810" h="8930" extrusionOk="0">
                  <a:moveTo>
                    <a:pt x="0" y="1"/>
                  </a:moveTo>
                  <a:lnTo>
                    <a:pt x="0" y="8930"/>
                  </a:lnTo>
                  <a:lnTo>
                    <a:pt x="1809" y="8930"/>
                  </a:lnTo>
                  <a:lnTo>
                    <a:pt x="180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09;p70"/>
            <p:cNvSpPr/>
            <p:nvPr/>
          </p:nvSpPr>
          <p:spPr>
            <a:xfrm>
              <a:off x="628965" y="3975399"/>
              <a:ext cx="50395" cy="45467"/>
            </a:xfrm>
            <a:custGeom>
              <a:avLst/>
              <a:gdLst/>
              <a:ahLst/>
              <a:cxnLst/>
              <a:rect l="l" t="t" r="r" b="b"/>
              <a:pathLst>
                <a:path w="1810" h="1633" extrusionOk="0">
                  <a:moveTo>
                    <a:pt x="385" y="1"/>
                  </a:moveTo>
                  <a:cubicBezTo>
                    <a:pt x="172" y="1"/>
                    <a:pt x="0" y="173"/>
                    <a:pt x="0" y="385"/>
                  </a:cubicBezTo>
                  <a:lnTo>
                    <a:pt x="0" y="1633"/>
                  </a:lnTo>
                  <a:lnTo>
                    <a:pt x="1809" y="1633"/>
                  </a:lnTo>
                  <a:lnTo>
                    <a:pt x="1809" y="385"/>
                  </a:lnTo>
                  <a:cubicBezTo>
                    <a:pt x="1809" y="173"/>
                    <a:pt x="1637" y="1"/>
                    <a:pt x="14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610;p70"/>
            <p:cNvSpPr/>
            <p:nvPr/>
          </p:nvSpPr>
          <p:spPr>
            <a:xfrm>
              <a:off x="625318" y="4011567"/>
              <a:ext cx="57662" cy="33745"/>
            </a:xfrm>
            <a:custGeom>
              <a:avLst/>
              <a:gdLst/>
              <a:ahLst/>
              <a:cxnLst/>
              <a:rect l="l" t="t" r="r" b="b"/>
              <a:pathLst>
                <a:path w="2071" h="1212" extrusionOk="0">
                  <a:moveTo>
                    <a:pt x="192" y="1"/>
                  </a:moveTo>
                  <a:cubicBezTo>
                    <a:pt x="86" y="1"/>
                    <a:pt x="1" y="86"/>
                    <a:pt x="1" y="192"/>
                  </a:cubicBezTo>
                  <a:lnTo>
                    <a:pt x="1" y="1020"/>
                  </a:lnTo>
                  <a:cubicBezTo>
                    <a:pt x="1" y="1126"/>
                    <a:pt x="86" y="1212"/>
                    <a:pt x="192" y="1212"/>
                  </a:cubicBezTo>
                  <a:lnTo>
                    <a:pt x="1879" y="1212"/>
                  </a:lnTo>
                  <a:cubicBezTo>
                    <a:pt x="1985" y="1212"/>
                    <a:pt x="2071" y="1126"/>
                    <a:pt x="2071" y="1020"/>
                  </a:cubicBezTo>
                  <a:lnTo>
                    <a:pt x="2071" y="192"/>
                  </a:lnTo>
                  <a:cubicBezTo>
                    <a:pt x="2071" y="86"/>
                    <a:pt x="1985" y="1"/>
                    <a:pt x="18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611;p70"/>
            <p:cNvSpPr/>
            <p:nvPr/>
          </p:nvSpPr>
          <p:spPr>
            <a:xfrm>
              <a:off x="695148" y="3930739"/>
              <a:ext cx="75954" cy="426686"/>
            </a:xfrm>
            <a:custGeom>
              <a:avLst/>
              <a:gdLst/>
              <a:ahLst/>
              <a:cxnLst/>
              <a:rect l="l" t="t" r="r" b="b"/>
              <a:pathLst>
                <a:path w="2728" h="15325" extrusionOk="0">
                  <a:moveTo>
                    <a:pt x="0" y="1"/>
                  </a:moveTo>
                  <a:lnTo>
                    <a:pt x="0" y="15325"/>
                  </a:lnTo>
                  <a:lnTo>
                    <a:pt x="2456" y="15325"/>
                  </a:lnTo>
                  <a:cubicBezTo>
                    <a:pt x="2606" y="15325"/>
                    <a:pt x="2728" y="15203"/>
                    <a:pt x="2728" y="15053"/>
                  </a:cubicBezTo>
                  <a:lnTo>
                    <a:pt x="2728" y="274"/>
                  </a:lnTo>
                  <a:cubicBezTo>
                    <a:pt x="2728" y="124"/>
                    <a:pt x="2606" y="1"/>
                    <a:pt x="24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612;p70"/>
            <p:cNvSpPr/>
            <p:nvPr/>
          </p:nvSpPr>
          <p:spPr>
            <a:xfrm>
              <a:off x="736439" y="3930739"/>
              <a:ext cx="34664" cy="426686"/>
            </a:xfrm>
            <a:custGeom>
              <a:avLst/>
              <a:gdLst/>
              <a:ahLst/>
              <a:cxnLst/>
              <a:rect l="l" t="t" r="r" b="b"/>
              <a:pathLst>
                <a:path w="1245" h="15325" extrusionOk="0">
                  <a:moveTo>
                    <a:pt x="1" y="1"/>
                  </a:moveTo>
                  <a:cubicBezTo>
                    <a:pt x="152" y="1"/>
                    <a:pt x="274" y="124"/>
                    <a:pt x="274" y="274"/>
                  </a:cubicBezTo>
                  <a:lnTo>
                    <a:pt x="274" y="15053"/>
                  </a:lnTo>
                  <a:cubicBezTo>
                    <a:pt x="274" y="15203"/>
                    <a:pt x="152" y="15325"/>
                    <a:pt x="1" y="15325"/>
                  </a:cubicBezTo>
                  <a:lnTo>
                    <a:pt x="971" y="15325"/>
                  </a:lnTo>
                  <a:cubicBezTo>
                    <a:pt x="1123" y="15325"/>
                    <a:pt x="1245" y="15203"/>
                    <a:pt x="1245" y="15053"/>
                  </a:cubicBezTo>
                  <a:lnTo>
                    <a:pt x="1245" y="274"/>
                  </a:lnTo>
                  <a:cubicBezTo>
                    <a:pt x="1245" y="124"/>
                    <a:pt x="112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613;p70"/>
            <p:cNvSpPr/>
            <p:nvPr/>
          </p:nvSpPr>
          <p:spPr>
            <a:xfrm>
              <a:off x="665439" y="3930739"/>
              <a:ext cx="38033" cy="426686"/>
            </a:xfrm>
            <a:custGeom>
              <a:avLst/>
              <a:gdLst/>
              <a:ahLst/>
              <a:cxnLst/>
              <a:rect l="l" t="t" r="r" b="b"/>
              <a:pathLst>
                <a:path w="1366" h="15325" extrusionOk="0">
                  <a:moveTo>
                    <a:pt x="272" y="1"/>
                  </a:moveTo>
                  <a:cubicBezTo>
                    <a:pt x="122" y="1"/>
                    <a:pt x="0" y="124"/>
                    <a:pt x="0" y="274"/>
                  </a:cubicBezTo>
                  <a:lnTo>
                    <a:pt x="0" y="15053"/>
                  </a:lnTo>
                  <a:cubicBezTo>
                    <a:pt x="0" y="15203"/>
                    <a:pt x="122" y="15325"/>
                    <a:pt x="272" y="15325"/>
                  </a:cubicBezTo>
                  <a:lnTo>
                    <a:pt x="1365" y="15325"/>
                  </a:lnTo>
                  <a:lnTo>
                    <a:pt x="136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614;p70"/>
            <p:cNvSpPr/>
            <p:nvPr/>
          </p:nvSpPr>
          <p:spPr>
            <a:xfrm>
              <a:off x="736105" y="3976429"/>
              <a:ext cx="130052" cy="267399"/>
            </a:xfrm>
            <a:custGeom>
              <a:avLst/>
              <a:gdLst/>
              <a:ahLst/>
              <a:cxnLst/>
              <a:rect l="l" t="t" r="r" b="b"/>
              <a:pathLst>
                <a:path w="4671" h="9604" extrusionOk="0">
                  <a:moveTo>
                    <a:pt x="3358" y="1"/>
                  </a:moveTo>
                  <a:cubicBezTo>
                    <a:pt x="3198" y="1"/>
                    <a:pt x="3049" y="101"/>
                    <a:pt x="2995" y="261"/>
                  </a:cubicBezTo>
                  <a:lnTo>
                    <a:pt x="0" y="9057"/>
                  </a:lnTo>
                  <a:lnTo>
                    <a:pt x="1608" y="9604"/>
                  </a:lnTo>
                  <a:lnTo>
                    <a:pt x="4602" y="808"/>
                  </a:lnTo>
                  <a:cubicBezTo>
                    <a:pt x="4670" y="608"/>
                    <a:pt x="4563" y="389"/>
                    <a:pt x="4363" y="321"/>
                  </a:cubicBezTo>
                  <a:lnTo>
                    <a:pt x="3482" y="21"/>
                  </a:lnTo>
                  <a:cubicBezTo>
                    <a:pt x="3441" y="7"/>
                    <a:pt x="3400" y="1"/>
                    <a:pt x="3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615;p70"/>
            <p:cNvSpPr/>
            <p:nvPr/>
          </p:nvSpPr>
          <p:spPr>
            <a:xfrm>
              <a:off x="736133" y="4127644"/>
              <a:ext cx="79045" cy="116048"/>
            </a:xfrm>
            <a:custGeom>
              <a:avLst/>
              <a:gdLst/>
              <a:ahLst/>
              <a:cxnLst/>
              <a:rect l="l" t="t" r="r" b="b"/>
              <a:pathLst>
                <a:path w="2839" h="4168" extrusionOk="0">
                  <a:moveTo>
                    <a:pt x="1231" y="0"/>
                  </a:moveTo>
                  <a:lnTo>
                    <a:pt x="1" y="3620"/>
                  </a:lnTo>
                  <a:lnTo>
                    <a:pt x="1608" y="4168"/>
                  </a:lnTo>
                  <a:lnTo>
                    <a:pt x="2839" y="548"/>
                  </a:lnTo>
                  <a:lnTo>
                    <a:pt x="123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616;p70"/>
            <p:cNvSpPr/>
            <p:nvPr/>
          </p:nvSpPr>
          <p:spPr>
            <a:xfrm>
              <a:off x="761330" y="4119737"/>
              <a:ext cx="62952" cy="31434"/>
            </a:xfrm>
            <a:custGeom>
              <a:avLst/>
              <a:gdLst/>
              <a:ahLst/>
              <a:cxnLst/>
              <a:rect l="l" t="t" r="r" b="b"/>
              <a:pathLst>
                <a:path w="2261" h="1129" extrusionOk="0">
                  <a:moveTo>
                    <a:pt x="328" y="1"/>
                  </a:moveTo>
                  <a:cubicBezTo>
                    <a:pt x="206" y="1"/>
                    <a:pt x="93" y="77"/>
                    <a:pt x="52" y="198"/>
                  </a:cubicBezTo>
                  <a:cubicBezTo>
                    <a:pt x="1" y="349"/>
                    <a:pt x="81" y="514"/>
                    <a:pt x="233" y="566"/>
                  </a:cubicBezTo>
                  <a:lnTo>
                    <a:pt x="1840" y="1113"/>
                  </a:lnTo>
                  <a:cubicBezTo>
                    <a:pt x="1871" y="1124"/>
                    <a:pt x="1903" y="1128"/>
                    <a:pt x="1934" y="1128"/>
                  </a:cubicBezTo>
                  <a:cubicBezTo>
                    <a:pt x="2054" y="1128"/>
                    <a:pt x="2168" y="1053"/>
                    <a:pt x="2208" y="932"/>
                  </a:cubicBezTo>
                  <a:cubicBezTo>
                    <a:pt x="2261" y="781"/>
                    <a:pt x="2179" y="615"/>
                    <a:pt x="2028" y="564"/>
                  </a:cubicBezTo>
                  <a:lnTo>
                    <a:pt x="420" y="16"/>
                  </a:lnTo>
                  <a:cubicBezTo>
                    <a:pt x="389" y="6"/>
                    <a:pt x="358" y="1"/>
                    <a:pt x="3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617;p70"/>
            <p:cNvSpPr/>
            <p:nvPr/>
          </p:nvSpPr>
          <p:spPr>
            <a:xfrm>
              <a:off x="797805" y="4005942"/>
              <a:ext cx="85087" cy="50061"/>
            </a:xfrm>
            <a:custGeom>
              <a:avLst/>
              <a:gdLst/>
              <a:ahLst/>
              <a:cxnLst/>
              <a:rect l="l" t="t" r="r" b="b"/>
              <a:pathLst>
                <a:path w="3056" h="1798" extrusionOk="0">
                  <a:moveTo>
                    <a:pt x="416" y="1"/>
                  </a:moveTo>
                  <a:cubicBezTo>
                    <a:pt x="336" y="1"/>
                    <a:pt x="262" y="51"/>
                    <a:pt x="235" y="131"/>
                  </a:cubicBezTo>
                  <a:lnTo>
                    <a:pt x="35" y="719"/>
                  </a:lnTo>
                  <a:cubicBezTo>
                    <a:pt x="0" y="820"/>
                    <a:pt x="54" y="928"/>
                    <a:pt x="154" y="963"/>
                  </a:cubicBezTo>
                  <a:lnTo>
                    <a:pt x="2578" y="1787"/>
                  </a:lnTo>
                  <a:cubicBezTo>
                    <a:pt x="2598" y="1794"/>
                    <a:pt x="2619" y="1797"/>
                    <a:pt x="2639" y="1797"/>
                  </a:cubicBezTo>
                  <a:cubicBezTo>
                    <a:pt x="2719" y="1797"/>
                    <a:pt x="2793" y="1747"/>
                    <a:pt x="2820" y="1668"/>
                  </a:cubicBezTo>
                  <a:lnTo>
                    <a:pt x="3022" y="1080"/>
                  </a:lnTo>
                  <a:cubicBezTo>
                    <a:pt x="3056" y="980"/>
                    <a:pt x="3002" y="870"/>
                    <a:pt x="2901" y="836"/>
                  </a:cubicBezTo>
                  <a:lnTo>
                    <a:pt x="479" y="11"/>
                  </a:lnTo>
                  <a:cubicBezTo>
                    <a:pt x="458" y="4"/>
                    <a:pt x="437" y="1"/>
                    <a:pt x="4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618;p70"/>
            <p:cNvSpPr/>
            <p:nvPr/>
          </p:nvSpPr>
          <p:spPr>
            <a:xfrm>
              <a:off x="872145" y="4048041"/>
              <a:ext cx="28" cy="28"/>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619;p70"/>
            <p:cNvSpPr/>
            <p:nvPr/>
          </p:nvSpPr>
          <p:spPr>
            <a:xfrm>
              <a:off x="854131" y="4016077"/>
              <a:ext cx="58274" cy="103992"/>
            </a:xfrm>
            <a:custGeom>
              <a:avLst/>
              <a:gdLst/>
              <a:ahLst/>
              <a:cxnLst/>
              <a:rect l="l" t="t" r="r" b="b"/>
              <a:pathLst>
                <a:path w="2093" h="3735" extrusionOk="0">
                  <a:moveTo>
                    <a:pt x="1289" y="0"/>
                  </a:moveTo>
                  <a:cubicBezTo>
                    <a:pt x="1209" y="0"/>
                    <a:pt x="1134" y="51"/>
                    <a:pt x="1107" y="130"/>
                  </a:cubicBezTo>
                  <a:lnTo>
                    <a:pt x="35" y="3281"/>
                  </a:lnTo>
                  <a:cubicBezTo>
                    <a:pt x="1" y="3381"/>
                    <a:pt x="54" y="3490"/>
                    <a:pt x="155" y="3524"/>
                  </a:cubicBezTo>
                  <a:lnTo>
                    <a:pt x="742" y="3724"/>
                  </a:lnTo>
                  <a:cubicBezTo>
                    <a:pt x="763" y="3731"/>
                    <a:pt x="784" y="3735"/>
                    <a:pt x="804" y="3735"/>
                  </a:cubicBezTo>
                  <a:cubicBezTo>
                    <a:pt x="884" y="3735"/>
                    <a:pt x="959" y="3685"/>
                    <a:pt x="986" y="3605"/>
                  </a:cubicBezTo>
                  <a:lnTo>
                    <a:pt x="2058" y="455"/>
                  </a:lnTo>
                  <a:cubicBezTo>
                    <a:pt x="2093" y="353"/>
                    <a:pt x="2039" y="245"/>
                    <a:pt x="1939" y="211"/>
                  </a:cubicBezTo>
                  <a:lnTo>
                    <a:pt x="1351" y="11"/>
                  </a:lnTo>
                  <a:cubicBezTo>
                    <a:pt x="1330" y="4"/>
                    <a:pt x="1309"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620;p70"/>
            <p:cNvSpPr/>
            <p:nvPr/>
          </p:nvSpPr>
          <p:spPr>
            <a:xfrm>
              <a:off x="544852" y="4033229"/>
              <a:ext cx="132419" cy="250944"/>
            </a:xfrm>
            <a:custGeom>
              <a:avLst/>
              <a:gdLst/>
              <a:ahLst/>
              <a:cxnLst/>
              <a:rect l="l" t="t" r="r" b="b"/>
              <a:pathLst>
                <a:path w="4756" h="9013" extrusionOk="0">
                  <a:moveTo>
                    <a:pt x="1702" y="1"/>
                  </a:moveTo>
                  <a:lnTo>
                    <a:pt x="0" y="619"/>
                  </a:lnTo>
                  <a:lnTo>
                    <a:pt x="3054" y="9013"/>
                  </a:lnTo>
                  <a:lnTo>
                    <a:pt x="4756" y="8394"/>
                  </a:lnTo>
                  <a:lnTo>
                    <a:pt x="170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621;p70"/>
            <p:cNvSpPr/>
            <p:nvPr/>
          </p:nvSpPr>
          <p:spPr>
            <a:xfrm>
              <a:off x="531292" y="3994527"/>
              <a:ext cx="61253" cy="56938"/>
            </a:xfrm>
            <a:custGeom>
              <a:avLst/>
              <a:gdLst/>
              <a:ahLst/>
              <a:cxnLst/>
              <a:rect l="l" t="t" r="r" b="b"/>
              <a:pathLst>
                <a:path w="2200" h="2045" extrusionOk="0">
                  <a:moveTo>
                    <a:pt x="1413" y="0"/>
                  </a:moveTo>
                  <a:cubicBezTo>
                    <a:pt x="1369" y="0"/>
                    <a:pt x="1325" y="8"/>
                    <a:pt x="1281" y="24"/>
                  </a:cubicBezTo>
                  <a:lnTo>
                    <a:pt x="303" y="380"/>
                  </a:lnTo>
                  <a:cubicBezTo>
                    <a:pt x="103" y="452"/>
                    <a:pt x="1" y="672"/>
                    <a:pt x="73" y="871"/>
                  </a:cubicBezTo>
                  <a:lnTo>
                    <a:pt x="499" y="2045"/>
                  </a:lnTo>
                  <a:lnTo>
                    <a:pt x="2200" y="1425"/>
                  </a:lnTo>
                  <a:lnTo>
                    <a:pt x="1773" y="253"/>
                  </a:lnTo>
                  <a:cubicBezTo>
                    <a:pt x="1717" y="97"/>
                    <a:pt x="1569" y="0"/>
                    <a:pt x="14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622;p70"/>
            <p:cNvSpPr/>
            <p:nvPr/>
          </p:nvSpPr>
          <p:spPr>
            <a:xfrm>
              <a:off x="539422" y="4025739"/>
              <a:ext cx="64093" cy="48446"/>
            </a:xfrm>
            <a:custGeom>
              <a:avLst/>
              <a:gdLst/>
              <a:ahLst/>
              <a:cxnLst/>
              <a:rect l="l" t="t" r="r" b="b"/>
              <a:pathLst>
                <a:path w="2302" h="1740" extrusionOk="0">
                  <a:moveTo>
                    <a:pt x="1802" y="1"/>
                  </a:moveTo>
                  <a:cubicBezTo>
                    <a:pt x="1780" y="1"/>
                    <a:pt x="1758" y="4"/>
                    <a:pt x="1736" y="13"/>
                  </a:cubicBezTo>
                  <a:lnTo>
                    <a:pt x="151" y="589"/>
                  </a:lnTo>
                  <a:cubicBezTo>
                    <a:pt x="51" y="625"/>
                    <a:pt x="0" y="736"/>
                    <a:pt x="37" y="835"/>
                  </a:cubicBezTo>
                  <a:lnTo>
                    <a:pt x="320" y="1613"/>
                  </a:lnTo>
                  <a:cubicBezTo>
                    <a:pt x="348" y="1691"/>
                    <a:pt x="421" y="1739"/>
                    <a:pt x="500" y="1739"/>
                  </a:cubicBezTo>
                  <a:cubicBezTo>
                    <a:pt x="522" y="1739"/>
                    <a:pt x="544" y="1735"/>
                    <a:pt x="566" y="1727"/>
                  </a:cubicBezTo>
                  <a:lnTo>
                    <a:pt x="2150" y="1150"/>
                  </a:lnTo>
                  <a:cubicBezTo>
                    <a:pt x="2250" y="1114"/>
                    <a:pt x="2302" y="1004"/>
                    <a:pt x="2265" y="904"/>
                  </a:cubicBezTo>
                  <a:lnTo>
                    <a:pt x="1982" y="127"/>
                  </a:lnTo>
                  <a:cubicBezTo>
                    <a:pt x="1953" y="49"/>
                    <a:pt x="1880" y="1"/>
                    <a:pt x="18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623;p70"/>
            <p:cNvSpPr/>
            <p:nvPr/>
          </p:nvSpPr>
          <p:spPr>
            <a:xfrm>
              <a:off x="700772" y="4355761"/>
              <a:ext cx="260188" cy="110312"/>
            </a:xfrm>
            <a:custGeom>
              <a:avLst/>
              <a:gdLst/>
              <a:ahLst/>
              <a:cxnLst/>
              <a:rect l="l" t="t" r="r" b="b"/>
              <a:pathLst>
                <a:path w="9345" h="3962" extrusionOk="0">
                  <a:moveTo>
                    <a:pt x="1" y="1"/>
                  </a:moveTo>
                  <a:lnTo>
                    <a:pt x="1" y="3961"/>
                  </a:lnTo>
                  <a:lnTo>
                    <a:pt x="8954" y="3961"/>
                  </a:lnTo>
                  <a:cubicBezTo>
                    <a:pt x="9170" y="3961"/>
                    <a:pt x="9345" y="3786"/>
                    <a:pt x="9345" y="3571"/>
                  </a:cubicBezTo>
                  <a:lnTo>
                    <a:pt x="9345" y="391"/>
                  </a:lnTo>
                  <a:cubicBezTo>
                    <a:pt x="9345" y="177"/>
                    <a:pt x="9170" y="1"/>
                    <a:pt x="89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624;p70"/>
            <p:cNvSpPr/>
            <p:nvPr/>
          </p:nvSpPr>
          <p:spPr>
            <a:xfrm>
              <a:off x="573669" y="4223814"/>
              <a:ext cx="243232" cy="242258"/>
            </a:xfrm>
            <a:custGeom>
              <a:avLst/>
              <a:gdLst/>
              <a:ahLst/>
              <a:cxnLst/>
              <a:rect l="l" t="t" r="r" b="b"/>
              <a:pathLst>
                <a:path w="8736" h="8701" extrusionOk="0">
                  <a:moveTo>
                    <a:pt x="1" y="0"/>
                  </a:moveTo>
                  <a:lnTo>
                    <a:pt x="1" y="8310"/>
                  </a:lnTo>
                  <a:cubicBezTo>
                    <a:pt x="1" y="8525"/>
                    <a:pt x="175" y="8700"/>
                    <a:pt x="391" y="8700"/>
                  </a:cubicBezTo>
                  <a:lnTo>
                    <a:pt x="8346" y="8700"/>
                  </a:lnTo>
                  <a:cubicBezTo>
                    <a:pt x="8561" y="8700"/>
                    <a:pt x="8736" y="8525"/>
                    <a:pt x="8736" y="8310"/>
                  </a:cubicBezTo>
                  <a:lnTo>
                    <a:pt x="87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625;p70"/>
            <p:cNvSpPr/>
            <p:nvPr/>
          </p:nvSpPr>
          <p:spPr>
            <a:xfrm>
              <a:off x="557854" y="4174225"/>
              <a:ext cx="274889" cy="56158"/>
            </a:xfrm>
            <a:custGeom>
              <a:avLst/>
              <a:gdLst/>
              <a:ahLst/>
              <a:cxnLst/>
              <a:rect l="l" t="t" r="r" b="b"/>
              <a:pathLst>
                <a:path w="9873" h="2017" extrusionOk="0">
                  <a:moveTo>
                    <a:pt x="391" y="1"/>
                  </a:moveTo>
                  <a:cubicBezTo>
                    <a:pt x="175" y="1"/>
                    <a:pt x="0" y="175"/>
                    <a:pt x="0" y="391"/>
                  </a:cubicBezTo>
                  <a:lnTo>
                    <a:pt x="0" y="1627"/>
                  </a:lnTo>
                  <a:cubicBezTo>
                    <a:pt x="0" y="1842"/>
                    <a:pt x="175" y="2017"/>
                    <a:pt x="391" y="2017"/>
                  </a:cubicBezTo>
                  <a:lnTo>
                    <a:pt x="9482" y="2017"/>
                  </a:lnTo>
                  <a:cubicBezTo>
                    <a:pt x="9698" y="2017"/>
                    <a:pt x="9872" y="1842"/>
                    <a:pt x="9872" y="1627"/>
                  </a:cubicBezTo>
                  <a:lnTo>
                    <a:pt x="9872" y="391"/>
                  </a:lnTo>
                  <a:cubicBezTo>
                    <a:pt x="9872" y="175"/>
                    <a:pt x="9698" y="1"/>
                    <a:pt x="94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626;p70"/>
            <p:cNvSpPr/>
            <p:nvPr/>
          </p:nvSpPr>
          <p:spPr>
            <a:xfrm>
              <a:off x="573669" y="4420134"/>
              <a:ext cx="243232" cy="16149"/>
            </a:xfrm>
            <a:custGeom>
              <a:avLst/>
              <a:gdLst/>
              <a:ahLst/>
              <a:cxnLst/>
              <a:rect l="l" t="t" r="r" b="b"/>
              <a:pathLst>
                <a:path w="8736" h="580" extrusionOk="0">
                  <a:moveTo>
                    <a:pt x="1" y="0"/>
                  </a:moveTo>
                  <a:lnTo>
                    <a:pt x="1" y="580"/>
                  </a:lnTo>
                  <a:lnTo>
                    <a:pt x="8736" y="580"/>
                  </a:lnTo>
                  <a:lnTo>
                    <a:pt x="873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3628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 name="Rectangle 1"/>
          <p:cNvSpPr/>
          <p:nvPr/>
        </p:nvSpPr>
        <p:spPr>
          <a:xfrm>
            <a:off x="8229600" y="286247"/>
            <a:ext cx="489420" cy="341906"/>
          </a:xfrm>
          <a:prstGeom prst="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719295" y="360025"/>
            <a:ext cx="6820669" cy="536256"/>
            <a:chOff x="1065131" y="920545"/>
            <a:chExt cx="13641338" cy="1072512"/>
          </a:xfrm>
        </p:grpSpPr>
        <p:sp>
          <p:nvSpPr>
            <p:cNvPr id="22" name="Rounded Rectangle 21"/>
            <p:cNvSpPr/>
            <p:nvPr/>
          </p:nvSpPr>
          <p:spPr>
            <a:xfrm>
              <a:off x="1065131" y="920545"/>
              <a:ext cx="4015994" cy="1072512"/>
            </a:xfrm>
            <a:prstGeom prst="round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3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Vận</a:t>
              </a:r>
              <a:r>
                <a:rPr kumimoji="0" lang="en-US" sz="23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dụng</a:t>
              </a:r>
              <a:endParaRPr kumimoji="0" lang="en-US" sz="2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3" name="Rectangle 22"/>
            <p:cNvSpPr/>
            <p:nvPr/>
          </p:nvSpPr>
          <p:spPr>
            <a:xfrm>
              <a:off x="5553931" y="1174985"/>
              <a:ext cx="9152538" cy="707886"/>
            </a:xfrm>
            <a:prstGeom prst="rect">
              <a:avLst/>
            </a:prstGeom>
          </p:spPr>
          <p:txBody>
            <a:bodyPr wrap="square">
              <a:spAutoFit/>
            </a:bodyPr>
            <a:lstStyle/>
            <a:p>
              <a:pPr lvl="0" algn="just" defTabSz="1828800">
                <a:spcBef>
                  <a:spcPts val="200"/>
                </a:spcBef>
                <a:spcAft>
                  <a:spcPts val="200"/>
                </a:spcAft>
                <a:buClr>
                  <a:srgbClr val="2D1549"/>
                </a:buClr>
                <a:buSzPts val="1100"/>
                <a:defRPr/>
              </a:pPr>
              <a:r>
                <a:rPr lang="en-US" sz="1700" kern="1200" smtClean="0">
                  <a:solidFill>
                    <a:prstClr val="black"/>
                  </a:solidFill>
                  <a:latin typeface="Arial" panose="020B0604020202020204" pitchFamily="34" charset="0"/>
                  <a:ea typeface="+mn-ea"/>
                  <a:cs typeface="Arial" panose="020B0604020202020204" pitchFamily="34" charset="0"/>
                </a:rPr>
                <a:t>Giải quyết bài toán ở tình huống mở đầu</a:t>
              </a:r>
              <a:endParaRPr lang="vi-VN" sz="1700" kern="1200">
                <a:solidFill>
                  <a:prstClr val="black"/>
                </a:solidFill>
                <a:latin typeface="Arial" panose="020B0604020202020204" pitchFamily="34" charset="0"/>
                <a:ea typeface="+mn-ea"/>
                <a:cs typeface="Arial" panose="020B0604020202020204" pitchFamily="34" charset="0"/>
              </a:endParaRPr>
            </a:p>
          </p:txBody>
        </p:sp>
      </p:grpSp>
      <p:sp>
        <p:nvSpPr>
          <p:cNvPr id="25" name="Rectangle 24"/>
          <p:cNvSpPr/>
          <p:nvPr/>
        </p:nvSpPr>
        <p:spPr>
          <a:xfrm>
            <a:off x="640683" y="127441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7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703388" y="1707308"/>
                <a:ext cx="7963232" cy="3260251"/>
              </a:xfrm>
              <a:prstGeom prst="rect">
                <a:avLst/>
              </a:prstGeom>
            </p:spPr>
            <p:txBody>
              <a:bodyPr wrap="square">
                <a:spAutoFit/>
              </a:bodyPr>
              <a:lstStyle/>
              <a:p>
                <a:pPr algn="just">
                  <a:lnSpc>
                    <a:spcPct val="150000"/>
                  </a:lnSpc>
                  <a:spcBef>
                    <a:spcPts val="200"/>
                  </a:spcBef>
                  <a:spcAft>
                    <a:spcPts val="200"/>
                  </a:spcAft>
                </a:pPr>
                <a14:m>
                  <m:oMath xmlns:m="http://schemas.openxmlformats.org/officeDocument/2006/math">
                    <m:r>
                      <a:rPr lang="en-US" sz="1700" i="1" kern="100">
                        <a:effectLst/>
                        <a:latin typeface="+mj-lt"/>
                        <a:ea typeface="Aptos"/>
                        <a:cs typeface="Times New Roman" panose="02020603050405020304" pitchFamily="18" charset="0"/>
                      </a:rPr>
                      <m:t>𝑋</m:t>
                    </m:r>
                  </m:oMath>
                </a14:m>
                <a:r>
                  <a:rPr lang="en-US" sz="1700" kern="100">
                    <a:effectLst/>
                    <a:latin typeface="+mj-lt"/>
                    <a:ea typeface="Georgia" panose="02040502050405020303" pitchFamily="18" charset="0"/>
                    <a:cs typeface="Times New Roman" panose="02020603050405020304" pitchFamily="18" charset="0"/>
                  </a:rPr>
                  <a:t> là </a:t>
                </a:r>
                <a:r>
                  <a:rPr lang="en-US" sz="1700" kern="100">
                    <a:effectLst/>
                    <a:latin typeface="+mj-lt"/>
                    <a:ea typeface="Georgia" panose="02040502050405020303" pitchFamily="18" charset="0"/>
                    <a:cs typeface="Times New Roman" panose="02020603050405020304" pitchFamily="18" charset="0"/>
                  </a:rPr>
                  <a:t>biến </a:t>
                </a:r>
                <a:r>
                  <a:rPr lang="en-US" sz="1700" kern="100" smtClean="0">
                    <a:effectLst/>
                    <a:latin typeface="+mj-lt"/>
                    <a:ea typeface="Georgia" panose="02040502050405020303" pitchFamily="18" charset="0"/>
                    <a:cs typeface="Times New Roman" panose="02020603050405020304" pitchFamily="18" charset="0"/>
                  </a:rPr>
                  <a:t>ngẫu </a:t>
                </a:r>
                <a:r>
                  <a:rPr lang="en-US" sz="1700" kern="100">
                    <a:effectLst/>
                    <a:latin typeface="+mj-lt"/>
                    <a:ea typeface="Georgia" panose="02040502050405020303" pitchFamily="18" charset="0"/>
                    <a:cs typeface="Times New Roman" panose="02020603050405020304" pitchFamily="18" charset="0"/>
                  </a:rPr>
                  <a:t>nhiên có phân bố nhị thức với tham số </a:t>
                </a:r>
                <a14:m>
                  <m:oMath xmlns:m="http://schemas.openxmlformats.org/officeDocument/2006/math">
                    <m:r>
                      <a:rPr lang="en-US" sz="1700" i="1" kern="100">
                        <a:effectLst/>
                        <a:latin typeface="+mj-lt"/>
                        <a:ea typeface="Aptos"/>
                        <a:cs typeface="Times New Roman" panose="02020603050405020304" pitchFamily="18" charset="0"/>
                      </a:rPr>
                      <m:t>𝑛</m:t>
                    </m:r>
                    <m:r>
                      <a:rPr lang="en-US" sz="1700" kern="100">
                        <a:effectLst/>
                        <a:latin typeface="+mj-lt"/>
                        <a:ea typeface="Aptos"/>
                        <a:cs typeface="Times New Roman" panose="02020603050405020304" pitchFamily="18" charset="0"/>
                      </a:rPr>
                      <m:t>=10</m:t>
                    </m:r>
                  </m:oMath>
                </a14:m>
                <a:r>
                  <a:rPr lang="en-US" sz="1700" kern="100">
                    <a:effectLst/>
                    <a:latin typeface="+mj-lt"/>
                    <a:ea typeface="Aptos"/>
                    <a:cs typeface="Times New Roman" panose="02020603050405020304" pitchFamily="18" charset="0"/>
                  </a:rPr>
                  <a:t>, </a:t>
                </a:r>
                <a14:m>
                  <m:oMath xmlns:m="http://schemas.openxmlformats.org/officeDocument/2006/math">
                    <m:r>
                      <a:rPr lang="en-US" sz="1700" i="1" kern="100">
                        <a:effectLst/>
                        <a:latin typeface="+mj-lt"/>
                        <a:ea typeface="Aptos"/>
                        <a:cs typeface="Times New Roman" panose="02020603050405020304" pitchFamily="18" charset="0"/>
                      </a:rPr>
                      <m:t>𝑝</m:t>
                    </m:r>
                    <m:r>
                      <a:rPr lang="en-US" sz="1700" kern="100">
                        <a:effectLst/>
                        <a:latin typeface="+mj-lt"/>
                        <a:ea typeface="Aptos"/>
                        <a:cs typeface="Times New Roman" panose="02020603050405020304" pitchFamily="18" charset="0"/>
                      </a:rPr>
                      <m:t>=0,25</m:t>
                    </m:r>
                  </m:oMath>
                </a14:m>
                <a:r>
                  <a:rPr lang="en-US" sz="1700" kern="100">
                    <a:effectLst/>
                    <a:latin typeface="+mj-lt"/>
                    <a:ea typeface="Georgia" panose="02040502050405020303" pitchFamily="18" charset="0"/>
                    <a:cs typeface="Times New Roman" panose="02020603050405020304" pitchFamily="18" charset="0"/>
                  </a:rPr>
                  <a:t>. </a:t>
                </a:r>
                <a:endParaRPr lang="en-US" sz="1700" kern="100" smtClean="0">
                  <a:effectLst/>
                  <a:latin typeface="+mj-lt"/>
                  <a:ea typeface="Georgia" panose="02040502050405020303" pitchFamily="18" charset="0"/>
                  <a:cs typeface="Times New Roman" panose="02020603050405020304" pitchFamily="18" charset="0"/>
                </a:endParaRPr>
              </a:p>
              <a:p>
                <a:pPr algn="just">
                  <a:lnSpc>
                    <a:spcPct val="150000"/>
                  </a:lnSpc>
                  <a:spcBef>
                    <a:spcPts val="200"/>
                  </a:spcBef>
                  <a:spcAft>
                    <a:spcPts val="200"/>
                  </a:spcAft>
                </a:pPr>
                <a:r>
                  <a:rPr lang="en-US" sz="1700" kern="100" smtClean="0">
                    <a:effectLst/>
                    <a:latin typeface="+mj-lt"/>
                    <a:ea typeface="Georgia" panose="02040502050405020303" pitchFamily="18" charset="0"/>
                    <a:cs typeface="Times New Roman" panose="02020603050405020304" pitchFamily="18" charset="0"/>
                  </a:rPr>
                  <a:t>Số </a:t>
                </a:r>
                <a:r>
                  <a:rPr lang="en-US" sz="1700" kern="100">
                    <a:effectLst/>
                    <a:latin typeface="+mj-lt"/>
                    <a:ea typeface="Georgia" panose="02040502050405020303" pitchFamily="18" charset="0"/>
                    <a:cs typeface="Times New Roman" panose="02020603050405020304" pitchFamily="18" charset="0"/>
                  </a:rPr>
                  <a:t>điểm trung bình là </a:t>
                </a:r>
                <a14:m>
                  <m:oMath xmlns:m="http://schemas.openxmlformats.org/officeDocument/2006/math">
                    <m:r>
                      <a:rPr lang="en-US" sz="1700" i="1" kern="100">
                        <a:effectLst/>
                        <a:latin typeface="+mj-lt"/>
                        <a:ea typeface="Aptos"/>
                        <a:cs typeface="Times New Roman" panose="02020603050405020304" pitchFamily="18" charset="0"/>
                      </a:rPr>
                      <m:t>𝐸</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𝑋</m:t>
                    </m:r>
                    <m:r>
                      <a:rPr lang="en-US" sz="1700" kern="100">
                        <a:effectLst/>
                        <a:latin typeface="+mj-lt"/>
                        <a:ea typeface="Aptos"/>
                        <a:cs typeface="Times New Roman" panose="02020603050405020304" pitchFamily="18" charset="0"/>
                      </a:rPr>
                      <m:t>)</m:t>
                    </m:r>
                  </m:oMath>
                </a14:m>
                <a:r>
                  <a:rPr lang="en-US" sz="1700" kern="100">
                    <a:effectLst/>
                    <a:latin typeface="+mj-lt"/>
                    <a:ea typeface="Georgia" panose="02040502050405020303" pitchFamily="18" charset="0"/>
                    <a:cs typeface="Times New Roman" panose="02020603050405020304" pitchFamily="18" charset="0"/>
                  </a:rPr>
                  <a:t>. </a:t>
                </a:r>
                <a:endParaRPr lang="en-US" sz="1700" kern="100" smtClean="0">
                  <a:effectLst/>
                  <a:latin typeface="+mj-lt"/>
                  <a:ea typeface="Georgia" panose="02040502050405020303" pitchFamily="18" charset="0"/>
                  <a:cs typeface="Times New Roman" panose="02020603050405020304" pitchFamily="18" charset="0"/>
                </a:endParaRPr>
              </a:p>
              <a:p>
                <a:pPr algn="just">
                  <a:lnSpc>
                    <a:spcPct val="150000"/>
                  </a:lnSpc>
                  <a:spcBef>
                    <a:spcPts val="200"/>
                  </a:spcBef>
                  <a:spcAft>
                    <a:spcPts val="200"/>
                  </a:spcAft>
                </a:pPr>
                <a:r>
                  <a:rPr lang="en-US" sz="1700" kern="100" smtClean="0">
                    <a:effectLst/>
                    <a:latin typeface="+mj-lt"/>
                    <a:ea typeface="Georgia" panose="02040502050405020303" pitchFamily="18" charset="0"/>
                    <a:cs typeface="Times New Roman" panose="02020603050405020304" pitchFamily="18" charset="0"/>
                  </a:rPr>
                  <a:t>Vậy </a:t>
                </a:r>
                <a:r>
                  <a:rPr lang="en-US" sz="1700" kern="100">
                    <a:effectLst/>
                    <a:latin typeface="+mj-lt"/>
                    <a:ea typeface="Georgia" panose="02040502050405020303" pitchFamily="18" charset="0"/>
                    <a:cs typeface="Times New Roman" panose="02020603050405020304" pitchFamily="18" charset="0"/>
                  </a:rPr>
                  <a:t>trung bình An nhận được là </a:t>
                </a:r>
                <a14:m>
                  <m:oMath xmlns:m="http://schemas.openxmlformats.org/officeDocument/2006/math">
                    <m:r>
                      <a:rPr lang="en-US" sz="1700" i="1" kern="100">
                        <a:effectLst/>
                        <a:latin typeface="+mj-lt"/>
                        <a:ea typeface="Aptos"/>
                        <a:cs typeface="Times New Roman" panose="02020603050405020304" pitchFamily="18" charset="0"/>
                      </a:rPr>
                      <m:t>𝐸</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𝑋</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𝑛𝑝</m:t>
                    </m:r>
                    <m:r>
                      <a:rPr lang="en-US" sz="1700" kern="100">
                        <a:effectLst/>
                        <a:latin typeface="+mj-lt"/>
                        <a:ea typeface="Aptos"/>
                        <a:cs typeface="Times New Roman" panose="02020603050405020304" pitchFamily="18" charset="0"/>
                      </a:rPr>
                      <m:t>=10⋅0,25=2,5</m:t>
                    </m:r>
                  </m:oMath>
                </a14:m>
                <a:r>
                  <a:rPr lang="en-US" sz="1700" kern="100">
                    <a:effectLst/>
                    <a:latin typeface="+mj-lt"/>
                    <a:ea typeface="Georgia" panose="02040502050405020303" pitchFamily="18" charset="0"/>
                    <a:cs typeface="Times New Roman" panose="02020603050405020304" pitchFamily="18" charset="0"/>
                  </a:rPr>
                  <a:t> (điểm).</a:t>
                </a:r>
                <a:endParaRPr lang="en-US" sz="1700" kern="100">
                  <a:effectLst/>
                  <a:latin typeface="+mj-lt"/>
                  <a:ea typeface="Aptos"/>
                  <a:cs typeface="Times New Roman" panose="02020603050405020304" pitchFamily="18" charset="0"/>
                </a:endParaRPr>
              </a:p>
              <a:p>
                <a:pPr algn="just">
                  <a:lnSpc>
                    <a:spcPct val="150000"/>
                  </a:lnSpc>
                  <a:spcBef>
                    <a:spcPts val="200"/>
                  </a:spcBef>
                  <a:spcAft>
                    <a:spcPts val="200"/>
                  </a:spcAft>
                </a:pPr>
                <a:r>
                  <a:rPr lang="en-US" sz="1700" kern="100">
                    <a:effectLst/>
                    <a:latin typeface="+mj-lt"/>
                    <a:ea typeface="Georgia" panose="02040502050405020303" pitchFamily="18" charset="0"/>
                    <a:cs typeface="Times New Roman" panose="02020603050405020304" pitchFamily="18" charset="0"/>
                  </a:rPr>
                  <a:t>b) An vượt qua bài thi khi làm đúng ít nhất 5 câu, tức là khi </a:t>
                </a:r>
                <a14:m>
                  <m:oMath xmlns:m="http://schemas.openxmlformats.org/officeDocument/2006/math">
                    <m:r>
                      <a:rPr lang="en-US" sz="1700" i="1" kern="100">
                        <a:effectLst/>
                        <a:latin typeface="+mj-lt"/>
                        <a:ea typeface="Aptos"/>
                        <a:cs typeface="Times New Roman" panose="02020603050405020304" pitchFamily="18" charset="0"/>
                      </a:rPr>
                      <m:t>𝑋</m:t>
                    </m:r>
                    <m:r>
                      <a:rPr lang="en-US" sz="1700" kern="100">
                        <a:effectLst/>
                        <a:latin typeface="+mj-lt"/>
                        <a:ea typeface="Aptos"/>
                        <a:cs typeface="Times New Roman" panose="02020603050405020304" pitchFamily="18" charset="0"/>
                      </a:rPr>
                      <m:t>≥5</m:t>
                    </m:r>
                  </m:oMath>
                </a14:m>
                <a:r>
                  <a:rPr lang="en-US" sz="1700" kern="100">
                    <a:effectLst/>
                    <a:latin typeface="+mj-lt"/>
                    <a:ea typeface="Georgia" panose="02040502050405020303" pitchFamily="18" charset="0"/>
                    <a:cs typeface="Times New Roman" panose="02020603050405020304" pitchFamily="18" charset="0"/>
                  </a:rPr>
                  <a:t>. </a:t>
                </a:r>
                <a:endParaRPr lang="en-US" sz="1700" kern="100" smtClean="0">
                  <a:effectLst/>
                  <a:latin typeface="+mj-lt"/>
                  <a:ea typeface="Georgia" panose="02040502050405020303" pitchFamily="18" charset="0"/>
                  <a:cs typeface="Times New Roman" panose="02020603050405020304" pitchFamily="18" charset="0"/>
                </a:endParaRPr>
              </a:p>
              <a:p>
                <a:pPr algn="just">
                  <a:lnSpc>
                    <a:spcPct val="150000"/>
                  </a:lnSpc>
                  <a:spcBef>
                    <a:spcPts val="200"/>
                  </a:spcBef>
                  <a:spcAft>
                    <a:spcPts val="200"/>
                  </a:spcAft>
                </a:pPr>
                <a:r>
                  <a:rPr lang="en-US" sz="1700" kern="100" smtClean="0">
                    <a:effectLst/>
                    <a:latin typeface="+mj-lt"/>
                    <a:ea typeface="Georgia" panose="02040502050405020303" pitchFamily="18" charset="0"/>
                    <a:cs typeface="Times New Roman" panose="02020603050405020304" pitchFamily="18" charset="0"/>
                  </a:rPr>
                  <a:t>Theo </a:t>
                </a:r>
                <a:r>
                  <a:rPr lang="en-US" sz="1700" kern="100">
                    <a:effectLst/>
                    <a:latin typeface="+mj-lt"/>
                    <a:ea typeface="Georgia" panose="02040502050405020303" pitchFamily="18" charset="0"/>
                    <a:cs typeface="Times New Roman" panose="02020603050405020304" pitchFamily="18" charset="0"/>
                  </a:rPr>
                  <a:t>chú ý vế phân bố nhị thức ta có: </a:t>
                </a:r>
                <a:endParaRPr lang="en-US" sz="1700" kern="100" smtClean="0">
                  <a:effectLst/>
                  <a:latin typeface="+mj-lt"/>
                  <a:ea typeface="Georgia" panose="02040502050405020303" pitchFamily="18"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700" i="1" kern="100">
                          <a:effectLst/>
                          <a:latin typeface="+mj-lt"/>
                          <a:ea typeface="Aptos"/>
                          <a:cs typeface="Times New Roman" panose="02020603050405020304" pitchFamily="18" charset="0"/>
                        </a:rPr>
                        <m:t>𝑃</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𝑋</m:t>
                      </m:r>
                      <m:r>
                        <a:rPr lang="en-US" sz="1700" kern="100">
                          <a:effectLst/>
                          <a:latin typeface="+mj-lt"/>
                          <a:ea typeface="Aptos"/>
                          <a:cs typeface="Times New Roman" panose="02020603050405020304" pitchFamily="18" charset="0"/>
                        </a:rPr>
                        <m:t>≥5)=</m:t>
                      </m:r>
                      <m:sSubSup>
                        <m:sSubSupPr>
                          <m:ctrlPr>
                            <a:rPr lang="en-US" sz="1700" i="1" kern="100">
                              <a:effectLst/>
                              <a:latin typeface="+mj-lt"/>
                              <a:ea typeface="Aptos"/>
                              <a:cs typeface="Times New Roman" panose="02020603050405020304" pitchFamily="18" charset="0"/>
                            </a:rPr>
                          </m:ctrlPr>
                        </m:sSubSupPr>
                        <m:e>
                          <m:r>
                            <a:rPr lang="en-US" sz="1700" i="1" kern="100">
                              <a:effectLst/>
                              <a:latin typeface="+mj-lt"/>
                              <a:ea typeface="Aptos"/>
                              <a:cs typeface="Times New Roman" panose="02020603050405020304" pitchFamily="18" charset="0"/>
                            </a:rPr>
                            <m:t>𝐶</m:t>
                          </m:r>
                        </m:e>
                        <m:sub>
                          <m:r>
                            <a:rPr lang="en-US" sz="1700" kern="100">
                              <a:effectLst/>
                              <a:latin typeface="+mj-lt"/>
                              <a:ea typeface="Aptos"/>
                              <a:cs typeface="Times New Roman" panose="02020603050405020304" pitchFamily="18" charset="0"/>
                            </a:rPr>
                            <m:t>10</m:t>
                          </m:r>
                        </m:sub>
                        <m:sup>
                          <m:r>
                            <a:rPr lang="en-US" sz="1700" kern="100">
                              <a:effectLst/>
                              <a:latin typeface="+mj-lt"/>
                              <a:ea typeface="Aptos"/>
                              <a:cs typeface="Times New Roman" panose="02020603050405020304" pitchFamily="18" charset="0"/>
                            </a:rPr>
                            <m:t>5</m:t>
                          </m:r>
                        </m:sup>
                      </m:sSubSup>
                      <m:sSup>
                        <m:sSupPr>
                          <m:ctrlPr>
                            <a:rPr lang="en-US" sz="1700" i="1" kern="100">
                              <a:effectLst/>
                              <a:latin typeface="+mj-lt"/>
                              <a:ea typeface="Aptos"/>
                              <a:cs typeface="Times New Roman" panose="02020603050405020304" pitchFamily="18" charset="0"/>
                            </a:rPr>
                          </m:ctrlPr>
                        </m:sSupPr>
                        <m:e>
                          <m:d>
                            <m:dPr>
                              <m:ctrlPr>
                                <a:rPr lang="en-US" sz="1700" i="1" kern="100">
                                  <a:effectLst/>
                                  <a:latin typeface="+mj-lt"/>
                                  <a:ea typeface="Aptos"/>
                                  <a:cs typeface="Times New Roman" panose="02020603050405020304" pitchFamily="18" charset="0"/>
                                </a:rPr>
                              </m:ctrlPr>
                            </m:dPr>
                            <m:e>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1</m:t>
                                  </m:r>
                                </m:num>
                                <m:den>
                                  <m:r>
                                    <a:rPr lang="en-US" sz="1700" kern="100">
                                      <a:effectLst/>
                                      <a:latin typeface="+mj-lt"/>
                                      <a:ea typeface="Aptos"/>
                                      <a:cs typeface="Times New Roman" panose="02020603050405020304" pitchFamily="18" charset="0"/>
                                    </a:rPr>
                                    <m:t>4</m:t>
                                  </m:r>
                                </m:den>
                              </m:f>
                            </m:e>
                          </m:d>
                        </m:e>
                        <m:sup>
                          <m:r>
                            <a:rPr lang="en-US" sz="1700" kern="100">
                              <a:effectLst/>
                              <a:latin typeface="+mj-lt"/>
                              <a:ea typeface="Aptos"/>
                              <a:cs typeface="Times New Roman" panose="02020603050405020304" pitchFamily="18" charset="0"/>
                            </a:rPr>
                            <m:t>5</m:t>
                          </m:r>
                        </m:sup>
                      </m:sSup>
                      <m:sSup>
                        <m:sSupPr>
                          <m:ctrlPr>
                            <a:rPr lang="en-US" sz="1700" i="1" kern="100">
                              <a:effectLst/>
                              <a:latin typeface="+mj-lt"/>
                              <a:ea typeface="Aptos"/>
                              <a:cs typeface="Times New Roman" panose="02020603050405020304" pitchFamily="18" charset="0"/>
                            </a:rPr>
                          </m:ctrlPr>
                        </m:sSupPr>
                        <m:e>
                          <m:d>
                            <m:dPr>
                              <m:ctrlPr>
                                <a:rPr lang="en-US" sz="1700" i="1" kern="100">
                                  <a:effectLst/>
                                  <a:latin typeface="+mj-lt"/>
                                  <a:ea typeface="Aptos"/>
                                  <a:cs typeface="Times New Roman" panose="02020603050405020304" pitchFamily="18" charset="0"/>
                                </a:rPr>
                              </m:ctrlPr>
                            </m:dPr>
                            <m:e>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3</m:t>
                                  </m:r>
                                </m:num>
                                <m:den>
                                  <m:r>
                                    <a:rPr lang="en-US" sz="1700" kern="100">
                                      <a:effectLst/>
                                      <a:latin typeface="+mj-lt"/>
                                      <a:ea typeface="Aptos"/>
                                      <a:cs typeface="Times New Roman" panose="02020603050405020304" pitchFamily="18" charset="0"/>
                                    </a:rPr>
                                    <m:t>4</m:t>
                                  </m:r>
                                </m:den>
                              </m:f>
                            </m:e>
                          </m:d>
                        </m:e>
                        <m:sup>
                          <m:r>
                            <a:rPr lang="en-US" sz="1700" kern="100">
                              <a:effectLst/>
                              <a:latin typeface="+mj-lt"/>
                              <a:ea typeface="Aptos"/>
                              <a:cs typeface="Times New Roman" panose="02020603050405020304" pitchFamily="18" charset="0"/>
                            </a:rPr>
                            <m:t>5</m:t>
                          </m:r>
                        </m:sup>
                      </m:sSup>
                      <m:r>
                        <a:rPr lang="en-US" sz="1700" kern="100">
                          <a:effectLst/>
                          <a:latin typeface="+mj-lt"/>
                          <a:ea typeface="Aptos"/>
                          <a:cs typeface="Times New Roman" panose="02020603050405020304" pitchFamily="18" charset="0"/>
                        </a:rPr>
                        <m:t>+</m:t>
                      </m:r>
                      <m:sSubSup>
                        <m:sSubSupPr>
                          <m:ctrlPr>
                            <a:rPr lang="en-US" sz="1700" i="1" kern="100">
                              <a:effectLst/>
                              <a:latin typeface="+mj-lt"/>
                              <a:ea typeface="Aptos"/>
                              <a:cs typeface="Times New Roman" panose="02020603050405020304" pitchFamily="18" charset="0"/>
                            </a:rPr>
                          </m:ctrlPr>
                        </m:sSubSupPr>
                        <m:e>
                          <m:r>
                            <a:rPr lang="en-US" sz="1700" i="1" kern="100">
                              <a:effectLst/>
                              <a:latin typeface="+mj-lt"/>
                              <a:ea typeface="Aptos"/>
                              <a:cs typeface="Times New Roman" panose="02020603050405020304" pitchFamily="18" charset="0"/>
                            </a:rPr>
                            <m:t>𝐶</m:t>
                          </m:r>
                        </m:e>
                        <m:sub>
                          <m:r>
                            <a:rPr lang="en-US" sz="1700" kern="100">
                              <a:effectLst/>
                              <a:latin typeface="+mj-lt"/>
                              <a:ea typeface="Aptos"/>
                              <a:cs typeface="Times New Roman" panose="02020603050405020304" pitchFamily="18" charset="0"/>
                            </a:rPr>
                            <m:t>10</m:t>
                          </m:r>
                        </m:sub>
                        <m:sup>
                          <m:r>
                            <a:rPr lang="en-US" sz="1700" kern="100">
                              <a:effectLst/>
                              <a:latin typeface="+mj-lt"/>
                              <a:ea typeface="Aptos"/>
                              <a:cs typeface="Times New Roman" panose="02020603050405020304" pitchFamily="18" charset="0"/>
                            </a:rPr>
                            <m:t>6</m:t>
                          </m:r>
                        </m:sup>
                      </m:sSubSup>
                      <m:sSup>
                        <m:sSupPr>
                          <m:ctrlPr>
                            <a:rPr lang="en-US" sz="1700" i="1" kern="100">
                              <a:effectLst/>
                              <a:latin typeface="+mj-lt"/>
                              <a:ea typeface="Aptos"/>
                              <a:cs typeface="Times New Roman" panose="02020603050405020304" pitchFamily="18" charset="0"/>
                            </a:rPr>
                          </m:ctrlPr>
                        </m:sSupPr>
                        <m:e>
                          <m:d>
                            <m:dPr>
                              <m:ctrlPr>
                                <a:rPr lang="en-US" sz="1700" i="1" kern="100">
                                  <a:effectLst/>
                                  <a:latin typeface="+mj-lt"/>
                                  <a:ea typeface="Aptos"/>
                                  <a:cs typeface="Times New Roman" panose="02020603050405020304" pitchFamily="18" charset="0"/>
                                </a:rPr>
                              </m:ctrlPr>
                            </m:dPr>
                            <m:e>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1</m:t>
                                  </m:r>
                                </m:num>
                                <m:den>
                                  <m:r>
                                    <a:rPr lang="en-US" sz="1700" kern="100">
                                      <a:effectLst/>
                                      <a:latin typeface="+mj-lt"/>
                                      <a:ea typeface="Aptos"/>
                                      <a:cs typeface="Times New Roman" panose="02020603050405020304" pitchFamily="18" charset="0"/>
                                    </a:rPr>
                                    <m:t>4</m:t>
                                  </m:r>
                                </m:den>
                              </m:f>
                            </m:e>
                          </m:d>
                        </m:e>
                        <m:sup>
                          <m:r>
                            <a:rPr lang="en-US" sz="1700" kern="100">
                              <a:effectLst/>
                              <a:latin typeface="+mj-lt"/>
                              <a:ea typeface="Aptos"/>
                              <a:cs typeface="Times New Roman" panose="02020603050405020304" pitchFamily="18" charset="0"/>
                            </a:rPr>
                            <m:t>6</m:t>
                          </m:r>
                        </m:sup>
                      </m:sSup>
                      <m:sSup>
                        <m:sSupPr>
                          <m:ctrlPr>
                            <a:rPr lang="en-US" sz="1700" i="1" kern="100">
                              <a:effectLst/>
                              <a:latin typeface="+mj-lt"/>
                              <a:ea typeface="Aptos"/>
                              <a:cs typeface="Times New Roman" panose="02020603050405020304" pitchFamily="18" charset="0"/>
                            </a:rPr>
                          </m:ctrlPr>
                        </m:sSupPr>
                        <m:e>
                          <m:d>
                            <m:dPr>
                              <m:ctrlPr>
                                <a:rPr lang="en-US" sz="1700" i="1" kern="100">
                                  <a:effectLst/>
                                  <a:latin typeface="+mj-lt"/>
                                  <a:ea typeface="Aptos"/>
                                  <a:cs typeface="Times New Roman" panose="02020603050405020304" pitchFamily="18" charset="0"/>
                                </a:rPr>
                              </m:ctrlPr>
                            </m:dPr>
                            <m:e>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3</m:t>
                                  </m:r>
                                </m:num>
                                <m:den>
                                  <m:r>
                                    <a:rPr lang="en-US" sz="1700" kern="100">
                                      <a:effectLst/>
                                      <a:latin typeface="+mj-lt"/>
                                      <a:ea typeface="Aptos"/>
                                      <a:cs typeface="Times New Roman" panose="02020603050405020304" pitchFamily="18" charset="0"/>
                                    </a:rPr>
                                    <m:t>4</m:t>
                                  </m:r>
                                </m:den>
                              </m:f>
                            </m:e>
                          </m:d>
                        </m:e>
                        <m:sup>
                          <m:r>
                            <a:rPr lang="en-US" sz="1700" kern="100">
                              <a:effectLst/>
                              <a:latin typeface="+mj-lt"/>
                              <a:ea typeface="Aptos"/>
                              <a:cs typeface="Times New Roman" panose="02020603050405020304" pitchFamily="18" charset="0"/>
                            </a:rPr>
                            <m:t>4</m:t>
                          </m:r>
                        </m:sup>
                      </m:sSup>
                      <m:r>
                        <a:rPr lang="en-US" sz="1700" kern="100">
                          <a:effectLst/>
                          <a:latin typeface="+mj-lt"/>
                          <a:ea typeface="Aptos"/>
                          <a:cs typeface="Times New Roman" panose="02020603050405020304" pitchFamily="18" charset="0"/>
                        </a:rPr>
                        <m:t>+⋯+</m:t>
                      </m:r>
                      <m:sSubSup>
                        <m:sSubSupPr>
                          <m:ctrlPr>
                            <a:rPr lang="en-US" sz="1700" i="1" kern="100">
                              <a:effectLst/>
                              <a:latin typeface="+mj-lt"/>
                              <a:ea typeface="Aptos"/>
                              <a:cs typeface="Times New Roman" panose="02020603050405020304" pitchFamily="18" charset="0"/>
                            </a:rPr>
                          </m:ctrlPr>
                        </m:sSubSupPr>
                        <m:e>
                          <m:r>
                            <a:rPr lang="en-US" sz="1700" i="1" kern="100">
                              <a:effectLst/>
                              <a:latin typeface="+mj-lt"/>
                              <a:ea typeface="Aptos"/>
                              <a:cs typeface="Times New Roman" panose="02020603050405020304" pitchFamily="18" charset="0"/>
                            </a:rPr>
                            <m:t>𝐶</m:t>
                          </m:r>
                        </m:e>
                        <m:sub>
                          <m:r>
                            <a:rPr lang="en-US" sz="1700" kern="100">
                              <a:effectLst/>
                              <a:latin typeface="+mj-lt"/>
                              <a:ea typeface="Aptos"/>
                              <a:cs typeface="Times New Roman" panose="02020603050405020304" pitchFamily="18" charset="0"/>
                            </a:rPr>
                            <m:t>10</m:t>
                          </m:r>
                        </m:sub>
                        <m:sup>
                          <m:r>
                            <a:rPr lang="en-US" sz="1700" kern="100">
                              <a:effectLst/>
                              <a:latin typeface="+mj-lt"/>
                              <a:ea typeface="Aptos"/>
                              <a:cs typeface="Times New Roman" panose="02020603050405020304" pitchFamily="18" charset="0"/>
                            </a:rPr>
                            <m:t>10</m:t>
                          </m:r>
                        </m:sup>
                      </m:sSubSup>
                      <m:sSup>
                        <m:sSupPr>
                          <m:ctrlPr>
                            <a:rPr lang="en-US" sz="1700" i="1" kern="100">
                              <a:effectLst/>
                              <a:latin typeface="+mj-lt"/>
                              <a:ea typeface="Aptos"/>
                              <a:cs typeface="Times New Roman" panose="02020603050405020304" pitchFamily="18" charset="0"/>
                            </a:rPr>
                          </m:ctrlPr>
                        </m:sSupPr>
                        <m:e>
                          <m:d>
                            <m:dPr>
                              <m:ctrlPr>
                                <a:rPr lang="en-US" sz="1700" i="1" kern="100">
                                  <a:effectLst/>
                                  <a:latin typeface="+mj-lt"/>
                                  <a:ea typeface="Aptos"/>
                                  <a:cs typeface="Times New Roman" panose="02020603050405020304" pitchFamily="18" charset="0"/>
                                </a:rPr>
                              </m:ctrlPr>
                            </m:dPr>
                            <m:e>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1</m:t>
                                  </m:r>
                                </m:num>
                                <m:den>
                                  <m:r>
                                    <a:rPr lang="en-US" sz="1700" kern="100">
                                      <a:effectLst/>
                                      <a:latin typeface="+mj-lt"/>
                                      <a:ea typeface="Aptos"/>
                                      <a:cs typeface="Times New Roman" panose="02020603050405020304" pitchFamily="18" charset="0"/>
                                    </a:rPr>
                                    <m:t>4</m:t>
                                  </m:r>
                                </m:den>
                              </m:f>
                            </m:e>
                          </m:d>
                        </m:e>
                        <m:sup>
                          <m:r>
                            <a:rPr lang="en-US" sz="1700" kern="100">
                              <a:effectLst/>
                              <a:latin typeface="+mj-lt"/>
                              <a:ea typeface="Aptos"/>
                              <a:cs typeface="Times New Roman" panose="02020603050405020304" pitchFamily="18" charset="0"/>
                            </a:rPr>
                            <m:t>10</m:t>
                          </m:r>
                        </m:sup>
                      </m:sSup>
                      <m:r>
                        <a:rPr lang="en-US" sz="1700" kern="100">
                          <a:effectLst/>
                          <a:latin typeface="+mj-lt"/>
                          <a:ea typeface="Aptos"/>
                          <a:cs typeface="Times New Roman" panose="02020603050405020304" pitchFamily="18" charset="0"/>
                        </a:rPr>
                        <m:t>≈0,0781</m:t>
                      </m:r>
                      <m:r>
                        <a:rPr lang="en-US" sz="1700" b="0" i="0" kern="100" smtClean="0">
                          <a:effectLst/>
                          <a:latin typeface="Cambria Math" panose="02040503050406030204" pitchFamily="18" charset="0"/>
                          <a:ea typeface="Aptos"/>
                          <a:cs typeface="Times New Roman" panose="02020603050405020304" pitchFamily="18" charset="0"/>
                        </a:rPr>
                        <m:t>.</m:t>
                      </m:r>
                    </m:oMath>
                  </m:oMathPara>
                </a14:m>
                <a:endParaRPr lang="en-US" sz="1700" kern="100">
                  <a:effectLst/>
                  <a:latin typeface="+mj-lt"/>
                  <a:ea typeface="Aptos"/>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703388" y="1707308"/>
                <a:ext cx="7963232" cy="3260251"/>
              </a:xfrm>
              <a:prstGeom prst="rect">
                <a:avLst/>
              </a:prstGeom>
              <a:blipFill>
                <a:blip r:embed="rId3"/>
                <a:stretch>
                  <a:fillRect l="-4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433869" y="1274418"/>
                <a:ext cx="3938579" cy="353943"/>
              </a:xfrm>
              <a:prstGeom prst="rect">
                <a:avLst/>
              </a:prstGeom>
            </p:spPr>
            <p:txBody>
              <a:bodyPr wrap="none">
                <a:spAutoFit/>
              </a:bodyPr>
              <a:lstStyle/>
              <a:p>
                <a:pPr lvl="0" algn="just">
                  <a:spcBef>
                    <a:spcPts val="200"/>
                  </a:spcBef>
                  <a:spcAft>
                    <a:spcPts val="200"/>
                  </a:spcAft>
                </a:pPr>
                <a:r>
                  <a:rPr lang="en-US" sz="1700" kern="100">
                    <a:ea typeface="Georgia" panose="02040502050405020303" pitchFamily="18" charset="0"/>
                    <a:cs typeface="Times New Roman" panose="02020603050405020304" pitchFamily="18" charset="0"/>
                  </a:rPr>
                  <a:t>a) Gọi </a:t>
                </a:r>
                <a14:m>
                  <m:oMath xmlns:m="http://schemas.openxmlformats.org/officeDocument/2006/math">
                    <m:r>
                      <a:rPr lang="en-US" sz="1700" i="1" kern="100">
                        <a:latin typeface="Cambria Math" panose="02040503050406030204" pitchFamily="18" charset="0"/>
                        <a:ea typeface="Aptos"/>
                        <a:cs typeface="Times New Roman" panose="02020603050405020304" pitchFamily="18" charset="0"/>
                      </a:rPr>
                      <m:t>𝑋</m:t>
                    </m:r>
                  </m:oMath>
                </a14:m>
                <a:r>
                  <a:rPr lang="en-US" sz="1700" kern="100">
                    <a:ea typeface="Georgia" panose="02040502050405020303" pitchFamily="18" charset="0"/>
                    <a:cs typeface="Times New Roman" panose="02020603050405020304" pitchFamily="18" charset="0"/>
                  </a:rPr>
                  <a:t> là </a:t>
                </a:r>
                <a:r>
                  <a:rPr lang="en-US" sz="1700" kern="100">
                    <a:ea typeface="Georgia" panose="02040502050405020303" pitchFamily="18" charset="0"/>
                    <a:cs typeface="Times New Roman" panose="02020603050405020304" pitchFamily="18" charset="0"/>
                  </a:rPr>
                  <a:t>số </a:t>
                </a:r>
                <a:r>
                  <a:rPr lang="en-US" sz="1700" kern="100">
                    <a:ea typeface="Georgia" panose="02040502050405020303" pitchFamily="18" charset="0"/>
                    <a:cs typeface="Times New Roman" panose="02020603050405020304" pitchFamily="18" charset="0"/>
                  </a:rPr>
                  <a:t>câu trả lời đúng của An. </a:t>
                </a:r>
                <a:endParaRPr lang="en-US" sz="1700" kern="100">
                  <a:ea typeface="Georgia" panose="02040502050405020303" pitchFamily="18"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433869" y="1274418"/>
                <a:ext cx="3938579" cy="353943"/>
              </a:xfrm>
              <a:prstGeom prst="rect">
                <a:avLst/>
              </a:prstGeom>
              <a:blipFill>
                <a:blip r:embed="rId4"/>
                <a:stretch>
                  <a:fillRect l="-929" t="-5172" b="-22414"/>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7909361" y="568318"/>
            <a:ext cx="757259" cy="713881"/>
          </a:xfrm>
          <a:prstGeom prst="rect">
            <a:avLst/>
          </a:prstGeom>
        </p:spPr>
      </p:pic>
    </p:spTree>
    <p:extLst>
      <p:ext uri="{BB962C8B-B14F-4D97-AF65-F5344CB8AC3E}">
        <p14:creationId xmlns:p14="http://schemas.microsoft.com/office/powerpoint/2010/main" val="2756407724"/>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left)">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4" dur="500"/>
                                        <p:tgtEl>
                                          <p:spTgt spid="5">
                                            <p:txEl>
                                              <p:pRg st="4" end="4"/>
                                            </p:txEl>
                                          </p:spTgt>
                                        </p:tgtEl>
                                      </p:cBhvr>
                                    </p:animEffect>
                                  </p:childTnLst>
                                </p:cTn>
                              </p:par>
                              <p:par>
                                <p:cTn id="45" presetID="14" presetClass="entr" presetSubtype="10" fill="hold"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4" name="Google Shape;2254;p39"/>
          <p:cNvSpPr txBox="1">
            <a:spLocks noGrp="1"/>
          </p:cNvSpPr>
          <p:nvPr>
            <p:ph type="title"/>
          </p:nvPr>
        </p:nvSpPr>
        <p:spPr>
          <a:xfrm>
            <a:off x="1732093" y="930372"/>
            <a:ext cx="5601029" cy="1018114"/>
          </a:xfrm>
          <a:prstGeom prst="rect">
            <a:avLst/>
          </a:prstGeom>
        </p:spPr>
        <p:txBody>
          <a:bodyPr spcFirstLastPara="1" wrap="square" lIns="91425" tIns="91425" rIns="91425" bIns="91425" anchor="ctr" anchorCtr="0">
            <a:noAutofit/>
          </a:bodyPr>
          <a:lstStyle/>
          <a:p>
            <a:pPr lvl="0" algn="ctr"/>
            <a:r>
              <a:rPr lang="en-US" sz="6500">
                <a:latin typeface="+mj-lt"/>
              </a:rPr>
              <a:t>LUYỆN TẬP</a:t>
            </a:r>
          </a:p>
        </p:txBody>
      </p:sp>
      <p:sp>
        <p:nvSpPr>
          <p:cNvPr id="2273" name="Google Shape;2273;p39"/>
          <p:cNvSpPr/>
          <p:nvPr/>
        </p:nvSpPr>
        <p:spPr>
          <a:xfrm>
            <a:off x="8" y="-7"/>
            <a:ext cx="1190838" cy="333300"/>
          </a:xfrm>
          <a:custGeom>
            <a:avLst/>
            <a:gdLst/>
            <a:ahLst/>
            <a:cxnLst/>
            <a:rect l="l" t="t" r="r" b="b"/>
            <a:pathLst>
              <a:path w="13056" h="3654" extrusionOk="0">
                <a:moveTo>
                  <a:pt x="12825" y="0"/>
                </a:moveTo>
                <a:cubicBezTo>
                  <a:pt x="12738" y="0"/>
                  <a:pt x="12656" y="56"/>
                  <a:pt x="12627" y="144"/>
                </a:cubicBezTo>
                <a:cubicBezTo>
                  <a:pt x="12627" y="146"/>
                  <a:pt x="12522" y="458"/>
                  <a:pt x="12244" y="880"/>
                </a:cubicBezTo>
                <a:cubicBezTo>
                  <a:pt x="12180" y="974"/>
                  <a:pt x="12207" y="1103"/>
                  <a:pt x="12301" y="1165"/>
                </a:cubicBezTo>
                <a:cubicBezTo>
                  <a:pt x="12336" y="1190"/>
                  <a:pt x="12377" y="1201"/>
                  <a:pt x="12416" y="1201"/>
                </a:cubicBezTo>
                <a:cubicBezTo>
                  <a:pt x="12483" y="1201"/>
                  <a:pt x="12549" y="1169"/>
                  <a:pt x="12588" y="1108"/>
                </a:cubicBezTo>
                <a:cubicBezTo>
                  <a:pt x="12902" y="635"/>
                  <a:pt x="13017" y="284"/>
                  <a:pt x="13020" y="270"/>
                </a:cubicBezTo>
                <a:cubicBezTo>
                  <a:pt x="13056" y="162"/>
                  <a:pt x="12996" y="45"/>
                  <a:pt x="12888" y="10"/>
                </a:cubicBezTo>
                <a:cubicBezTo>
                  <a:pt x="12867" y="3"/>
                  <a:pt x="12846" y="0"/>
                  <a:pt x="12825" y="0"/>
                </a:cubicBezTo>
                <a:close/>
                <a:moveTo>
                  <a:pt x="238" y="806"/>
                </a:moveTo>
                <a:cubicBezTo>
                  <a:pt x="169" y="806"/>
                  <a:pt x="102" y="840"/>
                  <a:pt x="63" y="903"/>
                </a:cubicBezTo>
                <a:cubicBezTo>
                  <a:pt x="1" y="999"/>
                  <a:pt x="29" y="1126"/>
                  <a:pt x="127" y="1188"/>
                </a:cubicBezTo>
                <a:cubicBezTo>
                  <a:pt x="128" y="1188"/>
                  <a:pt x="180" y="1222"/>
                  <a:pt x="276" y="1279"/>
                </a:cubicBezTo>
                <a:cubicBezTo>
                  <a:pt x="309" y="1298"/>
                  <a:pt x="345" y="1309"/>
                  <a:pt x="382" y="1309"/>
                </a:cubicBezTo>
                <a:cubicBezTo>
                  <a:pt x="451" y="1309"/>
                  <a:pt x="520" y="1273"/>
                  <a:pt x="559" y="1208"/>
                </a:cubicBezTo>
                <a:cubicBezTo>
                  <a:pt x="618" y="1110"/>
                  <a:pt x="586" y="983"/>
                  <a:pt x="488" y="924"/>
                </a:cubicBezTo>
                <a:cubicBezTo>
                  <a:pt x="398" y="869"/>
                  <a:pt x="348" y="839"/>
                  <a:pt x="348" y="837"/>
                </a:cubicBezTo>
                <a:cubicBezTo>
                  <a:pt x="314" y="816"/>
                  <a:pt x="275" y="806"/>
                  <a:pt x="238" y="806"/>
                </a:cubicBezTo>
                <a:close/>
                <a:moveTo>
                  <a:pt x="1155" y="1332"/>
                </a:moveTo>
                <a:cubicBezTo>
                  <a:pt x="1082" y="1332"/>
                  <a:pt x="1010" y="1372"/>
                  <a:pt x="972" y="1442"/>
                </a:cubicBezTo>
                <a:cubicBezTo>
                  <a:pt x="919" y="1541"/>
                  <a:pt x="956" y="1667"/>
                  <a:pt x="1057" y="1720"/>
                </a:cubicBezTo>
                <a:cubicBezTo>
                  <a:pt x="1319" y="1860"/>
                  <a:pt x="1587" y="1998"/>
                  <a:pt x="1856" y="2127"/>
                </a:cubicBezTo>
                <a:cubicBezTo>
                  <a:pt x="1885" y="2142"/>
                  <a:pt x="1916" y="2147"/>
                  <a:pt x="1947" y="2147"/>
                </a:cubicBezTo>
                <a:cubicBezTo>
                  <a:pt x="2023" y="2147"/>
                  <a:pt x="2097" y="2104"/>
                  <a:pt x="2133" y="2030"/>
                </a:cubicBezTo>
                <a:cubicBezTo>
                  <a:pt x="2182" y="1927"/>
                  <a:pt x="2138" y="1805"/>
                  <a:pt x="2035" y="1755"/>
                </a:cubicBezTo>
                <a:cubicBezTo>
                  <a:pt x="1773" y="1628"/>
                  <a:pt x="1509" y="1493"/>
                  <a:pt x="1252" y="1357"/>
                </a:cubicBezTo>
                <a:cubicBezTo>
                  <a:pt x="1221" y="1340"/>
                  <a:pt x="1188" y="1332"/>
                  <a:pt x="1155" y="1332"/>
                </a:cubicBezTo>
                <a:close/>
                <a:moveTo>
                  <a:pt x="11860" y="1477"/>
                </a:moveTo>
                <a:cubicBezTo>
                  <a:pt x="11806" y="1477"/>
                  <a:pt x="11752" y="1497"/>
                  <a:pt x="11713" y="1539"/>
                </a:cubicBezTo>
                <a:cubicBezTo>
                  <a:pt x="11518" y="1741"/>
                  <a:pt x="11303" y="1931"/>
                  <a:pt x="11073" y="2099"/>
                </a:cubicBezTo>
                <a:cubicBezTo>
                  <a:pt x="10981" y="2168"/>
                  <a:pt x="10961" y="2298"/>
                  <a:pt x="11029" y="2390"/>
                </a:cubicBezTo>
                <a:cubicBezTo>
                  <a:pt x="11069" y="2445"/>
                  <a:pt x="11131" y="2473"/>
                  <a:pt x="11195" y="2473"/>
                </a:cubicBezTo>
                <a:cubicBezTo>
                  <a:pt x="11238" y="2473"/>
                  <a:pt x="11280" y="2461"/>
                  <a:pt x="11317" y="2432"/>
                </a:cubicBezTo>
                <a:cubicBezTo>
                  <a:pt x="11567" y="2250"/>
                  <a:pt x="11799" y="2046"/>
                  <a:pt x="12010" y="1826"/>
                </a:cubicBezTo>
                <a:cubicBezTo>
                  <a:pt x="12088" y="1745"/>
                  <a:pt x="12087" y="1614"/>
                  <a:pt x="12005" y="1534"/>
                </a:cubicBezTo>
                <a:cubicBezTo>
                  <a:pt x="11964" y="1496"/>
                  <a:pt x="11912" y="1477"/>
                  <a:pt x="11860" y="1477"/>
                </a:cubicBezTo>
                <a:close/>
                <a:moveTo>
                  <a:pt x="2752" y="2103"/>
                </a:moveTo>
                <a:cubicBezTo>
                  <a:pt x="2672" y="2103"/>
                  <a:pt x="2596" y="2150"/>
                  <a:pt x="2563" y="2228"/>
                </a:cubicBezTo>
                <a:cubicBezTo>
                  <a:pt x="2517" y="2333"/>
                  <a:pt x="2567" y="2453"/>
                  <a:pt x="2671" y="2500"/>
                </a:cubicBezTo>
                <a:cubicBezTo>
                  <a:pt x="2950" y="2620"/>
                  <a:pt x="3230" y="2732"/>
                  <a:pt x="3503" y="2834"/>
                </a:cubicBezTo>
                <a:cubicBezTo>
                  <a:pt x="3527" y="2843"/>
                  <a:pt x="3550" y="2849"/>
                  <a:pt x="3575" y="2849"/>
                </a:cubicBezTo>
                <a:cubicBezTo>
                  <a:pt x="3658" y="2849"/>
                  <a:pt x="3738" y="2797"/>
                  <a:pt x="3768" y="2714"/>
                </a:cubicBezTo>
                <a:cubicBezTo>
                  <a:pt x="3809" y="2608"/>
                  <a:pt x="3754" y="2489"/>
                  <a:pt x="3648" y="2448"/>
                </a:cubicBezTo>
                <a:cubicBezTo>
                  <a:pt x="3382" y="2347"/>
                  <a:pt x="3107" y="2237"/>
                  <a:pt x="2834" y="2120"/>
                </a:cubicBezTo>
                <a:cubicBezTo>
                  <a:pt x="2807" y="2108"/>
                  <a:pt x="2779" y="2103"/>
                  <a:pt x="2752" y="2103"/>
                </a:cubicBezTo>
                <a:close/>
                <a:moveTo>
                  <a:pt x="10443" y="2526"/>
                </a:moveTo>
                <a:cubicBezTo>
                  <a:pt x="10411" y="2526"/>
                  <a:pt x="10378" y="2533"/>
                  <a:pt x="10348" y="2549"/>
                </a:cubicBezTo>
                <a:cubicBezTo>
                  <a:pt x="10100" y="2677"/>
                  <a:pt x="9836" y="2790"/>
                  <a:pt x="9563" y="2886"/>
                </a:cubicBezTo>
                <a:cubicBezTo>
                  <a:pt x="9455" y="2923"/>
                  <a:pt x="9398" y="3042"/>
                  <a:pt x="9435" y="3150"/>
                </a:cubicBezTo>
                <a:cubicBezTo>
                  <a:pt x="9464" y="3235"/>
                  <a:pt x="9545" y="3288"/>
                  <a:pt x="9630" y="3288"/>
                </a:cubicBezTo>
                <a:cubicBezTo>
                  <a:pt x="9653" y="3288"/>
                  <a:pt x="9676" y="3285"/>
                  <a:pt x="9698" y="3276"/>
                </a:cubicBezTo>
                <a:cubicBezTo>
                  <a:pt x="9990" y="3175"/>
                  <a:pt x="10274" y="3054"/>
                  <a:pt x="10538" y="2916"/>
                </a:cubicBezTo>
                <a:cubicBezTo>
                  <a:pt x="10640" y="2865"/>
                  <a:pt x="10679" y="2739"/>
                  <a:pt x="10626" y="2638"/>
                </a:cubicBezTo>
                <a:cubicBezTo>
                  <a:pt x="10590" y="2567"/>
                  <a:pt x="10518" y="2526"/>
                  <a:pt x="10443" y="2526"/>
                </a:cubicBezTo>
                <a:close/>
                <a:moveTo>
                  <a:pt x="4414" y="2724"/>
                </a:moveTo>
                <a:cubicBezTo>
                  <a:pt x="4326" y="2724"/>
                  <a:pt x="4244" y="2781"/>
                  <a:pt x="4217" y="2870"/>
                </a:cubicBezTo>
                <a:cubicBezTo>
                  <a:pt x="4181" y="2978"/>
                  <a:pt x="4243" y="3095"/>
                  <a:pt x="4351" y="3129"/>
                </a:cubicBezTo>
                <a:cubicBezTo>
                  <a:pt x="4646" y="3221"/>
                  <a:pt x="4936" y="3302"/>
                  <a:pt x="5218" y="3371"/>
                </a:cubicBezTo>
                <a:cubicBezTo>
                  <a:pt x="5234" y="3375"/>
                  <a:pt x="5252" y="3377"/>
                  <a:pt x="5268" y="3377"/>
                </a:cubicBezTo>
                <a:cubicBezTo>
                  <a:pt x="5360" y="3377"/>
                  <a:pt x="5445" y="3315"/>
                  <a:pt x="5468" y="3219"/>
                </a:cubicBezTo>
                <a:cubicBezTo>
                  <a:pt x="5494" y="3109"/>
                  <a:pt x="5427" y="2998"/>
                  <a:pt x="5315" y="2969"/>
                </a:cubicBezTo>
                <a:cubicBezTo>
                  <a:pt x="5044" y="2904"/>
                  <a:pt x="4761" y="2824"/>
                  <a:pt x="4475" y="2733"/>
                </a:cubicBezTo>
                <a:cubicBezTo>
                  <a:pt x="4455" y="2727"/>
                  <a:pt x="4435" y="2724"/>
                  <a:pt x="4414" y="2724"/>
                </a:cubicBezTo>
                <a:close/>
                <a:moveTo>
                  <a:pt x="8778" y="3111"/>
                </a:moveTo>
                <a:cubicBezTo>
                  <a:pt x="8764" y="3111"/>
                  <a:pt x="8749" y="3113"/>
                  <a:pt x="8734" y="3116"/>
                </a:cubicBezTo>
                <a:cubicBezTo>
                  <a:pt x="8633" y="3138"/>
                  <a:pt x="8530" y="3157"/>
                  <a:pt x="8425" y="3175"/>
                </a:cubicBezTo>
                <a:cubicBezTo>
                  <a:pt x="8253" y="3205"/>
                  <a:pt x="8071" y="3226"/>
                  <a:pt x="7887" y="3239"/>
                </a:cubicBezTo>
                <a:cubicBezTo>
                  <a:pt x="7773" y="3247"/>
                  <a:pt x="7688" y="3345"/>
                  <a:pt x="7695" y="3460"/>
                </a:cubicBezTo>
                <a:cubicBezTo>
                  <a:pt x="7702" y="3568"/>
                  <a:pt x="7795" y="3651"/>
                  <a:pt x="7901" y="3651"/>
                </a:cubicBezTo>
                <a:lnTo>
                  <a:pt x="7915" y="3651"/>
                </a:lnTo>
                <a:cubicBezTo>
                  <a:pt x="8113" y="3637"/>
                  <a:pt x="8308" y="3614"/>
                  <a:pt x="8494" y="3582"/>
                </a:cubicBezTo>
                <a:cubicBezTo>
                  <a:pt x="8604" y="3565"/>
                  <a:pt x="8714" y="3543"/>
                  <a:pt x="8821" y="3520"/>
                </a:cubicBezTo>
                <a:cubicBezTo>
                  <a:pt x="8932" y="3497"/>
                  <a:pt x="9003" y="3387"/>
                  <a:pt x="8980" y="3276"/>
                </a:cubicBezTo>
                <a:cubicBezTo>
                  <a:pt x="8959" y="3179"/>
                  <a:pt x="8874" y="3111"/>
                  <a:pt x="8778" y="3111"/>
                </a:cubicBezTo>
                <a:close/>
                <a:moveTo>
                  <a:pt x="6135" y="3142"/>
                </a:moveTo>
                <a:cubicBezTo>
                  <a:pt x="6035" y="3142"/>
                  <a:pt x="5948" y="3215"/>
                  <a:pt x="5932" y="3315"/>
                </a:cubicBezTo>
                <a:cubicBezTo>
                  <a:pt x="5914" y="3428"/>
                  <a:pt x="5991" y="3534"/>
                  <a:pt x="6104" y="3552"/>
                </a:cubicBezTo>
                <a:cubicBezTo>
                  <a:pt x="6412" y="3602"/>
                  <a:pt x="6715" y="3635"/>
                  <a:pt x="7004" y="3653"/>
                </a:cubicBezTo>
                <a:lnTo>
                  <a:pt x="7017" y="3653"/>
                </a:lnTo>
                <a:cubicBezTo>
                  <a:pt x="7125" y="3653"/>
                  <a:pt x="7215" y="3570"/>
                  <a:pt x="7222" y="3460"/>
                </a:cubicBezTo>
                <a:cubicBezTo>
                  <a:pt x="7229" y="3345"/>
                  <a:pt x="7142" y="3247"/>
                  <a:pt x="7029" y="3240"/>
                </a:cubicBezTo>
                <a:cubicBezTo>
                  <a:pt x="6753" y="3224"/>
                  <a:pt x="6464" y="3192"/>
                  <a:pt x="6170" y="3145"/>
                </a:cubicBezTo>
                <a:cubicBezTo>
                  <a:pt x="6158" y="3143"/>
                  <a:pt x="6146" y="3142"/>
                  <a:pt x="6135" y="314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p:cNvGrpSpPr/>
          <p:nvPr/>
        </p:nvGrpSpPr>
        <p:grpSpPr>
          <a:xfrm>
            <a:off x="2758434" y="3267975"/>
            <a:ext cx="3548345" cy="1452953"/>
            <a:chOff x="2757042" y="3061251"/>
            <a:chExt cx="3548345" cy="1452953"/>
          </a:xfrm>
        </p:grpSpPr>
        <p:pic>
          <p:nvPicPr>
            <p:cNvPr id="2" name="Picture 1"/>
            <p:cNvPicPr>
              <a:picLocks noChangeAspect="1"/>
            </p:cNvPicPr>
            <p:nvPr/>
          </p:nvPicPr>
          <p:blipFill>
            <a:blip r:embed="rId3"/>
            <a:stretch>
              <a:fillRect/>
            </a:stretch>
          </p:blipFill>
          <p:spPr>
            <a:xfrm>
              <a:off x="2757042" y="3061251"/>
              <a:ext cx="3423917" cy="1452953"/>
            </a:xfrm>
            <a:prstGeom prst="rect">
              <a:avLst/>
            </a:prstGeom>
          </p:spPr>
        </p:pic>
        <p:grpSp>
          <p:nvGrpSpPr>
            <p:cNvPr id="9" name="Google Shape;4627;p70"/>
            <p:cNvGrpSpPr/>
            <p:nvPr/>
          </p:nvGrpSpPr>
          <p:grpSpPr>
            <a:xfrm>
              <a:off x="5497329" y="3061251"/>
              <a:ext cx="808058" cy="785438"/>
              <a:chOff x="4276113" y="3930739"/>
              <a:chExt cx="535300" cy="532885"/>
            </a:xfrm>
          </p:grpSpPr>
          <p:sp>
            <p:nvSpPr>
              <p:cNvPr id="10" name="Google Shape;4628;p70"/>
              <p:cNvSpPr/>
              <p:nvPr/>
            </p:nvSpPr>
            <p:spPr>
              <a:xfrm>
                <a:off x="4303009" y="3968689"/>
                <a:ext cx="481508" cy="346389"/>
              </a:xfrm>
              <a:custGeom>
                <a:avLst/>
                <a:gdLst/>
                <a:ahLst/>
                <a:cxnLst/>
                <a:rect l="l" t="t" r="r" b="b"/>
                <a:pathLst>
                  <a:path w="17294" h="12441" extrusionOk="0">
                    <a:moveTo>
                      <a:pt x="0" y="0"/>
                    </a:moveTo>
                    <a:lnTo>
                      <a:pt x="0" y="12441"/>
                    </a:lnTo>
                    <a:lnTo>
                      <a:pt x="17294" y="12441"/>
                    </a:lnTo>
                    <a:lnTo>
                      <a:pt x="172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629;p70"/>
              <p:cNvSpPr/>
              <p:nvPr/>
            </p:nvSpPr>
            <p:spPr>
              <a:xfrm>
                <a:off x="4276113" y="3930739"/>
                <a:ext cx="535300" cy="49894"/>
              </a:xfrm>
              <a:custGeom>
                <a:avLst/>
                <a:gdLst/>
                <a:ahLst/>
                <a:cxnLst/>
                <a:rect l="l" t="t" r="r" b="b"/>
                <a:pathLst>
                  <a:path w="19226" h="1792" extrusionOk="0">
                    <a:moveTo>
                      <a:pt x="396" y="1"/>
                    </a:moveTo>
                    <a:cubicBezTo>
                      <a:pt x="177" y="1"/>
                      <a:pt x="0" y="178"/>
                      <a:pt x="0" y="396"/>
                    </a:cubicBezTo>
                    <a:lnTo>
                      <a:pt x="0" y="1397"/>
                    </a:lnTo>
                    <a:cubicBezTo>
                      <a:pt x="0" y="1616"/>
                      <a:pt x="177" y="1791"/>
                      <a:pt x="396" y="1791"/>
                    </a:cubicBezTo>
                    <a:lnTo>
                      <a:pt x="18831" y="1791"/>
                    </a:lnTo>
                    <a:cubicBezTo>
                      <a:pt x="19049" y="1791"/>
                      <a:pt x="19226" y="1616"/>
                      <a:pt x="19226" y="1397"/>
                    </a:cubicBezTo>
                    <a:lnTo>
                      <a:pt x="19226" y="396"/>
                    </a:lnTo>
                    <a:cubicBezTo>
                      <a:pt x="19226" y="178"/>
                      <a:pt x="19049" y="1"/>
                      <a:pt x="18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630;p70"/>
              <p:cNvSpPr/>
              <p:nvPr/>
            </p:nvSpPr>
            <p:spPr>
              <a:xfrm>
                <a:off x="4535693" y="4344875"/>
                <a:ext cx="16149" cy="58163"/>
              </a:xfrm>
              <a:custGeom>
                <a:avLst/>
                <a:gdLst/>
                <a:ahLst/>
                <a:cxnLst/>
                <a:rect l="l" t="t" r="r" b="b"/>
                <a:pathLst>
                  <a:path w="580" h="2089" extrusionOk="0">
                    <a:moveTo>
                      <a:pt x="290" y="0"/>
                    </a:moveTo>
                    <a:cubicBezTo>
                      <a:pt x="130" y="0"/>
                      <a:pt x="0" y="131"/>
                      <a:pt x="0" y="291"/>
                    </a:cubicBezTo>
                    <a:lnTo>
                      <a:pt x="0" y="1798"/>
                    </a:lnTo>
                    <a:cubicBezTo>
                      <a:pt x="0" y="1958"/>
                      <a:pt x="130" y="2089"/>
                      <a:pt x="290" y="2089"/>
                    </a:cubicBezTo>
                    <a:cubicBezTo>
                      <a:pt x="451" y="2089"/>
                      <a:pt x="580" y="1958"/>
                      <a:pt x="580" y="1798"/>
                    </a:cubicBezTo>
                    <a:lnTo>
                      <a:pt x="580" y="291"/>
                    </a:lnTo>
                    <a:cubicBezTo>
                      <a:pt x="580" y="131"/>
                      <a:pt x="451"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631;p70"/>
              <p:cNvSpPr/>
              <p:nvPr/>
            </p:nvSpPr>
            <p:spPr>
              <a:xfrm>
                <a:off x="4276113" y="4303110"/>
                <a:ext cx="535300" cy="49866"/>
              </a:xfrm>
              <a:custGeom>
                <a:avLst/>
                <a:gdLst/>
                <a:ahLst/>
                <a:cxnLst/>
                <a:rect l="l" t="t" r="r" b="b"/>
                <a:pathLst>
                  <a:path w="19226" h="1791" extrusionOk="0">
                    <a:moveTo>
                      <a:pt x="396" y="0"/>
                    </a:moveTo>
                    <a:cubicBezTo>
                      <a:pt x="177" y="0"/>
                      <a:pt x="0" y="177"/>
                      <a:pt x="0" y="395"/>
                    </a:cubicBezTo>
                    <a:lnTo>
                      <a:pt x="0" y="1397"/>
                    </a:lnTo>
                    <a:cubicBezTo>
                      <a:pt x="0" y="1614"/>
                      <a:pt x="177" y="1791"/>
                      <a:pt x="396" y="1791"/>
                    </a:cubicBezTo>
                    <a:lnTo>
                      <a:pt x="18831" y="1791"/>
                    </a:lnTo>
                    <a:cubicBezTo>
                      <a:pt x="19049" y="1791"/>
                      <a:pt x="19226" y="1614"/>
                      <a:pt x="19226" y="1397"/>
                    </a:cubicBezTo>
                    <a:lnTo>
                      <a:pt x="19226" y="395"/>
                    </a:lnTo>
                    <a:cubicBezTo>
                      <a:pt x="19226" y="177"/>
                      <a:pt x="19049" y="0"/>
                      <a:pt x="18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632;p70"/>
              <p:cNvSpPr/>
              <p:nvPr/>
            </p:nvSpPr>
            <p:spPr>
              <a:xfrm>
                <a:off x="4506152" y="4388365"/>
                <a:ext cx="75230" cy="75258"/>
              </a:xfrm>
              <a:custGeom>
                <a:avLst/>
                <a:gdLst/>
                <a:ahLst/>
                <a:cxnLst/>
                <a:rect l="l" t="t" r="r" b="b"/>
                <a:pathLst>
                  <a:path w="2702" h="2703" extrusionOk="0">
                    <a:moveTo>
                      <a:pt x="1351" y="580"/>
                    </a:moveTo>
                    <a:cubicBezTo>
                      <a:pt x="1776" y="580"/>
                      <a:pt x="2123" y="927"/>
                      <a:pt x="2123" y="1351"/>
                    </a:cubicBezTo>
                    <a:cubicBezTo>
                      <a:pt x="2123" y="1777"/>
                      <a:pt x="1776" y="2123"/>
                      <a:pt x="1351" y="2123"/>
                    </a:cubicBezTo>
                    <a:cubicBezTo>
                      <a:pt x="926" y="2123"/>
                      <a:pt x="580" y="1777"/>
                      <a:pt x="580" y="1351"/>
                    </a:cubicBezTo>
                    <a:cubicBezTo>
                      <a:pt x="580" y="927"/>
                      <a:pt x="926" y="580"/>
                      <a:pt x="1351" y="580"/>
                    </a:cubicBezTo>
                    <a:close/>
                    <a:moveTo>
                      <a:pt x="1351" y="1"/>
                    </a:moveTo>
                    <a:cubicBezTo>
                      <a:pt x="607" y="1"/>
                      <a:pt x="0" y="607"/>
                      <a:pt x="0" y="1351"/>
                    </a:cubicBezTo>
                    <a:cubicBezTo>
                      <a:pt x="0" y="2096"/>
                      <a:pt x="607" y="2702"/>
                      <a:pt x="1351" y="2702"/>
                    </a:cubicBezTo>
                    <a:cubicBezTo>
                      <a:pt x="2096" y="2702"/>
                      <a:pt x="2702" y="2096"/>
                      <a:pt x="2702" y="1351"/>
                    </a:cubicBezTo>
                    <a:cubicBezTo>
                      <a:pt x="2702" y="607"/>
                      <a:pt x="2096" y="1"/>
                      <a:pt x="1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633;p70"/>
              <p:cNvSpPr/>
              <p:nvPr/>
            </p:nvSpPr>
            <p:spPr>
              <a:xfrm>
                <a:off x="4346862" y="4028523"/>
                <a:ext cx="158285" cy="163658"/>
              </a:xfrm>
              <a:custGeom>
                <a:avLst/>
                <a:gdLst/>
                <a:ahLst/>
                <a:cxnLst/>
                <a:rect l="l" t="t" r="r" b="b"/>
                <a:pathLst>
                  <a:path w="5685" h="5878" extrusionOk="0">
                    <a:moveTo>
                      <a:pt x="2843" y="2248"/>
                    </a:moveTo>
                    <a:lnTo>
                      <a:pt x="3550" y="3791"/>
                    </a:lnTo>
                    <a:lnTo>
                      <a:pt x="2134" y="3791"/>
                    </a:lnTo>
                    <a:lnTo>
                      <a:pt x="2843" y="2248"/>
                    </a:lnTo>
                    <a:close/>
                    <a:moveTo>
                      <a:pt x="2843" y="0"/>
                    </a:moveTo>
                    <a:cubicBezTo>
                      <a:pt x="2584" y="0"/>
                      <a:pt x="2349" y="152"/>
                      <a:pt x="2242" y="387"/>
                    </a:cubicBezTo>
                    <a:lnTo>
                      <a:pt x="152" y="4940"/>
                    </a:lnTo>
                    <a:cubicBezTo>
                      <a:pt x="0" y="5272"/>
                      <a:pt x="146" y="5664"/>
                      <a:pt x="478" y="5817"/>
                    </a:cubicBezTo>
                    <a:cubicBezTo>
                      <a:pt x="567" y="5858"/>
                      <a:pt x="661" y="5878"/>
                      <a:pt x="754" y="5878"/>
                    </a:cubicBezTo>
                    <a:cubicBezTo>
                      <a:pt x="1004" y="5878"/>
                      <a:pt x="1244" y="5734"/>
                      <a:pt x="1355" y="5491"/>
                    </a:cubicBezTo>
                    <a:lnTo>
                      <a:pt x="1528" y="5114"/>
                    </a:lnTo>
                    <a:lnTo>
                      <a:pt x="4157" y="5114"/>
                    </a:lnTo>
                    <a:lnTo>
                      <a:pt x="4330" y="5491"/>
                    </a:lnTo>
                    <a:cubicBezTo>
                      <a:pt x="4441" y="5734"/>
                      <a:pt x="4681" y="5877"/>
                      <a:pt x="4932" y="5877"/>
                    </a:cubicBezTo>
                    <a:cubicBezTo>
                      <a:pt x="5024" y="5877"/>
                      <a:pt x="5118" y="5858"/>
                      <a:pt x="5207" y="5817"/>
                    </a:cubicBezTo>
                    <a:cubicBezTo>
                      <a:pt x="5538" y="5664"/>
                      <a:pt x="5685" y="5272"/>
                      <a:pt x="5532" y="4940"/>
                    </a:cubicBezTo>
                    <a:lnTo>
                      <a:pt x="3443" y="387"/>
                    </a:lnTo>
                    <a:cubicBezTo>
                      <a:pt x="3336" y="152"/>
                      <a:pt x="3102" y="0"/>
                      <a:pt x="2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34;p70"/>
              <p:cNvSpPr/>
              <p:nvPr/>
            </p:nvSpPr>
            <p:spPr>
              <a:xfrm>
                <a:off x="4583583" y="4028523"/>
                <a:ext cx="155918" cy="163630"/>
              </a:xfrm>
              <a:custGeom>
                <a:avLst/>
                <a:gdLst/>
                <a:ahLst/>
                <a:cxnLst/>
                <a:rect l="l" t="t" r="r" b="b"/>
                <a:pathLst>
                  <a:path w="5600" h="5877" extrusionOk="0">
                    <a:moveTo>
                      <a:pt x="711" y="0"/>
                    </a:moveTo>
                    <a:cubicBezTo>
                      <a:pt x="347" y="0"/>
                      <a:pt x="50" y="297"/>
                      <a:pt x="50" y="663"/>
                    </a:cubicBezTo>
                    <a:cubicBezTo>
                      <a:pt x="50" y="1027"/>
                      <a:pt x="347" y="1324"/>
                      <a:pt x="711" y="1324"/>
                    </a:cubicBezTo>
                    <a:lnTo>
                      <a:pt x="3385" y="1324"/>
                    </a:lnTo>
                    <a:lnTo>
                      <a:pt x="223" y="4769"/>
                    </a:lnTo>
                    <a:cubicBezTo>
                      <a:pt x="47" y="4962"/>
                      <a:pt x="0" y="5242"/>
                      <a:pt x="106" y="5483"/>
                    </a:cubicBezTo>
                    <a:cubicBezTo>
                      <a:pt x="211" y="5722"/>
                      <a:pt x="449" y="5877"/>
                      <a:pt x="711" y="5877"/>
                    </a:cubicBezTo>
                    <a:lnTo>
                      <a:pt x="4889" y="5877"/>
                    </a:lnTo>
                    <a:cubicBezTo>
                      <a:pt x="5253" y="5877"/>
                      <a:pt x="5550" y="5581"/>
                      <a:pt x="5550" y="5216"/>
                    </a:cubicBezTo>
                    <a:cubicBezTo>
                      <a:pt x="5550" y="4851"/>
                      <a:pt x="5253" y="4554"/>
                      <a:pt x="4889" y="4554"/>
                    </a:cubicBezTo>
                    <a:lnTo>
                      <a:pt x="2215" y="4554"/>
                    </a:lnTo>
                    <a:lnTo>
                      <a:pt x="5375" y="1109"/>
                    </a:lnTo>
                    <a:cubicBezTo>
                      <a:pt x="5553" y="916"/>
                      <a:pt x="5600" y="636"/>
                      <a:pt x="5493" y="395"/>
                    </a:cubicBezTo>
                    <a:cubicBezTo>
                      <a:pt x="5389" y="156"/>
                      <a:pt x="5151" y="0"/>
                      <a:pt x="4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35;p70"/>
              <p:cNvSpPr/>
              <p:nvPr/>
            </p:nvSpPr>
            <p:spPr>
              <a:xfrm>
                <a:off x="4504425" y="4083012"/>
                <a:ext cx="39202" cy="47583"/>
              </a:xfrm>
              <a:custGeom>
                <a:avLst/>
                <a:gdLst/>
                <a:ahLst/>
                <a:cxnLst/>
                <a:rect l="l" t="t" r="r" b="b"/>
                <a:pathLst>
                  <a:path w="1408" h="1709" extrusionOk="0">
                    <a:moveTo>
                      <a:pt x="289" y="1"/>
                    </a:moveTo>
                    <a:cubicBezTo>
                      <a:pt x="129" y="1"/>
                      <a:pt x="0" y="131"/>
                      <a:pt x="0" y="291"/>
                    </a:cubicBezTo>
                    <a:cubicBezTo>
                      <a:pt x="0" y="451"/>
                      <a:pt x="129" y="581"/>
                      <a:pt x="289" y="581"/>
                    </a:cubicBezTo>
                    <a:lnTo>
                      <a:pt x="414" y="581"/>
                    </a:lnTo>
                    <a:lnTo>
                      <a:pt x="414" y="1418"/>
                    </a:lnTo>
                    <a:cubicBezTo>
                      <a:pt x="414" y="1578"/>
                      <a:pt x="544" y="1708"/>
                      <a:pt x="704" y="1708"/>
                    </a:cubicBezTo>
                    <a:cubicBezTo>
                      <a:pt x="864" y="1708"/>
                      <a:pt x="994" y="1578"/>
                      <a:pt x="994" y="1418"/>
                    </a:cubicBezTo>
                    <a:lnTo>
                      <a:pt x="994" y="581"/>
                    </a:lnTo>
                    <a:lnTo>
                      <a:pt x="1119" y="581"/>
                    </a:lnTo>
                    <a:cubicBezTo>
                      <a:pt x="1278" y="581"/>
                      <a:pt x="1408" y="452"/>
                      <a:pt x="1408" y="291"/>
                    </a:cubicBezTo>
                    <a:cubicBezTo>
                      <a:pt x="1408" y="131"/>
                      <a:pt x="1278" y="1"/>
                      <a:pt x="1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36;p70"/>
              <p:cNvSpPr/>
              <p:nvPr/>
            </p:nvSpPr>
            <p:spPr>
              <a:xfrm>
                <a:off x="4548195" y="4083012"/>
                <a:ext cx="39230" cy="47583"/>
              </a:xfrm>
              <a:custGeom>
                <a:avLst/>
                <a:gdLst/>
                <a:ahLst/>
                <a:cxnLst/>
                <a:rect l="l" t="t" r="r" b="b"/>
                <a:pathLst>
                  <a:path w="1409" h="1709" extrusionOk="0">
                    <a:moveTo>
                      <a:pt x="705" y="581"/>
                    </a:moveTo>
                    <a:cubicBezTo>
                      <a:pt x="774" y="581"/>
                      <a:pt x="830" y="637"/>
                      <a:pt x="830" y="706"/>
                    </a:cubicBezTo>
                    <a:lnTo>
                      <a:pt x="830" y="1003"/>
                    </a:lnTo>
                    <a:cubicBezTo>
                      <a:pt x="830" y="1072"/>
                      <a:pt x="774" y="1128"/>
                      <a:pt x="705" y="1128"/>
                    </a:cubicBezTo>
                    <a:cubicBezTo>
                      <a:pt x="637" y="1128"/>
                      <a:pt x="581" y="1072"/>
                      <a:pt x="581" y="1003"/>
                    </a:cubicBezTo>
                    <a:lnTo>
                      <a:pt x="581" y="706"/>
                    </a:lnTo>
                    <a:cubicBezTo>
                      <a:pt x="581" y="637"/>
                      <a:pt x="637" y="581"/>
                      <a:pt x="705" y="581"/>
                    </a:cubicBezTo>
                    <a:close/>
                    <a:moveTo>
                      <a:pt x="705" y="1"/>
                    </a:moveTo>
                    <a:cubicBezTo>
                      <a:pt x="316" y="1"/>
                      <a:pt x="0" y="317"/>
                      <a:pt x="0" y="706"/>
                    </a:cubicBezTo>
                    <a:lnTo>
                      <a:pt x="0" y="1003"/>
                    </a:lnTo>
                    <a:cubicBezTo>
                      <a:pt x="0" y="1392"/>
                      <a:pt x="316" y="1708"/>
                      <a:pt x="705" y="1708"/>
                    </a:cubicBezTo>
                    <a:cubicBezTo>
                      <a:pt x="1093" y="1708"/>
                      <a:pt x="1409" y="1392"/>
                      <a:pt x="1409" y="1003"/>
                    </a:cubicBezTo>
                    <a:lnTo>
                      <a:pt x="1409" y="706"/>
                    </a:lnTo>
                    <a:cubicBezTo>
                      <a:pt x="1409" y="317"/>
                      <a:pt x="1093" y="1"/>
                      <a:pt x="7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37;p70"/>
              <p:cNvSpPr/>
              <p:nvPr/>
            </p:nvSpPr>
            <p:spPr>
              <a:xfrm>
                <a:off x="4684625" y="4217354"/>
                <a:ext cx="61560" cy="16204"/>
              </a:xfrm>
              <a:custGeom>
                <a:avLst/>
                <a:gdLst/>
                <a:ahLst/>
                <a:cxnLst/>
                <a:rect l="l" t="t" r="r" b="b"/>
                <a:pathLst>
                  <a:path w="2211" h="582" extrusionOk="0">
                    <a:moveTo>
                      <a:pt x="290" y="1"/>
                    </a:moveTo>
                    <a:cubicBezTo>
                      <a:pt x="130" y="1"/>
                      <a:pt x="1" y="131"/>
                      <a:pt x="1" y="291"/>
                    </a:cubicBezTo>
                    <a:cubicBezTo>
                      <a:pt x="1" y="451"/>
                      <a:pt x="130" y="581"/>
                      <a:pt x="290" y="581"/>
                    </a:cubicBezTo>
                    <a:lnTo>
                      <a:pt x="1921" y="581"/>
                    </a:lnTo>
                    <a:cubicBezTo>
                      <a:pt x="2082" y="581"/>
                      <a:pt x="2211" y="451"/>
                      <a:pt x="2211" y="291"/>
                    </a:cubicBezTo>
                    <a:cubicBezTo>
                      <a:pt x="2211" y="131"/>
                      <a:pt x="2082" y="1"/>
                      <a:pt x="1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38;p70"/>
              <p:cNvSpPr/>
              <p:nvPr/>
            </p:nvSpPr>
            <p:spPr>
              <a:xfrm>
                <a:off x="4599565" y="4244584"/>
                <a:ext cx="146619" cy="16204"/>
              </a:xfrm>
              <a:custGeom>
                <a:avLst/>
                <a:gdLst/>
                <a:ahLst/>
                <a:cxnLst/>
                <a:rect l="l" t="t" r="r" b="b"/>
                <a:pathLst>
                  <a:path w="5266" h="582" extrusionOk="0">
                    <a:moveTo>
                      <a:pt x="291" y="1"/>
                    </a:moveTo>
                    <a:cubicBezTo>
                      <a:pt x="131" y="1"/>
                      <a:pt x="1" y="131"/>
                      <a:pt x="1" y="291"/>
                    </a:cubicBezTo>
                    <a:cubicBezTo>
                      <a:pt x="1" y="451"/>
                      <a:pt x="131" y="581"/>
                      <a:pt x="291" y="581"/>
                    </a:cubicBezTo>
                    <a:lnTo>
                      <a:pt x="4976" y="581"/>
                    </a:lnTo>
                    <a:cubicBezTo>
                      <a:pt x="5137" y="581"/>
                      <a:pt x="5266" y="451"/>
                      <a:pt x="5266" y="291"/>
                    </a:cubicBezTo>
                    <a:cubicBezTo>
                      <a:pt x="5266" y="131"/>
                      <a:pt x="5137" y="1"/>
                      <a:pt x="4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51769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4000"/>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4000"/>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4400"/>
                <a:buFont typeface="Arial"/>
                <a:buNone/>
                <a:tabLst/>
                <a:defRPr/>
              </a:pPr>
              <a:r>
                <a:rPr kumimoji="0" lang="en-US" sz="3300" b="1" i="0" u="none" strike="noStrike" kern="0" cap="none" spc="0" normalizeH="0" baseline="0" noProof="0">
                  <a:ln>
                    <a:noFill/>
                  </a:ln>
                  <a:solidFill>
                    <a:srgbClr val="FFFFFF"/>
                  </a:solidFill>
                  <a:effectLst/>
                  <a:uLnTx/>
                  <a:uFillTx/>
                  <a:latin typeface="Arial"/>
                  <a:cs typeface="Arial"/>
                  <a:sym typeface="Arial"/>
                </a:rPr>
                <a:t>kenhgiaovien</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2400"/>
                <a:buFont typeface="Arial"/>
                <a:buNone/>
                <a:tabLst/>
                <a:defRPr/>
              </a:pPr>
              <a:r>
                <a:rPr kumimoji="0" lang="en-US" sz="1800" b="0" i="0" u="sng" strike="noStrike" kern="0" cap="none" spc="0" normalizeH="0" baseline="0" noProof="0">
                  <a:ln>
                    <a:noFill/>
                  </a:ln>
                  <a:solidFill>
                    <a:srgbClr val="000000"/>
                  </a:solidFill>
                  <a:effectLst/>
                  <a:uLnTx/>
                  <a:uFillTx/>
                  <a:latin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marR="0" lvl="0" indent="-342917" algn="just" defTabSz="6858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Bài giảng và giáo án này chỉ có duy nhất trên </a:t>
            </a:r>
            <a:r>
              <a:rPr kumimoji="0" lang="en-US" sz="1800" b="1" i="0" u="none" strike="noStrike" kern="0" cap="none" spc="0" normalizeH="0" baseline="0" noProof="0">
                <a:ln>
                  <a:noFill/>
                </a:ln>
                <a:solidFill>
                  <a:srgbClr val="000000"/>
                </a:solidFill>
                <a:effectLst/>
                <a:uLnTx/>
                <a:uFillTx/>
                <a:latin typeface="Arial"/>
                <a:cs typeface="Arial"/>
                <a:sym typeface="Arial"/>
              </a:rPr>
              <a:t>kenhgiaovien.com </a:t>
            </a:r>
            <a:endParaRPr kumimoji="0" sz="1800" b="1" i="0" u="none" strike="noStrike" kern="0" cap="none" spc="0" normalizeH="0" baseline="0" noProof="0">
              <a:ln>
                <a:noFill/>
              </a:ln>
              <a:solidFill>
                <a:srgbClr val="000000"/>
              </a:solidFill>
              <a:effectLst/>
              <a:uLnTx/>
              <a:uFillTx/>
              <a:latin typeface="Arial"/>
              <a:cs typeface="Arial"/>
              <a:sym typeface="Arial"/>
            </a:endParaRPr>
          </a:p>
          <a:p>
            <a:pPr marL="342917" marR="0" lvl="0" indent="-342917" algn="just" defTabSz="6858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Bất cứ nơi nào đăng bán lại đều là đánh cắp bản quyền và hưởng lợi bất chính trên công sức của giáo viên. </a:t>
            </a:r>
            <a:endParaRPr kumimoji="0" sz="1050" b="0" i="0" u="none" strike="noStrike" kern="0" cap="none" spc="0" normalizeH="0" baseline="0" noProof="0">
              <a:ln>
                <a:noFill/>
              </a:ln>
              <a:solidFill>
                <a:srgbClr val="000000"/>
              </a:solidFill>
              <a:effectLst/>
              <a:uLnTx/>
              <a:uFillTx/>
              <a:latin typeface="Arial"/>
              <a:cs typeface="Arial"/>
              <a:sym typeface="Arial"/>
            </a:endParaRPr>
          </a:p>
          <a:p>
            <a:pPr marL="342917" marR="0" lvl="0" indent="-342917" algn="just" defTabSz="6858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Vui lòng không tiếp tay cho hành vi xấu.</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
          <p:cNvSpPr txBox="1"/>
          <p:nvPr/>
        </p:nvSpPr>
        <p:spPr>
          <a:xfrm>
            <a:off x="1073153" y="4396690"/>
            <a:ext cx="3814139" cy="577051"/>
          </a:xfrm>
          <a:prstGeom prst="rect">
            <a:avLst/>
          </a:prstGeom>
          <a:noFill/>
          <a:ln>
            <a:noFill/>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Pts val="4000"/>
              <a:buFont typeface="Arial"/>
              <a:buNone/>
              <a:tabLst/>
              <a:defRPr/>
            </a:pPr>
            <a:r>
              <a:rPr kumimoji="0" lang="en-US" sz="3000" b="0" i="0" u="none" strike="noStrike" kern="0" cap="none" spc="0" normalizeH="0" baseline="0" noProof="0">
                <a:ln>
                  <a:noFill/>
                </a:ln>
                <a:solidFill>
                  <a:srgbClr val="000000"/>
                </a:solidFill>
                <a:effectLst/>
                <a:uLnTx/>
                <a:uFillTx/>
                <a:latin typeface="Aharoni"/>
                <a:ea typeface="Aharoni"/>
                <a:cs typeface="Aharoni"/>
                <a:sym typeface="Aharoni"/>
              </a:rPr>
              <a:t>Zalo: </a:t>
            </a:r>
            <a:r>
              <a:rPr kumimoji="0" lang="en-US" sz="3300" b="1" i="0" u="none" strike="noStrike" kern="0" cap="none" spc="0" normalizeH="0" baseline="0" noProof="0">
                <a:ln>
                  <a:noFill/>
                </a:ln>
                <a:solidFill>
                  <a:srgbClr val="4EA72E"/>
                </a:solidFill>
                <a:effectLst/>
                <a:uLnTx/>
                <a:uFillTx/>
                <a:latin typeface="Aharoni"/>
                <a:ea typeface="Aharoni"/>
                <a:cs typeface="Aharoni"/>
                <a:sym typeface="Aharoni"/>
              </a:rPr>
              <a:t>0386 168 725</a:t>
            </a:r>
            <a:endParaRPr kumimoji="0" sz="3000" b="1" i="0" u="none" strike="noStrike" kern="0" cap="none" spc="0" normalizeH="0" baseline="0" noProof="0">
              <a:ln>
                <a:noFill/>
              </a:ln>
              <a:solidFill>
                <a:srgbClr val="4EA72E"/>
              </a:solidFill>
              <a:effectLst/>
              <a:uLnTx/>
              <a:uFillTx/>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822463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7E9F5">
            <a:alpha val="65000"/>
          </a:srgbClr>
        </a:solidFill>
        <a:effectLst/>
      </p:bgPr>
    </p:bg>
    <p:spTree>
      <p:nvGrpSpPr>
        <p:cNvPr id="1" name=""/>
        <p:cNvGrpSpPr/>
        <p:nvPr/>
      </p:nvGrpSpPr>
      <p:grpSpPr>
        <a:xfrm>
          <a:off x="0" y="0"/>
          <a:ext cx="0" cy="0"/>
          <a:chOff x="0" y="0"/>
          <a:chExt cx="0" cy="0"/>
        </a:xfrm>
      </p:grpSpPr>
      <p:sp>
        <p:nvSpPr>
          <p:cNvPr id="2" name="Freeform 2"/>
          <p:cNvSpPr/>
          <p:nvPr/>
        </p:nvSpPr>
        <p:spPr>
          <a:xfrm>
            <a:off x="514350" y="290248"/>
            <a:ext cx="8055623" cy="6208907"/>
          </a:xfrm>
          <a:custGeom>
            <a:avLst/>
            <a:gdLst/>
            <a:ahLst/>
            <a:cxnLst/>
            <a:rect l="l" t="t" r="r" b="b"/>
            <a:pathLst>
              <a:path w="16111246" h="12417814">
                <a:moveTo>
                  <a:pt x="0" y="0"/>
                </a:moveTo>
                <a:lnTo>
                  <a:pt x="16111246" y="0"/>
                </a:lnTo>
                <a:lnTo>
                  <a:pt x="16111246" y="12417814"/>
                </a:lnTo>
                <a:lnTo>
                  <a:pt x="0" y="12417814"/>
                </a:lnTo>
                <a:lnTo>
                  <a:pt x="0" y="0"/>
                </a:lnTo>
                <a:close/>
              </a:path>
            </a:pathLst>
          </a:custGeom>
          <a:blipFill>
            <a:blip r:embed="rId2"/>
            <a:stretch>
              <a:fillRect t="-3032" b="-3032"/>
            </a:stretch>
          </a:blipFill>
        </p:spPr>
      </p:sp>
      <p:sp>
        <p:nvSpPr>
          <p:cNvPr id="6" name="Freeform 6"/>
          <p:cNvSpPr/>
          <p:nvPr/>
        </p:nvSpPr>
        <p:spPr>
          <a:xfrm>
            <a:off x="7658100" y="2114550"/>
            <a:ext cx="1752504" cy="3967579"/>
          </a:xfrm>
          <a:custGeom>
            <a:avLst/>
            <a:gdLst/>
            <a:ahLst/>
            <a:cxnLst/>
            <a:rect l="l" t="t" r="r" b="b"/>
            <a:pathLst>
              <a:path w="3362523" h="7935158">
                <a:moveTo>
                  <a:pt x="0" y="0"/>
                </a:moveTo>
                <a:lnTo>
                  <a:pt x="3362524" y="0"/>
                </a:lnTo>
                <a:lnTo>
                  <a:pt x="3362524" y="7935158"/>
                </a:lnTo>
                <a:lnTo>
                  <a:pt x="0" y="7935158"/>
                </a:lnTo>
                <a:lnTo>
                  <a:pt x="0" y="0"/>
                </a:lnTo>
                <a:close/>
              </a:path>
            </a:pathLst>
          </a:custGeom>
          <a:blipFill>
            <a:blip r:embed="rId3"/>
            <a:stretch>
              <a:fillRect/>
            </a:stretch>
          </a:blipFill>
        </p:spPr>
      </p:sp>
      <p:sp>
        <p:nvSpPr>
          <p:cNvPr id="20" name="TextBox 8">
            <a:extLst>
              <a:ext uri="{FF2B5EF4-FFF2-40B4-BE49-F238E27FC236}">
                <a16:creationId xmlns:a16="http://schemas.microsoft.com/office/drawing/2014/main" id="{B95DCC77-7BC4-1110-0FAE-BD2B21CD8208}"/>
              </a:ext>
            </a:extLst>
          </p:cNvPr>
          <p:cNvSpPr txBox="1"/>
          <p:nvPr/>
        </p:nvSpPr>
        <p:spPr>
          <a:xfrm>
            <a:off x="2142550" y="812036"/>
            <a:ext cx="6137221" cy="654025"/>
          </a:xfrm>
          <a:prstGeom prst="rect">
            <a:avLst/>
          </a:prstGeom>
        </p:spPr>
        <p:txBody>
          <a:bodyPr lIns="0" tIns="0" rIns="0" bIns="0" rtlCol="0" anchor="t">
            <a:spAutoFit/>
          </a:bodyPr>
          <a:lstStyle/>
          <a:p>
            <a:pPr algn="ctr" defTabSz="457200">
              <a:buClrTx/>
              <a:defRPr/>
            </a:pPr>
            <a:r>
              <a:rPr lang="en-US" sz="4250" b="1" kern="1200">
                <a:solidFill>
                  <a:srgbClr val="4F81BD">
                    <a:lumMod val="75000"/>
                  </a:srgbClr>
                </a:solidFill>
                <a:latin typeface="Arial" panose="020B0604020202020204" pitchFamily="34" charset="0"/>
                <a:ea typeface="+mn-ea"/>
                <a:cs typeface="Arial" panose="020B0604020202020204" pitchFamily="34" charset="0"/>
              </a:rPr>
              <a:t>TRÒ CHƠI</a:t>
            </a:r>
            <a:endParaRPr lang="en-US" sz="4250" b="1" kern="1200" dirty="0">
              <a:solidFill>
                <a:srgbClr val="4F81BD">
                  <a:lumMod val="75000"/>
                </a:srgbClr>
              </a:solidFill>
              <a:latin typeface="Arial" panose="020B0604020202020204" pitchFamily="34" charset="0"/>
              <a:ea typeface="+mn-ea"/>
              <a:cs typeface="Arial" panose="020B0604020202020204" pitchFamily="34" charset="0"/>
            </a:endParaRPr>
          </a:p>
        </p:txBody>
      </p:sp>
      <p:sp>
        <p:nvSpPr>
          <p:cNvPr id="22" name="Google Shape;730;p39"/>
          <p:cNvSpPr/>
          <p:nvPr/>
        </p:nvSpPr>
        <p:spPr>
          <a:xfrm rot="717494">
            <a:off x="3265334" y="1793109"/>
            <a:ext cx="3891654" cy="1496607"/>
          </a:xfrm>
          <a:custGeom>
            <a:avLst/>
            <a:gdLst/>
            <a:ahLst/>
            <a:cxnLst/>
            <a:rect l="l" t="t" r="r" b="b"/>
            <a:pathLst>
              <a:path w="31142" h="10336" extrusionOk="0">
                <a:moveTo>
                  <a:pt x="16353" y="0"/>
                </a:moveTo>
                <a:cubicBezTo>
                  <a:pt x="15302" y="0"/>
                  <a:pt x="14256" y="63"/>
                  <a:pt x="13252" y="124"/>
                </a:cubicBezTo>
                <a:cubicBezTo>
                  <a:pt x="13673" y="945"/>
                  <a:pt x="12675" y="1222"/>
                  <a:pt x="12719" y="1888"/>
                </a:cubicBezTo>
                <a:cubicBezTo>
                  <a:pt x="11516" y="1888"/>
                  <a:pt x="8812" y="1032"/>
                  <a:pt x="7188" y="1032"/>
                </a:cubicBezTo>
                <a:cubicBezTo>
                  <a:pt x="6430" y="1032"/>
                  <a:pt x="5907" y="1219"/>
                  <a:pt x="5883" y="1766"/>
                </a:cubicBezTo>
                <a:cubicBezTo>
                  <a:pt x="4850" y="2055"/>
                  <a:pt x="4839" y="2576"/>
                  <a:pt x="4828" y="3098"/>
                </a:cubicBezTo>
                <a:cubicBezTo>
                  <a:pt x="4817" y="3364"/>
                  <a:pt x="5594" y="3187"/>
                  <a:pt x="5328" y="3420"/>
                </a:cubicBezTo>
                <a:cubicBezTo>
                  <a:pt x="6093" y="3497"/>
                  <a:pt x="7359" y="3764"/>
                  <a:pt x="6593" y="3952"/>
                </a:cubicBezTo>
                <a:cubicBezTo>
                  <a:pt x="6516" y="4018"/>
                  <a:pt x="6382" y="4036"/>
                  <a:pt x="6223" y="4036"/>
                </a:cubicBezTo>
                <a:cubicBezTo>
                  <a:pt x="6035" y="4036"/>
                  <a:pt x="5811" y="4011"/>
                  <a:pt x="5605" y="4011"/>
                </a:cubicBezTo>
                <a:cubicBezTo>
                  <a:pt x="5280" y="4011"/>
                  <a:pt x="4998" y="4073"/>
                  <a:pt x="4973" y="4396"/>
                </a:cubicBezTo>
                <a:cubicBezTo>
                  <a:pt x="4845" y="4412"/>
                  <a:pt x="4660" y="4418"/>
                  <a:pt x="4438" y="4418"/>
                </a:cubicBezTo>
                <a:cubicBezTo>
                  <a:pt x="3974" y="4418"/>
                  <a:pt x="3350" y="4394"/>
                  <a:pt x="2765" y="4394"/>
                </a:cubicBezTo>
                <a:cubicBezTo>
                  <a:pt x="1340" y="4394"/>
                  <a:pt x="142" y="4537"/>
                  <a:pt x="2021" y="5517"/>
                </a:cubicBezTo>
                <a:cubicBezTo>
                  <a:pt x="1977" y="5494"/>
                  <a:pt x="1940" y="5485"/>
                  <a:pt x="1909" y="5485"/>
                </a:cubicBezTo>
                <a:cubicBezTo>
                  <a:pt x="1771" y="5485"/>
                  <a:pt x="1726" y="5660"/>
                  <a:pt x="1589" y="5660"/>
                </a:cubicBezTo>
                <a:cubicBezTo>
                  <a:pt x="1557" y="5660"/>
                  <a:pt x="1520" y="5651"/>
                  <a:pt x="1477" y="5628"/>
                </a:cubicBezTo>
                <a:lnTo>
                  <a:pt x="1477" y="5628"/>
                </a:lnTo>
                <a:cubicBezTo>
                  <a:pt x="1477" y="5717"/>
                  <a:pt x="1510" y="5817"/>
                  <a:pt x="1566" y="5928"/>
                </a:cubicBezTo>
                <a:cubicBezTo>
                  <a:pt x="1" y="6294"/>
                  <a:pt x="2531" y="6816"/>
                  <a:pt x="3130" y="6849"/>
                </a:cubicBezTo>
                <a:cubicBezTo>
                  <a:pt x="3103" y="6850"/>
                  <a:pt x="3076" y="6850"/>
                  <a:pt x="3049" y="6850"/>
                </a:cubicBezTo>
                <a:cubicBezTo>
                  <a:pt x="2884" y="6850"/>
                  <a:pt x="2718" y="6833"/>
                  <a:pt x="2579" y="6833"/>
                </a:cubicBezTo>
                <a:cubicBezTo>
                  <a:pt x="2264" y="6833"/>
                  <a:pt x="2082" y="6921"/>
                  <a:pt x="2331" y="7493"/>
                </a:cubicBezTo>
                <a:cubicBezTo>
                  <a:pt x="2598" y="7504"/>
                  <a:pt x="2875" y="7504"/>
                  <a:pt x="2875" y="7637"/>
                </a:cubicBezTo>
                <a:cubicBezTo>
                  <a:pt x="2983" y="8090"/>
                  <a:pt x="2823" y="8172"/>
                  <a:pt x="2556" y="8172"/>
                </a:cubicBezTo>
                <a:cubicBezTo>
                  <a:pt x="2405" y="8172"/>
                  <a:pt x="2219" y="8146"/>
                  <a:pt x="2028" y="8146"/>
                </a:cubicBezTo>
                <a:cubicBezTo>
                  <a:pt x="2003" y="8146"/>
                  <a:pt x="1979" y="8146"/>
                  <a:pt x="1954" y="8147"/>
                </a:cubicBezTo>
                <a:cubicBezTo>
                  <a:pt x="2165" y="8158"/>
                  <a:pt x="2342" y="8181"/>
                  <a:pt x="2342" y="8292"/>
                </a:cubicBezTo>
                <a:cubicBezTo>
                  <a:pt x="2249" y="8772"/>
                  <a:pt x="2496" y="8887"/>
                  <a:pt x="2854" y="8887"/>
                </a:cubicBezTo>
                <a:cubicBezTo>
                  <a:pt x="3178" y="8887"/>
                  <a:pt x="3594" y="8792"/>
                  <a:pt x="3929" y="8792"/>
                </a:cubicBezTo>
                <a:cubicBezTo>
                  <a:pt x="4060" y="8792"/>
                  <a:pt x="4178" y="8807"/>
                  <a:pt x="4273" y="8846"/>
                </a:cubicBezTo>
                <a:cubicBezTo>
                  <a:pt x="4351" y="9226"/>
                  <a:pt x="4094" y="9326"/>
                  <a:pt x="3736" y="9326"/>
                </a:cubicBezTo>
                <a:cubicBezTo>
                  <a:pt x="3339" y="9326"/>
                  <a:pt x="2819" y="9203"/>
                  <a:pt x="2497" y="9203"/>
                </a:cubicBezTo>
                <a:cubicBezTo>
                  <a:pt x="2448" y="9203"/>
                  <a:pt x="2403" y="9206"/>
                  <a:pt x="2365" y="9213"/>
                </a:cubicBezTo>
                <a:cubicBezTo>
                  <a:pt x="2596" y="9680"/>
                  <a:pt x="2938" y="9778"/>
                  <a:pt x="3336" y="9778"/>
                </a:cubicBezTo>
                <a:cubicBezTo>
                  <a:pt x="3623" y="9778"/>
                  <a:pt x="3939" y="9727"/>
                  <a:pt x="4265" y="9727"/>
                </a:cubicBezTo>
                <a:cubicBezTo>
                  <a:pt x="4550" y="9727"/>
                  <a:pt x="4842" y="9766"/>
                  <a:pt x="5128" y="9912"/>
                </a:cubicBezTo>
                <a:lnTo>
                  <a:pt x="4307" y="9901"/>
                </a:lnTo>
                <a:lnTo>
                  <a:pt x="4307" y="9901"/>
                </a:lnTo>
                <a:cubicBezTo>
                  <a:pt x="7179" y="10208"/>
                  <a:pt x="10216" y="10335"/>
                  <a:pt x="13291" y="10335"/>
                </a:cubicBezTo>
                <a:cubicBezTo>
                  <a:pt x="17561" y="10335"/>
                  <a:pt x="21904" y="10089"/>
                  <a:pt x="25981" y="9734"/>
                </a:cubicBezTo>
                <a:cubicBezTo>
                  <a:pt x="26075" y="9683"/>
                  <a:pt x="26248" y="9665"/>
                  <a:pt x="26463" y="9665"/>
                </a:cubicBezTo>
                <a:cubicBezTo>
                  <a:pt x="26963" y="9665"/>
                  <a:pt x="27692" y="9761"/>
                  <a:pt x="28204" y="9761"/>
                </a:cubicBezTo>
                <a:cubicBezTo>
                  <a:pt x="28912" y="9761"/>
                  <a:pt x="29208" y="9579"/>
                  <a:pt x="27923" y="8713"/>
                </a:cubicBezTo>
                <a:lnTo>
                  <a:pt x="27923" y="8713"/>
                </a:lnTo>
                <a:cubicBezTo>
                  <a:pt x="27950" y="8726"/>
                  <a:pt x="27974" y="8731"/>
                  <a:pt x="27995" y="8731"/>
                </a:cubicBezTo>
                <a:cubicBezTo>
                  <a:pt x="28112" y="8731"/>
                  <a:pt x="28164" y="8574"/>
                  <a:pt x="28285" y="8574"/>
                </a:cubicBezTo>
                <a:cubicBezTo>
                  <a:pt x="28318" y="8574"/>
                  <a:pt x="28355" y="8585"/>
                  <a:pt x="28400" y="8613"/>
                </a:cubicBezTo>
                <a:cubicBezTo>
                  <a:pt x="28411" y="8225"/>
                  <a:pt x="27913" y="7516"/>
                  <a:pt x="26906" y="7271"/>
                </a:cubicBezTo>
                <a:lnTo>
                  <a:pt x="26906" y="7271"/>
                </a:lnTo>
                <a:cubicBezTo>
                  <a:pt x="27099" y="7318"/>
                  <a:pt x="27259" y="7339"/>
                  <a:pt x="27386" y="7339"/>
                </a:cubicBezTo>
                <a:cubicBezTo>
                  <a:pt x="28038" y="7339"/>
                  <a:pt x="27856" y="6803"/>
                  <a:pt x="27180" y="6516"/>
                </a:cubicBezTo>
                <a:cubicBezTo>
                  <a:pt x="27114" y="6105"/>
                  <a:pt x="27225" y="6012"/>
                  <a:pt x="27443" y="6012"/>
                </a:cubicBezTo>
                <a:cubicBezTo>
                  <a:pt x="27595" y="6012"/>
                  <a:pt x="27801" y="6058"/>
                  <a:pt x="28034" y="6072"/>
                </a:cubicBezTo>
                <a:cubicBezTo>
                  <a:pt x="26715" y="5451"/>
                  <a:pt x="30708" y="6137"/>
                  <a:pt x="28378" y="4636"/>
                </a:cubicBezTo>
                <a:lnTo>
                  <a:pt x="28378" y="4636"/>
                </a:lnTo>
                <a:cubicBezTo>
                  <a:pt x="28397" y="4648"/>
                  <a:pt x="28414" y="4653"/>
                  <a:pt x="28429" y="4653"/>
                </a:cubicBezTo>
                <a:cubicBezTo>
                  <a:pt x="28525" y="4653"/>
                  <a:pt x="28542" y="4450"/>
                  <a:pt x="28638" y="4450"/>
                </a:cubicBezTo>
                <a:cubicBezTo>
                  <a:pt x="28656" y="4450"/>
                  <a:pt x="28676" y="4457"/>
                  <a:pt x="28700" y="4474"/>
                </a:cubicBezTo>
                <a:cubicBezTo>
                  <a:pt x="28689" y="4319"/>
                  <a:pt x="28611" y="4108"/>
                  <a:pt x="28478" y="3919"/>
                </a:cubicBezTo>
                <a:cubicBezTo>
                  <a:pt x="28966" y="3864"/>
                  <a:pt x="31142" y="3741"/>
                  <a:pt x="29854" y="3087"/>
                </a:cubicBezTo>
                <a:lnTo>
                  <a:pt x="29843" y="3076"/>
                </a:lnTo>
                <a:cubicBezTo>
                  <a:pt x="29277" y="3153"/>
                  <a:pt x="28711" y="3220"/>
                  <a:pt x="28134" y="3275"/>
                </a:cubicBezTo>
                <a:cubicBezTo>
                  <a:pt x="28256" y="2820"/>
                  <a:pt x="27956" y="2720"/>
                  <a:pt x="27712" y="2554"/>
                </a:cubicBezTo>
                <a:cubicBezTo>
                  <a:pt x="27600" y="2062"/>
                  <a:pt x="27733" y="1987"/>
                  <a:pt x="28164" y="1987"/>
                </a:cubicBezTo>
                <a:cubicBezTo>
                  <a:pt x="28200" y="1987"/>
                  <a:pt x="28238" y="1987"/>
                  <a:pt x="28278" y="1988"/>
                </a:cubicBezTo>
                <a:cubicBezTo>
                  <a:pt x="27552" y="1638"/>
                  <a:pt x="28319" y="1333"/>
                  <a:pt x="27738" y="1333"/>
                </a:cubicBezTo>
                <a:cubicBezTo>
                  <a:pt x="27565" y="1333"/>
                  <a:pt x="27271" y="1361"/>
                  <a:pt x="26780" y="1422"/>
                </a:cubicBezTo>
                <a:cubicBezTo>
                  <a:pt x="26643" y="1011"/>
                  <a:pt x="26894" y="932"/>
                  <a:pt x="27213" y="932"/>
                </a:cubicBezTo>
                <a:cubicBezTo>
                  <a:pt x="27413" y="932"/>
                  <a:pt x="27638" y="963"/>
                  <a:pt x="27813" y="963"/>
                </a:cubicBezTo>
                <a:cubicBezTo>
                  <a:pt x="27857" y="963"/>
                  <a:pt x="27898" y="961"/>
                  <a:pt x="27934" y="956"/>
                </a:cubicBezTo>
                <a:cubicBezTo>
                  <a:pt x="27816" y="551"/>
                  <a:pt x="27631" y="458"/>
                  <a:pt x="27401" y="458"/>
                </a:cubicBezTo>
                <a:cubicBezTo>
                  <a:pt x="27202" y="458"/>
                  <a:pt x="26971" y="527"/>
                  <a:pt x="26721" y="527"/>
                </a:cubicBezTo>
                <a:cubicBezTo>
                  <a:pt x="26552" y="527"/>
                  <a:pt x="26374" y="495"/>
                  <a:pt x="26192" y="390"/>
                </a:cubicBezTo>
                <a:cubicBezTo>
                  <a:pt x="26358" y="390"/>
                  <a:pt x="26536" y="368"/>
                  <a:pt x="26702" y="368"/>
                </a:cubicBezTo>
                <a:cubicBezTo>
                  <a:pt x="26113" y="138"/>
                  <a:pt x="25460" y="62"/>
                  <a:pt x="24775" y="62"/>
                </a:cubicBezTo>
                <a:cubicBezTo>
                  <a:pt x="23447" y="62"/>
                  <a:pt x="21998" y="347"/>
                  <a:pt x="20654" y="347"/>
                </a:cubicBezTo>
                <a:cubicBezTo>
                  <a:pt x="20278" y="347"/>
                  <a:pt x="19910" y="325"/>
                  <a:pt x="19555" y="268"/>
                </a:cubicBezTo>
                <a:cubicBezTo>
                  <a:pt x="18507" y="66"/>
                  <a:pt x="17427" y="0"/>
                  <a:pt x="16353" y="0"/>
                </a:cubicBezTo>
                <a:close/>
              </a:path>
            </a:pathLst>
          </a:custGeom>
          <a:solidFill>
            <a:srgbClr val="FFFFCC">
              <a:alpha val="45098"/>
            </a:srgbClr>
          </a:solidFill>
          <a:ln>
            <a:noFill/>
          </a:ln>
        </p:spPr>
        <p:txBody>
          <a:bodyPr spcFirstLastPara="1" wrap="square" lIns="45713" tIns="45713" rIns="45713" bIns="45713" anchor="ctr" anchorCtr="0">
            <a:noAutofit/>
          </a:bodyPr>
          <a:lstStyle/>
          <a:p>
            <a:pPr defTabSz="457200">
              <a:buClrTx/>
              <a:defRPr/>
            </a:pPr>
            <a:endParaRPr sz="900" kern="1200">
              <a:solidFill>
                <a:prstClr val="black"/>
              </a:solidFill>
              <a:latin typeface="Calibri"/>
              <a:ea typeface="+mn-ea"/>
              <a:cs typeface="+mn-cs"/>
            </a:endParaRPr>
          </a:p>
        </p:txBody>
      </p:sp>
      <p:sp>
        <p:nvSpPr>
          <p:cNvPr id="21" name="TextBox 8">
            <a:extLst>
              <a:ext uri="{FF2B5EF4-FFF2-40B4-BE49-F238E27FC236}">
                <a16:creationId xmlns:a16="http://schemas.microsoft.com/office/drawing/2014/main" id="{B95DCC77-7BC4-1110-0FAE-BD2B21CD8208}"/>
              </a:ext>
            </a:extLst>
          </p:cNvPr>
          <p:cNvSpPr txBox="1"/>
          <p:nvPr/>
        </p:nvSpPr>
        <p:spPr>
          <a:xfrm>
            <a:off x="2142550" y="2233636"/>
            <a:ext cx="6137221" cy="615553"/>
          </a:xfrm>
          <a:prstGeom prst="rect">
            <a:avLst/>
          </a:prstGeom>
        </p:spPr>
        <p:txBody>
          <a:bodyPr lIns="0" tIns="0" rIns="0" bIns="0" rtlCol="0" anchor="t">
            <a:spAutoFit/>
          </a:bodyPr>
          <a:lstStyle/>
          <a:p>
            <a:pPr algn="ctr" defTabSz="457200">
              <a:buClrTx/>
              <a:defRPr/>
            </a:pPr>
            <a:r>
              <a:rPr lang="en-US" sz="4000" b="1" kern="1200">
                <a:solidFill>
                  <a:srgbClr val="C00000"/>
                </a:solidFill>
                <a:latin typeface="Arial" panose="020B0604020202020204" pitchFamily="34" charset="0"/>
                <a:ea typeface="+mn-ea"/>
                <a:cs typeface="Arial" panose="020B0604020202020204" pitchFamily="34" charset="0"/>
              </a:rPr>
              <a:t>MỞ QUÀ</a:t>
            </a:r>
            <a:endParaRPr lang="en-US" sz="4000" b="1" kern="1200" dirty="0">
              <a:solidFill>
                <a:srgbClr val="C00000"/>
              </a:solidFill>
              <a:latin typeface="Arial" panose="020B0604020202020204" pitchFamily="34" charset="0"/>
              <a:ea typeface="+mn-ea"/>
              <a:cs typeface="Arial" panose="020B0604020202020204" pitchFamily="34" charset="0"/>
            </a:endParaRPr>
          </a:p>
        </p:txBody>
      </p:sp>
      <p:pic>
        <p:nvPicPr>
          <p:cNvPr id="1026" name="Picture 2" descr="https://cdn.pixabay.com/photo/2020/10/27/15/14/gift-5691042_1280.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9100" y="1771650"/>
            <a:ext cx="3005907" cy="300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655500"/>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1">
                                            <p:txEl>
                                              <p:pRg st="0" end="0"/>
                                            </p:txEl>
                                          </p:spTgt>
                                        </p:tgtEl>
                                      </p:cBhvr>
                                    </p:animEffect>
                                    <p:animScale>
                                      <p:cBhvr>
                                        <p:cTn id="7" dur="250" autoRev="1" fill="hold"/>
                                        <p:tgtEl>
                                          <p:spTgt spid="21">
                                            <p:txEl>
                                              <p:pRg st="0" end="0"/>
                                            </p:txEl>
                                          </p:spTgt>
                                        </p:tgtEl>
                                      </p:cBhvr>
                                      <p:by x="105000" y="105000"/>
                                    </p:animScale>
                                  </p:childTnLst>
                                </p:cTn>
                              </p:par>
                              <p:par>
                                <p:cTn id="8" presetID="32" presetClass="emph" presetSubtype="0" repeatCount="indefinite" fill="hold" nodeType="withEffect">
                                  <p:stCondLst>
                                    <p:cond delay="0"/>
                                  </p:stCondLst>
                                  <p:childTnLst>
                                    <p:animRot by="120000">
                                      <p:cBhvr>
                                        <p:cTn id="9" dur="50" fill="hold">
                                          <p:stCondLst>
                                            <p:cond delay="0"/>
                                          </p:stCondLst>
                                        </p:cTn>
                                        <p:tgtEl>
                                          <p:spTgt spid="1026"/>
                                        </p:tgtEl>
                                        <p:attrNameLst>
                                          <p:attrName>r</p:attrName>
                                        </p:attrNameLst>
                                      </p:cBhvr>
                                    </p:animRot>
                                    <p:animRot by="-240000">
                                      <p:cBhvr>
                                        <p:cTn id="10" dur="100" fill="hold">
                                          <p:stCondLst>
                                            <p:cond delay="100"/>
                                          </p:stCondLst>
                                        </p:cTn>
                                        <p:tgtEl>
                                          <p:spTgt spid="1026"/>
                                        </p:tgtEl>
                                        <p:attrNameLst>
                                          <p:attrName>r</p:attrName>
                                        </p:attrNameLst>
                                      </p:cBhvr>
                                    </p:animRot>
                                    <p:animRot by="240000">
                                      <p:cBhvr>
                                        <p:cTn id="11" dur="100" fill="hold">
                                          <p:stCondLst>
                                            <p:cond delay="200"/>
                                          </p:stCondLst>
                                        </p:cTn>
                                        <p:tgtEl>
                                          <p:spTgt spid="1026"/>
                                        </p:tgtEl>
                                        <p:attrNameLst>
                                          <p:attrName>r</p:attrName>
                                        </p:attrNameLst>
                                      </p:cBhvr>
                                    </p:animRot>
                                    <p:animRot by="-240000">
                                      <p:cBhvr>
                                        <p:cTn id="12" dur="100" fill="hold">
                                          <p:stCondLst>
                                            <p:cond delay="300"/>
                                          </p:stCondLst>
                                        </p:cTn>
                                        <p:tgtEl>
                                          <p:spTgt spid="1026"/>
                                        </p:tgtEl>
                                        <p:attrNameLst>
                                          <p:attrName>r</p:attrName>
                                        </p:attrNameLst>
                                      </p:cBhvr>
                                    </p:animRot>
                                    <p:animRot by="120000">
                                      <p:cBhvr>
                                        <p:cTn id="13" dur="100" fill="hold">
                                          <p:stCondLst>
                                            <p:cond delay="4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7E9F5">
            <a:alpha val="65000"/>
          </a:srgbClr>
        </a:solidFill>
        <a:effectLst/>
      </p:bgPr>
    </p:bg>
    <p:spTree>
      <p:nvGrpSpPr>
        <p:cNvPr id="1" name=""/>
        <p:cNvGrpSpPr/>
        <p:nvPr/>
      </p:nvGrpSpPr>
      <p:grpSpPr>
        <a:xfrm>
          <a:off x="0" y="0"/>
          <a:ext cx="0" cy="0"/>
          <a:chOff x="0" y="0"/>
          <a:chExt cx="0" cy="0"/>
        </a:xfrm>
      </p:grpSpPr>
      <p:sp>
        <p:nvSpPr>
          <p:cNvPr id="9" name="TextBox 9"/>
          <p:cNvSpPr txBox="1"/>
          <p:nvPr/>
        </p:nvSpPr>
        <p:spPr>
          <a:xfrm>
            <a:off x="3079948" y="470669"/>
            <a:ext cx="2946004" cy="577081"/>
          </a:xfrm>
          <a:prstGeom prst="rect">
            <a:avLst/>
          </a:prstGeom>
        </p:spPr>
        <p:txBody>
          <a:bodyPr wrap="square" lIns="0" tIns="0" rIns="0" bIns="0" rtlCol="0" anchor="t">
            <a:spAutoFit/>
          </a:bodyPr>
          <a:lstStyle/>
          <a:p>
            <a:pPr algn="ctr" defTabSz="457200">
              <a:buClrTx/>
              <a:defRPr/>
            </a:pPr>
            <a:r>
              <a:rPr lang="en-US" sz="3750" b="1" kern="1200">
                <a:solidFill>
                  <a:srgbClr val="C00000"/>
                </a:solidFill>
                <a:latin typeface="Arial" panose="020B0604020202020204" pitchFamily="34" charset="0"/>
                <a:ea typeface="+mn-ea"/>
                <a:cs typeface="Arial" panose="020B0604020202020204" pitchFamily="34" charset="0"/>
              </a:rPr>
              <a:t>LUẬT CHƠI</a:t>
            </a:r>
            <a:endParaRPr lang="en-US" sz="3750" b="1" kern="1200" dirty="0">
              <a:solidFill>
                <a:srgbClr val="C00000"/>
              </a:solidFill>
              <a:latin typeface="Arial" panose="020B0604020202020204" pitchFamily="34" charset="0"/>
              <a:ea typeface="+mn-ea"/>
              <a:cs typeface="Arial" panose="020B0604020202020204" pitchFamily="34" charset="0"/>
            </a:endParaRPr>
          </a:p>
        </p:txBody>
      </p:sp>
      <p:sp>
        <p:nvSpPr>
          <p:cNvPr id="10" name="Freeform 11">
            <a:extLst>
              <a:ext uri="{FF2B5EF4-FFF2-40B4-BE49-F238E27FC236}">
                <a16:creationId xmlns:a16="http://schemas.microsoft.com/office/drawing/2014/main" id="{7296B9F5-C8EE-E7A0-B4B2-E330BA30154C}"/>
              </a:ext>
            </a:extLst>
          </p:cNvPr>
          <p:cNvSpPr/>
          <p:nvPr/>
        </p:nvSpPr>
        <p:spPr>
          <a:xfrm rot="18706830">
            <a:off x="-194145" y="247419"/>
            <a:ext cx="2601889" cy="1089541"/>
          </a:xfrm>
          <a:custGeom>
            <a:avLst/>
            <a:gdLst/>
            <a:ahLst/>
            <a:cxnLst/>
            <a:rect l="l" t="t" r="r" b="b"/>
            <a:pathLst>
              <a:path w="16230600" h="6796564">
                <a:moveTo>
                  <a:pt x="0" y="0"/>
                </a:moveTo>
                <a:lnTo>
                  <a:pt x="16230600" y="0"/>
                </a:lnTo>
                <a:lnTo>
                  <a:pt x="16230600" y="6796564"/>
                </a:lnTo>
                <a:lnTo>
                  <a:pt x="0" y="6796564"/>
                </a:lnTo>
                <a:lnTo>
                  <a:pt x="0" y="0"/>
                </a:lnTo>
                <a:close/>
              </a:path>
            </a:pathLst>
          </a:custGeom>
          <a:blipFill>
            <a:blip r:embed="rId2"/>
            <a:stretch>
              <a:fillRect/>
            </a:stretch>
          </a:blipFill>
        </p:spPr>
      </p:sp>
      <p:sp>
        <p:nvSpPr>
          <p:cNvPr id="11" name="Freeform 10">
            <a:extLst>
              <a:ext uri="{FF2B5EF4-FFF2-40B4-BE49-F238E27FC236}">
                <a16:creationId xmlns:a16="http://schemas.microsoft.com/office/drawing/2014/main" id="{526EEB37-380A-88F7-213B-9FA2F63292FC}"/>
              </a:ext>
            </a:extLst>
          </p:cNvPr>
          <p:cNvSpPr/>
          <p:nvPr/>
        </p:nvSpPr>
        <p:spPr>
          <a:xfrm rot="15903890">
            <a:off x="7342954" y="-372459"/>
            <a:ext cx="2197490" cy="2057400"/>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3">
              <a:extLst>
                <a:ext uri="{96DAC541-7B7A-43D3-8B79-37D633B846F1}">
                  <asvg:svgBlip xmlns="" xmlns:asvg="http://schemas.microsoft.com/office/drawing/2016/SVG/main" r:embed="rId12"/>
                </a:ext>
              </a:extLst>
            </a:blip>
            <a:stretch>
              <a:fillRect/>
            </a:stretch>
          </a:blipFill>
        </p:spPr>
        <p:txBody>
          <a:bodyPr/>
          <a:lstStyle/>
          <a:p>
            <a:pPr defTabSz="457200">
              <a:buClrTx/>
              <a:defRPr/>
            </a:pPr>
            <a:endParaRPr lang="en-VN" sz="900" kern="1200" dirty="0">
              <a:solidFill>
                <a:prstClr val="black"/>
              </a:solidFill>
              <a:latin typeface="Calibri"/>
              <a:ea typeface="+mn-ea"/>
              <a:cs typeface="+mn-cs"/>
            </a:endParaRPr>
          </a:p>
        </p:txBody>
      </p:sp>
      <p:pic>
        <p:nvPicPr>
          <p:cNvPr id="14" name="Picture 9">
            <a:extLst>
              <a:ext uri="{FF2B5EF4-FFF2-40B4-BE49-F238E27FC236}">
                <a16:creationId xmlns:a16="http://schemas.microsoft.com/office/drawing/2014/main" id="{06F01C73-E49C-8192-E965-A56C2AA1241E}"/>
              </a:ext>
            </a:extLst>
          </p:cNvPr>
          <p:cNvPicPr>
            <a:picLocks noChangeAspect="1"/>
          </p:cNvPicPr>
          <p:nvPr/>
        </p:nvPicPr>
        <p:blipFill>
          <a:blip r:embed="rId13"/>
          <a:srcRect/>
          <a:stretch>
            <a:fillRect/>
          </a:stretch>
        </p:blipFill>
        <p:spPr>
          <a:xfrm>
            <a:off x="7429500" y="3714750"/>
            <a:ext cx="1222683" cy="1287035"/>
          </a:xfrm>
          <a:prstGeom prst="rect">
            <a:avLst/>
          </a:prstGeom>
        </p:spPr>
      </p:pic>
      <p:sp>
        <p:nvSpPr>
          <p:cNvPr id="15" name="TextBox 14">
            <a:extLst>
              <a:ext uri="{FF2B5EF4-FFF2-40B4-BE49-F238E27FC236}">
                <a16:creationId xmlns:a16="http://schemas.microsoft.com/office/drawing/2014/main" id="{E1AD4329-C3ED-6043-4089-7C695FD63179}"/>
              </a:ext>
            </a:extLst>
          </p:cNvPr>
          <p:cNvSpPr txBox="1"/>
          <p:nvPr/>
        </p:nvSpPr>
        <p:spPr>
          <a:xfrm>
            <a:off x="2520887" y="1471576"/>
            <a:ext cx="4064126" cy="453970"/>
          </a:xfrm>
          <a:prstGeom prst="rect">
            <a:avLst/>
          </a:prstGeom>
          <a:noFill/>
        </p:spPr>
        <p:txBody>
          <a:bodyPr wrap="square">
            <a:spAutoFit/>
          </a:bodyPr>
          <a:lstStyle/>
          <a:p>
            <a:pPr algn="ctr" defTabSz="457200">
              <a:spcBef>
                <a:spcPts val="350"/>
              </a:spcBef>
              <a:spcAft>
                <a:spcPts val="350"/>
              </a:spcAft>
              <a:buClrTx/>
              <a:defRPr/>
            </a:pPr>
            <a:r>
              <a:rPr lang="en-VN" sz="2350" b="1" kern="1200" dirty="0">
                <a:solidFill>
                  <a:prstClr val="black"/>
                </a:solidFill>
                <a:latin typeface="Arial" panose="020B0604020202020204" pitchFamily="34" charset="0"/>
                <a:ea typeface="Calibri" panose="020F0502020204030204" pitchFamily="34" charset="0"/>
                <a:cs typeface="Arial" panose="020B0604020202020204" pitchFamily="34" charset="0"/>
              </a:rPr>
              <a:t>TRÒ CHƠI “MỞ QUÀ”</a:t>
            </a:r>
          </a:p>
        </p:txBody>
      </p:sp>
      <p:sp>
        <p:nvSpPr>
          <p:cNvPr id="16" name="TextBox 15">
            <a:extLst>
              <a:ext uri="{FF2B5EF4-FFF2-40B4-BE49-F238E27FC236}">
                <a16:creationId xmlns:a16="http://schemas.microsoft.com/office/drawing/2014/main" id="{841B4C70-C049-05EB-1D4B-59ABE9A797A8}"/>
              </a:ext>
            </a:extLst>
          </p:cNvPr>
          <p:cNvSpPr txBox="1"/>
          <p:nvPr/>
        </p:nvSpPr>
        <p:spPr>
          <a:xfrm>
            <a:off x="990600" y="2179785"/>
            <a:ext cx="7124700" cy="1569660"/>
          </a:xfrm>
          <a:prstGeom prst="rect">
            <a:avLst/>
          </a:prstGeom>
          <a:noFill/>
        </p:spPr>
        <p:txBody>
          <a:bodyPr wrap="square">
            <a:spAutoFit/>
          </a:bodyPr>
          <a:lstStyle/>
          <a:p>
            <a:pPr algn="just" defTabSz="457200">
              <a:lnSpc>
                <a:spcPct val="160000"/>
              </a:lnSpc>
              <a:spcBef>
                <a:spcPts val="150"/>
              </a:spcBef>
              <a:spcAft>
                <a:spcPts val="150"/>
              </a:spcAft>
              <a:buClrTx/>
              <a:defRPr/>
            </a:pPr>
            <a:r>
              <a:rPr lang="en-VN" sz="2000" kern="1200" dirty="0">
                <a:solidFill>
                  <a:prstClr val="black"/>
                </a:solidFill>
                <a:latin typeface="Arial" panose="020B0604020202020204" pitchFamily="34" charset="0"/>
                <a:ea typeface="Calibri" panose="020F0502020204030204" pitchFamily="34" charset="0"/>
                <a:cs typeface="Arial" panose="020B0604020202020204" pitchFamily="34" charset="0"/>
              </a:rPr>
              <a:t>Có 5 hộp quà, nếu em trả lời đúng câu hỏi, em sẽ được mở hộp và nhận quà. Nếu trả lời sai em sẽ không được nhận quà</a:t>
            </a:r>
            <a:r>
              <a:rPr lang="en-VN" sz="2000" kern="12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B</a:t>
            </a:r>
            <a:r>
              <a:rPr lang="en-VN" sz="2000" kern="1200">
                <a:solidFill>
                  <a:prstClr val="black"/>
                </a:solidFill>
                <a:latin typeface="Arial" panose="020B0604020202020204" pitchFamily="34" charset="0"/>
                <a:ea typeface="Calibri" panose="020F0502020204030204" pitchFamily="34" charset="0"/>
                <a:cs typeface="Arial" panose="020B0604020202020204" pitchFamily="34" charset="0"/>
              </a:rPr>
              <a:t>ạn </a:t>
            </a:r>
            <a:r>
              <a:rPr lang="en-VN" sz="2000" kern="1200" dirty="0">
                <a:solidFill>
                  <a:prstClr val="black"/>
                </a:solidFill>
                <a:latin typeface="Arial" panose="020B0604020202020204" pitchFamily="34" charset="0"/>
                <a:ea typeface="Calibri" panose="020F0502020204030204" pitchFamily="34" charset="0"/>
                <a:cs typeface="Arial" panose="020B0604020202020204" pitchFamily="34" charset="0"/>
              </a:rPr>
              <a:t>khác sẽ </a:t>
            </a:r>
            <a:r>
              <a:rPr lang="en-VN" sz="2000" kern="1200">
                <a:solidFill>
                  <a:prstClr val="black"/>
                </a:solidFill>
                <a:latin typeface="Arial" panose="020B0604020202020204" pitchFamily="34" charset="0"/>
                <a:ea typeface="Calibri" panose="020F0502020204030204" pitchFamily="34" charset="0"/>
                <a:cs typeface="Arial" panose="020B0604020202020204" pitchFamily="34" charset="0"/>
              </a:rPr>
              <a:t>được </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giành quyền </a:t>
            </a:r>
            <a:r>
              <a:rPr lang="en-VN" sz="2000" kern="1200">
                <a:solidFill>
                  <a:prstClr val="black"/>
                </a:solidFill>
                <a:latin typeface="Arial" panose="020B0604020202020204" pitchFamily="34" charset="0"/>
                <a:ea typeface="Calibri" panose="020F0502020204030204" pitchFamily="34" charset="0"/>
                <a:cs typeface="Arial" panose="020B0604020202020204" pitchFamily="34" charset="0"/>
              </a:rPr>
              <a:t>trả </a:t>
            </a:r>
            <a:r>
              <a:rPr lang="en-VN" sz="2000" kern="1200" dirty="0">
                <a:solidFill>
                  <a:prstClr val="black"/>
                </a:solidFill>
                <a:latin typeface="Arial" panose="020B0604020202020204" pitchFamily="34" charset="0"/>
                <a:ea typeface="Calibri" panose="020F0502020204030204" pitchFamily="34" charset="0"/>
                <a:cs typeface="Arial" panose="020B0604020202020204" pitchFamily="34" charset="0"/>
              </a:rPr>
              <a:t>lời và nhận quà. </a:t>
            </a:r>
          </a:p>
        </p:txBody>
      </p:sp>
    </p:spTree>
    <p:extLst>
      <p:ext uri="{BB962C8B-B14F-4D97-AF65-F5344CB8AC3E}">
        <p14:creationId xmlns:p14="http://schemas.microsoft.com/office/powerpoint/2010/main" val="2513683585"/>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7E9F5"/>
        </a:solidFill>
        <a:effectLst/>
      </p:bgPr>
    </p:bg>
    <p:spTree>
      <p:nvGrpSpPr>
        <p:cNvPr id="1" name=""/>
        <p:cNvGrpSpPr/>
        <p:nvPr/>
      </p:nvGrpSpPr>
      <p:grpSpPr>
        <a:xfrm>
          <a:off x="0" y="0"/>
          <a:ext cx="0" cy="0"/>
          <a:chOff x="0" y="0"/>
          <a:chExt cx="0" cy="0"/>
        </a:xfrm>
      </p:grpSpPr>
      <p:sp>
        <p:nvSpPr>
          <p:cNvPr id="12" name="1">
            <a:hlinkClick r:id="rId3" action="ppaction://hlinksldjump"/>
            <a:extLst>
              <a:ext uri="{FF2B5EF4-FFF2-40B4-BE49-F238E27FC236}">
                <a16:creationId xmlns:a16="http://schemas.microsoft.com/office/drawing/2014/main" id="{8B44729B-75D6-02CB-BAAB-3211CD9752AD}"/>
              </a:ext>
            </a:extLst>
          </p:cNvPr>
          <p:cNvSpPr/>
          <p:nvPr/>
        </p:nvSpPr>
        <p:spPr>
          <a:xfrm>
            <a:off x="1943100" y="704850"/>
            <a:ext cx="1760316" cy="1702706"/>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5" name="Group 14">
            <a:extLst>
              <a:ext uri="{FF2B5EF4-FFF2-40B4-BE49-F238E27FC236}">
                <a16:creationId xmlns:a16="http://schemas.microsoft.com/office/drawing/2014/main" id="{F73D5F15-096C-91D3-0C82-F56F5A076E0C}"/>
              </a:ext>
            </a:extLst>
          </p:cNvPr>
          <p:cNvGrpSpPr/>
          <p:nvPr/>
        </p:nvGrpSpPr>
        <p:grpSpPr>
          <a:xfrm>
            <a:off x="1804964" y="184507"/>
            <a:ext cx="2370547" cy="2223049"/>
            <a:chOff x="1510939" y="1232270"/>
            <a:chExt cx="7011658" cy="6575385"/>
          </a:xfrm>
        </p:grpSpPr>
        <p:sp>
          <p:nvSpPr>
            <p:cNvPr id="13" name="Freeform 8">
              <a:extLst>
                <a:ext uri="{FF2B5EF4-FFF2-40B4-BE49-F238E27FC236}">
                  <a16:creationId xmlns:a16="http://schemas.microsoft.com/office/drawing/2014/main" id="{C6C69D7B-8D79-09B8-F88E-B002A7E37337}"/>
                </a:ext>
              </a:extLst>
            </p:cNvPr>
            <p:cNvSpPr/>
            <p:nvPr/>
          </p:nvSpPr>
          <p:spPr>
            <a:xfrm flipH="1">
              <a:off x="1664597" y="2794000"/>
              <a:ext cx="6858000" cy="5013655"/>
            </a:xfrm>
            <a:custGeom>
              <a:avLst/>
              <a:gdLst/>
              <a:ahLst/>
              <a:cxnLst/>
              <a:rect l="l" t="t" r="r" b="b"/>
              <a:pathLst>
                <a:path w="10066789" h="8229600">
                  <a:moveTo>
                    <a:pt x="10066789" y="0"/>
                  </a:moveTo>
                  <a:lnTo>
                    <a:pt x="0" y="0"/>
                  </a:lnTo>
                  <a:lnTo>
                    <a:pt x="0" y="8229600"/>
                  </a:lnTo>
                  <a:lnTo>
                    <a:pt x="10066789" y="8229600"/>
                  </a:lnTo>
                  <a:lnTo>
                    <a:pt x="10066789" y="0"/>
                  </a:lnTo>
                  <a:close/>
                </a:path>
              </a:pathLst>
            </a:custGeom>
            <a:blipFill>
              <a:blip r:embed="rId6"/>
              <a:stretch>
                <a:fillRect l="-3129" t="-48228" r="-28888" b="604"/>
              </a:stretch>
            </a:blipFill>
          </p:spPr>
          <p:txBody>
            <a:bodyPr/>
            <a:lstStyle/>
            <a:p>
              <a:pPr defTabSz="457200">
                <a:buClrTx/>
                <a:defRPr/>
              </a:pPr>
              <a:endParaRPr lang="en-VN" sz="900" kern="1200" dirty="0">
                <a:solidFill>
                  <a:prstClr val="black"/>
                </a:solidFill>
                <a:latin typeface="Calibri"/>
                <a:ea typeface="+mn-ea"/>
                <a:cs typeface="+mn-cs"/>
              </a:endParaRPr>
            </a:p>
          </p:txBody>
        </p:sp>
        <p:sp>
          <p:nvSpPr>
            <p:cNvPr id="14" name="Freeform 8">
              <a:extLst>
                <a:ext uri="{FF2B5EF4-FFF2-40B4-BE49-F238E27FC236}">
                  <a16:creationId xmlns:a16="http://schemas.microsoft.com/office/drawing/2014/main" id="{681654B6-0660-2156-40FE-6520FCFA770D}"/>
                </a:ext>
              </a:extLst>
            </p:cNvPr>
            <p:cNvSpPr/>
            <p:nvPr/>
          </p:nvSpPr>
          <p:spPr>
            <a:xfrm flipH="1">
              <a:off x="1510939" y="1232270"/>
              <a:ext cx="4814347" cy="3681938"/>
            </a:xfrm>
            <a:custGeom>
              <a:avLst/>
              <a:gdLst/>
              <a:ahLst/>
              <a:cxnLst/>
              <a:rect l="l" t="t" r="r" b="b"/>
              <a:pathLst>
                <a:path w="10066789" h="8229600">
                  <a:moveTo>
                    <a:pt x="10066789" y="0"/>
                  </a:moveTo>
                  <a:lnTo>
                    <a:pt x="0" y="0"/>
                  </a:lnTo>
                  <a:lnTo>
                    <a:pt x="0" y="8229600"/>
                  </a:lnTo>
                  <a:lnTo>
                    <a:pt x="10066789" y="8229600"/>
                  </a:lnTo>
                  <a:lnTo>
                    <a:pt x="10066789" y="0"/>
                  </a:lnTo>
                  <a:close/>
                </a:path>
              </a:pathLst>
            </a:custGeom>
            <a:blipFill>
              <a:blip r:embed="rId6"/>
              <a:stretch>
                <a:fillRect l="-142309" t="-1230" r="12340" b="-144589"/>
              </a:stretch>
            </a:blipFill>
          </p:spPr>
          <p:txBody>
            <a:bodyPr/>
            <a:lstStyle/>
            <a:p>
              <a:pPr defTabSz="457200">
                <a:buClrTx/>
                <a:defRPr/>
              </a:pPr>
              <a:endParaRPr lang="en-VN" sz="900" kern="1200" dirty="0">
                <a:solidFill>
                  <a:prstClr val="black"/>
                </a:solidFill>
                <a:latin typeface="Calibri"/>
                <a:ea typeface="+mn-ea"/>
                <a:cs typeface="+mn-cs"/>
              </a:endParaRPr>
            </a:p>
          </p:txBody>
        </p:sp>
      </p:grpSp>
      <p:sp>
        <p:nvSpPr>
          <p:cNvPr id="16" name="2">
            <a:hlinkClick r:id="rId7" action="ppaction://hlinksldjump"/>
            <a:extLst>
              <a:ext uri="{FF2B5EF4-FFF2-40B4-BE49-F238E27FC236}">
                <a16:creationId xmlns:a16="http://schemas.microsoft.com/office/drawing/2014/main" id="{C764C9CC-23A9-0598-D483-C47E1C50BE3E}"/>
              </a:ext>
            </a:extLst>
          </p:cNvPr>
          <p:cNvSpPr/>
          <p:nvPr/>
        </p:nvSpPr>
        <p:spPr>
          <a:xfrm>
            <a:off x="4348731" y="698047"/>
            <a:ext cx="1760316" cy="1702706"/>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4">
            <a:hlinkClick r:id="rId8" action="ppaction://hlinksldjump"/>
            <a:extLst>
              <a:ext uri="{FF2B5EF4-FFF2-40B4-BE49-F238E27FC236}">
                <a16:creationId xmlns:a16="http://schemas.microsoft.com/office/drawing/2014/main" id="{2A995C99-757A-C9A5-DD93-824F1C24E0C3}"/>
              </a:ext>
            </a:extLst>
          </p:cNvPr>
          <p:cNvSpPr/>
          <p:nvPr/>
        </p:nvSpPr>
        <p:spPr>
          <a:xfrm>
            <a:off x="2985495" y="3078845"/>
            <a:ext cx="1760316" cy="1702706"/>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9" name="5">
            <a:hlinkClick r:id="rId9" action="ppaction://hlinksldjump"/>
            <a:extLst>
              <a:ext uri="{FF2B5EF4-FFF2-40B4-BE49-F238E27FC236}">
                <a16:creationId xmlns:a16="http://schemas.microsoft.com/office/drawing/2014/main" id="{177817B3-2D47-BD59-5211-F3C084295FB9}"/>
              </a:ext>
            </a:extLst>
          </p:cNvPr>
          <p:cNvSpPr/>
          <p:nvPr/>
        </p:nvSpPr>
        <p:spPr>
          <a:xfrm>
            <a:off x="5588650" y="3072042"/>
            <a:ext cx="1760316" cy="1702706"/>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id="{C5D19E4D-0F63-DB2B-9ECF-E5C97F54E8D7}"/>
              </a:ext>
            </a:extLst>
          </p:cNvPr>
          <p:cNvGrpSpPr/>
          <p:nvPr/>
        </p:nvGrpSpPr>
        <p:grpSpPr>
          <a:xfrm>
            <a:off x="4175511" y="164442"/>
            <a:ext cx="2370547" cy="2223049"/>
            <a:chOff x="1510939" y="1232270"/>
            <a:chExt cx="7011658" cy="6575385"/>
          </a:xfrm>
        </p:grpSpPr>
        <p:sp>
          <p:nvSpPr>
            <p:cNvPr id="23" name="Freeform 8">
              <a:extLst>
                <a:ext uri="{FF2B5EF4-FFF2-40B4-BE49-F238E27FC236}">
                  <a16:creationId xmlns:a16="http://schemas.microsoft.com/office/drawing/2014/main" id="{E2B4F58E-116E-B48A-9964-C338EE709660}"/>
                </a:ext>
              </a:extLst>
            </p:cNvPr>
            <p:cNvSpPr/>
            <p:nvPr/>
          </p:nvSpPr>
          <p:spPr>
            <a:xfrm flipH="1">
              <a:off x="1664597" y="2794000"/>
              <a:ext cx="6858000" cy="5013655"/>
            </a:xfrm>
            <a:custGeom>
              <a:avLst/>
              <a:gdLst/>
              <a:ahLst/>
              <a:cxnLst/>
              <a:rect l="l" t="t" r="r" b="b"/>
              <a:pathLst>
                <a:path w="10066789" h="8229600">
                  <a:moveTo>
                    <a:pt x="10066789" y="0"/>
                  </a:moveTo>
                  <a:lnTo>
                    <a:pt x="0" y="0"/>
                  </a:lnTo>
                  <a:lnTo>
                    <a:pt x="0" y="8229600"/>
                  </a:lnTo>
                  <a:lnTo>
                    <a:pt x="10066789" y="8229600"/>
                  </a:lnTo>
                  <a:lnTo>
                    <a:pt x="10066789" y="0"/>
                  </a:lnTo>
                  <a:close/>
                </a:path>
              </a:pathLst>
            </a:custGeom>
            <a:blipFill>
              <a:blip r:embed="rId6"/>
              <a:stretch>
                <a:fillRect l="-3129" t="-48228" r="-28888" b="604"/>
              </a:stretch>
            </a:blipFill>
          </p:spPr>
          <p:txBody>
            <a:bodyPr/>
            <a:lstStyle/>
            <a:p>
              <a:pPr defTabSz="457200">
                <a:buClrTx/>
                <a:defRPr/>
              </a:pPr>
              <a:endParaRPr lang="en-VN" sz="900" kern="1200" dirty="0">
                <a:solidFill>
                  <a:prstClr val="black"/>
                </a:solidFill>
                <a:latin typeface="Calibri"/>
                <a:ea typeface="+mn-ea"/>
                <a:cs typeface="+mn-cs"/>
              </a:endParaRPr>
            </a:p>
          </p:txBody>
        </p:sp>
        <p:sp>
          <p:nvSpPr>
            <p:cNvPr id="24" name="Freeform 8">
              <a:extLst>
                <a:ext uri="{FF2B5EF4-FFF2-40B4-BE49-F238E27FC236}">
                  <a16:creationId xmlns:a16="http://schemas.microsoft.com/office/drawing/2014/main" id="{CAC5B6E4-CE9D-58D6-D8D7-AEB75217EF6B}"/>
                </a:ext>
              </a:extLst>
            </p:cNvPr>
            <p:cNvSpPr/>
            <p:nvPr/>
          </p:nvSpPr>
          <p:spPr>
            <a:xfrm flipH="1">
              <a:off x="1510939" y="1232270"/>
              <a:ext cx="4814347" cy="3681938"/>
            </a:xfrm>
            <a:custGeom>
              <a:avLst/>
              <a:gdLst/>
              <a:ahLst/>
              <a:cxnLst/>
              <a:rect l="l" t="t" r="r" b="b"/>
              <a:pathLst>
                <a:path w="10066789" h="8229600">
                  <a:moveTo>
                    <a:pt x="10066789" y="0"/>
                  </a:moveTo>
                  <a:lnTo>
                    <a:pt x="0" y="0"/>
                  </a:lnTo>
                  <a:lnTo>
                    <a:pt x="0" y="8229600"/>
                  </a:lnTo>
                  <a:lnTo>
                    <a:pt x="10066789" y="8229600"/>
                  </a:lnTo>
                  <a:lnTo>
                    <a:pt x="10066789" y="0"/>
                  </a:lnTo>
                  <a:close/>
                </a:path>
              </a:pathLst>
            </a:custGeom>
            <a:blipFill>
              <a:blip r:embed="rId6"/>
              <a:stretch>
                <a:fillRect l="-142309" t="-1230" r="12340" b="-144589"/>
              </a:stretch>
            </a:blipFill>
          </p:spPr>
          <p:txBody>
            <a:bodyPr/>
            <a:lstStyle/>
            <a:p>
              <a:pPr defTabSz="457200">
                <a:buClrTx/>
                <a:defRPr/>
              </a:pPr>
              <a:endParaRPr lang="en-VN" sz="900" kern="1200" dirty="0">
                <a:solidFill>
                  <a:prstClr val="black"/>
                </a:solidFill>
                <a:latin typeface="Calibri"/>
                <a:ea typeface="+mn-ea"/>
                <a:cs typeface="+mn-cs"/>
              </a:endParaRPr>
            </a:p>
          </p:txBody>
        </p:sp>
      </p:grpSp>
      <p:grpSp>
        <p:nvGrpSpPr>
          <p:cNvPr id="28" name="Group 27">
            <a:extLst>
              <a:ext uri="{FF2B5EF4-FFF2-40B4-BE49-F238E27FC236}">
                <a16:creationId xmlns:a16="http://schemas.microsoft.com/office/drawing/2014/main" id="{5534CEF9-BA89-4323-8259-FBDE7081B6AB}"/>
              </a:ext>
            </a:extLst>
          </p:cNvPr>
          <p:cNvGrpSpPr/>
          <p:nvPr/>
        </p:nvGrpSpPr>
        <p:grpSpPr>
          <a:xfrm>
            <a:off x="2781749" y="2508625"/>
            <a:ext cx="2370547" cy="2223049"/>
            <a:chOff x="1510939" y="1232270"/>
            <a:chExt cx="7011658" cy="6575385"/>
          </a:xfrm>
        </p:grpSpPr>
        <p:sp>
          <p:nvSpPr>
            <p:cNvPr id="29" name="Freeform 8">
              <a:extLst>
                <a:ext uri="{FF2B5EF4-FFF2-40B4-BE49-F238E27FC236}">
                  <a16:creationId xmlns:a16="http://schemas.microsoft.com/office/drawing/2014/main" id="{0C8CBF12-2EC2-3758-F79F-82CD12D39E38}"/>
                </a:ext>
              </a:extLst>
            </p:cNvPr>
            <p:cNvSpPr/>
            <p:nvPr/>
          </p:nvSpPr>
          <p:spPr>
            <a:xfrm flipH="1">
              <a:off x="1664597" y="2794000"/>
              <a:ext cx="6858000" cy="5013655"/>
            </a:xfrm>
            <a:custGeom>
              <a:avLst/>
              <a:gdLst/>
              <a:ahLst/>
              <a:cxnLst/>
              <a:rect l="l" t="t" r="r" b="b"/>
              <a:pathLst>
                <a:path w="10066789" h="8229600">
                  <a:moveTo>
                    <a:pt x="10066789" y="0"/>
                  </a:moveTo>
                  <a:lnTo>
                    <a:pt x="0" y="0"/>
                  </a:lnTo>
                  <a:lnTo>
                    <a:pt x="0" y="8229600"/>
                  </a:lnTo>
                  <a:lnTo>
                    <a:pt x="10066789" y="8229600"/>
                  </a:lnTo>
                  <a:lnTo>
                    <a:pt x="10066789" y="0"/>
                  </a:lnTo>
                  <a:close/>
                </a:path>
              </a:pathLst>
            </a:custGeom>
            <a:blipFill>
              <a:blip r:embed="rId6"/>
              <a:stretch>
                <a:fillRect l="-3129" t="-48228" r="-28888" b="604"/>
              </a:stretch>
            </a:blipFill>
          </p:spPr>
          <p:txBody>
            <a:bodyPr/>
            <a:lstStyle/>
            <a:p>
              <a:pPr defTabSz="457200">
                <a:buClrTx/>
                <a:defRPr/>
              </a:pPr>
              <a:endParaRPr lang="en-VN" sz="900" kern="1200" dirty="0">
                <a:solidFill>
                  <a:prstClr val="black"/>
                </a:solidFill>
                <a:latin typeface="Calibri"/>
                <a:ea typeface="+mn-ea"/>
                <a:cs typeface="+mn-cs"/>
              </a:endParaRPr>
            </a:p>
          </p:txBody>
        </p:sp>
        <p:sp>
          <p:nvSpPr>
            <p:cNvPr id="30" name="Freeform 8">
              <a:extLst>
                <a:ext uri="{FF2B5EF4-FFF2-40B4-BE49-F238E27FC236}">
                  <a16:creationId xmlns:a16="http://schemas.microsoft.com/office/drawing/2014/main" id="{DE5CA0FD-D234-3B24-E133-0FCA3897C88D}"/>
                </a:ext>
              </a:extLst>
            </p:cNvPr>
            <p:cNvSpPr/>
            <p:nvPr/>
          </p:nvSpPr>
          <p:spPr>
            <a:xfrm flipH="1">
              <a:off x="1510939" y="1232270"/>
              <a:ext cx="4814347" cy="3681938"/>
            </a:xfrm>
            <a:custGeom>
              <a:avLst/>
              <a:gdLst/>
              <a:ahLst/>
              <a:cxnLst/>
              <a:rect l="l" t="t" r="r" b="b"/>
              <a:pathLst>
                <a:path w="10066789" h="8229600">
                  <a:moveTo>
                    <a:pt x="10066789" y="0"/>
                  </a:moveTo>
                  <a:lnTo>
                    <a:pt x="0" y="0"/>
                  </a:lnTo>
                  <a:lnTo>
                    <a:pt x="0" y="8229600"/>
                  </a:lnTo>
                  <a:lnTo>
                    <a:pt x="10066789" y="8229600"/>
                  </a:lnTo>
                  <a:lnTo>
                    <a:pt x="10066789" y="0"/>
                  </a:lnTo>
                  <a:close/>
                </a:path>
              </a:pathLst>
            </a:custGeom>
            <a:blipFill>
              <a:blip r:embed="rId6"/>
              <a:stretch>
                <a:fillRect l="-142309" t="-1230" r="12340" b="-144589"/>
              </a:stretch>
            </a:blipFill>
          </p:spPr>
          <p:txBody>
            <a:bodyPr/>
            <a:lstStyle/>
            <a:p>
              <a:pPr defTabSz="457200">
                <a:buClrTx/>
                <a:defRPr/>
              </a:pPr>
              <a:endParaRPr lang="en-VN" sz="900" kern="1200" dirty="0">
                <a:solidFill>
                  <a:prstClr val="black"/>
                </a:solidFill>
                <a:latin typeface="Calibri"/>
                <a:ea typeface="+mn-ea"/>
                <a:cs typeface="+mn-cs"/>
              </a:endParaRPr>
            </a:p>
          </p:txBody>
        </p:sp>
      </p:grpSp>
      <p:grpSp>
        <p:nvGrpSpPr>
          <p:cNvPr id="31" name="Group 30">
            <a:extLst>
              <a:ext uri="{FF2B5EF4-FFF2-40B4-BE49-F238E27FC236}">
                <a16:creationId xmlns:a16="http://schemas.microsoft.com/office/drawing/2014/main" id="{C2575A1D-BAF9-9F21-7804-45FA82E9B397}"/>
              </a:ext>
            </a:extLst>
          </p:cNvPr>
          <p:cNvGrpSpPr/>
          <p:nvPr/>
        </p:nvGrpSpPr>
        <p:grpSpPr>
          <a:xfrm>
            <a:off x="5514344" y="2508625"/>
            <a:ext cx="2370547" cy="2223049"/>
            <a:chOff x="1510939" y="1232270"/>
            <a:chExt cx="7011658" cy="6575385"/>
          </a:xfrm>
        </p:grpSpPr>
        <p:sp>
          <p:nvSpPr>
            <p:cNvPr id="32" name="Freeform 8">
              <a:extLst>
                <a:ext uri="{FF2B5EF4-FFF2-40B4-BE49-F238E27FC236}">
                  <a16:creationId xmlns:a16="http://schemas.microsoft.com/office/drawing/2014/main" id="{C44A09EF-3466-5860-0A16-3F3E0DF8465D}"/>
                </a:ext>
              </a:extLst>
            </p:cNvPr>
            <p:cNvSpPr/>
            <p:nvPr/>
          </p:nvSpPr>
          <p:spPr>
            <a:xfrm flipH="1">
              <a:off x="1664597" y="2794000"/>
              <a:ext cx="6858000" cy="5013655"/>
            </a:xfrm>
            <a:custGeom>
              <a:avLst/>
              <a:gdLst/>
              <a:ahLst/>
              <a:cxnLst/>
              <a:rect l="l" t="t" r="r" b="b"/>
              <a:pathLst>
                <a:path w="10066789" h="8229600">
                  <a:moveTo>
                    <a:pt x="10066789" y="0"/>
                  </a:moveTo>
                  <a:lnTo>
                    <a:pt x="0" y="0"/>
                  </a:lnTo>
                  <a:lnTo>
                    <a:pt x="0" y="8229600"/>
                  </a:lnTo>
                  <a:lnTo>
                    <a:pt x="10066789" y="8229600"/>
                  </a:lnTo>
                  <a:lnTo>
                    <a:pt x="10066789" y="0"/>
                  </a:lnTo>
                  <a:close/>
                </a:path>
              </a:pathLst>
            </a:custGeom>
            <a:blipFill>
              <a:blip r:embed="rId6"/>
              <a:stretch>
                <a:fillRect l="-3129" t="-48228" r="-28888" b="604"/>
              </a:stretch>
            </a:blipFill>
          </p:spPr>
          <p:txBody>
            <a:bodyPr/>
            <a:lstStyle/>
            <a:p>
              <a:pPr defTabSz="457200">
                <a:buClrTx/>
                <a:defRPr/>
              </a:pPr>
              <a:endParaRPr lang="en-VN" sz="900" kern="1200" dirty="0">
                <a:solidFill>
                  <a:prstClr val="black"/>
                </a:solidFill>
                <a:latin typeface="Calibri"/>
                <a:ea typeface="+mn-ea"/>
                <a:cs typeface="+mn-cs"/>
              </a:endParaRPr>
            </a:p>
          </p:txBody>
        </p:sp>
        <p:sp>
          <p:nvSpPr>
            <p:cNvPr id="33" name="Freeform 8">
              <a:extLst>
                <a:ext uri="{FF2B5EF4-FFF2-40B4-BE49-F238E27FC236}">
                  <a16:creationId xmlns:a16="http://schemas.microsoft.com/office/drawing/2014/main" id="{954A556A-A82E-48FC-B07D-34CA58B61C0B}"/>
                </a:ext>
              </a:extLst>
            </p:cNvPr>
            <p:cNvSpPr/>
            <p:nvPr/>
          </p:nvSpPr>
          <p:spPr>
            <a:xfrm flipH="1">
              <a:off x="1510939" y="1232270"/>
              <a:ext cx="4814347" cy="3681938"/>
            </a:xfrm>
            <a:custGeom>
              <a:avLst/>
              <a:gdLst/>
              <a:ahLst/>
              <a:cxnLst/>
              <a:rect l="l" t="t" r="r" b="b"/>
              <a:pathLst>
                <a:path w="10066789" h="8229600">
                  <a:moveTo>
                    <a:pt x="10066789" y="0"/>
                  </a:moveTo>
                  <a:lnTo>
                    <a:pt x="0" y="0"/>
                  </a:lnTo>
                  <a:lnTo>
                    <a:pt x="0" y="8229600"/>
                  </a:lnTo>
                  <a:lnTo>
                    <a:pt x="10066789" y="8229600"/>
                  </a:lnTo>
                  <a:lnTo>
                    <a:pt x="10066789" y="0"/>
                  </a:lnTo>
                  <a:close/>
                </a:path>
              </a:pathLst>
            </a:custGeom>
            <a:blipFill>
              <a:blip r:embed="rId6"/>
              <a:stretch>
                <a:fillRect l="-142309" t="-1230" r="12340" b="-144589"/>
              </a:stretch>
            </a:blipFill>
          </p:spPr>
          <p:txBody>
            <a:bodyPr/>
            <a:lstStyle/>
            <a:p>
              <a:pPr defTabSz="457200">
                <a:buClrTx/>
                <a:defRPr/>
              </a:pPr>
              <a:endParaRPr lang="en-VN" sz="900" kern="1200" dirty="0">
                <a:solidFill>
                  <a:prstClr val="black"/>
                </a:solidFill>
                <a:latin typeface="Calibri"/>
                <a:ea typeface="+mn-ea"/>
                <a:cs typeface="+mn-cs"/>
              </a:endParaRPr>
            </a:p>
          </p:txBody>
        </p:sp>
      </p:grpSp>
      <p:sp>
        <p:nvSpPr>
          <p:cNvPr id="35" name="5">
            <a:hlinkClick r:id="rId10" action="ppaction://hlinksldjump"/>
            <a:extLst>
              <a:ext uri="{FF2B5EF4-FFF2-40B4-BE49-F238E27FC236}">
                <a16:creationId xmlns:a16="http://schemas.microsoft.com/office/drawing/2014/main" id="{177817B3-2D47-BD59-5211-F3C084295FB9}"/>
              </a:ext>
            </a:extLst>
          </p:cNvPr>
          <p:cNvSpPr/>
          <p:nvPr/>
        </p:nvSpPr>
        <p:spPr>
          <a:xfrm>
            <a:off x="6699618" y="657575"/>
            <a:ext cx="1760316" cy="1702706"/>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36" name="Group 35">
            <a:extLst>
              <a:ext uri="{FF2B5EF4-FFF2-40B4-BE49-F238E27FC236}">
                <a16:creationId xmlns:a16="http://schemas.microsoft.com/office/drawing/2014/main" id="{C2575A1D-BAF9-9F21-7804-45FA82E9B397}"/>
              </a:ext>
            </a:extLst>
          </p:cNvPr>
          <p:cNvGrpSpPr/>
          <p:nvPr/>
        </p:nvGrpSpPr>
        <p:grpSpPr>
          <a:xfrm>
            <a:off x="6546058" y="117044"/>
            <a:ext cx="2370547" cy="2223049"/>
            <a:chOff x="1510939" y="1232270"/>
            <a:chExt cx="7011658" cy="6575385"/>
          </a:xfrm>
        </p:grpSpPr>
        <p:sp>
          <p:nvSpPr>
            <p:cNvPr id="37" name="Freeform 8">
              <a:extLst>
                <a:ext uri="{FF2B5EF4-FFF2-40B4-BE49-F238E27FC236}">
                  <a16:creationId xmlns:a16="http://schemas.microsoft.com/office/drawing/2014/main" id="{C44A09EF-3466-5860-0A16-3F3E0DF8465D}"/>
                </a:ext>
              </a:extLst>
            </p:cNvPr>
            <p:cNvSpPr/>
            <p:nvPr/>
          </p:nvSpPr>
          <p:spPr>
            <a:xfrm flipH="1">
              <a:off x="1664597" y="2794000"/>
              <a:ext cx="6858000" cy="5013655"/>
            </a:xfrm>
            <a:custGeom>
              <a:avLst/>
              <a:gdLst/>
              <a:ahLst/>
              <a:cxnLst/>
              <a:rect l="l" t="t" r="r" b="b"/>
              <a:pathLst>
                <a:path w="10066789" h="8229600">
                  <a:moveTo>
                    <a:pt x="10066789" y="0"/>
                  </a:moveTo>
                  <a:lnTo>
                    <a:pt x="0" y="0"/>
                  </a:lnTo>
                  <a:lnTo>
                    <a:pt x="0" y="8229600"/>
                  </a:lnTo>
                  <a:lnTo>
                    <a:pt x="10066789" y="8229600"/>
                  </a:lnTo>
                  <a:lnTo>
                    <a:pt x="10066789" y="0"/>
                  </a:lnTo>
                  <a:close/>
                </a:path>
              </a:pathLst>
            </a:custGeom>
            <a:blipFill>
              <a:blip r:embed="rId6"/>
              <a:stretch>
                <a:fillRect l="-3129" t="-48228" r="-28888" b="604"/>
              </a:stretch>
            </a:blipFill>
          </p:spPr>
          <p:txBody>
            <a:bodyPr/>
            <a:lstStyle/>
            <a:p>
              <a:pPr defTabSz="457200">
                <a:buClrTx/>
                <a:defRPr/>
              </a:pPr>
              <a:endParaRPr lang="en-VN" sz="900" kern="1200" dirty="0">
                <a:solidFill>
                  <a:prstClr val="black"/>
                </a:solidFill>
                <a:latin typeface="Calibri"/>
                <a:ea typeface="+mn-ea"/>
                <a:cs typeface="+mn-cs"/>
              </a:endParaRPr>
            </a:p>
          </p:txBody>
        </p:sp>
        <p:sp>
          <p:nvSpPr>
            <p:cNvPr id="38" name="Freeform 8">
              <a:extLst>
                <a:ext uri="{FF2B5EF4-FFF2-40B4-BE49-F238E27FC236}">
                  <a16:creationId xmlns:a16="http://schemas.microsoft.com/office/drawing/2014/main" id="{954A556A-A82E-48FC-B07D-34CA58B61C0B}"/>
                </a:ext>
              </a:extLst>
            </p:cNvPr>
            <p:cNvSpPr/>
            <p:nvPr/>
          </p:nvSpPr>
          <p:spPr>
            <a:xfrm flipH="1">
              <a:off x="1510939" y="1232270"/>
              <a:ext cx="4814347" cy="3681938"/>
            </a:xfrm>
            <a:custGeom>
              <a:avLst/>
              <a:gdLst/>
              <a:ahLst/>
              <a:cxnLst/>
              <a:rect l="l" t="t" r="r" b="b"/>
              <a:pathLst>
                <a:path w="10066789" h="8229600">
                  <a:moveTo>
                    <a:pt x="10066789" y="0"/>
                  </a:moveTo>
                  <a:lnTo>
                    <a:pt x="0" y="0"/>
                  </a:lnTo>
                  <a:lnTo>
                    <a:pt x="0" y="8229600"/>
                  </a:lnTo>
                  <a:lnTo>
                    <a:pt x="10066789" y="8229600"/>
                  </a:lnTo>
                  <a:lnTo>
                    <a:pt x="10066789" y="0"/>
                  </a:lnTo>
                  <a:close/>
                </a:path>
              </a:pathLst>
            </a:custGeom>
            <a:blipFill>
              <a:blip r:embed="rId6"/>
              <a:stretch>
                <a:fillRect l="-142309" t="-1230" r="12340" b="-144589"/>
              </a:stretch>
            </a:blipFill>
          </p:spPr>
          <p:txBody>
            <a:bodyPr/>
            <a:lstStyle/>
            <a:p>
              <a:pPr defTabSz="457200">
                <a:buClrTx/>
                <a:defRPr/>
              </a:pPr>
              <a:endParaRPr lang="en-VN" sz="900" kern="1200" dirty="0">
                <a:solidFill>
                  <a:prstClr val="black"/>
                </a:solidFill>
                <a:latin typeface="Calibri"/>
                <a:ea typeface="+mn-ea"/>
                <a:cs typeface="+mn-cs"/>
              </a:endParaRPr>
            </a:p>
          </p:txBody>
        </p:sp>
      </p:grpSp>
      <p:pic>
        <p:nvPicPr>
          <p:cNvPr id="2" name="Picture 1">
            <a:hlinkClick r:id="rId11" action="ppaction://hlinksldjump"/>
          </p:cNvPr>
          <p:cNvPicPr>
            <a:picLocks noChangeAspect="1"/>
          </p:cNvPicPr>
          <p:nvPr/>
        </p:nvPicPr>
        <p:blipFill>
          <a:blip r:embed="rId12"/>
          <a:stretch>
            <a:fillRect/>
          </a:stretch>
        </p:blipFill>
        <p:spPr>
          <a:xfrm flipH="1">
            <a:off x="426892" y="2750448"/>
            <a:ext cx="1599801" cy="2183502"/>
          </a:xfrm>
          <a:prstGeom prst="rect">
            <a:avLst/>
          </a:prstGeom>
        </p:spPr>
      </p:pic>
    </p:spTree>
    <p:extLst>
      <p:ext uri="{BB962C8B-B14F-4D97-AF65-F5344CB8AC3E}">
        <p14:creationId xmlns:p14="http://schemas.microsoft.com/office/powerpoint/2010/main" val="2754209362"/>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nextCondLst>
                <p:cond evt="onClick" delay="0">
                  <p:tgtEl>
                    <p:spTgt spid="12"/>
                  </p:tgtEl>
                </p:cond>
              </p:nextCondLst>
            </p:seq>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16"/>
                                        </p:tgtEl>
                                        <p:attrNameLst>
                                          <p:attrName>ppt_w</p:attrName>
                                        </p:attrNameLst>
                                      </p:cBhvr>
                                      <p:tavLst>
                                        <p:tav tm="0">
                                          <p:val>
                                            <p:strVal val="ppt_w"/>
                                          </p:val>
                                        </p:tav>
                                        <p:tav tm="100000">
                                          <p:val>
                                            <p:fltVal val="0"/>
                                          </p:val>
                                        </p:tav>
                                      </p:tavLst>
                                    </p:anim>
                                    <p:anim calcmode="lin" valueType="num">
                                      <p:cBhvr>
                                        <p:cTn id="20" dur="500"/>
                                        <p:tgtEl>
                                          <p:spTgt spid="16"/>
                                        </p:tgtEl>
                                        <p:attrNameLst>
                                          <p:attrName>ppt_h</p:attrName>
                                        </p:attrNameLst>
                                      </p:cBhvr>
                                      <p:tavLst>
                                        <p:tav tm="0">
                                          <p:val>
                                            <p:strVal val="ppt_h"/>
                                          </p:val>
                                        </p:tav>
                                        <p:tav tm="100000">
                                          <p:val>
                                            <p:fltVal val="0"/>
                                          </p:val>
                                        </p:tav>
                                      </p:tavLst>
                                    </p:anim>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withEffect">
                                  <p:stCondLst>
                                    <p:cond delay="0"/>
                                  </p:stCondLst>
                                  <p:childTnLst>
                                    <p:anim calcmode="lin" valueType="num">
                                      <p:cBhvr>
                                        <p:cTn id="32" dur="500"/>
                                        <p:tgtEl>
                                          <p:spTgt spid="18"/>
                                        </p:tgtEl>
                                        <p:attrNameLst>
                                          <p:attrName>ppt_w</p:attrName>
                                        </p:attrNameLst>
                                      </p:cBhvr>
                                      <p:tavLst>
                                        <p:tav tm="0">
                                          <p:val>
                                            <p:strVal val="ppt_w"/>
                                          </p:val>
                                        </p:tav>
                                        <p:tav tm="100000">
                                          <p:val>
                                            <p:fltVal val="0"/>
                                          </p:val>
                                        </p:tav>
                                      </p:tavLst>
                                    </p:anim>
                                    <p:anim calcmode="lin" valueType="num">
                                      <p:cBhvr>
                                        <p:cTn id="33" dur="500"/>
                                        <p:tgtEl>
                                          <p:spTgt spid="18"/>
                                        </p:tgtEl>
                                        <p:attrNameLst>
                                          <p:attrName>ppt_h</p:attrName>
                                        </p:attrNameLst>
                                      </p:cBhvr>
                                      <p:tavLst>
                                        <p:tav tm="0">
                                          <p:val>
                                            <p:strVal val="ppt_h"/>
                                          </p:val>
                                        </p:tav>
                                        <p:tav tm="100000">
                                          <p:val>
                                            <p:fltVal val="0"/>
                                          </p:val>
                                        </p:tav>
                                      </p:tavLst>
                                    </p:anim>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53" presetClass="entr" presetSubtype="16"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53" presetClass="exit" presetSubtype="32" fill="hold" nodeType="withEffect">
                                  <p:stCondLst>
                                    <p:cond delay="0"/>
                                  </p:stCondLst>
                                  <p:childTnLst>
                                    <p:anim calcmode="lin" valueType="num">
                                      <p:cBhvr>
                                        <p:cTn id="45" dur="500"/>
                                        <p:tgtEl>
                                          <p:spTgt spid="19"/>
                                        </p:tgtEl>
                                        <p:attrNameLst>
                                          <p:attrName>ppt_w</p:attrName>
                                        </p:attrNameLst>
                                      </p:cBhvr>
                                      <p:tavLst>
                                        <p:tav tm="0">
                                          <p:val>
                                            <p:strVal val="ppt_w"/>
                                          </p:val>
                                        </p:tav>
                                        <p:tav tm="100000">
                                          <p:val>
                                            <p:fltVal val="0"/>
                                          </p:val>
                                        </p:tav>
                                      </p:tavLst>
                                    </p:anim>
                                    <p:anim calcmode="lin" valueType="num">
                                      <p:cBhvr>
                                        <p:cTn id="46" dur="500"/>
                                        <p:tgtEl>
                                          <p:spTgt spid="19"/>
                                        </p:tgtEl>
                                        <p:attrNameLst>
                                          <p:attrName>ppt_h</p:attrName>
                                        </p:attrNameLst>
                                      </p:cBhvr>
                                      <p:tavLst>
                                        <p:tav tm="0">
                                          <p:val>
                                            <p:strVal val="ppt_h"/>
                                          </p:val>
                                        </p:tav>
                                        <p:tav tm="100000">
                                          <p:val>
                                            <p:fltVal val="0"/>
                                          </p:val>
                                        </p:tav>
                                      </p:tavLst>
                                    </p:anim>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35"/>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withEffect">
                                  <p:stCondLst>
                                    <p:cond delay="0"/>
                                  </p:stCondLst>
                                  <p:childTnLst>
                                    <p:anim calcmode="lin" valueType="num">
                                      <p:cBhvr>
                                        <p:cTn id="58" dur="500"/>
                                        <p:tgtEl>
                                          <p:spTgt spid="35"/>
                                        </p:tgtEl>
                                        <p:attrNameLst>
                                          <p:attrName>ppt_w</p:attrName>
                                        </p:attrNameLst>
                                      </p:cBhvr>
                                      <p:tavLst>
                                        <p:tav tm="0">
                                          <p:val>
                                            <p:strVal val="ppt_w"/>
                                          </p:val>
                                        </p:tav>
                                        <p:tav tm="100000">
                                          <p:val>
                                            <p:fltVal val="0"/>
                                          </p:val>
                                        </p:tav>
                                      </p:tavLst>
                                    </p:anim>
                                    <p:anim calcmode="lin" valueType="num">
                                      <p:cBhvr>
                                        <p:cTn id="59" dur="500"/>
                                        <p:tgtEl>
                                          <p:spTgt spid="35"/>
                                        </p:tgtEl>
                                        <p:attrNameLst>
                                          <p:attrName>ppt_h</p:attrName>
                                        </p:attrNameLst>
                                      </p:cBhvr>
                                      <p:tavLst>
                                        <p:tav tm="0">
                                          <p:val>
                                            <p:strVal val="ppt_h"/>
                                          </p:val>
                                        </p:tav>
                                        <p:tav tm="100000">
                                          <p:val>
                                            <p:fltVal val="0"/>
                                          </p:val>
                                        </p:tav>
                                      </p:tavLst>
                                    </p:anim>
                                    <p:animEffect transition="out" filter="fade">
                                      <p:cBhvr>
                                        <p:cTn id="60" dur="500"/>
                                        <p:tgtEl>
                                          <p:spTgt spid="35"/>
                                        </p:tgtEl>
                                      </p:cBhvr>
                                    </p:animEffect>
                                    <p:set>
                                      <p:cBhvr>
                                        <p:cTn id="61" dur="1" fill="hold">
                                          <p:stCondLst>
                                            <p:cond delay="499"/>
                                          </p:stCondLst>
                                        </p:cTn>
                                        <p:tgtEl>
                                          <p:spTgt spid="35"/>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p:cTn id="64" dur="500" fill="hold"/>
                                        <p:tgtEl>
                                          <p:spTgt spid="36"/>
                                        </p:tgtEl>
                                        <p:attrNameLst>
                                          <p:attrName>ppt_w</p:attrName>
                                        </p:attrNameLst>
                                      </p:cBhvr>
                                      <p:tavLst>
                                        <p:tav tm="0">
                                          <p:val>
                                            <p:fltVal val="0"/>
                                          </p:val>
                                        </p:tav>
                                        <p:tav tm="100000">
                                          <p:val>
                                            <p:strVal val="#ppt_w"/>
                                          </p:val>
                                        </p:tav>
                                      </p:tavLst>
                                    </p:anim>
                                    <p:anim calcmode="lin" valueType="num">
                                      <p:cBhvr>
                                        <p:cTn id="65" dur="500" fill="hold"/>
                                        <p:tgtEl>
                                          <p:spTgt spid="36"/>
                                        </p:tgtEl>
                                        <p:attrNameLst>
                                          <p:attrName>ppt_h</p:attrName>
                                        </p:attrNameLst>
                                      </p:cBhvr>
                                      <p:tavLst>
                                        <p:tav tm="0">
                                          <p:val>
                                            <p:fltVal val="0"/>
                                          </p:val>
                                        </p:tav>
                                        <p:tav tm="100000">
                                          <p:val>
                                            <p:strVal val="#ppt_h"/>
                                          </p:val>
                                        </p:tav>
                                      </p:tavLst>
                                    </p:anim>
                                    <p:animEffect transition="in" filter="fade">
                                      <p:cBhvr>
                                        <p:cTn id="66" dur="500"/>
                                        <p:tgtEl>
                                          <p:spTgt spid="36"/>
                                        </p:tgtEl>
                                      </p:cBhvr>
                                    </p:animEffect>
                                  </p:childTnLst>
                                </p:cTn>
                              </p:par>
                            </p:childTnLst>
                          </p:cTn>
                        </p:par>
                      </p:childTnLst>
                    </p:cTn>
                  </p:par>
                </p:childTnLst>
              </p:cTn>
              <p:nextCondLst>
                <p:cond evt="onClick" delay="0">
                  <p:tgtEl>
                    <p:spTgt spid="3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7E9F5"/>
        </a:solidFill>
        <a:effectLst/>
      </p:bgPr>
    </p:bg>
    <p:spTree>
      <p:nvGrpSpPr>
        <p:cNvPr id="1" name=""/>
        <p:cNvGrpSpPr/>
        <p:nvPr/>
      </p:nvGrpSpPr>
      <p:grpSpPr>
        <a:xfrm>
          <a:off x="0" y="0"/>
          <a:ext cx="0" cy="0"/>
          <a:chOff x="0" y="0"/>
          <a:chExt cx="0" cy="0"/>
        </a:xfrm>
      </p:grpSpPr>
      <p:sp>
        <p:nvSpPr>
          <p:cNvPr id="8" name="Freeform 7">
            <a:hlinkClick r:id="rId4" action="ppaction://hlinksldjump"/>
            <a:extLst>
              <a:ext uri="{FF2B5EF4-FFF2-40B4-BE49-F238E27FC236}">
                <a16:creationId xmlns:a16="http://schemas.microsoft.com/office/drawing/2014/main" id="{1404F63A-48A2-BCF5-A142-BE17B55D7810}"/>
              </a:ext>
            </a:extLst>
          </p:cNvPr>
          <p:cNvSpPr/>
          <p:nvPr/>
        </p:nvSpPr>
        <p:spPr>
          <a:xfrm>
            <a:off x="7873729" y="3943350"/>
            <a:ext cx="1079772" cy="1010936"/>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mc:AlternateContent xmlns:mc="http://schemas.openxmlformats.org/markup-compatibility/2006">
        <mc:Choice xmlns:a14="http://schemas.microsoft.com/office/drawing/2010/main" Requires="a14">
          <p:sp>
            <p:nvSpPr>
              <p:cNvPr id="3" name="Rectangle 2"/>
              <p:cNvSpPr/>
              <p:nvPr/>
            </p:nvSpPr>
            <p:spPr>
              <a:xfrm>
                <a:off x="408499" y="219159"/>
                <a:ext cx="8353839" cy="4023281"/>
              </a:xfrm>
              <a:prstGeom prst="rect">
                <a:avLst/>
              </a:prstGeom>
            </p:spPr>
            <p:txBody>
              <a:bodyPr wrap="square">
                <a:spAutoFit/>
              </a:bodyPr>
              <a:lstStyle/>
              <a:p>
                <a:pPr algn="just">
                  <a:lnSpc>
                    <a:spcPct val="160000"/>
                  </a:lnSpc>
                </a:pPr>
                <a:r>
                  <a:rPr lang="fr-FR" sz="1800" b="1" kern="100" smtClean="0">
                    <a:solidFill>
                      <a:schemeClr val="tx1"/>
                    </a:solidFill>
                    <a:latin typeface="Arial" panose="020B0604020202020204" pitchFamily="34" charset="0"/>
                    <a:ea typeface="Calibri" panose="020F0502020204030204" pitchFamily="34" charset="0"/>
                    <a:cs typeface="Arial" panose="020B0604020202020204" pitchFamily="34" charset="0"/>
                  </a:rPr>
                  <a:t>Câu 1. </a:t>
                </a:r>
                <a: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a:t>Xét phép thử </a:t>
                </a:r>
                <a14:m>
                  <m:oMath xmlns:m="http://schemas.openxmlformats.org/officeDocument/2006/math">
                    <m:r>
                      <a:rPr lang="nl-NL" sz="1800" i="1" kern="100">
                        <a:solidFill>
                          <a:schemeClr val="tx1"/>
                        </a:solidFill>
                        <a:latin typeface="+mn-lt"/>
                        <a:ea typeface="Calibri" panose="020F0502020204030204" pitchFamily="34" charset="0"/>
                        <a:cs typeface="Times New Roman" panose="02020603050405020304" pitchFamily="18" charset="0"/>
                      </a:rPr>
                      <m:t>𝑇</m:t>
                    </m:r>
                    <m:r>
                      <a:rPr lang="fr-FR" sz="1800" i="1" kern="100">
                        <a:solidFill>
                          <a:schemeClr val="tx1"/>
                        </a:solidFill>
                        <a:latin typeface="+mn-lt"/>
                        <a:ea typeface="Calibri" panose="020F0502020204030204" pitchFamily="34" charset="0"/>
                        <a:cs typeface="Times New Roman" panose="02020603050405020304" pitchFamily="18" charset="0"/>
                      </a:rPr>
                      <m:t>: </m:t>
                    </m:r>
                  </m:oMath>
                </a14:m>
                <a: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a:t>“Tung một đồng xu cân đối và đồng chất ba lần liên tiếp một cách độc lập”. Gọi </a:t>
                </a:r>
                <a14:m>
                  <m:oMath xmlns:m="http://schemas.openxmlformats.org/officeDocument/2006/math">
                    <m:r>
                      <a:rPr lang="nl-NL" sz="1800" i="1" kern="100">
                        <a:solidFill>
                          <a:schemeClr val="tx1"/>
                        </a:solidFill>
                        <a:latin typeface="+mn-lt"/>
                        <a:ea typeface="Calibri" panose="020F0502020204030204" pitchFamily="34" charset="0"/>
                        <a:cs typeface="Times New Roman" panose="02020603050405020304" pitchFamily="18" charset="0"/>
                      </a:rPr>
                      <m:t>𝑋</m:t>
                    </m:r>
                  </m:oMath>
                </a14:m>
                <a: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a:t> là số lần xuất hiện mặt sấp trong cả ba lần tung. </a:t>
                </a:r>
                <a:endParaRPr lang="en-US" sz="1800" kern="100">
                  <a:solidFill>
                    <a:schemeClr val="tx1"/>
                  </a:solidFill>
                  <a:latin typeface="Arial" panose="020B0604020202020204" pitchFamily="34" charset="0"/>
                  <a:ea typeface="Aptos"/>
                  <a:cs typeface="Arial" panose="020B0604020202020204" pitchFamily="34" charset="0"/>
                </a:endParaRPr>
              </a:p>
              <a:p>
                <a:pPr algn="just">
                  <a:lnSpc>
                    <a:spcPct val="160000"/>
                  </a:lnSpc>
                </a:pPr>
                <a14:m>
                  <m:oMathPara xmlns:m="http://schemas.openxmlformats.org/officeDocument/2006/math">
                    <m:oMathParaPr>
                      <m:jc m:val="left"/>
                    </m:oMathParaPr>
                    <m:oMath xmlns:m="http://schemas.openxmlformats.org/officeDocument/2006/math">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A</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m:t>
                      </m:r>
                      <m:r>
                        <a:rPr lang="en-US" sz="1800" b="0" i="1" kern="100" smtClean="0">
                          <a:solidFill>
                            <a:schemeClr val="tx1"/>
                          </a:solidFill>
                          <a:latin typeface="Cambria Math" panose="02040503050406030204" pitchFamily="18" charset="0"/>
                          <a:ea typeface="Calibri" panose="020F0502020204030204" pitchFamily="34" charset="0"/>
                          <a:cs typeface="Arial" panose="020B0604020202020204" pitchFamily="34" charset="0"/>
                        </a:rPr>
                        <m:t>  </m:t>
                      </m:r>
                      <m:r>
                        <a:rPr lang="fr-FR" sz="1800" i="1" kern="100">
                          <a:solidFill>
                            <a:schemeClr val="tx1"/>
                          </a:solidFill>
                          <a:latin typeface="Cambria Math" panose="02040503050406030204" pitchFamily="18" charset="0"/>
                          <a:ea typeface="Calibri" panose="020F0502020204030204" pitchFamily="34" charset="0"/>
                          <a:cs typeface="Arial" panose="020B0604020202020204" pitchFamily="34" charset="0"/>
                        </a:rPr>
                        <m:t>𝑋</m:t>
                      </m:r>
                      <m:r>
                        <m:rPr>
                          <m:nor/>
                        </m:rPr>
                        <a:rPr lang="en-US" sz="1800" b="0" i="0" kern="100" smtClean="0">
                          <a:solidFill>
                            <a:schemeClr val="tx1"/>
                          </a:solidFill>
                          <a:latin typeface="Cambria Math" panose="02040503050406030204" pitchFamily="18"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l</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à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bi</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ế</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ng</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ẫ</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u</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nhi</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ê</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r</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ờ</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i</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r</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ạ</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c</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c</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ó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ph</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â</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b</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ố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nh</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ị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th</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ứ</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c</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v</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ớ</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i</m:t>
                      </m:r>
                      <m:r>
                        <a:rPr lang="en-US" sz="1800" b="0" i="1" kern="100" smtClean="0">
                          <a:solidFill>
                            <a:schemeClr val="tx1"/>
                          </a:solidFill>
                          <a:latin typeface="Cambria Math" panose="02040503050406030204" pitchFamily="18" charset="0"/>
                          <a:ea typeface="Calibri" panose="020F0502020204030204" pitchFamily="34" charset="0"/>
                          <a:cs typeface="Arial" panose="020B0604020202020204" pitchFamily="34" charset="0"/>
                        </a:rPr>
                        <m:t> </m:t>
                      </m:r>
                      <m:r>
                        <a:rPr lang="nl-NL" sz="1800" i="1" kern="100">
                          <a:solidFill>
                            <a:schemeClr val="tx1"/>
                          </a:solidFill>
                          <a:latin typeface="+mn-lt"/>
                          <a:ea typeface="Calibri" panose="020F0502020204030204" pitchFamily="34" charset="0"/>
                          <a:cs typeface="Times New Roman" panose="02020603050405020304" pitchFamily="18" charset="0"/>
                        </a:rPr>
                        <m:t>𝑛</m:t>
                      </m:r>
                      <m:r>
                        <a:rPr lang="fr-FR" sz="1800" i="1" kern="100">
                          <a:solidFill>
                            <a:schemeClr val="tx1"/>
                          </a:solidFill>
                          <a:latin typeface="+mn-lt"/>
                          <a:ea typeface="Calibri" panose="020F0502020204030204" pitchFamily="34" charset="0"/>
                          <a:cs typeface="Times New Roman" panose="02020603050405020304" pitchFamily="18" charset="0"/>
                        </a:rPr>
                        <m:t>=1;</m:t>
                      </m:r>
                      <m:r>
                        <a:rPr lang="nl-NL" sz="1800" i="1" kern="100">
                          <a:solidFill>
                            <a:schemeClr val="tx1"/>
                          </a:solidFill>
                          <a:latin typeface="+mn-lt"/>
                          <a:ea typeface="Calibri" panose="020F0502020204030204" pitchFamily="34" charset="0"/>
                          <a:cs typeface="Times New Roman" panose="02020603050405020304" pitchFamily="18" charset="0"/>
                        </a:rPr>
                        <m:t>𝑝</m:t>
                      </m:r>
                      <m:r>
                        <a:rPr lang="fr-FR" sz="1800" i="1" kern="100">
                          <a:solidFill>
                            <a:schemeClr val="tx1"/>
                          </a:solidFill>
                          <a:latin typeface="+mn-lt"/>
                          <a:ea typeface="Calibri" panose="020F0502020204030204" pitchFamily="34" charset="0"/>
                          <a:cs typeface="Times New Roman" panose="02020603050405020304" pitchFamily="18" charset="0"/>
                        </a:rPr>
                        <m:t>=</m:t>
                      </m:r>
                      <m:f>
                        <m:fPr>
                          <m:ctrlPr>
                            <a:rPr lang="en-US" sz="1800" i="1" kern="100">
                              <a:solidFill>
                                <a:schemeClr val="tx1"/>
                              </a:solidFill>
                              <a:latin typeface="+mn-lt"/>
                              <a:ea typeface="Calibri" panose="020F0502020204030204" pitchFamily="34" charset="0"/>
                              <a:cs typeface="Times New Roman" panose="02020603050405020304" pitchFamily="18" charset="0"/>
                            </a:rPr>
                          </m:ctrlPr>
                        </m:fPr>
                        <m:num>
                          <m:r>
                            <a:rPr lang="fr-FR" sz="1800" i="1" kern="100">
                              <a:solidFill>
                                <a:schemeClr val="tx1"/>
                              </a:solidFill>
                              <a:latin typeface="+mn-lt"/>
                              <a:ea typeface="Calibri" panose="020F0502020204030204" pitchFamily="34" charset="0"/>
                              <a:cs typeface="Times New Roman" panose="02020603050405020304" pitchFamily="18" charset="0"/>
                            </a:rPr>
                            <m:t>1</m:t>
                          </m:r>
                        </m:num>
                        <m:den>
                          <m:r>
                            <a:rPr lang="fr-FR" sz="1800" i="1" kern="100">
                              <a:solidFill>
                                <a:schemeClr val="tx1"/>
                              </a:solidFill>
                              <a:latin typeface="+mn-lt"/>
                              <a:ea typeface="Calibri" panose="020F0502020204030204" pitchFamily="34" charset="0"/>
                              <a:cs typeface="Times New Roman" panose="02020603050405020304" pitchFamily="18" charset="0"/>
                            </a:rPr>
                            <m:t>2</m:t>
                          </m:r>
                        </m:den>
                      </m:f>
                      <m:r>
                        <a:rPr lang="fr-FR" sz="1800" i="1" kern="100">
                          <a:solidFill>
                            <a:schemeClr val="tx1"/>
                          </a:solidFill>
                          <a:latin typeface="+mn-lt"/>
                          <a:ea typeface="Calibri" panose="020F0502020204030204" pitchFamily="34" charset="0"/>
                          <a:cs typeface="Times New Roman" panose="02020603050405020304" pitchFamily="18" charset="0"/>
                        </a:rPr>
                        <m:t>.</m:t>
                      </m:r>
                    </m:oMath>
                  </m:oMathPara>
                </a14:m>
                <a:endParaRPr lang="en-US" sz="1800" kern="100">
                  <a:solidFill>
                    <a:schemeClr val="tx1"/>
                  </a:solidFill>
                  <a:latin typeface="Arial" panose="020B0604020202020204" pitchFamily="34" charset="0"/>
                  <a:ea typeface="Aptos"/>
                  <a:cs typeface="Arial" panose="020B0604020202020204" pitchFamily="34" charset="0"/>
                </a:endParaRPr>
              </a:p>
              <a:p>
                <a:pPr algn="just">
                  <a:lnSpc>
                    <a:spcPct val="160000"/>
                  </a:lnSpc>
                </a:pPr>
                <a14:m>
                  <m:oMathPara xmlns:m="http://schemas.openxmlformats.org/officeDocument/2006/math">
                    <m:oMathParaPr>
                      <m:jc m:val="left"/>
                    </m:oMathParaPr>
                    <m:oMath xmlns:m="http://schemas.openxmlformats.org/officeDocument/2006/math">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B</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m:t>
                      </m:r>
                      <m:r>
                        <m:rPr>
                          <m:nor/>
                        </m:rPr>
                        <a:rPr lang="en-US" sz="1800" b="0" i="0" kern="100" smtClean="0">
                          <a:solidFill>
                            <a:schemeClr val="tx1"/>
                          </a:solidFill>
                          <a:latin typeface="Arial" panose="020B0604020202020204" pitchFamily="34" charset="0"/>
                          <a:ea typeface="Calibri" panose="020F0502020204030204" pitchFamily="34" charset="0"/>
                          <a:cs typeface="Arial" panose="020B0604020202020204" pitchFamily="34" charset="0"/>
                        </a:rPr>
                        <m:t> </m:t>
                      </m:r>
                      <m:r>
                        <a:rPr lang="fr-FR" sz="1800" i="1" kern="100">
                          <a:solidFill>
                            <a:schemeClr val="tx1"/>
                          </a:solidFill>
                          <a:latin typeface="Cambria Math" panose="02040503050406030204" pitchFamily="18" charset="0"/>
                          <a:ea typeface="Calibri" panose="020F0502020204030204" pitchFamily="34" charset="0"/>
                          <a:cs typeface="Arial" panose="020B0604020202020204" pitchFamily="34" charset="0"/>
                        </a:rPr>
                        <m:t>𝑋</m:t>
                      </m:r>
                      <m:r>
                        <m:rPr>
                          <m:nor/>
                        </m:rPr>
                        <a:rPr lang="en-US" sz="1800" b="0" i="0" kern="100" smtClean="0">
                          <a:solidFill>
                            <a:schemeClr val="tx1"/>
                          </a:solidFill>
                          <a:latin typeface="Cambria Math" panose="02040503050406030204" pitchFamily="18"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l</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à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bi</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ế</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ng</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ẫ</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u</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nhi</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ê</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r</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ờ</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i</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r</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ạ</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c</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c</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ó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ph</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â</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b</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ố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nh</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ị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th</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ứ</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c</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 </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v</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ớ</m:t>
                      </m:r>
                      <m:r>
                        <m:rPr>
                          <m:nor/>
                        </m:rP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m:t>i</m:t>
                      </m:r>
                      <m:r>
                        <a:rPr lang="en-US" sz="1800" b="0" i="1" kern="100" smtClean="0">
                          <a:solidFill>
                            <a:schemeClr val="tx1"/>
                          </a:solidFill>
                          <a:latin typeface="Cambria Math" panose="02040503050406030204" pitchFamily="18" charset="0"/>
                          <a:ea typeface="Calibri" panose="020F0502020204030204" pitchFamily="34" charset="0"/>
                          <a:cs typeface="Arial" panose="020B0604020202020204" pitchFamily="34" charset="0"/>
                        </a:rPr>
                        <m:t> </m:t>
                      </m:r>
                      <m:r>
                        <a:rPr lang="nl-NL" sz="1800" i="1" kern="100">
                          <a:solidFill>
                            <a:schemeClr val="tx1"/>
                          </a:solidFill>
                          <a:latin typeface="+mn-lt"/>
                          <a:ea typeface="Calibri" panose="020F0502020204030204" pitchFamily="34" charset="0"/>
                          <a:cs typeface="Times New Roman" panose="02020603050405020304" pitchFamily="18" charset="0"/>
                        </a:rPr>
                        <m:t>𝑛</m:t>
                      </m:r>
                      <m:r>
                        <a:rPr lang="fr-FR" sz="1800" i="1" kern="100">
                          <a:solidFill>
                            <a:schemeClr val="tx1"/>
                          </a:solidFill>
                          <a:latin typeface="+mn-lt"/>
                          <a:ea typeface="Calibri" panose="020F0502020204030204" pitchFamily="34" charset="0"/>
                          <a:cs typeface="Times New Roman" panose="02020603050405020304" pitchFamily="18" charset="0"/>
                        </a:rPr>
                        <m:t>=3;</m:t>
                      </m:r>
                      <m:r>
                        <a:rPr lang="nl-NL" sz="1800" i="1" kern="100">
                          <a:solidFill>
                            <a:schemeClr val="tx1"/>
                          </a:solidFill>
                          <a:latin typeface="+mn-lt"/>
                          <a:ea typeface="Calibri" panose="020F0502020204030204" pitchFamily="34" charset="0"/>
                          <a:cs typeface="Times New Roman" panose="02020603050405020304" pitchFamily="18" charset="0"/>
                        </a:rPr>
                        <m:t>𝑝</m:t>
                      </m:r>
                      <m:r>
                        <a:rPr lang="fr-FR" sz="1800" i="1" kern="100">
                          <a:solidFill>
                            <a:schemeClr val="tx1"/>
                          </a:solidFill>
                          <a:latin typeface="+mn-lt"/>
                          <a:ea typeface="Calibri" panose="020F0502020204030204" pitchFamily="34" charset="0"/>
                          <a:cs typeface="Times New Roman" panose="02020603050405020304" pitchFamily="18" charset="0"/>
                        </a:rPr>
                        <m:t>=</m:t>
                      </m:r>
                      <m:f>
                        <m:fPr>
                          <m:ctrlPr>
                            <a:rPr lang="en-US" sz="1800" i="1" kern="100">
                              <a:solidFill>
                                <a:schemeClr val="tx1"/>
                              </a:solidFill>
                              <a:latin typeface="+mn-lt"/>
                              <a:ea typeface="Calibri" panose="020F0502020204030204" pitchFamily="34" charset="0"/>
                              <a:cs typeface="Times New Roman" panose="02020603050405020304" pitchFamily="18" charset="0"/>
                            </a:rPr>
                          </m:ctrlPr>
                        </m:fPr>
                        <m:num>
                          <m:r>
                            <a:rPr lang="fr-FR" sz="1800" i="1" kern="100">
                              <a:solidFill>
                                <a:schemeClr val="tx1"/>
                              </a:solidFill>
                              <a:latin typeface="+mn-lt"/>
                              <a:ea typeface="Calibri" panose="020F0502020204030204" pitchFamily="34" charset="0"/>
                              <a:cs typeface="Times New Roman" panose="02020603050405020304" pitchFamily="18" charset="0"/>
                            </a:rPr>
                            <m:t>1</m:t>
                          </m:r>
                        </m:num>
                        <m:den>
                          <m:r>
                            <a:rPr lang="fr-FR" sz="1800" i="1" kern="100">
                              <a:solidFill>
                                <a:schemeClr val="tx1"/>
                              </a:solidFill>
                              <a:latin typeface="+mn-lt"/>
                              <a:ea typeface="Calibri" panose="020F0502020204030204" pitchFamily="34" charset="0"/>
                              <a:cs typeface="Times New Roman" panose="02020603050405020304" pitchFamily="18" charset="0"/>
                            </a:rPr>
                            <m:t>2</m:t>
                          </m:r>
                        </m:den>
                      </m:f>
                      <m:r>
                        <a:rPr lang="fr-FR" sz="1800" i="1" kern="100">
                          <a:solidFill>
                            <a:schemeClr val="tx1"/>
                          </a:solidFill>
                          <a:latin typeface="+mn-lt"/>
                          <a:ea typeface="Calibri" panose="020F0502020204030204" pitchFamily="34" charset="0"/>
                          <a:cs typeface="Times New Roman" panose="02020603050405020304" pitchFamily="18" charset="0"/>
                        </a:rPr>
                        <m:t>.</m:t>
                      </m:r>
                    </m:oMath>
                  </m:oMathPara>
                </a14:m>
                <a:endParaRPr lang="en-US" sz="1800" kern="100">
                  <a:solidFill>
                    <a:schemeClr val="tx1"/>
                  </a:solidFill>
                  <a:latin typeface="Arial" panose="020B0604020202020204" pitchFamily="34" charset="0"/>
                  <a:ea typeface="Aptos"/>
                  <a:cs typeface="Arial" panose="020B0604020202020204" pitchFamily="34" charset="0"/>
                </a:endParaRPr>
              </a:p>
              <a:p>
                <a:pPr algn="just">
                  <a:lnSpc>
                    <a:spcPct val="250000"/>
                  </a:lnSpc>
                </a:pPr>
                <a: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fr-FR" sz="1800" i="1" kern="100" smtClean="0">
                        <a:solidFill>
                          <a:schemeClr val="tx1"/>
                        </a:solidFill>
                        <a:latin typeface="Cambria Math" panose="02040503050406030204" pitchFamily="18" charset="0"/>
                        <a:ea typeface="Calibri" panose="020F0502020204030204" pitchFamily="34" charset="0"/>
                        <a:cs typeface="Arial" panose="020B0604020202020204" pitchFamily="34" charset="0"/>
                      </a:rPr>
                      <m:t>𝑋</m:t>
                    </m:r>
                  </m:oMath>
                </a14:m>
                <a: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a:t> không có phân bố nhị thức.</a:t>
                </a:r>
                <a:endParaRPr lang="en-US" sz="1800" kern="100">
                  <a:solidFill>
                    <a:schemeClr val="tx1"/>
                  </a:solidFill>
                  <a:latin typeface="Arial" panose="020B0604020202020204" pitchFamily="34" charset="0"/>
                  <a:ea typeface="Aptos"/>
                  <a:cs typeface="Arial" panose="020B0604020202020204" pitchFamily="34" charset="0"/>
                </a:endParaRPr>
              </a:p>
              <a:p>
                <a:pPr algn="just">
                  <a:lnSpc>
                    <a:spcPct val="250000"/>
                  </a:lnSpc>
                </a:pPr>
                <a:r>
                  <a:rPr lang="fr-FR" sz="1800" kern="100">
                    <a:solidFill>
                      <a:schemeClr val="tx1"/>
                    </a:solidFill>
                    <a:latin typeface="Arial" panose="020B0604020202020204" pitchFamily="34" charset="0"/>
                    <a:ea typeface="Calibri" panose="020F0502020204030204" pitchFamily="34" charset="0"/>
                    <a:cs typeface="Arial" panose="020B0604020202020204" pitchFamily="34" charset="0"/>
                  </a:rPr>
                  <a:t>D. Xác suất để mặt sấp xuất hiện ba lần trong cả ba lần tung là 0,385.</a:t>
                </a:r>
                <a:endParaRPr lang="en-US" sz="1800" kern="100">
                  <a:solidFill>
                    <a:schemeClr val="tx1"/>
                  </a:solidFill>
                  <a:latin typeface="Arial" panose="020B0604020202020204" pitchFamily="34" charset="0"/>
                  <a:ea typeface="Aptos"/>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08499" y="219159"/>
                <a:ext cx="8353839" cy="4023281"/>
              </a:xfrm>
              <a:prstGeom prst="rect">
                <a:avLst/>
              </a:prstGeom>
              <a:blipFill>
                <a:blip r:embed="rId8"/>
                <a:stretch>
                  <a:fillRect l="-584" r="-657"/>
                </a:stretch>
              </a:blipFill>
            </p:spPr>
            <p:txBody>
              <a:bodyPr/>
              <a:lstStyle/>
              <a:p>
                <a:r>
                  <a:rPr lang="en-US">
                    <a:noFill/>
                  </a:rPr>
                  <a:t> </a:t>
                </a:r>
              </a:p>
            </p:txBody>
          </p:sp>
        </mc:Fallback>
      </mc:AlternateContent>
      <p:sp>
        <p:nvSpPr>
          <p:cNvPr id="4" name="Oval 3"/>
          <p:cNvSpPr/>
          <p:nvPr/>
        </p:nvSpPr>
        <p:spPr>
          <a:xfrm>
            <a:off x="299168" y="2270554"/>
            <a:ext cx="457200" cy="4191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Tree>
    <p:extLst>
      <p:ext uri="{BB962C8B-B14F-4D97-AF65-F5344CB8AC3E}">
        <p14:creationId xmlns:p14="http://schemas.microsoft.com/office/powerpoint/2010/main" val="658004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7E9F5"/>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304800" y="209550"/>
                <a:ext cx="8534400" cy="3580596"/>
              </a:xfrm>
              <a:prstGeom prst="rect">
                <a:avLst/>
              </a:prstGeom>
            </p:spPr>
            <p:txBody>
              <a:bodyPr wrap="square">
                <a:spAutoFit/>
              </a:bodyPr>
              <a:lstStyle/>
              <a:p>
                <a:pPr algn="just">
                  <a:lnSpc>
                    <a:spcPct val="180000"/>
                  </a:lnSpc>
                </a:pPr>
                <a:r>
                  <a:rPr lang="fr-FR" sz="1800" b="1" kern="100">
                    <a:latin typeface="Arial" panose="020B0604020202020204" pitchFamily="34" charset="0"/>
                    <a:ea typeface="Calibri" panose="020F0502020204030204" pitchFamily="34" charset="0"/>
                    <a:cs typeface="Arial" panose="020B0604020202020204" pitchFamily="34" charset="0"/>
                  </a:rPr>
                  <a:t>Câu 2. </a:t>
                </a:r>
                <a:r>
                  <a:rPr lang="fr-FR" sz="1800" kern="100">
                    <a:latin typeface="Arial" panose="020B0604020202020204" pitchFamily="34" charset="0"/>
                    <a:ea typeface="Calibri" panose="020F0502020204030204" pitchFamily="34" charset="0"/>
                    <a:cs typeface="Arial" panose="020B0604020202020204" pitchFamily="34" charset="0"/>
                  </a:rPr>
                  <a:t>Một xạ thủ bắn 5 lần liên tiếp vào mục tiêu một cách độc lập. Xác suất bắn trúng mục tiêu trong 1 lần bắn là 0,8. Xét biến cố B: “Trong 5 lần bắn có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𝑘</m:t>
                    </m:r>
                  </m:oMath>
                </a14:m>
                <a:r>
                  <a:rPr lang="fr-FR" sz="1800" kern="100">
                    <a:latin typeface="Arial" panose="020B0604020202020204" pitchFamily="34" charset="0"/>
                    <a:ea typeface="Calibri" panose="020F0502020204030204" pitchFamily="34" charset="0"/>
                    <a:cs typeface="Arial" panose="020B0604020202020204" pitchFamily="34" charset="0"/>
                  </a:rPr>
                  <a:t> lần trúng mục tiêu". </a:t>
                </a:r>
                <a:r>
                  <a:rPr lang="en-US" sz="1800" kern="100">
                    <a:latin typeface="Arial" panose="020B0604020202020204" pitchFamily="34" charset="0"/>
                    <a:ea typeface="Calibri" panose="020F0502020204030204" pitchFamily="34" charset="0"/>
                    <a:cs typeface="Arial" panose="020B0604020202020204" pitchFamily="34" charset="0"/>
                  </a:rPr>
                  <a:t>Công thức tính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𝑃</m:t>
                    </m:r>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r>
                      <a:rPr lang="en-US"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latin typeface="Arial" panose="020B0604020202020204" pitchFamily="34" charset="0"/>
                    <a:ea typeface="Calibri" panose="020F0502020204030204" pitchFamily="34" charset="0"/>
                    <a:cs typeface="Arial" panose="020B0604020202020204" pitchFamily="34" charset="0"/>
                  </a:rPr>
                  <a:t> là:</a:t>
                </a:r>
                <a:endParaRPr lang="en-US" sz="1800" kern="100">
                  <a:effectLst/>
                  <a:latin typeface="Arial" panose="020B0604020202020204" pitchFamily="34" charset="0"/>
                  <a:ea typeface="Aptos"/>
                  <a:cs typeface="Arial" panose="020B0604020202020204" pitchFamily="34" charset="0"/>
                </a:endParaRPr>
              </a:p>
              <a:p>
                <a:pPr algn="just">
                  <a:lnSpc>
                    <a:spcPct val="300000"/>
                  </a:lnSpc>
                  <a:spcBef>
                    <a:spcPts val="600"/>
                  </a:spcBef>
                  <a:spcAft>
                    <a:spcPts val="600"/>
                  </a:spcAft>
                </a:pPr>
                <a:r>
                  <a:rPr lang="en-US" sz="1800" kern="10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lang="en-US"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1800" kern="10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𝐵</m:t>
                        </m:r>
                      </m:e>
                    </m:d>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𝐶</m:t>
                        </m:r>
                      </m:e>
                      <m:sub>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sub>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b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0,8</m:t>
                            </m:r>
                          </m:e>
                        </m:d>
                      </m:e>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1−0,8</m:t>
                            </m:r>
                          </m:e>
                        </m:d>
                      </m:e>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smtClean="0">
                    <a:solidFill>
                      <a:schemeClr val="tx1"/>
                    </a:solidFill>
                    <a:latin typeface="Arial" panose="020B0604020202020204" pitchFamily="34" charset="0"/>
                    <a:ea typeface="Calibri" panose="020F0502020204030204" pitchFamily="34" charset="0"/>
                    <a:cs typeface="Arial" panose="020B0604020202020204" pitchFamily="34" charset="0"/>
                  </a:rPr>
                  <a:t>		 B</a:t>
                </a:r>
                <a:r>
                  <a:rPr lang="en-US" sz="1800" kern="10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𝐵</m:t>
                        </m:r>
                      </m:e>
                    </m:d>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𝐶</m:t>
                        </m:r>
                      </m:e>
                      <m:sub>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sub>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b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0,8</m:t>
                            </m:r>
                          </m:e>
                        </m:d>
                      </m:e>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1−0,8</m:t>
                            </m:r>
                          </m:e>
                        </m:d>
                      </m:e>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kern="100">
                  <a:solidFill>
                    <a:schemeClr val="tx1"/>
                  </a:solidFill>
                  <a:effectLst/>
                  <a:latin typeface="Arial" panose="020B0604020202020204" pitchFamily="34" charset="0"/>
                  <a:ea typeface="Aptos"/>
                  <a:cs typeface="Arial" panose="020B0604020202020204" pitchFamily="34" charset="0"/>
                </a:endParaRPr>
              </a:p>
              <a:p>
                <a:pPr algn="just">
                  <a:lnSpc>
                    <a:spcPct val="300000"/>
                  </a:lnSpc>
                  <a:spcBef>
                    <a:spcPts val="600"/>
                  </a:spcBef>
                  <a:spcAft>
                    <a:spcPts val="600"/>
                  </a:spcAft>
                </a:pPr>
                <a:r>
                  <a:rPr lang="en-US" sz="1800" kern="100" smtClean="0">
                    <a:solidFill>
                      <a:schemeClr val="tx1"/>
                    </a:solidFill>
                    <a:latin typeface="Arial" panose="020B0604020202020204" pitchFamily="34" charset="0"/>
                    <a:ea typeface="Calibri" panose="020F0502020204030204" pitchFamily="34" charset="0"/>
                    <a:cs typeface="Arial" panose="020B0604020202020204" pitchFamily="34" charset="0"/>
                  </a:rPr>
                  <a:t>    C</a:t>
                </a:r>
                <a:r>
                  <a:rPr lang="en-US" sz="1800" kern="10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𝐵</m:t>
                        </m:r>
                      </m:e>
                    </m:d>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𝐶</m:t>
                        </m:r>
                      </m:e>
                      <m:sub>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sub>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b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0,2</m:t>
                            </m:r>
                          </m:e>
                        </m:d>
                      </m:e>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1−0,8</m:t>
                            </m:r>
                          </m:e>
                        </m:d>
                      </m:e>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smtClean="0">
                    <a:solidFill>
                      <a:schemeClr val="tx1"/>
                    </a:solidFill>
                    <a:latin typeface="Arial" panose="020B0604020202020204" pitchFamily="34" charset="0"/>
                    <a:ea typeface="Calibri" panose="020F0502020204030204" pitchFamily="34" charset="0"/>
                    <a:cs typeface="Arial" panose="020B0604020202020204" pitchFamily="34" charset="0"/>
                  </a:rPr>
                  <a:t>		 D</a:t>
                </a:r>
                <a:r>
                  <a:rPr lang="en-US" sz="1800" kern="10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𝐵</m:t>
                        </m:r>
                      </m:e>
                    </m:d>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𝐶</m:t>
                        </m:r>
                      </m:e>
                      <m:sub>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sub>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b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0,2</m:t>
                            </m:r>
                          </m:e>
                        </m:d>
                      </m:e>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1−0,2</m:t>
                            </m:r>
                          </m:e>
                        </m:d>
                      </m:e>
                      <m: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𝑘</m:t>
                        </m:r>
                      </m:sup>
                    </m:sSup>
                    <m:r>
                      <a:rPr lang="en-US" sz="18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kern="100">
                  <a:solidFill>
                    <a:schemeClr val="tx1"/>
                  </a:solidFill>
                  <a:effectLst/>
                  <a:latin typeface="Arial" panose="020B0604020202020204" pitchFamily="34" charset="0"/>
                  <a:ea typeface="Aptos"/>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04800" y="209550"/>
                <a:ext cx="8534400" cy="3580596"/>
              </a:xfrm>
              <a:prstGeom prst="rect">
                <a:avLst/>
              </a:prstGeom>
              <a:blipFill>
                <a:blip r:embed="rId4"/>
                <a:stretch>
                  <a:fillRect l="-571" r="-571"/>
                </a:stretch>
              </a:blipFill>
            </p:spPr>
            <p:txBody>
              <a:bodyPr/>
              <a:lstStyle/>
              <a:p>
                <a:r>
                  <a:rPr lang="en-US">
                    <a:noFill/>
                  </a:rPr>
                  <a:t> </a:t>
                </a:r>
              </a:p>
            </p:txBody>
          </p:sp>
        </mc:Fallback>
      </mc:AlternateContent>
      <p:sp>
        <p:nvSpPr>
          <p:cNvPr id="50" name="Oval 49"/>
          <p:cNvSpPr/>
          <p:nvPr/>
        </p:nvSpPr>
        <p:spPr>
          <a:xfrm>
            <a:off x="452894" y="2191877"/>
            <a:ext cx="457200" cy="4191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5" name="Freeform 4">
            <a:hlinkClick r:id="rId5" action="ppaction://hlinksldjump"/>
            <a:extLst>
              <a:ext uri="{FF2B5EF4-FFF2-40B4-BE49-F238E27FC236}">
                <a16:creationId xmlns:a16="http://schemas.microsoft.com/office/drawing/2014/main" id="{1404F63A-48A2-BCF5-A142-BE17B55D7810}"/>
              </a:ext>
            </a:extLst>
          </p:cNvPr>
          <p:cNvSpPr/>
          <p:nvPr/>
        </p:nvSpPr>
        <p:spPr>
          <a:xfrm>
            <a:off x="7873729" y="3943350"/>
            <a:ext cx="1079772" cy="1010936"/>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39603586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7E9F5"/>
        </a:solidFill>
        <a:effectLst/>
      </p:bgPr>
    </p:bg>
    <p:spTree>
      <p:nvGrpSpPr>
        <p:cNvPr id="1" name=""/>
        <p:cNvGrpSpPr/>
        <p:nvPr/>
      </p:nvGrpSpPr>
      <p:grpSpPr>
        <a:xfrm>
          <a:off x="0" y="0"/>
          <a:ext cx="0" cy="0"/>
          <a:chOff x="0" y="0"/>
          <a:chExt cx="0" cy="0"/>
        </a:xfrm>
      </p:grpSpPr>
      <p:sp>
        <p:nvSpPr>
          <p:cNvPr id="3" name="Rectangle 2"/>
          <p:cNvSpPr/>
          <p:nvPr/>
        </p:nvSpPr>
        <p:spPr>
          <a:xfrm>
            <a:off x="535386" y="270458"/>
            <a:ext cx="8059972" cy="3816429"/>
          </a:xfrm>
          <a:prstGeom prst="rect">
            <a:avLst/>
          </a:prstGeom>
        </p:spPr>
        <p:txBody>
          <a:bodyPr wrap="square">
            <a:spAutoFit/>
          </a:bodyPr>
          <a:lstStyle/>
          <a:p>
            <a:pPr algn="just">
              <a:lnSpc>
                <a:spcPct val="170000"/>
              </a:lnSpc>
            </a:pPr>
            <a:r>
              <a:rPr lang="en-US" sz="2000" b="1" kern="100">
                <a:latin typeface="Arial" panose="020B0604020202020204" pitchFamily="34" charset="0"/>
                <a:ea typeface="Calibri" panose="020F0502020204030204" pitchFamily="34" charset="0"/>
                <a:cs typeface="Arial" panose="020B0604020202020204" pitchFamily="34" charset="0"/>
              </a:rPr>
              <a:t>Câu 3. </a:t>
            </a:r>
            <a:r>
              <a:rPr lang="en-US" sz="2000" kern="100">
                <a:latin typeface="Arial" panose="020B0604020202020204" pitchFamily="34" charset="0"/>
                <a:ea typeface="Calibri" panose="020F0502020204030204" pitchFamily="34" charset="0"/>
                <a:cs typeface="Arial" panose="020B0604020202020204" pitchFamily="34" charset="0"/>
              </a:rPr>
              <a:t>Một xưởng sản xuất có 5 máy hoạt động độc lập với nhau. Xác suất mỗi máy bị hỏng là 0,1. Xác suất để có đúng 2 máy bị hỏng trong một ngày là:</a:t>
            </a:r>
            <a:endParaRPr lang="en-US" sz="2000" kern="100">
              <a:latin typeface="Arial" panose="020B0604020202020204" pitchFamily="34" charset="0"/>
              <a:ea typeface="Aptos"/>
              <a:cs typeface="Arial" panose="020B0604020202020204" pitchFamily="34" charset="0"/>
            </a:endParaRPr>
          </a:p>
          <a:p>
            <a:pPr algn="just">
              <a:lnSpc>
                <a:spcPct val="350000"/>
              </a:lnSpc>
            </a:pPr>
            <a:r>
              <a:rPr lang="nl-NL" sz="2000" kern="100" smtClean="0">
                <a:latin typeface="Arial" panose="020B0604020202020204" pitchFamily="34" charset="0"/>
                <a:ea typeface="Calibri" panose="020F0502020204030204" pitchFamily="34" charset="0"/>
                <a:cs typeface="Arial" panose="020B0604020202020204" pitchFamily="34" charset="0"/>
              </a:rPr>
              <a:t>	        A</a:t>
            </a:r>
            <a:r>
              <a:rPr lang="nl-NL" sz="2000" kern="100">
                <a:latin typeface="Arial" panose="020B0604020202020204" pitchFamily="34" charset="0"/>
                <a:ea typeface="Calibri" panose="020F0502020204030204" pitchFamily="34" charset="0"/>
                <a:cs typeface="Arial" panose="020B0604020202020204" pitchFamily="34" charset="0"/>
              </a:rPr>
              <a:t>. 0,0512.	</a:t>
            </a:r>
            <a:r>
              <a:rPr lang="nl-NL" sz="2000" kern="100">
                <a:latin typeface="Arial" panose="020B0604020202020204" pitchFamily="34" charset="0"/>
                <a:ea typeface="Calibri" panose="020F0502020204030204" pitchFamily="34" charset="0"/>
                <a:cs typeface="Arial" panose="020B0604020202020204" pitchFamily="34" charset="0"/>
              </a:rPr>
              <a:t>		</a:t>
            </a:r>
            <a:r>
              <a:rPr lang="nl-NL" sz="2000" kern="100" smtClean="0">
                <a:latin typeface="Arial" panose="020B0604020202020204" pitchFamily="34" charset="0"/>
                <a:ea typeface="Calibri" panose="020F0502020204030204" pitchFamily="34" charset="0"/>
                <a:cs typeface="Arial" panose="020B0604020202020204" pitchFamily="34" charset="0"/>
              </a:rPr>
              <a:t>     B</a:t>
            </a:r>
            <a:r>
              <a:rPr lang="nl-NL" sz="2000" kern="100">
                <a:latin typeface="Arial" panose="020B0604020202020204" pitchFamily="34" charset="0"/>
                <a:ea typeface="Calibri" panose="020F0502020204030204" pitchFamily="34" charset="0"/>
                <a:cs typeface="Arial" panose="020B0604020202020204" pitchFamily="34" charset="0"/>
              </a:rPr>
              <a:t>. 0,076.</a:t>
            </a:r>
            <a:endParaRPr lang="en-US" sz="2000" kern="100">
              <a:latin typeface="Arial" panose="020B0604020202020204" pitchFamily="34" charset="0"/>
              <a:ea typeface="Aptos"/>
              <a:cs typeface="Arial" panose="020B0604020202020204" pitchFamily="34" charset="0"/>
            </a:endParaRPr>
          </a:p>
          <a:p>
            <a:pPr algn="just">
              <a:lnSpc>
                <a:spcPct val="350000"/>
              </a:lnSpc>
            </a:pPr>
            <a:r>
              <a:rPr lang="nl-NL" sz="2000" kern="10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nl-NL" sz="2000" kern="100" smtClean="0">
                <a:solidFill>
                  <a:schemeClr val="tx1"/>
                </a:solidFill>
                <a:latin typeface="Arial" panose="020B0604020202020204" pitchFamily="34" charset="0"/>
                <a:ea typeface="Calibri" panose="020F0502020204030204" pitchFamily="34" charset="0"/>
                <a:cs typeface="Arial" panose="020B0604020202020204" pitchFamily="34" charset="0"/>
              </a:rPr>
              <a:t>       C</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0,0729. 		</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a:t>
            </a:r>
            <a:r>
              <a:rPr lang="nl-NL" sz="2000" kern="100" smtClean="0">
                <a:solidFill>
                  <a:schemeClr val="tx1"/>
                </a:solidFill>
                <a:latin typeface="Arial" panose="020B0604020202020204" pitchFamily="34" charset="0"/>
                <a:ea typeface="Calibri" panose="020F0502020204030204" pitchFamily="34" charset="0"/>
                <a:cs typeface="Arial" panose="020B0604020202020204" pitchFamily="34" charset="0"/>
              </a:rPr>
              <a:t>     D</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0,0325</a:t>
            </a:r>
            <a:endParaRPr lang="en-US" sz="2000" kern="100">
              <a:solidFill>
                <a:schemeClr val="tx1"/>
              </a:solidFill>
              <a:effectLst/>
              <a:latin typeface="Arial" panose="020B0604020202020204" pitchFamily="34" charset="0"/>
              <a:ea typeface="Aptos"/>
              <a:cs typeface="Arial" panose="020B0604020202020204" pitchFamily="34" charset="0"/>
            </a:endParaRPr>
          </a:p>
        </p:txBody>
      </p:sp>
      <p:sp>
        <p:nvSpPr>
          <p:cNvPr id="50" name="Oval 49"/>
          <p:cNvSpPr/>
          <p:nvPr/>
        </p:nvSpPr>
        <p:spPr>
          <a:xfrm>
            <a:off x="1874187" y="3455009"/>
            <a:ext cx="457200" cy="4191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sp>
        <p:nvSpPr>
          <p:cNvPr id="5" name="Freeform 4">
            <a:hlinkClick r:id="rId4" action="ppaction://hlinksldjump"/>
            <a:extLst>
              <a:ext uri="{FF2B5EF4-FFF2-40B4-BE49-F238E27FC236}">
                <a16:creationId xmlns:a16="http://schemas.microsoft.com/office/drawing/2014/main" id="{1404F63A-48A2-BCF5-A142-BE17B55D7810}"/>
              </a:ext>
            </a:extLst>
          </p:cNvPr>
          <p:cNvSpPr/>
          <p:nvPr/>
        </p:nvSpPr>
        <p:spPr>
          <a:xfrm>
            <a:off x="7873729" y="3943350"/>
            <a:ext cx="1079772" cy="1010936"/>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5339133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2217" name="Google Shape;2217;p37"/>
          <p:cNvSpPr/>
          <p:nvPr/>
        </p:nvSpPr>
        <p:spPr>
          <a:xfrm>
            <a:off x="1378896" y="1923842"/>
            <a:ext cx="630605" cy="581343"/>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37"/>
          <p:cNvSpPr txBox="1">
            <a:spLocks noGrp="1"/>
          </p:cNvSpPr>
          <p:nvPr>
            <p:ph type="title" idx="5"/>
          </p:nvPr>
        </p:nvSpPr>
        <p:spPr>
          <a:xfrm>
            <a:off x="1378897" y="1987504"/>
            <a:ext cx="669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n-lt"/>
              </a:rPr>
              <a:t>1</a:t>
            </a:r>
            <a:endParaRPr>
              <a:latin typeface="+mn-lt"/>
            </a:endParaRPr>
          </a:p>
        </p:txBody>
      </p:sp>
      <p:sp>
        <p:nvSpPr>
          <p:cNvPr id="52" name="Google Shape;2161;p36"/>
          <p:cNvSpPr txBox="1">
            <a:spLocks/>
          </p:cNvSpPr>
          <p:nvPr/>
        </p:nvSpPr>
        <p:spPr>
          <a:xfrm>
            <a:off x="661339" y="522057"/>
            <a:ext cx="470969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rela Round"/>
              <a:buNone/>
              <a:defRPr sz="3500" b="1" i="0" u="none" strike="noStrike" cap="none">
                <a:solidFill>
                  <a:schemeClr val="dk1"/>
                </a:solidFill>
                <a:latin typeface="Varela Round"/>
                <a:ea typeface="Varela Round"/>
                <a:cs typeface="Varela Round"/>
                <a:sym typeface="Varela Roun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n-US">
                <a:highlight>
                  <a:schemeClr val="dk2"/>
                </a:highlight>
                <a:latin typeface="+mj-lt"/>
              </a:rPr>
              <a:t>NỘI DUNG BÀI HỌC</a:t>
            </a:r>
          </a:p>
        </p:txBody>
      </p:sp>
      <p:sp>
        <p:nvSpPr>
          <p:cNvPr id="59" name="Google Shape;2179;p37"/>
          <p:cNvSpPr txBox="1">
            <a:spLocks noGrp="1"/>
          </p:cNvSpPr>
          <p:nvPr>
            <p:ph type="subTitle" idx="1"/>
          </p:nvPr>
        </p:nvSpPr>
        <p:spPr>
          <a:xfrm>
            <a:off x="2302064" y="1972095"/>
            <a:ext cx="5115593" cy="463009"/>
          </a:xfrm>
          <a:prstGeom prst="rect">
            <a:avLst/>
          </a:prstGeom>
        </p:spPr>
        <p:txBody>
          <a:bodyPr spcFirstLastPara="1" wrap="square" lIns="91425" tIns="91425" rIns="91425" bIns="91425" anchor="b" anchorCtr="0">
            <a:noAutofit/>
          </a:bodyPr>
          <a:lstStyle/>
          <a:p>
            <a:pPr marL="0" lvl="0" indent="0">
              <a:lnSpc>
                <a:spcPct val="100000"/>
              </a:lnSpc>
            </a:pPr>
            <a:r>
              <a:rPr lang="en-US" sz="2100" smtClean="0">
                <a:latin typeface="+mj-lt"/>
              </a:rPr>
              <a:t>Phép </a:t>
            </a:r>
            <a:r>
              <a:rPr lang="en-US" sz="2100">
                <a:latin typeface="+mj-lt"/>
              </a:rPr>
              <a:t>thử lặp và công thức Bernoulli</a:t>
            </a:r>
            <a:endParaRPr sz="2100">
              <a:latin typeface="+mj-lt"/>
            </a:endParaRPr>
          </a:p>
        </p:txBody>
      </p:sp>
      <p:sp>
        <p:nvSpPr>
          <p:cNvPr id="63" name="Google Shape;2217;p37"/>
          <p:cNvSpPr/>
          <p:nvPr/>
        </p:nvSpPr>
        <p:spPr>
          <a:xfrm>
            <a:off x="1378896" y="3356387"/>
            <a:ext cx="630605" cy="581343"/>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18;p37"/>
          <p:cNvSpPr txBox="1">
            <a:spLocks noGrp="1"/>
          </p:cNvSpPr>
          <p:nvPr>
            <p:ph type="title" idx="5"/>
          </p:nvPr>
        </p:nvSpPr>
        <p:spPr>
          <a:xfrm>
            <a:off x="1378897" y="3420049"/>
            <a:ext cx="669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n-lt"/>
              </a:rPr>
              <a:t>2</a:t>
            </a:r>
            <a:endParaRPr>
              <a:latin typeface="+mn-lt"/>
            </a:endParaRPr>
          </a:p>
        </p:txBody>
      </p:sp>
      <p:sp>
        <p:nvSpPr>
          <p:cNvPr id="65" name="Google Shape;2179;p37"/>
          <p:cNvSpPr txBox="1">
            <a:spLocks noGrp="1"/>
          </p:cNvSpPr>
          <p:nvPr>
            <p:ph type="subTitle" idx="1"/>
          </p:nvPr>
        </p:nvSpPr>
        <p:spPr>
          <a:xfrm>
            <a:off x="2298611" y="3723218"/>
            <a:ext cx="4929182" cy="463009"/>
          </a:xfrm>
          <a:prstGeom prst="rect">
            <a:avLst/>
          </a:prstGeom>
        </p:spPr>
        <p:txBody>
          <a:bodyPr spcFirstLastPara="1" wrap="square" lIns="91425" tIns="91425" rIns="91425" bIns="91425" anchor="b" anchorCtr="0">
            <a:noAutofit/>
          </a:bodyPr>
          <a:lstStyle/>
          <a:p>
            <a:pPr marL="0" lvl="0" indent="0" algn="just">
              <a:lnSpc>
                <a:spcPct val="150000"/>
              </a:lnSpc>
            </a:pPr>
            <a:r>
              <a:rPr lang="en-US" sz="2100" smtClean="0">
                <a:latin typeface="+mj-lt"/>
              </a:rPr>
              <a:t>Biến </a:t>
            </a:r>
            <a:r>
              <a:rPr lang="en-US" sz="2100">
                <a:latin typeface="+mj-lt"/>
              </a:rPr>
              <a:t>ngẫu nhiên có phân bố nhị thức và áp dụng</a:t>
            </a:r>
            <a:endParaRPr sz="2100">
              <a:latin typeface="+mj-lt"/>
            </a:endParaRPr>
          </a:p>
        </p:txBody>
      </p:sp>
      <p:pic>
        <p:nvPicPr>
          <p:cNvPr id="6" name="Picture 5"/>
          <p:cNvPicPr>
            <a:picLocks noChangeAspect="1"/>
          </p:cNvPicPr>
          <p:nvPr/>
        </p:nvPicPr>
        <p:blipFill>
          <a:blip r:embed="rId3"/>
          <a:stretch>
            <a:fillRect/>
          </a:stretch>
        </p:blipFill>
        <p:spPr>
          <a:xfrm rot="20875173">
            <a:off x="7404277" y="671315"/>
            <a:ext cx="1203354" cy="1139220"/>
          </a:xfrm>
          <a:prstGeom prst="rect">
            <a:avLst/>
          </a:prstGeom>
        </p:spPr>
      </p:pic>
    </p:spTree>
    <p:extLst>
      <p:ext uri="{BB962C8B-B14F-4D97-AF65-F5344CB8AC3E}">
        <p14:creationId xmlns:p14="http://schemas.microsoft.com/office/powerpoint/2010/main" val="320825331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17"/>
                                        </p:tgtEl>
                                        <p:attrNameLst>
                                          <p:attrName>style.visibility</p:attrName>
                                        </p:attrNameLst>
                                      </p:cBhvr>
                                      <p:to>
                                        <p:strVal val="visible"/>
                                      </p:to>
                                    </p:set>
                                    <p:animEffect transition="in" filter="wipe(up)">
                                      <p:cBhvr>
                                        <p:cTn id="7" dur="500"/>
                                        <p:tgtEl>
                                          <p:spTgt spid="22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18"/>
                                        </p:tgtEl>
                                        <p:attrNameLst>
                                          <p:attrName>style.visibility</p:attrName>
                                        </p:attrNameLst>
                                      </p:cBhvr>
                                      <p:to>
                                        <p:strVal val="visible"/>
                                      </p:to>
                                    </p:set>
                                    <p:animEffect transition="in" filter="wipe(up)">
                                      <p:cBhvr>
                                        <p:cTn id="10" dur="500"/>
                                        <p:tgtEl>
                                          <p:spTgt spid="221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9">
                                            <p:txEl>
                                              <p:pRg st="0" end="0"/>
                                            </p:txEl>
                                          </p:spTgt>
                                        </p:tgtEl>
                                        <p:attrNameLst>
                                          <p:attrName>style.visibility</p:attrName>
                                        </p:attrNameLst>
                                      </p:cBhvr>
                                      <p:to>
                                        <p:strVal val="visible"/>
                                      </p:to>
                                    </p:set>
                                    <p:animEffect transition="in" filter="wipe(up)">
                                      <p:cBhvr>
                                        <p:cTn id="13" dur="500"/>
                                        <p:tgtEl>
                                          <p:spTgt spid="5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up)">
                                      <p:cBhvr>
                                        <p:cTn id="21" dur="500"/>
                                        <p:tgtEl>
                                          <p:spTgt spid="6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65">
                                            <p:txEl>
                                              <p:pRg st="0" end="0"/>
                                            </p:txEl>
                                          </p:spTgt>
                                        </p:tgtEl>
                                        <p:attrNameLst>
                                          <p:attrName>style.visibility</p:attrName>
                                        </p:attrNameLst>
                                      </p:cBhvr>
                                      <p:to>
                                        <p:strVal val="visible"/>
                                      </p:to>
                                    </p:set>
                                    <p:animEffect transition="in" filter="wipe(up)">
                                      <p:cBhvr>
                                        <p:cTn id="24"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7" grpId="0" animBg="1"/>
      <p:bldP spid="2218" grpId="0"/>
      <p:bldP spid="59" grpId="0" build="p"/>
      <p:bldP spid="63" grpId="0" animBg="1"/>
      <p:bldP spid="64" grpId="0"/>
      <p:bldP spid="6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7E9F5"/>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228600" y="158858"/>
                <a:ext cx="8686800" cy="4067204"/>
              </a:xfrm>
              <a:prstGeom prst="rect">
                <a:avLst/>
              </a:prstGeom>
            </p:spPr>
            <p:txBody>
              <a:bodyPr wrap="square">
                <a:spAutoFit/>
              </a:bodyPr>
              <a:lstStyle/>
              <a:p>
                <a:pPr algn="just">
                  <a:lnSpc>
                    <a:spcPct val="165000"/>
                  </a:lnSpc>
                </a:pPr>
                <a:r>
                  <a:rPr lang="nl-NL" sz="2000" b="1" kern="100" smtClean="0">
                    <a:solidFill>
                      <a:schemeClr val="tx1"/>
                    </a:solidFill>
                    <a:latin typeface="Arial" panose="020B0604020202020204" pitchFamily="34" charset="0"/>
                    <a:ea typeface="Calibri" panose="020F0502020204030204" pitchFamily="34" charset="0"/>
                    <a:cs typeface="Arial" panose="020B0604020202020204" pitchFamily="34" charset="0"/>
                  </a:rPr>
                  <a:t>Câu 4. </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Tỉ lệ sản phẩm lỗi của một lô hàng là 1%. Từ lô hàng này chọn ra ngẫu nhiên (có hoàn lại) </a:t>
                </a:r>
                <a14:m>
                  <m:oMath xmlns:m="http://schemas.openxmlformats.org/officeDocument/2006/math">
                    <m:r>
                      <a:rPr lang="en-US" sz="20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𝑛</m:t>
                    </m:r>
                  </m:oMath>
                </a14:m>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sản phẩm một cách độc lập. Giá trị nhỏ nhất của </a:t>
                </a:r>
                <a14:m>
                  <m:oMath xmlns:m="http://schemas.openxmlformats.org/officeDocument/2006/math">
                    <m:r>
                      <a:rPr lang="en-US" sz="20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𝑛</m:t>
                    </m:r>
                  </m:oMath>
                </a14:m>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sao cho xác suất nhận được ít nhất 1 sản phẩm lỗi trong </a:t>
                </a:r>
                <a14:m>
                  <m:oMath xmlns:m="http://schemas.openxmlformats.org/officeDocument/2006/math">
                    <m:r>
                      <a:rPr lang="en-US" sz="20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𝑛</m:t>
                    </m:r>
                  </m:oMath>
                </a14:m>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sản phẩm được chọn ra lớn hơn 0,95 là:</a:t>
                </a:r>
                <a:endParaRPr lang="en-US" sz="2000" kern="100">
                  <a:solidFill>
                    <a:schemeClr val="tx1"/>
                  </a:solidFill>
                  <a:latin typeface="Arial" panose="020B0604020202020204" pitchFamily="34" charset="0"/>
                  <a:ea typeface="Aptos"/>
                  <a:cs typeface="Arial" panose="020B0604020202020204" pitchFamily="34" charset="0"/>
                </a:endParaRPr>
              </a:p>
              <a:p>
                <a:pPr algn="just">
                  <a:lnSpc>
                    <a:spcPct val="350000"/>
                  </a:lnSpc>
                </a:pPr>
                <a:r>
                  <a:rPr lang="nl-NL" sz="2000" kern="100" smtClean="0">
                    <a:solidFill>
                      <a:schemeClr val="tx1"/>
                    </a:solidFill>
                    <a:latin typeface="Arial" panose="020B0604020202020204" pitchFamily="34" charset="0"/>
                    <a:ea typeface="Calibri" panose="020F0502020204030204" pitchFamily="34" charset="0"/>
                    <a:cs typeface="Arial" panose="020B0604020202020204" pitchFamily="34" charset="0"/>
                  </a:rPr>
                  <a:t>		A</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298. 			</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a:t>
                </a:r>
                <a:r>
                  <a:rPr lang="nl-NL" sz="2000" kern="100" smtClean="0">
                    <a:solidFill>
                      <a:schemeClr val="tx1"/>
                    </a:solidFill>
                    <a:effectLst/>
                    <a:latin typeface="Arial" panose="020B0604020202020204" pitchFamily="34" charset="0"/>
                    <a:ea typeface="Calibri" panose="020F0502020204030204" pitchFamily="34" charset="0"/>
                    <a:cs typeface="Arial" panose="020B0604020202020204" pitchFamily="34" charset="0"/>
                  </a:rPr>
                  <a:t>B</a:t>
                </a:r>
                <a:r>
                  <a:rPr lang="nl-NL" sz="2000" kern="100">
                    <a:solidFill>
                      <a:schemeClr val="tx1"/>
                    </a:solidFill>
                    <a:effectLst/>
                    <a:latin typeface="Arial" panose="020B0604020202020204" pitchFamily="34" charset="0"/>
                    <a:ea typeface="Calibri" panose="020F0502020204030204" pitchFamily="34" charset="0"/>
                    <a:cs typeface="Arial" panose="020B0604020202020204" pitchFamily="34" charset="0"/>
                  </a:rPr>
                  <a:t>. 299.</a:t>
                </a:r>
                <a:endParaRPr lang="en-US" sz="2000" kern="100">
                  <a:solidFill>
                    <a:schemeClr val="tx1"/>
                  </a:solidFill>
                  <a:latin typeface="Arial" panose="020B0604020202020204" pitchFamily="34" charset="0"/>
                  <a:ea typeface="Aptos"/>
                  <a:cs typeface="Arial" panose="020B0604020202020204" pitchFamily="34" charset="0"/>
                </a:endParaRPr>
              </a:p>
              <a:p>
                <a:pPr algn="just">
                  <a:lnSpc>
                    <a:spcPct val="350000"/>
                  </a:lnSpc>
                </a:pPr>
                <a:r>
                  <a:rPr lang="nl-NL" sz="2000" kern="100" smtClean="0">
                    <a:solidFill>
                      <a:schemeClr val="tx1"/>
                    </a:solidFill>
                    <a:latin typeface="Arial" panose="020B0604020202020204" pitchFamily="34" charset="0"/>
                    <a:ea typeface="Calibri" panose="020F0502020204030204" pitchFamily="34" charset="0"/>
                    <a:cs typeface="Arial" panose="020B0604020202020204" pitchFamily="34" charset="0"/>
                  </a:rPr>
                  <a:t>		C. </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300. 			</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a:t>
                </a:r>
                <a:r>
                  <a:rPr lang="nl-NL" sz="2000" kern="100" smtClean="0">
                    <a:solidFill>
                      <a:schemeClr val="tx1"/>
                    </a:solidFill>
                    <a:latin typeface="Arial" panose="020B0604020202020204" pitchFamily="34" charset="0"/>
                    <a:ea typeface="Calibri" panose="020F0502020204030204" pitchFamily="34" charset="0"/>
                    <a:cs typeface="Arial" panose="020B0604020202020204" pitchFamily="34" charset="0"/>
                  </a:rPr>
                  <a:t>D</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301.</a:t>
                </a:r>
                <a:endParaRPr lang="en-US" sz="2000" kern="100">
                  <a:solidFill>
                    <a:schemeClr val="tx1"/>
                  </a:solidFill>
                  <a:latin typeface="Arial" panose="020B0604020202020204" pitchFamily="34" charset="0"/>
                  <a:ea typeface="Aptos"/>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28600" y="158858"/>
                <a:ext cx="8686800" cy="4067204"/>
              </a:xfrm>
              <a:prstGeom prst="rect">
                <a:avLst/>
              </a:prstGeom>
              <a:blipFill>
                <a:blip r:embed="rId4"/>
                <a:stretch>
                  <a:fillRect l="-772" r="-702" b="-1799"/>
                </a:stretch>
              </a:blipFill>
            </p:spPr>
            <p:txBody>
              <a:bodyPr/>
              <a:lstStyle/>
              <a:p>
                <a:r>
                  <a:rPr lang="en-US">
                    <a:noFill/>
                  </a:rPr>
                  <a:t> </a:t>
                </a:r>
              </a:p>
            </p:txBody>
          </p:sp>
        </mc:Fallback>
      </mc:AlternateContent>
      <p:sp>
        <p:nvSpPr>
          <p:cNvPr id="50" name="Oval 49"/>
          <p:cNvSpPr/>
          <p:nvPr/>
        </p:nvSpPr>
        <p:spPr>
          <a:xfrm>
            <a:off x="5638800" y="2713216"/>
            <a:ext cx="457200" cy="4191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sp>
        <p:nvSpPr>
          <p:cNvPr id="5" name="Freeform 4">
            <a:hlinkClick r:id="rId5" action="ppaction://hlinksldjump"/>
            <a:extLst>
              <a:ext uri="{FF2B5EF4-FFF2-40B4-BE49-F238E27FC236}">
                <a16:creationId xmlns:a16="http://schemas.microsoft.com/office/drawing/2014/main" id="{1404F63A-48A2-BCF5-A142-BE17B55D7810}"/>
              </a:ext>
            </a:extLst>
          </p:cNvPr>
          <p:cNvSpPr/>
          <p:nvPr/>
        </p:nvSpPr>
        <p:spPr>
          <a:xfrm>
            <a:off x="7873729" y="3943350"/>
            <a:ext cx="1079772" cy="1010936"/>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37221086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7E9F5"/>
        </a:solidFill>
        <a:effectLst/>
      </p:bgPr>
    </p:bg>
    <p:spTree>
      <p:nvGrpSpPr>
        <p:cNvPr id="1" name=""/>
        <p:cNvGrpSpPr/>
        <p:nvPr/>
      </p:nvGrpSpPr>
      <p:grpSpPr>
        <a:xfrm>
          <a:off x="0" y="0"/>
          <a:ext cx="0" cy="0"/>
          <a:chOff x="0" y="0"/>
          <a:chExt cx="0" cy="0"/>
        </a:xfrm>
      </p:grpSpPr>
      <p:sp>
        <p:nvSpPr>
          <p:cNvPr id="3" name="Rectangle 2"/>
          <p:cNvSpPr/>
          <p:nvPr/>
        </p:nvSpPr>
        <p:spPr>
          <a:xfrm>
            <a:off x="478404" y="171250"/>
            <a:ext cx="8172616" cy="4478149"/>
          </a:xfrm>
          <a:prstGeom prst="rect">
            <a:avLst/>
          </a:prstGeom>
        </p:spPr>
        <p:txBody>
          <a:bodyPr wrap="square">
            <a:spAutoFit/>
          </a:bodyPr>
          <a:lstStyle/>
          <a:p>
            <a:pPr algn="just">
              <a:lnSpc>
                <a:spcPct val="165000"/>
              </a:lnSpc>
            </a:pPr>
            <a:r>
              <a:rPr lang="nl-NL" sz="2000" b="1" kern="100">
                <a:solidFill>
                  <a:schemeClr val="tx1"/>
                </a:solidFill>
                <a:latin typeface="Arial" panose="020B0604020202020204" pitchFamily="34" charset="0"/>
                <a:ea typeface="Calibri" panose="020F0502020204030204" pitchFamily="34" charset="0"/>
                <a:cs typeface="Arial" panose="020B0604020202020204" pitchFamily="34" charset="0"/>
              </a:rPr>
              <a:t>Câu 5</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Bạn Ngân tham dự một ki thi vấn đáp gồm 3 câu hỏi, các câu hỏi được trả lời một cách độc lập, với mỗi câu hỏi: trả lời đúng được 10 điểm, trả lời sai không được điểm. Xác suất bạn Ngân trả lời đúng 1 câu hỏi </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là </a:t>
            </a:r>
            <a:r>
              <a:rPr lang="nl-NL" sz="2000" kern="100" smtClean="0">
                <a:solidFill>
                  <a:schemeClr val="tx1"/>
                </a:solidFill>
                <a:latin typeface="Arial" panose="020B0604020202020204" pitchFamily="34" charset="0"/>
                <a:ea typeface="Calibri" panose="020F0502020204030204" pitchFamily="34" charset="0"/>
                <a:cs typeface="Arial" panose="020B0604020202020204" pitchFamily="34" charset="0"/>
              </a:rPr>
              <a:t>0,7</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Xác suất tổng số điểm bạn Ngân nhận được sau khi trả lời cả 3 câu hỏi ít nhất là 20 điểm.</a:t>
            </a:r>
            <a:endParaRPr lang="en-US" sz="2000" kern="100">
              <a:solidFill>
                <a:schemeClr val="tx1"/>
              </a:solidFill>
              <a:latin typeface="Arial" panose="020B0604020202020204" pitchFamily="34" charset="0"/>
              <a:ea typeface="Aptos"/>
              <a:cs typeface="Arial" panose="020B0604020202020204" pitchFamily="34" charset="0"/>
            </a:endParaRPr>
          </a:p>
          <a:p>
            <a:pPr algn="just">
              <a:lnSpc>
                <a:spcPct val="300000"/>
              </a:lnSpc>
            </a:pPr>
            <a:r>
              <a:rPr lang="nl-NL" sz="2000" kern="100" smtClean="0">
                <a:solidFill>
                  <a:schemeClr val="tx1"/>
                </a:solidFill>
                <a:latin typeface="Arial" panose="020B0604020202020204" pitchFamily="34" charset="0"/>
                <a:ea typeface="Calibri" panose="020F0502020204030204" pitchFamily="34" charset="0"/>
                <a:cs typeface="Arial" panose="020B0604020202020204" pitchFamily="34" charset="0"/>
              </a:rPr>
              <a:t>	           A</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0,525.		</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a:t>
            </a:r>
            <a:r>
              <a:rPr lang="nl-NL" sz="2000" kern="100" smtClean="0">
                <a:solidFill>
                  <a:schemeClr val="tx1"/>
                </a:solidFill>
                <a:latin typeface="Arial" panose="020B0604020202020204" pitchFamily="34" charset="0"/>
                <a:ea typeface="Calibri" panose="020F0502020204030204" pitchFamily="34" charset="0"/>
                <a:cs typeface="Arial" panose="020B0604020202020204" pitchFamily="34" charset="0"/>
              </a:rPr>
              <a:t>        B</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0,746.</a:t>
            </a:r>
            <a:endParaRPr lang="en-US" sz="2000" kern="100">
              <a:solidFill>
                <a:schemeClr val="tx1"/>
              </a:solidFill>
              <a:latin typeface="Arial" panose="020B0604020202020204" pitchFamily="34" charset="0"/>
              <a:ea typeface="Aptos"/>
              <a:cs typeface="Arial" panose="020B0604020202020204" pitchFamily="34" charset="0"/>
            </a:endParaRPr>
          </a:p>
          <a:p>
            <a:pPr algn="just">
              <a:lnSpc>
                <a:spcPct val="300000"/>
              </a:lnSpc>
            </a:pPr>
            <a:r>
              <a:rPr lang="nl-NL" sz="2000" kern="100" smtClean="0">
                <a:solidFill>
                  <a:schemeClr val="tx1"/>
                </a:solidFill>
                <a:latin typeface="Arial" panose="020B0604020202020204" pitchFamily="34" charset="0"/>
                <a:ea typeface="Calibri" panose="020F0502020204030204" pitchFamily="34" charset="0"/>
                <a:cs typeface="Arial" panose="020B0604020202020204" pitchFamily="34" charset="0"/>
              </a:rPr>
              <a:t>	           C</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0,784. 	</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a:t>
            </a:r>
            <a:r>
              <a:rPr lang="nl-NL" sz="2000" kern="100" smtClean="0">
                <a:solidFill>
                  <a:schemeClr val="tx1"/>
                </a:solidFill>
                <a:latin typeface="Arial" panose="020B0604020202020204" pitchFamily="34" charset="0"/>
                <a:ea typeface="Calibri" panose="020F0502020204030204" pitchFamily="34" charset="0"/>
                <a:cs typeface="Arial" panose="020B0604020202020204" pitchFamily="34" charset="0"/>
              </a:rPr>
              <a:t>         D</a:t>
            </a:r>
            <a:r>
              <a:rPr lang="nl-NL" sz="2000" kern="100">
                <a:solidFill>
                  <a:schemeClr val="tx1"/>
                </a:solidFill>
                <a:latin typeface="Arial" panose="020B0604020202020204" pitchFamily="34" charset="0"/>
                <a:ea typeface="Calibri" panose="020F0502020204030204" pitchFamily="34" charset="0"/>
                <a:cs typeface="Arial" panose="020B0604020202020204" pitchFamily="34" charset="0"/>
              </a:rPr>
              <a:t>. 0,632.</a:t>
            </a:r>
            <a:endParaRPr lang="en-US" sz="2000" kern="100">
              <a:solidFill>
                <a:schemeClr val="tx1"/>
              </a:solidFill>
              <a:effectLst/>
              <a:latin typeface="Arial" panose="020B0604020202020204" pitchFamily="34" charset="0"/>
              <a:ea typeface="Aptos"/>
              <a:cs typeface="Arial" panose="020B0604020202020204" pitchFamily="34" charset="0"/>
            </a:endParaRPr>
          </a:p>
        </p:txBody>
      </p:sp>
      <p:sp>
        <p:nvSpPr>
          <p:cNvPr id="50" name="Oval 49"/>
          <p:cNvSpPr/>
          <p:nvPr/>
        </p:nvSpPr>
        <p:spPr>
          <a:xfrm>
            <a:off x="2101130" y="4045620"/>
            <a:ext cx="457200" cy="4191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sp>
        <p:nvSpPr>
          <p:cNvPr id="5" name="Freeform 4">
            <a:hlinkClick r:id="rId4" action="ppaction://hlinksldjump"/>
            <a:extLst>
              <a:ext uri="{FF2B5EF4-FFF2-40B4-BE49-F238E27FC236}">
                <a16:creationId xmlns:a16="http://schemas.microsoft.com/office/drawing/2014/main" id="{1404F63A-48A2-BCF5-A142-BE17B55D7810}"/>
              </a:ext>
            </a:extLst>
          </p:cNvPr>
          <p:cNvSpPr/>
          <p:nvPr/>
        </p:nvSpPr>
        <p:spPr>
          <a:xfrm>
            <a:off x="7873729" y="3943350"/>
            <a:ext cx="1079772" cy="1010936"/>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3882247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7E9F5"/>
        </a:solidFill>
        <a:effectLst/>
      </p:bgPr>
    </p:bg>
    <p:spTree>
      <p:nvGrpSpPr>
        <p:cNvPr id="1" name=""/>
        <p:cNvGrpSpPr/>
        <p:nvPr/>
      </p:nvGrpSpPr>
      <p:grpSpPr>
        <a:xfrm>
          <a:off x="0" y="0"/>
          <a:ext cx="0" cy="0"/>
          <a:chOff x="0" y="0"/>
          <a:chExt cx="0" cy="0"/>
        </a:xfrm>
      </p:grpSpPr>
      <p:sp>
        <p:nvSpPr>
          <p:cNvPr id="2" name="Freeform 2"/>
          <p:cNvSpPr/>
          <p:nvPr/>
        </p:nvSpPr>
        <p:spPr>
          <a:xfrm>
            <a:off x="774504" y="300048"/>
            <a:ext cx="7594993" cy="6208907"/>
          </a:xfrm>
          <a:custGeom>
            <a:avLst/>
            <a:gdLst/>
            <a:ahLst/>
            <a:cxnLst/>
            <a:rect l="l" t="t" r="r" b="b"/>
            <a:pathLst>
              <a:path w="15189986" h="12417814">
                <a:moveTo>
                  <a:pt x="0" y="0"/>
                </a:moveTo>
                <a:lnTo>
                  <a:pt x="15189986" y="0"/>
                </a:lnTo>
                <a:lnTo>
                  <a:pt x="15189986" y="12417814"/>
                </a:lnTo>
                <a:lnTo>
                  <a:pt x="0" y="12417814"/>
                </a:lnTo>
                <a:lnTo>
                  <a:pt x="0" y="0"/>
                </a:lnTo>
                <a:close/>
              </a:path>
            </a:pathLst>
          </a:custGeom>
          <a:blipFill>
            <a:blip r:embed="rId2"/>
            <a:stretch>
              <a:fillRect/>
            </a:stretch>
          </a:blipFill>
        </p:spPr>
      </p:sp>
      <p:sp>
        <p:nvSpPr>
          <p:cNvPr id="7" name="TextBox 8">
            <a:extLst>
              <a:ext uri="{FF2B5EF4-FFF2-40B4-BE49-F238E27FC236}">
                <a16:creationId xmlns:a16="http://schemas.microsoft.com/office/drawing/2014/main" id="{B95DCC77-7BC4-1110-0FAE-BD2B21CD8208}"/>
              </a:ext>
            </a:extLst>
          </p:cNvPr>
          <p:cNvSpPr txBox="1"/>
          <p:nvPr/>
        </p:nvSpPr>
        <p:spPr>
          <a:xfrm>
            <a:off x="1447744" y="704850"/>
            <a:ext cx="6137221" cy="1615827"/>
          </a:xfrm>
          <a:prstGeom prst="rect">
            <a:avLst/>
          </a:prstGeom>
        </p:spPr>
        <p:txBody>
          <a:bodyPr lIns="0" tIns="0" rIns="0" bIns="0" rtlCol="0" anchor="t">
            <a:spAutoFit/>
          </a:bodyPr>
          <a:lstStyle/>
          <a:p>
            <a:pPr algn="ctr" defTabSz="457200">
              <a:lnSpc>
                <a:spcPct val="150000"/>
              </a:lnSpc>
              <a:buClrTx/>
              <a:defRPr/>
            </a:pPr>
            <a:r>
              <a:rPr lang="en-US" sz="3500" b="1" kern="1200">
                <a:solidFill>
                  <a:srgbClr val="4F81BD">
                    <a:lumMod val="75000"/>
                  </a:srgbClr>
                </a:solidFill>
                <a:latin typeface="Arial" panose="020B0604020202020204" pitchFamily="34" charset="0"/>
                <a:ea typeface="+mn-ea"/>
                <a:cs typeface="Arial" panose="020B0604020202020204" pitchFamily="34" charset="0"/>
              </a:rPr>
              <a:t>CHÚC MỪNG CÁC EM ĐÃ HOÀN THÀNH THỬ THÁCH!</a:t>
            </a:r>
            <a:endParaRPr lang="en-US" sz="3500" b="1" kern="1200" dirty="0">
              <a:solidFill>
                <a:srgbClr val="4F81BD">
                  <a:lumMod val="75000"/>
                </a:srgbClr>
              </a:solidFill>
              <a:latin typeface="Arial" panose="020B0604020202020204" pitchFamily="34" charset="0"/>
              <a:ea typeface="+mn-ea"/>
              <a:cs typeface="Arial" panose="020B0604020202020204" pitchFamily="34" charset="0"/>
            </a:endParaRPr>
          </a:p>
        </p:txBody>
      </p:sp>
      <p:grpSp>
        <p:nvGrpSpPr>
          <p:cNvPr id="5" name="Group 4"/>
          <p:cNvGrpSpPr/>
          <p:nvPr/>
        </p:nvGrpSpPr>
        <p:grpSpPr>
          <a:xfrm>
            <a:off x="1582654" y="2632017"/>
            <a:ext cx="5867400" cy="1997133"/>
            <a:chOff x="1989220" y="4838700"/>
            <a:chExt cx="14741752" cy="4559318"/>
          </a:xfrm>
        </p:grpSpPr>
        <p:pic>
          <p:nvPicPr>
            <p:cNvPr id="9" name="Picture 2" descr="https://cdn.pixabay.com/photo/2020/10/27/15/14/gift-5691042_1280.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89220" y="4838700"/>
              <a:ext cx="4562882" cy="45593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dn.pixabay.com/photo/2020/10/27/15/14/gift-5691042_1280.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78655" y="4838700"/>
              <a:ext cx="4562882" cy="45593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cdn.pixabay.com/photo/2020/10/27/15/14/gift-5691042_1280.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168090" y="4838700"/>
              <a:ext cx="4562882" cy="45593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13565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xEl>
                                              <p:pRg st="0" end="0"/>
                                            </p:txEl>
                                          </p:spTgt>
                                        </p:tgtEl>
                                        <p:attrNameLst>
                                          <p:attrName>ppt_x</p:attrName>
                                          <p:attrName>ppt_y</p:attrName>
                                        </p:attrNameLst>
                                      </p:cBhvr>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63" name="Rounded Rectangle 62"/>
          <p:cNvSpPr/>
          <p:nvPr/>
        </p:nvSpPr>
        <p:spPr>
          <a:xfrm>
            <a:off x="2890005" y="346339"/>
            <a:ext cx="3447184" cy="472646"/>
          </a:xfrm>
          <a:prstGeom prst="roundRect">
            <a:avLst/>
          </a:pr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lvl="0" algn="ctr" defTabSz="457200">
              <a:buClrTx/>
              <a:defRPr/>
            </a:pPr>
            <a:r>
              <a:rPr lang="en-US" sz="2100" b="1" kern="1200">
                <a:solidFill>
                  <a:prstClr val="black"/>
                </a:solidFill>
                <a:latin typeface="Arial" panose="020B0604020202020204" pitchFamily="34" charset="0"/>
                <a:cs typeface="Arial" panose="020B0604020202020204" pitchFamily="34" charset="0"/>
              </a:rPr>
              <a:t>Trắc nghiệm đúng sai</a:t>
            </a:r>
            <a:endParaRPr kumimoji="0" 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Picture 17"/>
          <p:cNvPicPr>
            <a:picLocks noChangeAspect="1"/>
          </p:cNvPicPr>
          <p:nvPr/>
        </p:nvPicPr>
        <p:blipFill>
          <a:blip r:embed="rId3"/>
          <a:stretch>
            <a:fillRect/>
          </a:stretch>
        </p:blipFill>
        <p:spPr>
          <a:xfrm>
            <a:off x="903444" y="1901594"/>
            <a:ext cx="326003" cy="310025"/>
          </a:xfrm>
          <a:prstGeom prst="rect">
            <a:avLst/>
          </a:prstGeom>
        </p:spPr>
      </p:pic>
      <p:pic>
        <p:nvPicPr>
          <p:cNvPr id="20" name="Picture 19"/>
          <p:cNvPicPr>
            <a:picLocks noChangeAspect="1"/>
          </p:cNvPicPr>
          <p:nvPr/>
        </p:nvPicPr>
        <p:blipFill>
          <a:blip r:embed="rId4"/>
          <a:stretch>
            <a:fillRect/>
          </a:stretch>
        </p:blipFill>
        <p:spPr>
          <a:xfrm>
            <a:off x="879590" y="3700988"/>
            <a:ext cx="318052" cy="291048"/>
          </a:xfrm>
          <a:prstGeom prst="rect">
            <a:avLst/>
          </a:prstGeom>
        </p:spPr>
      </p:pic>
      <p:pic>
        <p:nvPicPr>
          <p:cNvPr id="21" name="Picture 20"/>
          <p:cNvPicPr>
            <a:picLocks noChangeAspect="1"/>
          </p:cNvPicPr>
          <p:nvPr/>
        </p:nvPicPr>
        <p:blipFill>
          <a:blip r:embed="rId3"/>
          <a:stretch>
            <a:fillRect/>
          </a:stretch>
        </p:blipFill>
        <p:spPr>
          <a:xfrm>
            <a:off x="903443" y="2746112"/>
            <a:ext cx="326003" cy="310025"/>
          </a:xfrm>
          <a:prstGeom prst="rect">
            <a:avLst/>
          </a:prstGeom>
        </p:spPr>
      </p:pic>
      <p:sp>
        <p:nvSpPr>
          <p:cNvPr id="3" name="Rectangle 2"/>
          <p:cNvSpPr/>
          <p:nvPr/>
        </p:nvSpPr>
        <p:spPr>
          <a:xfrm>
            <a:off x="1661526" y="1076478"/>
            <a:ext cx="5904142" cy="3677930"/>
          </a:xfrm>
          <a:prstGeom prst="rect">
            <a:avLst/>
          </a:prstGeom>
        </p:spPr>
        <p:txBody>
          <a:bodyPr wrap="square">
            <a:spAutoFit/>
          </a:bodyPr>
          <a:lstStyle/>
          <a:p>
            <a:pPr algn="just">
              <a:lnSpc>
                <a:spcPct val="150000"/>
              </a:lnSpc>
              <a:spcBef>
                <a:spcPts val="1200"/>
              </a:spcBef>
              <a:spcAft>
                <a:spcPts val="1200"/>
              </a:spcAft>
              <a:tabLst>
                <a:tab pos="1719580" algn="l"/>
                <a:tab pos="3262630" algn="l"/>
                <a:tab pos="4806315" algn="l"/>
              </a:tabLst>
            </a:pPr>
            <a:r>
              <a:rPr lang="nl-NL" sz="1700" b="1" kern="100" smtClean="0">
                <a:solidFill>
                  <a:schemeClr val="accent4">
                    <a:lumMod val="10000"/>
                  </a:schemeClr>
                </a:solidFill>
                <a:latin typeface="+mn-lt"/>
                <a:ea typeface="Aptos"/>
                <a:cs typeface="Times New Roman" panose="02020603050405020304" pitchFamily="18" charset="0"/>
              </a:rPr>
              <a:t>Câu 1:</a:t>
            </a:r>
            <a:r>
              <a:rPr lang="nl-NL" sz="1700" kern="100">
                <a:solidFill>
                  <a:schemeClr val="accent4">
                    <a:lumMod val="10000"/>
                  </a:schemeClr>
                </a:solidFill>
                <a:effectLst/>
                <a:latin typeface="+mn-lt"/>
                <a:ea typeface="Aptos"/>
                <a:cs typeface="Times New Roman" panose="02020603050405020304" pitchFamily="18" charset="0"/>
              </a:rPr>
              <a:t> Một nhà máy sản xuất tỉ lệ phế phẩm là 7%. </a:t>
            </a:r>
            <a:endParaRPr lang="en-US" sz="1700" kern="100">
              <a:solidFill>
                <a:schemeClr val="accent4">
                  <a:lumMod val="10000"/>
                </a:schemeClr>
              </a:solidFill>
              <a:effectLst/>
              <a:latin typeface="+mn-lt"/>
              <a:ea typeface="Aptos"/>
              <a:cs typeface="Times New Roman" panose="02020603050405020304" pitchFamily="18" charset="0"/>
            </a:endParaRPr>
          </a:p>
          <a:p>
            <a:pPr algn="just">
              <a:lnSpc>
                <a:spcPct val="150000"/>
              </a:lnSpc>
              <a:spcBef>
                <a:spcPts val="1200"/>
              </a:spcBef>
              <a:spcAft>
                <a:spcPts val="1200"/>
              </a:spcAft>
              <a:tabLst>
                <a:tab pos="1719580" algn="l"/>
                <a:tab pos="3262630" algn="l"/>
                <a:tab pos="4806315" algn="l"/>
              </a:tabLst>
            </a:pPr>
            <a:r>
              <a:rPr lang="nl-NL" sz="1700" kern="100">
                <a:solidFill>
                  <a:schemeClr val="accent4">
                    <a:lumMod val="10000"/>
                  </a:schemeClr>
                </a:solidFill>
                <a:effectLst/>
                <a:latin typeface="+mn-lt"/>
                <a:ea typeface="Aptos"/>
                <a:cs typeface="Times New Roman" panose="02020603050405020304" pitchFamily="18" charset="0"/>
              </a:rPr>
              <a:t>a) Xác suất để có ít nhất một phế phẩm là 0,516.</a:t>
            </a:r>
            <a:endParaRPr lang="en-US" sz="1700" kern="100">
              <a:solidFill>
                <a:schemeClr val="accent4">
                  <a:lumMod val="10000"/>
                </a:schemeClr>
              </a:solidFill>
              <a:effectLst/>
              <a:latin typeface="+mn-lt"/>
              <a:ea typeface="Aptos"/>
              <a:cs typeface="Times New Roman" panose="02020603050405020304" pitchFamily="18" charset="0"/>
            </a:endParaRPr>
          </a:p>
          <a:p>
            <a:pPr algn="just">
              <a:lnSpc>
                <a:spcPct val="150000"/>
              </a:lnSpc>
              <a:spcBef>
                <a:spcPts val="1200"/>
              </a:spcBef>
              <a:spcAft>
                <a:spcPts val="1200"/>
              </a:spcAft>
              <a:tabLst>
                <a:tab pos="1719580" algn="l"/>
                <a:tab pos="3262630" algn="l"/>
                <a:tab pos="4806315" algn="l"/>
              </a:tabLst>
            </a:pPr>
            <a:r>
              <a:rPr lang="nl-NL" sz="1700" kern="100">
                <a:solidFill>
                  <a:schemeClr val="accent4">
                    <a:lumMod val="10000"/>
                  </a:schemeClr>
                </a:solidFill>
                <a:effectLst/>
                <a:latin typeface="+mn-lt"/>
                <a:ea typeface="Aptos"/>
                <a:cs typeface="Times New Roman" panose="02020603050405020304" pitchFamily="18" charset="0"/>
              </a:rPr>
              <a:t>b) Phải quan sát ít nhất 32 lần để xác suất nhận được ít nhất 1 phế phẩm là lớn hơn hoặc bằng 0,9.</a:t>
            </a:r>
            <a:endParaRPr lang="en-US" sz="1700" kern="100">
              <a:solidFill>
                <a:schemeClr val="accent4">
                  <a:lumMod val="10000"/>
                </a:schemeClr>
              </a:solidFill>
              <a:effectLst/>
              <a:latin typeface="+mn-lt"/>
              <a:ea typeface="Aptos"/>
              <a:cs typeface="Times New Roman" panose="02020603050405020304" pitchFamily="18" charset="0"/>
            </a:endParaRPr>
          </a:p>
          <a:p>
            <a:pPr algn="just">
              <a:lnSpc>
                <a:spcPct val="150000"/>
              </a:lnSpc>
              <a:spcBef>
                <a:spcPts val="1200"/>
              </a:spcBef>
              <a:spcAft>
                <a:spcPts val="1200"/>
              </a:spcAft>
              <a:tabLst>
                <a:tab pos="1719580" algn="l"/>
                <a:tab pos="3262630" algn="l"/>
                <a:tab pos="4806315" algn="l"/>
              </a:tabLst>
            </a:pPr>
            <a:r>
              <a:rPr lang="nl-NL" sz="1700" kern="100">
                <a:solidFill>
                  <a:schemeClr val="accent4">
                    <a:lumMod val="10000"/>
                  </a:schemeClr>
                </a:solidFill>
                <a:effectLst/>
                <a:latin typeface="+mn-lt"/>
                <a:ea typeface="Aptos"/>
                <a:cs typeface="Times New Roman" panose="02020603050405020304" pitchFamily="18" charset="0"/>
              </a:rPr>
              <a:t>c) Xác suất có nhiều nhất 1 phế phẩm là khoảng 0,783.</a:t>
            </a:r>
            <a:endParaRPr lang="en-US" sz="1700" kern="100">
              <a:solidFill>
                <a:schemeClr val="accent4">
                  <a:lumMod val="10000"/>
                </a:schemeClr>
              </a:solidFill>
              <a:effectLst/>
              <a:latin typeface="+mn-lt"/>
              <a:ea typeface="Aptos"/>
              <a:cs typeface="Times New Roman" panose="02020603050405020304" pitchFamily="18" charset="0"/>
            </a:endParaRPr>
          </a:p>
          <a:p>
            <a:pPr algn="just">
              <a:lnSpc>
                <a:spcPct val="150000"/>
              </a:lnSpc>
              <a:spcBef>
                <a:spcPts val="1200"/>
              </a:spcBef>
              <a:spcAft>
                <a:spcPts val="1200"/>
              </a:spcAft>
              <a:tabLst>
                <a:tab pos="1719580" algn="l"/>
                <a:tab pos="3262630" algn="l"/>
                <a:tab pos="4806315" algn="l"/>
              </a:tabLst>
            </a:pPr>
            <a:r>
              <a:rPr lang="nl-NL" sz="1700" kern="100">
                <a:solidFill>
                  <a:schemeClr val="accent4">
                    <a:lumMod val="10000"/>
                  </a:schemeClr>
                </a:solidFill>
                <a:effectLst/>
                <a:latin typeface="+mn-lt"/>
                <a:ea typeface="Aptos"/>
                <a:cs typeface="Times New Roman" panose="02020603050405020304" pitchFamily="18" charset="0"/>
              </a:rPr>
              <a:t>d) Xác suất có đúng 1 phế phẩm </a:t>
            </a:r>
            <a:r>
              <a:rPr lang="nl-NL" sz="1700" kern="100">
                <a:solidFill>
                  <a:schemeClr val="accent4">
                    <a:lumMod val="10000"/>
                  </a:schemeClr>
                </a:solidFill>
                <a:effectLst/>
                <a:latin typeface="+mn-lt"/>
                <a:ea typeface="Aptos"/>
                <a:cs typeface="Times New Roman" panose="02020603050405020304" pitchFamily="18" charset="0"/>
              </a:rPr>
              <a:t>thuộc </a:t>
            </a:r>
            <a:r>
              <a:rPr lang="nl-NL" sz="1700" kern="100" smtClean="0">
                <a:solidFill>
                  <a:schemeClr val="accent4">
                    <a:lumMod val="10000"/>
                  </a:schemeClr>
                </a:solidFill>
                <a:effectLst/>
                <a:latin typeface="+mn-lt"/>
                <a:ea typeface="Aptos"/>
                <a:cs typeface="Times New Roman" panose="02020603050405020304" pitchFamily="18" charset="0"/>
              </a:rPr>
              <a:t>khoảng </a:t>
            </a:r>
            <a:r>
              <a:rPr lang="en-US" sz="1700" kern="100" smtClean="0">
                <a:solidFill>
                  <a:schemeClr val="accent4">
                    <a:lumMod val="10000"/>
                  </a:schemeClr>
                </a:solidFill>
                <a:latin typeface="+mn-lt"/>
                <a:ea typeface="Aptos"/>
                <a:cs typeface="Times New Roman" panose="02020603050405020304" pitchFamily="18" charset="0"/>
              </a:rPr>
              <a:t>(</a:t>
            </a:r>
            <a:r>
              <a:rPr lang="en-US" sz="1700" kern="100">
                <a:solidFill>
                  <a:schemeClr val="accent4">
                    <a:lumMod val="10000"/>
                  </a:schemeClr>
                </a:solidFill>
                <a:latin typeface="+mn-lt"/>
                <a:ea typeface="Aptos"/>
                <a:cs typeface="Times New Roman" panose="02020603050405020304" pitchFamily="18" charset="0"/>
              </a:rPr>
              <a:t>0,24;0,44</a:t>
            </a:r>
            <a:r>
              <a:rPr lang="en-US" sz="1700" kern="100" smtClean="0">
                <a:solidFill>
                  <a:schemeClr val="accent4">
                    <a:lumMod val="10000"/>
                  </a:schemeClr>
                </a:solidFill>
                <a:latin typeface="+mn-lt"/>
                <a:ea typeface="Aptos"/>
                <a:cs typeface="Times New Roman" panose="02020603050405020304" pitchFamily="18" charset="0"/>
              </a:rPr>
              <a:t>).</a:t>
            </a:r>
            <a:endParaRPr lang="en-US" sz="1700" kern="100">
              <a:solidFill>
                <a:schemeClr val="accent4">
                  <a:lumMod val="10000"/>
                </a:schemeClr>
              </a:solidFill>
              <a:effectLst/>
              <a:latin typeface="+mn-lt"/>
              <a:ea typeface="Aptos"/>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7695025" y="371256"/>
            <a:ext cx="941323" cy="895458"/>
          </a:xfrm>
          <a:prstGeom prst="rect">
            <a:avLst/>
          </a:prstGeom>
        </p:spPr>
      </p:pic>
      <p:pic>
        <p:nvPicPr>
          <p:cNvPr id="11" name="Picture 10"/>
          <p:cNvPicPr>
            <a:picLocks noChangeAspect="1"/>
          </p:cNvPicPr>
          <p:nvPr/>
        </p:nvPicPr>
        <p:blipFill>
          <a:blip r:embed="rId3"/>
          <a:stretch>
            <a:fillRect/>
          </a:stretch>
        </p:blipFill>
        <p:spPr>
          <a:xfrm>
            <a:off x="899467" y="4350715"/>
            <a:ext cx="326003" cy="310025"/>
          </a:xfrm>
          <a:prstGeom prst="rect">
            <a:avLst/>
          </a:prstGeom>
        </p:spPr>
      </p:pic>
    </p:spTree>
    <p:extLst>
      <p:ext uri="{BB962C8B-B14F-4D97-AF65-F5344CB8AC3E}">
        <p14:creationId xmlns:p14="http://schemas.microsoft.com/office/powerpoint/2010/main" val="192630091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9" name="Rounded Rectangle 8"/>
          <p:cNvSpPr/>
          <p:nvPr/>
        </p:nvSpPr>
        <p:spPr>
          <a:xfrm>
            <a:off x="2890005" y="346339"/>
            <a:ext cx="3447184" cy="472646"/>
          </a:xfrm>
          <a:prstGeom prst="roundRect">
            <a:avLst/>
          </a:pr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lvl="0" algn="ctr" defTabSz="457200">
              <a:buClrTx/>
              <a:defRPr/>
            </a:pPr>
            <a:r>
              <a:rPr lang="en-US" sz="2100" b="1" kern="1200">
                <a:solidFill>
                  <a:prstClr val="black"/>
                </a:solidFill>
                <a:latin typeface="Arial" panose="020B0604020202020204" pitchFamily="34" charset="0"/>
                <a:cs typeface="Arial" panose="020B0604020202020204" pitchFamily="34" charset="0"/>
              </a:rPr>
              <a:t>Trắc nghiệm đúng sai</a:t>
            </a:r>
            <a:endParaRPr kumimoji="0" 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p:cNvPicPr>
            <a:picLocks noChangeAspect="1"/>
          </p:cNvPicPr>
          <p:nvPr/>
        </p:nvPicPr>
        <p:blipFill>
          <a:blip r:embed="rId3"/>
          <a:stretch>
            <a:fillRect/>
          </a:stretch>
        </p:blipFill>
        <p:spPr>
          <a:xfrm>
            <a:off x="682312" y="2087779"/>
            <a:ext cx="326003" cy="310025"/>
          </a:xfrm>
          <a:prstGeom prst="rect">
            <a:avLst/>
          </a:prstGeom>
        </p:spPr>
      </p:pic>
      <p:pic>
        <p:nvPicPr>
          <p:cNvPr id="11" name="Picture 10"/>
          <p:cNvPicPr>
            <a:picLocks noChangeAspect="1"/>
          </p:cNvPicPr>
          <p:nvPr/>
        </p:nvPicPr>
        <p:blipFill>
          <a:blip r:embed="rId4"/>
          <a:stretch>
            <a:fillRect/>
          </a:stretch>
        </p:blipFill>
        <p:spPr>
          <a:xfrm>
            <a:off x="656295" y="3116790"/>
            <a:ext cx="318052" cy="291048"/>
          </a:xfrm>
          <a:prstGeom prst="rect">
            <a:avLst/>
          </a:prstGeom>
        </p:spPr>
      </p:pic>
      <p:pic>
        <p:nvPicPr>
          <p:cNvPr id="12" name="Picture 11"/>
          <p:cNvPicPr>
            <a:picLocks noChangeAspect="1"/>
          </p:cNvPicPr>
          <p:nvPr/>
        </p:nvPicPr>
        <p:blipFill>
          <a:blip r:embed="rId4"/>
          <a:stretch>
            <a:fillRect/>
          </a:stretch>
        </p:blipFill>
        <p:spPr>
          <a:xfrm>
            <a:off x="656295" y="4454264"/>
            <a:ext cx="318052" cy="291048"/>
          </a:xfrm>
          <a:prstGeom prst="rect">
            <a:avLst/>
          </a:prstGeom>
        </p:spPr>
      </p:pic>
      <p:pic>
        <p:nvPicPr>
          <p:cNvPr id="13" name="Picture 12"/>
          <p:cNvPicPr>
            <a:picLocks noChangeAspect="1"/>
          </p:cNvPicPr>
          <p:nvPr/>
        </p:nvPicPr>
        <p:blipFill>
          <a:blip r:embed="rId3"/>
          <a:stretch>
            <a:fillRect/>
          </a:stretch>
        </p:blipFill>
        <p:spPr>
          <a:xfrm>
            <a:off x="682311" y="3816799"/>
            <a:ext cx="326003" cy="310025"/>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1219240" y="1050370"/>
                <a:ext cx="7505097" cy="3771802"/>
              </a:xfrm>
              <a:prstGeom prst="rect">
                <a:avLst/>
              </a:prstGeom>
            </p:spPr>
            <p:txBody>
              <a:bodyPr wrap="square">
                <a:spAutoFit/>
              </a:bodyPr>
              <a:lstStyle/>
              <a:p>
                <a:pPr algn="just">
                  <a:lnSpc>
                    <a:spcPct val="150000"/>
                  </a:lnSpc>
                  <a:tabLst>
                    <a:tab pos="1719580" algn="l"/>
                    <a:tab pos="3262630" algn="l"/>
                    <a:tab pos="4806315" algn="l"/>
                  </a:tabLst>
                </a:pPr>
                <a:r>
                  <a:rPr lang="nl-NL" sz="1600" b="1" kern="100" smtClean="0">
                    <a:solidFill>
                      <a:schemeClr val="accent4">
                        <a:lumMod val="10000"/>
                      </a:schemeClr>
                    </a:solidFill>
                    <a:latin typeface="+mn-lt"/>
                    <a:ea typeface="Malgun Gothic" panose="020B0503020000020004" pitchFamily="34" charset="-127"/>
                    <a:cs typeface="Times New Roman" panose="02020603050405020304" pitchFamily="18" charset="0"/>
                  </a:rPr>
                  <a:t>Câu 2: </a:t>
                </a:r>
                <a:r>
                  <a:rPr lang="nl-NL" sz="1600" kern="100">
                    <a:solidFill>
                      <a:schemeClr val="accent4">
                        <a:lumMod val="10000"/>
                      </a:schemeClr>
                    </a:solidFill>
                    <a:effectLst/>
                    <a:latin typeface="+mn-lt"/>
                    <a:ea typeface="Malgun Gothic" panose="020B0503020000020004" pitchFamily="34" charset="-127"/>
                    <a:cs typeface="Times New Roman" panose="02020603050405020304" pitchFamily="18" charset="0"/>
                  </a:rPr>
                  <a:t>Trong một nhà máy, tỉ lệ sản phẩm bị lỗi của một dây chuyền sản xuất là 0,2%. Nhân viên chọn ngẫu nhiên một cách độc lập </a:t>
                </a:r>
                <a14:m>
                  <m:oMath xmlns:m="http://schemas.openxmlformats.org/officeDocument/2006/math">
                    <m:r>
                      <a:rPr lang="nl-NL" sz="1600" i="1" kern="100" smtClean="0">
                        <a:solidFill>
                          <a:schemeClr val="accent4">
                            <a:lumMod val="1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𝑁</m:t>
                    </m:r>
                  </m:oMath>
                </a14:m>
                <a:r>
                  <a:rPr lang="nl-NL" sz="1600" kern="100">
                    <a:solidFill>
                      <a:schemeClr val="accent4">
                        <a:lumMod val="10000"/>
                      </a:schemeClr>
                    </a:solidFill>
                    <a:effectLst/>
                    <a:latin typeface="+mn-lt"/>
                    <a:ea typeface="Malgun Gothic" panose="020B0503020000020004" pitchFamily="34" charset="-127"/>
                    <a:cs typeface="Times New Roman" panose="02020603050405020304" pitchFamily="18" charset="0"/>
                  </a:rPr>
                  <a:t> sản phẩm để kiểm tra.</a:t>
                </a:r>
                <a:endParaRPr lang="en-US" sz="1600" kern="100">
                  <a:solidFill>
                    <a:schemeClr val="accent4">
                      <a:lumMod val="10000"/>
                    </a:schemeClr>
                  </a:solidFill>
                  <a:latin typeface="+mn-lt"/>
                  <a:ea typeface="Aptos"/>
                  <a:cs typeface="Times New Roman" panose="02020603050405020304" pitchFamily="18" charset="0"/>
                </a:endParaRPr>
              </a:p>
              <a:p>
                <a:pPr algn="just">
                  <a:lnSpc>
                    <a:spcPct val="150000"/>
                  </a:lnSpc>
                  <a:spcBef>
                    <a:spcPts val="800"/>
                  </a:spcBef>
                  <a:spcAft>
                    <a:spcPts val="800"/>
                  </a:spcAft>
                  <a:tabLst>
                    <a:tab pos="1719580" algn="l"/>
                    <a:tab pos="3262630" algn="l"/>
                    <a:tab pos="4806315" algn="l"/>
                  </a:tabLst>
                </a:pPr>
                <a:r>
                  <a:rPr lang="nl-NL" sz="1600" kern="100">
                    <a:solidFill>
                      <a:schemeClr val="accent4">
                        <a:lumMod val="10000"/>
                      </a:schemeClr>
                    </a:solidFill>
                    <a:effectLst/>
                    <a:latin typeface="+mn-lt"/>
                    <a:ea typeface="Malgun Gothic" panose="020B0503020000020004" pitchFamily="34" charset="-127"/>
                    <a:cs typeface="Times New Roman" panose="02020603050405020304" pitchFamily="18" charset="0"/>
                  </a:rPr>
                  <a:t>a) Nếu lấy 10 sản phẩm thì xác suất để có ít nhất một sản phẩm lỗi là xấp xỉ 0,02.</a:t>
                </a:r>
                <a:endParaRPr lang="en-US" sz="1600" kern="100">
                  <a:solidFill>
                    <a:schemeClr val="accent4">
                      <a:lumMod val="10000"/>
                    </a:schemeClr>
                  </a:solidFill>
                  <a:latin typeface="+mn-lt"/>
                  <a:ea typeface="Aptos"/>
                  <a:cs typeface="Times New Roman" panose="02020603050405020304" pitchFamily="18" charset="0"/>
                </a:endParaRPr>
              </a:p>
              <a:p>
                <a:pPr algn="just">
                  <a:lnSpc>
                    <a:spcPct val="150000"/>
                  </a:lnSpc>
                  <a:spcBef>
                    <a:spcPts val="800"/>
                  </a:spcBef>
                  <a:spcAft>
                    <a:spcPts val="800"/>
                  </a:spcAft>
                  <a:tabLst>
                    <a:tab pos="1719580" algn="l"/>
                    <a:tab pos="3262630" algn="l"/>
                    <a:tab pos="4806315" algn="l"/>
                  </a:tabLst>
                </a:pPr>
                <a:r>
                  <a:rPr lang="nl-NL" sz="1600" kern="100">
                    <a:solidFill>
                      <a:schemeClr val="accent4">
                        <a:lumMod val="10000"/>
                      </a:schemeClr>
                    </a:solidFill>
                    <a:effectLst/>
                    <a:latin typeface="+mn-lt"/>
                    <a:ea typeface="Malgun Gothic" panose="020B0503020000020004" pitchFamily="34" charset="-127"/>
                    <a:cs typeface="Times New Roman" panose="02020603050405020304" pitchFamily="18" charset="0"/>
                  </a:rPr>
                  <a:t>b) Xác suất tìm ra ít nhất một sản phẩm lỗi trong </a:t>
                </a:r>
                <a14:m>
                  <m:oMath xmlns:m="http://schemas.openxmlformats.org/officeDocument/2006/math">
                    <m:r>
                      <a:rPr lang="en-US"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t>𝑁</m:t>
                    </m:r>
                  </m:oMath>
                </a14:m>
                <a:r>
                  <a:rPr lang="nl-NL" sz="1600" kern="100">
                    <a:solidFill>
                      <a:schemeClr val="accent4">
                        <a:lumMod val="10000"/>
                      </a:schemeClr>
                    </a:solidFill>
                    <a:effectLst/>
                    <a:latin typeface="+mn-lt"/>
                    <a:ea typeface="Malgun Gothic" panose="020B0503020000020004" pitchFamily="34" charset="-127"/>
                    <a:cs typeface="Times New Roman" panose="02020603050405020304" pitchFamily="18" charset="0"/>
                  </a:rPr>
                  <a:t> sản phẩm là </a:t>
                </a:r>
                <a14:m>
                  <m:oMath xmlns:m="http://schemas.openxmlformats.org/officeDocument/2006/math">
                    <m:r>
                      <a:rPr lang="en-US"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t>𝑃</m:t>
                    </m:r>
                    <m:d>
                      <m:dPr>
                        <m:ctrlPr>
                          <a:rPr lang="en-US"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ctrlPr>
                      </m:dPr>
                      <m:e>
                        <m:r>
                          <a:rPr lang="en-US"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t>𝑋</m:t>
                        </m:r>
                        <m:r>
                          <a:rPr lang="nl-NL"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t>≥1</m:t>
                        </m:r>
                      </m:e>
                    </m:d>
                    <m:r>
                      <a:rPr lang="nl-NL"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t>=</m:t>
                    </m:r>
                    <m:r>
                      <a:rPr lang="en-US" sz="1600" b="0" i="1" kern="100" smtClean="0">
                        <a:solidFill>
                          <a:schemeClr val="accent4">
                            <a:lumMod val="10000"/>
                          </a:schemeClr>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nl-NL"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t>1−</m:t>
                    </m:r>
                    <m:sSup>
                      <m:sSupPr>
                        <m:ctrlPr>
                          <a:rPr lang="en-US"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ctrlPr>
                      </m:sSupPr>
                      <m:e>
                        <m:r>
                          <a:rPr lang="nl-NL"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t>0,002</m:t>
                        </m:r>
                      </m:e>
                      <m:sup>
                        <m:r>
                          <a:rPr lang="en-US"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t>𝑁</m:t>
                        </m:r>
                      </m:sup>
                    </m:sSup>
                    <m:r>
                      <a:rPr lang="nl-NL"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t>.</m:t>
                    </m:r>
                  </m:oMath>
                </a14:m>
                <a:endParaRPr lang="en-US" sz="1600" kern="100">
                  <a:solidFill>
                    <a:schemeClr val="accent4">
                      <a:lumMod val="10000"/>
                    </a:schemeClr>
                  </a:solidFill>
                  <a:latin typeface="+mn-lt"/>
                  <a:ea typeface="Aptos"/>
                  <a:cs typeface="Times New Roman" panose="02020603050405020304" pitchFamily="18" charset="0"/>
                </a:endParaRPr>
              </a:p>
              <a:p>
                <a:pPr algn="just">
                  <a:lnSpc>
                    <a:spcPct val="150000"/>
                  </a:lnSpc>
                  <a:spcBef>
                    <a:spcPts val="800"/>
                  </a:spcBef>
                  <a:spcAft>
                    <a:spcPts val="800"/>
                  </a:spcAft>
                  <a:tabLst>
                    <a:tab pos="1719580" algn="l"/>
                    <a:tab pos="3262630" algn="l"/>
                    <a:tab pos="4806315" algn="l"/>
                  </a:tabLst>
                </a:pPr>
                <a:r>
                  <a:rPr lang="nl-NL" sz="1600" kern="100">
                    <a:solidFill>
                      <a:schemeClr val="accent4">
                        <a:lumMod val="10000"/>
                      </a:schemeClr>
                    </a:solidFill>
                    <a:effectLst/>
                    <a:latin typeface="+mn-lt"/>
                    <a:ea typeface="Malgun Gothic" panose="020B0503020000020004" pitchFamily="34" charset="-127"/>
                    <a:cs typeface="Times New Roman" panose="02020603050405020304" pitchFamily="18" charset="0"/>
                  </a:rPr>
                  <a:t>c) Để xác suất tìm ra ít nhất một sản phẩm bị lỗi lớn hơn 0,9 thì </a:t>
                </a:r>
                <a14:m>
                  <m:oMath xmlns:m="http://schemas.openxmlformats.org/officeDocument/2006/math">
                    <m:r>
                      <a:rPr lang="en-US"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t>𝑁</m:t>
                    </m:r>
                    <m:r>
                      <a:rPr lang="nl-NL" sz="1600" i="1" kern="100">
                        <a:solidFill>
                          <a:schemeClr val="accent4">
                            <a:lumMod val="10000"/>
                          </a:schemeClr>
                        </a:solidFill>
                        <a:effectLst/>
                        <a:latin typeface="+mn-lt"/>
                        <a:ea typeface="Malgun Gothic" panose="020B0503020000020004" pitchFamily="34" charset="-127"/>
                        <a:cs typeface="Times New Roman" panose="02020603050405020304" pitchFamily="18" charset="0"/>
                      </a:rPr>
                      <m:t>≥1151.</m:t>
                    </m:r>
                  </m:oMath>
                </a14:m>
                <a:endParaRPr lang="en-US" sz="1600" kern="100">
                  <a:solidFill>
                    <a:schemeClr val="accent4">
                      <a:lumMod val="10000"/>
                    </a:schemeClr>
                  </a:solidFill>
                  <a:latin typeface="+mn-lt"/>
                  <a:ea typeface="Aptos"/>
                  <a:cs typeface="Times New Roman" panose="02020603050405020304" pitchFamily="18" charset="0"/>
                </a:endParaRPr>
              </a:p>
              <a:p>
                <a:pPr algn="just">
                  <a:lnSpc>
                    <a:spcPct val="150000"/>
                  </a:lnSpc>
                  <a:spcBef>
                    <a:spcPts val="800"/>
                  </a:spcBef>
                  <a:spcAft>
                    <a:spcPts val="800"/>
                  </a:spcAft>
                  <a:tabLst>
                    <a:tab pos="1719580" algn="l"/>
                    <a:tab pos="3262630" algn="l"/>
                    <a:tab pos="4806315" algn="l"/>
                  </a:tabLst>
                </a:pPr>
                <a:r>
                  <a:rPr lang="nl-NL" sz="1600" kern="100">
                    <a:solidFill>
                      <a:schemeClr val="accent4">
                        <a:lumMod val="10000"/>
                      </a:schemeClr>
                    </a:solidFill>
                    <a:effectLst/>
                    <a:latin typeface="+mn-lt"/>
                    <a:ea typeface="Malgun Gothic" panose="020B0503020000020004" pitchFamily="34" charset="-127"/>
                    <a:cs typeface="Times New Roman" panose="02020603050405020304" pitchFamily="18" charset="0"/>
                  </a:rPr>
                  <a:t>d) Nếu lấy 10 sản phẩm thì xác suất để có ít nhất hai sản phẩm lỗi là xấp xỉ 0,04.</a:t>
                </a:r>
                <a:endParaRPr lang="en-US" sz="1600" kern="100">
                  <a:solidFill>
                    <a:schemeClr val="accent4">
                      <a:lumMod val="10000"/>
                    </a:schemeClr>
                  </a:solidFill>
                  <a:latin typeface="+mn-lt"/>
                  <a:ea typeface="Aptos"/>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219240" y="1050370"/>
                <a:ext cx="7505097" cy="3771802"/>
              </a:xfrm>
              <a:prstGeom prst="rect">
                <a:avLst/>
              </a:prstGeom>
              <a:blipFill>
                <a:blip r:embed="rId5"/>
                <a:stretch>
                  <a:fillRect l="-406" r="-487"/>
                </a:stretch>
              </a:blipFill>
            </p:spPr>
            <p:txBody>
              <a:bodyPr/>
              <a:lstStyle/>
              <a:p>
                <a:r>
                  <a:rPr lang="en-US">
                    <a:noFill/>
                  </a:rPr>
                  <a:t> </a:t>
                </a:r>
              </a:p>
            </p:txBody>
          </p:sp>
        </mc:Fallback>
      </mc:AlternateContent>
      <p:pic>
        <p:nvPicPr>
          <p:cNvPr id="15" name="Picture 14"/>
          <p:cNvPicPr>
            <a:picLocks noChangeAspect="1"/>
          </p:cNvPicPr>
          <p:nvPr/>
        </p:nvPicPr>
        <p:blipFill>
          <a:blip r:embed="rId6"/>
          <a:stretch>
            <a:fillRect/>
          </a:stretch>
        </p:blipFill>
        <p:spPr>
          <a:xfrm>
            <a:off x="590870" y="346339"/>
            <a:ext cx="731733" cy="696080"/>
          </a:xfrm>
          <a:prstGeom prst="rect">
            <a:avLst/>
          </a:prstGeom>
        </p:spPr>
      </p:pic>
    </p:spTree>
    <p:extLst>
      <p:ext uri="{BB962C8B-B14F-4D97-AF65-F5344CB8AC3E}">
        <p14:creationId xmlns:p14="http://schemas.microsoft.com/office/powerpoint/2010/main" val="372474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63" name="Rounded Rectangle 62"/>
          <p:cNvSpPr/>
          <p:nvPr/>
        </p:nvSpPr>
        <p:spPr>
          <a:xfrm>
            <a:off x="2655735" y="397610"/>
            <a:ext cx="3975653" cy="564498"/>
          </a:xfrm>
          <a:prstGeom prst="roundRect">
            <a:avLst/>
          </a:pr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lvl="0" algn="ctr" defTabSz="457200">
              <a:buClrTx/>
              <a:defRPr/>
            </a:pPr>
            <a:r>
              <a:rPr lang="en-US" sz="2200" b="1" kern="1200" smtClean="0">
                <a:solidFill>
                  <a:prstClr val="black"/>
                </a:solidFill>
                <a:latin typeface="Arial" panose="020B0604020202020204" pitchFamily="34" charset="0"/>
                <a:cs typeface="Arial" panose="020B0604020202020204" pitchFamily="34" charset="0"/>
              </a:rPr>
              <a:t>Trắc </a:t>
            </a:r>
            <a:r>
              <a:rPr lang="en-US" sz="2200" b="1" kern="1200">
                <a:solidFill>
                  <a:prstClr val="black"/>
                </a:solidFill>
                <a:latin typeface="Arial" panose="020B0604020202020204" pitchFamily="34" charset="0"/>
                <a:cs typeface="Arial" panose="020B0604020202020204" pitchFamily="34" charset="0"/>
              </a:rPr>
              <a:t>nghiệm trả lời ngắn</a:t>
            </a:r>
            <a:endParaRPr kumimoji="0" lang="en-US" sz="2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4" name="Rectangle 63"/>
          <p:cNvSpPr/>
          <p:nvPr/>
        </p:nvSpPr>
        <p:spPr>
          <a:xfrm>
            <a:off x="796971" y="1238360"/>
            <a:ext cx="7693180" cy="2250616"/>
          </a:xfrm>
          <a:prstGeom prst="rect">
            <a:avLst/>
          </a:prstGeom>
        </p:spPr>
        <p:txBody>
          <a:bodyPr wrap="square">
            <a:spAutoFit/>
          </a:bodyPr>
          <a:lstStyle/>
          <a:p>
            <a:pPr algn="just">
              <a:lnSpc>
                <a:spcPct val="165000"/>
              </a:lnSpc>
            </a:pPr>
            <a:r>
              <a:rPr lang="vi-VN" sz="1700" b="1">
                <a:latin typeface="Arial" panose="020B0604020202020204" pitchFamily="34" charset="0"/>
                <a:ea typeface="Calibri" panose="020F0502020204030204" pitchFamily="34" charset="0"/>
                <a:cs typeface="Arial" panose="020B0604020202020204" pitchFamily="34" charset="0"/>
              </a:rPr>
              <a:t>Câu 1: </a:t>
            </a:r>
            <a:r>
              <a:rPr lang="vi-VN" sz="1700">
                <a:latin typeface="Arial" panose="020B0604020202020204" pitchFamily="34" charset="0"/>
                <a:ea typeface="Calibri" panose="020F0502020204030204" pitchFamily="34" charset="0"/>
                <a:cs typeface="Arial" panose="020B0604020202020204" pitchFamily="34" charset="0"/>
              </a:rPr>
              <a:t>Trong không gian, vệ tinh A truyền lần lượt từng tín hiệu đến vệ tinh B. Xác suất để vệ tinh B nhận được tín hiệu thành công trong mỗi lần là 0,95. Giả sử vệ tinh A truyền 10 tín hiệu đến vệ tinh B một cách độc lập. Tính xác suất </a:t>
            </a:r>
            <a:r>
              <a:rPr lang="vi-VN" sz="1700">
                <a:latin typeface="Arial" panose="020B0604020202020204" pitchFamily="34" charset="0"/>
                <a:ea typeface="Calibri" panose="020F0502020204030204" pitchFamily="34" charset="0"/>
                <a:cs typeface="Arial" panose="020B0604020202020204" pitchFamily="34" charset="0"/>
              </a:rPr>
              <a:t>để </a:t>
            </a:r>
            <a:r>
              <a:rPr lang="vi-VN" sz="1700" smtClean="0">
                <a:latin typeface="Arial" panose="020B0604020202020204" pitchFamily="34" charset="0"/>
                <a:ea typeface="Calibri" panose="020F0502020204030204" pitchFamily="34" charset="0"/>
                <a:cs typeface="Arial" panose="020B0604020202020204" pitchFamily="34" charset="0"/>
              </a:rPr>
              <a:t>vệ </a:t>
            </a:r>
            <a:r>
              <a:rPr lang="vi-VN" sz="1700">
                <a:latin typeface="Arial" panose="020B0604020202020204" pitchFamily="34" charset="0"/>
                <a:ea typeface="Calibri" panose="020F0502020204030204" pitchFamily="34" charset="0"/>
                <a:cs typeface="Arial" panose="020B0604020202020204" pitchFamily="34" charset="0"/>
              </a:rPr>
              <a:t>tinh B nhận được thành công ít nhất 9 tín hiệu. (Làm tròn đến chữ số thập phân thứ hai).</a:t>
            </a:r>
            <a:endParaRPr lang="en-US" sz="170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796971" y="4101468"/>
            <a:ext cx="7693179" cy="584775"/>
          </a:xfrm>
          <a:prstGeom prst="rect">
            <a:avLst/>
          </a:prstGeom>
        </p:spPr>
        <p:txBody>
          <a:bodyPr wrap="square">
            <a:spAutoFit/>
          </a:bodyPr>
          <a:lstStyle/>
          <a:p>
            <a:pPr lvl="0" algn="ctr" defTabSz="457200">
              <a:lnSpc>
                <a:spcPct val="200000"/>
              </a:lnSpc>
              <a:spcBef>
                <a:spcPts val="600"/>
              </a:spcBef>
              <a:spcAft>
                <a:spcPts val="600"/>
              </a:spcAft>
              <a:buClrTx/>
              <a:defRPr/>
            </a:pPr>
            <a:r>
              <a:rPr lang="en-US" sz="1600" kern="1200">
                <a:latin typeface="Arial" panose="020B0604020202020204" pitchFamily="34" charset="0"/>
                <a:ea typeface="Times New Roman" panose="02020603050405020304" pitchFamily="18" charset="0"/>
                <a:cs typeface="Times New Roman" panose="02020603050405020304" pitchFamily="18" charset="0"/>
              </a:rPr>
              <a:t>..</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a:t>
            </a:r>
            <a:endParaRPr lang="en-US" sz="16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3938424" y="4009134"/>
                <a:ext cx="1410271" cy="384721"/>
              </a:xfrm>
              <a:prstGeom prst="rect">
                <a:avLst/>
              </a:prstGeom>
            </p:spPr>
            <p:txBody>
              <a:bodyPr wrap="square">
                <a:spAutoFit/>
              </a:bodyPr>
              <a:lstStyle/>
              <a:p>
                <a:pPr lvl="0" defTabSz="457200">
                  <a:buClrTx/>
                  <a:defRPr/>
                </a:pPr>
                <a14:m>
                  <m:oMathPara xmlns:m="http://schemas.openxmlformats.org/officeDocument/2006/math">
                    <m:oMathParaPr>
                      <m:jc m:val="center"/>
                    </m:oMathParaPr>
                    <m:oMath xmlns:m="http://schemas.openxmlformats.org/officeDocument/2006/math">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𝟎</m:t>
                      </m:r>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𝟗𝟏</m:t>
                      </m:r>
                    </m:oMath>
                  </m:oMathPara>
                </a14:m>
                <a:endParaRPr kumimoji="0" lang="en-US" sz="1900" b="1" i="0" u="none" strike="noStrike" kern="0" cap="none" spc="0" normalizeH="0" baseline="0" noProof="0" smtClean="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Choice>
        <mc:Fallback>
          <p:sp>
            <p:nvSpPr>
              <p:cNvPr id="6" name="Rectangle 5"/>
              <p:cNvSpPr>
                <a:spLocks noRot="1" noChangeAspect="1" noMove="1" noResize="1" noEditPoints="1" noAdjustHandles="1" noChangeArrowheads="1" noChangeShapeType="1" noTextEdit="1"/>
              </p:cNvSpPr>
              <p:nvPr/>
            </p:nvSpPr>
            <p:spPr>
              <a:xfrm>
                <a:off x="3938424" y="4009134"/>
                <a:ext cx="1410271" cy="384721"/>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33711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up)">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barn(inVertical)">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64" name="Rectangle 63"/>
          <p:cNvSpPr/>
          <p:nvPr/>
        </p:nvSpPr>
        <p:spPr>
          <a:xfrm>
            <a:off x="796971" y="1246312"/>
            <a:ext cx="7693180" cy="1962717"/>
          </a:xfrm>
          <a:prstGeom prst="rect">
            <a:avLst/>
          </a:prstGeom>
        </p:spPr>
        <p:txBody>
          <a:bodyPr wrap="square">
            <a:spAutoFit/>
          </a:bodyPr>
          <a:lstStyle/>
          <a:p>
            <a:pPr lvl="0" algn="just">
              <a:lnSpc>
                <a:spcPct val="175000"/>
              </a:lnSpc>
              <a:spcBef>
                <a:spcPts val="300"/>
              </a:spcBef>
              <a:spcAft>
                <a:spcPts val="300"/>
              </a:spcAft>
            </a:pPr>
            <a:r>
              <a:rPr lang="vi-VN" sz="1800" b="1">
                <a:ea typeface="Calibri" panose="020F0502020204030204" pitchFamily="34" charset="0"/>
                <a:cs typeface="Times New Roman" panose="02020603050405020304" pitchFamily="18" charset="0"/>
              </a:rPr>
              <a:t>Câu 2: </a:t>
            </a:r>
            <a:r>
              <a:rPr lang="vi-VN" sz="1800">
                <a:ea typeface="Calibri" panose="020F0502020204030204" pitchFamily="34" charset="0"/>
                <a:cs typeface="Times New Roman" panose="02020603050405020304" pitchFamily="18" charset="0"/>
              </a:rPr>
              <a:t>Tỉ lệ người có nhóm máu O trong một cộng đồng là 40%. Chọn ngẫu nhiên một cách độc lập 8 người từ cộng đồng đó. Tính xác suất để có từ 3 đến 5 người được chọn có nhóm máu O. (Làm tròn đến chữ số thập phân thứ ba).</a:t>
            </a:r>
            <a:endParaRPr lang="vi-VN" sz="1800">
              <a:ea typeface="Calibri" panose="020F0502020204030204" pitchFamily="34" charset="0"/>
              <a:cs typeface="Times New Roman" panose="02020603050405020304" pitchFamily="18" charset="0"/>
            </a:endParaRPr>
          </a:p>
        </p:txBody>
      </p:sp>
      <p:sp>
        <p:nvSpPr>
          <p:cNvPr id="5" name="Rectangle 4"/>
          <p:cNvSpPr/>
          <p:nvPr/>
        </p:nvSpPr>
        <p:spPr>
          <a:xfrm>
            <a:off x="796971" y="4029908"/>
            <a:ext cx="7693179" cy="584775"/>
          </a:xfrm>
          <a:prstGeom prst="rect">
            <a:avLst/>
          </a:prstGeom>
        </p:spPr>
        <p:txBody>
          <a:bodyPr wrap="square">
            <a:spAutoFit/>
          </a:bodyPr>
          <a:lstStyle/>
          <a:p>
            <a:pPr marL="0" marR="0" lvl="0" indent="0" algn="ctr" defTabSz="457200" rtl="0" eaLnBrk="1" fontAlgn="auto" latinLnBrk="0" hangingPunct="1">
              <a:lnSpc>
                <a:spcPct val="200000"/>
              </a:lnSpc>
              <a:spcBef>
                <a:spcPts val="600"/>
              </a:spcBef>
              <a:spcAft>
                <a:spcPts val="6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3938424" y="3912319"/>
                <a:ext cx="1410271" cy="384721"/>
              </a:xfrm>
              <a:prstGeom prst="rect">
                <a:avLst/>
              </a:prstGeom>
            </p:spPr>
            <p:txBody>
              <a:bodyPr wrap="square">
                <a:spAutoFit/>
              </a:bodyPr>
              <a:lstStyle/>
              <a:p>
                <a:pPr lvl="0" defTabSz="457200">
                  <a:buClrTx/>
                  <a:defRPr/>
                </a:pPr>
                <a14:m>
                  <m:oMathPara xmlns:m="http://schemas.openxmlformats.org/officeDocument/2006/math">
                    <m:oMathParaPr>
                      <m:jc m:val="center"/>
                    </m:oMathParaPr>
                    <m:oMath xmlns:m="http://schemas.openxmlformats.org/officeDocument/2006/math">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𝟎</m:t>
                      </m:r>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19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𝟔𝟑𝟓</m:t>
                      </m:r>
                    </m:oMath>
                  </m:oMathPara>
                </a14:m>
                <a:endParaRPr kumimoji="0" lang="en-US" sz="1900" b="1" i="0" u="none" strike="noStrike" kern="0" cap="none" spc="0" normalizeH="0" baseline="0" noProof="0" smtClean="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Choice>
        <mc:Fallback>
          <p:sp>
            <p:nvSpPr>
              <p:cNvPr id="6" name="Rectangle 5"/>
              <p:cNvSpPr>
                <a:spLocks noRot="1" noChangeAspect="1" noMove="1" noResize="1" noEditPoints="1" noAdjustHandles="1" noChangeArrowheads="1" noChangeShapeType="1" noTextEdit="1"/>
              </p:cNvSpPr>
              <p:nvPr/>
            </p:nvSpPr>
            <p:spPr>
              <a:xfrm>
                <a:off x="3938424" y="3912319"/>
                <a:ext cx="1410271" cy="384721"/>
              </a:xfrm>
              <a:prstGeom prst="rect">
                <a:avLst/>
              </a:prstGeom>
              <a:blipFill>
                <a:blip r:embed="rId3"/>
                <a:stretch>
                  <a:fillRect/>
                </a:stretch>
              </a:blipFill>
            </p:spPr>
            <p:txBody>
              <a:bodyPr/>
              <a:lstStyle/>
              <a:p>
                <a:r>
                  <a:rPr lang="en-US">
                    <a:noFill/>
                  </a:rPr>
                  <a:t> </a:t>
                </a:r>
              </a:p>
            </p:txBody>
          </p:sp>
        </mc:Fallback>
      </mc:AlternateContent>
      <p:sp>
        <p:nvSpPr>
          <p:cNvPr id="7" name="Rounded Rectangle 6"/>
          <p:cNvSpPr/>
          <p:nvPr/>
        </p:nvSpPr>
        <p:spPr>
          <a:xfrm>
            <a:off x="2655735" y="397610"/>
            <a:ext cx="3975653" cy="564498"/>
          </a:xfrm>
          <a:prstGeom prst="roundRect">
            <a:avLst/>
          </a:pr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lvl="0" algn="ctr" defTabSz="457200">
              <a:buClrTx/>
              <a:defRPr/>
            </a:pPr>
            <a:r>
              <a:rPr lang="en-US" sz="2200" b="1" kern="1200" smtClean="0">
                <a:solidFill>
                  <a:prstClr val="black"/>
                </a:solidFill>
                <a:latin typeface="Arial" panose="020B0604020202020204" pitchFamily="34" charset="0"/>
                <a:cs typeface="Arial" panose="020B0604020202020204" pitchFamily="34" charset="0"/>
              </a:rPr>
              <a:t>Trắc </a:t>
            </a:r>
            <a:r>
              <a:rPr lang="en-US" sz="2200" b="1" kern="1200">
                <a:solidFill>
                  <a:prstClr val="black"/>
                </a:solidFill>
                <a:latin typeface="Arial" panose="020B0604020202020204" pitchFamily="34" charset="0"/>
                <a:cs typeface="Arial" panose="020B0604020202020204" pitchFamily="34" charset="0"/>
              </a:rPr>
              <a:t>nghiệm trả lời ngắn</a:t>
            </a:r>
            <a:endParaRPr kumimoji="0" lang="en-US" sz="2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84682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barn(inVertical)">
                                      <p:cBhvr>
                                        <p:cTn id="10" dur="5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grpSp>
        <p:nvGrpSpPr>
          <p:cNvPr id="2146" name="Google Shape;2146;p36"/>
          <p:cNvGrpSpPr/>
          <p:nvPr/>
        </p:nvGrpSpPr>
        <p:grpSpPr>
          <a:xfrm rot="221636">
            <a:off x="8431475" y="3044550"/>
            <a:ext cx="734533" cy="1639647"/>
            <a:chOff x="503795" y="323625"/>
            <a:chExt cx="502785" cy="1047439"/>
          </a:xfrm>
        </p:grpSpPr>
        <p:sp>
          <p:nvSpPr>
            <p:cNvPr id="2147" name="Google Shape;2147;p36"/>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6"/>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6"/>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6"/>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6"/>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6"/>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6"/>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6"/>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6"/>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6"/>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6"/>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6"/>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6"/>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Rectangle 26"/>
          <p:cNvSpPr/>
          <p:nvPr/>
        </p:nvSpPr>
        <p:spPr>
          <a:xfrm>
            <a:off x="618750" y="233735"/>
            <a:ext cx="7989416" cy="1938992"/>
          </a:xfrm>
          <a:prstGeom prst="rect">
            <a:avLst/>
          </a:prstGeom>
        </p:spPr>
        <p:txBody>
          <a:bodyPr wrap="square">
            <a:spAutoFit/>
          </a:bodyPr>
          <a:lstStyle/>
          <a:p>
            <a:pPr algn="just">
              <a:lnSpc>
                <a:spcPct val="150000"/>
              </a:lnSpc>
              <a:defRPr/>
            </a:pPr>
            <a:r>
              <a:rPr lang="vi-VN" sz="1600" b="1" kern="1200" smtClean="0">
                <a:solidFill>
                  <a:srgbClr val="1F497D"/>
                </a:solidFill>
                <a:latin typeface="+mn-lt"/>
                <a:ea typeface="+mn-ea"/>
                <a:cs typeface="Arial" panose="020B0604020202020204" pitchFamily="34" charset="0"/>
              </a:rPr>
              <a:t>Bài </a:t>
            </a:r>
            <a:r>
              <a:rPr lang="en-US" sz="1600" b="1" kern="1200" smtClean="0">
                <a:solidFill>
                  <a:srgbClr val="1F497D"/>
                </a:solidFill>
                <a:latin typeface="+mn-lt"/>
                <a:ea typeface="+mn-ea"/>
                <a:cs typeface="Arial" panose="020B0604020202020204" pitchFamily="34" charset="0"/>
              </a:rPr>
              <a:t>1.6</a:t>
            </a:r>
            <a:r>
              <a:rPr lang="vi-VN" sz="1600" b="1" kern="1200" smtClean="0">
                <a:solidFill>
                  <a:srgbClr val="1F497D"/>
                </a:solidFill>
                <a:latin typeface="+mn-lt"/>
                <a:ea typeface="+mn-ea"/>
                <a:cs typeface="Arial" panose="020B0604020202020204" pitchFamily="34" charset="0"/>
              </a:rPr>
              <a:t> </a:t>
            </a:r>
            <a:r>
              <a:rPr lang="vi-VN" sz="1600" b="1" kern="1200" smtClean="0">
                <a:solidFill>
                  <a:srgbClr val="1F497D"/>
                </a:solidFill>
                <a:latin typeface="+mn-lt"/>
                <a:ea typeface="+mn-ea"/>
                <a:cs typeface="Arial" panose="020B0604020202020204" pitchFamily="34" charset="0"/>
              </a:rPr>
              <a:t>(SGK</a:t>
            </a:r>
            <a:r>
              <a:rPr lang="en-US" sz="1600" b="1" kern="1200" smtClean="0">
                <a:solidFill>
                  <a:srgbClr val="1F497D"/>
                </a:solidFill>
                <a:latin typeface="+mn-lt"/>
                <a:ea typeface="+mn-ea"/>
                <a:cs typeface="Arial" panose="020B0604020202020204" pitchFamily="34" charset="0"/>
              </a:rPr>
              <a:t> – </a:t>
            </a:r>
            <a:r>
              <a:rPr lang="vi-VN" sz="1600" b="1" kern="1200" smtClean="0">
                <a:solidFill>
                  <a:srgbClr val="1F497D"/>
                </a:solidFill>
                <a:latin typeface="+mn-lt"/>
                <a:ea typeface="+mn-ea"/>
                <a:cs typeface="Arial" panose="020B0604020202020204" pitchFamily="34" charset="0"/>
              </a:rPr>
              <a:t>tr.</a:t>
            </a:r>
            <a:r>
              <a:rPr lang="en-US" sz="1600" b="1" kern="1200" smtClean="0">
                <a:solidFill>
                  <a:srgbClr val="1F497D"/>
                </a:solidFill>
                <a:latin typeface="+mn-lt"/>
                <a:ea typeface="+mn-ea"/>
                <a:cs typeface="Arial" panose="020B0604020202020204" pitchFamily="34" charset="0"/>
              </a:rPr>
              <a:t>20) </a:t>
            </a:r>
            <a:r>
              <a:rPr lang="vi-VN" sz="1600">
                <a:solidFill>
                  <a:prstClr val="black"/>
                </a:solidFill>
                <a:latin typeface="+mn-lt"/>
                <a:ea typeface="+mn-ea"/>
                <a:cs typeface="Arial" panose="020B0604020202020204" pitchFamily="34" charset="0"/>
              </a:rPr>
              <a:t>Tại một nhà máy sản xuất linh kiện điện tử, các linh kiện được xếp vào từng </a:t>
            </a:r>
            <a:r>
              <a:rPr lang="vi-VN" sz="1600">
                <a:solidFill>
                  <a:prstClr val="black"/>
                </a:solidFill>
                <a:latin typeface="+mn-lt"/>
                <a:ea typeface="+mn-ea"/>
                <a:cs typeface="Arial" panose="020B0604020202020204" pitchFamily="34" charset="0"/>
              </a:rPr>
              <a:t>hộp </a:t>
            </a:r>
            <a:r>
              <a:rPr lang="vi-VN" sz="1600" smtClean="0">
                <a:solidFill>
                  <a:prstClr val="black"/>
                </a:solidFill>
                <a:latin typeface="+mn-lt"/>
                <a:ea typeface="+mn-ea"/>
                <a:cs typeface="Arial" panose="020B0604020202020204" pitchFamily="34" charset="0"/>
              </a:rPr>
              <a:t>một</a:t>
            </a:r>
            <a:r>
              <a:rPr lang="en-US" sz="1600" smtClean="0">
                <a:solidFill>
                  <a:prstClr val="black"/>
                </a:solidFill>
                <a:latin typeface="+mn-lt"/>
                <a:ea typeface="+mn-ea"/>
                <a:cs typeface="Arial" panose="020B0604020202020204" pitchFamily="34" charset="0"/>
              </a:rPr>
              <a:t> </a:t>
            </a:r>
            <a:r>
              <a:rPr lang="vi-VN" sz="1600" smtClean="0">
                <a:solidFill>
                  <a:prstClr val="black"/>
                </a:solidFill>
                <a:latin typeface="+mn-lt"/>
                <a:ea typeface="+mn-ea"/>
                <a:cs typeface="Arial" panose="020B0604020202020204" pitchFamily="34" charset="0"/>
              </a:rPr>
              <a:t>cách </a:t>
            </a:r>
            <a:r>
              <a:rPr lang="vi-VN" sz="1600">
                <a:solidFill>
                  <a:prstClr val="black"/>
                </a:solidFill>
                <a:latin typeface="+mn-lt"/>
                <a:ea typeface="+mn-ea"/>
                <a:cs typeface="Arial" panose="020B0604020202020204" pitchFamily="34" charset="0"/>
              </a:rPr>
              <a:t>độc lập, mỗi hộp 10 linh kiện. Hộp được xếp loại I nếu hộp đó có nhiều </a:t>
            </a:r>
            <a:r>
              <a:rPr lang="vi-VN" sz="1600">
                <a:solidFill>
                  <a:prstClr val="black"/>
                </a:solidFill>
                <a:latin typeface="+mn-lt"/>
                <a:ea typeface="+mn-ea"/>
                <a:cs typeface="Arial" panose="020B0604020202020204" pitchFamily="34" charset="0"/>
              </a:rPr>
              <a:t>nhất </a:t>
            </a:r>
            <a:r>
              <a:rPr lang="vi-VN" sz="1600" smtClean="0">
                <a:solidFill>
                  <a:prstClr val="black"/>
                </a:solidFill>
                <a:latin typeface="+mn-lt"/>
                <a:ea typeface="+mn-ea"/>
                <a:cs typeface="Arial" panose="020B0604020202020204" pitchFamily="34" charset="0"/>
              </a:rPr>
              <a:t>một</a:t>
            </a:r>
            <a:r>
              <a:rPr lang="en-US" sz="1600" smtClean="0">
                <a:solidFill>
                  <a:prstClr val="black"/>
                </a:solidFill>
                <a:latin typeface="+mn-lt"/>
                <a:ea typeface="+mn-ea"/>
                <a:cs typeface="Arial" panose="020B0604020202020204" pitchFamily="34" charset="0"/>
              </a:rPr>
              <a:t> </a:t>
            </a:r>
            <a:r>
              <a:rPr lang="vi-VN" sz="1600" smtClean="0">
                <a:solidFill>
                  <a:prstClr val="black"/>
                </a:solidFill>
                <a:latin typeface="+mn-lt"/>
                <a:ea typeface="+mn-ea"/>
                <a:cs typeface="Arial" panose="020B0604020202020204" pitchFamily="34" charset="0"/>
              </a:rPr>
              <a:t>linh </a:t>
            </a:r>
            <a:r>
              <a:rPr lang="vi-VN" sz="1600">
                <a:solidFill>
                  <a:prstClr val="black"/>
                </a:solidFill>
                <a:latin typeface="+mn-lt"/>
                <a:ea typeface="+mn-ea"/>
                <a:cs typeface="Arial" panose="020B0604020202020204" pitchFamily="34" charset="0"/>
              </a:rPr>
              <a:t>kiện không đạt tiêu chuẩn. Biết rằng xác suất để nhà máy sản xuất ra một </a:t>
            </a:r>
            <a:r>
              <a:rPr lang="vi-VN" sz="1600">
                <a:solidFill>
                  <a:prstClr val="black"/>
                </a:solidFill>
                <a:latin typeface="+mn-lt"/>
                <a:ea typeface="+mn-ea"/>
                <a:cs typeface="Arial" panose="020B0604020202020204" pitchFamily="34" charset="0"/>
              </a:rPr>
              <a:t>linh </a:t>
            </a:r>
            <a:r>
              <a:rPr lang="vi-VN" sz="1600" smtClean="0">
                <a:solidFill>
                  <a:prstClr val="black"/>
                </a:solidFill>
                <a:latin typeface="+mn-lt"/>
                <a:ea typeface="+mn-ea"/>
                <a:cs typeface="Arial" panose="020B0604020202020204" pitchFamily="34" charset="0"/>
              </a:rPr>
              <a:t>kiện</a:t>
            </a:r>
            <a:r>
              <a:rPr lang="en-US" sz="1600" smtClean="0">
                <a:solidFill>
                  <a:prstClr val="black"/>
                </a:solidFill>
                <a:latin typeface="+mn-lt"/>
                <a:ea typeface="+mn-ea"/>
                <a:cs typeface="Arial" panose="020B0604020202020204" pitchFamily="34" charset="0"/>
              </a:rPr>
              <a:t> </a:t>
            </a:r>
            <a:r>
              <a:rPr lang="vi-VN" sz="1600" smtClean="0">
                <a:solidFill>
                  <a:prstClr val="black"/>
                </a:solidFill>
                <a:latin typeface="+mn-lt"/>
                <a:ea typeface="+mn-ea"/>
                <a:cs typeface="Arial" panose="020B0604020202020204" pitchFamily="34" charset="0"/>
              </a:rPr>
              <a:t>điện </a:t>
            </a:r>
            <a:r>
              <a:rPr lang="vi-VN" sz="1600">
                <a:solidFill>
                  <a:prstClr val="black"/>
                </a:solidFill>
                <a:latin typeface="+mn-lt"/>
                <a:ea typeface="+mn-ea"/>
                <a:cs typeface="Arial" panose="020B0604020202020204" pitchFamily="34" charset="0"/>
              </a:rPr>
              <a:t>tử không đạt tiêu chuẩn là 0,01. Hỏi tỉ lệ những hộp linh kiện điện tử loại I là bao nhiêu?</a:t>
            </a:r>
            <a:endParaRPr lang="vi-VN" sz="1600">
              <a:solidFill>
                <a:prstClr val="black"/>
              </a:solidFill>
              <a:latin typeface="+mn-lt"/>
              <a:ea typeface="+mn-ea"/>
              <a:cs typeface="Arial" panose="020B0604020202020204" pitchFamily="34" charset="0"/>
            </a:endParaRPr>
          </a:p>
        </p:txBody>
      </p:sp>
      <p:sp>
        <p:nvSpPr>
          <p:cNvPr id="30" name="Rectangle 29"/>
          <p:cNvSpPr/>
          <p:nvPr/>
        </p:nvSpPr>
        <p:spPr>
          <a:xfrm>
            <a:off x="4230980" y="2116386"/>
            <a:ext cx="75479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618750" y="2591639"/>
                <a:ext cx="7988027" cy="2344040"/>
              </a:xfrm>
              <a:prstGeom prst="rect">
                <a:avLst/>
              </a:prstGeom>
            </p:spPr>
            <p:txBody>
              <a:bodyPr wrap="square">
                <a:spAutoFit/>
              </a:bodyPr>
              <a:lstStyle/>
              <a:p>
                <a:pPr algn="just">
                  <a:lnSpc>
                    <a:spcPct val="150000"/>
                  </a:lnSpc>
                </a:pPr>
                <a:r>
                  <a:rPr lang="fr-FR" sz="1600" kern="100" smtClean="0">
                    <a:latin typeface="+mj-lt"/>
                    <a:ea typeface="Calibri" panose="020F0502020204030204" pitchFamily="34" charset="0"/>
                    <a:cs typeface="Times New Roman" panose="02020603050405020304" pitchFamily="18" charset="0"/>
                  </a:rPr>
                  <a:t>Gọi </a:t>
                </a:r>
                <a14:m>
                  <m:oMath xmlns:m="http://schemas.openxmlformats.org/officeDocument/2006/math">
                    <m:r>
                      <a:rPr lang="fr-FR" sz="1600" i="1" kern="100">
                        <a:latin typeface="+mj-lt"/>
                        <a:ea typeface="Calibri" panose="020F0502020204030204" pitchFamily="34" charset="0"/>
                        <a:cs typeface="Times New Roman" panose="02020603050405020304" pitchFamily="18" charset="0"/>
                      </a:rPr>
                      <m:t>𝐴</m:t>
                    </m:r>
                  </m:oMath>
                </a14:m>
                <a:r>
                  <a:rPr lang="fr-FR" sz="1600" kern="100">
                    <a:latin typeface="+mj-lt"/>
                    <a:ea typeface="Calibri" panose="020F0502020204030204" pitchFamily="34" charset="0"/>
                    <a:cs typeface="Times New Roman" panose="02020603050405020304" pitchFamily="18" charset="0"/>
                  </a:rPr>
                  <a:t> là biến cố: </a:t>
                </a:r>
                <a:r>
                  <a:rPr lang="fr-FR" sz="1600" kern="100">
                    <a:effectLst/>
                    <a:latin typeface="+mj-lt"/>
                    <a:ea typeface="Georgia" panose="02040502050405020303" pitchFamily="18" charset="0"/>
                    <a:cs typeface="Times New Roman" panose="02020603050405020304" pitchFamily="18" charset="0"/>
                  </a:rPr>
                  <a:t>"Hộp không bị loại khi kiểm tra".</a:t>
                </a:r>
                <a:endParaRPr lang="en-US" sz="1600" kern="100">
                  <a:effectLst/>
                  <a:latin typeface="+mj-lt"/>
                  <a:ea typeface="Aptos"/>
                  <a:cs typeface="Times New Roman" panose="02020603050405020304" pitchFamily="18" charset="0"/>
                </a:endParaRPr>
              </a:p>
              <a:p>
                <a:pPr>
                  <a:lnSpc>
                    <a:spcPct val="150000"/>
                  </a:lnSpc>
                </a:pPr>
                <a:r>
                  <a:rPr lang="fr-FR" sz="1600" kern="100">
                    <a:effectLst/>
                    <a:latin typeface="+mj-lt"/>
                    <a:ea typeface="Georgia" panose="02040502050405020303" pitchFamily="18" charset="0"/>
                    <a:cs typeface="Times New Roman" panose="02020603050405020304" pitchFamily="18" charset="0"/>
                  </a:rPr>
                  <a:t>Ta có phép thử lặp với </a:t>
                </a:r>
                <a14:m>
                  <m:oMath xmlns:m="http://schemas.openxmlformats.org/officeDocument/2006/math">
                    <m:r>
                      <a:rPr lang="en-US" sz="1600" i="1" kern="100">
                        <a:effectLst/>
                        <a:latin typeface="+mj-lt"/>
                        <a:ea typeface="Aptos"/>
                        <a:cs typeface="Times New Roman" panose="02020603050405020304" pitchFamily="18" charset="0"/>
                      </a:rPr>
                      <m:t>𝑛</m:t>
                    </m:r>
                    <m:r>
                      <a:rPr lang="fr-FR" sz="1600" kern="100">
                        <a:effectLst/>
                        <a:latin typeface="+mj-lt"/>
                        <a:ea typeface="Aptos"/>
                        <a:cs typeface="Times New Roman" panose="02020603050405020304" pitchFamily="18" charset="0"/>
                      </a:rPr>
                      <m:t>=10</m:t>
                    </m:r>
                  </m:oMath>
                </a14:m>
                <a:r>
                  <a:rPr lang="fr-FR" sz="1600" kern="100">
                    <a:effectLst/>
                    <a:latin typeface="+mj-lt"/>
                    <a:ea typeface="Georgia" panose="02040502050405020303" pitchFamily="18" charset="0"/>
                    <a:cs typeface="Times New Roman" panose="02020603050405020304" pitchFamily="18" charset="0"/>
                  </a:rPr>
                  <a:t> và </a:t>
                </a:r>
                <a14:m>
                  <m:oMath xmlns:m="http://schemas.openxmlformats.org/officeDocument/2006/math">
                    <m:r>
                      <a:rPr lang="en-US" sz="1600" i="1" kern="100">
                        <a:effectLst/>
                        <a:latin typeface="+mj-lt"/>
                        <a:ea typeface="Aptos"/>
                        <a:cs typeface="Times New Roman" panose="02020603050405020304" pitchFamily="18" charset="0"/>
                      </a:rPr>
                      <m:t>𝑝</m:t>
                    </m:r>
                    <m:r>
                      <a:rPr lang="fr-FR" sz="1600" kern="100">
                        <a:effectLst/>
                        <a:latin typeface="+mj-lt"/>
                        <a:ea typeface="Aptos"/>
                        <a:cs typeface="Times New Roman" panose="02020603050405020304" pitchFamily="18" charset="0"/>
                      </a:rPr>
                      <m:t>=0,01</m:t>
                    </m:r>
                  </m:oMath>
                </a14:m>
                <a:r>
                  <a:rPr lang="fr-FR" sz="1600" kern="100">
                    <a:effectLst/>
                    <a:latin typeface="+mj-lt"/>
                    <a:ea typeface="Aptos"/>
                    <a:cs typeface="Times New Roman" panose="02020603050405020304" pitchFamily="18" charset="0"/>
                  </a:rPr>
                  <a:t>.</a:t>
                </a:r>
                <a:endParaRPr lang="en-US" sz="1600" kern="100">
                  <a:effectLst/>
                  <a:latin typeface="+mj-lt"/>
                  <a:ea typeface="Aptos"/>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1600" i="1" kern="100">
                          <a:effectLst/>
                          <a:latin typeface="+mj-lt"/>
                          <a:ea typeface="Aptos"/>
                          <a:cs typeface="Times New Roman" panose="02020603050405020304" pitchFamily="18" charset="0"/>
                        </a:rPr>
                        <m:t>𝐴</m:t>
                      </m:r>
                      <m:r>
                        <a:rPr lang="en-US" sz="1600" kern="100">
                          <a:effectLst/>
                          <a:latin typeface="+mj-lt"/>
                          <a:ea typeface="Aptos"/>
                          <a:cs typeface="Times New Roman" panose="02020603050405020304" pitchFamily="18" charset="0"/>
                        </a:rPr>
                        <m:t>=</m:t>
                      </m:r>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kern="100">
                              <a:effectLst/>
                              <a:latin typeface="+mj-lt"/>
                              <a:ea typeface="Aptos"/>
                              <a:cs typeface="Times New Roman" panose="02020603050405020304" pitchFamily="18" charset="0"/>
                            </a:rPr>
                            <m:t>0</m:t>
                          </m:r>
                        </m:sub>
                      </m:sSub>
                      <m:r>
                        <a:rPr lang="en-US" sz="1600" kern="100">
                          <a:effectLst/>
                          <a:latin typeface="+mj-lt"/>
                          <a:ea typeface="Aptos"/>
                          <a:cs typeface="Times New Roman" panose="02020603050405020304" pitchFamily="18" charset="0"/>
                        </a:rPr>
                        <m:t>∪</m:t>
                      </m:r>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kern="100">
                              <a:effectLst/>
                              <a:latin typeface="+mj-lt"/>
                              <a:ea typeface="Aptos"/>
                              <a:cs typeface="Times New Roman" panose="02020603050405020304" pitchFamily="18" charset="0"/>
                            </a:rPr>
                            <m:t>1</m:t>
                          </m:r>
                        </m:sub>
                      </m:sSub>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𝐴</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d>
                        <m:dPr>
                          <m:ctrlPr>
                            <a:rPr lang="en-US" sz="1600" i="1" kern="100">
                              <a:effectLst/>
                              <a:latin typeface="+mj-lt"/>
                              <a:ea typeface="Aptos"/>
                              <a:cs typeface="Times New Roman" panose="02020603050405020304" pitchFamily="18" charset="0"/>
                            </a:rPr>
                          </m:ctrlPr>
                        </m:dPr>
                        <m:e>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kern="100">
                                  <a:effectLst/>
                                  <a:latin typeface="+mj-lt"/>
                                  <a:ea typeface="Aptos"/>
                                  <a:cs typeface="Times New Roman" panose="02020603050405020304" pitchFamily="18" charset="0"/>
                                </a:rPr>
                                <m:t>0</m:t>
                              </m:r>
                            </m:sub>
                          </m:sSub>
                          <m:r>
                            <a:rPr lang="en-US" sz="1600" kern="100">
                              <a:effectLst/>
                              <a:latin typeface="+mj-lt"/>
                              <a:ea typeface="Aptos"/>
                              <a:cs typeface="Times New Roman" panose="02020603050405020304" pitchFamily="18" charset="0"/>
                            </a:rPr>
                            <m:t>∪</m:t>
                          </m:r>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kern="100">
                                  <a:effectLst/>
                                  <a:latin typeface="+mj-lt"/>
                                  <a:ea typeface="Aptos"/>
                                  <a:cs typeface="Times New Roman" panose="02020603050405020304" pitchFamily="18" charset="0"/>
                                </a:rPr>
                                <m:t>1</m:t>
                              </m:r>
                            </m:sub>
                          </m:sSub>
                        </m:e>
                      </m:d>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d>
                        <m:dPr>
                          <m:ctrlPr>
                            <a:rPr lang="en-US" sz="1600" i="1" kern="100">
                              <a:effectLst/>
                              <a:latin typeface="+mj-lt"/>
                              <a:ea typeface="Aptos"/>
                              <a:cs typeface="Times New Roman" panose="02020603050405020304" pitchFamily="18" charset="0"/>
                            </a:rPr>
                          </m:ctrlPr>
                        </m:dPr>
                        <m:e>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kern="100">
                                  <a:effectLst/>
                                  <a:latin typeface="+mj-lt"/>
                                  <a:ea typeface="Aptos"/>
                                  <a:cs typeface="Times New Roman" panose="02020603050405020304" pitchFamily="18" charset="0"/>
                                </a:rPr>
                                <m:t>0</m:t>
                              </m:r>
                            </m:sub>
                          </m:sSub>
                        </m:e>
                      </m:d>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d>
                        <m:dPr>
                          <m:ctrlPr>
                            <a:rPr lang="en-US" sz="1600" i="1" kern="100">
                              <a:effectLst/>
                              <a:latin typeface="+mj-lt"/>
                              <a:ea typeface="Aptos"/>
                              <a:cs typeface="Times New Roman" panose="02020603050405020304" pitchFamily="18" charset="0"/>
                            </a:rPr>
                          </m:ctrlPr>
                        </m:dPr>
                        <m:e>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kern="100">
                                  <a:effectLst/>
                                  <a:latin typeface="+mj-lt"/>
                                  <a:ea typeface="Aptos"/>
                                  <a:cs typeface="Times New Roman" panose="02020603050405020304" pitchFamily="18" charset="0"/>
                                </a:rPr>
                                <m:t>1</m:t>
                              </m:r>
                            </m:sub>
                          </m:sSub>
                        </m:e>
                      </m:d>
                    </m:oMath>
                  </m:oMathPara>
                </a14:m>
                <a:endParaRPr lang="en-US" sz="1600" kern="100" smtClean="0">
                  <a:effectLst/>
                  <a:latin typeface="+mj-lt"/>
                  <a:ea typeface="Aptos"/>
                  <a:cs typeface="Times New Roman" panose="02020603050405020304" pitchFamily="18" charset="0"/>
                </a:endParaRPr>
              </a:p>
              <a:p>
                <a:pPr>
                  <a:lnSpc>
                    <a:spcPct val="150000"/>
                  </a:lnSpc>
                </a:pPr>
                <a:r>
                  <a:rPr lang="en-US" sz="1600" kern="100" smtClean="0">
                    <a:effectLst/>
                    <a:ea typeface="Aptos"/>
                    <a:cs typeface="Times New Roman" panose="02020603050405020304" pitchFamily="18" charset="0"/>
                  </a:rPr>
                  <a:t>            			    </a:t>
                </a:r>
                <a14:m>
                  <m:oMath xmlns:m="http://schemas.openxmlformats.org/officeDocument/2006/math">
                    <m:r>
                      <a:rPr lang="en-US" sz="1600" b="0" i="0" kern="100" smtClean="0">
                        <a:effectLst/>
                        <a:latin typeface="Cambria Math" panose="02040503050406030204" pitchFamily="18" charset="0"/>
                        <a:ea typeface="Aptos"/>
                        <a:cs typeface="Times New Roman" panose="02020603050405020304" pitchFamily="18" charset="0"/>
                      </a:rPr>
                      <m:t> </m:t>
                    </m:r>
                    <m:r>
                      <a:rPr lang="en-US" sz="1600" kern="100">
                        <a:effectLst/>
                        <a:latin typeface="+mj-lt"/>
                        <a:ea typeface="Aptos"/>
                        <a:cs typeface="Times New Roman" panose="02020603050405020304" pitchFamily="18" charset="0"/>
                      </a:rPr>
                      <m:t>=</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10</m:t>
                        </m:r>
                      </m:sub>
                      <m:sup>
                        <m:r>
                          <a:rPr lang="en-US" sz="1600" kern="100">
                            <a:effectLst/>
                            <a:latin typeface="+mj-lt"/>
                            <a:ea typeface="Aptos"/>
                            <a:cs typeface="Times New Roman" panose="02020603050405020304" pitchFamily="18" charset="0"/>
                          </a:rPr>
                          <m:t>0</m:t>
                        </m:r>
                      </m:sup>
                    </m:sSub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01</m:t>
                        </m:r>
                      </m:e>
                      <m:sup>
                        <m:r>
                          <a:rPr lang="en-US" sz="1600" kern="100">
                            <a:effectLst/>
                            <a:latin typeface="+mj-lt"/>
                            <a:ea typeface="Aptos"/>
                            <a:cs typeface="Times New Roman" panose="02020603050405020304" pitchFamily="18" charset="0"/>
                          </a:rPr>
                          <m:t>0</m:t>
                        </m:r>
                      </m:sup>
                    </m:s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99</m:t>
                        </m:r>
                      </m:e>
                      <m:sup>
                        <m:r>
                          <a:rPr lang="en-US" sz="1600" kern="100">
                            <a:effectLst/>
                            <a:latin typeface="+mj-lt"/>
                            <a:ea typeface="Aptos"/>
                            <a:cs typeface="Times New Roman" panose="02020603050405020304" pitchFamily="18" charset="0"/>
                          </a:rPr>
                          <m:t>10</m:t>
                        </m:r>
                      </m:sup>
                    </m:sSup>
                    <m:r>
                      <a:rPr lang="en-US" sz="1600" kern="100">
                        <a:effectLst/>
                        <a:latin typeface="+mj-lt"/>
                        <a:ea typeface="Aptos"/>
                        <a:cs typeface="Times New Roman" panose="02020603050405020304" pitchFamily="18" charset="0"/>
                      </a:rPr>
                      <m:t>+</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10</m:t>
                        </m:r>
                      </m:sub>
                      <m:sup>
                        <m:r>
                          <a:rPr lang="en-US" sz="1600" kern="100">
                            <a:effectLst/>
                            <a:latin typeface="+mj-lt"/>
                            <a:ea typeface="Aptos"/>
                            <a:cs typeface="Times New Roman" panose="02020603050405020304" pitchFamily="18" charset="0"/>
                          </a:rPr>
                          <m:t>1</m:t>
                        </m:r>
                      </m:sup>
                    </m:sSub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01</m:t>
                        </m:r>
                      </m:e>
                      <m:sup>
                        <m:r>
                          <a:rPr lang="en-US" sz="1600" kern="100">
                            <a:effectLst/>
                            <a:latin typeface="+mj-lt"/>
                            <a:ea typeface="Aptos"/>
                            <a:cs typeface="Times New Roman" panose="02020603050405020304" pitchFamily="18" charset="0"/>
                          </a:rPr>
                          <m:t>1</m:t>
                        </m:r>
                      </m:sup>
                    </m:s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99</m:t>
                        </m:r>
                      </m:e>
                      <m:sup>
                        <m:r>
                          <a:rPr lang="en-US" sz="1600" kern="100">
                            <a:effectLst/>
                            <a:latin typeface="+mj-lt"/>
                            <a:ea typeface="Aptos"/>
                            <a:cs typeface="Times New Roman" panose="02020603050405020304" pitchFamily="18" charset="0"/>
                          </a:rPr>
                          <m:t>9</m:t>
                        </m:r>
                      </m:sup>
                    </m:sSup>
                  </m:oMath>
                </a14:m>
                <a:endParaRPr lang="en-US" sz="1600" i="1" kern="100" smtClean="0">
                  <a:effectLst/>
                  <a:latin typeface="+mj-lt"/>
                  <a:ea typeface="Aptos"/>
                  <a:cs typeface="Times New Roman" panose="02020603050405020304" pitchFamily="18" charset="0"/>
                </a:endParaRPr>
              </a:p>
              <a:p>
                <a:pPr>
                  <a:lnSpc>
                    <a:spcPct val="150000"/>
                  </a:lnSpc>
                </a:pPr>
                <a:r>
                  <a:rPr lang="en-US" sz="1600" kern="100" smtClean="0">
                    <a:effectLst/>
                    <a:ea typeface="Aptos"/>
                    <a:cs typeface="Times New Roman" panose="02020603050405020304" pitchFamily="18" charset="0"/>
                  </a:rPr>
                  <a:t>			     </a:t>
                </a:r>
                <a14:m>
                  <m:oMath xmlns:m="http://schemas.openxmlformats.org/officeDocument/2006/math">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99</m:t>
                        </m:r>
                      </m:e>
                      <m:sup>
                        <m:r>
                          <a:rPr lang="en-US" sz="1600" kern="100">
                            <a:effectLst/>
                            <a:latin typeface="+mj-lt"/>
                            <a:ea typeface="Aptos"/>
                            <a:cs typeface="Times New Roman" panose="02020603050405020304" pitchFamily="18" charset="0"/>
                          </a:rPr>
                          <m:t>10</m:t>
                        </m:r>
                      </m:sup>
                    </m:sSup>
                    <m:r>
                      <a:rPr lang="en-US" sz="1600" kern="100">
                        <a:effectLst/>
                        <a:latin typeface="+mj-lt"/>
                        <a:ea typeface="Aptos"/>
                        <a:cs typeface="Times New Roman" panose="02020603050405020304" pitchFamily="18" charset="0"/>
                      </a:rPr>
                      <m:t>+10⋅0,01⋅0,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99</m:t>
                        </m:r>
                      </m:e>
                      <m:sup>
                        <m:r>
                          <a:rPr lang="en-US" sz="1600" kern="100">
                            <a:effectLst/>
                            <a:latin typeface="+mj-lt"/>
                            <a:ea typeface="Aptos"/>
                            <a:cs typeface="Times New Roman" panose="02020603050405020304" pitchFamily="18" charset="0"/>
                          </a:rPr>
                          <m:t>9</m:t>
                        </m:r>
                      </m:sup>
                    </m:sSup>
                    <m:r>
                      <a:rPr lang="en-US" sz="1600" kern="100">
                        <a:effectLst/>
                        <a:latin typeface="+mj-lt"/>
                        <a:ea typeface="Aptos"/>
                        <a:cs typeface="Times New Roman" panose="02020603050405020304" pitchFamily="18" charset="0"/>
                      </a:rPr>
                      <m:t>≈0,996</m:t>
                    </m:r>
                  </m:oMath>
                </a14:m>
                <a:r>
                  <a:rPr lang="en-US" sz="1600" kern="100">
                    <a:effectLst/>
                    <a:latin typeface="+mj-lt"/>
                    <a:ea typeface="Aptos"/>
                    <a:cs typeface="Times New Roman" panose="02020603050405020304" pitchFamily="18" charset="0"/>
                  </a:rPr>
                  <a:t>.</a:t>
                </a:r>
              </a:p>
              <a:p>
                <a:pPr>
                  <a:lnSpc>
                    <a:spcPct val="150000"/>
                  </a:lnSpc>
                </a:pPr>
                <a:r>
                  <a:rPr lang="en-US" sz="1600" kern="100">
                    <a:effectLst/>
                    <a:latin typeface="+mj-lt"/>
                    <a:ea typeface="Georgia" panose="02040502050405020303" pitchFamily="18" charset="0"/>
                    <a:cs typeface="Times New Roman" panose="02020603050405020304" pitchFamily="18" charset="0"/>
                  </a:rPr>
                  <a:t>Vậy tỉ lệ những hộp linh kiện điện tử loại I là khoảng </a:t>
                </a:r>
                <a14:m>
                  <m:oMath xmlns:m="http://schemas.openxmlformats.org/officeDocument/2006/math">
                    <m:r>
                      <a:rPr lang="en-US" sz="1600" kern="100">
                        <a:effectLst/>
                        <a:latin typeface="+mj-lt"/>
                        <a:ea typeface="Aptos"/>
                        <a:cs typeface="Times New Roman" panose="02020603050405020304" pitchFamily="18" charset="0"/>
                      </a:rPr>
                      <m:t>99,6%</m:t>
                    </m:r>
                  </m:oMath>
                </a14:m>
                <a:r>
                  <a:rPr lang="en-US" sz="1600" kern="100">
                    <a:effectLst/>
                    <a:latin typeface="+mj-lt"/>
                    <a:ea typeface="Aptos"/>
                    <a:cs typeface="Times New Roman" panose="02020603050405020304" pitchFamily="18" charset="0"/>
                  </a:rPr>
                  <a:t>.</a:t>
                </a:r>
              </a:p>
            </p:txBody>
          </p:sp>
        </mc:Choice>
        <mc:Fallback>
          <p:sp>
            <p:nvSpPr>
              <p:cNvPr id="6" name="Rectangle 5"/>
              <p:cNvSpPr>
                <a:spLocks noRot="1" noChangeAspect="1" noMove="1" noResize="1" noEditPoints="1" noAdjustHandles="1" noChangeArrowheads="1" noChangeShapeType="1" noTextEdit="1"/>
              </p:cNvSpPr>
              <p:nvPr/>
            </p:nvSpPr>
            <p:spPr>
              <a:xfrm>
                <a:off x="618750" y="2591639"/>
                <a:ext cx="7988027" cy="2344040"/>
              </a:xfrm>
              <a:prstGeom prst="rect">
                <a:avLst/>
              </a:prstGeom>
              <a:blipFill>
                <a:blip r:embed="rId3"/>
                <a:stretch>
                  <a:fillRect l="-458" b="-51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dissolv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dissolv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dissolve">
                                      <p:cBhvr>
                                        <p:cTn id="27" dur="500"/>
                                        <p:tgtEl>
                                          <p:spTgt spid="6">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dissolve">
                                      <p:cBhvr>
                                        <p:cTn id="30" dur="500"/>
                                        <p:tgtEl>
                                          <p:spTgt spid="6">
                                            <p:txEl>
                                              <p:pRg st="3" end="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dissolve">
                                      <p:cBhvr>
                                        <p:cTn id="33" dur="50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dissolve">
                                      <p:cBhvr>
                                        <p:cTn id="3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8" name="Rectangle 27"/>
          <p:cNvSpPr/>
          <p:nvPr/>
        </p:nvSpPr>
        <p:spPr>
          <a:xfrm>
            <a:off x="849995" y="614384"/>
            <a:ext cx="7531292" cy="3000821"/>
          </a:xfrm>
          <a:prstGeom prst="rect">
            <a:avLst/>
          </a:prstGeom>
        </p:spPr>
        <p:txBody>
          <a:bodyPr wrap="square">
            <a:spAutoFit/>
          </a:bodyPr>
          <a:lstStyle/>
          <a:p>
            <a:pPr algn="just">
              <a:lnSpc>
                <a:spcPct val="150000"/>
              </a:lnSpc>
              <a:defRPr/>
            </a:pPr>
            <a:r>
              <a:rPr lang="vi-VN" sz="1800" b="1" kern="1200">
                <a:solidFill>
                  <a:srgbClr val="1F497D"/>
                </a:solidFill>
                <a:cs typeface="Arial" panose="020B0604020202020204" pitchFamily="34" charset="0"/>
              </a:rPr>
              <a:t>Bài </a:t>
            </a:r>
            <a:r>
              <a:rPr lang="en-US" sz="1800" b="1" kern="1200" smtClean="0">
                <a:solidFill>
                  <a:srgbClr val="1F497D"/>
                </a:solidFill>
                <a:cs typeface="Arial" panose="020B0604020202020204" pitchFamily="34" charset="0"/>
              </a:rPr>
              <a:t>1.7</a:t>
            </a:r>
            <a:r>
              <a:rPr lang="vi-VN" sz="1800" b="1" kern="1200" smtClean="0">
                <a:solidFill>
                  <a:srgbClr val="1F497D"/>
                </a:solidFill>
                <a:cs typeface="Arial" panose="020B0604020202020204" pitchFamily="34" charset="0"/>
              </a:rPr>
              <a:t> </a:t>
            </a:r>
            <a:r>
              <a:rPr lang="vi-VN" sz="1800" b="1" kern="1200">
                <a:solidFill>
                  <a:srgbClr val="1F497D"/>
                </a:solidFill>
                <a:cs typeface="Arial" panose="020B0604020202020204" pitchFamily="34" charset="0"/>
              </a:rPr>
              <a:t>(SGK</a:t>
            </a:r>
            <a:r>
              <a:rPr lang="en-US" sz="1800" b="1" kern="1200">
                <a:solidFill>
                  <a:srgbClr val="1F497D"/>
                </a:solidFill>
                <a:cs typeface="Arial" panose="020B0604020202020204" pitchFamily="34" charset="0"/>
              </a:rPr>
              <a:t> – </a:t>
            </a:r>
            <a:r>
              <a:rPr lang="vi-VN" sz="1800" b="1" kern="1200">
                <a:solidFill>
                  <a:srgbClr val="1F497D"/>
                </a:solidFill>
                <a:cs typeface="Arial" panose="020B0604020202020204" pitchFamily="34" charset="0"/>
              </a:rPr>
              <a:t>tr.</a:t>
            </a:r>
            <a:r>
              <a:rPr lang="en-US" sz="1800" b="1" kern="1200">
                <a:solidFill>
                  <a:srgbClr val="1F497D"/>
                </a:solidFill>
                <a:cs typeface="Arial" panose="020B0604020202020204" pitchFamily="34" charset="0"/>
              </a:rPr>
              <a:t>20</a:t>
            </a:r>
            <a:r>
              <a:rPr lang="en-US" sz="1800" b="1" kern="1200">
                <a:solidFill>
                  <a:srgbClr val="1F497D"/>
                </a:solidFill>
                <a:cs typeface="Arial" panose="020B0604020202020204" pitchFamily="34" charset="0"/>
              </a:rPr>
              <a:t>) </a:t>
            </a:r>
            <a:r>
              <a:rPr lang="vi-VN" sz="1800">
                <a:solidFill>
                  <a:prstClr val="black"/>
                </a:solidFill>
                <a:latin typeface="+mn-lt"/>
                <a:ea typeface="+mn-ea"/>
                <a:cs typeface="Arial" panose="020B0604020202020204" pitchFamily="34" charset="0"/>
              </a:rPr>
              <a:t>Một bài thi trắc nghiệm gồm 10 câu hỏi, mỗi câu có 4 phương án trả lời, trong đó </a:t>
            </a:r>
            <a:r>
              <a:rPr lang="vi-VN" sz="1800">
                <a:solidFill>
                  <a:prstClr val="black"/>
                </a:solidFill>
                <a:latin typeface="+mn-lt"/>
                <a:ea typeface="+mn-ea"/>
                <a:cs typeface="Arial" panose="020B0604020202020204" pitchFamily="34" charset="0"/>
              </a:rPr>
              <a:t>chỉ </a:t>
            </a:r>
            <a:r>
              <a:rPr lang="vi-VN" sz="1800" smtClean="0">
                <a:solidFill>
                  <a:prstClr val="black"/>
                </a:solidFill>
                <a:latin typeface="+mn-lt"/>
                <a:ea typeface="+mn-ea"/>
                <a:cs typeface="Arial" panose="020B0604020202020204" pitchFamily="34" charset="0"/>
              </a:rPr>
              <a:t>có</a:t>
            </a:r>
            <a:r>
              <a:rPr lang="en-US" sz="1800" smtClean="0">
                <a:solidFill>
                  <a:prstClr val="black"/>
                </a:solidFill>
                <a:latin typeface="+mn-lt"/>
                <a:ea typeface="+mn-ea"/>
                <a:cs typeface="Arial" panose="020B0604020202020204" pitchFamily="34" charset="0"/>
              </a:rPr>
              <a:t> </a:t>
            </a:r>
            <a:r>
              <a:rPr lang="vi-VN" sz="1800" smtClean="0">
                <a:solidFill>
                  <a:prstClr val="black"/>
                </a:solidFill>
                <a:latin typeface="+mn-lt"/>
                <a:ea typeface="+mn-ea"/>
                <a:cs typeface="Arial" panose="020B0604020202020204" pitchFamily="34" charset="0"/>
              </a:rPr>
              <a:t>một </a:t>
            </a:r>
            <a:r>
              <a:rPr lang="vi-VN" sz="1800">
                <a:solidFill>
                  <a:prstClr val="black"/>
                </a:solidFill>
                <a:latin typeface="+mn-lt"/>
                <a:ea typeface="+mn-ea"/>
                <a:cs typeface="Arial" panose="020B0604020202020204" pitchFamily="34" charset="0"/>
              </a:rPr>
              <a:t>phương án đúng. Mỗi câu trả lời đúng được 4 điểm, mỗi câu trả lời sai trừ 1 </a:t>
            </a:r>
            <a:r>
              <a:rPr lang="vi-VN" sz="1800">
                <a:solidFill>
                  <a:prstClr val="black"/>
                </a:solidFill>
                <a:latin typeface="+mn-lt"/>
                <a:ea typeface="+mn-ea"/>
                <a:cs typeface="Arial" panose="020B0604020202020204" pitchFamily="34" charset="0"/>
              </a:rPr>
              <a:t>điểm</a:t>
            </a:r>
            <a:r>
              <a:rPr lang="vi-VN" sz="1800" smtClean="0">
                <a:solidFill>
                  <a:prstClr val="black"/>
                </a:solidFill>
                <a:latin typeface="+mn-lt"/>
                <a:ea typeface="+mn-ea"/>
                <a:cs typeface="Arial" panose="020B0604020202020204" pitchFamily="34" charset="0"/>
              </a:rPr>
              <a:t>.</a:t>
            </a:r>
            <a:r>
              <a:rPr lang="en-US" sz="1800" smtClean="0">
                <a:solidFill>
                  <a:prstClr val="black"/>
                </a:solidFill>
                <a:latin typeface="+mn-lt"/>
                <a:ea typeface="+mn-ea"/>
                <a:cs typeface="Arial" panose="020B0604020202020204" pitchFamily="34" charset="0"/>
              </a:rPr>
              <a:t> </a:t>
            </a:r>
            <a:r>
              <a:rPr lang="vi-VN" sz="1800" smtClean="0">
                <a:solidFill>
                  <a:prstClr val="black"/>
                </a:solidFill>
                <a:latin typeface="+mn-lt"/>
                <a:ea typeface="+mn-ea"/>
                <a:cs typeface="Arial" panose="020B0604020202020204" pitchFamily="34" charset="0"/>
              </a:rPr>
              <a:t>Một </a:t>
            </a:r>
            <a:r>
              <a:rPr lang="vi-VN" sz="1800">
                <a:solidFill>
                  <a:prstClr val="black"/>
                </a:solidFill>
                <a:latin typeface="+mn-lt"/>
                <a:ea typeface="+mn-ea"/>
                <a:cs typeface="Arial" panose="020B0604020202020204" pitchFamily="34" charset="0"/>
              </a:rPr>
              <a:t>thí sinh làm bài bằng cách ở mỗi câu hỏi chọn ngẫu nhiên một phương án trả </a:t>
            </a:r>
            <a:r>
              <a:rPr lang="vi-VN" sz="1800">
                <a:solidFill>
                  <a:prstClr val="black"/>
                </a:solidFill>
                <a:latin typeface="+mn-lt"/>
                <a:ea typeface="+mn-ea"/>
                <a:cs typeface="Arial" panose="020B0604020202020204" pitchFamily="34" charset="0"/>
              </a:rPr>
              <a:t>lời</a:t>
            </a:r>
            <a:r>
              <a:rPr lang="vi-VN" sz="1800" smtClean="0">
                <a:solidFill>
                  <a:prstClr val="black"/>
                </a:solidFill>
                <a:latin typeface="+mn-lt"/>
                <a:ea typeface="+mn-ea"/>
                <a:cs typeface="Arial" panose="020B0604020202020204" pitchFamily="34" charset="0"/>
              </a:rPr>
              <a:t>.</a:t>
            </a:r>
            <a:r>
              <a:rPr lang="en-US" sz="1800" smtClean="0">
                <a:solidFill>
                  <a:prstClr val="black"/>
                </a:solidFill>
                <a:latin typeface="+mn-lt"/>
                <a:ea typeface="+mn-ea"/>
                <a:cs typeface="Arial" panose="020B0604020202020204" pitchFamily="34" charset="0"/>
              </a:rPr>
              <a:t> </a:t>
            </a:r>
            <a:r>
              <a:rPr lang="vi-VN" sz="1800" smtClean="0">
                <a:solidFill>
                  <a:prstClr val="black"/>
                </a:solidFill>
                <a:latin typeface="+mn-lt"/>
                <a:ea typeface="+mn-ea"/>
                <a:cs typeface="Arial" panose="020B0604020202020204" pitchFamily="34" charset="0"/>
              </a:rPr>
              <a:t>Tính </a:t>
            </a:r>
            <a:r>
              <a:rPr lang="vi-VN" sz="1800">
                <a:solidFill>
                  <a:prstClr val="black"/>
                </a:solidFill>
                <a:latin typeface="+mn-lt"/>
                <a:ea typeface="+mn-ea"/>
                <a:cs typeface="Arial" panose="020B0604020202020204" pitchFamily="34" charset="0"/>
              </a:rPr>
              <a:t>xác suất để thí sinh đó sau khi hoàn thành hết 10 câu trong bài thi, có kết </a:t>
            </a:r>
            <a:r>
              <a:rPr lang="vi-VN" sz="1800">
                <a:solidFill>
                  <a:prstClr val="black"/>
                </a:solidFill>
                <a:latin typeface="+mn-lt"/>
                <a:ea typeface="+mn-ea"/>
                <a:cs typeface="Arial" panose="020B0604020202020204" pitchFamily="34" charset="0"/>
              </a:rPr>
              <a:t>quả</a:t>
            </a:r>
            <a:r>
              <a:rPr lang="vi-VN" sz="1800" smtClean="0">
                <a:solidFill>
                  <a:prstClr val="black"/>
                </a:solidFill>
                <a:latin typeface="+mn-lt"/>
                <a:ea typeface="+mn-ea"/>
                <a:cs typeface="Arial" panose="020B0604020202020204" pitchFamily="34" charset="0"/>
              </a:rPr>
              <a:t>:</a:t>
            </a:r>
            <a:endParaRPr lang="en-US" sz="1800" smtClean="0">
              <a:solidFill>
                <a:prstClr val="black"/>
              </a:solidFill>
              <a:latin typeface="+mn-lt"/>
              <a:ea typeface="+mn-ea"/>
              <a:cs typeface="Arial" panose="020B0604020202020204" pitchFamily="34" charset="0"/>
            </a:endParaRPr>
          </a:p>
          <a:p>
            <a:pPr algn="ctr">
              <a:lnSpc>
                <a:spcPct val="150000"/>
              </a:lnSpc>
              <a:defRPr/>
            </a:pPr>
            <a:r>
              <a:rPr lang="vi-VN" sz="1800">
                <a:solidFill>
                  <a:prstClr val="black"/>
                </a:solidFill>
                <a:latin typeface="+mn-lt"/>
                <a:ea typeface="+mn-ea"/>
                <a:cs typeface="Arial" panose="020B0604020202020204" pitchFamily="34" charset="0"/>
              </a:rPr>
              <a:t>a) 15 </a:t>
            </a:r>
            <a:r>
              <a:rPr lang="vi-VN" sz="1800">
                <a:solidFill>
                  <a:prstClr val="black"/>
                </a:solidFill>
                <a:latin typeface="+mn-lt"/>
                <a:ea typeface="+mn-ea"/>
                <a:cs typeface="Arial" panose="020B0604020202020204" pitchFamily="34" charset="0"/>
              </a:rPr>
              <a:t>điểm</a:t>
            </a:r>
            <a:r>
              <a:rPr lang="vi-VN" sz="1800" smtClean="0">
                <a:solidFill>
                  <a:prstClr val="black"/>
                </a:solidFill>
                <a:latin typeface="+mn-lt"/>
                <a:ea typeface="+mn-ea"/>
                <a:cs typeface="Arial" panose="020B0604020202020204" pitchFamily="34" charset="0"/>
              </a:rPr>
              <a:t>;</a:t>
            </a:r>
            <a:r>
              <a:rPr lang="en-US" sz="1800" smtClean="0">
                <a:solidFill>
                  <a:prstClr val="black"/>
                </a:solidFill>
                <a:latin typeface="+mn-lt"/>
                <a:ea typeface="+mn-ea"/>
                <a:cs typeface="Arial" panose="020B0604020202020204" pitchFamily="34" charset="0"/>
              </a:rPr>
              <a:t>				</a:t>
            </a:r>
            <a:r>
              <a:rPr lang="vi-VN" sz="1800" smtClean="0">
                <a:solidFill>
                  <a:prstClr val="black"/>
                </a:solidFill>
                <a:latin typeface="+mn-lt"/>
                <a:ea typeface="+mn-ea"/>
                <a:cs typeface="Arial" panose="020B0604020202020204" pitchFamily="34" charset="0"/>
              </a:rPr>
              <a:t>b</a:t>
            </a:r>
            <a:r>
              <a:rPr lang="vi-VN" sz="1800">
                <a:solidFill>
                  <a:prstClr val="black"/>
                </a:solidFill>
                <a:latin typeface="+mn-lt"/>
                <a:ea typeface="+mn-ea"/>
                <a:cs typeface="Arial" panose="020B0604020202020204" pitchFamily="34" charset="0"/>
              </a:rPr>
              <a:t>) Bị điểm âm.</a:t>
            </a:r>
            <a:endParaRPr lang="vi-VN" sz="1800">
              <a:solidFill>
                <a:prstClr val="black"/>
              </a:solidFill>
              <a:latin typeface="+mn-lt"/>
              <a:ea typeface="+mn-ea"/>
              <a:cs typeface="Arial" panose="020B0604020202020204" pitchFamily="34" charset="0"/>
            </a:endParaRPr>
          </a:p>
        </p:txBody>
      </p:sp>
      <p:pic>
        <p:nvPicPr>
          <p:cNvPr id="41" name="Picture 40"/>
          <p:cNvPicPr>
            <a:picLocks noChangeAspect="1"/>
          </p:cNvPicPr>
          <p:nvPr/>
        </p:nvPicPr>
        <p:blipFill>
          <a:blip r:embed="rId3"/>
          <a:stretch>
            <a:fillRect/>
          </a:stretch>
        </p:blipFill>
        <p:spPr>
          <a:xfrm>
            <a:off x="6640510" y="4389120"/>
            <a:ext cx="1740778" cy="383458"/>
          </a:xfrm>
          <a:prstGeom prst="rect">
            <a:avLst/>
          </a:prstGeom>
        </p:spPr>
      </p:pic>
      <p:pic>
        <p:nvPicPr>
          <p:cNvPr id="3" name="Picture 2"/>
          <p:cNvPicPr>
            <a:picLocks noChangeAspect="1"/>
          </p:cNvPicPr>
          <p:nvPr/>
        </p:nvPicPr>
        <p:blipFill>
          <a:blip r:embed="rId4"/>
          <a:stretch>
            <a:fillRect/>
          </a:stretch>
        </p:blipFill>
        <p:spPr>
          <a:xfrm>
            <a:off x="849995" y="4024102"/>
            <a:ext cx="819779" cy="864611"/>
          </a:xfrm>
          <a:prstGeom prst="rect">
            <a:avLst/>
          </a:prstGeom>
        </p:spPr>
      </p:pic>
    </p:spTree>
    <p:extLst>
      <p:ext uri="{BB962C8B-B14F-4D97-AF65-F5344CB8AC3E}">
        <p14:creationId xmlns:p14="http://schemas.microsoft.com/office/powerpoint/2010/main" val="292530897"/>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9" name="Rectangle 28"/>
          <p:cNvSpPr/>
          <p:nvPr/>
        </p:nvSpPr>
        <p:spPr>
          <a:xfrm>
            <a:off x="1245678" y="651429"/>
            <a:ext cx="754797" cy="38472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9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245678" y="1164401"/>
                <a:ext cx="6757022" cy="3289490"/>
              </a:xfrm>
              <a:prstGeom prst="rect">
                <a:avLst/>
              </a:prstGeom>
            </p:spPr>
            <p:txBody>
              <a:bodyPr wrap="square">
                <a:spAutoFit/>
              </a:bodyPr>
              <a:lstStyle/>
              <a:p>
                <a:pPr lvl="0">
                  <a:lnSpc>
                    <a:spcPct val="150000"/>
                  </a:lnSpc>
                  <a:spcBef>
                    <a:spcPts val="200"/>
                  </a:spcBef>
                  <a:spcAft>
                    <a:spcPts val="200"/>
                  </a:spcAft>
                </a:pPr>
                <a:r>
                  <a:rPr lang="en-US" sz="1800" kern="100">
                    <a:ea typeface="Georgia" panose="02040502050405020303" pitchFamily="18" charset="0"/>
                    <a:cs typeface="Times New Roman" panose="02020603050405020304" pitchFamily="18" charset="0"/>
                  </a:rPr>
                  <a:t>a</a:t>
                </a:r>
                <a:r>
                  <a:rPr lang="en-US" sz="1800" kern="100">
                    <a:ea typeface="Georgia" panose="02040502050405020303" pitchFamily="18" charset="0"/>
                    <a:cs typeface="Times New Roman" panose="02020603050405020304" pitchFamily="18" charset="0"/>
                  </a:rPr>
                  <a:t>) </a:t>
                </a:r>
                <a:r>
                  <a:rPr lang="en-US" sz="1800" kern="100" smtClean="0">
                    <a:ea typeface="Georgia" panose="02040502050405020303" pitchFamily="18" charset="0"/>
                    <a:cs typeface="Times New Roman" panose="02020603050405020304" pitchFamily="18" charset="0"/>
                  </a:rPr>
                  <a:t>Gọi </a:t>
                </a:r>
                <a14:m>
                  <m:oMath xmlns:m="http://schemas.openxmlformats.org/officeDocument/2006/math">
                    <m:r>
                      <a:rPr lang="en-US" sz="1800" i="1" kern="100">
                        <a:latin typeface="Cambria Math" panose="02040503050406030204" pitchFamily="18" charset="0"/>
                        <a:ea typeface="Aptos"/>
                        <a:cs typeface="Times New Roman" panose="02020603050405020304" pitchFamily="18" charset="0"/>
                      </a:rPr>
                      <m:t>𝑥</m:t>
                    </m:r>
                  </m:oMath>
                </a14:m>
                <a:r>
                  <a:rPr lang="en-US" sz="1800" kern="100">
                    <a:ea typeface="Georgia" panose="02040502050405020303" pitchFamily="18" charset="0"/>
                    <a:cs typeface="Times New Roman" panose="02020603050405020304" pitchFamily="18" charset="0"/>
                  </a:rPr>
                  <a:t> là số câu trả lời đúng </a:t>
                </a:r>
                <a14:m>
                  <m:oMath xmlns:m="http://schemas.openxmlformats.org/officeDocument/2006/math">
                    <m:r>
                      <a:rPr lang="en-US" sz="1800" i="1" kern="100">
                        <a:latin typeface="Cambria Math" panose="02040503050406030204" pitchFamily="18" charset="0"/>
                        <a:ea typeface="Georgia" panose="02040502050405020303" pitchFamily="18" charset="0"/>
                        <a:cs typeface="Times New Roman" panose="02020603050405020304" pitchFamily="18" charset="0"/>
                      </a:rPr>
                      <m:t>⇒</m:t>
                    </m:r>
                    <m:r>
                      <a:rPr lang="en-US" sz="1800" kern="100">
                        <a:latin typeface="Cambria Math" panose="02040503050406030204" pitchFamily="18" charset="0"/>
                        <a:ea typeface="Aptos"/>
                        <a:cs typeface="Times New Roman" panose="02020603050405020304" pitchFamily="18" charset="0"/>
                      </a:rPr>
                      <m:t>10</m:t>
                    </m:r>
                    <m:r>
                      <a:rPr lang="en-US" sz="1800" i="1" kern="100">
                        <a:latin typeface="Cambria Math" panose="02040503050406030204" pitchFamily="18" charset="0"/>
                        <a:ea typeface="Aptos"/>
                        <a:cs typeface="Times New Roman" panose="02020603050405020304" pitchFamily="18" charset="0"/>
                      </a:rPr>
                      <m:t>−</m:t>
                    </m:r>
                    <m:r>
                      <a:rPr lang="en-US" sz="1800" i="1" kern="100">
                        <a:latin typeface="Cambria Math" panose="02040503050406030204" pitchFamily="18" charset="0"/>
                        <a:ea typeface="Aptos"/>
                        <a:cs typeface="Times New Roman" panose="02020603050405020304" pitchFamily="18" charset="0"/>
                      </a:rPr>
                      <m:t>𝑥</m:t>
                    </m:r>
                  </m:oMath>
                </a14:m>
                <a:r>
                  <a:rPr lang="en-US" sz="1800" kern="100">
                    <a:ea typeface="Georgia" panose="02040502050405020303" pitchFamily="18" charset="0"/>
                    <a:cs typeface="Times New Roman" panose="02020603050405020304" pitchFamily="18" charset="0"/>
                  </a:rPr>
                  <a:t> </a:t>
                </a:r>
                <a:r>
                  <a:rPr lang="en-US" sz="1800" kern="100">
                    <a:ea typeface="Georgia" panose="02040502050405020303" pitchFamily="18" charset="0"/>
                    <a:cs typeface="Times New Roman" panose="02020603050405020304" pitchFamily="18" charset="0"/>
                  </a:rPr>
                  <a:t>là </a:t>
                </a:r>
                <a:r>
                  <a:rPr lang="en-US" sz="1800" kern="100" smtClean="0">
                    <a:ea typeface="Georgia" panose="02040502050405020303" pitchFamily="18" charset="0"/>
                    <a:cs typeface="Times New Roman" panose="02020603050405020304" pitchFamily="18" charset="0"/>
                  </a:rPr>
                  <a:t>số </a:t>
                </a:r>
                <a:r>
                  <a:rPr lang="en-US" sz="1800" kern="100">
                    <a:ea typeface="Georgia" panose="02040502050405020303" pitchFamily="18" charset="0"/>
                    <a:cs typeface="Times New Roman" panose="02020603050405020304" pitchFamily="18" charset="0"/>
                  </a:rPr>
                  <a:t>câu trả lời sai</a:t>
                </a:r>
                <a:r>
                  <a:rPr lang="en-US" sz="1800" kern="100">
                    <a:ea typeface="Georgia" panose="02040502050405020303" pitchFamily="18" charset="0"/>
                    <a:cs typeface="Times New Roman" panose="02020603050405020304" pitchFamily="18" charset="0"/>
                  </a:rPr>
                  <a:t>. </a:t>
                </a:r>
                <a:endParaRPr lang="en-US" sz="1800" kern="100" smtClean="0">
                  <a:effectLst/>
                  <a:latin typeface="+mj-lt"/>
                  <a:ea typeface="Georgia" panose="02040502050405020303" pitchFamily="18" charset="0"/>
                  <a:cs typeface="Times New Roman" panose="02020603050405020304" pitchFamily="18" charset="0"/>
                </a:endParaRPr>
              </a:p>
              <a:p>
                <a:pPr>
                  <a:lnSpc>
                    <a:spcPct val="150000"/>
                  </a:lnSpc>
                  <a:spcBef>
                    <a:spcPts val="200"/>
                  </a:spcBef>
                  <a:spcAft>
                    <a:spcPts val="200"/>
                  </a:spcAft>
                </a:pPr>
                <a:r>
                  <a:rPr lang="en-US" sz="1800" kern="100" smtClean="0">
                    <a:effectLst/>
                    <a:latin typeface="+mj-lt"/>
                    <a:ea typeface="Georgia" panose="02040502050405020303" pitchFamily="18" charset="0"/>
                    <a:cs typeface="Times New Roman" panose="02020603050405020304" pitchFamily="18" charset="0"/>
                  </a:rPr>
                  <a:t>Thí </a:t>
                </a:r>
                <a:r>
                  <a:rPr lang="en-US" sz="1800" kern="100">
                    <a:effectLst/>
                    <a:latin typeface="+mj-lt"/>
                    <a:ea typeface="Georgia" panose="02040502050405020303" pitchFamily="18" charset="0"/>
                    <a:cs typeface="Times New Roman" panose="02020603050405020304" pitchFamily="18" charset="0"/>
                  </a:rPr>
                  <a:t>sinh được </a:t>
                </a:r>
                <a14:m>
                  <m:oMath xmlns:m="http://schemas.openxmlformats.org/officeDocument/2006/math">
                    <m:r>
                      <a:rPr lang="en-US" sz="1800" kern="100">
                        <a:effectLst/>
                        <a:latin typeface="+mj-lt"/>
                        <a:ea typeface="Aptos"/>
                        <a:cs typeface="Times New Roman" panose="02020603050405020304" pitchFamily="18" charset="0"/>
                      </a:rPr>
                      <m:t>4</m:t>
                    </m:r>
                    <m:r>
                      <a:rPr lang="en-US" sz="1800" i="1" kern="100">
                        <a:effectLst/>
                        <a:latin typeface="+mj-lt"/>
                        <a:ea typeface="Aptos"/>
                        <a:cs typeface="Times New Roman" panose="02020603050405020304" pitchFamily="18" charset="0"/>
                      </a:rPr>
                      <m:t>𝑥</m:t>
                    </m:r>
                    <m:r>
                      <a:rPr lang="en-US" sz="1800" i="1" kern="100">
                        <a:effectLst/>
                        <a:latin typeface="+mj-lt"/>
                        <a:ea typeface="Aptos"/>
                        <a:cs typeface="Times New Roman" panose="02020603050405020304" pitchFamily="18" charset="0"/>
                      </a:rPr>
                      <m:t>−</m:t>
                    </m:r>
                    <m:r>
                      <a:rPr lang="en-US" sz="1800" kern="100">
                        <a:effectLst/>
                        <a:latin typeface="+mj-lt"/>
                        <a:ea typeface="Aptos"/>
                        <a:cs typeface="Times New Roman" panose="02020603050405020304" pitchFamily="18" charset="0"/>
                      </a:rPr>
                      <m:t>(10</m:t>
                    </m:r>
                    <m:r>
                      <a:rPr lang="en-US" sz="1800" i="1" kern="100">
                        <a:effectLst/>
                        <a:latin typeface="+mj-lt"/>
                        <a:ea typeface="Aptos"/>
                        <a:cs typeface="Times New Roman" panose="02020603050405020304" pitchFamily="18" charset="0"/>
                      </a:rPr>
                      <m:t>−</m:t>
                    </m:r>
                    <m:r>
                      <a:rPr lang="en-US" sz="1800" i="1" kern="100">
                        <a:effectLst/>
                        <a:latin typeface="+mj-lt"/>
                        <a:ea typeface="Aptos"/>
                        <a:cs typeface="Times New Roman" panose="02020603050405020304" pitchFamily="18" charset="0"/>
                      </a:rPr>
                      <m:t>𝑥</m:t>
                    </m:r>
                    <m:r>
                      <a:rPr lang="en-US" sz="1800" kern="100">
                        <a:effectLst/>
                        <a:latin typeface="+mj-lt"/>
                        <a:ea typeface="Aptos"/>
                        <a:cs typeface="Times New Roman" panose="02020603050405020304" pitchFamily="18" charset="0"/>
                      </a:rPr>
                      <m:t>)=</m:t>
                    </m:r>
                  </m:oMath>
                </a14:m>
                <a:r>
                  <a:rPr lang="en-US" sz="1800" kern="100">
                    <a:effectLst/>
                    <a:latin typeface="+mj-lt"/>
                    <a:ea typeface="Aptos"/>
                    <a:cs typeface="Times New Roman" panose="02020603050405020304" pitchFamily="18" charset="0"/>
                  </a:rPr>
                  <a:t> </a:t>
                </a:r>
                <a14:m>
                  <m:oMath xmlns:m="http://schemas.openxmlformats.org/officeDocument/2006/math">
                    <m:r>
                      <a:rPr lang="en-US" sz="1800" kern="100">
                        <a:effectLst/>
                        <a:latin typeface="+mj-lt"/>
                        <a:ea typeface="Aptos"/>
                        <a:cs typeface="Times New Roman" panose="02020603050405020304" pitchFamily="18" charset="0"/>
                      </a:rPr>
                      <m:t>5</m:t>
                    </m:r>
                    <m:r>
                      <a:rPr lang="en-US" sz="1800" i="1" kern="100">
                        <a:effectLst/>
                        <a:latin typeface="+mj-lt"/>
                        <a:ea typeface="Aptos"/>
                        <a:cs typeface="Times New Roman" panose="02020603050405020304" pitchFamily="18" charset="0"/>
                      </a:rPr>
                      <m:t>𝑥</m:t>
                    </m:r>
                    <m:r>
                      <a:rPr lang="en-US" sz="1800" i="1" kern="100">
                        <a:effectLst/>
                        <a:latin typeface="+mj-lt"/>
                        <a:ea typeface="Aptos"/>
                        <a:cs typeface="Times New Roman" panose="02020603050405020304" pitchFamily="18" charset="0"/>
                      </a:rPr>
                      <m:t>−</m:t>
                    </m:r>
                    <m:r>
                      <a:rPr lang="en-US" sz="1800" kern="100">
                        <a:effectLst/>
                        <a:latin typeface="+mj-lt"/>
                        <a:ea typeface="Aptos"/>
                        <a:cs typeface="Times New Roman" panose="02020603050405020304" pitchFamily="18" charset="0"/>
                      </a:rPr>
                      <m:t>10</m:t>
                    </m:r>
                  </m:oMath>
                </a14:m>
                <a:r>
                  <a:rPr lang="en-US" sz="1800" kern="100">
                    <a:effectLst/>
                    <a:latin typeface="+mj-lt"/>
                    <a:ea typeface="Georgia" panose="02040502050405020303" pitchFamily="18" charset="0"/>
                    <a:cs typeface="Times New Roman" panose="02020603050405020304" pitchFamily="18" charset="0"/>
                  </a:rPr>
                  <a:t> điểm. </a:t>
                </a:r>
                <a:endParaRPr lang="en-US" sz="1800" kern="100">
                  <a:effectLst/>
                  <a:latin typeface="+mj-lt"/>
                  <a:ea typeface="Aptos"/>
                  <a:cs typeface="Times New Roman" panose="02020603050405020304" pitchFamily="18" charset="0"/>
                </a:endParaRPr>
              </a:p>
              <a:p>
                <a:pPr>
                  <a:lnSpc>
                    <a:spcPct val="150000"/>
                  </a:lnSpc>
                  <a:spcBef>
                    <a:spcPts val="200"/>
                  </a:spcBef>
                  <a:spcAft>
                    <a:spcPts val="200"/>
                  </a:spcAft>
                </a:pPr>
                <a:r>
                  <a:rPr lang="en-US" sz="1800" kern="100">
                    <a:effectLst/>
                    <a:latin typeface="+mj-lt"/>
                    <a:ea typeface="Georgia" panose="02040502050405020303" pitchFamily="18" charset="0"/>
                    <a:cs typeface="Times New Roman" panose="02020603050405020304" pitchFamily="18" charset="0"/>
                  </a:rPr>
                  <a:t>Ta có </a:t>
                </a:r>
                <a14:m>
                  <m:oMath xmlns:m="http://schemas.openxmlformats.org/officeDocument/2006/math">
                    <m:r>
                      <a:rPr lang="en-US" sz="1800" kern="100">
                        <a:effectLst/>
                        <a:latin typeface="+mj-lt"/>
                        <a:ea typeface="Aptos"/>
                        <a:cs typeface="Times New Roman" panose="02020603050405020304" pitchFamily="18" charset="0"/>
                      </a:rPr>
                      <m:t>5</m:t>
                    </m:r>
                    <m:r>
                      <a:rPr lang="en-US" sz="1800" i="1" kern="100">
                        <a:effectLst/>
                        <a:latin typeface="+mj-lt"/>
                        <a:ea typeface="Aptos"/>
                        <a:cs typeface="Times New Roman" panose="02020603050405020304" pitchFamily="18" charset="0"/>
                      </a:rPr>
                      <m:t>𝑥</m:t>
                    </m:r>
                    <m:r>
                      <a:rPr lang="en-US" sz="1800" i="1" kern="100">
                        <a:effectLst/>
                        <a:latin typeface="+mj-lt"/>
                        <a:ea typeface="Aptos"/>
                        <a:cs typeface="Times New Roman" panose="02020603050405020304" pitchFamily="18" charset="0"/>
                      </a:rPr>
                      <m:t>−</m:t>
                    </m:r>
                    <m:r>
                      <a:rPr lang="en-US" sz="1800" kern="100">
                        <a:effectLst/>
                        <a:latin typeface="+mj-lt"/>
                        <a:ea typeface="Aptos"/>
                        <a:cs typeface="Times New Roman" panose="02020603050405020304" pitchFamily="18" charset="0"/>
                      </a:rPr>
                      <m:t>10=15</m:t>
                    </m:r>
                  </m:oMath>
                </a14:m>
                <a:r>
                  <a:rPr lang="en-US" sz="1800" kern="100">
                    <a:effectLst/>
                    <a:latin typeface="+mj-lt"/>
                    <a:ea typeface="Georgia" panose="02040502050405020303" pitchFamily="18" charset="0"/>
                    <a:cs typeface="Times New Roman" panose="02020603050405020304" pitchFamily="18" charset="0"/>
                  </a:rPr>
                  <a:t>. </a:t>
                </a:r>
                <a:endParaRPr lang="en-US" sz="1800" kern="100" smtClean="0">
                  <a:effectLst/>
                  <a:latin typeface="+mj-lt"/>
                  <a:ea typeface="Georgia" panose="02040502050405020303" pitchFamily="18" charset="0"/>
                  <a:cs typeface="Times New Roman" panose="02020603050405020304" pitchFamily="18" charset="0"/>
                </a:endParaRPr>
              </a:p>
              <a:p>
                <a:pPr>
                  <a:lnSpc>
                    <a:spcPct val="150000"/>
                  </a:lnSpc>
                  <a:spcBef>
                    <a:spcPts val="200"/>
                  </a:spcBef>
                  <a:spcAft>
                    <a:spcPts val="200"/>
                  </a:spcAft>
                </a:pPr>
                <a:r>
                  <a:rPr lang="en-US" sz="1800" kern="100" smtClean="0">
                    <a:effectLst/>
                    <a:latin typeface="+mj-lt"/>
                    <a:ea typeface="Georgia" panose="02040502050405020303" pitchFamily="18" charset="0"/>
                    <a:cs typeface="Times New Roman" panose="02020603050405020304" pitchFamily="18" charset="0"/>
                  </a:rPr>
                  <a:t>Vậy </a:t>
                </a:r>
                <a14:m>
                  <m:oMath xmlns:m="http://schemas.openxmlformats.org/officeDocument/2006/math">
                    <m:r>
                      <a:rPr lang="en-US" sz="1800" i="1" kern="100">
                        <a:effectLst/>
                        <a:latin typeface="+mj-lt"/>
                        <a:ea typeface="Aptos"/>
                        <a:cs typeface="Times New Roman" panose="02020603050405020304" pitchFamily="18" charset="0"/>
                      </a:rPr>
                      <m:t>𝑥</m:t>
                    </m:r>
                    <m:r>
                      <a:rPr lang="en-US" sz="1800" kern="100">
                        <a:effectLst/>
                        <a:latin typeface="+mj-lt"/>
                        <a:ea typeface="Aptos"/>
                        <a:cs typeface="Times New Roman" panose="02020603050405020304" pitchFamily="18" charset="0"/>
                      </a:rPr>
                      <m:t>=5</m:t>
                    </m:r>
                  </m:oMath>
                </a14:m>
                <a:r>
                  <a:rPr lang="en-US" sz="1800" kern="100">
                    <a:effectLst/>
                    <a:latin typeface="+mj-lt"/>
                    <a:ea typeface="Georgia" panose="02040502050405020303" pitchFamily="18" charset="0"/>
                    <a:cs typeface="Times New Roman" panose="02020603050405020304" pitchFamily="18" charset="0"/>
                  </a:rPr>
                  <a:t>, tức là thí sinh được 15 điểm nếu trả lời đúng 5 câu.</a:t>
                </a:r>
                <a:endParaRPr lang="en-US" sz="1800" kern="100">
                  <a:effectLst/>
                  <a:latin typeface="+mj-lt"/>
                  <a:ea typeface="Aptos"/>
                  <a:cs typeface="Times New Roman" panose="02020603050405020304" pitchFamily="18" charset="0"/>
                </a:endParaRPr>
              </a:p>
              <a:p>
                <a:pPr>
                  <a:lnSpc>
                    <a:spcPct val="150000"/>
                  </a:lnSpc>
                  <a:spcBef>
                    <a:spcPts val="200"/>
                  </a:spcBef>
                  <a:spcAft>
                    <a:spcPts val="200"/>
                  </a:spcAft>
                </a:pPr>
                <a:r>
                  <a:rPr lang="en-US" sz="1800" kern="100" smtClean="0">
                    <a:effectLst/>
                    <a:latin typeface="+mj-lt"/>
                    <a:ea typeface="Georgia" panose="02040502050405020303" pitchFamily="18" charset="0"/>
                    <a:cs typeface="Times New Roman" panose="02020603050405020304" pitchFamily="18" charset="0"/>
                  </a:rPr>
                  <a:t>Gọi </a:t>
                </a:r>
                <a14:m>
                  <m:oMath xmlns:m="http://schemas.openxmlformats.org/officeDocument/2006/math">
                    <m:r>
                      <a:rPr lang="en-US" sz="1800" i="1" kern="100">
                        <a:effectLst/>
                        <a:latin typeface="+mj-lt"/>
                        <a:ea typeface="Aptos"/>
                        <a:cs typeface="Times New Roman" panose="02020603050405020304" pitchFamily="18" charset="0"/>
                      </a:rPr>
                      <m:t>𝐴</m:t>
                    </m:r>
                  </m:oMath>
                </a14:m>
                <a:r>
                  <a:rPr lang="en-US" sz="1800" kern="100">
                    <a:effectLst/>
                    <a:latin typeface="+mj-lt"/>
                    <a:ea typeface="Georgia" panose="02040502050405020303" pitchFamily="18" charset="0"/>
                    <a:cs typeface="Times New Roman" panose="02020603050405020304" pitchFamily="18" charset="0"/>
                  </a:rPr>
                  <a:t> là biến cố: "Thí sinh được 15 điểm". </a:t>
                </a:r>
                <a:endParaRPr lang="en-US" sz="1800" kern="100">
                  <a:effectLst/>
                  <a:latin typeface="+mj-lt"/>
                  <a:ea typeface="Aptos"/>
                  <a:cs typeface="Times New Roman" panose="02020603050405020304" pitchFamily="18" charset="0"/>
                </a:endParaRPr>
              </a:p>
              <a:p>
                <a:pPr>
                  <a:lnSpc>
                    <a:spcPct val="150000"/>
                  </a:lnSpc>
                  <a:spcBef>
                    <a:spcPts val="200"/>
                  </a:spcBef>
                  <a:spcAft>
                    <a:spcPts val="200"/>
                  </a:spcAft>
                </a:pPr>
                <a:r>
                  <a:rPr lang="en-US" sz="1800" kern="100">
                    <a:effectLst/>
                    <a:latin typeface="+mj-lt"/>
                    <a:ea typeface="Georgia" panose="02040502050405020303" pitchFamily="18" charset="0"/>
                    <a:cs typeface="Times New Roman" panose="02020603050405020304" pitchFamily="18" charset="0"/>
                  </a:rPr>
                  <a:t>Ta có môt phép thử lặp với </a:t>
                </a:r>
                <a14:m>
                  <m:oMath xmlns:m="http://schemas.openxmlformats.org/officeDocument/2006/math">
                    <m:r>
                      <a:rPr lang="en-US" sz="1800" i="1" kern="100">
                        <a:effectLst/>
                        <a:latin typeface="+mj-lt"/>
                        <a:ea typeface="Aptos"/>
                        <a:cs typeface="Times New Roman" panose="02020603050405020304" pitchFamily="18" charset="0"/>
                      </a:rPr>
                      <m:t>𝑛</m:t>
                    </m:r>
                    <m:r>
                      <a:rPr lang="en-US" sz="1800" kern="100">
                        <a:effectLst/>
                        <a:latin typeface="+mj-lt"/>
                        <a:ea typeface="Aptos"/>
                        <a:cs typeface="Times New Roman" panose="02020603050405020304" pitchFamily="18" charset="0"/>
                      </a:rPr>
                      <m:t>=10</m:t>
                    </m:r>
                  </m:oMath>
                </a14:m>
                <a:r>
                  <a:rPr lang="en-US" sz="1800" kern="100">
                    <a:effectLst/>
                    <a:latin typeface="+mj-lt"/>
                    <a:ea typeface="Georgia" panose="02040502050405020303" pitchFamily="18" charset="0"/>
                    <a:cs typeface="Times New Roman" panose="02020603050405020304" pitchFamily="18" charset="0"/>
                  </a:rPr>
                  <a:t> và </a:t>
                </a:r>
                <a14:m>
                  <m:oMath xmlns:m="http://schemas.openxmlformats.org/officeDocument/2006/math">
                    <m:r>
                      <a:rPr lang="en-US" sz="1800" i="1" kern="100">
                        <a:effectLst/>
                        <a:latin typeface="+mj-lt"/>
                        <a:ea typeface="Aptos"/>
                        <a:cs typeface="Times New Roman" panose="02020603050405020304" pitchFamily="18" charset="0"/>
                      </a:rPr>
                      <m:t>𝑝</m:t>
                    </m:r>
                    <m:r>
                      <a:rPr lang="en-US" sz="1800" kern="100">
                        <a:effectLst/>
                        <a:latin typeface="+mj-lt"/>
                        <a:ea typeface="Aptos"/>
                        <a:cs typeface="Times New Roman" panose="02020603050405020304" pitchFamily="18" charset="0"/>
                      </a:rPr>
                      <m:t>=0,25</m:t>
                    </m:r>
                  </m:oMath>
                </a14:m>
                <a:r>
                  <a:rPr lang="en-US" sz="1800" kern="100">
                    <a:effectLst/>
                    <a:latin typeface="+mj-lt"/>
                    <a:ea typeface="Aptos"/>
                    <a:cs typeface="Times New Roman" panose="02020603050405020304" pitchFamily="18" charset="0"/>
                  </a:rPr>
                  <a:t>.</a:t>
                </a:r>
              </a:p>
              <a:p>
                <a:pPr>
                  <a:lnSpc>
                    <a:spcPct val="150000"/>
                  </a:lnSpc>
                  <a:spcBef>
                    <a:spcPts val="200"/>
                  </a:spcBef>
                  <a:spcAft>
                    <a:spcPts val="200"/>
                  </a:spcAft>
                </a:pPr>
                <a:r>
                  <a:rPr lang="en-US" sz="1800" kern="100">
                    <a:effectLst/>
                    <a:latin typeface="+mj-lt"/>
                    <a:ea typeface="Georgia" panose="02040502050405020303" pitchFamily="18" charset="0"/>
                    <a:cs typeface="Times New Roman" panose="02020603050405020304" pitchFamily="18" charset="0"/>
                  </a:rPr>
                  <a:t>Ta có </a:t>
                </a:r>
                <a14:m>
                  <m:oMath xmlns:m="http://schemas.openxmlformats.org/officeDocument/2006/math">
                    <m:r>
                      <a:rPr lang="en-US" sz="1800" i="1" kern="100">
                        <a:effectLst/>
                        <a:latin typeface="+mj-lt"/>
                        <a:ea typeface="Aptos"/>
                        <a:cs typeface="Times New Roman" panose="02020603050405020304" pitchFamily="18" charset="0"/>
                      </a:rPr>
                      <m:t>𝑃</m:t>
                    </m:r>
                    <m:r>
                      <a:rPr lang="en-US" sz="1800" kern="100">
                        <a:effectLst/>
                        <a:latin typeface="+mj-lt"/>
                        <a:ea typeface="Aptos"/>
                        <a:cs typeface="Times New Roman" panose="02020603050405020304" pitchFamily="18" charset="0"/>
                      </a:rPr>
                      <m:t>(</m:t>
                    </m:r>
                    <m:r>
                      <a:rPr lang="en-US" sz="1800" i="1" kern="100">
                        <a:effectLst/>
                        <a:latin typeface="+mj-lt"/>
                        <a:ea typeface="Aptos"/>
                        <a:cs typeface="Times New Roman" panose="02020603050405020304" pitchFamily="18" charset="0"/>
                      </a:rPr>
                      <m:t>𝐴</m:t>
                    </m:r>
                    <m:r>
                      <a:rPr lang="en-US" sz="1800" kern="100">
                        <a:effectLst/>
                        <a:latin typeface="+mj-lt"/>
                        <a:ea typeface="Aptos"/>
                        <a:cs typeface="Times New Roman" panose="02020603050405020304" pitchFamily="18" charset="0"/>
                      </a:rPr>
                      <m:t>)=</m:t>
                    </m:r>
                    <m:r>
                      <a:rPr lang="en-US" sz="1800" i="1" kern="100">
                        <a:effectLst/>
                        <a:latin typeface="+mj-lt"/>
                        <a:ea typeface="Aptos"/>
                        <a:cs typeface="Times New Roman" panose="02020603050405020304" pitchFamily="18" charset="0"/>
                      </a:rPr>
                      <m:t>𝑃</m:t>
                    </m:r>
                    <m:d>
                      <m:dPr>
                        <m:ctrlPr>
                          <a:rPr lang="en-US" sz="1800" i="1" kern="100">
                            <a:effectLst/>
                            <a:latin typeface="+mj-lt"/>
                            <a:ea typeface="Aptos"/>
                            <a:cs typeface="Times New Roman" panose="02020603050405020304" pitchFamily="18" charset="0"/>
                          </a:rPr>
                        </m:ctrlPr>
                      </m:dPr>
                      <m:e>
                        <m:sSub>
                          <m:sSubPr>
                            <m:ctrlPr>
                              <a:rPr lang="en-US" sz="1800" i="1" kern="100">
                                <a:effectLst/>
                                <a:latin typeface="+mj-lt"/>
                                <a:ea typeface="Aptos"/>
                                <a:cs typeface="Times New Roman" panose="02020603050405020304" pitchFamily="18" charset="0"/>
                              </a:rPr>
                            </m:ctrlPr>
                          </m:sSubPr>
                          <m:e>
                            <m:r>
                              <a:rPr lang="en-US" sz="1800" i="1" kern="100">
                                <a:effectLst/>
                                <a:latin typeface="+mj-lt"/>
                                <a:ea typeface="Aptos"/>
                                <a:cs typeface="Times New Roman" panose="02020603050405020304" pitchFamily="18" charset="0"/>
                              </a:rPr>
                              <m:t>𝐸</m:t>
                            </m:r>
                          </m:e>
                          <m:sub>
                            <m:r>
                              <a:rPr lang="en-US" sz="1800" kern="100">
                                <a:effectLst/>
                                <a:latin typeface="+mj-lt"/>
                                <a:ea typeface="Aptos"/>
                                <a:cs typeface="Times New Roman" panose="02020603050405020304" pitchFamily="18" charset="0"/>
                              </a:rPr>
                              <m:t>5</m:t>
                            </m:r>
                          </m:sub>
                        </m:sSub>
                      </m:e>
                    </m:d>
                    <m:r>
                      <a:rPr lang="en-US" sz="1800" kern="100">
                        <a:effectLst/>
                        <a:latin typeface="+mj-lt"/>
                        <a:ea typeface="Aptos"/>
                        <a:cs typeface="Times New Roman" panose="02020603050405020304" pitchFamily="18" charset="0"/>
                      </a:rPr>
                      <m:t>=</m:t>
                    </m:r>
                    <m:sSubSup>
                      <m:sSubSupPr>
                        <m:ctrlPr>
                          <a:rPr lang="en-US" sz="1800" i="1" kern="100">
                            <a:effectLst/>
                            <a:latin typeface="+mj-lt"/>
                            <a:ea typeface="Aptos"/>
                            <a:cs typeface="Times New Roman" panose="02020603050405020304" pitchFamily="18" charset="0"/>
                          </a:rPr>
                        </m:ctrlPr>
                      </m:sSubSupPr>
                      <m:e>
                        <m:r>
                          <a:rPr lang="en-US" sz="1800" i="1" kern="100">
                            <a:effectLst/>
                            <a:latin typeface="+mj-lt"/>
                            <a:ea typeface="Aptos"/>
                            <a:cs typeface="Times New Roman" panose="02020603050405020304" pitchFamily="18" charset="0"/>
                          </a:rPr>
                          <m:t>𝐶</m:t>
                        </m:r>
                      </m:e>
                      <m:sub>
                        <m:r>
                          <a:rPr lang="en-US" sz="1800" kern="100">
                            <a:effectLst/>
                            <a:latin typeface="+mj-lt"/>
                            <a:ea typeface="Aptos"/>
                            <a:cs typeface="Times New Roman" panose="02020603050405020304" pitchFamily="18" charset="0"/>
                          </a:rPr>
                          <m:t>10</m:t>
                        </m:r>
                      </m:sub>
                      <m:sup>
                        <m:r>
                          <a:rPr lang="en-US" sz="1800" kern="100">
                            <a:effectLst/>
                            <a:latin typeface="+mj-lt"/>
                            <a:ea typeface="Aptos"/>
                            <a:cs typeface="Times New Roman" panose="02020603050405020304" pitchFamily="18" charset="0"/>
                          </a:rPr>
                          <m:t>5</m:t>
                        </m:r>
                      </m:sup>
                    </m:sSubSup>
                    <m:r>
                      <a:rPr lang="en-US" sz="1800" kern="100">
                        <a:effectLst/>
                        <a:latin typeface="+mj-lt"/>
                        <a:ea typeface="Aptos"/>
                        <a:cs typeface="Times New Roman" panose="02020603050405020304" pitchFamily="18" charset="0"/>
                      </a:rPr>
                      <m:t>⋅0,</m:t>
                    </m:r>
                    <m:sSup>
                      <m:sSupPr>
                        <m:ctrlPr>
                          <a:rPr lang="en-US" sz="1800" i="1" kern="100">
                            <a:effectLst/>
                            <a:latin typeface="+mj-lt"/>
                            <a:ea typeface="Aptos"/>
                            <a:cs typeface="Times New Roman" panose="02020603050405020304" pitchFamily="18" charset="0"/>
                          </a:rPr>
                        </m:ctrlPr>
                      </m:sSupPr>
                      <m:e>
                        <m:r>
                          <a:rPr lang="en-US" sz="1800" kern="100">
                            <a:effectLst/>
                            <a:latin typeface="+mj-lt"/>
                            <a:ea typeface="Aptos"/>
                            <a:cs typeface="Times New Roman" panose="02020603050405020304" pitchFamily="18" charset="0"/>
                          </a:rPr>
                          <m:t>25</m:t>
                        </m:r>
                      </m:e>
                      <m:sup>
                        <m:r>
                          <a:rPr lang="en-US" sz="1800" kern="100">
                            <a:effectLst/>
                            <a:latin typeface="+mj-lt"/>
                            <a:ea typeface="Aptos"/>
                            <a:cs typeface="Times New Roman" panose="02020603050405020304" pitchFamily="18" charset="0"/>
                          </a:rPr>
                          <m:t>5</m:t>
                        </m:r>
                      </m:sup>
                    </m:sSup>
                    <m:r>
                      <a:rPr lang="en-US" sz="1800" kern="100">
                        <a:effectLst/>
                        <a:latin typeface="+mj-lt"/>
                        <a:ea typeface="Aptos"/>
                        <a:cs typeface="Times New Roman" panose="02020603050405020304" pitchFamily="18" charset="0"/>
                      </a:rPr>
                      <m:t>⋅0,</m:t>
                    </m:r>
                    <m:sSup>
                      <m:sSupPr>
                        <m:ctrlPr>
                          <a:rPr lang="en-US" sz="1800" i="1" kern="100">
                            <a:effectLst/>
                            <a:latin typeface="+mj-lt"/>
                            <a:ea typeface="Aptos"/>
                            <a:cs typeface="Times New Roman" panose="02020603050405020304" pitchFamily="18" charset="0"/>
                          </a:rPr>
                        </m:ctrlPr>
                      </m:sSupPr>
                      <m:e>
                        <m:r>
                          <a:rPr lang="en-US" sz="1800" kern="100">
                            <a:effectLst/>
                            <a:latin typeface="+mj-lt"/>
                            <a:ea typeface="Aptos"/>
                            <a:cs typeface="Times New Roman" panose="02020603050405020304" pitchFamily="18" charset="0"/>
                          </a:rPr>
                          <m:t>75</m:t>
                        </m:r>
                      </m:e>
                      <m:sup>
                        <m:r>
                          <a:rPr lang="en-US" sz="1800" kern="100">
                            <a:effectLst/>
                            <a:latin typeface="+mj-lt"/>
                            <a:ea typeface="Aptos"/>
                            <a:cs typeface="Times New Roman" panose="02020603050405020304" pitchFamily="18" charset="0"/>
                          </a:rPr>
                          <m:t>5</m:t>
                        </m:r>
                      </m:sup>
                    </m:sSup>
                    <m:r>
                      <a:rPr lang="en-US" sz="1800" kern="100">
                        <a:effectLst/>
                        <a:latin typeface="+mj-lt"/>
                        <a:ea typeface="Aptos"/>
                        <a:cs typeface="Times New Roman" panose="02020603050405020304" pitchFamily="18" charset="0"/>
                      </a:rPr>
                      <m:t>≈0,0584</m:t>
                    </m:r>
                  </m:oMath>
                </a14:m>
                <a:r>
                  <a:rPr lang="en-US" sz="1800" kern="100" smtClean="0">
                    <a:effectLst/>
                    <a:latin typeface="+mj-lt"/>
                    <a:ea typeface="Aptos"/>
                    <a:cs typeface="Times New Roman" panose="02020603050405020304" pitchFamily="18" charset="0"/>
                  </a:rPr>
                  <a:t>.</a:t>
                </a:r>
                <a:endParaRPr lang="en-US" sz="1800" kern="100">
                  <a:effectLst/>
                  <a:latin typeface="+mj-lt"/>
                  <a:ea typeface="Aptos"/>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45678" y="1164401"/>
                <a:ext cx="6757022" cy="3289490"/>
              </a:xfrm>
              <a:prstGeom prst="rect">
                <a:avLst/>
              </a:prstGeom>
              <a:blipFill>
                <a:blip r:embed="rId3"/>
                <a:stretch>
                  <a:fillRect l="-721" b="-1852"/>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7823397" y="171539"/>
            <a:ext cx="819779" cy="864611"/>
          </a:xfrm>
          <a:prstGeom prst="rect">
            <a:avLst/>
          </a:prstGeom>
        </p:spPr>
      </p:pic>
    </p:spTree>
    <p:extLst>
      <p:ext uri="{BB962C8B-B14F-4D97-AF65-F5344CB8AC3E}">
        <p14:creationId xmlns:p14="http://schemas.microsoft.com/office/powerpoint/2010/main" val="3209613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3" name="Google Shape;2253;p39"/>
          <p:cNvSpPr/>
          <p:nvPr/>
        </p:nvSpPr>
        <p:spPr>
          <a:xfrm>
            <a:off x="1190846" y="817438"/>
            <a:ext cx="1245895" cy="1148568"/>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9"/>
          <p:cNvSpPr txBox="1">
            <a:spLocks noGrp="1"/>
          </p:cNvSpPr>
          <p:nvPr>
            <p:ph type="title"/>
          </p:nvPr>
        </p:nvSpPr>
        <p:spPr>
          <a:xfrm>
            <a:off x="1054223" y="2218573"/>
            <a:ext cx="5728240" cy="2234998"/>
          </a:xfrm>
          <a:prstGeom prst="rect">
            <a:avLst/>
          </a:prstGeom>
        </p:spPr>
        <p:txBody>
          <a:bodyPr spcFirstLastPara="1" wrap="square" lIns="91425" tIns="91425" rIns="91425" bIns="91425" anchor="ctr" anchorCtr="0">
            <a:noAutofit/>
          </a:bodyPr>
          <a:lstStyle/>
          <a:p>
            <a:pPr lvl="0">
              <a:lnSpc>
                <a:spcPct val="150000"/>
              </a:lnSpc>
            </a:pPr>
            <a:r>
              <a:rPr lang="en-US" sz="4300" smtClean="0">
                <a:latin typeface="+mj-lt"/>
              </a:rPr>
              <a:t>Phép thử lặp và công thức Bernoulli</a:t>
            </a:r>
            <a:endParaRPr lang="en-US" sz="4300">
              <a:latin typeface="+mj-lt"/>
            </a:endParaRPr>
          </a:p>
        </p:txBody>
      </p:sp>
      <p:sp>
        <p:nvSpPr>
          <p:cNvPr id="2255" name="Google Shape;2255;p39"/>
          <p:cNvSpPr txBox="1">
            <a:spLocks noGrp="1"/>
          </p:cNvSpPr>
          <p:nvPr>
            <p:ph type="title" idx="2"/>
          </p:nvPr>
        </p:nvSpPr>
        <p:spPr>
          <a:xfrm>
            <a:off x="1294678" y="956336"/>
            <a:ext cx="1038232"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j-lt"/>
              </a:rPr>
              <a:t>1</a:t>
            </a:r>
            <a:endParaRPr>
              <a:latin typeface="+mj-lt"/>
            </a:endParaRPr>
          </a:p>
        </p:txBody>
      </p:sp>
      <p:sp>
        <p:nvSpPr>
          <p:cNvPr id="2273" name="Google Shape;2273;p39"/>
          <p:cNvSpPr/>
          <p:nvPr/>
        </p:nvSpPr>
        <p:spPr>
          <a:xfrm>
            <a:off x="8" y="-7"/>
            <a:ext cx="1190838" cy="333300"/>
          </a:xfrm>
          <a:custGeom>
            <a:avLst/>
            <a:gdLst/>
            <a:ahLst/>
            <a:cxnLst/>
            <a:rect l="l" t="t" r="r" b="b"/>
            <a:pathLst>
              <a:path w="13056" h="3654" extrusionOk="0">
                <a:moveTo>
                  <a:pt x="12825" y="0"/>
                </a:moveTo>
                <a:cubicBezTo>
                  <a:pt x="12738" y="0"/>
                  <a:pt x="12656" y="56"/>
                  <a:pt x="12627" y="144"/>
                </a:cubicBezTo>
                <a:cubicBezTo>
                  <a:pt x="12627" y="146"/>
                  <a:pt x="12522" y="458"/>
                  <a:pt x="12244" y="880"/>
                </a:cubicBezTo>
                <a:cubicBezTo>
                  <a:pt x="12180" y="974"/>
                  <a:pt x="12207" y="1103"/>
                  <a:pt x="12301" y="1165"/>
                </a:cubicBezTo>
                <a:cubicBezTo>
                  <a:pt x="12336" y="1190"/>
                  <a:pt x="12377" y="1201"/>
                  <a:pt x="12416" y="1201"/>
                </a:cubicBezTo>
                <a:cubicBezTo>
                  <a:pt x="12483" y="1201"/>
                  <a:pt x="12549" y="1169"/>
                  <a:pt x="12588" y="1108"/>
                </a:cubicBezTo>
                <a:cubicBezTo>
                  <a:pt x="12902" y="635"/>
                  <a:pt x="13017" y="284"/>
                  <a:pt x="13020" y="270"/>
                </a:cubicBezTo>
                <a:cubicBezTo>
                  <a:pt x="13056" y="162"/>
                  <a:pt x="12996" y="45"/>
                  <a:pt x="12888" y="10"/>
                </a:cubicBezTo>
                <a:cubicBezTo>
                  <a:pt x="12867" y="3"/>
                  <a:pt x="12846" y="0"/>
                  <a:pt x="12825" y="0"/>
                </a:cubicBezTo>
                <a:close/>
                <a:moveTo>
                  <a:pt x="238" y="806"/>
                </a:moveTo>
                <a:cubicBezTo>
                  <a:pt x="169" y="806"/>
                  <a:pt x="102" y="840"/>
                  <a:pt x="63" y="903"/>
                </a:cubicBezTo>
                <a:cubicBezTo>
                  <a:pt x="1" y="999"/>
                  <a:pt x="29" y="1126"/>
                  <a:pt x="127" y="1188"/>
                </a:cubicBezTo>
                <a:cubicBezTo>
                  <a:pt x="128" y="1188"/>
                  <a:pt x="180" y="1222"/>
                  <a:pt x="276" y="1279"/>
                </a:cubicBezTo>
                <a:cubicBezTo>
                  <a:pt x="309" y="1298"/>
                  <a:pt x="345" y="1309"/>
                  <a:pt x="382" y="1309"/>
                </a:cubicBezTo>
                <a:cubicBezTo>
                  <a:pt x="451" y="1309"/>
                  <a:pt x="520" y="1273"/>
                  <a:pt x="559" y="1208"/>
                </a:cubicBezTo>
                <a:cubicBezTo>
                  <a:pt x="618" y="1110"/>
                  <a:pt x="586" y="983"/>
                  <a:pt x="488" y="924"/>
                </a:cubicBezTo>
                <a:cubicBezTo>
                  <a:pt x="398" y="869"/>
                  <a:pt x="348" y="839"/>
                  <a:pt x="348" y="837"/>
                </a:cubicBezTo>
                <a:cubicBezTo>
                  <a:pt x="314" y="816"/>
                  <a:pt x="275" y="806"/>
                  <a:pt x="238" y="806"/>
                </a:cubicBezTo>
                <a:close/>
                <a:moveTo>
                  <a:pt x="1155" y="1332"/>
                </a:moveTo>
                <a:cubicBezTo>
                  <a:pt x="1082" y="1332"/>
                  <a:pt x="1010" y="1372"/>
                  <a:pt x="972" y="1442"/>
                </a:cubicBezTo>
                <a:cubicBezTo>
                  <a:pt x="919" y="1541"/>
                  <a:pt x="956" y="1667"/>
                  <a:pt x="1057" y="1720"/>
                </a:cubicBezTo>
                <a:cubicBezTo>
                  <a:pt x="1319" y="1860"/>
                  <a:pt x="1587" y="1998"/>
                  <a:pt x="1856" y="2127"/>
                </a:cubicBezTo>
                <a:cubicBezTo>
                  <a:pt x="1885" y="2142"/>
                  <a:pt x="1916" y="2147"/>
                  <a:pt x="1947" y="2147"/>
                </a:cubicBezTo>
                <a:cubicBezTo>
                  <a:pt x="2023" y="2147"/>
                  <a:pt x="2097" y="2104"/>
                  <a:pt x="2133" y="2030"/>
                </a:cubicBezTo>
                <a:cubicBezTo>
                  <a:pt x="2182" y="1927"/>
                  <a:pt x="2138" y="1805"/>
                  <a:pt x="2035" y="1755"/>
                </a:cubicBezTo>
                <a:cubicBezTo>
                  <a:pt x="1773" y="1628"/>
                  <a:pt x="1509" y="1493"/>
                  <a:pt x="1252" y="1357"/>
                </a:cubicBezTo>
                <a:cubicBezTo>
                  <a:pt x="1221" y="1340"/>
                  <a:pt x="1188" y="1332"/>
                  <a:pt x="1155" y="1332"/>
                </a:cubicBezTo>
                <a:close/>
                <a:moveTo>
                  <a:pt x="11860" y="1477"/>
                </a:moveTo>
                <a:cubicBezTo>
                  <a:pt x="11806" y="1477"/>
                  <a:pt x="11752" y="1497"/>
                  <a:pt x="11713" y="1539"/>
                </a:cubicBezTo>
                <a:cubicBezTo>
                  <a:pt x="11518" y="1741"/>
                  <a:pt x="11303" y="1931"/>
                  <a:pt x="11073" y="2099"/>
                </a:cubicBezTo>
                <a:cubicBezTo>
                  <a:pt x="10981" y="2168"/>
                  <a:pt x="10961" y="2298"/>
                  <a:pt x="11029" y="2390"/>
                </a:cubicBezTo>
                <a:cubicBezTo>
                  <a:pt x="11069" y="2445"/>
                  <a:pt x="11131" y="2473"/>
                  <a:pt x="11195" y="2473"/>
                </a:cubicBezTo>
                <a:cubicBezTo>
                  <a:pt x="11238" y="2473"/>
                  <a:pt x="11280" y="2461"/>
                  <a:pt x="11317" y="2432"/>
                </a:cubicBezTo>
                <a:cubicBezTo>
                  <a:pt x="11567" y="2250"/>
                  <a:pt x="11799" y="2046"/>
                  <a:pt x="12010" y="1826"/>
                </a:cubicBezTo>
                <a:cubicBezTo>
                  <a:pt x="12088" y="1745"/>
                  <a:pt x="12087" y="1614"/>
                  <a:pt x="12005" y="1534"/>
                </a:cubicBezTo>
                <a:cubicBezTo>
                  <a:pt x="11964" y="1496"/>
                  <a:pt x="11912" y="1477"/>
                  <a:pt x="11860" y="1477"/>
                </a:cubicBezTo>
                <a:close/>
                <a:moveTo>
                  <a:pt x="2752" y="2103"/>
                </a:moveTo>
                <a:cubicBezTo>
                  <a:pt x="2672" y="2103"/>
                  <a:pt x="2596" y="2150"/>
                  <a:pt x="2563" y="2228"/>
                </a:cubicBezTo>
                <a:cubicBezTo>
                  <a:pt x="2517" y="2333"/>
                  <a:pt x="2567" y="2453"/>
                  <a:pt x="2671" y="2500"/>
                </a:cubicBezTo>
                <a:cubicBezTo>
                  <a:pt x="2950" y="2620"/>
                  <a:pt x="3230" y="2732"/>
                  <a:pt x="3503" y="2834"/>
                </a:cubicBezTo>
                <a:cubicBezTo>
                  <a:pt x="3527" y="2843"/>
                  <a:pt x="3550" y="2849"/>
                  <a:pt x="3575" y="2849"/>
                </a:cubicBezTo>
                <a:cubicBezTo>
                  <a:pt x="3658" y="2849"/>
                  <a:pt x="3738" y="2797"/>
                  <a:pt x="3768" y="2714"/>
                </a:cubicBezTo>
                <a:cubicBezTo>
                  <a:pt x="3809" y="2608"/>
                  <a:pt x="3754" y="2489"/>
                  <a:pt x="3648" y="2448"/>
                </a:cubicBezTo>
                <a:cubicBezTo>
                  <a:pt x="3382" y="2347"/>
                  <a:pt x="3107" y="2237"/>
                  <a:pt x="2834" y="2120"/>
                </a:cubicBezTo>
                <a:cubicBezTo>
                  <a:pt x="2807" y="2108"/>
                  <a:pt x="2779" y="2103"/>
                  <a:pt x="2752" y="2103"/>
                </a:cubicBezTo>
                <a:close/>
                <a:moveTo>
                  <a:pt x="10443" y="2526"/>
                </a:moveTo>
                <a:cubicBezTo>
                  <a:pt x="10411" y="2526"/>
                  <a:pt x="10378" y="2533"/>
                  <a:pt x="10348" y="2549"/>
                </a:cubicBezTo>
                <a:cubicBezTo>
                  <a:pt x="10100" y="2677"/>
                  <a:pt x="9836" y="2790"/>
                  <a:pt x="9563" y="2886"/>
                </a:cubicBezTo>
                <a:cubicBezTo>
                  <a:pt x="9455" y="2923"/>
                  <a:pt x="9398" y="3042"/>
                  <a:pt x="9435" y="3150"/>
                </a:cubicBezTo>
                <a:cubicBezTo>
                  <a:pt x="9464" y="3235"/>
                  <a:pt x="9545" y="3288"/>
                  <a:pt x="9630" y="3288"/>
                </a:cubicBezTo>
                <a:cubicBezTo>
                  <a:pt x="9653" y="3288"/>
                  <a:pt x="9676" y="3285"/>
                  <a:pt x="9698" y="3276"/>
                </a:cubicBezTo>
                <a:cubicBezTo>
                  <a:pt x="9990" y="3175"/>
                  <a:pt x="10274" y="3054"/>
                  <a:pt x="10538" y="2916"/>
                </a:cubicBezTo>
                <a:cubicBezTo>
                  <a:pt x="10640" y="2865"/>
                  <a:pt x="10679" y="2739"/>
                  <a:pt x="10626" y="2638"/>
                </a:cubicBezTo>
                <a:cubicBezTo>
                  <a:pt x="10590" y="2567"/>
                  <a:pt x="10518" y="2526"/>
                  <a:pt x="10443" y="2526"/>
                </a:cubicBezTo>
                <a:close/>
                <a:moveTo>
                  <a:pt x="4414" y="2724"/>
                </a:moveTo>
                <a:cubicBezTo>
                  <a:pt x="4326" y="2724"/>
                  <a:pt x="4244" y="2781"/>
                  <a:pt x="4217" y="2870"/>
                </a:cubicBezTo>
                <a:cubicBezTo>
                  <a:pt x="4181" y="2978"/>
                  <a:pt x="4243" y="3095"/>
                  <a:pt x="4351" y="3129"/>
                </a:cubicBezTo>
                <a:cubicBezTo>
                  <a:pt x="4646" y="3221"/>
                  <a:pt x="4936" y="3302"/>
                  <a:pt x="5218" y="3371"/>
                </a:cubicBezTo>
                <a:cubicBezTo>
                  <a:pt x="5234" y="3375"/>
                  <a:pt x="5252" y="3377"/>
                  <a:pt x="5268" y="3377"/>
                </a:cubicBezTo>
                <a:cubicBezTo>
                  <a:pt x="5360" y="3377"/>
                  <a:pt x="5445" y="3315"/>
                  <a:pt x="5468" y="3219"/>
                </a:cubicBezTo>
                <a:cubicBezTo>
                  <a:pt x="5494" y="3109"/>
                  <a:pt x="5427" y="2998"/>
                  <a:pt x="5315" y="2969"/>
                </a:cubicBezTo>
                <a:cubicBezTo>
                  <a:pt x="5044" y="2904"/>
                  <a:pt x="4761" y="2824"/>
                  <a:pt x="4475" y="2733"/>
                </a:cubicBezTo>
                <a:cubicBezTo>
                  <a:pt x="4455" y="2727"/>
                  <a:pt x="4435" y="2724"/>
                  <a:pt x="4414" y="2724"/>
                </a:cubicBezTo>
                <a:close/>
                <a:moveTo>
                  <a:pt x="8778" y="3111"/>
                </a:moveTo>
                <a:cubicBezTo>
                  <a:pt x="8764" y="3111"/>
                  <a:pt x="8749" y="3113"/>
                  <a:pt x="8734" y="3116"/>
                </a:cubicBezTo>
                <a:cubicBezTo>
                  <a:pt x="8633" y="3138"/>
                  <a:pt x="8530" y="3157"/>
                  <a:pt x="8425" y="3175"/>
                </a:cubicBezTo>
                <a:cubicBezTo>
                  <a:pt x="8253" y="3205"/>
                  <a:pt x="8071" y="3226"/>
                  <a:pt x="7887" y="3239"/>
                </a:cubicBezTo>
                <a:cubicBezTo>
                  <a:pt x="7773" y="3247"/>
                  <a:pt x="7688" y="3345"/>
                  <a:pt x="7695" y="3460"/>
                </a:cubicBezTo>
                <a:cubicBezTo>
                  <a:pt x="7702" y="3568"/>
                  <a:pt x="7795" y="3651"/>
                  <a:pt x="7901" y="3651"/>
                </a:cubicBezTo>
                <a:lnTo>
                  <a:pt x="7915" y="3651"/>
                </a:lnTo>
                <a:cubicBezTo>
                  <a:pt x="8113" y="3637"/>
                  <a:pt x="8308" y="3614"/>
                  <a:pt x="8494" y="3582"/>
                </a:cubicBezTo>
                <a:cubicBezTo>
                  <a:pt x="8604" y="3565"/>
                  <a:pt x="8714" y="3543"/>
                  <a:pt x="8821" y="3520"/>
                </a:cubicBezTo>
                <a:cubicBezTo>
                  <a:pt x="8932" y="3497"/>
                  <a:pt x="9003" y="3387"/>
                  <a:pt x="8980" y="3276"/>
                </a:cubicBezTo>
                <a:cubicBezTo>
                  <a:pt x="8959" y="3179"/>
                  <a:pt x="8874" y="3111"/>
                  <a:pt x="8778" y="3111"/>
                </a:cubicBezTo>
                <a:close/>
                <a:moveTo>
                  <a:pt x="6135" y="3142"/>
                </a:moveTo>
                <a:cubicBezTo>
                  <a:pt x="6035" y="3142"/>
                  <a:pt x="5948" y="3215"/>
                  <a:pt x="5932" y="3315"/>
                </a:cubicBezTo>
                <a:cubicBezTo>
                  <a:pt x="5914" y="3428"/>
                  <a:pt x="5991" y="3534"/>
                  <a:pt x="6104" y="3552"/>
                </a:cubicBezTo>
                <a:cubicBezTo>
                  <a:pt x="6412" y="3602"/>
                  <a:pt x="6715" y="3635"/>
                  <a:pt x="7004" y="3653"/>
                </a:cubicBezTo>
                <a:lnTo>
                  <a:pt x="7017" y="3653"/>
                </a:lnTo>
                <a:cubicBezTo>
                  <a:pt x="7125" y="3653"/>
                  <a:pt x="7215" y="3570"/>
                  <a:pt x="7222" y="3460"/>
                </a:cubicBezTo>
                <a:cubicBezTo>
                  <a:pt x="7229" y="3345"/>
                  <a:pt x="7142" y="3247"/>
                  <a:pt x="7029" y="3240"/>
                </a:cubicBezTo>
                <a:cubicBezTo>
                  <a:pt x="6753" y="3224"/>
                  <a:pt x="6464" y="3192"/>
                  <a:pt x="6170" y="3145"/>
                </a:cubicBezTo>
                <a:cubicBezTo>
                  <a:pt x="6158" y="3143"/>
                  <a:pt x="6146" y="3142"/>
                  <a:pt x="6135" y="314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a:blip r:embed="rId3"/>
          <a:stretch>
            <a:fillRect/>
          </a:stretch>
        </p:blipFill>
        <p:spPr>
          <a:xfrm>
            <a:off x="6439950" y="687132"/>
            <a:ext cx="1733990" cy="2605453"/>
          </a:xfrm>
          <a:prstGeom prst="rect">
            <a:avLst/>
          </a:prstGeom>
        </p:spPr>
      </p:pic>
    </p:spTree>
    <p:extLst>
      <p:ext uri="{BB962C8B-B14F-4D97-AF65-F5344CB8AC3E}">
        <p14:creationId xmlns:p14="http://schemas.microsoft.com/office/powerpoint/2010/main" val="2607763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1245679" y="1164397"/>
                <a:ext cx="6713578" cy="3325526"/>
              </a:xfrm>
              <a:prstGeom prst="rect">
                <a:avLst/>
              </a:prstGeom>
            </p:spPr>
            <p:txBody>
              <a:bodyPr wrap="square">
                <a:spAutoFit/>
              </a:bodyPr>
              <a:lstStyle/>
              <a:p>
                <a:pPr lvl="0" algn="just">
                  <a:lnSpc>
                    <a:spcPct val="165000"/>
                  </a:lnSpc>
                </a:pPr>
                <a:r>
                  <a:rPr lang="en-US" sz="1800" kern="100" smtClean="0">
                    <a:ea typeface="Georgia" panose="02040502050405020303" pitchFamily="18" charset="0"/>
                    <a:cs typeface="Times New Roman" panose="02020603050405020304" pitchFamily="18" charset="0"/>
                  </a:rPr>
                  <a:t>b) Thí </a:t>
                </a:r>
                <a:r>
                  <a:rPr lang="en-US" sz="1800" kern="100">
                    <a:ea typeface="Georgia" panose="02040502050405020303" pitchFamily="18" charset="0"/>
                    <a:cs typeface="Times New Roman" panose="02020603050405020304" pitchFamily="18" charset="0"/>
                  </a:rPr>
                  <a:t>sinh </a:t>
                </a:r>
                <a:r>
                  <a:rPr lang="en-US" sz="1800" kern="100" smtClean="0">
                    <a:ea typeface="Georgia" panose="02040502050405020303" pitchFamily="18" charset="0"/>
                    <a:cs typeface="Times New Roman" panose="02020603050405020304" pitchFamily="18" charset="0"/>
                  </a:rPr>
                  <a:t>bị </a:t>
                </a:r>
                <a:r>
                  <a:rPr lang="en-US" sz="1800" kern="100">
                    <a:ea typeface="Georgia" panose="02040502050405020303" pitchFamily="18" charset="0"/>
                    <a:cs typeface="Times New Roman" panose="02020603050405020304" pitchFamily="18" charset="0"/>
                  </a:rPr>
                  <a:t>điểm âm khi </a:t>
                </a:r>
                <a14:m>
                  <m:oMath xmlns:m="http://schemas.openxmlformats.org/officeDocument/2006/math">
                    <m:r>
                      <a:rPr lang="en-US" sz="1800" kern="100">
                        <a:latin typeface="Cambria Math" panose="02040503050406030204" pitchFamily="18" charset="0"/>
                        <a:ea typeface="Aptos"/>
                        <a:cs typeface="Times New Roman" panose="02020603050405020304" pitchFamily="18" charset="0"/>
                      </a:rPr>
                      <m:t>5</m:t>
                    </m:r>
                    <m:r>
                      <a:rPr lang="en-US" sz="1800" i="1" kern="100">
                        <a:latin typeface="Cambria Math" panose="02040503050406030204" pitchFamily="18" charset="0"/>
                        <a:ea typeface="Aptos"/>
                        <a:cs typeface="Times New Roman" panose="02020603050405020304" pitchFamily="18" charset="0"/>
                      </a:rPr>
                      <m:t>𝑥</m:t>
                    </m:r>
                    <m:r>
                      <a:rPr lang="en-US" sz="1800" i="1" kern="100">
                        <a:latin typeface="Cambria Math" panose="02040503050406030204" pitchFamily="18" charset="0"/>
                        <a:ea typeface="Aptos"/>
                        <a:cs typeface="Times New Roman" panose="02020603050405020304" pitchFamily="18" charset="0"/>
                      </a:rPr>
                      <m:t>−</m:t>
                    </m:r>
                    <m:r>
                      <a:rPr lang="en-US" sz="1800" kern="100">
                        <a:latin typeface="Cambria Math" panose="02040503050406030204" pitchFamily="18" charset="0"/>
                        <a:ea typeface="Aptos"/>
                        <a:cs typeface="Times New Roman" panose="02020603050405020304" pitchFamily="18" charset="0"/>
                      </a:rPr>
                      <m:t>10&lt;0</m:t>
                    </m:r>
                  </m:oMath>
                </a14:m>
                <a:r>
                  <a:rPr lang="en-US" sz="1800" kern="100">
                    <a:ea typeface="Aptos"/>
                    <a:cs typeface="Times New Roman" panose="02020603050405020304" pitchFamily="18" charset="0"/>
                  </a:rPr>
                  <a:t> hay </a:t>
                </a:r>
                <a14:m>
                  <m:oMath xmlns:m="http://schemas.openxmlformats.org/officeDocument/2006/math">
                    <m:r>
                      <a:rPr lang="en-US" sz="1800" i="1" kern="100">
                        <a:latin typeface="Cambria Math" panose="02040503050406030204" pitchFamily="18" charset="0"/>
                        <a:ea typeface="Aptos"/>
                        <a:cs typeface="Times New Roman" panose="02020603050405020304" pitchFamily="18" charset="0"/>
                      </a:rPr>
                      <m:t>𝑥</m:t>
                    </m:r>
                    <m:r>
                      <a:rPr lang="en-US" sz="1800" kern="100">
                        <a:latin typeface="Cambria Math" panose="02040503050406030204" pitchFamily="18" charset="0"/>
                        <a:ea typeface="Aptos"/>
                        <a:cs typeface="Times New Roman" panose="02020603050405020304" pitchFamily="18" charset="0"/>
                      </a:rPr>
                      <m:t>&lt;2</m:t>
                    </m:r>
                  </m:oMath>
                </a14:m>
                <a:r>
                  <a:rPr lang="en-US" sz="1800" kern="100">
                    <a:ea typeface="Georgia" panose="02040502050405020303" pitchFamily="18" charset="0"/>
                    <a:cs typeface="Times New Roman" panose="02020603050405020304" pitchFamily="18" charset="0"/>
                  </a:rPr>
                  <a:t>, tức là thi </a:t>
                </a:r>
                <a:r>
                  <a:rPr lang="en-US" sz="1800" kern="100">
                    <a:ea typeface="Georgia" panose="02040502050405020303" pitchFamily="18" charset="0"/>
                    <a:cs typeface="Times New Roman" panose="02020603050405020304" pitchFamily="18" charset="0"/>
                  </a:rPr>
                  <a:t>sinh </a:t>
                </a:r>
                <a:r>
                  <a:rPr lang="en-US" sz="1800" kern="100" smtClean="0">
                    <a:ea typeface="Georgia" panose="02040502050405020303" pitchFamily="18" charset="0"/>
                    <a:cs typeface="Times New Roman" panose="02020603050405020304" pitchFamily="18" charset="0"/>
                  </a:rPr>
                  <a:t>bị điểm </a:t>
                </a:r>
                <a:r>
                  <a:rPr lang="en-US" sz="1800" kern="100">
                    <a:ea typeface="Georgia" panose="02040502050405020303" pitchFamily="18" charset="0"/>
                    <a:cs typeface="Times New Roman" panose="02020603050405020304" pitchFamily="18" charset="0"/>
                  </a:rPr>
                  <a:t>âm nếu trả lời đúng nhiều nhất 1 câu</a:t>
                </a:r>
                <a:r>
                  <a:rPr lang="en-US" sz="1800" kern="100">
                    <a:ea typeface="Georgia" panose="02040502050405020303" pitchFamily="18" charset="0"/>
                    <a:cs typeface="Times New Roman" panose="02020603050405020304" pitchFamily="18" charset="0"/>
                  </a:rPr>
                  <a:t>. </a:t>
                </a:r>
                <a:endParaRPr kumimoji="0" lang="en-US" sz="1800" b="0" i="0" u="none" strike="noStrike" kern="100" cap="none" spc="0" normalizeH="0" baseline="0" noProof="0" smtClean="0">
                  <a:ln>
                    <a:noFill/>
                  </a:ln>
                  <a:solidFill>
                    <a:srgbClr val="000000"/>
                  </a:solidFill>
                  <a:effectLst/>
                  <a:uLnTx/>
                  <a:uFillTx/>
                  <a:ea typeface="Georgia" panose="02040502050405020303" pitchFamily="18" charset="0"/>
                  <a:cs typeface="Times New Roman" panose="02020603050405020304" pitchFamily="18" charset="0"/>
                  <a:sym typeface="Arial"/>
                </a:endParaRPr>
              </a:p>
              <a:p>
                <a:pPr marL="0" marR="0" lvl="0" indent="0" algn="just" defTabSz="914400" rtl="0" eaLnBrk="1" fontAlgn="auto" latinLnBrk="0" hangingPunct="1">
                  <a:lnSpc>
                    <a:spcPct val="165000"/>
                  </a:lnSpc>
                  <a:spcBef>
                    <a:spcPts val="0"/>
                  </a:spcBef>
                  <a:spcAft>
                    <a:spcPts val="0"/>
                  </a:spcAft>
                  <a:buClr>
                    <a:srgbClr val="000000"/>
                  </a:buClr>
                  <a:buSzTx/>
                  <a:buFont typeface="Arial"/>
                  <a:buNone/>
                  <a:tabLst/>
                  <a:defRPr/>
                </a:pPr>
                <a:r>
                  <a:rPr kumimoji="0" lang="en-US" sz="1800" b="0" i="0" u="none" strike="noStrike" kern="100" cap="none" spc="0" normalizeH="0" baseline="0" noProof="0" smtClean="0">
                    <a:ln>
                      <a:noFill/>
                    </a:ln>
                    <a:solidFill>
                      <a:srgbClr val="000000"/>
                    </a:solidFill>
                    <a:effectLst/>
                    <a:uLnTx/>
                    <a:uFillTx/>
                    <a:ea typeface="Georgia" panose="02040502050405020303" pitchFamily="18" charset="0"/>
                    <a:cs typeface="Times New Roman" panose="02020603050405020304" pitchFamily="18" charset="0"/>
                    <a:sym typeface="Arial"/>
                  </a:rPr>
                  <a:t>Gọi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𝐵</m:t>
                    </m:r>
                  </m:oMath>
                </a14:m>
                <a:r>
                  <a:rPr kumimoji="0" lang="en-US" sz="1800" b="0" i="0" u="none" strike="noStrike" kern="100" cap="none" spc="0" normalizeH="0" baseline="0" noProof="0">
                    <a:ln>
                      <a:noFill/>
                    </a:ln>
                    <a:solidFill>
                      <a:srgbClr val="000000"/>
                    </a:solidFill>
                    <a:effectLst/>
                    <a:uLnTx/>
                    <a:uFillTx/>
                    <a:ea typeface="Georgia" panose="02040502050405020303" pitchFamily="18" charset="0"/>
                    <a:cs typeface="Times New Roman" panose="02020603050405020304" pitchFamily="18" charset="0"/>
                    <a:sym typeface="Arial"/>
                  </a:rPr>
                  <a:t> là biến cố: "Thí sinh </a:t>
                </a:r>
                <a:r>
                  <a:rPr lang="en-US" sz="1800" kern="100" smtClean="0">
                    <a:ea typeface="Georgia" panose="02040502050405020303" pitchFamily="18" charset="0"/>
                    <a:cs typeface="Times New Roman" panose="02020603050405020304" pitchFamily="18" charset="0"/>
                  </a:rPr>
                  <a:t>bị</a:t>
                </a:r>
                <a:r>
                  <a:rPr kumimoji="0" lang="en-US" sz="1800" b="0" i="0" u="none" strike="noStrike" kern="100" cap="none" spc="0" normalizeH="0" baseline="0" noProof="0" smtClean="0">
                    <a:ln>
                      <a:noFill/>
                    </a:ln>
                    <a:solidFill>
                      <a:srgbClr val="000000"/>
                    </a:solidFill>
                    <a:effectLst/>
                    <a:uLnTx/>
                    <a:uFillTx/>
                    <a:ea typeface="Georgia" panose="02040502050405020303" pitchFamily="18" charset="0"/>
                    <a:cs typeface="Times New Roman" panose="02020603050405020304" pitchFamily="18" charset="0"/>
                    <a:sym typeface="Arial"/>
                  </a:rPr>
                  <a:t> </a:t>
                </a:r>
                <a:r>
                  <a:rPr kumimoji="0" lang="en-US" sz="1800" b="0" i="0" u="none" strike="noStrike" kern="100" cap="none" spc="0" normalizeH="0" baseline="0" noProof="0">
                    <a:ln>
                      <a:noFill/>
                    </a:ln>
                    <a:solidFill>
                      <a:srgbClr val="000000"/>
                    </a:solidFill>
                    <a:effectLst/>
                    <a:uLnTx/>
                    <a:uFillTx/>
                    <a:ea typeface="Georgia" panose="02040502050405020303" pitchFamily="18" charset="0"/>
                    <a:cs typeface="Times New Roman" panose="02020603050405020304" pitchFamily="18" charset="0"/>
                    <a:sym typeface="Arial"/>
                  </a:rPr>
                  <a:t>điểm âm". </a:t>
                </a:r>
                <a:endParaRPr kumimoji="0" lang="en-US" sz="1800" b="0" i="0" u="none" strike="noStrike" kern="100" cap="none" spc="0" normalizeH="0" baseline="0" noProof="0" smtClean="0">
                  <a:ln>
                    <a:noFill/>
                  </a:ln>
                  <a:solidFill>
                    <a:srgbClr val="000000"/>
                  </a:solidFill>
                  <a:effectLst/>
                  <a:uLnTx/>
                  <a:uFillTx/>
                  <a:ea typeface="Georgia" panose="02040502050405020303" pitchFamily="18" charset="0"/>
                  <a:cs typeface="Times New Roman" panose="02020603050405020304" pitchFamily="18" charset="0"/>
                  <a:sym typeface="Arial"/>
                </a:endParaRPr>
              </a:p>
              <a:p>
                <a:pPr marL="0" marR="0" lvl="0" indent="0" algn="just" defTabSz="914400" rtl="0" eaLnBrk="1" fontAlgn="auto" latinLnBrk="0" hangingPunct="1">
                  <a:lnSpc>
                    <a:spcPct val="165000"/>
                  </a:lnSpc>
                  <a:spcBef>
                    <a:spcPts val="0"/>
                  </a:spcBef>
                  <a:spcAft>
                    <a:spcPts val="0"/>
                  </a:spcAft>
                  <a:buClr>
                    <a:srgbClr val="000000"/>
                  </a:buClr>
                  <a:buSzTx/>
                  <a:buFont typeface="Arial"/>
                  <a:buNone/>
                  <a:tabLst/>
                  <a:defRPr/>
                </a:pPr>
                <a:r>
                  <a:rPr kumimoji="0" lang="en-US" sz="1800" b="0" i="0" u="none" strike="noStrike" kern="100" cap="none" spc="0" normalizeH="0" baseline="0" noProof="0" smtClean="0">
                    <a:ln>
                      <a:noFill/>
                    </a:ln>
                    <a:solidFill>
                      <a:srgbClr val="000000"/>
                    </a:solidFill>
                    <a:effectLst/>
                    <a:uLnTx/>
                    <a:uFillTx/>
                    <a:ea typeface="Georgia" panose="02040502050405020303" pitchFamily="18" charset="0"/>
                    <a:cs typeface="Times New Roman" panose="02020603050405020304" pitchFamily="18" charset="0"/>
                    <a:sym typeface="Arial"/>
                  </a:rPr>
                  <a:t>Ta </a:t>
                </a:r>
                <a:r>
                  <a:rPr kumimoji="0" lang="en-US" sz="1800" b="0" i="0" u="none" strike="noStrike" kern="100" cap="none" spc="0" normalizeH="0" baseline="0" noProof="0">
                    <a:ln>
                      <a:noFill/>
                    </a:ln>
                    <a:solidFill>
                      <a:srgbClr val="000000"/>
                    </a:solidFill>
                    <a:effectLst/>
                    <a:uLnTx/>
                    <a:uFillTx/>
                    <a:ea typeface="Georgia" panose="02040502050405020303" pitchFamily="18" charset="0"/>
                    <a:cs typeface="Times New Roman" panose="02020603050405020304" pitchFamily="18" charset="0"/>
                    <a:sym typeface="Arial"/>
                  </a:rPr>
                  <a:t>có:</a:t>
                </a:r>
                <a:r>
                  <a:rPr lang="en-US" sz="1800" kern="100">
                    <a:ea typeface="Georgia" panose="02040502050405020303" pitchFamily="18" charset="0"/>
                    <a:cs typeface="Times New Roman" panose="02020603050405020304" pitchFamily="18" charset="0"/>
                  </a:rPr>
                  <a:t> </a:t>
                </a:r>
                <a:endParaRPr lang="en-US" sz="1800" kern="100" smtClean="0">
                  <a:ea typeface="Georgia" panose="02040502050405020303" pitchFamily="18" charset="0"/>
                  <a:cs typeface="Times New Roman" panose="02020603050405020304" pitchFamily="18" charset="0"/>
                </a:endParaRPr>
              </a:p>
              <a:p>
                <a:pPr marL="0" marR="0" lvl="0" indent="0" algn="just" defTabSz="914400" rtl="0" eaLnBrk="1" fontAlgn="auto" latinLnBrk="0" hangingPunct="1">
                  <a:lnSpc>
                    <a:spcPct val="165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𝐵</m:t>
                      </m:r>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𝐸</m:t>
                          </m:r>
                        </m:e>
                        <m:sub>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ub>
                      </m:sSub>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𝐸</m:t>
                          </m:r>
                        </m:e>
                        <m:sub>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m:t>
                          </m:r>
                        </m:sub>
                      </m:sSub>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𝑃</m:t>
                      </m:r>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𝐵</m:t>
                      </m:r>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𝑃</m:t>
                      </m:r>
                      <m:d>
                        <m:d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dPr>
                        <m:e>
                          <m:sSub>
                            <m:sSub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𝐸</m:t>
                              </m:r>
                            </m:e>
                            <m:sub>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ub>
                          </m:sSub>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𝐸</m:t>
                              </m:r>
                            </m:e>
                            <m:sub>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m:t>
                              </m:r>
                            </m:sub>
                          </m:sSub>
                        </m:e>
                      </m:d>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𝑃</m:t>
                      </m:r>
                      <m:d>
                        <m:d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dPr>
                        <m:e>
                          <m:sSub>
                            <m:sSub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𝐸</m:t>
                              </m:r>
                            </m:e>
                            <m:sub>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ub>
                          </m:sSub>
                        </m:e>
                      </m:d>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𝑃</m:t>
                      </m:r>
                      <m:d>
                        <m:d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dPr>
                        <m:e>
                          <m:sSub>
                            <m:sSub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𝐸</m:t>
                              </m:r>
                            </m:e>
                            <m:sub>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m:t>
                              </m:r>
                            </m:sub>
                          </m:sSub>
                        </m:e>
                      </m:d>
                    </m:oMath>
                  </m:oMathPara>
                </a14:m>
                <a:endParaRPr kumimoji="0" lang="en-US" sz="1800" b="0" i="0" u="none" strike="noStrike" kern="100" cap="none" spc="0" normalizeH="0" baseline="0" noProof="0" smtClean="0">
                  <a:ln>
                    <a:noFill/>
                  </a:ln>
                  <a:solidFill>
                    <a:srgbClr val="000000"/>
                  </a:solidFill>
                  <a:effectLst/>
                  <a:uLnTx/>
                  <a:uFillTx/>
                  <a:ea typeface="Aptos"/>
                  <a:cs typeface="Times New Roman" panose="02020603050405020304" pitchFamily="18" charset="0"/>
                  <a:sym typeface="Arial"/>
                </a:endParaRPr>
              </a:p>
              <a:p>
                <a:pPr marL="0" marR="0" lvl="0" indent="0" algn="l" defTabSz="914400" rtl="0" eaLnBrk="1" fontAlgn="auto" latinLnBrk="0" hangingPunct="1">
                  <a:lnSpc>
                    <a:spcPct val="165000"/>
                  </a:lnSpc>
                  <a:spcBef>
                    <a:spcPts val="0"/>
                  </a:spcBef>
                  <a:spcAft>
                    <a:spcPts val="0"/>
                  </a:spcAft>
                  <a:buClr>
                    <a:srgbClr val="000000"/>
                  </a:buClr>
                  <a:buSzTx/>
                  <a:buFont typeface="Arial"/>
                  <a:buNone/>
                  <a:tabLst/>
                  <a:defRPr/>
                </a:pPr>
                <a:r>
                  <a:rPr kumimoji="0" lang="en-US" sz="1800" b="0" i="0" u="none" strike="noStrike" kern="100" cap="none" spc="0" normalizeH="0" baseline="0" noProof="0" smtClean="0">
                    <a:ln>
                      <a:noFill/>
                    </a:ln>
                    <a:solidFill>
                      <a:srgbClr val="000000"/>
                    </a:solidFill>
                    <a:effectLst/>
                    <a:uLnTx/>
                    <a:uFillTx/>
                    <a:ea typeface="Aptos"/>
                    <a:cs typeface="Times New Roman" panose="02020603050405020304" pitchFamily="18" charset="0"/>
                    <a:sym typeface="Arial"/>
                  </a:rPr>
                  <a:t>	                </a:t>
                </a:r>
                <a:r>
                  <a:rPr kumimoji="0" lang="en-US" sz="1800" b="0" i="0" u="none" strike="noStrike" kern="100" cap="none" spc="0" normalizeH="0" noProof="0" smtClean="0">
                    <a:ln>
                      <a:noFill/>
                    </a:ln>
                    <a:solidFill>
                      <a:srgbClr val="000000"/>
                    </a:solidFill>
                    <a:effectLst/>
                    <a:uLnTx/>
                    <a:uFillTx/>
                    <a:ea typeface="Aptos"/>
                    <a:cs typeface="Times New Roman" panose="02020603050405020304" pitchFamily="18" charset="0"/>
                    <a:sym typeface="Arial"/>
                  </a:rPr>
                  <a:t>  </a:t>
                </a: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sSubSup>
                      <m:sSubSup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SupPr>
                      <m:e>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𝐶</m:t>
                        </m:r>
                      </m:e>
                      <m:sub>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10</m:t>
                        </m:r>
                      </m:sub>
                      <m:sup>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up>
                    </m:sSubSup>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Sup>
                      <m:sSup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pPr>
                      <m:e>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25</m:t>
                        </m:r>
                      </m:e>
                      <m:sup>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up>
                    </m:sSup>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Sup>
                      <m:sSup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pPr>
                      <m:e>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75</m:t>
                        </m:r>
                      </m:e>
                      <m:sup>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10</m:t>
                        </m:r>
                      </m:sup>
                    </m:sSup>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sSubSup>
                      <m:sSubSup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bSupPr>
                      <m:e>
                        <m: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𝐶</m:t>
                        </m:r>
                      </m:e>
                      <m:sub>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10</m:t>
                        </m:r>
                      </m:sub>
                      <m:sup>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m:t>
                        </m:r>
                      </m:sup>
                    </m:sSubSup>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Sup>
                      <m:sSup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pPr>
                      <m:e>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25</m:t>
                        </m:r>
                      </m:e>
                      <m:sup>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m:t>
                        </m:r>
                      </m:sup>
                    </m:sSup>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m:t>
                    </m:r>
                    <m:sSup>
                      <m:sSupPr>
                        <m:ctrlPr>
                          <a:rPr kumimoji="0" lang="en-US" sz="18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sSupPr>
                      <m:e>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75</m:t>
                        </m:r>
                      </m:e>
                      <m:sup>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9</m:t>
                        </m:r>
                      </m:sup>
                    </m:sSup>
                  </m:oMath>
                </a14:m>
                <a:endParaRPr kumimoji="0" lang="en-US" sz="1800" b="0" i="1" u="none" strike="noStrike" kern="100" cap="none" spc="0" normalizeH="0" baseline="0" noProof="0" smtClean="0">
                  <a:ln>
                    <a:noFill/>
                  </a:ln>
                  <a:solidFill>
                    <a:srgbClr val="000000"/>
                  </a:solidFill>
                  <a:effectLst/>
                  <a:uLnTx/>
                  <a:uFillTx/>
                  <a:latin typeface="+mj-lt"/>
                  <a:ea typeface="Aptos"/>
                  <a:cs typeface="Times New Roman" panose="02020603050405020304" pitchFamily="18" charset="0"/>
                  <a:sym typeface="Arial"/>
                </a:endParaRPr>
              </a:p>
              <a:p>
                <a:pPr marL="0" marR="0" lvl="0" indent="0" algn="l" defTabSz="914400" rtl="0" eaLnBrk="1" fontAlgn="auto" latinLnBrk="0" hangingPunct="1">
                  <a:lnSpc>
                    <a:spcPct val="165000"/>
                  </a:lnSpc>
                  <a:spcBef>
                    <a:spcPts val="0"/>
                  </a:spcBef>
                  <a:spcAft>
                    <a:spcPts val="0"/>
                  </a:spcAft>
                  <a:buClr>
                    <a:srgbClr val="000000"/>
                  </a:buClr>
                  <a:buSzTx/>
                  <a:buFont typeface="Arial"/>
                  <a:buNone/>
                  <a:tabLst/>
                  <a:defRPr/>
                </a:pPr>
                <a:r>
                  <a:rPr kumimoji="0" lang="en-US" sz="1800" b="0" u="none" strike="noStrike" kern="100" cap="none" spc="0" normalizeH="0" baseline="0" noProof="0" smtClean="0">
                    <a:ln>
                      <a:noFill/>
                    </a:ln>
                    <a:solidFill>
                      <a:srgbClr val="000000"/>
                    </a:solidFill>
                    <a:effectLst/>
                    <a:uLnTx/>
                    <a:uFillTx/>
                    <a:ea typeface="Aptos"/>
                    <a:cs typeface="Times New Roman" panose="02020603050405020304" pitchFamily="18" charset="0"/>
                    <a:sym typeface="Arial"/>
                  </a:rPr>
                  <a:t> 		   </a:t>
                </a:r>
                <a14:m>
                  <m:oMath xmlns:m="http://schemas.openxmlformats.org/officeDocument/2006/math">
                    <m:r>
                      <a:rPr kumimoji="0" lang="en-US" sz="1800" b="0" i="0" u="none" strike="noStrike" kern="100" cap="none" spc="0" normalizeH="0" baseline="0" noProof="0" smtClean="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t> </m:t>
                    </m:r>
                    <m:r>
                      <a:rPr kumimoji="0" lang="en-US" sz="18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≈0,244</m:t>
                    </m:r>
                  </m:oMath>
                </a14:m>
                <a:r>
                  <a:rPr kumimoji="0" lang="en-US" sz="1800" b="0" i="0" u="none" strike="noStrike" kern="100" cap="none" spc="0" normalizeH="0" baseline="0" noProof="0">
                    <a:ln>
                      <a:noFill/>
                    </a:ln>
                    <a:solidFill>
                      <a:srgbClr val="000000"/>
                    </a:solidFill>
                    <a:effectLst/>
                    <a:uLnTx/>
                    <a:uFillTx/>
                    <a:ea typeface="Aptos"/>
                    <a:cs typeface="Times New Roman" panose="02020603050405020304" pitchFamily="18" charset="0"/>
                    <a:sym typeface="Arial"/>
                  </a:rPr>
                  <a:t>.</a:t>
                </a:r>
              </a:p>
            </p:txBody>
          </p:sp>
        </mc:Choice>
        <mc:Fallback>
          <p:sp>
            <p:nvSpPr>
              <p:cNvPr id="3" name="Rectangle 2"/>
              <p:cNvSpPr>
                <a:spLocks noRot="1" noChangeAspect="1" noMove="1" noResize="1" noEditPoints="1" noAdjustHandles="1" noChangeArrowheads="1" noChangeShapeType="1" noTextEdit="1"/>
              </p:cNvSpPr>
              <p:nvPr/>
            </p:nvSpPr>
            <p:spPr>
              <a:xfrm>
                <a:off x="1245679" y="1164397"/>
                <a:ext cx="6713578" cy="3325526"/>
              </a:xfrm>
              <a:prstGeom prst="rect">
                <a:avLst/>
              </a:prstGeom>
              <a:blipFill>
                <a:blip r:embed="rId3"/>
                <a:stretch>
                  <a:fillRect l="-726" r="-726" b="-183"/>
                </a:stretch>
              </a:blipFill>
            </p:spPr>
            <p:txBody>
              <a:bodyPr/>
              <a:lstStyle/>
              <a:p>
                <a:r>
                  <a:rPr lang="en-US">
                    <a:noFill/>
                  </a:rPr>
                  <a:t> </a:t>
                </a:r>
              </a:p>
            </p:txBody>
          </p:sp>
        </mc:Fallback>
      </mc:AlternateContent>
      <p:sp>
        <p:nvSpPr>
          <p:cNvPr id="5" name="Rectangle 4"/>
          <p:cNvSpPr/>
          <p:nvPr/>
        </p:nvSpPr>
        <p:spPr>
          <a:xfrm>
            <a:off x="1245678" y="651429"/>
            <a:ext cx="754797" cy="38472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900" b="0" i="1" u="sng" strike="noStrike" kern="0" cap="none" spc="0" normalizeH="0" baseline="0" noProof="0">
              <a:ln>
                <a:noFill/>
              </a:ln>
              <a:solidFill>
                <a:srgbClr val="000000"/>
              </a:solidFill>
              <a:effectLst/>
              <a:uLnTx/>
              <a:uFillTx/>
              <a:latin typeface="Arial"/>
              <a:sym typeface="Arial"/>
            </a:endParaRPr>
          </a:p>
        </p:txBody>
      </p:sp>
      <p:pic>
        <p:nvPicPr>
          <p:cNvPr id="6" name="Picture 5"/>
          <p:cNvPicPr>
            <a:picLocks noChangeAspect="1"/>
          </p:cNvPicPr>
          <p:nvPr/>
        </p:nvPicPr>
        <p:blipFill>
          <a:blip r:embed="rId4"/>
          <a:stretch>
            <a:fillRect/>
          </a:stretch>
        </p:blipFill>
        <p:spPr>
          <a:xfrm>
            <a:off x="7823397" y="171539"/>
            <a:ext cx="819779" cy="864611"/>
          </a:xfrm>
          <a:prstGeom prst="rect">
            <a:avLst/>
          </a:prstGeom>
        </p:spPr>
      </p:pic>
    </p:spTree>
    <p:extLst>
      <p:ext uri="{BB962C8B-B14F-4D97-AF65-F5344CB8AC3E}">
        <p14:creationId xmlns:p14="http://schemas.microsoft.com/office/powerpoint/2010/main" val="853137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up)">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3" name="Rectangle 62"/>
              <p:cNvSpPr/>
              <p:nvPr/>
            </p:nvSpPr>
            <p:spPr>
              <a:xfrm>
                <a:off x="526769" y="2166949"/>
                <a:ext cx="8228552" cy="2797048"/>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m:rPr>
                          <m:nor/>
                        </m:rPr>
                        <a:rPr lang="vi-VN" sz="1600" kern="100" smtClean="0">
                          <a:ea typeface="Georgia" panose="02040502050405020303" pitchFamily="18" charset="0"/>
                          <a:cs typeface="Times New Roman" panose="02020603050405020304" pitchFamily="18" charset="0"/>
                        </a:rPr>
                        <m:t>X</m:t>
                      </m:r>
                      <m:r>
                        <m:rPr>
                          <m:nor/>
                        </m:rPr>
                        <a:rPr lang="vi-VN" sz="1600" kern="100" smtClean="0">
                          <a:ea typeface="Georgia" panose="02040502050405020303" pitchFamily="18" charset="0"/>
                          <a:cs typeface="Times New Roman" panose="02020603050405020304" pitchFamily="18" charset="0"/>
                        </a:rPr>
                        <m:t>á</m:t>
                      </m:r>
                      <m:r>
                        <m:rPr>
                          <m:nor/>
                        </m:rPr>
                        <a:rPr lang="vi-VN" sz="1600" kern="100" smtClean="0">
                          <a:ea typeface="Georgia" panose="02040502050405020303" pitchFamily="18" charset="0"/>
                          <a:cs typeface="Times New Roman" panose="02020603050405020304" pitchFamily="18" charset="0"/>
                        </a:rPr>
                        <m:t>c</m:t>
                      </m:r>
                      <m:r>
                        <m:rPr>
                          <m:nor/>
                        </m:rPr>
                        <a:rPr lang="vi-VN" sz="1600" kern="100" smtClean="0">
                          <a:ea typeface="Georgia" panose="02040502050405020303" pitchFamily="18" charset="0"/>
                          <a:cs typeface="Times New Roman" panose="02020603050405020304" pitchFamily="18" charset="0"/>
                        </a:rPr>
                        <m:t> </m:t>
                      </m:r>
                      <m:r>
                        <m:rPr>
                          <m:nor/>
                        </m:rPr>
                        <a:rPr lang="vi-VN" sz="1600" kern="100" smtClean="0">
                          <a:ea typeface="Georgia" panose="02040502050405020303" pitchFamily="18" charset="0"/>
                          <a:cs typeface="Times New Roman" panose="02020603050405020304" pitchFamily="18" charset="0"/>
                        </a:rPr>
                        <m:t>su</m:t>
                      </m:r>
                      <m:r>
                        <m:rPr>
                          <m:nor/>
                        </m:rPr>
                        <a:rPr lang="vi-VN" sz="1600" kern="100" smtClean="0">
                          <a:ea typeface="Georgia" panose="02040502050405020303" pitchFamily="18" charset="0"/>
                          <a:cs typeface="Times New Roman" panose="02020603050405020304" pitchFamily="18" charset="0"/>
                        </a:rPr>
                        <m:t>ấ</m:t>
                      </m:r>
                      <m:r>
                        <m:rPr>
                          <m:nor/>
                        </m:rPr>
                        <a:rPr lang="vi-VN" sz="1600" kern="100" smtClean="0">
                          <a:ea typeface="Georgia" panose="02040502050405020303" pitchFamily="18" charset="0"/>
                          <a:cs typeface="Times New Roman" panose="02020603050405020304" pitchFamily="18" charset="0"/>
                        </a:rPr>
                        <m:t>t</m:t>
                      </m:r>
                      <m:r>
                        <m:rPr>
                          <m:nor/>
                        </m:rPr>
                        <a:rPr lang="vi-VN" sz="1600" kern="100" smtClean="0">
                          <a:ea typeface="Georgia" panose="02040502050405020303" pitchFamily="18" charset="0"/>
                          <a:cs typeface="Times New Roman" panose="02020603050405020304" pitchFamily="18" charset="0"/>
                        </a:rPr>
                        <m:t> để </m:t>
                      </m:r>
                      <m:r>
                        <m:rPr>
                          <m:nor/>
                        </m:rPr>
                        <a:rPr lang="vi-VN" sz="1600" kern="100" smtClean="0">
                          <a:ea typeface="Georgia" panose="02040502050405020303" pitchFamily="18" charset="0"/>
                          <a:cs typeface="Times New Roman" panose="02020603050405020304" pitchFamily="18" charset="0"/>
                        </a:rPr>
                        <m:t>m</m:t>
                      </m:r>
                      <m:r>
                        <m:rPr>
                          <m:nor/>
                        </m:rPr>
                        <a:rPr lang="vi-VN" sz="1600" kern="100" smtClean="0">
                          <a:ea typeface="Georgia" panose="02040502050405020303" pitchFamily="18" charset="0"/>
                          <a:cs typeface="Times New Roman" panose="02020603050405020304" pitchFamily="18" charset="0"/>
                        </a:rPr>
                        <m:t>ộ</m:t>
                      </m:r>
                      <m:r>
                        <m:rPr>
                          <m:nor/>
                        </m:rPr>
                        <a:rPr lang="vi-VN" sz="1600" kern="100" smtClean="0">
                          <a:ea typeface="Georgia" panose="02040502050405020303" pitchFamily="18" charset="0"/>
                          <a:cs typeface="Times New Roman" panose="02020603050405020304" pitchFamily="18" charset="0"/>
                        </a:rPr>
                        <m:t>t</m:t>
                      </m:r>
                      <m:r>
                        <m:rPr>
                          <m:nor/>
                        </m:rPr>
                        <a:rPr lang="vi-VN" sz="1600" kern="100" smtClean="0">
                          <a:ea typeface="Georgia" panose="02040502050405020303" pitchFamily="18" charset="0"/>
                          <a:cs typeface="Times New Roman" panose="02020603050405020304" pitchFamily="18" charset="0"/>
                        </a:rPr>
                        <m:t> </m:t>
                      </m:r>
                      <m:r>
                        <m:rPr>
                          <m:nor/>
                        </m:rPr>
                        <a:rPr lang="vi-VN" sz="1600" kern="100" smtClean="0">
                          <a:ea typeface="Georgia" panose="02040502050405020303" pitchFamily="18" charset="0"/>
                          <a:cs typeface="Times New Roman" panose="02020603050405020304" pitchFamily="18" charset="0"/>
                        </a:rPr>
                        <m:t>con</m:t>
                      </m:r>
                      <m:r>
                        <m:rPr>
                          <m:nor/>
                        </m:rPr>
                        <a:rPr lang="vi-VN" sz="1600" kern="100" smtClean="0">
                          <a:ea typeface="Georgia" panose="02040502050405020303" pitchFamily="18" charset="0"/>
                          <a:cs typeface="Times New Roman" panose="02020603050405020304" pitchFamily="18" charset="0"/>
                        </a:rPr>
                        <m:t> </m:t>
                      </m:r>
                      <m:r>
                        <m:rPr>
                          <m:nor/>
                        </m:rPr>
                        <a:rPr lang="vi-VN" sz="1600" kern="100" smtClean="0">
                          <a:ea typeface="Georgia" panose="02040502050405020303" pitchFamily="18" charset="0"/>
                          <a:cs typeface="Times New Roman" panose="02020603050405020304" pitchFamily="18" charset="0"/>
                        </a:rPr>
                        <m:t>x</m:t>
                      </m:r>
                      <m:r>
                        <m:rPr>
                          <m:nor/>
                        </m:rPr>
                        <a:rPr lang="vi-VN" sz="1600" kern="100" smtClean="0">
                          <a:ea typeface="Georgia" panose="02040502050405020303" pitchFamily="18" charset="0"/>
                          <a:cs typeface="Times New Roman" panose="02020603050405020304" pitchFamily="18" charset="0"/>
                        </a:rPr>
                        <m:t>ú</m:t>
                      </m:r>
                      <m:r>
                        <m:rPr>
                          <m:nor/>
                        </m:rPr>
                        <a:rPr lang="vi-VN" sz="1600" kern="100" smtClean="0">
                          <a:ea typeface="Georgia" panose="02040502050405020303" pitchFamily="18" charset="0"/>
                          <a:cs typeface="Times New Roman" panose="02020603050405020304" pitchFamily="18" charset="0"/>
                        </a:rPr>
                        <m:t>c</m:t>
                      </m:r>
                      <m:r>
                        <m:rPr>
                          <m:nor/>
                        </m:rPr>
                        <a:rPr lang="vi-VN" sz="1600" kern="100" smtClean="0">
                          <a:ea typeface="Georgia" panose="02040502050405020303" pitchFamily="18" charset="0"/>
                          <a:cs typeface="Times New Roman" panose="02020603050405020304" pitchFamily="18" charset="0"/>
                        </a:rPr>
                        <m:t> </m:t>
                      </m:r>
                      <m:r>
                        <m:rPr>
                          <m:nor/>
                        </m:rPr>
                        <a:rPr lang="vi-VN" sz="1600" kern="100" smtClean="0">
                          <a:ea typeface="Georgia" panose="02040502050405020303" pitchFamily="18" charset="0"/>
                          <a:cs typeface="Times New Roman" panose="02020603050405020304" pitchFamily="18" charset="0"/>
                        </a:rPr>
                        <m:t>x</m:t>
                      </m:r>
                      <m:r>
                        <m:rPr>
                          <m:nor/>
                        </m:rPr>
                        <a:rPr lang="vi-VN" sz="1600" kern="100" smtClean="0">
                          <a:ea typeface="Georgia" panose="02040502050405020303" pitchFamily="18" charset="0"/>
                          <a:cs typeface="Times New Roman" panose="02020603050405020304" pitchFamily="18" charset="0"/>
                        </a:rPr>
                        <m:t>ắ</m:t>
                      </m:r>
                      <m:r>
                        <m:rPr>
                          <m:nor/>
                        </m:rPr>
                        <a:rPr lang="vi-VN" sz="1600" kern="100" smtClean="0">
                          <a:ea typeface="Georgia" panose="02040502050405020303" pitchFamily="18" charset="0"/>
                          <a:cs typeface="Times New Roman" panose="02020603050405020304" pitchFamily="18" charset="0"/>
                        </a:rPr>
                        <m:t>c</m:t>
                      </m:r>
                      <m:r>
                        <m:rPr>
                          <m:nor/>
                        </m:rPr>
                        <a:rPr lang="vi-VN" sz="1600" kern="100" smtClean="0">
                          <a:ea typeface="Georgia" panose="02040502050405020303" pitchFamily="18" charset="0"/>
                          <a:cs typeface="Times New Roman" panose="02020603050405020304" pitchFamily="18" charset="0"/>
                        </a:rPr>
                        <m:t> </m:t>
                      </m:r>
                      <m:r>
                        <m:rPr>
                          <m:nor/>
                        </m:rPr>
                        <a:rPr lang="vi-VN" sz="1600" kern="100" smtClean="0">
                          <a:ea typeface="Georgia" panose="02040502050405020303" pitchFamily="18" charset="0"/>
                          <a:cs typeface="Times New Roman" panose="02020603050405020304" pitchFamily="18" charset="0"/>
                        </a:rPr>
                        <m:t>xu</m:t>
                      </m:r>
                      <m:r>
                        <m:rPr>
                          <m:nor/>
                        </m:rPr>
                        <a:rPr lang="vi-VN" sz="1600" kern="100" smtClean="0">
                          <a:ea typeface="Georgia" panose="02040502050405020303" pitchFamily="18" charset="0"/>
                          <a:cs typeface="Times New Roman" panose="02020603050405020304" pitchFamily="18" charset="0"/>
                        </a:rPr>
                        <m:t>ấ</m:t>
                      </m:r>
                      <m:r>
                        <m:rPr>
                          <m:nor/>
                        </m:rPr>
                        <a:rPr lang="vi-VN" sz="1600" kern="100" smtClean="0">
                          <a:ea typeface="Georgia" panose="02040502050405020303" pitchFamily="18" charset="0"/>
                          <a:cs typeface="Times New Roman" panose="02020603050405020304" pitchFamily="18" charset="0"/>
                        </a:rPr>
                        <m:t>t</m:t>
                      </m:r>
                      <m:r>
                        <m:rPr>
                          <m:nor/>
                        </m:rPr>
                        <a:rPr lang="vi-VN" sz="1600" kern="100" smtClean="0">
                          <a:ea typeface="Georgia" panose="02040502050405020303" pitchFamily="18" charset="0"/>
                          <a:cs typeface="Times New Roman" panose="02020603050405020304" pitchFamily="18" charset="0"/>
                        </a:rPr>
                        <m:t> </m:t>
                      </m:r>
                      <m:r>
                        <m:rPr>
                          <m:nor/>
                        </m:rPr>
                        <a:rPr lang="vi-VN" sz="1600" kern="100" smtClean="0">
                          <a:ea typeface="Georgia" panose="02040502050405020303" pitchFamily="18" charset="0"/>
                          <a:cs typeface="Times New Roman" panose="02020603050405020304" pitchFamily="18" charset="0"/>
                        </a:rPr>
                        <m:t>hi</m:t>
                      </m:r>
                      <m:r>
                        <m:rPr>
                          <m:nor/>
                        </m:rPr>
                        <a:rPr lang="vi-VN" sz="1600" kern="100" smtClean="0">
                          <a:ea typeface="Georgia" panose="02040502050405020303" pitchFamily="18" charset="0"/>
                          <a:cs typeface="Times New Roman" panose="02020603050405020304" pitchFamily="18" charset="0"/>
                        </a:rPr>
                        <m:t>ệ</m:t>
                      </m:r>
                      <m:r>
                        <m:rPr>
                          <m:nor/>
                        </m:rPr>
                        <a:rPr lang="vi-VN" sz="1600" kern="100" smtClean="0">
                          <a:ea typeface="Georgia" panose="02040502050405020303" pitchFamily="18" charset="0"/>
                          <a:cs typeface="Times New Roman" panose="02020603050405020304" pitchFamily="18" charset="0"/>
                        </a:rPr>
                        <m:t>n</m:t>
                      </m:r>
                      <m:r>
                        <m:rPr>
                          <m:nor/>
                        </m:rPr>
                        <a:rPr lang="vi-VN" sz="1600" kern="100" smtClean="0">
                          <a:ea typeface="Georgia" panose="02040502050405020303" pitchFamily="18" charset="0"/>
                          <a:cs typeface="Times New Roman" panose="02020603050405020304" pitchFamily="18" charset="0"/>
                        </a:rPr>
                        <m:t> </m:t>
                      </m:r>
                      <m:r>
                        <m:rPr>
                          <m:nor/>
                        </m:rPr>
                        <a:rPr lang="vi-VN" sz="1600" kern="100" smtClean="0">
                          <a:ea typeface="Georgia" panose="02040502050405020303" pitchFamily="18" charset="0"/>
                          <a:cs typeface="Times New Roman" panose="02020603050405020304" pitchFamily="18" charset="0"/>
                        </a:rPr>
                        <m:t>m</m:t>
                      </m:r>
                      <m:r>
                        <m:rPr>
                          <m:nor/>
                        </m:rPr>
                        <a:rPr lang="vi-VN" sz="1600" kern="100" smtClean="0">
                          <a:ea typeface="Georgia" panose="02040502050405020303" pitchFamily="18" charset="0"/>
                          <a:cs typeface="Times New Roman" panose="02020603050405020304" pitchFamily="18" charset="0"/>
                        </a:rPr>
                        <m:t>ặ</m:t>
                      </m:r>
                      <m:r>
                        <m:rPr>
                          <m:nor/>
                        </m:rPr>
                        <a:rPr lang="vi-VN" sz="1600" kern="100" smtClean="0">
                          <a:ea typeface="Georgia" panose="02040502050405020303" pitchFamily="18" charset="0"/>
                          <a:cs typeface="Times New Roman" panose="02020603050405020304" pitchFamily="18" charset="0"/>
                        </a:rPr>
                        <m:t>t</m:t>
                      </m:r>
                      <m:r>
                        <m:rPr>
                          <m:nor/>
                        </m:rPr>
                        <a:rPr lang="vi-VN" sz="1600" kern="100" smtClean="0">
                          <a:ea typeface="Georgia" panose="02040502050405020303" pitchFamily="18" charset="0"/>
                          <a:cs typeface="Times New Roman" panose="02020603050405020304" pitchFamily="18" charset="0"/>
                        </a:rPr>
                        <m:t> 6 </m:t>
                      </m:r>
                      <m:r>
                        <m:rPr>
                          <m:nor/>
                        </m:rPr>
                        <a:rPr lang="vi-VN" sz="1600" kern="100" smtClean="0">
                          <a:ea typeface="Georgia" panose="02040502050405020303" pitchFamily="18" charset="0"/>
                          <a:cs typeface="Times New Roman" panose="02020603050405020304" pitchFamily="18" charset="0"/>
                        </a:rPr>
                        <m:t>ch</m:t>
                      </m:r>
                      <m:r>
                        <m:rPr>
                          <m:nor/>
                        </m:rPr>
                        <a:rPr lang="vi-VN" sz="1600" kern="100" smtClean="0">
                          <a:ea typeface="Georgia" panose="02040502050405020303" pitchFamily="18" charset="0"/>
                          <a:cs typeface="Times New Roman" panose="02020603050405020304" pitchFamily="18" charset="0"/>
                        </a:rPr>
                        <m:t>ấ</m:t>
                      </m:r>
                      <m:r>
                        <m:rPr>
                          <m:nor/>
                        </m:rPr>
                        <a:rPr lang="vi-VN" sz="1600" kern="100" smtClean="0">
                          <a:ea typeface="Georgia" panose="02040502050405020303" pitchFamily="18" charset="0"/>
                          <a:cs typeface="Times New Roman" panose="02020603050405020304" pitchFamily="18" charset="0"/>
                        </a:rPr>
                        <m:t>m</m:t>
                      </m:r>
                      <m:r>
                        <m:rPr>
                          <m:nor/>
                        </m:rPr>
                        <a:rPr lang="vi-VN" sz="1600" kern="100" smtClean="0">
                          <a:ea typeface="Georgia" panose="02040502050405020303" pitchFamily="18" charset="0"/>
                          <a:cs typeface="Times New Roman" panose="02020603050405020304" pitchFamily="18" charset="0"/>
                        </a:rPr>
                        <m:t> </m:t>
                      </m:r>
                      <m:r>
                        <m:rPr>
                          <m:nor/>
                        </m:rPr>
                        <a:rPr lang="vi-VN" sz="1600" kern="100" smtClean="0">
                          <a:ea typeface="Georgia" panose="02040502050405020303" pitchFamily="18" charset="0"/>
                          <a:cs typeface="Times New Roman" panose="02020603050405020304" pitchFamily="18" charset="0"/>
                        </a:rPr>
                        <m:t>l</m:t>
                      </m:r>
                      <m:r>
                        <m:rPr>
                          <m:nor/>
                        </m:rPr>
                        <a:rPr lang="vi-VN" sz="1600" kern="100" smtClean="0">
                          <a:ea typeface="Georgia" panose="02040502050405020303" pitchFamily="18" charset="0"/>
                          <a:cs typeface="Times New Roman" panose="02020603050405020304" pitchFamily="18" charset="0"/>
                        </a:rPr>
                        <m:t>à</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f>
                        <m:fPr>
                          <m:ctrlPr>
                            <a:rPr lang="vi-VN" sz="1600" i="1" kern="100" smtClean="0">
                              <a:latin typeface="Cambria Math" panose="02040503050406030204" pitchFamily="18" charset="0"/>
                              <a:cs typeface="Times New Roman" panose="02020603050405020304" pitchFamily="18" charset="0"/>
                            </a:rPr>
                          </m:ctrlPr>
                        </m:fPr>
                        <m:num>
                          <m:r>
                            <a:rPr lang="en-US" sz="1600" b="0" i="1" kern="100" smtClean="0">
                              <a:latin typeface="Cambria Math" panose="02040503050406030204" pitchFamily="18" charset="0"/>
                              <a:cs typeface="Times New Roman" panose="02020603050405020304" pitchFamily="18" charset="0"/>
                            </a:rPr>
                            <m:t>1</m:t>
                          </m:r>
                        </m:num>
                        <m:den>
                          <m:r>
                            <a:rPr lang="en-US" sz="1600" b="0" i="1" kern="100" smtClean="0">
                              <a:latin typeface="Cambria Math" panose="02040503050406030204" pitchFamily="18" charset="0"/>
                              <a:cs typeface="Times New Roman" panose="02020603050405020304" pitchFamily="18" charset="0"/>
                            </a:rPr>
                            <m:t>6</m:t>
                          </m:r>
                        </m:den>
                      </m:f>
                      <m:r>
                        <a:rPr lang="en-US" sz="1600" b="0" i="1" kern="100" smtClean="0">
                          <a:latin typeface="Cambria Math" panose="02040503050406030204" pitchFamily="18" charset="0"/>
                          <a:cs typeface="Times New Roman" panose="02020603050405020304" pitchFamily="18" charset="0"/>
                        </a:rPr>
                        <m:t>.</m:t>
                      </m:r>
                    </m:oMath>
                  </m:oMathPara>
                </a14:m>
                <a:endParaRPr lang="en-US" sz="1600" kern="100" smtClean="0">
                  <a:latin typeface="+mn-lt"/>
                  <a:ea typeface="Georgia" panose="02040502050405020303" pitchFamily="18" charset="0"/>
                  <a:cs typeface="Times New Roman" panose="02020603050405020304" pitchFamily="18" charset="0"/>
                </a:endParaRPr>
              </a:p>
              <a:p>
                <a:pPr>
                  <a:lnSpc>
                    <a:spcPct val="150000"/>
                  </a:lnSpc>
                </a:pPr>
                <a:r>
                  <a:rPr lang="vi-VN" sz="1600" kern="100" smtClean="0">
                    <a:latin typeface="+mn-lt"/>
                    <a:ea typeface="Georgia" panose="02040502050405020303" pitchFamily="18" charset="0"/>
                    <a:cs typeface="Times New Roman" panose="02020603050405020304" pitchFamily="18" charset="0"/>
                  </a:rPr>
                  <a:t>Gọi </a:t>
                </a:r>
                <a14:m>
                  <m:oMath xmlns:m="http://schemas.openxmlformats.org/officeDocument/2006/math">
                    <m:r>
                      <a:rPr lang="vi-VN" sz="1600" i="1" kern="100" smtClean="0">
                        <a:latin typeface="Cambria Math" panose="02040503050406030204" pitchFamily="18" charset="0"/>
                        <a:ea typeface="Georgia" panose="02040502050405020303" pitchFamily="18" charset="0"/>
                        <a:cs typeface="Times New Roman" panose="02020603050405020304" pitchFamily="18" charset="0"/>
                      </a:rPr>
                      <m:t>𝑋</m:t>
                    </m:r>
                  </m:oMath>
                </a14:m>
                <a:r>
                  <a:rPr lang="vi-VN" sz="1600" kern="100">
                    <a:latin typeface="+mn-lt"/>
                    <a:ea typeface="Georgia" panose="02040502050405020303" pitchFamily="18" charset="0"/>
                    <a:cs typeface="Times New Roman" panose="02020603050405020304" pitchFamily="18" charset="0"/>
                  </a:rPr>
                  <a:t> là số con xúc xắc xuất hiện mặt </a:t>
                </a:r>
                <a:r>
                  <a:rPr lang="vi-VN" sz="1600" kern="100">
                    <a:latin typeface="+mn-lt"/>
                    <a:ea typeface="Georgia" panose="02040502050405020303" pitchFamily="18" charset="0"/>
                    <a:cs typeface="Times New Roman" panose="02020603050405020304" pitchFamily="18" charset="0"/>
                  </a:rPr>
                  <a:t>6 </a:t>
                </a:r>
                <a:r>
                  <a:rPr lang="vi-VN" sz="1600" kern="100" smtClean="0">
                    <a:latin typeface="+mn-lt"/>
                    <a:ea typeface="Georgia" panose="02040502050405020303" pitchFamily="18" charset="0"/>
                    <a:cs typeface="Times New Roman" panose="02020603050405020304" pitchFamily="18" charset="0"/>
                  </a:rPr>
                  <a:t>chấm</a:t>
                </a:r>
                <a:r>
                  <a:rPr lang="en-US" sz="1600" kern="100">
                    <a:latin typeface="+mn-lt"/>
                    <a:ea typeface="Georgia" panose="02040502050405020303" pitchFamily="18" charset="0"/>
                    <a:cs typeface="Times New Roman" panose="02020603050405020304" pitchFamily="18" charset="0"/>
                  </a:rPr>
                  <a:t>.</a:t>
                </a:r>
                <a:endParaRPr lang="en-US" sz="1600" kern="100" smtClean="0">
                  <a:latin typeface="+mn-lt"/>
                  <a:ea typeface="Georgia" panose="02040502050405020303" pitchFamily="18" charset="0"/>
                  <a:cs typeface="Times New Roman" panose="02020603050405020304" pitchFamily="18" charset="0"/>
                </a:endParaRPr>
              </a:p>
              <a:p>
                <a:pPr>
                  <a:lnSpc>
                    <a:spcPct val="150000"/>
                  </a:lnSpc>
                </a:pPr>
                <a:r>
                  <a:rPr lang="vi-VN" sz="1600" kern="100" smtClean="0">
                    <a:latin typeface="+mn-lt"/>
                    <a:ea typeface="Georgia" panose="02040502050405020303" pitchFamily="18" charset="0"/>
                    <a:cs typeface="Times New Roman" panose="02020603050405020304" pitchFamily="18" charset="0"/>
                  </a:rPr>
                  <a:t>Bác </a:t>
                </a:r>
                <a:r>
                  <a:rPr lang="vi-VN" sz="1600" kern="100">
                    <a:latin typeface="+mn-lt"/>
                    <a:ea typeface="Georgia" panose="02040502050405020303" pitchFamily="18" charset="0"/>
                    <a:cs typeface="Times New Roman" panose="02020603050405020304" pitchFamily="18" charset="0"/>
                  </a:rPr>
                  <a:t>Hưng thắng cuộc 1 ván khi </a:t>
                </a:r>
                <a14:m>
                  <m:oMath xmlns:m="http://schemas.openxmlformats.org/officeDocument/2006/math">
                    <m:r>
                      <a:rPr lang="vi-VN" sz="1600" i="1" kern="100" smtClean="0">
                        <a:latin typeface="Cambria Math" panose="02040503050406030204" pitchFamily="18" charset="0"/>
                        <a:ea typeface="Georgia" panose="02040502050405020303" pitchFamily="18" charset="0"/>
                        <a:cs typeface="Times New Roman" panose="02020603050405020304" pitchFamily="18" charset="0"/>
                      </a:rPr>
                      <m:t>𝑋</m:t>
                    </m:r>
                    <m:r>
                      <a:rPr lang="vi-VN" sz="1600" i="1" kern="100" smtClean="0">
                        <a:latin typeface="Cambria Math" panose="02040503050406030204" pitchFamily="18" charset="0"/>
                        <a:ea typeface="Georgia" panose="02040502050405020303" pitchFamily="18" charset="0"/>
                        <a:cs typeface="Times New Roman" panose="02020603050405020304" pitchFamily="18" charset="0"/>
                      </a:rPr>
                      <m:t>≥2.</m:t>
                    </m:r>
                  </m:oMath>
                </a14:m>
                <a:endParaRPr lang="en-US" sz="1600" kern="100" smtClean="0">
                  <a:latin typeface="+mn-lt"/>
                  <a:ea typeface="Georgia" panose="02040502050405020303" pitchFamily="18" charset="0"/>
                  <a:cs typeface="Times New Roman" panose="02020603050405020304" pitchFamily="18" charset="0"/>
                </a:endParaRPr>
              </a:p>
              <a:p>
                <a:pPr>
                  <a:lnSpc>
                    <a:spcPct val="150000"/>
                  </a:lnSpc>
                </a:pPr>
                <a:r>
                  <a:rPr lang="vi-VN" sz="1600" kern="100" smtClean="0">
                    <a:latin typeface="+mn-lt"/>
                    <a:ea typeface="Georgia" panose="02040502050405020303" pitchFamily="18" charset="0"/>
                    <a:cs typeface="Times New Roman" panose="02020603050405020304" pitchFamily="18" charset="0"/>
                  </a:rPr>
                  <a:t>Xác </a:t>
                </a:r>
                <a:r>
                  <a:rPr lang="vi-VN" sz="1600" kern="100">
                    <a:latin typeface="+mn-lt"/>
                    <a:ea typeface="Georgia" panose="02040502050405020303" pitchFamily="18" charset="0"/>
                    <a:cs typeface="Times New Roman" panose="02020603050405020304" pitchFamily="18" charset="0"/>
                  </a:rPr>
                  <a:t>suất để bác Hưng thắng cuộc 1 ván là</a:t>
                </a:r>
                <a:r>
                  <a:rPr lang="vi-VN" sz="1600" kern="100">
                    <a:latin typeface="+mn-lt"/>
                    <a:ea typeface="Georgia" panose="02040502050405020303" pitchFamily="18" charset="0"/>
                    <a:cs typeface="Times New Roman" panose="02020603050405020304" pitchFamily="18" charset="0"/>
                  </a:rPr>
                  <a:t>: </a:t>
                </a:r>
                <a:endParaRPr lang="en-US" sz="1600" kern="100" smtClean="0">
                  <a:latin typeface="+mn-lt"/>
                  <a:ea typeface="Georgia" panose="02040502050405020303"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vi-VN" sz="1600" i="1" kern="100" smtClean="0">
                          <a:latin typeface="Cambria Math" panose="02040503050406030204" pitchFamily="18" charset="0"/>
                          <a:ea typeface="Georgia" panose="02040502050405020303" pitchFamily="18" charset="0"/>
                          <a:cs typeface="Times New Roman" panose="02020603050405020304" pitchFamily="18" charset="0"/>
                        </a:rPr>
                        <m:t>𝑃</m:t>
                      </m:r>
                      <m:d>
                        <m:dPr>
                          <m:ctrlPr>
                            <a:rPr lang="vi-VN" sz="1600" i="1" kern="100" smtClean="0">
                              <a:latin typeface="Cambria Math" panose="02040503050406030204" pitchFamily="18" charset="0"/>
                              <a:ea typeface="Georgia" panose="02040502050405020303" pitchFamily="18" charset="0"/>
                              <a:cs typeface="Times New Roman" panose="02020603050405020304" pitchFamily="18" charset="0"/>
                            </a:rPr>
                          </m:ctrlPr>
                        </m:dPr>
                        <m:e>
                          <m:r>
                            <a:rPr lang="vi-VN" sz="1600" i="1" kern="100" smtClean="0">
                              <a:latin typeface="Cambria Math" panose="02040503050406030204" pitchFamily="18" charset="0"/>
                              <a:ea typeface="Georgia" panose="02040502050405020303" pitchFamily="18" charset="0"/>
                              <a:cs typeface="Times New Roman" panose="02020603050405020304" pitchFamily="18" charset="0"/>
                            </a:rPr>
                            <m:t>𝑋</m:t>
                          </m:r>
                          <m:r>
                            <a:rPr lang="vi-VN" sz="1600" i="1" kern="100">
                              <a:latin typeface="Cambria Math" panose="02040503050406030204" pitchFamily="18" charset="0"/>
                              <a:ea typeface="Georgia" panose="02040502050405020303" pitchFamily="18" charset="0"/>
                              <a:cs typeface="Times New Roman" panose="02020603050405020304" pitchFamily="18" charset="0"/>
                            </a:rPr>
                            <m:t>≥2</m:t>
                          </m:r>
                        </m:e>
                      </m:d>
                      <m:r>
                        <a:rPr lang="vi-VN" sz="1600" i="1" kern="100">
                          <a:latin typeface="Cambria Math" panose="02040503050406030204" pitchFamily="18" charset="0"/>
                          <a:ea typeface="Georgia" panose="02040502050405020303" pitchFamily="18" charset="0"/>
                          <a:cs typeface="Times New Roman" panose="02020603050405020304" pitchFamily="18" charset="0"/>
                        </a:rPr>
                        <m:t>=</m:t>
                      </m:r>
                      <m:sSubSup>
                        <m:sSubSupPr>
                          <m:ctrlPr>
                            <a:rPr lang="en-US" sz="1600" i="1" kern="100">
                              <a:latin typeface="Cambria Math" panose="02040503050406030204" pitchFamily="18" charset="0"/>
                              <a:ea typeface="Aptos"/>
                              <a:cs typeface="Times New Roman" panose="02020603050405020304" pitchFamily="18" charset="0"/>
                            </a:rPr>
                          </m:ctrlPr>
                        </m:sSubSupPr>
                        <m:e>
                          <m:r>
                            <a:rPr lang="en-US" sz="1600" i="1" kern="100">
                              <a:effectLst/>
                              <a:latin typeface="Cambria Math" panose="02040503050406030204" pitchFamily="18" charset="0"/>
                              <a:ea typeface="Aptos"/>
                              <a:cs typeface="Times New Roman" panose="02020603050405020304" pitchFamily="18" charset="0"/>
                            </a:rPr>
                            <m:t>𝐶</m:t>
                          </m:r>
                        </m:e>
                        <m:sub>
                          <m:r>
                            <a:rPr lang="en-US" sz="1600" kern="100">
                              <a:effectLst/>
                              <a:latin typeface="Cambria Math" panose="02040503050406030204" pitchFamily="18" charset="0"/>
                              <a:ea typeface="Aptos"/>
                              <a:cs typeface="Times New Roman" panose="02020603050405020304" pitchFamily="18" charset="0"/>
                            </a:rPr>
                            <m:t>3</m:t>
                          </m:r>
                        </m:sub>
                        <m:sup>
                          <m:r>
                            <a:rPr lang="en-US" sz="1600" kern="100">
                              <a:effectLst/>
                              <a:latin typeface="Cambria Math" panose="02040503050406030204" pitchFamily="18" charset="0"/>
                              <a:ea typeface="Aptos"/>
                              <a:cs typeface="Times New Roman" panose="02020603050405020304" pitchFamily="18" charset="0"/>
                            </a:rPr>
                            <m:t>2</m:t>
                          </m:r>
                        </m:sup>
                      </m:sSubSup>
                      <m:r>
                        <a:rPr lang="en-US" sz="1600" b="0" i="1" kern="100" smtClean="0">
                          <a:effectLst/>
                          <a:latin typeface="Cambria Math" panose="02040503050406030204" pitchFamily="18" charset="0"/>
                          <a:ea typeface="Aptos"/>
                          <a:cs typeface="Times New Roman" panose="02020603050405020304" pitchFamily="18" charset="0"/>
                        </a:rPr>
                        <m:t>.</m:t>
                      </m:r>
                      <m:sSup>
                        <m:sSupPr>
                          <m:ctrlPr>
                            <a:rPr lang="en-US" sz="1600" i="1" kern="100">
                              <a:effectLst/>
                              <a:latin typeface="Cambria Math" panose="02040503050406030204" pitchFamily="18" charset="0"/>
                              <a:ea typeface="Aptos"/>
                              <a:cs typeface="Times New Roman" panose="02020603050405020304" pitchFamily="18" charset="0"/>
                            </a:rPr>
                          </m:ctrlPr>
                        </m:sSupPr>
                        <m:e>
                          <m:d>
                            <m:dPr>
                              <m:ctrlPr>
                                <a:rPr lang="en-US" sz="1600" i="1" kern="100">
                                  <a:effectLst/>
                                  <a:latin typeface="Cambria Math" panose="02040503050406030204" pitchFamily="18" charset="0"/>
                                  <a:ea typeface="Aptos"/>
                                  <a:cs typeface="Times New Roman" panose="02020603050405020304" pitchFamily="18" charset="0"/>
                                </a:rPr>
                              </m:ctrlPr>
                            </m:dPr>
                            <m:e>
                              <m:f>
                                <m:fPr>
                                  <m:ctrlPr>
                                    <a:rPr lang="en-US" sz="1600" i="1" kern="100">
                                      <a:effectLst/>
                                      <a:latin typeface="Cambria Math" panose="02040503050406030204" pitchFamily="18" charset="0"/>
                                      <a:ea typeface="Aptos"/>
                                      <a:cs typeface="Times New Roman" panose="02020603050405020304" pitchFamily="18" charset="0"/>
                                    </a:rPr>
                                  </m:ctrlPr>
                                </m:fPr>
                                <m:num>
                                  <m:r>
                                    <a:rPr lang="en-US" sz="1600" kern="100">
                                      <a:effectLst/>
                                      <a:latin typeface="Cambria Math" panose="02040503050406030204" pitchFamily="18" charset="0"/>
                                      <a:ea typeface="Aptos"/>
                                      <a:cs typeface="Times New Roman" panose="02020603050405020304" pitchFamily="18" charset="0"/>
                                    </a:rPr>
                                    <m:t>1</m:t>
                                  </m:r>
                                </m:num>
                                <m:den>
                                  <m:r>
                                    <a:rPr lang="en-US" sz="1600" kern="100">
                                      <a:effectLst/>
                                      <a:latin typeface="Cambria Math" panose="02040503050406030204" pitchFamily="18" charset="0"/>
                                      <a:ea typeface="Aptos"/>
                                      <a:cs typeface="Times New Roman" panose="02020603050405020304" pitchFamily="18" charset="0"/>
                                    </a:rPr>
                                    <m:t>6</m:t>
                                  </m:r>
                                </m:den>
                              </m:f>
                            </m:e>
                          </m:d>
                        </m:e>
                        <m:sup>
                          <m:r>
                            <a:rPr lang="en-US" sz="1600" kern="100">
                              <a:effectLst/>
                              <a:latin typeface="Cambria Math" panose="02040503050406030204" pitchFamily="18" charset="0"/>
                              <a:ea typeface="Aptos"/>
                              <a:cs typeface="Times New Roman" panose="02020603050405020304" pitchFamily="18" charset="0"/>
                            </a:rPr>
                            <m:t>2</m:t>
                          </m:r>
                        </m:sup>
                      </m:sSup>
                      <m:r>
                        <a:rPr lang="en-US" sz="1600" b="0" i="1" kern="100" smtClean="0">
                          <a:effectLst/>
                          <a:latin typeface="Cambria Math" panose="02040503050406030204" pitchFamily="18" charset="0"/>
                          <a:ea typeface="Aptos"/>
                          <a:cs typeface="Times New Roman" panose="02020603050405020304" pitchFamily="18" charset="0"/>
                        </a:rPr>
                        <m:t>.</m:t>
                      </m:r>
                      <m:sSup>
                        <m:sSupPr>
                          <m:ctrlPr>
                            <a:rPr lang="en-US" sz="1600" i="1" kern="100">
                              <a:effectLst/>
                              <a:latin typeface="Cambria Math" panose="02040503050406030204" pitchFamily="18" charset="0"/>
                              <a:ea typeface="Aptos"/>
                              <a:cs typeface="Times New Roman" panose="02020603050405020304" pitchFamily="18" charset="0"/>
                            </a:rPr>
                          </m:ctrlPr>
                        </m:sSupPr>
                        <m:e>
                          <m:d>
                            <m:dPr>
                              <m:ctrlPr>
                                <a:rPr lang="en-US" sz="1600" i="1" kern="100">
                                  <a:effectLst/>
                                  <a:latin typeface="Cambria Math" panose="02040503050406030204" pitchFamily="18" charset="0"/>
                                  <a:ea typeface="Aptos"/>
                                  <a:cs typeface="Times New Roman" panose="02020603050405020304" pitchFamily="18" charset="0"/>
                                </a:rPr>
                              </m:ctrlPr>
                            </m:dPr>
                            <m:e>
                              <m:f>
                                <m:fPr>
                                  <m:ctrlPr>
                                    <a:rPr lang="en-US" sz="1600" i="1" kern="100">
                                      <a:effectLst/>
                                      <a:latin typeface="Cambria Math" panose="02040503050406030204" pitchFamily="18" charset="0"/>
                                      <a:ea typeface="Aptos"/>
                                      <a:cs typeface="Times New Roman" panose="02020603050405020304" pitchFamily="18" charset="0"/>
                                    </a:rPr>
                                  </m:ctrlPr>
                                </m:fPr>
                                <m:num>
                                  <m:r>
                                    <a:rPr lang="en-US" sz="1600" kern="100">
                                      <a:effectLst/>
                                      <a:latin typeface="Cambria Math" panose="02040503050406030204" pitchFamily="18" charset="0"/>
                                      <a:ea typeface="Aptos"/>
                                      <a:cs typeface="Times New Roman" panose="02020603050405020304" pitchFamily="18" charset="0"/>
                                    </a:rPr>
                                    <m:t>5</m:t>
                                  </m:r>
                                </m:num>
                                <m:den>
                                  <m:r>
                                    <a:rPr lang="en-US" sz="1600" kern="100">
                                      <a:effectLst/>
                                      <a:latin typeface="Cambria Math" panose="02040503050406030204" pitchFamily="18" charset="0"/>
                                      <a:ea typeface="Aptos"/>
                                      <a:cs typeface="Times New Roman" panose="02020603050405020304" pitchFamily="18" charset="0"/>
                                    </a:rPr>
                                    <m:t>6</m:t>
                                  </m:r>
                                </m:den>
                              </m:f>
                            </m:e>
                          </m:d>
                        </m:e>
                        <m:sup>
                          <m:r>
                            <a:rPr lang="en-US" sz="1600" kern="100">
                              <a:effectLst/>
                              <a:latin typeface="Cambria Math" panose="02040503050406030204" pitchFamily="18" charset="0"/>
                              <a:ea typeface="Aptos"/>
                              <a:cs typeface="Times New Roman" panose="02020603050405020304" pitchFamily="18" charset="0"/>
                            </a:rPr>
                            <m:t>1</m:t>
                          </m:r>
                        </m:sup>
                      </m:sSup>
                      <m:r>
                        <a:rPr lang="en-US" sz="1600" kern="100">
                          <a:effectLst/>
                          <a:latin typeface="Cambria Math" panose="02040503050406030204" pitchFamily="18" charset="0"/>
                          <a:ea typeface="Aptos"/>
                          <a:cs typeface="Times New Roman" panose="02020603050405020304" pitchFamily="18" charset="0"/>
                        </a:rPr>
                        <m:t>+</m:t>
                      </m:r>
                      <m:sSubSup>
                        <m:sSubSupPr>
                          <m:ctrlPr>
                            <a:rPr lang="en-US" sz="1600" i="1" kern="100">
                              <a:effectLst/>
                              <a:latin typeface="Cambria Math" panose="02040503050406030204" pitchFamily="18" charset="0"/>
                              <a:ea typeface="Aptos"/>
                              <a:cs typeface="Times New Roman" panose="02020603050405020304" pitchFamily="18" charset="0"/>
                            </a:rPr>
                          </m:ctrlPr>
                        </m:sSubSupPr>
                        <m:e>
                          <m:r>
                            <a:rPr lang="en-US" sz="1600" i="1" kern="100">
                              <a:effectLst/>
                              <a:latin typeface="Cambria Math" panose="02040503050406030204" pitchFamily="18" charset="0"/>
                              <a:ea typeface="Aptos"/>
                              <a:cs typeface="Times New Roman" panose="02020603050405020304" pitchFamily="18" charset="0"/>
                            </a:rPr>
                            <m:t>𝐶</m:t>
                          </m:r>
                        </m:e>
                        <m:sub>
                          <m:r>
                            <a:rPr lang="en-US" sz="1600" kern="100">
                              <a:effectLst/>
                              <a:latin typeface="Cambria Math" panose="02040503050406030204" pitchFamily="18" charset="0"/>
                              <a:ea typeface="Aptos"/>
                              <a:cs typeface="Times New Roman" panose="02020603050405020304" pitchFamily="18" charset="0"/>
                            </a:rPr>
                            <m:t>3</m:t>
                          </m:r>
                        </m:sub>
                        <m:sup>
                          <m:r>
                            <a:rPr lang="en-US" sz="1600" kern="100">
                              <a:effectLst/>
                              <a:latin typeface="Cambria Math" panose="02040503050406030204" pitchFamily="18" charset="0"/>
                              <a:ea typeface="Aptos"/>
                              <a:cs typeface="Times New Roman" panose="02020603050405020304" pitchFamily="18" charset="0"/>
                            </a:rPr>
                            <m:t>3</m:t>
                          </m:r>
                        </m:sup>
                      </m:sSubSup>
                      <m:sSup>
                        <m:sSupPr>
                          <m:ctrlPr>
                            <a:rPr lang="en-US" sz="1600" i="1" kern="100">
                              <a:effectLst/>
                              <a:latin typeface="Cambria Math" panose="02040503050406030204" pitchFamily="18" charset="0"/>
                              <a:ea typeface="Aptos"/>
                              <a:cs typeface="Times New Roman" panose="02020603050405020304" pitchFamily="18" charset="0"/>
                            </a:rPr>
                          </m:ctrlPr>
                        </m:sSupPr>
                        <m:e>
                          <m:d>
                            <m:dPr>
                              <m:ctrlPr>
                                <a:rPr lang="en-US" sz="1600" i="1" kern="100">
                                  <a:effectLst/>
                                  <a:latin typeface="Cambria Math" panose="02040503050406030204" pitchFamily="18" charset="0"/>
                                  <a:ea typeface="Aptos"/>
                                  <a:cs typeface="Times New Roman" panose="02020603050405020304" pitchFamily="18" charset="0"/>
                                </a:rPr>
                              </m:ctrlPr>
                            </m:dPr>
                            <m:e>
                              <m:f>
                                <m:fPr>
                                  <m:ctrlPr>
                                    <a:rPr lang="en-US" sz="1600" i="1" kern="100">
                                      <a:effectLst/>
                                      <a:latin typeface="Cambria Math" panose="02040503050406030204" pitchFamily="18" charset="0"/>
                                      <a:ea typeface="Aptos"/>
                                      <a:cs typeface="Times New Roman" panose="02020603050405020304" pitchFamily="18" charset="0"/>
                                    </a:rPr>
                                  </m:ctrlPr>
                                </m:fPr>
                                <m:num>
                                  <m:r>
                                    <a:rPr lang="en-US" sz="1600" kern="100">
                                      <a:effectLst/>
                                      <a:latin typeface="Cambria Math" panose="02040503050406030204" pitchFamily="18" charset="0"/>
                                      <a:ea typeface="Aptos"/>
                                      <a:cs typeface="Times New Roman" panose="02020603050405020304" pitchFamily="18" charset="0"/>
                                    </a:rPr>
                                    <m:t>1</m:t>
                                  </m:r>
                                </m:num>
                                <m:den>
                                  <m:r>
                                    <a:rPr lang="en-US" sz="1600" kern="100">
                                      <a:effectLst/>
                                      <a:latin typeface="Cambria Math" panose="02040503050406030204" pitchFamily="18" charset="0"/>
                                      <a:ea typeface="Aptos"/>
                                      <a:cs typeface="Times New Roman" panose="02020603050405020304" pitchFamily="18" charset="0"/>
                                    </a:rPr>
                                    <m:t>6</m:t>
                                  </m:r>
                                </m:den>
                              </m:f>
                            </m:e>
                          </m:d>
                        </m:e>
                        <m:sup>
                          <m:r>
                            <a:rPr lang="en-US" sz="1600" kern="100">
                              <a:effectLst/>
                              <a:latin typeface="Cambria Math" panose="02040503050406030204" pitchFamily="18" charset="0"/>
                              <a:ea typeface="Aptos"/>
                              <a:cs typeface="Times New Roman" panose="02020603050405020304" pitchFamily="18" charset="0"/>
                            </a:rPr>
                            <m:t>3</m:t>
                          </m:r>
                        </m:sup>
                      </m:sSup>
                      <m:r>
                        <a:rPr lang="en-US" sz="1600" kern="100">
                          <a:effectLst/>
                          <a:latin typeface="Cambria Math" panose="02040503050406030204" pitchFamily="18" charset="0"/>
                          <a:ea typeface="Aptos"/>
                          <a:cs typeface="Times New Roman" panose="02020603050405020304" pitchFamily="18" charset="0"/>
                        </a:rPr>
                        <m:t>=</m:t>
                      </m:r>
                      <m:f>
                        <m:fPr>
                          <m:ctrlPr>
                            <a:rPr lang="en-US" sz="1600" i="1" kern="100">
                              <a:effectLst/>
                              <a:latin typeface="Cambria Math" panose="02040503050406030204" pitchFamily="18" charset="0"/>
                              <a:ea typeface="Aptos"/>
                              <a:cs typeface="Times New Roman" panose="02020603050405020304" pitchFamily="18" charset="0"/>
                            </a:rPr>
                          </m:ctrlPr>
                        </m:fPr>
                        <m:num>
                          <m:r>
                            <a:rPr lang="en-US" sz="1600" kern="100">
                              <a:effectLst/>
                              <a:latin typeface="Cambria Math" panose="02040503050406030204" pitchFamily="18" charset="0"/>
                              <a:ea typeface="Aptos"/>
                              <a:cs typeface="Times New Roman" panose="02020603050405020304" pitchFamily="18" charset="0"/>
                            </a:rPr>
                            <m:t>16</m:t>
                          </m:r>
                        </m:num>
                        <m:den>
                          <m:r>
                            <a:rPr lang="en-US" sz="1600" kern="100">
                              <a:effectLst/>
                              <a:latin typeface="Cambria Math" panose="02040503050406030204" pitchFamily="18" charset="0"/>
                              <a:ea typeface="Aptos"/>
                              <a:cs typeface="Times New Roman" panose="02020603050405020304" pitchFamily="18" charset="0"/>
                            </a:rPr>
                            <m:t>216</m:t>
                          </m:r>
                        </m:den>
                      </m:f>
                      <m:r>
                        <a:rPr lang="en-US" sz="1600" kern="100">
                          <a:effectLst/>
                          <a:latin typeface="Cambria Math" panose="02040503050406030204" pitchFamily="18" charset="0"/>
                          <a:ea typeface="Aptos"/>
                          <a:cs typeface="Times New Roman" panose="02020603050405020304" pitchFamily="18" charset="0"/>
                        </a:rPr>
                        <m:t>=</m:t>
                      </m:r>
                      <m:f>
                        <m:fPr>
                          <m:ctrlPr>
                            <a:rPr lang="en-US" sz="1600" i="1" kern="100">
                              <a:effectLst/>
                              <a:latin typeface="Cambria Math" panose="02040503050406030204" pitchFamily="18" charset="0"/>
                              <a:ea typeface="Aptos"/>
                              <a:cs typeface="Times New Roman" panose="02020603050405020304" pitchFamily="18" charset="0"/>
                            </a:rPr>
                          </m:ctrlPr>
                        </m:fPr>
                        <m:num>
                          <m:r>
                            <a:rPr lang="en-US" sz="1600" kern="100">
                              <a:effectLst/>
                              <a:latin typeface="Cambria Math" panose="02040503050406030204" pitchFamily="18" charset="0"/>
                              <a:ea typeface="Aptos"/>
                              <a:cs typeface="Times New Roman" panose="02020603050405020304" pitchFamily="18" charset="0"/>
                            </a:rPr>
                            <m:t>2</m:t>
                          </m:r>
                        </m:num>
                        <m:den>
                          <m:r>
                            <a:rPr lang="en-US" sz="1600" kern="100">
                              <a:effectLst/>
                              <a:latin typeface="Cambria Math" panose="02040503050406030204" pitchFamily="18" charset="0"/>
                              <a:ea typeface="Aptos"/>
                              <a:cs typeface="Times New Roman" panose="02020603050405020304" pitchFamily="18" charset="0"/>
                            </a:rPr>
                            <m:t>27</m:t>
                          </m:r>
                        </m:den>
                      </m:f>
                      <m:r>
                        <m:rPr>
                          <m:nor/>
                        </m:rPr>
                        <a:rPr lang="en-US" sz="1600" kern="100">
                          <a:effectLst/>
                          <a:latin typeface="Times New Roman" panose="02020603050405020304" pitchFamily="18" charset="0"/>
                          <a:ea typeface="Aptos"/>
                          <a:cs typeface="Times New Roman" panose="02020603050405020304" pitchFamily="18" charset="0"/>
                        </a:rPr>
                        <m:t>.</m:t>
                      </m:r>
                    </m:oMath>
                  </m:oMathPara>
                </a14:m>
                <a:endParaRPr lang="en-US" sz="1200" kern="100">
                  <a:effectLst/>
                  <a:latin typeface="Aptos"/>
                  <a:ea typeface="Aptos"/>
                  <a:cs typeface="Times New Roman" panose="02020603050405020304" pitchFamily="18" charset="0"/>
                </a:endParaRPr>
              </a:p>
            </p:txBody>
          </p:sp>
        </mc:Choice>
        <mc:Fallback>
          <p:sp>
            <p:nvSpPr>
              <p:cNvPr id="63" name="Rectangle 62"/>
              <p:cNvSpPr>
                <a:spLocks noRot="1" noChangeAspect="1" noMove="1" noResize="1" noEditPoints="1" noAdjustHandles="1" noChangeArrowheads="1" noChangeShapeType="1" noTextEdit="1"/>
              </p:cNvSpPr>
              <p:nvPr/>
            </p:nvSpPr>
            <p:spPr>
              <a:xfrm>
                <a:off x="526769" y="2166949"/>
                <a:ext cx="8228552" cy="2797048"/>
              </a:xfrm>
              <a:prstGeom prst="rect">
                <a:avLst/>
              </a:prstGeom>
              <a:blipFill>
                <a:blip r:embed="rId3"/>
                <a:stretch>
                  <a:fillRect l="-370"/>
                </a:stretch>
              </a:blipFill>
            </p:spPr>
            <p:txBody>
              <a:bodyPr/>
              <a:lstStyle/>
              <a:p>
                <a:r>
                  <a:rPr lang="en-US">
                    <a:noFill/>
                  </a:rPr>
                  <a:t> </a:t>
                </a:r>
              </a:p>
            </p:txBody>
          </p:sp>
        </mc:Fallback>
      </mc:AlternateContent>
      <p:grpSp>
        <p:nvGrpSpPr>
          <p:cNvPr id="65" name="Google Shape;3949;p70"/>
          <p:cNvGrpSpPr/>
          <p:nvPr/>
        </p:nvGrpSpPr>
        <p:grpSpPr>
          <a:xfrm>
            <a:off x="8105288" y="4123924"/>
            <a:ext cx="505973" cy="643663"/>
            <a:chOff x="6831734" y="1746153"/>
            <a:chExt cx="385174" cy="535252"/>
          </a:xfrm>
        </p:grpSpPr>
        <p:sp>
          <p:nvSpPr>
            <p:cNvPr id="66" name="Google Shape;3950;p70"/>
            <p:cNvSpPr/>
            <p:nvPr/>
          </p:nvSpPr>
          <p:spPr>
            <a:xfrm>
              <a:off x="6831734" y="1746153"/>
              <a:ext cx="385173" cy="485657"/>
            </a:xfrm>
            <a:custGeom>
              <a:avLst/>
              <a:gdLst/>
              <a:ahLst/>
              <a:cxnLst/>
              <a:rect l="l" t="t" r="r" b="b"/>
              <a:pathLst>
                <a:path w="13834" h="17443" extrusionOk="0">
                  <a:moveTo>
                    <a:pt x="1782" y="0"/>
                  </a:moveTo>
                  <a:cubicBezTo>
                    <a:pt x="798" y="0"/>
                    <a:pt x="1" y="798"/>
                    <a:pt x="1" y="1782"/>
                  </a:cubicBezTo>
                  <a:lnTo>
                    <a:pt x="1" y="17442"/>
                  </a:lnTo>
                  <a:lnTo>
                    <a:pt x="13834" y="17442"/>
                  </a:lnTo>
                  <a:lnTo>
                    <a:pt x="13834" y="513"/>
                  </a:lnTo>
                  <a:cubicBezTo>
                    <a:pt x="13834" y="229"/>
                    <a:pt x="13603" y="0"/>
                    <a:pt x="13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51;p70"/>
            <p:cNvSpPr/>
            <p:nvPr/>
          </p:nvSpPr>
          <p:spPr>
            <a:xfrm>
              <a:off x="6889815" y="1746153"/>
              <a:ext cx="16149" cy="485657"/>
            </a:xfrm>
            <a:custGeom>
              <a:avLst/>
              <a:gdLst/>
              <a:ahLst/>
              <a:cxnLst/>
              <a:rect l="l" t="t" r="r" b="b"/>
              <a:pathLst>
                <a:path w="580" h="17443" extrusionOk="0">
                  <a:moveTo>
                    <a:pt x="0" y="0"/>
                  </a:moveTo>
                  <a:lnTo>
                    <a:pt x="0" y="17442"/>
                  </a:lnTo>
                  <a:lnTo>
                    <a:pt x="579" y="17442"/>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52;p70"/>
            <p:cNvSpPr/>
            <p:nvPr/>
          </p:nvSpPr>
          <p:spPr>
            <a:xfrm>
              <a:off x="6831734" y="2167862"/>
              <a:ext cx="385173" cy="113542"/>
            </a:xfrm>
            <a:custGeom>
              <a:avLst/>
              <a:gdLst/>
              <a:ahLst/>
              <a:cxnLst/>
              <a:rect l="l" t="t" r="r" b="b"/>
              <a:pathLst>
                <a:path w="13834" h="4078" extrusionOk="0">
                  <a:moveTo>
                    <a:pt x="13834" y="1"/>
                  </a:moveTo>
                  <a:cubicBezTo>
                    <a:pt x="13834" y="285"/>
                    <a:pt x="13603" y="514"/>
                    <a:pt x="13320" y="514"/>
                  </a:cubicBezTo>
                  <a:lnTo>
                    <a:pt x="1782" y="514"/>
                  </a:lnTo>
                  <a:cubicBezTo>
                    <a:pt x="798" y="514"/>
                    <a:pt x="1" y="1312"/>
                    <a:pt x="1" y="2296"/>
                  </a:cubicBezTo>
                  <a:cubicBezTo>
                    <a:pt x="1" y="3280"/>
                    <a:pt x="798" y="4078"/>
                    <a:pt x="1782" y="4078"/>
                  </a:cubicBezTo>
                  <a:lnTo>
                    <a:pt x="13320" y="4078"/>
                  </a:lnTo>
                  <a:cubicBezTo>
                    <a:pt x="13603" y="4078"/>
                    <a:pt x="13834" y="3849"/>
                    <a:pt x="13834" y="3565"/>
                  </a:cubicBezTo>
                  <a:lnTo>
                    <a:pt x="138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53;p70"/>
            <p:cNvSpPr/>
            <p:nvPr/>
          </p:nvSpPr>
          <p:spPr>
            <a:xfrm>
              <a:off x="6864060" y="2214499"/>
              <a:ext cx="352848" cy="34636"/>
            </a:xfrm>
            <a:custGeom>
              <a:avLst/>
              <a:gdLst/>
              <a:ahLst/>
              <a:cxnLst/>
              <a:rect l="l" t="t" r="r" b="b"/>
              <a:pathLst>
                <a:path w="12673" h="1244" extrusionOk="0">
                  <a:moveTo>
                    <a:pt x="621" y="0"/>
                  </a:moveTo>
                  <a:cubicBezTo>
                    <a:pt x="279" y="0"/>
                    <a:pt x="1" y="278"/>
                    <a:pt x="1" y="621"/>
                  </a:cubicBezTo>
                  <a:cubicBezTo>
                    <a:pt x="1" y="964"/>
                    <a:pt x="279" y="1243"/>
                    <a:pt x="621" y="1243"/>
                  </a:cubicBezTo>
                  <a:lnTo>
                    <a:pt x="12673" y="1243"/>
                  </a:lnTo>
                  <a:lnTo>
                    <a:pt x="126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54;p70"/>
            <p:cNvSpPr/>
            <p:nvPr/>
          </p:nvSpPr>
          <p:spPr>
            <a:xfrm>
              <a:off x="7087193" y="2214499"/>
              <a:ext cx="56687" cy="66906"/>
            </a:xfrm>
            <a:custGeom>
              <a:avLst/>
              <a:gdLst/>
              <a:ahLst/>
              <a:cxnLst/>
              <a:rect l="l" t="t" r="r" b="b"/>
              <a:pathLst>
                <a:path w="2036" h="2403" extrusionOk="0">
                  <a:moveTo>
                    <a:pt x="1" y="0"/>
                  </a:moveTo>
                  <a:lnTo>
                    <a:pt x="1" y="2016"/>
                  </a:lnTo>
                  <a:cubicBezTo>
                    <a:pt x="1" y="2230"/>
                    <a:pt x="174" y="2403"/>
                    <a:pt x="389" y="2403"/>
                  </a:cubicBezTo>
                  <a:lnTo>
                    <a:pt x="1649" y="2403"/>
                  </a:lnTo>
                  <a:cubicBezTo>
                    <a:pt x="1862" y="2403"/>
                    <a:pt x="2035" y="2230"/>
                    <a:pt x="2035" y="2016"/>
                  </a:cubicBezTo>
                  <a:lnTo>
                    <a:pt x="20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55;p70"/>
            <p:cNvSpPr/>
            <p:nvPr/>
          </p:nvSpPr>
          <p:spPr>
            <a:xfrm>
              <a:off x="6946280" y="2026782"/>
              <a:ext cx="217673" cy="114739"/>
            </a:xfrm>
            <a:custGeom>
              <a:avLst/>
              <a:gdLst/>
              <a:ahLst/>
              <a:cxnLst/>
              <a:rect l="l" t="t" r="r" b="b"/>
              <a:pathLst>
                <a:path w="7818" h="4121" extrusionOk="0">
                  <a:moveTo>
                    <a:pt x="387" y="0"/>
                  </a:moveTo>
                  <a:cubicBezTo>
                    <a:pt x="174" y="0"/>
                    <a:pt x="0" y="173"/>
                    <a:pt x="0" y="388"/>
                  </a:cubicBezTo>
                  <a:lnTo>
                    <a:pt x="0" y="3733"/>
                  </a:lnTo>
                  <a:cubicBezTo>
                    <a:pt x="0" y="3947"/>
                    <a:pt x="174" y="4120"/>
                    <a:pt x="387" y="4120"/>
                  </a:cubicBezTo>
                  <a:lnTo>
                    <a:pt x="7430" y="4120"/>
                  </a:lnTo>
                  <a:cubicBezTo>
                    <a:pt x="7644" y="4120"/>
                    <a:pt x="7817" y="3947"/>
                    <a:pt x="7817" y="3733"/>
                  </a:cubicBezTo>
                  <a:lnTo>
                    <a:pt x="7817" y="388"/>
                  </a:lnTo>
                  <a:cubicBezTo>
                    <a:pt x="7817" y="173"/>
                    <a:pt x="7644" y="0"/>
                    <a:pt x="7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56;p70"/>
            <p:cNvSpPr/>
            <p:nvPr/>
          </p:nvSpPr>
          <p:spPr>
            <a:xfrm>
              <a:off x="6938206" y="1983542"/>
              <a:ext cx="64066" cy="16149"/>
            </a:xfrm>
            <a:custGeom>
              <a:avLst/>
              <a:gdLst/>
              <a:ahLst/>
              <a:cxnLst/>
              <a:rect l="l" t="t" r="r" b="b"/>
              <a:pathLst>
                <a:path w="2301" h="580" extrusionOk="0">
                  <a:moveTo>
                    <a:pt x="290" y="1"/>
                  </a:moveTo>
                  <a:cubicBezTo>
                    <a:pt x="131" y="1"/>
                    <a:pt x="0" y="130"/>
                    <a:pt x="0" y="290"/>
                  </a:cubicBezTo>
                  <a:cubicBezTo>
                    <a:pt x="0" y="451"/>
                    <a:pt x="131" y="580"/>
                    <a:pt x="290" y="580"/>
                  </a:cubicBezTo>
                  <a:lnTo>
                    <a:pt x="2010" y="580"/>
                  </a:lnTo>
                  <a:cubicBezTo>
                    <a:pt x="2170" y="580"/>
                    <a:pt x="2300" y="451"/>
                    <a:pt x="2300" y="290"/>
                  </a:cubicBezTo>
                  <a:cubicBezTo>
                    <a:pt x="2300" y="130"/>
                    <a:pt x="2170"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57;p70"/>
            <p:cNvSpPr/>
            <p:nvPr/>
          </p:nvSpPr>
          <p:spPr>
            <a:xfrm>
              <a:off x="6938206" y="1959848"/>
              <a:ext cx="27870" cy="16176"/>
            </a:xfrm>
            <a:custGeom>
              <a:avLst/>
              <a:gdLst/>
              <a:ahLst/>
              <a:cxnLst/>
              <a:rect l="l" t="t" r="r" b="b"/>
              <a:pathLst>
                <a:path w="1001" h="581" extrusionOk="0">
                  <a:moveTo>
                    <a:pt x="290" y="0"/>
                  </a:moveTo>
                  <a:cubicBezTo>
                    <a:pt x="131" y="0"/>
                    <a:pt x="0" y="131"/>
                    <a:pt x="0" y="290"/>
                  </a:cubicBezTo>
                  <a:cubicBezTo>
                    <a:pt x="0" y="450"/>
                    <a:pt x="131" y="581"/>
                    <a:pt x="290" y="581"/>
                  </a:cubicBezTo>
                  <a:lnTo>
                    <a:pt x="711" y="581"/>
                  </a:lnTo>
                  <a:cubicBezTo>
                    <a:pt x="871" y="581"/>
                    <a:pt x="1000" y="450"/>
                    <a:pt x="1000" y="290"/>
                  </a:cubicBezTo>
                  <a:cubicBezTo>
                    <a:pt x="1000" y="131"/>
                    <a:pt x="871"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8245152" y="231633"/>
            <a:ext cx="510169" cy="364715"/>
          </a:xfrm>
          <a:prstGeom prst="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26769" y="231633"/>
            <a:ext cx="8228552" cy="1524007"/>
          </a:xfrm>
          <a:prstGeom prst="rect">
            <a:avLst/>
          </a:prstGeom>
        </p:spPr>
        <p:txBody>
          <a:bodyPr wrap="square">
            <a:spAutoFit/>
          </a:bodyPr>
          <a:lstStyle/>
          <a:p>
            <a:pPr algn="just">
              <a:lnSpc>
                <a:spcPct val="150000"/>
              </a:lnSpc>
              <a:defRPr/>
            </a:pPr>
            <a:r>
              <a:rPr lang="vi-VN" sz="1600" b="1" kern="1200">
                <a:solidFill>
                  <a:srgbClr val="1F497D"/>
                </a:solidFill>
                <a:cs typeface="Arial" panose="020B0604020202020204" pitchFamily="34" charset="0"/>
              </a:rPr>
              <a:t>Bài </a:t>
            </a:r>
            <a:r>
              <a:rPr lang="en-US" sz="1600" b="1" kern="1200" smtClean="0">
                <a:solidFill>
                  <a:srgbClr val="1F497D"/>
                </a:solidFill>
                <a:cs typeface="Arial" panose="020B0604020202020204" pitchFamily="34" charset="0"/>
              </a:rPr>
              <a:t>1.8</a:t>
            </a:r>
            <a:r>
              <a:rPr lang="vi-VN" sz="1600" b="1" kern="1200" smtClean="0">
                <a:solidFill>
                  <a:srgbClr val="1F497D"/>
                </a:solidFill>
                <a:cs typeface="Arial" panose="020B0604020202020204" pitchFamily="34" charset="0"/>
              </a:rPr>
              <a:t> </a:t>
            </a:r>
            <a:r>
              <a:rPr lang="vi-VN" sz="1600" b="1" kern="1200">
                <a:solidFill>
                  <a:srgbClr val="1F497D"/>
                </a:solidFill>
                <a:cs typeface="Arial" panose="020B0604020202020204" pitchFamily="34" charset="0"/>
              </a:rPr>
              <a:t>(SGK</a:t>
            </a:r>
            <a:r>
              <a:rPr lang="en-US" sz="1600" b="1" kern="1200">
                <a:solidFill>
                  <a:srgbClr val="1F497D"/>
                </a:solidFill>
                <a:cs typeface="Arial" panose="020B0604020202020204" pitchFamily="34" charset="0"/>
              </a:rPr>
              <a:t> – </a:t>
            </a:r>
            <a:r>
              <a:rPr lang="vi-VN" sz="1600" b="1" kern="1200">
                <a:solidFill>
                  <a:srgbClr val="1F497D"/>
                </a:solidFill>
                <a:cs typeface="Arial" panose="020B0604020202020204" pitchFamily="34" charset="0"/>
              </a:rPr>
              <a:t>tr.</a:t>
            </a:r>
            <a:r>
              <a:rPr lang="en-US" sz="1600" b="1" kern="1200">
                <a:solidFill>
                  <a:srgbClr val="1F497D"/>
                </a:solidFill>
                <a:cs typeface="Arial" panose="020B0604020202020204" pitchFamily="34" charset="0"/>
              </a:rPr>
              <a:t>20</a:t>
            </a:r>
            <a:r>
              <a:rPr lang="en-US" sz="1600" b="1" kern="1200">
                <a:solidFill>
                  <a:srgbClr val="1F497D"/>
                </a:solidFill>
                <a:cs typeface="Arial" panose="020B0604020202020204" pitchFamily="34" charset="0"/>
              </a:rPr>
              <a:t>) </a:t>
            </a:r>
            <a:r>
              <a:rPr lang="vi-VN" sz="1600">
                <a:solidFill>
                  <a:prstClr val="black"/>
                </a:solidFill>
                <a:latin typeface="+mn-lt"/>
                <a:ea typeface="+mn-ea"/>
                <a:cs typeface="Arial" panose="020B0604020202020204" pitchFamily="34" charset="0"/>
              </a:rPr>
              <a:t>Trong một trò chơi, mỗi ván người chơi gieo đồng thời 3 xúc xắc cân đối, đồng </a:t>
            </a:r>
            <a:r>
              <a:rPr lang="vi-VN" sz="1600">
                <a:solidFill>
                  <a:prstClr val="black"/>
                </a:solidFill>
                <a:latin typeface="+mn-lt"/>
                <a:ea typeface="+mn-ea"/>
                <a:cs typeface="Arial" panose="020B0604020202020204" pitchFamily="34" charset="0"/>
              </a:rPr>
              <a:t>chất</a:t>
            </a:r>
            <a:r>
              <a:rPr lang="vi-VN" sz="1600" smtClean="0">
                <a:solidFill>
                  <a:prstClr val="black"/>
                </a:solidFill>
                <a:latin typeface="+mn-lt"/>
                <a:ea typeface="+mn-ea"/>
                <a:cs typeface="Arial" panose="020B0604020202020204" pitchFamily="34" charset="0"/>
              </a:rPr>
              <a:t>.</a:t>
            </a:r>
            <a:r>
              <a:rPr lang="en-US" sz="1600" smtClean="0">
                <a:solidFill>
                  <a:prstClr val="black"/>
                </a:solidFill>
                <a:latin typeface="+mn-lt"/>
                <a:ea typeface="+mn-ea"/>
                <a:cs typeface="Arial" panose="020B0604020202020204" pitchFamily="34" charset="0"/>
              </a:rPr>
              <a:t> </a:t>
            </a:r>
            <a:r>
              <a:rPr lang="vi-VN" sz="1600" smtClean="0">
                <a:solidFill>
                  <a:prstClr val="black"/>
                </a:solidFill>
                <a:latin typeface="+mn-lt"/>
                <a:ea typeface="+mn-ea"/>
                <a:cs typeface="Arial" panose="020B0604020202020204" pitchFamily="34" charset="0"/>
              </a:rPr>
              <a:t>Nếu </a:t>
            </a:r>
            <a:r>
              <a:rPr lang="vi-VN" sz="1600">
                <a:solidFill>
                  <a:prstClr val="black"/>
                </a:solidFill>
                <a:latin typeface="+mn-lt"/>
                <a:ea typeface="+mn-ea"/>
                <a:cs typeface="Arial" panose="020B0604020202020204" pitchFamily="34" charset="0"/>
              </a:rPr>
              <a:t>có ít nhất 2 xúc xắc xuất hiện mặt 6 chấm thì người chơi giành chiến </a:t>
            </a:r>
            <a:r>
              <a:rPr lang="vi-VN" sz="1600">
                <a:solidFill>
                  <a:prstClr val="black"/>
                </a:solidFill>
                <a:latin typeface="+mn-lt"/>
                <a:ea typeface="+mn-ea"/>
                <a:cs typeface="Arial" panose="020B0604020202020204" pitchFamily="34" charset="0"/>
              </a:rPr>
              <a:t>thắng </a:t>
            </a:r>
            <a:r>
              <a:rPr lang="vi-VN" sz="1600" smtClean="0">
                <a:solidFill>
                  <a:prstClr val="black"/>
                </a:solidFill>
                <a:latin typeface="+mn-lt"/>
                <a:ea typeface="+mn-ea"/>
                <a:cs typeface="Arial" panose="020B0604020202020204" pitchFamily="34" charset="0"/>
              </a:rPr>
              <a:t>ván</a:t>
            </a:r>
            <a:r>
              <a:rPr lang="en-US" sz="1600" smtClean="0">
                <a:solidFill>
                  <a:prstClr val="black"/>
                </a:solidFill>
                <a:latin typeface="+mn-lt"/>
                <a:ea typeface="+mn-ea"/>
                <a:cs typeface="Arial" panose="020B0604020202020204" pitchFamily="34" charset="0"/>
              </a:rPr>
              <a:t> </a:t>
            </a:r>
            <a:r>
              <a:rPr lang="vi-VN" sz="1600" smtClean="0">
                <a:solidFill>
                  <a:prstClr val="black"/>
                </a:solidFill>
                <a:latin typeface="+mn-lt"/>
                <a:ea typeface="+mn-ea"/>
                <a:cs typeface="Arial" panose="020B0604020202020204" pitchFamily="34" charset="0"/>
              </a:rPr>
              <a:t>chơi </a:t>
            </a:r>
            <a:r>
              <a:rPr lang="vi-VN" sz="1600">
                <a:solidFill>
                  <a:prstClr val="black"/>
                </a:solidFill>
                <a:latin typeface="+mn-lt"/>
                <a:ea typeface="+mn-ea"/>
                <a:cs typeface="Arial" panose="020B0604020202020204" pitchFamily="34" charset="0"/>
              </a:rPr>
              <a:t>đó. Bác Hưng tham gia chơi 3 ván. Tính xác suất để bác Hưng thắng ít nhất 2 ván.</a:t>
            </a:r>
            <a:endParaRPr lang="vi-VN" sz="1600">
              <a:solidFill>
                <a:prstClr val="black"/>
              </a:solidFill>
              <a:latin typeface="+mn-lt"/>
              <a:ea typeface="+mn-ea"/>
              <a:cs typeface="Arial" panose="020B0604020202020204" pitchFamily="34" charset="0"/>
            </a:endParaRPr>
          </a:p>
        </p:txBody>
      </p:sp>
      <p:sp>
        <p:nvSpPr>
          <p:cNvPr id="26" name="Rectangle 25"/>
          <p:cNvSpPr/>
          <p:nvPr/>
        </p:nvSpPr>
        <p:spPr>
          <a:xfrm>
            <a:off x="4263646" y="1820444"/>
            <a:ext cx="75479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3">
                                            <p:txEl>
                                              <p:pRg st="0" end="0"/>
                                            </p:txEl>
                                          </p:spTgt>
                                        </p:tgtEl>
                                        <p:attrNameLst>
                                          <p:attrName>style.visibility</p:attrName>
                                        </p:attrNameLst>
                                      </p:cBhvr>
                                      <p:to>
                                        <p:strVal val="visible"/>
                                      </p:to>
                                    </p:set>
                                    <p:animEffect transition="in" filter="randombar(horizontal)">
                                      <p:cBhvr>
                                        <p:cTn id="19" dur="500"/>
                                        <p:tgtEl>
                                          <p:spTgt spid="6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3">
                                            <p:txEl>
                                              <p:pRg st="1" end="1"/>
                                            </p:txEl>
                                          </p:spTgt>
                                        </p:tgtEl>
                                        <p:attrNameLst>
                                          <p:attrName>style.visibility</p:attrName>
                                        </p:attrNameLst>
                                      </p:cBhvr>
                                      <p:to>
                                        <p:strVal val="visible"/>
                                      </p:to>
                                    </p:set>
                                    <p:animEffect transition="in" filter="randombar(horizontal)">
                                      <p:cBhvr>
                                        <p:cTn id="24" dur="500"/>
                                        <p:tgtEl>
                                          <p:spTgt spid="6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3">
                                            <p:txEl>
                                              <p:pRg st="2" end="2"/>
                                            </p:txEl>
                                          </p:spTgt>
                                        </p:tgtEl>
                                        <p:attrNameLst>
                                          <p:attrName>style.visibility</p:attrName>
                                        </p:attrNameLst>
                                      </p:cBhvr>
                                      <p:to>
                                        <p:strVal val="visible"/>
                                      </p:to>
                                    </p:set>
                                    <p:animEffect transition="in" filter="randombar(horizontal)">
                                      <p:cBhvr>
                                        <p:cTn id="29" dur="500"/>
                                        <p:tgtEl>
                                          <p:spTgt spid="6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3">
                                            <p:txEl>
                                              <p:pRg st="3" end="3"/>
                                            </p:txEl>
                                          </p:spTgt>
                                        </p:tgtEl>
                                        <p:attrNameLst>
                                          <p:attrName>style.visibility</p:attrName>
                                        </p:attrNameLst>
                                      </p:cBhvr>
                                      <p:to>
                                        <p:strVal val="visible"/>
                                      </p:to>
                                    </p:set>
                                    <p:animEffect transition="in" filter="randombar(horizontal)">
                                      <p:cBhvr>
                                        <p:cTn id="34" dur="500"/>
                                        <p:tgtEl>
                                          <p:spTgt spid="63">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63">
                                            <p:txEl>
                                              <p:pRg st="4" end="4"/>
                                            </p:txEl>
                                          </p:spTgt>
                                        </p:tgtEl>
                                        <p:attrNameLst>
                                          <p:attrName>style.visibility</p:attrName>
                                        </p:attrNameLst>
                                      </p:cBhvr>
                                      <p:to>
                                        <p:strVal val="visible"/>
                                      </p:to>
                                    </p:set>
                                    <p:animEffect transition="in" filter="randombar(horizontal)">
                                      <p:cBhvr>
                                        <p:cTn id="37" dur="500"/>
                                        <p:tgtEl>
                                          <p:spTgt spid="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grpSp>
        <p:nvGrpSpPr>
          <p:cNvPr id="65" name="Google Shape;3949;p70"/>
          <p:cNvGrpSpPr/>
          <p:nvPr/>
        </p:nvGrpSpPr>
        <p:grpSpPr>
          <a:xfrm>
            <a:off x="8105288" y="4123924"/>
            <a:ext cx="505973" cy="643663"/>
            <a:chOff x="6831734" y="1746153"/>
            <a:chExt cx="385174" cy="535252"/>
          </a:xfrm>
        </p:grpSpPr>
        <p:sp>
          <p:nvSpPr>
            <p:cNvPr id="66" name="Google Shape;3950;p70"/>
            <p:cNvSpPr/>
            <p:nvPr/>
          </p:nvSpPr>
          <p:spPr>
            <a:xfrm>
              <a:off x="6831734" y="1746153"/>
              <a:ext cx="385173" cy="485657"/>
            </a:xfrm>
            <a:custGeom>
              <a:avLst/>
              <a:gdLst/>
              <a:ahLst/>
              <a:cxnLst/>
              <a:rect l="l" t="t" r="r" b="b"/>
              <a:pathLst>
                <a:path w="13834" h="17443" extrusionOk="0">
                  <a:moveTo>
                    <a:pt x="1782" y="0"/>
                  </a:moveTo>
                  <a:cubicBezTo>
                    <a:pt x="798" y="0"/>
                    <a:pt x="1" y="798"/>
                    <a:pt x="1" y="1782"/>
                  </a:cubicBezTo>
                  <a:lnTo>
                    <a:pt x="1" y="17442"/>
                  </a:lnTo>
                  <a:lnTo>
                    <a:pt x="13834" y="17442"/>
                  </a:lnTo>
                  <a:lnTo>
                    <a:pt x="13834" y="513"/>
                  </a:lnTo>
                  <a:cubicBezTo>
                    <a:pt x="13834" y="229"/>
                    <a:pt x="13603" y="0"/>
                    <a:pt x="133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951;p70"/>
            <p:cNvSpPr/>
            <p:nvPr/>
          </p:nvSpPr>
          <p:spPr>
            <a:xfrm>
              <a:off x="6889815" y="1746153"/>
              <a:ext cx="16149" cy="485657"/>
            </a:xfrm>
            <a:custGeom>
              <a:avLst/>
              <a:gdLst/>
              <a:ahLst/>
              <a:cxnLst/>
              <a:rect l="l" t="t" r="r" b="b"/>
              <a:pathLst>
                <a:path w="580" h="17443" extrusionOk="0">
                  <a:moveTo>
                    <a:pt x="0" y="0"/>
                  </a:moveTo>
                  <a:lnTo>
                    <a:pt x="0" y="17442"/>
                  </a:lnTo>
                  <a:lnTo>
                    <a:pt x="579" y="17442"/>
                  </a:lnTo>
                  <a:lnTo>
                    <a:pt x="57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952;p70"/>
            <p:cNvSpPr/>
            <p:nvPr/>
          </p:nvSpPr>
          <p:spPr>
            <a:xfrm>
              <a:off x="6831734" y="2167862"/>
              <a:ext cx="385173" cy="113542"/>
            </a:xfrm>
            <a:custGeom>
              <a:avLst/>
              <a:gdLst/>
              <a:ahLst/>
              <a:cxnLst/>
              <a:rect l="l" t="t" r="r" b="b"/>
              <a:pathLst>
                <a:path w="13834" h="4078" extrusionOk="0">
                  <a:moveTo>
                    <a:pt x="13834" y="1"/>
                  </a:moveTo>
                  <a:cubicBezTo>
                    <a:pt x="13834" y="285"/>
                    <a:pt x="13603" y="514"/>
                    <a:pt x="13320" y="514"/>
                  </a:cubicBezTo>
                  <a:lnTo>
                    <a:pt x="1782" y="514"/>
                  </a:lnTo>
                  <a:cubicBezTo>
                    <a:pt x="798" y="514"/>
                    <a:pt x="1" y="1312"/>
                    <a:pt x="1" y="2296"/>
                  </a:cubicBezTo>
                  <a:cubicBezTo>
                    <a:pt x="1" y="3280"/>
                    <a:pt x="798" y="4078"/>
                    <a:pt x="1782" y="4078"/>
                  </a:cubicBezTo>
                  <a:lnTo>
                    <a:pt x="13320" y="4078"/>
                  </a:lnTo>
                  <a:cubicBezTo>
                    <a:pt x="13603" y="4078"/>
                    <a:pt x="13834" y="3849"/>
                    <a:pt x="13834" y="3565"/>
                  </a:cubicBezTo>
                  <a:lnTo>
                    <a:pt x="1383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953;p70"/>
            <p:cNvSpPr/>
            <p:nvPr/>
          </p:nvSpPr>
          <p:spPr>
            <a:xfrm>
              <a:off x="6864060" y="2214499"/>
              <a:ext cx="352848" cy="34636"/>
            </a:xfrm>
            <a:custGeom>
              <a:avLst/>
              <a:gdLst/>
              <a:ahLst/>
              <a:cxnLst/>
              <a:rect l="l" t="t" r="r" b="b"/>
              <a:pathLst>
                <a:path w="12673" h="1244" extrusionOk="0">
                  <a:moveTo>
                    <a:pt x="621" y="0"/>
                  </a:moveTo>
                  <a:cubicBezTo>
                    <a:pt x="279" y="0"/>
                    <a:pt x="1" y="278"/>
                    <a:pt x="1" y="621"/>
                  </a:cubicBezTo>
                  <a:cubicBezTo>
                    <a:pt x="1" y="964"/>
                    <a:pt x="279" y="1243"/>
                    <a:pt x="621" y="1243"/>
                  </a:cubicBezTo>
                  <a:lnTo>
                    <a:pt x="12673" y="1243"/>
                  </a:lnTo>
                  <a:lnTo>
                    <a:pt x="126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954;p70"/>
            <p:cNvSpPr/>
            <p:nvPr/>
          </p:nvSpPr>
          <p:spPr>
            <a:xfrm>
              <a:off x="7087193" y="2214499"/>
              <a:ext cx="56687" cy="66906"/>
            </a:xfrm>
            <a:custGeom>
              <a:avLst/>
              <a:gdLst/>
              <a:ahLst/>
              <a:cxnLst/>
              <a:rect l="l" t="t" r="r" b="b"/>
              <a:pathLst>
                <a:path w="2036" h="2403" extrusionOk="0">
                  <a:moveTo>
                    <a:pt x="1" y="0"/>
                  </a:moveTo>
                  <a:lnTo>
                    <a:pt x="1" y="2016"/>
                  </a:lnTo>
                  <a:cubicBezTo>
                    <a:pt x="1" y="2230"/>
                    <a:pt x="174" y="2403"/>
                    <a:pt x="389" y="2403"/>
                  </a:cubicBezTo>
                  <a:lnTo>
                    <a:pt x="1649" y="2403"/>
                  </a:lnTo>
                  <a:cubicBezTo>
                    <a:pt x="1862" y="2403"/>
                    <a:pt x="2035" y="2230"/>
                    <a:pt x="2035" y="2016"/>
                  </a:cubicBezTo>
                  <a:lnTo>
                    <a:pt x="203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955;p70"/>
            <p:cNvSpPr/>
            <p:nvPr/>
          </p:nvSpPr>
          <p:spPr>
            <a:xfrm>
              <a:off x="6946280" y="2026782"/>
              <a:ext cx="217673" cy="114739"/>
            </a:xfrm>
            <a:custGeom>
              <a:avLst/>
              <a:gdLst/>
              <a:ahLst/>
              <a:cxnLst/>
              <a:rect l="l" t="t" r="r" b="b"/>
              <a:pathLst>
                <a:path w="7818" h="4121" extrusionOk="0">
                  <a:moveTo>
                    <a:pt x="387" y="0"/>
                  </a:moveTo>
                  <a:cubicBezTo>
                    <a:pt x="174" y="0"/>
                    <a:pt x="0" y="173"/>
                    <a:pt x="0" y="388"/>
                  </a:cubicBezTo>
                  <a:lnTo>
                    <a:pt x="0" y="3733"/>
                  </a:lnTo>
                  <a:cubicBezTo>
                    <a:pt x="0" y="3947"/>
                    <a:pt x="174" y="4120"/>
                    <a:pt x="387" y="4120"/>
                  </a:cubicBezTo>
                  <a:lnTo>
                    <a:pt x="7430" y="4120"/>
                  </a:lnTo>
                  <a:cubicBezTo>
                    <a:pt x="7644" y="4120"/>
                    <a:pt x="7817" y="3947"/>
                    <a:pt x="7817" y="3733"/>
                  </a:cubicBezTo>
                  <a:lnTo>
                    <a:pt x="7817" y="388"/>
                  </a:lnTo>
                  <a:cubicBezTo>
                    <a:pt x="7817" y="173"/>
                    <a:pt x="7644" y="0"/>
                    <a:pt x="74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956;p70"/>
            <p:cNvSpPr/>
            <p:nvPr/>
          </p:nvSpPr>
          <p:spPr>
            <a:xfrm>
              <a:off x="6938206" y="1983542"/>
              <a:ext cx="64066" cy="16149"/>
            </a:xfrm>
            <a:custGeom>
              <a:avLst/>
              <a:gdLst/>
              <a:ahLst/>
              <a:cxnLst/>
              <a:rect l="l" t="t" r="r" b="b"/>
              <a:pathLst>
                <a:path w="2301" h="580" extrusionOk="0">
                  <a:moveTo>
                    <a:pt x="290" y="1"/>
                  </a:moveTo>
                  <a:cubicBezTo>
                    <a:pt x="131" y="1"/>
                    <a:pt x="0" y="130"/>
                    <a:pt x="0" y="290"/>
                  </a:cubicBezTo>
                  <a:cubicBezTo>
                    <a:pt x="0" y="451"/>
                    <a:pt x="131" y="580"/>
                    <a:pt x="290" y="580"/>
                  </a:cubicBezTo>
                  <a:lnTo>
                    <a:pt x="2010" y="580"/>
                  </a:lnTo>
                  <a:cubicBezTo>
                    <a:pt x="2170" y="580"/>
                    <a:pt x="2300" y="451"/>
                    <a:pt x="2300" y="290"/>
                  </a:cubicBezTo>
                  <a:cubicBezTo>
                    <a:pt x="2300" y="130"/>
                    <a:pt x="2170" y="1"/>
                    <a:pt x="20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957;p70"/>
            <p:cNvSpPr/>
            <p:nvPr/>
          </p:nvSpPr>
          <p:spPr>
            <a:xfrm>
              <a:off x="6938206" y="1959848"/>
              <a:ext cx="27870" cy="16176"/>
            </a:xfrm>
            <a:custGeom>
              <a:avLst/>
              <a:gdLst/>
              <a:ahLst/>
              <a:cxnLst/>
              <a:rect l="l" t="t" r="r" b="b"/>
              <a:pathLst>
                <a:path w="1001" h="581" extrusionOk="0">
                  <a:moveTo>
                    <a:pt x="290" y="0"/>
                  </a:moveTo>
                  <a:cubicBezTo>
                    <a:pt x="131" y="0"/>
                    <a:pt x="0" y="131"/>
                    <a:pt x="0" y="290"/>
                  </a:cubicBezTo>
                  <a:cubicBezTo>
                    <a:pt x="0" y="450"/>
                    <a:pt x="131" y="581"/>
                    <a:pt x="290" y="581"/>
                  </a:cubicBezTo>
                  <a:lnTo>
                    <a:pt x="711" y="581"/>
                  </a:lnTo>
                  <a:cubicBezTo>
                    <a:pt x="871" y="581"/>
                    <a:pt x="1000" y="450"/>
                    <a:pt x="1000" y="290"/>
                  </a:cubicBezTo>
                  <a:cubicBezTo>
                    <a:pt x="1000" y="131"/>
                    <a:pt x="871"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8245152" y="231633"/>
            <a:ext cx="510169" cy="364715"/>
          </a:xfrm>
          <a:prstGeom prst="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AFAFA"/>
              </a:solidFill>
              <a:effectLst/>
              <a:uLnTx/>
              <a:uFillTx/>
              <a:latin typeface="Arial"/>
              <a:ea typeface="+mn-ea"/>
              <a:cs typeface="+mn-cs"/>
              <a:sym typeface="Arial"/>
            </a:endParaRPr>
          </a:p>
        </p:txBody>
      </p:sp>
      <p:sp>
        <p:nvSpPr>
          <p:cNvPr id="25" name="Rectangle 24"/>
          <p:cNvSpPr/>
          <p:nvPr/>
        </p:nvSpPr>
        <p:spPr>
          <a:xfrm>
            <a:off x="526769" y="231633"/>
            <a:ext cx="8228552" cy="15240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1" i="0" u="none" strike="noStrike" kern="1200" cap="none" spc="0" normalizeH="0" baseline="0" noProof="0">
                <a:ln>
                  <a:noFill/>
                </a:ln>
                <a:solidFill>
                  <a:srgbClr val="1F497D"/>
                </a:solidFill>
                <a:effectLst/>
                <a:uLnTx/>
                <a:uFillTx/>
                <a:latin typeface="Arial"/>
                <a:cs typeface="Arial" panose="020B0604020202020204" pitchFamily="34" charset="0"/>
                <a:sym typeface="Arial"/>
              </a:rPr>
              <a:t>Bài </a:t>
            </a:r>
            <a:r>
              <a:rPr kumimoji="0" lang="en-US" sz="1600" b="1" i="0" u="none" strike="noStrike" kern="1200" cap="none" spc="0" normalizeH="0" baseline="0" noProof="0" smtClean="0">
                <a:ln>
                  <a:noFill/>
                </a:ln>
                <a:solidFill>
                  <a:srgbClr val="1F497D"/>
                </a:solidFill>
                <a:effectLst/>
                <a:uLnTx/>
                <a:uFillTx/>
                <a:latin typeface="Arial"/>
                <a:cs typeface="Arial" panose="020B0604020202020204" pitchFamily="34" charset="0"/>
                <a:sym typeface="Arial"/>
              </a:rPr>
              <a:t>1.8</a:t>
            </a:r>
            <a:r>
              <a:rPr kumimoji="0" lang="vi-VN" sz="1600" b="1" i="0" u="none" strike="noStrike" kern="1200" cap="none" spc="0" normalizeH="0" baseline="0" noProof="0" smtClean="0">
                <a:ln>
                  <a:noFill/>
                </a:ln>
                <a:solidFill>
                  <a:srgbClr val="1F497D"/>
                </a:solidFill>
                <a:effectLst/>
                <a:uLnTx/>
                <a:uFillTx/>
                <a:latin typeface="Arial"/>
                <a:cs typeface="Arial" panose="020B0604020202020204" pitchFamily="34" charset="0"/>
                <a:sym typeface="Arial"/>
              </a:rPr>
              <a:t> </a:t>
            </a:r>
            <a:r>
              <a:rPr kumimoji="0" lang="vi-VN" sz="1600" b="1" i="0" u="none" strike="noStrike" kern="1200" cap="none" spc="0" normalizeH="0" baseline="0" noProof="0">
                <a:ln>
                  <a:noFill/>
                </a:ln>
                <a:solidFill>
                  <a:srgbClr val="1F497D"/>
                </a:solidFill>
                <a:effectLst/>
                <a:uLnTx/>
                <a:uFillTx/>
                <a:latin typeface="Arial"/>
                <a:cs typeface="Arial" panose="020B0604020202020204" pitchFamily="34" charset="0"/>
                <a:sym typeface="Arial"/>
              </a:rPr>
              <a:t>(SGK</a:t>
            </a:r>
            <a:r>
              <a:rPr kumimoji="0" lang="en-US" sz="1600" b="1" i="0" u="none" strike="noStrike" kern="1200" cap="none" spc="0" normalizeH="0" baseline="0" noProof="0">
                <a:ln>
                  <a:noFill/>
                </a:ln>
                <a:solidFill>
                  <a:srgbClr val="1F497D"/>
                </a:solidFill>
                <a:effectLst/>
                <a:uLnTx/>
                <a:uFillTx/>
                <a:latin typeface="Arial"/>
                <a:cs typeface="Arial" panose="020B0604020202020204" pitchFamily="34" charset="0"/>
                <a:sym typeface="Arial"/>
              </a:rPr>
              <a:t> – </a:t>
            </a:r>
            <a:r>
              <a:rPr kumimoji="0" lang="vi-VN" sz="1600" b="1" i="0" u="none" strike="noStrike" kern="1200" cap="none" spc="0" normalizeH="0" baseline="0" noProof="0">
                <a:ln>
                  <a:noFill/>
                </a:ln>
                <a:solidFill>
                  <a:srgbClr val="1F497D"/>
                </a:solidFill>
                <a:effectLst/>
                <a:uLnTx/>
                <a:uFillTx/>
                <a:latin typeface="Arial"/>
                <a:cs typeface="Arial" panose="020B0604020202020204" pitchFamily="34" charset="0"/>
                <a:sym typeface="Arial"/>
              </a:rPr>
              <a:t>tr.</a:t>
            </a:r>
            <a:r>
              <a:rPr kumimoji="0" lang="en-US" sz="1600" b="1" i="0" u="none" strike="noStrike" kern="1200" cap="none" spc="0" normalizeH="0" baseline="0" noProof="0">
                <a:ln>
                  <a:noFill/>
                </a:ln>
                <a:solidFill>
                  <a:srgbClr val="1F497D"/>
                </a:solidFill>
                <a:effectLst/>
                <a:uLnTx/>
                <a:uFillTx/>
                <a:latin typeface="Arial"/>
                <a:cs typeface="Arial" panose="020B0604020202020204" pitchFamily="34" charset="0"/>
                <a:sym typeface="Arial"/>
              </a:rPr>
              <a:t>20) </a:t>
            </a:r>
            <a:r>
              <a:rPr kumimoji="0" lang="vi-VN"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Trong một trò chơi, mỗi ván người chơi gieo đồng thời 3 xúc xắc cân đối, đồng chất</a:t>
            </a:r>
            <a:r>
              <a:rPr kumimoji="0" lang="vi-VN" sz="16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t>
            </a:r>
            <a:r>
              <a:rPr kumimoji="0" lang="en-US" sz="16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 </a:t>
            </a:r>
            <a:r>
              <a:rPr kumimoji="0" lang="vi-VN" sz="16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Nếu </a:t>
            </a:r>
            <a:r>
              <a:rPr kumimoji="0" lang="vi-VN"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có ít nhất 2 xúc xắc xuất hiện mặt 6 chấm thì người chơi giành chiến thắng </a:t>
            </a:r>
            <a:r>
              <a:rPr kumimoji="0" lang="vi-VN" sz="16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ván</a:t>
            </a:r>
            <a:r>
              <a:rPr kumimoji="0" lang="en-US" sz="16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 </a:t>
            </a:r>
            <a:r>
              <a:rPr kumimoji="0" lang="vi-VN" sz="16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chơi </a:t>
            </a:r>
            <a:r>
              <a:rPr kumimoji="0" lang="vi-VN"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đó. Bác Hưng tham gia chơi 3 ván. Tính xác suất để bác Hưng thắng ít nhất 2 ván.</a:t>
            </a:r>
          </a:p>
        </p:txBody>
      </p:sp>
      <mc:AlternateContent xmlns:mc="http://schemas.openxmlformats.org/markup-compatibility/2006">
        <mc:Choice xmlns:a14="http://schemas.microsoft.com/office/drawing/2010/main" Requires="a14">
          <p:sp>
            <p:nvSpPr>
              <p:cNvPr id="16" name="Rectangle 15"/>
              <p:cNvSpPr/>
              <p:nvPr/>
            </p:nvSpPr>
            <p:spPr>
              <a:xfrm>
                <a:off x="526769" y="2357641"/>
                <a:ext cx="8228552" cy="1964577"/>
              </a:xfrm>
              <a:prstGeom prst="rect">
                <a:avLst/>
              </a:prstGeom>
            </p:spPr>
            <p:txBody>
              <a:bodyPr wrap="square">
                <a:spAutoFit/>
              </a:bodyPr>
              <a:lstStyle/>
              <a:p>
                <a:pPr>
                  <a:lnSpc>
                    <a:spcPct val="150000"/>
                  </a:lnSpc>
                  <a:spcBef>
                    <a:spcPts val="600"/>
                  </a:spcBef>
                  <a:spcAft>
                    <a:spcPts val="600"/>
                  </a:spcAft>
                </a:pPr>
                <a:r>
                  <a:rPr lang="vi-VN" sz="1600" kern="100" smtClean="0">
                    <a:latin typeface="+mn-lt"/>
                    <a:ea typeface="Georgia" panose="02040502050405020303" pitchFamily="18" charset="0"/>
                    <a:cs typeface="Times New Roman" panose="02020603050405020304" pitchFamily="18" charset="0"/>
                  </a:rPr>
                  <a:t>Gọi </a:t>
                </a:r>
                <a14:m>
                  <m:oMath xmlns:m="http://schemas.openxmlformats.org/officeDocument/2006/math">
                    <m:r>
                      <a:rPr lang="vi-VN" sz="1600" i="1" kern="100" smtClean="0">
                        <a:latin typeface="Cambria Math" panose="02040503050406030204" pitchFamily="18" charset="0"/>
                        <a:ea typeface="Georgia" panose="02040502050405020303" pitchFamily="18" charset="0"/>
                        <a:cs typeface="Times New Roman" panose="02020603050405020304" pitchFamily="18" charset="0"/>
                      </a:rPr>
                      <m:t>𝑌</m:t>
                    </m:r>
                  </m:oMath>
                </a14:m>
                <a:r>
                  <a:rPr lang="vi-VN" sz="1600" kern="100">
                    <a:latin typeface="+mn-lt"/>
                    <a:ea typeface="Georgia" panose="02040502050405020303" pitchFamily="18" charset="0"/>
                    <a:cs typeface="Times New Roman" panose="02020603050405020304" pitchFamily="18" charset="0"/>
                  </a:rPr>
                  <a:t> là số ván thắng của bác </a:t>
                </a:r>
                <a:r>
                  <a:rPr lang="vi-VN" sz="1600" kern="100">
                    <a:latin typeface="+mn-lt"/>
                    <a:ea typeface="Georgia" panose="02040502050405020303" pitchFamily="18" charset="0"/>
                    <a:cs typeface="Times New Roman" panose="02020603050405020304" pitchFamily="18" charset="0"/>
                  </a:rPr>
                  <a:t>Hưng</a:t>
                </a:r>
                <a:r>
                  <a:rPr lang="vi-VN" sz="1600" kern="100" smtClean="0">
                    <a:latin typeface="+mn-lt"/>
                    <a:ea typeface="Georgia" panose="02040502050405020303" pitchFamily="18" charset="0"/>
                    <a:cs typeface="Times New Roman" panose="02020603050405020304" pitchFamily="18" charset="0"/>
                  </a:rPr>
                  <a:t>.</a:t>
                </a:r>
                <a:endParaRPr lang="en-US" sz="1600" kern="100" smtClean="0">
                  <a:latin typeface="+mn-lt"/>
                  <a:ea typeface="Georgia" panose="02040502050405020303" pitchFamily="18" charset="0"/>
                  <a:cs typeface="Times New Roman" panose="02020603050405020304" pitchFamily="18" charset="0"/>
                </a:endParaRPr>
              </a:p>
              <a:p>
                <a:pPr>
                  <a:lnSpc>
                    <a:spcPct val="150000"/>
                  </a:lnSpc>
                  <a:spcBef>
                    <a:spcPts val="600"/>
                  </a:spcBef>
                  <a:spcAft>
                    <a:spcPts val="600"/>
                  </a:spcAft>
                </a:pPr>
                <a:r>
                  <a:rPr lang="vi-VN" sz="1600" kern="100" smtClean="0">
                    <a:latin typeface="+mn-lt"/>
                    <a:ea typeface="Georgia" panose="02040502050405020303" pitchFamily="18" charset="0"/>
                    <a:cs typeface="Times New Roman" panose="02020603050405020304" pitchFamily="18" charset="0"/>
                  </a:rPr>
                  <a:t>Xác </a:t>
                </a:r>
                <a:r>
                  <a:rPr lang="vi-VN" sz="1600" kern="100">
                    <a:latin typeface="+mn-lt"/>
                    <a:ea typeface="Georgia" panose="02040502050405020303" pitchFamily="18" charset="0"/>
                    <a:cs typeface="Times New Roman" panose="02020603050405020304" pitchFamily="18" charset="0"/>
                  </a:rPr>
                  <a:t>suất để bác Hưng thắng ít nhất 2 </a:t>
                </a:r>
                <a:r>
                  <a:rPr lang="vi-VN" sz="1600" kern="100">
                    <a:latin typeface="+mn-lt"/>
                    <a:ea typeface="Georgia" panose="02040502050405020303" pitchFamily="18" charset="0"/>
                    <a:cs typeface="Times New Roman" panose="02020603050405020304" pitchFamily="18" charset="0"/>
                  </a:rPr>
                  <a:t>ván </a:t>
                </a:r>
                <a:r>
                  <a:rPr lang="vi-VN" sz="1600" kern="100" smtClean="0">
                    <a:latin typeface="+mn-lt"/>
                    <a:ea typeface="Georgia" panose="02040502050405020303" pitchFamily="18" charset="0"/>
                    <a:cs typeface="Times New Roman" panose="02020603050405020304" pitchFamily="18" charset="0"/>
                  </a:rPr>
                  <a:t>là</a:t>
                </a:r>
                <a:endParaRPr lang="en-US" sz="1600" kern="100" smtClean="0">
                  <a:latin typeface="+mn-lt"/>
                  <a:ea typeface="Georgia" panose="02040502050405020303" pitchFamily="18" charset="0"/>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1600" i="1" kern="100">
                          <a:latin typeface="Cambria Math" panose="02040503050406030204" pitchFamily="18" charset="0"/>
                          <a:ea typeface="Georgia" panose="02040502050405020303" pitchFamily="18" charset="0"/>
                          <a:cs typeface="Times New Roman" panose="02020603050405020304" pitchFamily="18" charset="0"/>
                        </a:rPr>
                        <m:t>𝑃</m:t>
                      </m:r>
                      <m:d>
                        <m:dPr>
                          <m:ctrlPr>
                            <a:rPr lang="vi-VN" sz="1600" i="1" kern="100">
                              <a:latin typeface="Cambria Math" panose="02040503050406030204" pitchFamily="18" charset="0"/>
                              <a:ea typeface="Georgia" panose="02040502050405020303" pitchFamily="18" charset="0"/>
                              <a:cs typeface="Times New Roman" panose="02020603050405020304" pitchFamily="18" charset="0"/>
                            </a:rPr>
                          </m:ctrlPr>
                        </m:dPr>
                        <m:e>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𝑌</m:t>
                          </m:r>
                          <m:r>
                            <a:rPr lang="vi-VN" sz="1600" i="1" kern="100">
                              <a:latin typeface="Cambria Math" panose="02040503050406030204" pitchFamily="18" charset="0"/>
                              <a:ea typeface="Georgia" panose="02040502050405020303" pitchFamily="18" charset="0"/>
                              <a:cs typeface="Times New Roman" panose="02020603050405020304" pitchFamily="18" charset="0"/>
                            </a:rPr>
                            <m:t>≥2</m:t>
                          </m:r>
                        </m:e>
                      </m:d>
                      <m:r>
                        <a:rPr lang="vi-VN" sz="1600" i="1" kern="100">
                          <a:latin typeface="Cambria Math" panose="02040503050406030204" pitchFamily="18" charset="0"/>
                          <a:ea typeface="Georgia" panose="02040502050405020303" pitchFamily="18" charset="0"/>
                          <a:cs typeface="Times New Roman" panose="02020603050405020304" pitchFamily="18" charset="0"/>
                        </a:rPr>
                        <m:t>=</m:t>
                      </m:r>
                      <m:sSubSup>
                        <m:sSubSupPr>
                          <m:ctrlPr>
                            <a:rPr lang="en-US" sz="1600" i="1" kern="100">
                              <a:latin typeface="Cambria Math" panose="02040503050406030204" pitchFamily="18" charset="0"/>
                              <a:ea typeface="Aptos"/>
                              <a:cs typeface="Times New Roman" panose="02020603050405020304" pitchFamily="18" charset="0"/>
                            </a:rPr>
                          </m:ctrlPr>
                        </m:sSubSupPr>
                        <m:e>
                          <m:r>
                            <a:rPr lang="en-US" sz="1600" i="1" kern="100">
                              <a:effectLst/>
                              <a:latin typeface="Cambria Math" panose="02040503050406030204" pitchFamily="18" charset="0"/>
                              <a:ea typeface="Aptos"/>
                              <a:cs typeface="Times New Roman" panose="02020603050405020304" pitchFamily="18" charset="0"/>
                            </a:rPr>
                            <m:t>𝐶</m:t>
                          </m:r>
                        </m:e>
                        <m:sub>
                          <m:r>
                            <a:rPr lang="en-US" sz="1600" kern="100">
                              <a:effectLst/>
                              <a:latin typeface="Cambria Math" panose="02040503050406030204" pitchFamily="18" charset="0"/>
                              <a:ea typeface="Aptos"/>
                              <a:cs typeface="Times New Roman" panose="02020603050405020304" pitchFamily="18" charset="0"/>
                            </a:rPr>
                            <m:t>3</m:t>
                          </m:r>
                        </m:sub>
                        <m:sup>
                          <m:r>
                            <a:rPr lang="en-US" sz="1600" kern="100">
                              <a:effectLst/>
                              <a:latin typeface="Cambria Math" panose="02040503050406030204" pitchFamily="18" charset="0"/>
                              <a:ea typeface="Aptos"/>
                              <a:cs typeface="Times New Roman" panose="02020603050405020304" pitchFamily="18" charset="0"/>
                            </a:rPr>
                            <m:t>2</m:t>
                          </m:r>
                        </m:sup>
                      </m:sSubSup>
                      <m:r>
                        <a:rPr lang="en-US" sz="1600" b="0" i="1" kern="100" smtClean="0">
                          <a:effectLst/>
                          <a:latin typeface="Cambria Math" panose="02040503050406030204" pitchFamily="18" charset="0"/>
                          <a:ea typeface="Aptos"/>
                          <a:cs typeface="Times New Roman" panose="02020603050405020304" pitchFamily="18" charset="0"/>
                        </a:rPr>
                        <m:t>.</m:t>
                      </m:r>
                      <m:sSup>
                        <m:sSupPr>
                          <m:ctrlPr>
                            <a:rPr lang="en-US" sz="1600" i="1" kern="100">
                              <a:effectLst/>
                              <a:latin typeface="Cambria Math" panose="02040503050406030204" pitchFamily="18" charset="0"/>
                              <a:ea typeface="Aptos"/>
                              <a:cs typeface="Times New Roman" panose="02020603050405020304" pitchFamily="18" charset="0"/>
                            </a:rPr>
                          </m:ctrlPr>
                        </m:sSupPr>
                        <m:e>
                          <m:d>
                            <m:dPr>
                              <m:ctrlPr>
                                <a:rPr lang="en-US" sz="1600" i="1" kern="100">
                                  <a:effectLst/>
                                  <a:latin typeface="Cambria Math" panose="02040503050406030204" pitchFamily="18" charset="0"/>
                                  <a:ea typeface="Aptos"/>
                                  <a:cs typeface="Times New Roman" panose="02020603050405020304" pitchFamily="18" charset="0"/>
                                </a:rPr>
                              </m:ctrlPr>
                            </m:dPr>
                            <m:e>
                              <m:f>
                                <m:fPr>
                                  <m:ctrlPr>
                                    <a:rPr lang="en-US" sz="1600" i="1" kern="100">
                                      <a:effectLst/>
                                      <a:latin typeface="Cambria Math" panose="02040503050406030204" pitchFamily="18" charset="0"/>
                                      <a:ea typeface="Aptos"/>
                                      <a:cs typeface="Times New Roman" panose="02020603050405020304" pitchFamily="18" charset="0"/>
                                    </a:rPr>
                                  </m:ctrlPr>
                                </m:fPr>
                                <m:num>
                                  <m:r>
                                    <a:rPr lang="en-US" sz="1600" kern="100">
                                      <a:effectLst/>
                                      <a:latin typeface="Cambria Math" panose="02040503050406030204" pitchFamily="18" charset="0"/>
                                      <a:ea typeface="Aptos"/>
                                      <a:cs typeface="Times New Roman" panose="02020603050405020304" pitchFamily="18" charset="0"/>
                                    </a:rPr>
                                    <m:t>2</m:t>
                                  </m:r>
                                </m:num>
                                <m:den>
                                  <m:r>
                                    <a:rPr lang="en-US" sz="1600" kern="100">
                                      <a:effectLst/>
                                      <a:latin typeface="Cambria Math" panose="02040503050406030204" pitchFamily="18" charset="0"/>
                                      <a:ea typeface="Aptos"/>
                                      <a:cs typeface="Times New Roman" panose="02020603050405020304" pitchFamily="18" charset="0"/>
                                    </a:rPr>
                                    <m:t>27</m:t>
                                  </m:r>
                                </m:den>
                              </m:f>
                            </m:e>
                          </m:d>
                        </m:e>
                        <m:sup>
                          <m:r>
                            <a:rPr lang="en-US" sz="1600" kern="100">
                              <a:effectLst/>
                              <a:latin typeface="Cambria Math" panose="02040503050406030204" pitchFamily="18" charset="0"/>
                              <a:ea typeface="Aptos"/>
                              <a:cs typeface="Times New Roman" panose="02020603050405020304" pitchFamily="18" charset="0"/>
                            </a:rPr>
                            <m:t>2</m:t>
                          </m:r>
                        </m:sup>
                      </m:sSup>
                      <m:r>
                        <a:rPr lang="en-US" sz="1600" b="0" i="1" kern="100" smtClean="0">
                          <a:effectLst/>
                          <a:latin typeface="Cambria Math" panose="02040503050406030204" pitchFamily="18" charset="0"/>
                          <a:ea typeface="Aptos"/>
                          <a:cs typeface="Times New Roman" panose="02020603050405020304" pitchFamily="18" charset="0"/>
                        </a:rPr>
                        <m:t>.</m:t>
                      </m:r>
                      <m:sSup>
                        <m:sSupPr>
                          <m:ctrlPr>
                            <a:rPr lang="en-US" sz="1600" i="1" kern="100">
                              <a:effectLst/>
                              <a:latin typeface="Cambria Math" panose="02040503050406030204" pitchFamily="18" charset="0"/>
                              <a:ea typeface="Aptos"/>
                              <a:cs typeface="Times New Roman" panose="02020603050405020304" pitchFamily="18" charset="0"/>
                            </a:rPr>
                          </m:ctrlPr>
                        </m:sSupPr>
                        <m:e>
                          <m:d>
                            <m:dPr>
                              <m:ctrlPr>
                                <a:rPr lang="en-US" sz="1600" i="1" kern="100">
                                  <a:effectLst/>
                                  <a:latin typeface="Cambria Math" panose="02040503050406030204" pitchFamily="18" charset="0"/>
                                  <a:ea typeface="Aptos"/>
                                  <a:cs typeface="Times New Roman" panose="02020603050405020304" pitchFamily="18" charset="0"/>
                                </a:rPr>
                              </m:ctrlPr>
                            </m:dPr>
                            <m:e>
                              <m:f>
                                <m:fPr>
                                  <m:ctrlPr>
                                    <a:rPr lang="en-US" sz="1600" i="1" kern="100">
                                      <a:effectLst/>
                                      <a:latin typeface="Cambria Math" panose="02040503050406030204" pitchFamily="18" charset="0"/>
                                      <a:ea typeface="Aptos"/>
                                      <a:cs typeface="Times New Roman" panose="02020603050405020304" pitchFamily="18" charset="0"/>
                                    </a:rPr>
                                  </m:ctrlPr>
                                </m:fPr>
                                <m:num>
                                  <m:r>
                                    <a:rPr lang="en-US" sz="1600" kern="100">
                                      <a:effectLst/>
                                      <a:latin typeface="Cambria Math" panose="02040503050406030204" pitchFamily="18" charset="0"/>
                                      <a:ea typeface="Aptos"/>
                                      <a:cs typeface="Times New Roman" panose="02020603050405020304" pitchFamily="18" charset="0"/>
                                    </a:rPr>
                                    <m:t>25</m:t>
                                  </m:r>
                                </m:num>
                                <m:den>
                                  <m:r>
                                    <a:rPr lang="en-US" sz="1600" kern="100">
                                      <a:effectLst/>
                                      <a:latin typeface="Cambria Math" panose="02040503050406030204" pitchFamily="18" charset="0"/>
                                      <a:ea typeface="Aptos"/>
                                      <a:cs typeface="Times New Roman" panose="02020603050405020304" pitchFamily="18" charset="0"/>
                                    </a:rPr>
                                    <m:t>27</m:t>
                                  </m:r>
                                </m:den>
                              </m:f>
                            </m:e>
                          </m:d>
                        </m:e>
                        <m:sup>
                          <m:r>
                            <a:rPr lang="en-US" sz="1600" kern="100">
                              <a:effectLst/>
                              <a:latin typeface="Cambria Math" panose="02040503050406030204" pitchFamily="18" charset="0"/>
                              <a:ea typeface="Aptos"/>
                              <a:cs typeface="Times New Roman" panose="02020603050405020304" pitchFamily="18" charset="0"/>
                            </a:rPr>
                            <m:t>1</m:t>
                          </m:r>
                        </m:sup>
                      </m:sSup>
                      <m:r>
                        <a:rPr lang="en-US" sz="1600" kern="100">
                          <a:effectLst/>
                          <a:latin typeface="Cambria Math" panose="02040503050406030204" pitchFamily="18" charset="0"/>
                          <a:ea typeface="Aptos"/>
                          <a:cs typeface="Times New Roman" panose="02020603050405020304" pitchFamily="18" charset="0"/>
                        </a:rPr>
                        <m:t>+</m:t>
                      </m:r>
                      <m:sSubSup>
                        <m:sSubSupPr>
                          <m:ctrlPr>
                            <a:rPr lang="en-US" sz="1600" i="1" kern="100">
                              <a:effectLst/>
                              <a:latin typeface="Cambria Math" panose="02040503050406030204" pitchFamily="18" charset="0"/>
                              <a:ea typeface="Aptos"/>
                              <a:cs typeface="Times New Roman" panose="02020603050405020304" pitchFamily="18" charset="0"/>
                            </a:rPr>
                          </m:ctrlPr>
                        </m:sSubSupPr>
                        <m:e>
                          <m:r>
                            <a:rPr lang="en-US" sz="1600" i="1" kern="100">
                              <a:effectLst/>
                              <a:latin typeface="Cambria Math" panose="02040503050406030204" pitchFamily="18" charset="0"/>
                              <a:ea typeface="Aptos"/>
                              <a:cs typeface="Times New Roman" panose="02020603050405020304" pitchFamily="18" charset="0"/>
                            </a:rPr>
                            <m:t>𝐶</m:t>
                          </m:r>
                        </m:e>
                        <m:sub>
                          <m:r>
                            <a:rPr lang="en-US" sz="1600" kern="100">
                              <a:effectLst/>
                              <a:latin typeface="Cambria Math" panose="02040503050406030204" pitchFamily="18" charset="0"/>
                              <a:ea typeface="Aptos"/>
                              <a:cs typeface="Times New Roman" panose="02020603050405020304" pitchFamily="18" charset="0"/>
                            </a:rPr>
                            <m:t>3</m:t>
                          </m:r>
                        </m:sub>
                        <m:sup>
                          <m:r>
                            <a:rPr lang="en-US" sz="1600" kern="100">
                              <a:effectLst/>
                              <a:latin typeface="Cambria Math" panose="02040503050406030204" pitchFamily="18" charset="0"/>
                              <a:ea typeface="Aptos"/>
                              <a:cs typeface="Times New Roman" panose="02020603050405020304" pitchFamily="18" charset="0"/>
                            </a:rPr>
                            <m:t>3</m:t>
                          </m:r>
                        </m:sup>
                      </m:sSubSup>
                      <m:r>
                        <a:rPr lang="en-US" sz="1600" b="0" i="1" kern="100" smtClean="0">
                          <a:effectLst/>
                          <a:latin typeface="Cambria Math" panose="02040503050406030204" pitchFamily="18" charset="0"/>
                          <a:ea typeface="Aptos"/>
                          <a:cs typeface="Times New Roman" panose="02020603050405020304" pitchFamily="18" charset="0"/>
                        </a:rPr>
                        <m:t>.</m:t>
                      </m:r>
                      <m:sSup>
                        <m:sSupPr>
                          <m:ctrlPr>
                            <a:rPr lang="en-US" sz="1600" i="1" kern="100">
                              <a:effectLst/>
                              <a:latin typeface="Cambria Math" panose="02040503050406030204" pitchFamily="18" charset="0"/>
                              <a:ea typeface="Aptos"/>
                              <a:cs typeface="Times New Roman" panose="02020603050405020304" pitchFamily="18" charset="0"/>
                            </a:rPr>
                          </m:ctrlPr>
                        </m:sSupPr>
                        <m:e>
                          <m:d>
                            <m:dPr>
                              <m:ctrlPr>
                                <a:rPr lang="en-US" sz="1600" i="1" kern="100">
                                  <a:effectLst/>
                                  <a:latin typeface="Cambria Math" panose="02040503050406030204" pitchFamily="18" charset="0"/>
                                  <a:ea typeface="Aptos"/>
                                  <a:cs typeface="Times New Roman" panose="02020603050405020304" pitchFamily="18" charset="0"/>
                                </a:rPr>
                              </m:ctrlPr>
                            </m:dPr>
                            <m:e>
                              <m:f>
                                <m:fPr>
                                  <m:ctrlPr>
                                    <a:rPr lang="en-US" sz="1600" i="1" kern="100">
                                      <a:effectLst/>
                                      <a:latin typeface="Cambria Math" panose="02040503050406030204" pitchFamily="18" charset="0"/>
                                      <a:ea typeface="Aptos"/>
                                      <a:cs typeface="Times New Roman" panose="02020603050405020304" pitchFamily="18" charset="0"/>
                                    </a:rPr>
                                  </m:ctrlPr>
                                </m:fPr>
                                <m:num>
                                  <m:r>
                                    <a:rPr lang="en-US" sz="1600" kern="100">
                                      <a:effectLst/>
                                      <a:latin typeface="Cambria Math" panose="02040503050406030204" pitchFamily="18" charset="0"/>
                                      <a:ea typeface="Aptos"/>
                                      <a:cs typeface="Times New Roman" panose="02020603050405020304" pitchFamily="18" charset="0"/>
                                    </a:rPr>
                                    <m:t>2</m:t>
                                  </m:r>
                                </m:num>
                                <m:den>
                                  <m:r>
                                    <a:rPr lang="en-US" sz="1600" kern="100">
                                      <a:effectLst/>
                                      <a:latin typeface="Cambria Math" panose="02040503050406030204" pitchFamily="18" charset="0"/>
                                      <a:ea typeface="Aptos"/>
                                      <a:cs typeface="Times New Roman" panose="02020603050405020304" pitchFamily="18" charset="0"/>
                                    </a:rPr>
                                    <m:t>27</m:t>
                                  </m:r>
                                </m:den>
                              </m:f>
                            </m:e>
                          </m:d>
                        </m:e>
                        <m:sup>
                          <m:r>
                            <a:rPr lang="en-US" sz="1600" kern="100">
                              <a:effectLst/>
                              <a:latin typeface="Cambria Math" panose="02040503050406030204" pitchFamily="18" charset="0"/>
                              <a:ea typeface="Aptos"/>
                              <a:cs typeface="Times New Roman" panose="02020603050405020304" pitchFamily="18" charset="0"/>
                            </a:rPr>
                            <m:t>3</m:t>
                          </m:r>
                        </m:sup>
                      </m:sSup>
                      <m:r>
                        <a:rPr lang="en-US" sz="1600">
                          <a:effectLst/>
                          <a:latin typeface="Cambria Math" panose="02040503050406030204" pitchFamily="18" charset="0"/>
                          <a:ea typeface="Aptos"/>
                          <a:cs typeface="Times New Roman" panose="02020603050405020304" pitchFamily="18" charset="0"/>
                        </a:rPr>
                        <m:t>=</m:t>
                      </m:r>
                      <m:f>
                        <m:fPr>
                          <m:ctrlPr>
                            <a:rPr lang="en-US" sz="1600" i="1">
                              <a:effectLst/>
                              <a:latin typeface="Cambria Math" panose="02040503050406030204" pitchFamily="18" charset="0"/>
                              <a:cs typeface="Times New Roman" panose="02020603050405020304" pitchFamily="18" charset="0"/>
                            </a:rPr>
                          </m:ctrlPr>
                        </m:fPr>
                        <m:num>
                          <m:r>
                            <a:rPr lang="en-US" sz="1600">
                              <a:effectLst/>
                              <a:latin typeface="Cambria Math" panose="02040503050406030204" pitchFamily="18" charset="0"/>
                              <a:ea typeface="Aptos"/>
                              <a:cs typeface="Times New Roman" panose="02020603050405020304" pitchFamily="18" charset="0"/>
                            </a:rPr>
                            <m:t>308</m:t>
                          </m:r>
                        </m:num>
                        <m:den>
                          <m:r>
                            <a:rPr lang="en-US" sz="1600">
                              <a:effectLst/>
                              <a:latin typeface="Cambria Math" panose="02040503050406030204" pitchFamily="18" charset="0"/>
                              <a:ea typeface="Aptos"/>
                              <a:cs typeface="Times New Roman" panose="02020603050405020304" pitchFamily="18" charset="0"/>
                            </a:rPr>
                            <m:t>19683</m:t>
                          </m:r>
                        </m:den>
                      </m:f>
                      <m:r>
                        <a:rPr lang="en-US" sz="1600">
                          <a:effectLst/>
                          <a:latin typeface="Cambria Math" panose="02040503050406030204" pitchFamily="18" charset="0"/>
                          <a:ea typeface="Aptos"/>
                          <a:cs typeface="Times New Roman" panose="02020603050405020304" pitchFamily="18" charset="0"/>
                        </a:rPr>
                        <m:t>≈0,016</m:t>
                      </m:r>
                      <m:r>
                        <m:rPr>
                          <m:nor/>
                        </m:rPr>
                        <a:rPr lang="en-US" sz="1600">
                          <a:effectLst/>
                          <a:latin typeface="Times New Roman" panose="02020603050405020304" pitchFamily="18" charset="0"/>
                          <a:ea typeface="Aptos"/>
                        </a:rPr>
                        <m:t>.</m:t>
                      </m:r>
                    </m:oMath>
                  </m:oMathPara>
                </a14:m>
                <a:r>
                  <a:rPr lang="en-US" sz="1600">
                    <a:effectLst/>
                    <a:latin typeface="Times New Roman" panose="02020603050405020304" pitchFamily="18" charset="0"/>
                    <a:ea typeface="Aptos"/>
                  </a:rPr>
                  <a:t/>
                </a:r>
                <a:br>
                  <a:rPr lang="en-US" sz="1600">
                    <a:effectLst/>
                    <a:latin typeface="Times New Roman" panose="02020603050405020304" pitchFamily="18" charset="0"/>
                    <a:ea typeface="Aptos"/>
                  </a:rPr>
                </a:br>
                <a:endParaRPr lang="en-US" sz="1200" kern="100">
                  <a:effectLst/>
                  <a:latin typeface="Aptos"/>
                  <a:ea typeface="Aptos"/>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526769" y="2357641"/>
                <a:ext cx="8228552" cy="1964577"/>
              </a:xfrm>
              <a:prstGeom prst="rect">
                <a:avLst/>
              </a:prstGeom>
              <a:blipFill>
                <a:blip r:embed="rId3"/>
                <a:stretch>
                  <a:fillRect l="-370"/>
                </a:stretch>
              </a:blipFill>
            </p:spPr>
            <p:txBody>
              <a:bodyPr/>
              <a:lstStyle/>
              <a:p>
                <a:r>
                  <a:rPr lang="en-US">
                    <a:noFill/>
                  </a:rPr>
                  <a:t> </a:t>
                </a:r>
              </a:p>
            </p:txBody>
          </p:sp>
        </mc:Fallback>
      </mc:AlternateContent>
      <p:sp>
        <p:nvSpPr>
          <p:cNvPr id="17" name="Rectangle 16"/>
          <p:cNvSpPr/>
          <p:nvPr/>
        </p:nvSpPr>
        <p:spPr>
          <a:xfrm>
            <a:off x="4263646" y="1820444"/>
            <a:ext cx="75479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sym typeface="Arial"/>
            </a:endParaRPr>
          </a:p>
        </p:txBody>
      </p:sp>
    </p:spTree>
    <p:extLst>
      <p:ext uri="{BB962C8B-B14F-4D97-AF65-F5344CB8AC3E}">
        <p14:creationId xmlns:p14="http://schemas.microsoft.com/office/powerpoint/2010/main" val="1783215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5"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grpSp>
        <p:nvGrpSpPr>
          <p:cNvPr id="2575" name="Google Shape;2575;p45"/>
          <p:cNvGrpSpPr/>
          <p:nvPr/>
        </p:nvGrpSpPr>
        <p:grpSpPr>
          <a:xfrm rot="-447293">
            <a:off x="8453982" y="3273760"/>
            <a:ext cx="878501" cy="1830261"/>
            <a:chOff x="503795" y="323625"/>
            <a:chExt cx="502785" cy="1047439"/>
          </a:xfrm>
        </p:grpSpPr>
        <p:sp>
          <p:nvSpPr>
            <p:cNvPr id="2576" name="Google Shape;2576;p45"/>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5"/>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5"/>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5"/>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5"/>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5"/>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5"/>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5"/>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5"/>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5"/>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5"/>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5"/>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5"/>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mc:Choice xmlns:a14="http://schemas.microsoft.com/office/drawing/2010/main" Requires="a14">
          <p:sp>
            <p:nvSpPr>
              <p:cNvPr id="103" name="Rectangle 102"/>
              <p:cNvSpPr/>
              <p:nvPr/>
            </p:nvSpPr>
            <p:spPr>
              <a:xfrm>
                <a:off x="665982" y="435794"/>
                <a:ext cx="7966301" cy="4147289"/>
              </a:xfrm>
              <a:prstGeom prst="rect">
                <a:avLst/>
              </a:prstGeom>
            </p:spPr>
            <p:txBody>
              <a:bodyPr wrap="square">
                <a:spAutoFit/>
              </a:bodyPr>
              <a:lstStyle/>
              <a:p>
                <a:pPr algn="just">
                  <a:lnSpc>
                    <a:spcPct val="155000"/>
                  </a:lnSpc>
                  <a:defRPr/>
                </a:pPr>
                <a:r>
                  <a:rPr lang="vi-VN" sz="1700" b="1" kern="1200">
                    <a:solidFill>
                      <a:srgbClr val="1F497D"/>
                    </a:solidFill>
                    <a:cs typeface="Arial" panose="020B0604020202020204" pitchFamily="34" charset="0"/>
                  </a:rPr>
                  <a:t>Bài </a:t>
                </a:r>
                <a:r>
                  <a:rPr lang="en-US" sz="1700" b="1" kern="1200" smtClean="0">
                    <a:solidFill>
                      <a:srgbClr val="1F497D"/>
                    </a:solidFill>
                    <a:cs typeface="Arial" panose="020B0604020202020204" pitchFamily="34" charset="0"/>
                  </a:rPr>
                  <a:t>1.9</a:t>
                </a:r>
                <a:r>
                  <a:rPr lang="vi-VN" sz="1700" b="1" kern="1200" smtClean="0">
                    <a:solidFill>
                      <a:srgbClr val="1F497D"/>
                    </a:solidFill>
                    <a:cs typeface="Arial" panose="020B0604020202020204" pitchFamily="34" charset="0"/>
                  </a:rPr>
                  <a:t> </a:t>
                </a:r>
                <a:r>
                  <a:rPr lang="vi-VN" sz="1700" b="1" kern="1200">
                    <a:solidFill>
                      <a:srgbClr val="1F497D"/>
                    </a:solidFill>
                    <a:cs typeface="Arial" panose="020B0604020202020204" pitchFamily="34" charset="0"/>
                  </a:rPr>
                  <a:t>(SGK</a:t>
                </a:r>
                <a:r>
                  <a:rPr lang="en-US" sz="1700" b="1" kern="1200">
                    <a:solidFill>
                      <a:srgbClr val="1F497D"/>
                    </a:solidFill>
                    <a:cs typeface="Arial" panose="020B0604020202020204" pitchFamily="34" charset="0"/>
                  </a:rPr>
                  <a:t> – </a:t>
                </a:r>
                <a:r>
                  <a:rPr lang="vi-VN" sz="1700" b="1" kern="1200">
                    <a:solidFill>
                      <a:srgbClr val="1F497D"/>
                    </a:solidFill>
                    <a:cs typeface="Arial" panose="020B0604020202020204" pitchFamily="34" charset="0"/>
                  </a:rPr>
                  <a:t>tr.</a:t>
                </a:r>
                <a:r>
                  <a:rPr lang="en-US" sz="1700" b="1" kern="1200">
                    <a:solidFill>
                      <a:srgbClr val="1F497D"/>
                    </a:solidFill>
                    <a:cs typeface="Arial" panose="020B0604020202020204" pitchFamily="34" charset="0"/>
                  </a:rPr>
                  <a:t>20</a:t>
                </a:r>
                <a:r>
                  <a:rPr lang="en-US" sz="1700" b="1" kern="1200">
                    <a:solidFill>
                      <a:srgbClr val="1F497D"/>
                    </a:solidFill>
                    <a:cs typeface="Arial" panose="020B0604020202020204" pitchFamily="34" charset="0"/>
                  </a:rPr>
                  <a:t>) </a:t>
                </a:r>
                <a:r>
                  <a:rPr lang="vi-VN" sz="1700">
                    <a:solidFill>
                      <a:prstClr val="black"/>
                    </a:solidFill>
                    <a:latin typeface="+mn-lt"/>
                    <a:ea typeface="+mn-ea"/>
                    <a:cs typeface="Arial" panose="020B0604020202020204" pitchFamily="34" charset="0"/>
                  </a:rPr>
                  <a:t>Màu hạt của đậu Hà Lan có hai kiểu hình: màu vàng và màu xanh. Có hai </a:t>
                </a:r>
                <a:r>
                  <a:rPr lang="vi-VN" sz="1700">
                    <a:solidFill>
                      <a:prstClr val="black"/>
                    </a:solidFill>
                    <a:latin typeface="+mn-lt"/>
                    <a:ea typeface="+mn-ea"/>
                    <a:cs typeface="Arial" panose="020B0604020202020204" pitchFamily="34" charset="0"/>
                  </a:rPr>
                  <a:t>gene </a:t>
                </a:r>
                <a:r>
                  <a:rPr lang="vi-VN" sz="1700" smtClean="0">
                    <a:solidFill>
                      <a:prstClr val="black"/>
                    </a:solidFill>
                    <a:latin typeface="+mn-lt"/>
                    <a:ea typeface="+mn-ea"/>
                    <a:cs typeface="Arial" panose="020B0604020202020204" pitchFamily="34" charset="0"/>
                  </a:rPr>
                  <a:t>ứng</a:t>
                </a:r>
                <a:r>
                  <a:rPr lang="en-US" sz="1700" smtClean="0">
                    <a:solidFill>
                      <a:prstClr val="black"/>
                    </a:solidFill>
                    <a:latin typeface="+mn-lt"/>
                    <a:ea typeface="+mn-ea"/>
                    <a:cs typeface="Arial" panose="020B0604020202020204" pitchFamily="34" charset="0"/>
                  </a:rPr>
                  <a:t> </a:t>
                </a:r>
                <a:r>
                  <a:rPr lang="vi-VN" sz="1700" smtClean="0">
                    <a:solidFill>
                      <a:prstClr val="black"/>
                    </a:solidFill>
                    <a:latin typeface="+mn-lt"/>
                    <a:ea typeface="+mn-ea"/>
                    <a:cs typeface="Arial" panose="020B0604020202020204" pitchFamily="34" charset="0"/>
                  </a:rPr>
                  <a:t>với </a:t>
                </a:r>
                <a:r>
                  <a:rPr lang="vi-VN" sz="1700">
                    <a:solidFill>
                      <a:prstClr val="black"/>
                    </a:solidFill>
                    <a:latin typeface="+mn-lt"/>
                    <a:ea typeface="+mn-ea"/>
                    <a:cs typeface="Arial" panose="020B0604020202020204" pitchFamily="34" charset="0"/>
                  </a:rPr>
                  <a:t>hai kiểu hình này là allele trội A và allele lặn a. Khi cho lai hai cây đậu Hà Lan</a:t>
                </a:r>
                <a:r>
                  <a:rPr lang="vi-VN" sz="1700">
                    <a:solidFill>
                      <a:prstClr val="black"/>
                    </a:solidFill>
                    <a:latin typeface="+mn-lt"/>
                    <a:ea typeface="+mn-ea"/>
                    <a:cs typeface="Arial" panose="020B0604020202020204" pitchFamily="34" charset="0"/>
                  </a:rPr>
                  <a:t>, </a:t>
                </a:r>
                <a:r>
                  <a:rPr lang="vi-VN" sz="1700" smtClean="0">
                    <a:solidFill>
                      <a:prstClr val="black"/>
                    </a:solidFill>
                    <a:latin typeface="+mn-lt"/>
                    <a:ea typeface="+mn-ea"/>
                    <a:cs typeface="Arial" panose="020B0604020202020204" pitchFamily="34" charset="0"/>
                  </a:rPr>
                  <a:t>cây</a:t>
                </a:r>
                <a:r>
                  <a:rPr lang="en-US" sz="1700" smtClean="0">
                    <a:solidFill>
                      <a:prstClr val="black"/>
                    </a:solidFill>
                    <a:latin typeface="+mn-lt"/>
                    <a:ea typeface="+mn-ea"/>
                    <a:cs typeface="Arial" panose="020B0604020202020204" pitchFamily="34" charset="0"/>
                  </a:rPr>
                  <a:t> </a:t>
                </a:r>
                <a:r>
                  <a:rPr lang="vi-VN" sz="1700" smtClean="0">
                    <a:solidFill>
                      <a:prstClr val="black"/>
                    </a:solidFill>
                    <a:latin typeface="+mn-lt"/>
                    <a:ea typeface="+mn-ea"/>
                    <a:cs typeface="Arial" panose="020B0604020202020204" pitchFamily="34" charset="0"/>
                  </a:rPr>
                  <a:t>con </a:t>
                </a:r>
                <a:r>
                  <a:rPr lang="vi-VN" sz="1700">
                    <a:solidFill>
                      <a:prstClr val="black"/>
                    </a:solidFill>
                    <a:latin typeface="+mn-lt"/>
                    <a:ea typeface="+mn-ea"/>
                    <a:cs typeface="Arial" panose="020B0604020202020204" pitchFamily="34" charset="0"/>
                  </a:rPr>
                  <a:t>lấy ngẫu nhiên một gene từ cây bố và một gene từ cây mẹ để hình thành </a:t>
                </a:r>
                <a:r>
                  <a:rPr lang="vi-VN" sz="1700">
                    <a:solidFill>
                      <a:prstClr val="black"/>
                    </a:solidFill>
                    <a:latin typeface="+mn-lt"/>
                    <a:ea typeface="+mn-ea"/>
                    <a:cs typeface="Arial" panose="020B0604020202020204" pitchFamily="34" charset="0"/>
                  </a:rPr>
                  <a:t>một </a:t>
                </a:r>
                <a:r>
                  <a:rPr lang="vi-VN" sz="1700" smtClean="0">
                    <a:solidFill>
                      <a:prstClr val="black"/>
                    </a:solidFill>
                    <a:latin typeface="+mn-lt"/>
                    <a:ea typeface="+mn-ea"/>
                    <a:cs typeface="Arial" panose="020B0604020202020204" pitchFamily="34" charset="0"/>
                  </a:rPr>
                  <a:t>cặp</a:t>
                </a:r>
                <a:r>
                  <a:rPr lang="en-US" sz="1700" smtClean="0">
                    <a:solidFill>
                      <a:prstClr val="black"/>
                    </a:solidFill>
                    <a:latin typeface="+mn-lt"/>
                    <a:ea typeface="+mn-ea"/>
                    <a:cs typeface="Arial" panose="020B0604020202020204" pitchFamily="34" charset="0"/>
                  </a:rPr>
                  <a:t> </a:t>
                </a:r>
                <a:r>
                  <a:rPr lang="vi-VN" sz="1700" smtClean="0">
                    <a:solidFill>
                      <a:prstClr val="black"/>
                    </a:solidFill>
                    <a:latin typeface="+mn-lt"/>
                    <a:ea typeface="+mn-ea"/>
                    <a:cs typeface="Arial" panose="020B0604020202020204" pitchFamily="34" charset="0"/>
                  </a:rPr>
                  <a:t>gene.</a:t>
                </a:r>
                <a:endParaRPr lang="en-US" sz="1700" smtClean="0">
                  <a:solidFill>
                    <a:prstClr val="black"/>
                  </a:solidFill>
                  <a:latin typeface="+mn-lt"/>
                  <a:ea typeface="+mn-ea"/>
                  <a:cs typeface="Arial" panose="020B0604020202020204" pitchFamily="34" charset="0"/>
                </a:endParaRPr>
              </a:p>
              <a:p>
                <a:pPr algn="just">
                  <a:lnSpc>
                    <a:spcPct val="155000"/>
                  </a:lnSpc>
                  <a:defRPr/>
                </a:pPr>
                <a:r>
                  <a:rPr lang="vi-VN" sz="1700" smtClean="0">
                    <a:solidFill>
                      <a:prstClr val="black"/>
                    </a:solidFill>
                    <a:latin typeface="+mn-lt"/>
                    <a:ea typeface="+mn-ea"/>
                    <a:cs typeface="Arial" panose="020B0604020202020204" pitchFamily="34" charset="0"/>
                  </a:rPr>
                  <a:t>Bốn </a:t>
                </a:r>
                <a:r>
                  <a:rPr lang="vi-VN" sz="1700">
                    <a:solidFill>
                      <a:prstClr val="black"/>
                    </a:solidFill>
                    <a:latin typeface="+mn-lt"/>
                    <a:ea typeface="+mn-ea"/>
                    <a:cs typeface="Arial" panose="020B0604020202020204" pitchFamily="34" charset="0"/>
                  </a:rPr>
                  <a:t>bạn An, Bình, Sơn và Dương, mỗi bạn độc lập với nhau, thực hiện phép thử </a:t>
                </a:r>
                <a:r>
                  <a:rPr lang="vi-VN" sz="1700">
                    <a:solidFill>
                      <a:prstClr val="black"/>
                    </a:solidFill>
                    <a:latin typeface="+mn-lt"/>
                    <a:ea typeface="+mn-ea"/>
                    <a:cs typeface="Arial" panose="020B0604020202020204" pitchFamily="34" charset="0"/>
                  </a:rPr>
                  <a:t>là </a:t>
                </a:r>
                <a:r>
                  <a:rPr lang="vi-VN" sz="1700" smtClean="0">
                    <a:solidFill>
                      <a:prstClr val="black"/>
                    </a:solidFill>
                    <a:latin typeface="+mn-lt"/>
                    <a:ea typeface="+mn-ea"/>
                    <a:cs typeface="Arial" panose="020B0604020202020204" pitchFamily="34" charset="0"/>
                  </a:rPr>
                  <a:t>lai</a:t>
                </a:r>
                <a:r>
                  <a:rPr lang="en-US" sz="1700" smtClean="0">
                    <a:solidFill>
                      <a:prstClr val="black"/>
                    </a:solidFill>
                    <a:latin typeface="+mn-lt"/>
                    <a:ea typeface="+mn-ea"/>
                    <a:cs typeface="Arial" panose="020B0604020202020204" pitchFamily="34" charset="0"/>
                  </a:rPr>
                  <a:t> </a:t>
                </a:r>
                <a:r>
                  <a:rPr lang="vi-VN" sz="1700" smtClean="0">
                    <a:solidFill>
                      <a:prstClr val="black"/>
                    </a:solidFill>
                    <a:latin typeface="+mn-lt"/>
                    <a:ea typeface="+mn-ea"/>
                    <a:cs typeface="Arial" panose="020B0604020202020204" pitchFamily="34" charset="0"/>
                  </a:rPr>
                  <a:t>hai </a:t>
                </a:r>
                <a:r>
                  <a:rPr lang="vi-VN" sz="1700">
                    <a:solidFill>
                      <a:prstClr val="black"/>
                    </a:solidFill>
                    <a:latin typeface="+mn-lt"/>
                    <a:ea typeface="+mn-ea"/>
                    <a:cs typeface="Arial" panose="020B0604020202020204" pitchFamily="34" charset="0"/>
                  </a:rPr>
                  <a:t>cây đậu Hà Lan, trong đó cây bố có kiểu gene là Aa, cây mẹ có kiểu gene là </a:t>
                </a:r>
                <a:r>
                  <a:rPr lang="vi-VN" sz="1700">
                    <a:solidFill>
                      <a:prstClr val="black"/>
                    </a:solidFill>
                    <a:latin typeface="+mn-lt"/>
                    <a:ea typeface="+mn-ea"/>
                    <a:cs typeface="Arial" panose="020B0604020202020204" pitchFamily="34" charset="0"/>
                  </a:rPr>
                  <a:t>Aa</a:t>
                </a:r>
                <a:r>
                  <a:rPr lang="vi-VN" sz="1700" smtClean="0">
                    <a:solidFill>
                      <a:prstClr val="black"/>
                    </a:solidFill>
                    <a:latin typeface="+mn-lt"/>
                    <a:ea typeface="+mn-ea"/>
                    <a:cs typeface="Arial" panose="020B0604020202020204" pitchFamily="34" charset="0"/>
                  </a:rPr>
                  <a:t>.</a:t>
                </a:r>
                <a:endParaRPr lang="en-US" sz="1700" smtClean="0">
                  <a:solidFill>
                    <a:prstClr val="black"/>
                  </a:solidFill>
                  <a:latin typeface="+mn-lt"/>
                  <a:ea typeface="+mn-ea"/>
                  <a:cs typeface="Arial" panose="020B0604020202020204" pitchFamily="34" charset="0"/>
                </a:endParaRPr>
              </a:p>
              <a:p>
                <a:pPr algn="just">
                  <a:lnSpc>
                    <a:spcPct val="155000"/>
                  </a:lnSpc>
                  <a:defRPr/>
                </a:pPr>
                <a:r>
                  <a:rPr lang="vi-VN" sz="1700" smtClean="0">
                    <a:solidFill>
                      <a:prstClr val="black"/>
                    </a:solidFill>
                    <a:latin typeface="+mn-lt"/>
                    <a:ea typeface="+mn-ea"/>
                    <a:cs typeface="Arial" panose="020B0604020202020204" pitchFamily="34" charset="0"/>
                  </a:rPr>
                  <a:t>Gọi </a:t>
                </a:r>
                <a14:m>
                  <m:oMath xmlns:m="http://schemas.openxmlformats.org/officeDocument/2006/math">
                    <m:r>
                      <a:rPr lang="vi-VN" sz="1700" i="1" smtClean="0">
                        <a:solidFill>
                          <a:prstClr val="black"/>
                        </a:solidFill>
                        <a:latin typeface="Cambria Math" panose="02040503050406030204" pitchFamily="18" charset="0"/>
                        <a:ea typeface="+mn-ea"/>
                        <a:cs typeface="Arial" panose="020B0604020202020204" pitchFamily="34" charset="0"/>
                      </a:rPr>
                      <m:t>𝑋</m:t>
                    </m:r>
                  </m:oMath>
                </a14:m>
                <a:r>
                  <a:rPr lang="vi-VN" sz="1700">
                    <a:solidFill>
                      <a:prstClr val="black"/>
                    </a:solidFill>
                    <a:latin typeface="+mn-lt"/>
                    <a:ea typeface="+mn-ea"/>
                    <a:cs typeface="Arial" panose="020B0604020202020204" pitchFamily="34" charset="0"/>
                  </a:rPr>
                  <a:t> là số cây con có hạt màu vàng trong số 4 cây </a:t>
                </a:r>
                <a:r>
                  <a:rPr lang="vi-VN" sz="1700">
                    <a:solidFill>
                      <a:prstClr val="black"/>
                    </a:solidFill>
                    <a:latin typeface="+mn-lt"/>
                    <a:ea typeface="+mn-ea"/>
                    <a:cs typeface="Arial" panose="020B0604020202020204" pitchFamily="34" charset="0"/>
                  </a:rPr>
                  <a:t>con</a:t>
                </a:r>
                <a:r>
                  <a:rPr lang="vi-VN" sz="1700" smtClean="0">
                    <a:solidFill>
                      <a:prstClr val="black"/>
                    </a:solidFill>
                    <a:latin typeface="+mn-lt"/>
                    <a:ea typeface="+mn-ea"/>
                    <a:cs typeface="Arial" panose="020B0604020202020204" pitchFamily="34" charset="0"/>
                  </a:rPr>
                  <a:t>.</a:t>
                </a:r>
                <a:endParaRPr lang="en-US" sz="1700" smtClean="0">
                  <a:solidFill>
                    <a:prstClr val="black"/>
                  </a:solidFill>
                  <a:latin typeface="+mn-lt"/>
                  <a:ea typeface="+mn-ea"/>
                  <a:cs typeface="Arial" panose="020B0604020202020204" pitchFamily="34" charset="0"/>
                </a:endParaRPr>
              </a:p>
              <a:p>
                <a:pPr algn="just">
                  <a:lnSpc>
                    <a:spcPct val="155000"/>
                  </a:lnSpc>
                  <a:defRPr/>
                </a:pPr>
                <a:r>
                  <a:rPr lang="vi-VN" sz="1700" smtClean="0">
                    <a:solidFill>
                      <a:prstClr val="black"/>
                    </a:solidFill>
                    <a:latin typeface="+mn-lt"/>
                    <a:ea typeface="+mn-ea"/>
                    <a:cs typeface="Arial" panose="020B0604020202020204" pitchFamily="34" charset="0"/>
                  </a:rPr>
                  <a:t>a) Lập </a:t>
                </a:r>
                <a:r>
                  <a:rPr lang="vi-VN" sz="1700">
                    <a:solidFill>
                      <a:prstClr val="black"/>
                    </a:solidFill>
                    <a:latin typeface="+mn-lt"/>
                    <a:ea typeface="+mn-ea"/>
                    <a:cs typeface="Arial" panose="020B0604020202020204" pitchFamily="34" charset="0"/>
                  </a:rPr>
                  <a:t>bảng phân bố xác suất của </a:t>
                </a:r>
                <a14:m>
                  <m:oMath xmlns:m="http://schemas.openxmlformats.org/officeDocument/2006/math">
                    <m:r>
                      <a:rPr lang="vi-VN" sz="1700" i="1" smtClean="0">
                        <a:solidFill>
                          <a:prstClr val="black"/>
                        </a:solidFill>
                        <a:latin typeface="Cambria Math" panose="02040503050406030204" pitchFamily="18" charset="0"/>
                        <a:ea typeface="+mn-ea"/>
                        <a:cs typeface="Arial" panose="020B0604020202020204" pitchFamily="34" charset="0"/>
                      </a:rPr>
                      <m:t>𝑋</m:t>
                    </m:r>
                  </m:oMath>
                </a14:m>
                <a:r>
                  <a:rPr lang="vi-VN" sz="1700" smtClean="0">
                    <a:solidFill>
                      <a:prstClr val="black"/>
                    </a:solidFill>
                    <a:latin typeface="+mn-lt"/>
                    <a:ea typeface="+mn-ea"/>
                    <a:cs typeface="Arial" panose="020B0604020202020204" pitchFamily="34" charset="0"/>
                  </a:rPr>
                  <a:t>.</a:t>
                </a:r>
                <a:endParaRPr lang="en-US" sz="1700" smtClean="0">
                  <a:solidFill>
                    <a:prstClr val="black"/>
                  </a:solidFill>
                  <a:latin typeface="+mn-lt"/>
                  <a:ea typeface="+mn-ea"/>
                  <a:cs typeface="Arial" panose="020B0604020202020204" pitchFamily="34" charset="0"/>
                </a:endParaRPr>
              </a:p>
              <a:p>
                <a:pPr algn="just">
                  <a:lnSpc>
                    <a:spcPct val="155000"/>
                  </a:lnSpc>
                  <a:defRPr/>
                </a:pPr>
                <a:r>
                  <a:rPr lang="vi-VN" sz="1700" smtClean="0">
                    <a:solidFill>
                      <a:prstClr val="black"/>
                    </a:solidFill>
                    <a:latin typeface="+mn-lt"/>
                    <a:ea typeface="+mn-ea"/>
                    <a:cs typeface="Arial" panose="020B0604020202020204" pitchFamily="34" charset="0"/>
                  </a:rPr>
                  <a:t>b</a:t>
                </a:r>
                <a:r>
                  <a:rPr lang="vi-VN" sz="1700">
                    <a:solidFill>
                      <a:prstClr val="black"/>
                    </a:solidFill>
                    <a:latin typeface="+mn-lt"/>
                    <a:ea typeface="+mn-ea"/>
                    <a:cs typeface="Arial" panose="020B0604020202020204" pitchFamily="34" charset="0"/>
                  </a:rPr>
                  <a:t>) Hỏi trung bình có bao nhiêu cây con có hạt màu </a:t>
                </a:r>
                <a:r>
                  <a:rPr lang="vi-VN" sz="1700">
                    <a:solidFill>
                      <a:prstClr val="black"/>
                    </a:solidFill>
                    <a:latin typeface="+mn-lt"/>
                    <a:ea typeface="+mn-ea"/>
                    <a:cs typeface="Arial" panose="020B0604020202020204" pitchFamily="34" charset="0"/>
                  </a:rPr>
                  <a:t>xanh</a:t>
                </a:r>
                <a:r>
                  <a:rPr lang="vi-VN" sz="1700" smtClean="0">
                    <a:solidFill>
                      <a:prstClr val="black"/>
                    </a:solidFill>
                    <a:latin typeface="+mn-lt"/>
                    <a:ea typeface="+mn-ea"/>
                    <a:cs typeface="Arial" panose="020B0604020202020204" pitchFamily="34" charset="0"/>
                  </a:rPr>
                  <a:t>?</a:t>
                </a:r>
                <a:r>
                  <a:rPr lang="en-US" sz="1700" smtClean="0">
                    <a:solidFill>
                      <a:prstClr val="black"/>
                    </a:solidFill>
                    <a:latin typeface="+mn-lt"/>
                    <a:ea typeface="+mn-ea"/>
                    <a:cs typeface="Arial" panose="020B0604020202020204" pitchFamily="34" charset="0"/>
                  </a:rPr>
                  <a:t> </a:t>
                </a:r>
                <a:endParaRPr lang="vi-VN" sz="1700">
                  <a:solidFill>
                    <a:prstClr val="black"/>
                  </a:solidFill>
                  <a:latin typeface="+mn-lt"/>
                  <a:ea typeface="+mn-ea"/>
                  <a:cs typeface="Arial" panose="020B0604020202020204" pitchFamily="34" charset="0"/>
                </a:endParaRPr>
              </a:p>
            </p:txBody>
          </p:sp>
        </mc:Choice>
        <mc:Fallback>
          <p:sp>
            <p:nvSpPr>
              <p:cNvPr id="103" name="Rectangle 102"/>
              <p:cNvSpPr>
                <a:spLocks noRot="1" noChangeAspect="1" noMove="1" noResize="1" noEditPoints="1" noAdjustHandles="1" noChangeArrowheads="1" noChangeShapeType="1" noTextEdit="1"/>
              </p:cNvSpPr>
              <p:nvPr/>
            </p:nvSpPr>
            <p:spPr>
              <a:xfrm>
                <a:off x="665982" y="435794"/>
                <a:ext cx="7966301" cy="4147289"/>
              </a:xfrm>
              <a:prstGeom prst="rect">
                <a:avLst/>
              </a:prstGeom>
              <a:blipFill>
                <a:blip r:embed="rId3"/>
                <a:stretch>
                  <a:fillRect l="-459" r="-53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anim calcmode="lin" valueType="num">
                                      <p:cBhvr>
                                        <p:cTn id="8" dur="500" fill="hold"/>
                                        <p:tgtEl>
                                          <p:spTgt spid="103"/>
                                        </p:tgtEl>
                                        <p:attrNameLst>
                                          <p:attrName>ppt_x</p:attrName>
                                        </p:attrNameLst>
                                      </p:cBhvr>
                                      <p:tavLst>
                                        <p:tav tm="0">
                                          <p:val>
                                            <p:strVal val="#ppt_x"/>
                                          </p:val>
                                        </p:tav>
                                        <p:tav tm="100000">
                                          <p:val>
                                            <p:strVal val="#ppt_x"/>
                                          </p:val>
                                        </p:tav>
                                      </p:tavLst>
                                    </p:anim>
                                    <p:anim calcmode="lin" valueType="num">
                                      <p:cBhvr>
                                        <p:cTn id="9"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grpSp>
        <p:nvGrpSpPr>
          <p:cNvPr id="2575" name="Google Shape;2575;p45"/>
          <p:cNvGrpSpPr/>
          <p:nvPr/>
        </p:nvGrpSpPr>
        <p:grpSpPr>
          <a:xfrm rot="-447293">
            <a:off x="8453982" y="3273760"/>
            <a:ext cx="878501" cy="1830261"/>
            <a:chOff x="503795" y="323625"/>
            <a:chExt cx="502785" cy="1047439"/>
          </a:xfrm>
        </p:grpSpPr>
        <p:sp>
          <p:nvSpPr>
            <p:cNvPr id="2576" name="Google Shape;2576;p45"/>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45"/>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45"/>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45"/>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0" name="Google Shape;2580;p45"/>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1" name="Google Shape;2581;p45"/>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45"/>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45"/>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45"/>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45"/>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45"/>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45"/>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45"/>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Rectangle 16"/>
          <p:cNvSpPr/>
          <p:nvPr/>
        </p:nvSpPr>
        <p:spPr>
          <a:xfrm>
            <a:off x="645802" y="405112"/>
            <a:ext cx="754797" cy="3539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7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33194" y="843044"/>
                <a:ext cx="7954524" cy="4159665"/>
              </a:xfrm>
              <a:prstGeom prst="rect">
                <a:avLst/>
              </a:prstGeom>
            </p:spPr>
            <p:txBody>
              <a:bodyPr wrap="square">
                <a:spAutoFit/>
              </a:bodyPr>
              <a:lstStyle/>
              <a:p>
                <a:pPr algn="just">
                  <a:lnSpc>
                    <a:spcPct val="150000"/>
                  </a:lnSpc>
                </a:pPr>
                <a:r>
                  <a:rPr lang="en-US" sz="1600" kern="100" smtClean="0">
                    <a:effectLst/>
                    <a:latin typeface="+mj-lt"/>
                    <a:ea typeface="Malgun Gothic" panose="020B0503020000020004" pitchFamily="34" charset="-127"/>
                    <a:cs typeface="Times New Roman" panose="02020603050405020304" pitchFamily="18" charset="0"/>
                  </a:rPr>
                  <a:t>Có </a:t>
                </a:r>
                <a:r>
                  <a:rPr lang="en-US" sz="1600" kern="100">
                    <a:effectLst/>
                    <a:latin typeface="+mj-lt"/>
                    <a:ea typeface="Malgun Gothic" panose="020B0503020000020004" pitchFamily="34" charset="-127"/>
                    <a:cs typeface="Times New Roman" panose="02020603050405020304" pitchFamily="18" charset="0"/>
                  </a:rPr>
                  <a:t>4 kết quả có thể đồng khả năng về kiểu gene của cây con là {AA;Aa;aA;aa} trong đó 3 kiểu gene {AA;Aa;aA} có kiểu hình là hạt màu vàng.</a:t>
                </a:r>
                <a:endParaRPr lang="en-US" sz="1600" kern="100">
                  <a:effectLst/>
                  <a:latin typeface="+mj-lt"/>
                  <a:ea typeface="Aptos"/>
                  <a:cs typeface="Times New Roman" panose="02020603050405020304" pitchFamily="18" charset="0"/>
                </a:endParaRPr>
              </a:p>
              <a:p>
                <a:pPr>
                  <a:lnSpc>
                    <a:spcPct val="140000"/>
                  </a:lnSpc>
                </a:pPr>
                <a14:m>
                  <m:oMathPara xmlns:m="http://schemas.openxmlformats.org/officeDocument/2006/math">
                    <m:oMathParaPr>
                      <m:jc m:val="left"/>
                    </m:oMathParaPr>
                    <m:oMath xmlns:m="http://schemas.openxmlformats.org/officeDocument/2006/math">
                      <m:r>
                        <m:rPr>
                          <m:nor/>
                        </m:rPr>
                        <a:rPr lang="en-US" sz="1600" kern="100">
                          <a:ea typeface="Georgia" panose="02040502050405020303" pitchFamily="18" charset="0"/>
                          <a:cs typeface="Times New Roman" panose="02020603050405020304" pitchFamily="18" charset="0"/>
                        </a:rPr>
                        <m:t>Ta</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c</m:t>
                      </m:r>
                      <m:r>
                        <m:rPr>
                          <m:nor/>
                        </m:rPr>
                        <a:rPr lang="en-US" sz="1600" kern="100">
                          <a:ea typeface="Georgia" panose="02040502050405020303" pitchFamily="18" charset="0"/>
                          <a:cs typeface="Times New Roman" panose="02020603050405020304" pitchFamily="18" charset="0"/>
                        </a:rPr>
                        <m:t>ó </m:t>
                      </m:r>
                      <m:r>
                        <m:rPr>
                          <m:nor/>
                        </m:rPr>
                        <a:rPr lang="en-US" sz="1600" kern="100">
                          <a:ea typeface="Georgia" panose="02040502050405020303" pitchFamily="18" charset="0"/>
                          <a:cs typeface="Times New Roman" panose="02020603050405020304" pitchFamily="18" charset="0"/>
                        </a:rPr>
                        <m:t>ph</m:t>
                      </m:r>
                      <m:r>
                        <m:rPr>
                          <m:nor/>
                        </m:rPr>
                        <a:rPr lang="en-US" sz="1600" kern="100">
                          <a:ea typeface="Georgia" panose="02040502050405020303" pitchFamily="18" charset="0"/>
                          <a:cs typeface="Times New Roman" panose="02020603050405020304" pitchFamily="18" charset="0"/>
                        </a:rPr>
                        <m:t>é</m:t>
                      </m:r>
                      <m:r>
                        <m:rPr>
                          <m:nor/>
                        </m:rPr>
                        <a:rPr lang="en-US" sz="1600" kern="100">
                          <a:ea typeface="Georgia" panose="02040502050405020303" pitchFamily="18" charset="0"/>
                          <a:cs typeface="Times New Roman" panose="02020603050405020304" pitchFamily="18" charset="0"/>
                        </a:rPr>
                        <m:t>p</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th</m:t>
                      </m:r>
                      <m:r>
                        <m:rPr>
                          <m:nor/>
                        </m:rPr>
                        <a:rPr lang="en-US" sz="1600" kern="100">
                          <a:ea typeface="Georgia" panose="02040502050405020303" pitchFamily="18" charset="0"/>
                          <a:cs typeface="Times New Roman" panose="02020603050405020304" pitchFamily="18" charset="0"/>
                        </a:rPr>
                        <m:t>ử </m:t>
                      </m:r>
                      <m:r>
                        <m:rPr>
                          <m:nor/>
                        </m:rPr>
                        <a:rPr lang="en-US" sz="1600" kern="100">
                          <a:ea typeface="Georgia" panose="02040502050405020303" pitchFamily="18" charset="0"/>
                          <a:cs typeface="Times New Roman" panose="02020603050405020304" pitchFamily="18" charset="0"/>
                        </a:rPr>
                        <m:t>l</m:t>
                      </m:r>
                      <m:r>
                        <m:rPr>
                          <m:nor/>
                        </m:rPr>
                        <a:rPr lang="en-US" sz="1600" kern="100">
                          <a:ea typeface="Georgia" panose="02040502050405020303" pitchFamily="18" charset="0"/>
                          <a:cs typeface="Times New Roman" panose="02020603050405020304" pitchFamily="18" charset="0"/>
                        </a:rPr>
                        <m:t>ặ</m:t>
                      </m:r>
                      <m:r>
                        <m:rPr>
                          <m:nor/>
                        </m:rPr>
                        <a:rPr lang="en-US" sz="1600" kern="100">
                          <a:ea typeface="Georgia" panose="02040502050405020303" pitchFamily="18" charset="0"/>
                          <a:cs typeface="Times New Roman" panose="02020603050405020304" pitchFamily="18" charset="0"/>
                        </a:rPr>
                        <m:t>p</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v</m:t>
                      </m:r>
                      <m:r>
                        <m:rPr>
                          <m:nor/>
                        </m:rPr>
                        <a:rPr lang="en-US" sz="1600" kern="100">
                          <a:ea typeface="Georgia" panose="02040502050405020303" pitchFamily="18" charset="0"/>
                          <a:cs typeface="Times New Roman" panose="02020603050405020304" pitchFamily="18" charset="0"/>
                        </a:rPr>
                        <m:t>ớ</m:t>
                      </m:r>
                      <m:r>
                        <m:rPr>
                          <m:nor/>
                        </m:rPr>
                        <a:rPr lang="en-US" sz="1600" kern="100">
                          <a:ea typeface="Georgia" panose="02040502050405020303" pitchFamily="18" charset="0"/>
                          <a:cs typeface="Times New Roman" panose="02020603050405020304" pitchFamily="18" charset="0"/>
                        </a:rPr>
                        <m:t>i</m:t>
                      </m:r>
                      <m:r>
                        <m:rPr>
                          <m:nor/>
                        </m:rPr>
                        <a:rPr lang="en-US" sz="1600" kern="100">
                          <a:ea typeface="Georgia" panose="02040502050405020303" pitchFamily="18" charset="0"/>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𝑛</m:t>
                      </m:r>
                      <m:r>
                        <a:rPr lang="en-US" sz="1600" kern="100">
                          <a:latin typeface="Cambria Math" panose="02040503050406030204" pitchFamily="18" charset="0"/>
                          <a:ea typeface="Aptos"/>
                          <a:cs typeface="Times New Roman" panose="02020603050405020304" pitchFamily="18" charset="0"/>
                        </a:rPr>
                        <m:t>=4,</m:t>
                      </m:r>
                      <m:r>
                        <a:rPr lang="en-US" sz="1600" i="1" kern="100">
                          <a:latin typeface="Cambria Math" panose="02040503050406030204" pitchFamily="18" charset="0"/>
                          <a:ea typeface="Aptos"/>
                          <a:cs typeface="Times New Roman" panose="02020603050405020304" pitchFamily="18" charset="0"/>
                        </a:rPr>
                        <m:t>𝑝</m:t>
                      </m:r>
                      <m:r>
                        <a:rPr lang="en-US" sz="1600" kern="100">
                          <a:latin typeface="Cambria Math" panose="02040503050406030204" pitchFamily="18" charset="0"/>
                          <a:ea typeface="Aptos"/>
                          <a:cs typeface="Times New Roman" panose="02020603050405020304" pitchFamily="18" charset="0"/>
                        </a:rPr>
                        <m:t>=</m:t>
                      </m:r>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3</m:t>
                          </m:r>
                        </m:num>
                        <m:den>
                          <m:r>
                            <a:rPr lang="en-US" sz="1600" kern="100">
                              <a:latin typeface="Cambria Math" panose="02040503050406030204" pitchFamily="18" charset="0"/>
                              <a:ea typeface="Aptos"/>
                              <a:cs typeface="Times New Roman" panose="02020603050405020304" pitchFamily="18" charset="0"/>
                            </a:rPr>
                            <m:t>4</m:t>
                          </m:r>
                        </m:den>
                      </m:f>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V</m:t>
                      </m:r>
                      <m:r>
                        <m:rPr>
                          <m:nor/>
                        </m:rPr>
                        <a:rPr lang="en-US" sz="1600" kern="100">
                          <a:ea typeface="Georgia" panose="02040502050405020303" pitchFamily="18" charset="0"/>
                          <a:cs typeface="Times New Roman" panose="02020603050405020304" pitchFamily="18" charset="0"/>
                        </a:rPr>
                        <m:t>ậ</m:t>
                      </m:r>
                      <m:r>
                        <m:rPr>
                          <m:nor/>
                        </m:rPr>
                        <a:rPr lang="en-US" sz="1600" kern="100">
                          <a:ea typeface="Georgia" panose="02040502050405020303" pitchFamily="18" charset="0"/>
                          <a:cs typeface="Times New Roman" panose="02020603050405020304" pitchFamily="18" charset="0"/>
                        </a:rPr>
                        <m:t>y</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𝐵</m:t>
                      </m:r>
                      <m:d>
                        <m:dPr>
                          <m:ctrlPr>
                            <a:rPr lang="en-US" sz="1600" i="1" kern="100">
                              <a:effectLst/>
                              <a:latin typeface="+mj-lt"/>
                              <a:ea typeface="Aptos"/>
                              <a:cs typeface="Times New Roman" panose="02020603050405020304" pitchFamily="18" charset="0"/>
                            </a:rPr>
                          </m:ctrlPr>
                        </m:dPr>
                        <m:e>
                          <m:r>
                            <a:rPr lang="en-US" sz="1600" kern="100">
                              <a:effectLst/>
                              <a:latin typeface="+mj-lt"/>
                              <a:ea typeface="Aptos"/>
                              <a:cs typeface="Times New Roman" panose="02020603050405020304" pitchFamily="18" charset="0"/>
                            </a:rPr>
                            <m:t>4,</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4</m:t>
                              </m:r>
                            </m:den>
                          </m:f>
                        </m:e>
                      </m:d>
                      <m:r>
                        <a:rPr lang="en-US" sz="1600" b="0" i="0" kern="100" smtClean="0">
                          <a:effectLst/>
                          <a:latin typeface="Cambria Math" panose="02040503050406030204" pitchFamily="18" charset="0"/>
                          <a:ea typeface="Aptos"/>
                          <a:cs typeface="Times New Roman" panose="02020603050405020304" pitchFamily="18" charset="0"/>
                        </a:rPr>
                        <m:t>.</m:t>
                      </m:r>
                    </m:oMath>
                  </m:oMathPara>
                </a14:m>
                <a:endParaRPr lang="en-US" sz="1600" kern="100">
                  <a:effectLst/>
                  <a:latin typeface="+mj-lt"/>
                  <a:ea typeface="Aptos"/>
                  <a:cs typeface="Times New Roman" panose="02020603050405020304" pitchFamily="18" charset="0"/>
                </a:endParaRPr>
              </a:p>
              <a:p>
                <a:pPr>
                  <a:lnSpc>
                    <a:spcPct val="140000"/>
                  </a:lnSpc>
                </a:pPr>
                <a14:m>
                  <m:oMathPara xmlns:m="http://schemas.openxmlformats.org/officeDocument/2006/math">
                    <m:oMathParaPr>
                      <m:jc m:val="centerGroup"/>
                    </m:oMathParaPr>
                    <m:oMath xmlns:m="http://schemas.openxmlformats.org/officeDocument/2006/math">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=0)=</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4</m:t>
                          </m:r>
                        </m:sub>
                        <m:sup>
                          <m:r>
                            <a:rPr lang="en-US" sz="1600" kern="100">
                              <a:effectLst/>
                              <a:latin typeface="+mj-lt"/>
                              <a:ea typeface="Aptos"/>
                              <a:cs typeface="Times New Roman" panose="02020603050405020304" pitchFamily="18" charset="0"/>
                            </a:rPr>
                            <m:t>0</m:t>
                          </m:r>
                        </m:sup>
                      </m:sSub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0</m:t>
                          </m:r>
                        </m:sup>
                      </m:s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4</m:t>
                          </m:r>
                        </m:sup>
                      </m:sSup>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m:t>
                          </m:r>
                        </m:num>
                        <m:den>
                          <m:r>
                            <a:rPr lang="en-US" sz="1600" kern="100">
                              <a:effectLst/>
                              <a:latin typeface="+mj-lt"/>
                              <a:ea typeface="Aptos"/>
                              <a:cs typeface="Times New Roman" panose="02020603050405020304" pitchFamily="18" charset="0"/>
                            </a:rPr>
                            <m:t>256</m:t>
                          </m:r>
                        </m:den>
                      </m:f>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=1)=</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4</m:t>
                          </m:r>
                        </m:sub>
                        <m:sup>
                          <m:r>
                            <a:rPr lang="en-US" sz="1600" kern="100">
                              <a:effectLst/>
                              <a:latin typeface="+mj-lt"/>
                              <a:ea typeface="Aptos"/>
                              <a:cs typeface="Times New Roman" panose="02020603050405020304" pitchFamily="18" charset="0"/>
                            </a:rPr>
                            <m:t>1</m:t>
                          </m:r>
                        </m:sup>
                      </m:sSub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1</m:t>
                          </m:r>
                        </m:sup>
                      </m:s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12</m:t>
                          </m:r>
                        </m:num>
                        <m:den>
                          <m:r>
                            <a:rPr lang="en-US" sz="1600" kern="100">
                              <a:effectLst/>
                              <a:latin typeface="+mj-lt"/>
                              <a:ea typeface="Aptos"/>
                              <a:cs typeface="Times New Roman" panose="02020603050405020304" pitchFamily="18" charset="0"/>
                            </a:rPr>
                            <m:t>256</m:t>
                          </m:r>
                        </m:den>
                      </m:f>
                      <m:r>
                        <a:rPr lang="en-US" sz="1600" kern="100">
                          <a:effectLst/>
                          <a:latin typeface="+mj-lt"/>
                          <a:ea typeface="Aptos"/>
                          <a:cs typeface="Times New Roman" panose="02020603050405020304" pitchFamily="18" charset="0"/>
                        </a:rPr>
                        <m:t>;</m:t>
                      </m:r>
                    </m:oMath>
                  </m:oMathPara>
                </a14:m>
                <a:endParaRPr lang="en-US" sz="1600" kern="100">
                  <a:effectLst/>
                  <a:latin typeface="+mj-lt"/>
                  <a:ea typeface="Aptos"/>
                  <a:cs typeface="Times New Roman" panose="02020603050405020304" pitchFamily="18" charset="0"/>
                </a:endParaRPr>
              </a:p>
              <a:p>
                <a:pPr>
                  <a:lnSpc>
                    <a:spcPct val="140000"/>
                  </a:lnSpc>
                </a:pPr>
                <a14:m>
                  <m:oMathPara xmlns:m="http://schemas.openxmlformats.org/officeDocument/2006/math">
                    <m:oMathParaPr>
                      <m:jc m:val="centerGroup"/>
                    </m:oMathParaPr>
                    <m:oMath xmlns:m="http://schemas.openxmlformats.org/officeDocument/2006/math">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=2)=</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4</m:t>
                          </m:r>
                        </m:sub>
                        <m:sup>
                          <m:r>
                            <a:rPr lang="en-US" sz="1600" kern="100">
                              <a:effectLst/>
                              <a:latin typeface="+mj-lt"/>
                              <a:ea typeface="Aptos"/>
                              <a:cs typeface="Times New Roman" panose="02020603050405020304" pitchFamily="18" charset="0"/>
                            </a:rPr>
                            <m:t>2</m:t>
                          </m:r>
                        </m:sup>
                      </m:sSub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2</m:t>
                          </m:r>
                        </m:sup>
                      </m:s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54</m:t>
                          </m:r>
                        </m:num>
                        <m:den>
                          <m:r>
                            <a:rPr lang="en-US" sz="1600" kern="100">
                              <a:effectLst/>
                              <a:latin typeface="+mj-lt"/>
                              <a:ea typeface="Aptos"/>
                              <a:cs typeface="Times New Roman" panose="02020603050405020304" pitchFamily="18" charset="0"/>
                            </a:rPr>
                            <m:t>256</m:t>
                          </m:r>
                        </m:den>
                      </m:f>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=3)=</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4</m:t>
                          </m:r>
                        </m:sub>
                        <m:sup>
                          <m:r>
                            <a:rPr lang="en-US" sz="1600" kern="100">
                              <a:effectLst/>
                              <a:latin typeface="+mj-lt"/>
                              <a:ea typeface="Aptos"/>
                              <a:cs typeface="Times New Roman" panose="02020603050405020304" pitchFamily="18" charset="0"/>
                            </a:rPr>
                            <m:t>3</m:t>
                          </m:r>
                        </m:sup>
                      </m:sSub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3</m:t>
                          </m:r>
                        </m:sup>
                      </m:s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1</m:t>
                          </m:r>
                        </m:sup>
                      </m:sSup>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108</m:t>
                          </m:r>
                        </m:num>
                        <m:den>
                          <m:r>
                            <a:rPr lang="en-US" sz="1600" kern="100">
                              <a:effectLst/>
                              <a:latin typeface="+mj-lt"/>
                              <a:ea typeface="Aptos"/>
                              <a:cs typeface="Times New Roman" panose="02020603050405020304" pitchFamily="18" charset="0"/>
                            </a:rPr>
                            <m:t>256</m:t>
                          </m:r>
                        </m:den>
                      </m:f>
                    </m:oMath>
                  </m:oMathPara>
                </a14:m>
                <a:endParaRPr lang="en-US" sz="1600" kern="100">
                  <a:effectLst/>
                  <a:latin typeface="+mj-lt"/>
                  <a:ea typeface="Aptos"/>
                  <a:cs typeface="Times New Roman" panose="02020603050405020304" pitchFamily="18" charset="0"/>
                </a:endParaRPr>
              </a:p>
              <a:p>
                <a:pPr>
                  <a:lnSpc>
                    <a:spcPct val="140000"/>
                  </a:lnSpc>
                </a:pPr>
                <a14:m>
                  <m:oMathPara xmlns:m="http://schemas.openxmlformats.org/officeDocument/2006/math">
                    <m:oMathParaPr>
                      <m:jc m:val="centerGroup"/>
                    </m:oMathParaPr>
                    <m:oMath xmlns:m="http://schemas.openxmlformats.org/officeDocument/2006/math">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=4)=</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4</m:t>
                          </m:r>
                        </m:sub>
                        <m:sup>
                          <m:r>
                            <a:rPr lang="en-US" sz="1600" kern="100">
                              <a:effectLst/>
                              <a:latin typeface="+mj-lt"/>
                              <a:ea typeface="Aptos"/>
                              <a:cs typeface="Times New Roman" panose="02020603050405020304" pitchFamily="18" charset="0"/>
                            </a:rPr>
                            <m:t>4</m:t>
                          </m:r>
                        </m:sup>
                      </m:sSub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4</m:t>
                          </m:r>
                        </m:sup>
                      </m:s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0</m:t>
                          </m:r>
                        </m:sup>
                      </m:sSup>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81</m:t>
                          </m:r>
                        </m:num>
                        <m:den>
                          <m:r>
                            <a:rPr lang="en-US" sz="1600" kern="100">
                              <a:effectLst/>
                              <a:latin typeface="+mj-lt"/>
                              <a:ea typeface="Aptos"/>
                              <a:cs typeface="Times New Roman" panose="02020603050405020304" pitchFamily="18" charset="0"/>
                            </a:rPr>
                            <m:t>256</m:t>
                          </m:r>
                        </m:den>
                      </m:f>
                    </m:oMath>
                  </m:oMathPara>
                </a14:m>
                <a:endParaRPr lang="en-US" sz="1600" kern="100">
                  <a:effectLst/>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33194" y="843044"/>
                <a:ext cx="7954524" cy="4159665"/>
              </a:xfrm>
              <a:prstGeom prst="rect">
                <a:avLst/>
              </a:prstGeom>
              <a:blipFill>
                <a:blip r:embed="rId3"/>
                <a:stretch>
                  <a:fillRect l="-460" r="-3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500294" y="420501"/>
                <a:ext cx="3630802" cy="338554"/>
              </a:xfrm>
              <a:prstGeom prst="rect">
                <a:avLst/>
              </a:prstGeom>
            </p:spPr>
            <p:txBody>
              <a:bodyPr wrap="none">
                <a:spAutoFit/>
              </a:bodyPr>
              <a:lstStyle/>
              <a:p>
                <a:pPr lvl="0" algn="just"/>
                <a:r>
                  <a:rPr lang="en-US" sz="1600" kern="100">
                    <a:ea typeface="Aptos"/>
                    <a:cs typeface="Times New Roman" panose="02020603050405020304" pitchFamily="18" charset="0"/>
                  </a:rPr>
                  <a:t>Phép thử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𝑇</m:t>
                    </m:r>
                  </m:oMath>
                </a14:m>
                <a:r>
                  <a:rPr lang="en-US" sz="1600" kern="100">
                    <a:ea typeface="Malgun Gothic" panose="020B0503020000020004" pitchFamily="34" charset="-127"/>
                    <a:cs typeface="Times New Roman" panose="02020603050405020304" pitchFamily="18" charset="0"/>
                  </a:rPr>
                  <a:t> là lai hai cây đậu Hà Lan. </a:t>
                </a:r>
                <a:endParaRPr lang="en-US" sz="1600" kern="100">
                  <a:ea typeface="Malgun Gothic" panose="020B0503020000020004" pitchFamily="34" charset="-127"/>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500294" y="420501"/>
                <a:ext cx="3630802" cy="338554"/>
              </a:xfrm>
              <a:prstGeom prst="rect">
                <a:avLst/>
              </a:prstGeom>
              <a:blipFill>
                <a:blip r:embed="rId4"/>
                <a:stretch>
                  <a:fillRect l="-839" t="-5357" b="-21429"/>
                </a:stretch>
              </a:blipFill>
            </p:spPr>
            <p:txBody>
              <a:bodyPr/>
              <a:lstStyle/>
              <a:p>
                <a:r>
                  <a:rPr lang="en-US">
                    <a:noFill/>
                  </a:rPr>
                  <a:t> </a:t>
                </a:r>
              </a:p>
            </p:txBody>
          </p:sp>
        </mc:Fallback>
      </mc:AlternateContent>
    </p:spTree>
    <p:extLst>
      <p:ext uri="{BB962C8B-B14F-4D97-AF65-F5344CB8AC3E}">
        <p14:creationId xmlns:p14="http://schemas.microsoft.com/office/powerpoint/2010/main" val="292380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grpSp>
        <p:nvGrpSpPr>
          <p:cNvPr id="2575" name="Google Shape;2575;p45"/>
          <p:cNvGrpSpPr/>
          <p:nvPr/>
        </p:nvGrpSpPr>
        <p:grpSpPr>
          <a:xfrm rot="-447293">
            <a:off x="8453982" y="3273760"/>
            <a:ext cx="878501" cy="1830261"/>
            <a:chOff x="503795" y="323625"/>
            <a:chExt cx="502785" cy="1047439"/>
          </a:xfrm>
        </p:grpSpPr>
        <p:sp>
          <p:nvSpPr>
            <p:cNvPr id="2576" name="Google Shape;2576;p45"/>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45"/>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45"/>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45"/>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0" name="Google Shape;2580;p45"/>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1" name="Google Shape;2581;p45"/>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45"/>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45"/>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45"/>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45"/>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45"/>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45"/>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45"/>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Rectangle 16"/>
          <p:cNvSpPr/>
          <p:nvPr/>
        </p:nvSpPr>
        <p:spPr>
          <a:xfrm>
            <a:off x="645802" y="405112"/>
            <a:ext cx="754797"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700" b="0" i="1" u="sng"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645802" y="1033953"/>
                <a:ext cx="3381247" cy="338554"/>
              </a:xfrm>
              <a:prstGeom prst="rect">
                <a:avLst/>
              </a:prstGeom>
            </p:spPr>
            <p:txBody>
              <a:bodyPr wrap="none">
                <a:spAutoFit/>
              </a:bodyPr>
              <a:lstStyle/>
              <a:p>
                <a:r>
                  <a:rPr lang="en-US" sz="1600" kern="100">
                    <a:latin typeface="+mj-lt"/>
                    <a:ea typeface="Georgia" panose="02040502050405020303" pitchFamily="18" charset="0"/>
                    <a:cs typeface="Times New Roman" panose="02020603050405020304" pitchFamily="18" charset="0"/>
                  </a:rPr>
                  <a:t>a) Bảng phân bố xác suất của </a:t>
                </a:r>
                <a14:m>
                  <m:oMath xmlns:m="http://schemas.openxmlformats.org/officeDocument/2006/math">
                    <m:r>
                      <a:rPr lang="en-US" sz="1600" i="1" kern="100">
                        <a:effectLst/>
                        <a:latin typeface="+mj-lt"/>
                        <a:ea typeface="Aptos"/>
                        <a:cs typeface="Times New Roman" panose="02020603050405020304" pitchFamily="18" charset="0"/>
                      </a:rPr>
                      <m:t>𝑋</m:t>
                    </m:r>
                  </m:oMath>
                </a14:m>
                <a:r>
                  <a:rPr lang="en-US" sz="1600" kern="100">
                    <a:effectLst/>
                    <a:latin typeface="+mj-lt"/>
                    <a:ea typeface="Georgia" panose="02040502050405020303" pitchFamily="18" charset="0"/>
                    <a:cs typeface="Times New Roman" panose="02020603050405020304" pitchFamily="18" charset="0"/>
                  </a:rPr>
                  <a:t> là:</a:t>
                </a:r>
                <a:endParaRPr lang="en-US" sz="1600" kern="100">
                  <a:effectLst/>
                  <a:latin typeface="+mj-lt"/>
                  <a:ea typeface="Aptos"/>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45802" y="1033953"/>
                <a:ext cx="3381247" cy="338554"/>
              </a:xfrm>
              <a:prstGeom prst="rect">
                <a:avLst/>
              </a:prstGeom>
              <a:blipFill>
                <a:blip r:embed="rId3"/>
                <a:stretch>
                  <a:fillRect l="-1081" t="-5455" b="-236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5" name="Table 4"/>
              <p:cNvGraphicFramePr>
                <a:graphicFrameLocks noGrp="1"/>
              </p:cNvGraphicFramePr>
              <p:nvPr>
                <p:extLst>
                  <p:ext uri="{D42A27DB-BD31-4B8C-83A1-F6EECF244321}">
                    <p14:modId xmlns:p14="http://schemas.microsoft.com/office/powerpoint/2010/main" val="3143752934"/>
                  </p:ext>
                </p:extLst>
              </p:nvPr>
            </p:nvGraphicFramePr>
            <p:xfrm>
              <a:off x="1538412" y="1710297"/>
              <a:ext cx="6137652" cy="1142993"/>
            </p:xfrm>
            <a:graphic>
              <a:graphicData uri="http://schemas.openxmlformats.org/drawingml/2006/table">
                <a:tbl>
                  <a:tblPr/>
                  <a:tblGrid>
                    <a:gridCol w="1022942">
                      <a:extLst>
                        <a:ext uri="{9D8B030D-6E8A-4147-A177-3AD203B41FA5}">
                          <a16:colId xmlns:a16="http://schemas.microsoft.com/office/drawing/2014/main" val="458160186"/>
                        </a:ext>
                      </a:extLst>
                    </a:gridCol>
                    <a:gridCol w="1022942">
                      <a:extLst>
                        <a:ext uri="{9D8B030D-6E8A-4147-A177-3AD203B41FA5}">
                          <a16:colId xmlns:a16="http://schemas.microsoft.com/office/drawing/2014/main" val="3413917143"/>
                        </a:ext>
                      </a:extLst>
                    </a:gridCol>
                    <a:gridCol w="1022942">
                      <a:extLst>
                        <a:ext uri="{9D8B030D-6E8A-4147-A177-3AD203B41FA5}">
                          <a16:colId xmlns:a16="http://schemas.microsoft.com/office/drawing/2014/main" val="2579342148"/>
                        </a:ext>
                      </a:extLst>
                    </a:gridCol>
                    <a:gridCol w="1022942">
                      <a:extLst>
                        <a:ext uri="{9D8B030D-6E8A-4147-A177-3AD203B41FA5}">
                          <a16:colId xmlns:a16="http://schemas.microsoft.com/office/drawing/2014/main" val="1018411823"/>
                        </a:ext>
                      </a:extLst>
                    </a:gridCol>
                    <a:gridCol w="1022942">
                      <a:extLst>
                        <a:ext uri="{9D8B030D-6E8A-4147-A177-3AD203B41FA5}">
                          <a16:colId xmlns:a16="http://schemas.microsoft.com/office/drawing/2014/main" val="4219593869"/>
                        </a:ext>
                      </a:extLst>
                    </a:gridCol>
                    <a:gridCol w="1022942">
                      <a:extLst>
                        <a:ext uri="{9D8B030D-6E8A-4147-A177-3AD203B41FA5}">
                          <a16:colId xmlns:a16="http://schemas.microsoft.com/office/drawing/2014/main" val="590849748"/>
                        </a:ext>
                      </a:extLst>
                    </a:gridCol>
                  </a:tblGrid>
                  <a:tr h="433815">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600" i="1" kern="100" smtClean="0">
                                    <a:solidFill>
                                      <a:schemeClr val="accent4">
                                        <a:lumMod val="10000"/>
                                      </a:schemeClr>
                                    </a:solidFill>
                                    <a:effectLst/>
                                    <a:latin typeface="+mj-lt"/>
                                    <a:ea typeface="Aptos"/>
                                    <a:cs typeface="Times New Roman" panose="02020603050405020304" pitchFamily="18" charset="0"/>
                                  </a:rPr>
                                  <m:t>𝑋</m:t>
                                </m:r>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600" i="1" kern="100" smtClean="0">
                                    <a:solidFill>
                                      <a:schemeClr val="accent4">
                                        <a:lumMod val="10000"/>
                                      </a:schemeClr>
                                    </a:solidFill>
                                    <a:effectLst/>
                                    <a:latin typeface="Cambria Math" panose="02040503050406030204" pitchFamily="18" charset="0"/>
                                    <a:ea typeface="Aptos"/>
                                    <a:cs typeface="Times New Roman" panose="02020603050405020304" pitchFamily="18" charset="0"/>
                                  </a:rPr>
                                  <m:t>0</m:t>
                                </m:r>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600" i="1" kern="100" smtClean="0">
                                    <a:solidFill>
                                      <a:schemeClr val="accent4">
                                        <a:lumMod val="10000"/>
                                      </a:schemeClr>
                                    </a:solidFill>
                                    <a:effectLst/>
                                    <a:latin typeface="Cambria Math" panose="02040503050406030204" pitchFamily="18" charset="0"/>
                                    <a:ea typeface="Aptos"/>
                                    <a:cs typeface="Times New Roman" panose="02020603050405020304" pitchFamily="18" charset="0"/>
                                  </a:rPr>
                                  <m:t>1</m:t>
                                </m:r>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600" i="1" kern="100" smtClean="0">
                                    <a:solidFill>
                                      <a:schemeClr val="accent4">
                                        <a:lumMod val="10000"/>
                                      </a:schemeClr>
                                    </a:solidFill>
                                    <a:effectLst/>
                                    <a:latin typeface="Cambria Math" panose="02040503050406030204" pitchFamily="18" charset="0"/>
                                    <a:ea typeface="Aptos"/>
                                    <a:cs typeface="Times New Roman" panose="02020603050405020304" pitchFamily="18" charset="0"/>
                                  </a:rPr>
                                  <m:t>2</m:t>
                                </m:r>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600" i="1" kern="100" smtClean="0">
                                    <a:solidFill>
                                      <a:schemeClr val="accent4">
                                        <a:lumMod val="10000"/>
                                      </a:schemeClr>
                                    </a:solidFill>
                                    <a:effectLst/>
                                    <a:latin typeface="Cambria Math" panose="02040503050406030204" pitchFamily="18" charset="0"/>
                                    <a:ea typeface="Aptos"/>
                                    <a:cs typeface="Times New Roman" panose="02020603050405020304" pitchFamily="18" charset="0"/>
                                  </a:rPr>
                                  <m:t>3</m:t>
                                </m:r>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600" i="1" kern="100" smtClean="0">
                                    <a:solidFill>
                                      <a:schemeClr val="accent4">
                                        <a:lumMod val="10000"/>
                                      </a:schemeClr>
                                    </a:solidFill>
                                    <a:effectLst/>
                                    <a:latin typeface="Cambria Math" panose="02040503050406030204" pitchFamily="18" charset="0"/>
                                    <a:ea typeface="Aptos"/>
                                    <a:cs typeface="Times New Roman" panose="02020603050405020304" pitchFamily="18" charset="0"/>
                                  </a:rPr>
                                  <m:t>4</m:t>
                                </m:r>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6512715"/>
                      </a:ext>
                    </a:extLst>
                  </a:tr>
                  <a:tr h="709178">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600" i="1" kern="100" smtClean="0">
                                    <a:solidFill>
                                      <a:schemeClr val="accent4">
                                        <a:lumMod val="10000"/>
                                      </a:schemeClr>
                                    </a:solidFill>
                                    <a:effectLst/>
                                    <a:latin typeface="+mj-lt"/>
                                    <a:ea typeface="Aptos"/>
                                    <a:cs typeface="Times New Roman" panose="02020603050405020304" pitchFamily="18" charset="0"/>
                                  </a:rPr>
                                  <m:t>𝑃</m:t>
                                </m:r>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en-US" sz="1600" i="1" kern="100" smtClean="0">
                                        <a:solidFill>
                                          <a:schemeClr val="accent4">
                                            <a:lumMod val="10000"/>
                                          </a:schemeClr>
                                        </a:solidFill>
                                        <a:effectLst/>
                                        <a:latin typeface="+mj-lt"/>
                                        <a:ea typeface="Aptos"/>
                                        <a:cs typeface="Times New Roman" panose="02020603050405020304" pitchFamily="18" charset="0"/>
                                      </a:rPr>
                                    </m:ctrlPr>
                                  </m:fPr>
                                  <m:num>
                                    <m:r>
                                      <a:rPr lang="en-US" sz="1600" kern="100">
                                        <a:solidFill>
                                          <a:schemeClr val="accent4">
                                            <a:lumMod val="10000"/>
                                          </a:schemeClr>
                                        </a:solidFill>
                                        <a:effectLst/>
                                        <a:latin typeface="+mj-lt"/>
                                        <a:ea typeface="Aptos"/>
                                        <a:cs typeface="Times New Roman" panose="02020603050405020304" pitchFamily="18" charset="0"/>
                                      </a:rPr>
                                      <m:t>1</m:t>
                                    </m:r>
                                  </m:num>
                                  <m:den>
                                    <m:r>
                                      <a:rPr lang="en-US" sz="1600" kern="100">
                                        <a:solidFill>
                                          <a:schemeClr val="accent4">
                                            <a:lumMod val="10000"/>
                                          </a:schemeClr>
                                        </a:solidFill>
                                        <a:effectLst/>
                                        <a:latin typeface="+mj-lt"/>
                                        <a:ea typeface="Aptos"/>
                                        <a:cs typeface="Times New Roman" panose="02020603050405020304" pitchFamily="18" charset="0"/>
                                      </a:rPr>
                                      <m:t>256</m:t>
                                    </m:r>
                                  </m:den>
                                </m:f>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en-US" sz="1600" i="1" kern="100" smtClean="0">
                                        <a:solidFill>
                                          <a:schemeClr val="accent4">
                                            <a:lumMod val="10000"/>
                                          </a:schemeClr>
                                        </a:solidFill>
                                        <a:effectLst/>
                                        <a:latin typeface="+mj-lt"/>
                                        <a:ea typeface="Aptos"/>
                                        <a:cs typeface="Times New Roman" panose="02020603050405020304" pitchFamily="18" charset="0"/>
                                      </a:rPr>
                                    </m:ctrlPr>
                                  </m:fPr>
                                  <m:num>
                                    <m:r>
                                      <a:rPr lang="en-US" sz="1600" kern="100">
                                        <a:solidFill>
                                          <a:schemeClr val="accent4">
                                            <a:lumMod val="10000"/>
                                          </a:schemeClr>
                                        </a:solidFill>
                                        <a:effectLst/>
                                        <a:latin typeface="+mj-lt"/>
                                        <a:ea typeface="Aptos"/>
                                        <a:cs typeface="Times New Roman" panose="02020603050405020304" pitchFamily="18" charset="0"/>
                                      </a:rPr>
                                      <m:t>12</m:t>
                                    </m:r>
                                  </m:num>
                                  <m:den>
                                    <m:r>
                                      <a:rPr lang="en-US" sz="1600" kern="100">
                                        <a:solidFill>
                                          <a:schemeClr val="accent4">
                                            <a:lumMod val="10000"/>
                                          </a:schemeClr>
                                        </a:solidFill>
                                        <a:effectLst/>
                                        <a:latin typeface="+mj-lt"/>
                                        <a:ea typeface="Aptos"/>
                                        <a:cs typeface="Times New Roman" panose="02020603050405020304" pitchFamily="18" charset="0"/>
                                      </a:rPr>
                                      <m:t>256</m:t>
                                    </m:r>
                                  </m:den>
                                </m:f>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en-US" sz="1600" i="1" kern="100" smtClean="0">
                                        <a:solidFill>
                                          <a:schemeClr val="accent4">
                                            <a:lumMod val="10000"/>
                                          </a:schemeClr>
                                        </a:solidFill>
                                        <a:effectLst/>
                                        <a:latin typeface="+mj-lt"/>
                                        <a:ea typeface="Aptos"/>
                                        <a:cs typeface="Times New Roman" panose="02020603050405020304" pitchFamily="18" charset="0"/>
                                      </a:rPr>
                                    </m:ctrlPr>
                                  </m:fPr>
                                  <m:num>
                                    <m:r>
                                      <a:rPr lang="en-US" sz="1600" kern="100">
                                        <a:solidFill>
                                          <a:schemeClr val="accent4">
                                            <a:lumMod val="10000"/>
                                          </a:schemeClr>
                                        </a:solidFill>
                                        <a:effectLst/>
                                        <a:latin typeface="+mj-lt"/>
                                        <a:ea typeface="Aptos"/>
                                        <a:cs typeface="Times New Roman" panose="02020603050405020304" pitchFamily="18" charset="0"/>
                                      </a:rPr>
                                      <m:t>54</m:t>
                                    </m:r>
                                  </m:num>
                                  <m:den>
                                    <m:r>
                                      <a:rPr lang="en-US" sz="1600" kern="100">
                                        <a:solidFill>
                                          <a:schemeClr val="accent4">
                                            <a:lumMod val="10000"/>
                                          </a:schemeClr>
                                        </a:solidFill>
                                        <a:effectLst/>
                                        <a:latin typeface="+mj-lt"/>
                                        <a:ea typeface="Aptos"/>
                                        <a:cs typeface="Times New Roman" panose="02020603050405020304" pitchFamily="18" charset="0"/>
                                      </a:rPr>
                                      <m:t>256</m:t>
                                    </m:r>
                                  </m:den>
                                </m:f>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en-US" sz="1600" i="1" kern="100" smtClean="0">
                                        <a:solidFill>
                                          <a:schemeClr val="accent4">
                                            <a:lumMod val="10000"/>
                                          </a:schemeClr>
                                        </a:solidFill>
                                        <a:effectLst/>
                                        <a:latin typeface="+mj-lt"/>
                                        <a:ea typeface="Aptos"/>
                                        <a:cs typeface="Times New Roman" panose="02020603050405020304" pitchFamily="18" charset="0"/>
                                      </a:rPr>
                                    </m:ctrlPr>
                                  </m:fPr>
                                  <m:num>
                                    <m:r>
                                      <a:rPr lang="en-US" sz="1600" kern="100">
                                        <a:solidFill>
                                          <a:schemeClr val="accent4">
                                            <a:lumMod val="10000"/>
                                          </a:schemeClr>
                                        </a:solidFill>
                                        <a:effectLst/>
                                        <a:latin typeface="+mj-lt"/>
                                        <a:ea typeface="Aptos"/>
                                        <a:cs typeface="Times New Roman" panose="02020603050405020304" pitchFamily="18" charset="0"/>
                                      </a:rPr>
                                      <m:t>108</m:t>
                                    </m:r>
                                  </m:num>
                                  <m:den>
                                    <m:r>
                                      <a:rPr lang="en-US" sz="1600" kern="100">
                                        <a:solidFill>
                                          <a:schemeClr val="accent4">
                                            <a:lumMod val="10000"/>
                                          </a:schemeClr>
                                        </a:solidFill>
                                        <a:effectLst/>
                                        <a:latin typeface="+mj-lt"/>
                                        <a:ea typeface="Aptos"/>
                                        <a:cs typeface="Times New Roman" panose="02020603050405020304" pitchFamily="18" charset="0"/>
                                      </a:rPr>
                                      <m:t>256</m:t>
                                    </m:r>
                                  </m:den>
                                </m:f>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en-US" sz="1600" i="1" kern="100" smtClean="0">
                                        <a:solidFill>
                                          <a:schemeClr val="accent4">
                                            <a:lumMod val="10000"/>
                                          </a:schemeClr>
                                        </a:solidFill>
                                        <a:effectLst/>
                                        <a:latin typeface="+mj-lt"/>
                                        <a:ea typeface="Aptos"/>
                                        <a:cs typeface="Times New Roman" panose="02020603050405020304" pitchFamily="18" charset="0"/>
                                      </a:rPr>
                                    </m:ctrlPr>
                                  </m:fPr>
                                  <m:num>
                                    <m:r>
                                      <a:rPr lang="en-US" sz="1600" kern="100">
                                        <a:solidFill>
                                          <a:schemeClr val="accent4">
                                            <a:lumMod val="10000"/>
                                          </a:schemeClr>
                                        </a:solidFill>
                                        <a:effectLst/>
                                        <a:latin typeface="+mj-lt"/>
                                        <a:ea typeface="Aptos"/>
                                        <a:cs typeface="Times New Roman" panose="02020603050405020304" pitchFamily="18" charset="0"/>
                                      </a:rPr>
                                      <m:t>81</m:t>
                                    </m:r>
                                  </m:num>
                                  <m:den>
                                    <m:r>
                                      <a:rPr lang="en-US" sz="1600" kern="100">
                                        <a:solidFill>
                                          <a:schemeClr val="accent4">
                                            <a:lumMod val="10000"/>
                                          </a:schemeClr>
                                        </a:solidFill>
                                        <a:effectLst/>
                                        <a:latin typeface="+mj-lt"/>
                                        <a:ea typeface="Aptos"/>
                                        <a:cs typeface="Times New Roman" panose="02020603050405020304" pitchFamily="18" charset="0"/>
                                      </a:rPr>
                                      <m:t>256</m:t>
                                    </m:r>
                                  </m:den>
                                </m:f>
                              </m:oMath>
                            </m:oMathPara>
                          </a14:m>
                          <a:endParaRPr lang="en-US" sz="1600" kern="100">
                            <a:solidFill>
                              <a:schemeClr val="accent4">
                                <a:lumMod val="10000"/>
                              </a:schemeClr>
                            </a:solidFill>
                            <a:effectLst/>
                            <a:latin typeface="+mj-lt"/>
                            <a:ea typeface="Aptos"/>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173851"/>
                      </a:ext>
                    </a:extLst>
                  </a:tr>
                </a:tbl>
              </a:graphicData>
            </a:graphic>
          </p:graphicFrame>
        </mc:Choice>
        <mc:Fallback>
          <p:graphicFrame>
            <p:nvGraphicFramePr>
              <p:cNvPr id="5" name="Table 4"/>
              <p:cNvGraphicFramePr>
                <a:graphicFrameLocks noGrp="1"/>
              </p:cNvGraphicFramePr>
              <p:nvPr>
                <p:extLst>
                  <p:ext uri="{D42A27DB-BD31-4B8C-83A1-F6EECF244321}">
                    <p14:modId xmlns:p14="http://schemas.microsoft.com/office/powerpoint/2010/main" val="3143752934"/>
                  </p:ext>
                </p:extLst>
              </p:nvPr>
            </p:nvGraphicFramePr>
            <p:xfrm>
              <a:off x="1538412" y="1710297"/>
              <a:ext cx="6137652" cy="1142993"/>
            </p:xfrm>
            <a:graphic>
              <a:graphicData uri="http://schemas.openxmlformats.org/drawingml/2006/table">
                <a:tbl>
                  <a:tblPr/>
                  <a:tblGrid>
                    <a:gridCol w="1022942">
                      <a:extLst>
                        <a:ext uri="{9D8B030D-6E8A-4147-A177-3AD203B41FA5}">
                          <a16:colId xmlns:a16="http://schemas.microsoft.com/office/drawing/2014/main" val="458160186"/>
                        </a:ext>
                      </a:extLst>
                    </a:gridCol>
                    <a:gridCol w="1022942">
                      <a:extLst>
                        <a:ext uri="{9D8B030D-6E8A-4147-A177-3AD203B41FA5}">
                          <a16:colId xmlns:a16="http://schemas.microsoft.com/office/drawing/2014/main" val="3413917143"/>
                        </a:ext>
                      </a:extLst>
                    </a:gridCol>
                    <a:gridCol w="1022942">
                      <a:extLst>
                        <a:ext uri="{9D8B030D-6E8A-4147-A177-3AD203B41FA5}">
                          <a16:colId xmlns:a16="http://schemas.microsoft.com/office/drawing/2014/main" val="2579342148"/>
                        </a:ext>
                      </a:extLst>
                    </a:gridCol>
                    <a:gridCol w="1022942">
                      <a:extLst>
                        <a:ext uri="{9D8B030D-6E8A-4147-A177-3AD203B41FA5}">
                          <a16:colId xmlns:a16="http://schemas.microsoft.com/office/drawing/2014/main" val="1018411823"/>
                        </a:ext>
                      </a:extLst>
                    </a:gridCol>
                    <a:gridCol w="1022942">
                      <a:extLst>
                        <a:ext uri="{9D8B030D-6E8A-4147-A177-3AD203B41FA5}">
                          <a16:colId xmlns:a16="http://schemas.microsoft.com/office/drawing/2014/main" val="4219593869"/>
                        </a:ext>
                      </a:extLst>
                    </a:gridCol>
                    <a:gridCol w="1022942">
                      <a:extLst>
                        <a:ext uri="{9D8B030D-6E8A-4147-A177-3AD203B41FA5}">
                          <a16:colId xmlns:a16="http://schemas.microsoft.com/office/drawing/2014/main" val="590849748"/>
                        </a:ext>
                      </a:extLst>
                    </a:gridCol>
                  </a:tblGrid>
                  <a:tr h="433815">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95" t="-1389" r="-501190" b="-1652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595" t="-1389" r="-401190" b="-1652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595" t="-1389" r="-301190" b="-1652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0595" t="-1389" r="-201190" b="-1652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0595" t="-1389" r="-101190" b="-1652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00595" t="-1389" r="-1190" b="-165278"/>
                          </a:stretch>
                        </a:blipFill>
                      </a:tcPr>
                    </a:tc>
                    <a:extLst>
                      <a:ext uri="{0D108BD9-81ED-4DB2-BD59-A6C34878D82A}">
                        <a16:rowId xmlns:a16="http://schemas.microsoft.com/office/drawing/2014/main" val="1056512715"/>
                      </a:ext>
                    </a:extLst>
                  </a:tr>
                  <a:tr h="709178">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95" t="-62393" r="-501190" b="-1709"/>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595" t="-62393" r="-401190" b="-1709"/>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595" t="-62393" r="-301190" b="-1709"/>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0595" t="-62393" r="-201190" b="-1709"/>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0595" t="-62393" r="-101190" b="-1709"/>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00595" t="-62393" r="-1190" b="-1709"/>
                          </a:stretch>
                        </a:blipFill>
                      </a:tcPr>
                    </a:tc>
                    <a:extLst>
                      <a:ext uri="{0D108BD9-81ED-4DB2-BD59-A6C34878D82A}">
                        <a16:rowId xmlns:a16="http://schemas.microsoft.com/office/drawing/2014/main" val="734173851"/>
                      </a:ext>
                    </a:extLst>
                  </a:tr>
                </a:tbl>
              </a:graphicData>
            </a:graphic>
          </p:graphicFrame>
        </mc:Fallback>
      </mc:AlternateContent>
      <mc:AlternateContent xmlns:mc="http://schemas.openxmlformats.org/markup-compatibility/2006">
        <mc:Choice xmlns:a14="http://schemas.microsoft.com/office/drawing/2010/main" Requires="a14">
          <p:sp>
            <p:nvSpPr>
              <p:cNvPr id="6" name="Rectangle 5"/>
              <p:cNvSpPr/>
              <p:nvPr/>
            </p:nvSpPr>
            <p:spPr>
              <a:xfrm>
                <a:off x="645802" y="2996657"/>
                <a:ext cx="7922873" cy="1630767"/>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en-US" sz="1600" kern="100" smtClean="0">
                          <a:ea typeface="Georgia" panose="02040502050405020303" pitchFamily="18" charset="0"/>
                          <a:cs typeface="Times New Roman" panose="02020603050405020304" pitchFamily="18" charset="0"/>
                        </a:rPr>
                        <m:t>b</m:t>
                      </m:r>
                      <m:r>
                        <m:rPr>
                          <m:nor/>
                        </m:rPr>
                        <a:rPr lang="en-US" sz="1600" kern="100" smtClean="0">
                          <a:ea typeface="Georgia" panose="02040502050405020303" pitchFamily="18" charset="0"/>
                          <a:cs typeface="Times New Roman" panose="02020603050405020304" pitchFamily="18" charset="0"/>
                        </a:rPr>
                        <m:t>) </m:t>
                      </m:r>
                      <m:r>
                        <m:rPr>
                          <m:nor/>
                        </m:rPr>
                        <a:rPr lang="en-US" sz="1600" kern="100" smtClean="0">
                          <a:ea typeface="Georgia" panose="02040502050405020303" pitchFamily="18" charset="0"/>
                          <a:cs typeface="Times New Roman" panose="02020603050405020304" pitchFamily="18" charset="0"/>
                        </a:rPr>
                        <m:t>Ta</m:t>
                      </m:r>
                      <m:r>
                        <m:rPr>
                          <m:nor/>
                        </m:rPr>
                        <a:rPr lang="en-US" sz="1600" kern="100" smtClean="0">
                          <a:ea typeface="Georgia" panose="02040502050405020303" pitchFamily="18" charset="0"/>
                          <a:cs typeface="Times New Roman" panose="02020603050405020304" pitchFamily="18" charset="0"/>
                        </a:rPr>
                        <m:t> </m:t>
                      </m:r>
                      <m:r>
                        <m:rPr>
                          <m:nor/>
                        </m:rPr>
                        <a:rPr lang="en-US" sz="1600" kern="100" smtClean="0">
                          <a:ea typeface="Georgia" panose="02040502050405020303" pitchFamily="18" charset="0"/>
                          <a:cs typeface="Times New Roman" panose="02020603050405020304" pitchFamily="18" charset="0"/>
                        </a:rPr>
                        <m:t>c</m:t>
                      </m:r>
                      <m:r>
                        <m:rPr>
                          <m:nor/>
                        </m:rPr>
                        <a:rPr lang="en-US" sz="1600" kern="100" smtClean="0">
                          <a:ea typeface="Georgia" panose="02040502050405020303" pitchFamily="18" charset="0"/>
                          <a:cs typeface="Times New Roman" panose="02020603050405020304" pitchFamily="18" charset="0"/>
                        </a:rPr>
                        <m:t>ó</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600" i="1" kern="100">
                          <a:effectLst/>
                          <a:latin typeface="+mj-lt"/>
                          <a:ea typeface="Aptos"/>
                          <a:cs typeface="Times New Roman" panose="02020603050405020304" pitchFamily="18" charset="0"/>
                        </a:rPr>
                        <m:t>𝐸</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𝑛𝑝</m:t>
                      </m:r>
                      <m:r>
                        <a:rPr lang="en-US" sz="1600" kern="100">
                          <a:effectLst/>
                          <a:latin typeface="+mj-lt"/>
                          <a:ea typeface="Aptos"/>
                          <a:cs typeface="Times New Roman" panose="02020603050405020304" pitchFamily="18" charset="0"/>
                        </a:rPr>
                        <m:t>=4⋅</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4</m:t>
                          </m:r>
                        </m:den>
                      </m:f>
                      <m:r>
                        <a:rPr lang="en-US" sz="1600" kern="100">
                          <a:effectLst/>
                          <a:latin typeface="+mj-lt"/>
                          <a:ea typeface="Aptos"/>
                          <a:cs typeface="Times New Roman" panose="02020603050405020304" pitchFamily="18" charset="0"/>
                        </a:rPr>
                        <m:t>=3</m:t>
                      </m:r>
                    </m:oMath>
                  </m:oMathPara>
                </a14:m>
                <a:endParaRPr lang="en-US" sz="1600" kern="100" smtClean="0">
                  <a:effectLst/>
                  <a:latin typeface="+mj-lt"/>
                  <a:ea typeface="Georgia" panose="02040502050405020303" pitchFamily="18" charset="0"/>
                  <a:cs typeface="Times New Roman" panose="02020603050405020304" pitchFamily="18" charset="0"/>
                </a:endParaRPr>
              </a:p>
              <a:p>
                <a:pPr algn="just">
                  <a:lnSpc>
                    <a:spcPct val="150000"/>
                  </a:lnSpc>
                  <a:spcBef>
                    <a:spcPts val="300"/>
                  </a:spcBef>
                  <a:spcAft>
                    <a:spcPts val="300"/>
                  </a:spcAft>
                </a:pPr>
                <a:r>
                  <a:rPr lang="en-US" sz="1600" kern="100" smtClean="0">
                    <a:effectLst/>
                    <a:latin typeface="+mj-lt"/>
                    <a:ea typeface="Georgia" panose="02040502050405020303" pitchFamily="18" charset="0"/>
                    <a:cs typeface="Times New Roman" panose="02020603050405020304" pitchFamily="18" charset="0"/>
                  </a:rPr>
                  <a:t>Vậy </a:t>
                </a:r>
                <a:r>
                  <a:rPr lang="en-US" sz="1600" kern="100">
                    <a:effectLst/>
                    <a:latin typeface="+mj-lt"/>
                    <a:ea typeface="Georgia" panose="02040502050405020303" pitchFamily="18" charset="0"/>
                    <a:cs typeface="Times New Roman" panose="02020603050405020304" pitchFamily="18" charset="0"/>
                  </a:rPr>
                  <a:t>trung bình có 3 cây con có hạt màu vàng.</a:t>
                </a:r>
                <a:endParaRPr lang="en-US" sz="1600" kern="100">
                  <a:effectLst/>
                  <a:latin typeface="+mj-lt"/>
                  <a:ea typeface="Aptos"/>
                  <a:cs typeface="Times New Roman" panose="02020603050405020304" pitchFamily="18" charset="0"/>
                </a:endParaRPr>
              </a:p>
              <a:p>
                <a:pPr>
                  <a:lnSpc>
                    <a:spcPct val="150000"/>
                  </a:lnSpc>
                  <a:spcBef>
                    <a:spcPts val="300"/>
                  </a:spcBef>
                  <a:spcAft>
                    <a:spcPts val="300"/>
                  </a:spcAft>
                </a:pPr>
                <a:r>
                  <a:rPr lang="en-US" sz="1600" kern="100">
                    <a:effectLst/>
                    <a:latin typeface="+mj-lt"/>
                    <a:ea typeface="Georgia" panose="02040502050405020303" pitchFamily="18" charset="0"/>
                    <a:cs typeface="Times New Roman" panose="02020603050405020304" pitchFamily="18" charset="0"/>
                  </a:rPr>
                  <a:t>Do đó trung bình có </a:t>
                </a:r>
                <a14:m>
                  <m:oMath xmlns:m="http://schemas.openxmlformats.org/officeDocument/2006/math">
                    <m:r>
                      <a:rPr lang="en-US" sz="1600" kern="100">
                        <a:effectLst/>
                        <a:latin typeface="+mj-lt"/>
                        <a:ea typeface="Aptos"/>
                        <a:cs typeface="Times New Roman" panose="02020603050405020304" pitchFamily="18" charset="0"/>
                      </a:rPr>
                      <m:t>4</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3=1</m:t>
                    </m:r>
                  </m:oMath>
                </a14:m>
                <a:r>
                  <a:rPr lang="en-US" sz="1600" kern="100">
                    <a:effectLst/>
                    <a:latin typeface="+mj-lt"/>
                    <a:ea typeface="Georgia" panose="02040502050405020303" pitchFamily="18" charset="0"/>
                    <a:cs typeface="Times New Roman" panose="02020603050405020304" pitchFamily="18" charset="0"/>
                  </a:rPr>
                  <a:t> cây con có hạt màu xanh.</a:t>
                </a:r>
                <a:endParaRPr lang="en-US" sz="1600" kern="100">
                  <a:effectLst/>
                  <a:latin typeface="+mj-lt"/>
                  <a:ea typeface="Aptos"/>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45802" y="2996657"/>
                <a:ext cx="7922873" cy="1630767"/>
              </a:xfrm>
              <a:prstGeom prst="rect">
                <a:avLst/>
              </a:prstGeom>
              <a:blipFill>
                <a:blip r:embed="rId5"/>
                <a:stretch>
                  <a:fillRect l="-462" b="-4120"/>
                </a:stretch>
              </a:blipFill>
            </p:spPr>
            <p:txBody>
              <a:bodyPr/>
              <a:lstStyle/>
              <a:p>
                <a:r>
                  <a:rPr lang="en-US">
                    <a:noFill/>
                  </a:rPr>
                  <a:t> </a:t>
                </a:r>
              </a:p>
            </p:txBody>
          </p:sp>
        </mc:Fallback>
      </mc:AlternateContent>
    </p:spTree>
    <p:extLst>
      <p:ext uri="{BB962C8B-B14F-4D97-AF65-F5344CB8AC3E}">
        <p14:creationId xmlns:p14="http://schemas.microsoft.com/office/powerpoint/2010/main" val="1577977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4" name="Google Shape;2254;p39"/>
          <p:cNvSpPr txBox="1">
            <a:spLocks noGrp="1"/>
          </p:cNvSpPr>
          <p:nvPr>
            <p:ph type="title"/>
          </p:nvPr>
        </p:nvSpPr>
        <p:spPr>
          <a:xfrm>
            <a:off x="1811605" y="866764"/>
            <a:ext cx="5601029" cy="1018114"/>
          </a:xfrm>
          <a:prstGeom prst="rect">
            <a:avLst/>
          </a:prstGeom>
        </p:spPr>
        <p:txBody>
          <a:bodyPr spcFirstLastPara="1" wrap="square" lIns="91425" tIns="91425" rIns="91425" bIns="91425" anchor="ctr" anchorCtr="0">
            <a:noAutofit/>
          </a:bodyPr>
          <a:lstStyle/>
          <a:p>
            <a:pPr lvl="0" algn="ctr"/>
            <a:r>
              <a:rPr lang="en-US" sz="6500" smtClean="0">
                <a:latin typeface="+mj-lt"/>
              </a:rPr>
              <a:t>VẬN DỤNG</a:t>
            </a:r>
            <a:endParaRPr lang="en-US" sz="6500">
              <a:latin typeface="+mj-lt"/>
            </a:endParaRPr>
          </a:p>
        </p:txBody>
      </p:sp>
      <p:sp>
        <p:nvSpPr>
          <p:cNvPr id="2273" name="Google Shape;2273;p39"/>
          <p:cNvSpPr/>
          <p:nvPr/>
        </p:nvSpPr>
        <p:spPr>
          <a:xfrm>
            <a:off x="8" y="-7"/>
            <a:ext cx="1190838" cy="333300"/>
          </a:xfrm>
          <a:custGeom>
            <a:avLst/>
            <a:gdLst/>
            <a:ahLst/>
            <a:cxnLst/>
            <a:rect l="l" t="t" r="r" b="b"/>
            <a:pathLst>
              <a:path w="13056" h="3654" extrusionOk="0">
                <a:moveTo>
                  <a:pt x="12825" y="0"/>
                </a:moveTo>
                <a:cubicBezTo>
                  <a:pt x="12738" y="0"/>
                  <a:pt x="12656" y="56"/>
                  <a:pt x="12627" y="144"/>
                </a:cubicBezTo>
                <a:cubicBezTo>
                  <a:pt x="12627" y="146"/>
                  <a:pt x="12522" y="458"/>
                  <a:pt x="12244" y="880"/>
                </a:cubicBezTo>
                <a:cubicBezTo>
                  <a:pt x="12180" y="974"/>
                  <a:pt x="12207" y="1103"/>
                  <a:pt x="12301" y="1165"/>
                </a:cubicBezTo>
                <a:cubicBezTo>
                  <a:pt x="12336" y="1190"/>
                  <a:pt x="12377" y="1201"/>
                  <a:pt x="12416" y="1201"/>
                </a:cubicBezTo>
                <a:cubicBezTo>
                  <a:pt x="12483" y="1201"/>
                  <a:pt x="12549" y="1169"/>
                  <a:pt x="12588" y="1108"/>
                </a:cubicBezTo>
                <a:cubicBezTo>
                  <a:pt x="12902" y="635"/>
                  <a:pt x="13017" y="284"/>
                  <a:pt x="13020" y="270"/>
                </a:cubicBezTo>
                <a:cubicBezTo>
                  <a:pt x="13056" y="162"/>
                  <a:pt x="12996" y="45"/>
                  <a:pt x="12888" y="10"/>
                </a:cubicBezTo>
                <a:cubicBezTo>
                  <a:pt x="12867" y="3"/>
                  <a:pt x="12846" y="0"/>
                  <a:pt x="12825" y="0"/>
                </a:cubicBezTo>
                <a:close/>
                <a:moveTo>
                  <a:pt x="238" y="806"/>
                </a:moveTo>
                <a:cubicBezTo>
                  <a:pt x="169" y="806"/>
                  <a:pt x="102" y="840"/>
                  <a:pt x="63" y="903"/>
                </a:cubicBezTo>
                <a:cubicBezTo>
                  <a:pt x="1" y="999"/>
                  <a:pt x="29" y="1126"/>
                  <a:pt x="127" y="1188"/>
                </a:cubicBezTo>
                <a:cubicBezTo>
                  <a:pt x="128" y="1188"/>
                  <a:pt x="180" y="1222"/>
                  <a:pt x="276" y="1279"/>
                </a:cubicBezTo>
                <a:cubicBezTo>
                  <a:pt x="309" y="1298"/>
                  <a:pt x="345" y="1309"/>
                  <a:pt x="382" y="1309"/>
                </a:cubicBezTo>
                <a:cubicBezTo>
                  <a:pt x="451" y="1309"/>
                  <a:pt x="520" y="1273"/>
                  <a:pt x="559" y="1208"/>
                </a:cubicBezTo>
                <a:cubicBezTo>
                  <a:pt x="618" y="1110"/>
                  <a:pt x="586" y="983"/>
                  <a:pt x="488" y="924"/>
                </a:cubicBezTo>
                <a:cubicBezTo>
                  <a:pt x="398" y="869"/>
                  <a:pt x="348" y="839"/>
                  <a:pt x="348" y="837"/>
                </a:cubicBezTo>
                <a:cubicBezTo>
                  <a:pt x="314" y="816"/>
                  <a:pt x="275" y="806"/>
                  <a:pt x="238" y="806"/>
                </a:cubicBezTo>
                <a:close/>
                <a:moveTo>
                  <a:pt x="1155" y="1332"/>
                </a:moveTo>
                <a:cubicBezTo>
                  <a:pt x="1082" y="1332"/>
                  <a:pt x="1010" y="1372"/>
                  <a:pt x="972" y="1442"/>
                </a:cubicBezTo>
                <a:cubicBezTo>
                  <a:pt x="919" y="1541"/>
                  <a:pt x="956" y="1667"/>
                  <a:pt x="1057" y="1720"/>
                </a:cubicBezTo>
                <a:cubicBezTo>
                  <a:pt x="1319" y="1860"/>
                  <a:pt x="1587" y="1998"/>
                  <a:pt x="1856" y="2127"/>
                </a:cubicBezTo>
                <a:cubicBezTo>
                  <a:pt x="1885" y="2142"/>
                  <a:pt x="1916" y="2147"/>
                  <a:pt x="1947" y="2147"/>
                </a:cubicBezTo>
                <a:cubicBezTo>
                  <a:pt x="2023" y="2147"/>
                  <a:pt x="2097" y="2104"/>
                  <a:pt x="2133" y="2030"/>
                </a:cubicBezTo>
                <a:cubicBezTo>
                  <a:pt x="2182" y="1927"/>
                  <a:pt x="2138" y="1805"/>
                  <a:pt x="2035" y="1755"/>
                </a:cubicBezTo>
                <a:cubicBezTo>
                  <a:pt x="1773" y="1628"/>
                  <a:pt x="1509" y="1493"/>
                  <a:pt x="1252" y="1357"/>
                </a:cubicBezTo>
                <a:cubicBezTo>
                  <a:pt x="1221" y="1340"/>
                  <a:pt x="1188" y="1332"/>
                  <a:pt x="1155" y="1332"/>
                </a:cubicBezTo>
                <a:close/>
                <a:moveTo>
                  <a:pt x="11860" y="1477"/>
                </a:moveTo>
                <a:cubicBezTo>
                  <a:pt x="11806" y="1477"/>
                  <a:pt x="11752" y="1497"/>
                  <a:pt x="11713" y="1539"/>
                </a:cubicBezTo>
                <a:cubicBezTo>
                  <a:pt x="11518" y="1741"/>
                  <a:pt x="11303" y="1931"/>
                  <a:pt x="11073" y="2099"/>
                </a:cubicBezTo>
                <a:cubicBezTo>
                  <a:pt x="10981" y="2168"/>
                  <a:pt x="10961" y="2298"/>
                  <a:pt x="11029" y="2390"/>
                </a:cubicBezTo>
                <a:cubicBezTo>
                  <a:pt x="11069" y="2445"/>
                  <a:pt x="11131" y="2473"/>
                  <a:pt x="11195" y="2473"/>
                </a:cubicBezTo>
                <a:cubicBezTo>
                  <a:pt x="11238" y="2473"/>
                  <a:pt x="11280" y="2461"/>
                  <a:pt x="11317" y="2432"/>
                </a:cubicBezTo>
                <a:cubicBezTo>
                  <a:pt x="11567" y="2250"/>
                  <a:pt x="11799" y="2046"/>
                  <a:pt x="12010" y="1826"/>
                </a:cubicBezTo>
                <a:cubicBezTo>
                  <a:pt x="12088" y="1745"/>
                  <a:pt x="12087" y="1614"/>
                  <a:pt x="12005" y="1534"/>
                </a:cubicBezTo>
                <a:cubicBezTo>
                  <a:pt x="11964" y="1496"/>
                  <a:pt x="11912" y="1477"/>
                  <a:pt x="11860" y="1477"/>
                </a:cubicBezTo>
                <a:close/>
                <a:moveTo>
                  <a:pt x="2752" y="2103"/>
                </a:moveTo>
                <a:cubicBezTo>
                  <a:pt x="2672" y="2103"/>
                  <a:pt x="2596" y="2150"/>
                  <a:pt x="2563" y="2228"/>
                </a:cubicBezTo>
                <a:cubicBezTo>
                  <a:pt x="2517" y="2333"/>
                  <a:pt x="2567" y="2453"/>
                  <a:pt x="2671" y="2500"/>
                </a:cubicBezTo>
                <a:cubicBezTo>
                  <a:pt x="2950" y="2620"/>
                  <a:pt x="3230" y="2732"/>
                  <a:pt x="3503" y="2834"/>
                </a:cubicBezTo>
                <a:cubicBezTo>
                  <a:pt x="3527" y="2843"/>
                  <a:pt x="3550" y="2849"/>
                  <a:pt x="3575" y="2849"/>
                </a:cubicBezTo>
                <a:cubicBezTo>
                  <a:pt x="3658" y="2849"/>
                  <a:pt x="3738" y="2797"/>
                  <a:pt x="3768" y="2714"/>
                </a:cubicBezTo>
                <a:cubicBezTo>
                  <a:pt x="3809" y="2608"/>
                  <a:pt x="3754" y="2489"/>
                  <a:pt x="3648" y="2448"/>
                </a:cubicBezTo>
                <a:cubicBezTo>
                  <a:pt x="3382" y="2347"/>
                  <a:pt x="3107" y="2237"/>
                  <a:pt x="2834" y="2120"/>
                </a:cubicBezTo>
                <a:cubicBezTo>
                  <a:pt x="2807" y="2108"/>
                  <a:pt x="2779" y="2103"/>
                  <a:pt x="2752" y="2103"/>
                </a:cubicBezTo>
                <a:close/>
                <a:moveTo>
                  <a:pt x="10443" y="2526"/>
                </a:moveTo>
                <a:cubicBezTo>
                  <a:pt x="10411" y="2526"/>
                  <a:pt x="10378" y="2533"/>
                  <a:pt x="10348" y="2549"/>
                </a:cubicBezTo>
                <a:cubicBezTo>
                  <a:pt x="10100" y="2677"/>
                  <a:pt x="9836" y="2790"/>
                  <a:pt x="9563" y="2886"/>
                </a:cubicBezTo>
                <a:cubicBezTo>
                  <a:pt x="9455" y="2923"/>
                  <a:pt x="9398" y="3042"/>
                  <a:pt x="9435" y="3150"/>
                </a:cubicBezTo>
                <a:cubicBezTo>
                  <a:pt x="9464" y="3235"/>
                  <a:pt x="9545" y="3288"/>
                  <a:pt x="9630" y="3288"/>
                </a:cubicBezTo>
                <a:cubicBezTo>
                  <a:pt x="9653" y="3288"/>
                  <a:pt x="9676" y="3285"/>
                  <a:pt x="9698" y="3276"/>
                </a:cubicBezTo>
                <a:cubicBezTo>
                  <a:pt x="9990" y="3175"/>
                  <a:pt x="10274" y="3054"/>
                  <a:pt x="10538" y="2916"/>
                </a:cubicBezTo>
                <a:cubicBezTo>
                  <a:pt x="10640" y="2865"/>
                  <a:pt x="10679" y="2739"/>
                  <a:pt x="10626" y="2638"/>
                </a:cubicBezTo>
                <a:cubicBezTo>
                  <a:pt x="10590" y="2567"/>
                  <a:pt x="10518" y="2526"/>
                  <a:pt x="10443" y="2526"/>
                </a:cubicBezTo>
                <a:close/>
                <a:moveTo>
                  <a:pt x="4414" y="2724"/>
                </a:moveTo>
                <a:cubicBezTo>
                  <a:pt x="4326" y="2724"/>
                  <a:pt x="4244" y="2781"/>
                  <a:pt x="4217" y="2870"/>
                </a:cubicBezTo>
                <a:cubicBezTo>
                  <a:pt x="4181" y="2978"/>
                  <a:pt x="4243" y="3095"/>
                  <a:pt x="4351" y="3129"/>
                </a:cubicBezTo>
                <a:cubicBezTo>
                  <a:pt x="4646" y="3221"/>
                  <a:pt x="4936" y="3302"/>
                  <a:pt x="5218" y="3371"/>
                </a:cubicBezTo>
                <a:cubicBezTo>
                  <a:pt x="5234" y="3375"/>
                  <a:pt x="5252" y="3377"/>
                  <a:pt x="5268" y="3377"/>
                </a:cubicBezTo>
                <a:cubicBezTo>
                  <a:pt x="5360" y="3377"/>
                  <a:pt x="5445" y="3315"/>
                  <a:pt x="5468" y="3219"/>
                </a:cubicBezTo>
                <a:cubicBezTo>
                  <a:pt x="5494" y="3109"/>
                  <a:pt x="5427" y="2998"/>
                  <a:pt x="5315" y="2969"/>
                </a:cubicBezTo>
                <a:cubicBezTo>
                  <a:pt x="5044" y="2904"/>
                  <a:pt x="4761" y="2824"/>
                  <a:pt x="4475" y="2733"/>
                </a:cubicBezTo>
                <a:cubicBezTo>
                  <a:pt x="4455" y="2727"/>
                  <a:pt x="4435" y="2724"/>
                  <a:pt x="4414" y="2724"/>
                </a:cubicBezTo>
                <a:close/>
                <a:moveTo>
                  <a:pt x="8778" y="3111"/>
                </a:moveTo>
                <a:cubicBezTo>
                  <a:pt x="8764" y="3111"/>
                  <a:pt x="8749" y="3113"/>
                  <a:pt x="8734" y="3116"/>
                </a:cubicBezTo>
                <a:cubicBezTo>
                  <a:pt x="8633" y="3138"/>
                  <a:pt x="8530" y="3157"/>
                  <a:pt x="8425" y="3175"/>
                </a:cubicBezTo>
                <a:cubicBezTo>
                  <a:pt x="8253" y="3205"/>
                  <a:pt x="8071" y="3226"/>
                  <a:pt x="7887" y="3239"/>
                </a:cubicBezTo>
                <a:cubicBezTo>
                  <a:pt x="7773" y="3247"/>
                  <a:pt x="7688" y="3345"/>
                  <a:pt x="7695" y="3460"/>
                </a:cubicBezTo>
                <a:cubicBezTo>
                  <a:pt x="7702" y="3568"/>
                  <a:pt x="7795" y="3651"/>
                  <a:pt x="7901" y="3651"/>
                </a:cubicBezTo>
                <a:lnTo>
                  <a:pt x="7915" y="3651"/>
                </a:lnTo>
                <a:cubicBezTo>
                  <a:pt x="8113" y="3637"/>
                  <a:pt x="8308" y="3614"/>
                  <a:pt x="8494" y="3582"/>
                </a:cubicBezTo>
                <a:cubicBezTo>
                  <a:pt x="8604" y="3565"/>
                  <a:pt x="8714" y="3543"/>
                  <a:pt x="8821" y="3520"/>
                </a:cubicBezTo>
                <a:cubicBezTo>
                  <a:pt x="8932" y="3497"/>
                  <a:pt x="9003" y="3387"/>
                  <a:pt x="8980" y="3276"/>
                </a:cubicBezTo>
                <a:cubicBezTo>
                  <a:pt x="8959" y="3179"/>
                  <a:pt x="8874" y="3111"/>
                  <a:pt x="8778" y="3111"/>
                </a:cubicBezTo>
                <a:close/>
                <a:moveTo>
                  <a:pt x="6135" y="3142"/>
                </a:moveTo>
                <a:cubicBezTo>
                  <a:pt x="6035" y="3142"/>
                  <a:pt x="5948" y="3215"/>
                  <a:pt x="5932" y="3315"/>
                </a:cubicBezTo>
                <a:cubicBezTo>
                  <a:pt x="5914" y="3428"/>
                  <a:pt x="5991" y="3534"/>
                  <a:pt x="6104" y="3552"/>
                </a:cubicBezTo>
                <a:cubicBezTo>
                  <a:pt x="6412" y="3602"/>
                  <a:pt x="6715" y="3635"/>
                  <a:pt x="7004" y="3653"/>
                </a:cubicBezTo>
                <a:lnTo>
                  <a:pt x="7017" y="3653"/>
                </a:lnTo>
                <a:cubicBezTo>
                  <a:pt x="7125" y="3653"/>
                  <a:pt x="7215" y="3570"/>
                  <a:pt x="7222" y="3460"/>
                </a:cubicBezTo>
                <a:cubicBezTo>
                  <a:pt x="7229" y="3345"/>
                  <a:pt x="7142" y="3247"/>
                  <a:pt x="7029" y="3240"/>
                </a:cubicBezTo>
                <a:cubicBezTo>
                  <a:pt x="6753" y="3224"/>
                  <a:pt x="6464" y="3192"/>
                  <a:pt x="6170" y="3145"/>
                </a:cubicBezTo>
                <a:cubicBezTo>
                  <a:pt x="6158" y="3143"/>
                  <a:pt x="6146" y="3142"/>
                  <a:pt x="6135" y="314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5"/>
          <p:cNvPicPr>
            <a:picLocks noChangeAspect="1"/>
          </p:cNvPicPr>
          <p:nvPr/>
        </p:nvPicPr>
        <p:blipFill>
          <a:blip r:embed="rId3"/>
          <a:stretch>
            <a:fillRect/>
          </a:stretch>
        </p:blipFill>
        <p:spPr>
          <a:xfrm>
            <a:off x="2245426" y="2630498"/>
            <a:ext cx="4529086" cy="3148978"/>
          </a:xfrm>
          <a:prstGeom prst="rect">
            <a:avLst/>
          </a:prstGeom>
        </p:spPr>
      </p:pic>
    </p:spTree>
    <p:extLst>
      <p:ext uri="{BB962C8B-B14F-4D97-AF65-F5344CB8AC3E}">
        <p14:creationId xmlns:p14="http://schemas.microsoft.com/office/powerpoint/2010/main" val="48695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grpSp>
        <p:nvGrpSpPr>
          <p:cNvPr id="30" name="Google Shape;4419;p70"/>
          <p:cNvGrpSpPr/>
          <p:nvPr/>
        </p:nvGrpSpPr>
        <p:grpSpPr>
          <a:xfrm>
            <a:off x="7724872" y="3737113"/>
            <a:ext cx="592192" cy="838056"/>
            <a:chOff x="3644858" y="3153531"/>
            <a:chExt cx="362398" cy="535301"/>
          </a:xfrm>
        </p:grpSpPr>
        <p:sp>
          <p:nvSpPr>
            <p:cNvPr id="31" name="Google Shape;4420;p70"/>
            <p:cNvSpPr/>
            <p:nvPr/>
          </p:nvSpPr>
          <p:spPr>
            <a:xfrm>
              <a:off x="3673564" y="3226869"/>
              <a:ext cx="333692" cy="461963"/>
            </a:xfrm>
            <a:custGeom>
              <a:avLst/>
              <a:gdLst/>
              <a:ahLst/>
              <a:cxnLst/>
              <a:rect l="l" t="t" r="r" b="b"/>
              <a:pathLst>
                <a:path w="11985" h="16592" extrusionOk="0">
                  <a:moveTo>
                    <a:pt x="4587" y="0"/>
                  </a:moveTo>
                  <a:lnTo>
                    <a:pt x="0" y="4586"/>
                  </a:lnTo>
                  <a:lnTo>
                    <a:pt x="0" y="16058"/>
                  </a:lnTo>
                  <a:cubicBezTo>
                    <a:pt x="0" y="16352"/>
                    <a:pt x="239" y="16591"/>
                    <a:pt x="534" y="16591"/>
                  </a:cubicBezTo>
                  <a:lnTo>
                    <a:pt x="11450" y="16591"/>
                  </a:lnTo>
                  <a:cubicBezTo>
                    <a:pt x="11745" y="16591"/>
                    <a:pt x="11984" y="16352"/>
                    <a:pt x="11984" y="16058"/>
                  </a:cubicBezTo>
                  <a:lnTo>
                    <a:pt x="11984" y="533"/>
                  </a:lnTo>
                  <a:cubicBezTo>
                    <a:pt x="11984" y="239"/>
                    <a:pt x="11745" y="0"/>
                    <a:pt x="11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21;p70"/>
            <p:cNvSpPr/>
            <p:nvPr/>
          </p:nvSpPr>
          <p:spPr>
            <a:xfrm>
              <a:off x="3644858" y="3199221"/>
              <a:ext cx="333665" cy="461963"/>
            </a:xfrm>
            <a:custGeom>
              <a:avLst/>
              <a:gdLst/>
              <a:ahLst/>
              <a:cxnLst/>
              <a:rect l="l" t="t" r="r" b="b"/>
              <a:pathLst>
                <a:path w="11984" h="16592" extrusionOk="0">
                  <a:moveTo>
                    <a:pt x="4586" y="0"/>
                  </a:moveTo>
                  <a:lnTo>
                    <a:pt x="0" y="4586"/>
                  </a:lnTo>
                  <a:lnTo>
                    <a:pt x="0" y="16058"/>
                  </a:lnTo>
                  <a:cubicBezTo>
                    <a:pt x="0" y="16352"/>
                    <a:pt x="240" y="16591"/>
                    <a:pt x="533" y="16591"/>
                  </a:cubicBezTo>
                  <a:lnTo>
                    <a:pt x="11451" y="16591"/>
                  </a:lnTo>
                  <a:cubicBezTo>
                    <a:pt x="11744" y="16591"/>
                    <a:pt x="11984" y="16352"/>
                    <a:pt x="11984" y="16058"/>
                  </a:cubicBezTo>
                  <a:lnTo>
                    <a:pt x="11984" y="533"/>
                  </a:lnTo>
                  <a:cubicBezTo>
                    <a:pt x="11984" y="240"/>
                    <a:pt x="11744" y="0"/>
                    <a:pt x="11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22;p70"/>
            <p:cNvSpPr/>
            <p:nvPr/>
          </p:nvSpPr>
          <p:spPr>
            <a:xfrm>
              <a:off x="3702548" y="3355336"/>
              <a:ext cx="75147" cy="51035"/>
            </a:xfrm>
            <a:custGeom>
              <a:avLst/>
              <a:gdLst/>
              <a:ahLst/>
              <a:cxnLst/>
              <a:rect l="l" t="t" r="r" b="b"/>
              <a:pathLst>
                <a:path w="2699" h="1833" extrusionOk="0">
                  <a:moveTo>
                    <a:pt x="1350" y="0"/>
                  </a:moveTo>
                  <a:cubicBezTo>
                    <a:pt x="604" y="0"/>
                    <a:pt x="1" y="604"/>
                    <a:pt x="1" y="1349"/>
                  </a:cubicBezTo>
                  <a:lnTo>
                    <a:pt x="1" y="1638"/>
                  </a:lnTo>
                  <a:cubicBezTo>
                    <a:pt x="1" y="1745"/>
                    <a:pt x="87" y="1832"/>
                    <a:pt x="195" y="1832"/>
                  </a:cubicBezTo>
                  <a:lnTo>
                    <a:pt x="2506" y="1832"/>
                  </a:lnTo>
                  <a:cubicBezTo>
                    <a:pt x="2612" y="1832"/>
                    <a:pt x="2699" y="1745"/>
                    <a:pt x="2699" y="1638"/>
                  </a:cubicBezTo>
                  <a:lnTo>
                    <a:pt x="2699" y="1349"/>
                  </a:lnTo>
                  <a:cubicBezTo>
                    <a:pt x="2699" y="604"/>
                    <a:pt x="2095" y="0"/>
                    <a:pt x="1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23;p70"/>
            <p:cNvSpPr/>
            <p:nvPr/>
          </p:nvSpPr>
          <p:spPr>
            <a:xfrm>
              <a:off x="3714326" y="3306500"/>
              <a:ext cx="51620" cy="55045"/>
            </a:xfrm>
            <a:custGeom>
              <a:avLst/>
              <a:gdLst/>
              <a:ahLst/>
              <a:cxnLst/>
              <a:rect l="l" t="t" r="r" b="b"/>
              <a:pathLst>
                <a:path w="1854" h="1977" extrusionOk="0">
                  <a:moveTo>
                    <a:pt x="927" y="0"/>
                  </a:moveTo>
                  <a:cubicBezTo>
                    <a:pt x="416" y="0"/>
                    <a:pt x="1" y="442"/>
                    <a:pt x="1" y="988"/>
                  </a:cubicBezTo>
                  <a:cubicBezTo>
                    <a:pt x="1" y="1533"/>
                    <a:pt x="416" y="1976"/>
                    <a:pt x="927" y="1976"/>
                  </a:cubicBezTo>
                  <a:cubicBezTo>
                    <a:pt x="1439" y="1976"/>
                    <a:pt x="1854" y="1533"/>
                    <a:pt x="1854" y="988"/>
                  </a:cubicBezTo>
                  <a:cubicBezTo>
                    <a:pt x="1854" y="442"/>
                    <a:pt x="1439" y="0"/>
                    <a:pt x="9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24;p70"/>
            <p:cNvSpPr/>
            <p:nvPr/>
          </p:nvSpPr>
          <p:spPr>
            <a:xfrm>
              <a:off x="3644858" y="3199221"/>
              <a:ext cx="127714" cy="127714"/>
            </a:xfrm>
            <a:custGeom>
              <a:avLst/>
              <a:gdLst/>
              <a:ahLst/>
              <a:cxnLst/>
              <a:rect l="l" t="t" r="r" b="b"/>
              <a:pathLst>
                <a:path w="4587" h="4587" extrusionOk="0">
                  <a:moveTo>
                    <a:pt x="4586" y="0"/>
                  </a:moveTo>
                  <a:lnTo>
                    <a:pt x="0" y="4586"/>
                  </a:lnTo>
                  <a:lnTo>
                    <a:pt x="4053" y="4586"/>
                  </a:lnTo>
                  <a:cubicBezTo>
                    <a:pt x="4349" y="4586"/>
                    <a:pt x="4586" y="4347"/>
                    <a:pt x="4586" y="4053"/>
                  </a:cubicBezTo>
                  <a:lnTo>
                    <a:pt x="4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25;p70"/>
            <p:cNvSpPr/>
            <p:nvPr/>
          </p:nvSpPr>
          <p:spPr>
            <a:xfrm>
              <a:off x="3864121" y="3153531"/>
              <a:ext cx="84391" cy="146646"/>
            </a:xfrm>
            <a:custGeom>
              <a:avLst/>
              <a:gdLst/>
              <a:ahLst/>
              <a:cxnLst/>
              <a:rect l="l" t="t" r="r" b="b"/>
              <a:pathLst>
                <a:path w="3031" h="5267" extrusionOk="0">
                  <a:moveTo>
                    <a:pt x="1514" y="1"/>
                  </a:moveTo>
                  <a:cubicBezTo>
                    <a:pt x="1503" y="1"/>
                    <a:pt x="1491" y="1"/>
                    <a:pt x="1479" y="1"/>
                  </a:cubicBezTo>
                  <a:cubicBezTo>
                    <a:pt x="652" y="21"/>
                    <a:pt x="1" y="717"/>
                    <a:pt x="1" y="1544"/>
                  </a:cubicBezTo>
                  <a:lnTo>
                    <a:pt x="1" y="1641"/>
                  </a:lnTo>
                  <a:lnTo>
                    <a:pt x="924" y="1641"/>
                  </a:lnTo>
                  <a:lnTo>
                    <a:pt x="924" y="1516"/>
                  </a:lnTo>
                  <a:cubicBezTo>
                    <a:pt x="924" y="1190"/>
                    <a:pt x="1189" y="925"/>
                    <a:pt x="1515" y="925"/>
                  </a:cubicBezTo>
                  <a:cubicBezTo>
                    <a:pt x="1525" y="925"/>
                    <a:pt x="1535" y="925"/>
                    <a:pt x="1545" y="926"/>
                  </a:cubicBezTo>
                  <a:cubicBezTo>
                    <a:pt x="1863" y="941"/>
                    <a:pt x="2107" y="1215"/>
                    <a:pt x="2107" y="1533"/>
                  </a:cubicBezTo>
                  <a:lnTo>
                    <a:pt x="2107" y="3973"/>
                  </a:lnTo>
                  <a:cubicBezTo>
                    <a:pt x="2107" y="4177"/>
                    <a:pt x="1941" y="4344"/>
                    <a:pt x="1737" y="4344"/>
                  </a:cubicBezTo>
                  <a:cubicBezTo>
                    <a:pt x="1729" y="4344"/>
                    <a:pt x="1720" y="4344"/>
                    <a:pt x="1712" y="4343"/>
                  </a:cubicBezTo>
                  <a:cubicBezTo>
                    <a:pt x="1516" y="4330"/>
                    <a:pt x="1368" y="4158"/>
                    <a:pt x="1368" y="3961"/>
                  </a:cubicBezTo>
                  <a:lnTo>
                    <a:pt x="1368" y="3036"/>
                  </a:lnTo>
                  <a:cubicBezTo>
                    <a:pt x="1368" y="2832"/>
                    <a:pt x="1202" y="2666"/>
                    <a:pt x="998" y="2666"/>
                  </a:cubicBezTo>
                  <a:lnTo>
                    <a:pt x="813" y="2666"/>
                  </a:lnTo>
                  <a:cubicBezTo>
                    <a:pt x="609" y="2666"/>
                    <a:pt x="443" y="2832"/>
                    <a:pt x="443" y="3036"/>
                  </a:cubicBezTo>
                  <a:lnTo>
                    <a:pt x="443" y="3949"/>
                  </a:lnTo>
                  <a:cubicBezTo>
                    <a:pt x="443" y="4655"/>
                    <a:pt x="1000" y="5250"/>
                    <a:pt x="1706" y="5266"/>
                  </a:cubicBezTo>
                  <a:cubicBezTo>
                    <a:pt x="1716" y="5266"/>
                    <a:pt x="1726" y="5267"/>
                    <a:pt x="1737" y="5267"/>
                  </a:cubicBezTo>
                  <a:cubicBezTo>
                    <a:pt x="2450" y="5267"/>
                    <a:pt x="3030" y="4688"/>
                    <a:pt x="3030" y="3973"/>
                  </a:cubicBezTo>
                  <a:lnTo>
                    <a:pt x="3030" y="1516"/>
                  </a:lnTo>
                  <a:cubicBezTo>
                    <a:pt x="3030" y="680"/>
                    <a:pt x="2350" y="1"/>
                    <a:pt x="1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26;p70"/>
            <p:cNvSpPr/>
            <p:nvPr/>
          </p:nvSpPr>
          <p:spPr>
            <a:xfrm>
              <a:off x="3695838" y="3430819"/>
              <a:ext cx="89931" cy="16176"/>
            </a:xfrm>
            <a:custGeom>
              <a:avLst/>
              <a:gdLst/>
              <a:ahLst/>
              <a:cxnLst/>
              <a:rect l="l" t="t" r="r" b="b"/>
              <a:pathLst>
                <a:path w="3230" h="581" extrusionOk="0">
                  <a:moveTo>
                    <a:pt x="290" y="0"/>
                  </a:moveTo>
                  <a:cubicBezTo>
                    <a:pt x="129" y="0"/>
                    <a:pt x="0" y="130"/>
                    <a:pt x="0" y="291"/>
                  </a:cubicBezTo>
                  <a:cubicBezTo>
                    <a:pt x="0" y="450"/>
                    <a:pt x="129" y="581"/>
                    <a:pt x="290" y="581"/>
                  </a:cubicBezTo>
                  <a:lnTo>
                    <a:pt x="2940" y="581"/>
                  </a:lnTo>
                  <a:cubicBezTo>
                    <a:pt x="3101" y="581"/>
                    <a:pt x="3230" y="450"/>
                    <a:pt x="3230" y="291"/>
                  </a:cubicBezTo>
                  <a:cubicBezTo>
                    <a:pt x="3230" y="130"/>
                    <a:pt x="3101" y="0"/>
                    <a:pt x="2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27;p70"/>
            <p:cNvSpPr/>
            <p:nvPr/>
          </p:nvSpPr>
          <p:spPr>
            <a:xfrm>
              <a:off x="3695838" y="3458550"/>
              <a:ext cx="161960" cy="16176"/>
            </a:xfrm>
            <a:custGeom>
              <a:avLst/>
              <a:gdLst/>
              <a:ahLst/>
              <a:cxnLst/>
              <a:rect l="l" t="t" r="r" b="b"/>
              <a:pathLst>
                <a:path w="5817" h="581" extrusionOk="0">
                  <a:moveTo>
                    <a:pt x="290" y="1"/>
                  </a:moveTo>
                  <a:cubicBezTo>
                    <a:pt x="129" y="1"/>
                    <a:pt x="0" y="130"/>
                    <a:pt x="0" y="291"/>
                  </a:cubicBezTo>
                  <a:cubicBezTo>
                    <a:pt x="0" y="451"/>
                    <a:pt x="129" y="580"/>
                    <a:pt x="290" y="580"/>
                  </a:cubicBezTo>
                  <a:lnTo>
                    <a:pt x="5528" y="580"/>
                  </a:lnTo>
                  <a:cubicBezTo>
                    <a:pt x="5687" y="580"/>
                    <a:pt x="5817" y="451"/>
                    <a:pt x="5817" y="291"/>
                  </a:cubicBezTo>
                  <a:cubicBezTo>
                    <a:pt x="5817" y="130"/>
                    <a:pt x="5687" y="1"/>
                    <a:pt x="5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28;p70"/>
            <p:cNvSpPr/>
            <p:nvPr/>
          </p:nvSpPr>
          <p:spPr>
            <a:xfrm>
              <a:off x="3695838" y="3501345"/>
              <a:ext cx="246879" cy="16149"/>
            </a:xfrm>
            <a:custGeom>
              <a:avLst/>
              <a:gdLst/>
              <a:ahLst/>
              <a:cxnLst/>
              <a:rect l="l" t="t" r="r" b="b"/>
              <a:pathLst>
                <a:path w="8867" h="580" extrusionOk="0">
                  <a:moveTo>
                    <a:pt x="290" y="1"/>
                  </a:moveTo>
                  <a:cubicBezTo>
                    <a:pt x="129" y="1"/>
                    <a:pt x="0" y="130"/>
                    <a:pt x="0" y="291"/>
                  </a:cubicBezTo>
                  <a:cubicBezTo>
                    <a:pt x="0" y="451"/>
                    <a:pt x="129" y="580"/>
                    <a:pt x="290" y="580"/>
                  </a:cubicBezTo>
                  <a:lnTo>
                    <a:pt x="8577" y="580"/>
                  </a:lnTo>
                  <a:cubicBezTo>
                    <a:pt x="8736" y="580"/>
                    <a:pt x="8867" y="451"/>
                    <a:pt x="8867" y="291"/>
                  </a:cubicBezTo>
                  <a:cubicBezTo>
                    <a:pt x="8867" y="130"/>
                    <a:pt x="8736" y="1"/>
                    <a:pt x="8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29;p70"/>
            <p:cNvSpPr/>
            <p:nvPr/>
          </p:nvSpPr>
          <p:spPr>
            <a:xfrm>
              <a:off x="3695838" y="3529104"/>
              <a:ext cx="246879" cy="16149"/>
            </a:xfrm>
            <a:custGeom>
              <a:avLst/>
              <a:gdLst/>
              <a:ahLst/>
              <a:cxnLst/>
              <a:rect l="l" t="t" r="r" b="b"/>
              <a:pathLst>
                <a:path w="8867" h="580" extrusionOk="0">
                  <a:moveTo>
                    <a:pt x="290" y="0"/>
                  </a:moveTo>
                  <a:cubicBezTo>
                    <a:pt x="129" y="0"/>
                    <a:pt x="0" y="129"/>
                    <a:pt x="0" y="290"/>
                  </a:cubicBezTo>
                  <a:cubicBezTo>
                    <a:pt x="0" y="450"/>
                    <a:pt x="129" y="579"/>
                    <a:pt x="290" y="579"/>
                  </a:cubicBezTo>
                  <a:lnTo>
                    <a:pt x="8577" y="579"/>
                  </a:lnTo>
                  <a:cubicBezTo>
                    <a:pt x="8736" y="579"/>
                    <a:pt x="8867" y="450"/>
                    <a:pt x="8867" y="290"/>
                  </a:cubicBezTo>
                  <a:cubicBezTo>
                    <a:pt x="8867" y="129"/>
                    <a:pt x="8736" y="0"/>
                    <a:pt x="8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30;p70"/>
            <p:cNvSpPr/>
            <p:nvPr/>
          </p:nvSpPr>
          <p:spPr>
            <a:xfrm>
              <a:off x="3695838" y="3556836"/>
              <a:ext cx="246879" cy="16149"/>
            </a:xfrm>
            <a:custGeom>
              <a:avLst/>
              <a:gdLst/>
              <a:ahLst/>
              <a:cxnLst/>
              <a:rect l="l" t="t" r="r" b="b"/>
              <a:pathLst>
                <a:path w="8867" h="580" extrusionOk="0">
                  <a:moveTo>
                    <a:pt x="290" y="1"/>
                  </a:moveTo>
                  <a:cubicBezTo>
                    <a:pt x="129" y="1"/>
                    <a:pt x="0" y="130"/>
                    <a:pt x="0" y="290"/>
                  </a:cubicBezTo>
                  <a:cubicBezTo>
                    <a:pt x="0" y="451"/>
                    <a:pt x="129" y="580"/>
                    <a:pt x="290" y="580"/>
                  </a:cubicBezTo>
                  <a:lnTo>
                    <a:pt x="8577" y="580"/>
                  </a:lnTo>
                  <a:cubicBezTo>
                    <a:pt x="8736" y="580"/>
                    <a:pt x="8867" y="451"/>
                    <a:pt x="8867" y="290"/>
                  </a:cubicBezTo>
                  <a:cubicBezTo>
                    <a:pt x="8867" y="130"/>
                    <a:pt x="8736" y="1"/>
                    <a:pt x="8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31;p70"/>
            <p:cNvSpPr/>
            <p:nvPr/>
          </p:nvSpPr>
          <p:spPr>
            <a:xfrm>
              <a:off x="3864232" y="3605951"/>
              <a:ext cx="55128" cy="16176"/>
            </a:xfrm>
            <a:custGeom>
              <a:avLst/>
              <a:gdLst/>
              <a:ahLst/>
              <a:cxnLst/>
              <a:rect l="l" t="t" r="r" b="b"/>
              <a:pathLst>
                <a:path w="1980" h="581" extrusionOk="0">
                  <a:moveTo>
                    <a:pt x="291" y="0"/>
                  </a:moveTo>
                  <a:cubicBezTo>
                    <a:pt x="130" y="0"/>
                    <a:pt x="0" y="129"/>
                    <a:pt x="0" y="290"/>
                  </a:cubicBezTo>
                  <a:cubicBezTo>
                    <a:pt x="0" y="450"/>
                    <a:pt x="130" y="581"/>
                    <a:pt x="291" y="581"/>
                  </a:cubicBezTo>
                  <a:lnTo>
                    <a:pt x="1690" y="581"/>
                  </a:lnTo>
                  <a:cubicBezTo>
                    <a:pt x="1849" y="581"/>
                    <a:pt x="1980" y="450"/>
                    <a:pt x="1980" y="290"/>
                  </a:cubicBezTo>
                  <a:cubicBezTo>
                    <a:pt x="1980" y="129"/>
                    <a:pt x="1849" y="0"/>
                    <a:pt x="16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32;p70"/>
            <p:cNvSpPr/>
            <p:nvPr/>
          </p:nvSpPr>
          <p:spPr>
            <a:xfrm>
              <a:off x="3888511" y="3398242"/>
              <a:ext cx="48836" cy="16204"/>
            </a:xfrm>
            <a:custGeom>
              <a:avLst/>
              <a:gdLst/>
              <a:ahLst/>
              <a:cxnLst/>
              <a:rect l="l" t="t" r="r" b="b"/>
              <a:pathLst>
                <a:path w="1754" h="582" extrusionOk="0">
                  <a:moveTo>
                    <a:pt x="291" y="1"/>
                  </a:moveTo>
                  <a:cubicBezTo>
                    <a:pt x="131" y="1"/>
                    <a:pt x="0" y="130"/>
                    <a:pt x="0" y="291"/>
                  </a:cubicBezTo>
                  <a:cubicBezTo>
                    <a:pt x="0" y="451"/>
                    <a:pt x="131" y="581"/>
                    <a:pt x="291" y="581"/>
                  </a:cubicBezTo>
                  <a:lnTo>
                    <a:pt x="1463" y="581"/>
                  </a:lnTo>
                  <a:cubicBezTo>
                    <a:pt x="1623" y="581"/>
                    <a:pt x="1753" y="451"/>
                    <a:pt x="1753" y="291"/>
                  </a:cubicBezTo>
                  <a:cubicBezTo>
                    <a:pt x="1753" y="130"/>
                    <a:pt x="1623"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33;p70"/>
            <p:cNvSpPr/>
            <p:nvPr/>
          </p:nvSpPr>
          <p:spPr>
            <a:xfrm>
              <a:off x="3888511" y="3369592"/>
              <a:ext cx="48836" cy="16176"/>
            </a:xfrm>
            <a:custGeom>
              <a:avLst/>
              <a:gdLst/>
              <a:ahLst/>
              <a:cxnLst/>
              <a:rect l="l" t="t" r="r" b="b"/>
              <a:pathLst>
                <a:path w="1754" h="581" extrusionOk="0">
                  <a:moveTo>
                    <a:pt x="291" y="0"/>
                  </a:moveTo>
                  <a:cubicBezTo>
                    <a:pt x="131" y="0"/>
                    <a:pt x="0" y="130"/>
                    <a:pt x="0" y="291"/>
                  </a:cubicBezTo>
                  <a:cubicBezTo>
                    <a:pt x="0" y="450"/>
                    <a:pt x="131" y="581"/>
                    <a:pt x="291" y="581"/>
                  </a:cubicBezTo>
                  <a:lnTo>
                    <a:pt x="1463" y="581"/>
                  </a:lnTo>
                  <a:cubicBezTo>
                    <a:pt x="1623" y="581"/>
                    <a:pt x="1753" y="450"/>
                    <a:pt x="1753" y="291"/>
                  </a:cubicBezTo>
                  <a:cubicBezTo>
                    <a:pt x="1753" y="130"/>
                    <a:pt x="1623"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34;p70"/>
            <p:cNvSpPr/>
            <p:nvPr/>
          </p:nvSpPr>
          <p:spPr>
            <a:xfrm>
              <a:off x="3888511" y="3340941"/>
              <a:ext cx="48836" cy="16176"/>
            </a:xfrm>
            <a:custGeom>
              <a:avLst/>
              <a:gdLst/>
              <a:ahLst/>
              <a:cxnLst/>
              <a:rect l="l" t="t" r="r" b="b"/>
              <a:pathLst>
                <a:path w="1754" h="581" extrusionOk="0">
                  <a:moveTo>
                    <a:pt x="291" y="0"/>
                  </a:moveTo>
                  <a:cubicBezTo>
                    <a:pt x="131" y="0"/>
                    <a:pt x="0" y="131"/>
                    <a:pt x="0" y="290"/>
                  </a:cubicBezTo>
                  <a:cubicBezTo>
                    <a:pt x="0" y="450"/>
                    <a:pt x="131" y="581"/>
                    <a:pt x="291" y="581"/>
                  </a:cubicBezTo>
                  <a:lnTo>
                    <a:pt x="1463" y="581"/>
                  </a:lnTo>
                  <a:cubicBezTo>
                    <a:pt x="1623" y="581"/>
                    <a:pt x="1753" y="450"/>
                    <a:pt x="1753" y="290"/>
                  </a:cubicBezTo>
                  <a:cubicBezTo>
                    <a:pt x="1753" y="131"/>
                    <a:pt x="1623"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mc:Choice xmlns:a14="http://schemas.microsoft.com/office/drawing/2010/main" Requires="a14">
          <p:sp>
            <p:nvSpPr>
              <p:cNvPr id="20" name="Rectangle 19"/>
              <p:cNvSpPr/>
              <p:nvPr/>
            </p:nvSpPr>
            <p:spPr>
              <a:xfrm>
                <a:off x="926370" y="547714"/>
                <a:ext cx="7422498" cy="3194721"/>
              </a:xfrm>
              <a:prstGeom prst="rect">
                <a:avLst/>
              </a:prstGeom>
            </p:spPr>
            <p:txBody>
              <a:bodyPr wrap="square">
                <a:spAutoFit/>
              </a:bodyPr>
              <a:lstStyle/>
              <a:p>
                <a:pPr algn="just">
                  <a:lnSpc>
                    <a:spcPct val="160000"/>
                  </a:lnSpc>
                  <a:defRPr/>
                </a:pPr>
                <a:r>
                  <a:rPr lang="vi-VN" sz="1800" b="1" kern="1200">
                    <a:solidFill>
                      <a:srgbClr val="1F497D"/>
                    </a:solidFill>
                    <a:cs typeface="Arial" panose="020B0604020202020204" pitchFamily="34" charset="0"/>
                  </a:rPr>
                  <a:t>Bài </a:t>
                </a:r>
                <a:r>
                  <a:rPr lang="en-US" sz="1800" b="1" kern="1200" smtClean="0">
                    <a:solidFill>
                      <a:srgbClr val="1F497D"/>
                    </a:solidFill>
                    <a:cs typeface="Arial" panose="020B0604020202020204" pitchFamily="34" charset="0"/>
                  </a:rPr>
                  <a:t>1.10</a:t>
                </a:r>
                <a:r>
                  <a:rPr lang="vi-VN" sz="1800" b="1" kern="1200" smtClean="0">
                    <a:solidFill>
                      <a:srgbClr val="1F497D"/>
                    </a:solidFill>
                    <a:cs typeface="Arial" panose="020B0604020202020204" pitchFamily="34" charset="0"/>
                  </a:rPr>
                  <a:t> </a:t>
                </a:r>
                <a:r>
                  <a:rPr lang="vi-VN" sz="1800" b="1" kern="1200">
                    <a:solidFill>
                      <a:srgbClr val="1F497D"/>
                    </a:solidFill>
                    <a:cs typeface="Arial" panose="020B0604020202020204" pitchFamily="34" charset="0"/>
                  </a:rPr>
                  <a:t>(SGK</a:t>
                </a:r>
                <a:r>
                  <a:rPr lang="en-US" sz="1800" b="1" kern="1200">
                    <a:solidFill>
                      <a:srgbClr val="1F497D"/>
                    </a:solidFill>
                    <a:cs typeface="Arial" panose="020B0604020202020204" pitchFamily="34" charset="0"/>
                  </a:rPr>
                  <a:t> – </a:t>
                </a:r>
                <a:r>
                  <a:rPr lang="vi-VN" sz="1800" b="1" kern="1200">
                    <a:solidFill>
                      <a:srgbClr val="1F497D"/>
                    </a:solidFill>
                    <a:cs typeface="Arial" panose="020B0604020202020204" pitchFamily="34" charset="0"/>
                  </a:rPr>
                  <a:t>tr.</a:t>
                </a:r>
                <a:r>
                  <a:rPr lang="en-US" sz="1800" b="1" kern="1200" smtClean="0">
                    <a:solidFill>
                      <a:srgbClr val="1F497D"/>
                    </a:solidFill>
                    <a:cs typeface="Arial" panose="020B0604020202020204" pitchFamily="34" charset="0"/>
                  </a:rPr>
                  <a:t>21) </a:t>
                </a:r>
                <a:r>
                  <a:rPr lang="vi-VN" sz="1800">
                    <a:solidFill>
                      <a:prstClr val="black"/>
                    </a:solidFill>
                    <a:latin typeface="+mn-lt"/>
                    <a:ea typeface="+mn-ea"/>
                    <a:cs typeface="Arial" panose="020B0604020202020204" pitchFamily="34" charset="0"/>
                  </a:rPr>
                  <a:t>Trong một lớp học có 6 bóng đèn hoạt động độc lập với nhau. Mỗi bóng có </a:t>
                </a:r>
                <a:r>
                  <a:rPr lang="vi-VN" sz="1800">
                    <a:solidFill>
                      <a:prstClr val="black"/>
                    </a:solidFill>
                    <a:latin typeface="+mn-lt"/>
                    <a:ea typeface="+mn-ea"/>
                    <a:cs typeface="Arial" panose="020B0604020202020204" pitchFamily="34" charset="0"/>
                  </a:rPr>
                  <a:t>xác </a:t>
                </a:r>
                <a:r>
                  <a:rPr lang="vi-VN" sz="1800" smtClean="0">
                    <a:solidFill>
                      <a:prstClr val="black"/>
                    </a:solidFill>
                    <a:latin typeface="+mn-lt"/>
                    <a:ea typeface="+mn-ea"/>
                    <a:cs typeface="Arial" panose="020B0604020202020204" pitchFamily="34" charset="0"/>
                  </a:rPr>
                  <a:t>suất</a:t>
                </a:r>
                <a:r>
                  <a:rPr lang="en-US" sz="1800" smtClean="0">
                    <a:solidFill>
                      <a:prstClr val="black"/>
                    </a:solidFill>
                    <a:latin typeface="+mn-lt"/>
                    <a:ea typeface="+mn-ea"/>
                    <a:cs typeface="Arial" panose="020B0604020202020204" pitchFamily="34" charset="0"/>
                  </a:rPr>
                  <a:t> </a:t>
                </a:r>
                <a:r>
                  <a:rPr lang="vi-VN" sz="1800" smtClean="0">
                    <a:solidFill>
                      <a:prstClr val="black"/>
                    </a:solidFill>
                    <a:latin typeface="+mn-lt"/>
                    <a:ea typeface="+mn-ea"/>
                    <a:cs typeface="Arial" panose="020B0604020202020204" pitchFamily="34" charset="0"/>
                  </a:rPr>
                  <a:t>bị </a:t>
                </a:r>
                <a:r>
                  <a:rPr lang="vi-VN" sz="1800">
                    <a:solidFill>
                      <a:prstClr val="black"/>
                    </a:solidFill>
                    <a:latin typeface="+mn-lt"/>
                    <a:ea typeface="+mn-ea"/>
                    <a:cs typeface="Arial" panose="020B0604020202020204" pitchFamily="34" charset="0"/>
                  </a:rPr>
                  <a:t>hỏng là 0,25. Gọi </a:t>
                </a:r>
                <a14:m>
                  <m:oMath xmlns:m="http://schemas.openxmlformats.org/officeDocument/2006/math">
                    <m:r>
                      <a:rPr lang="vi-VN" sz="1800" i="1" smtClean="0">
                        <a:solidFill>
                          <a:prstClr val="black"/>
                        </a:solidFill>
                        <a:latin typeface="Cambria Math" panose="02040503050406030204" pitchFamily="18" charset="0"/>
                        <a:ea typeface="+mn-ea"/>
                        <a:cs typeface="Arial" panose="020B0604020202020204" pitchFamily="34" charset="0"/>
                      </a:rPr>
                      <m:t>𝑋</m:t>
                    </m:r>
                  </m:oMath>
                </a14:m>
                <a:r>
                  <a:rPr lang="vi-VN" sz="1800">
                    <a:solidFill>
                      <a:prstClr val="black"/>
                    </a:solidFill>
                    <a:latin typeface="+mn-lt"/>
                    <a:ea typeface="+mn-ea"/>
                    <a:cs typeface="Arial" panose="020B0604020202020204" pitchFamily="34" charset="0"/>
                  </a:rPr>
                  <a:t> là số bóng </a:t>
                </a:r>
                <a:r>
                  <a:rPr lang="vi-VN" sz="1800">
                    <a:solidFill>
                      <a:prstClr val="black"/>
                    </a:solidFill>
                    <a:latin typeface="+mn-lt"/>
                    <a:ea typeface="+mn-ea"/>
                    <a:cs typeface="Arial" panose="020B0604020202020204" pitchFamily="34" charset="0"/>
                  </a:rPr>
                  <a:t>sáng</a:t>
                </a:r>
                <a:r>
                  <a:rPr lang="vi-VN" sz="1800" smtClean="0">
                    <a:solidFill>
                      <a:prstClr val="black"/>
                    </a:solidFill>
                    <a:latin typeface="+mn-lt"/>
                    <a:ea typeface="+mn-ea"/>
                    <a:cs typeface="Arial" panose="020B0604020202020204" pitchFamily="34" charset="0"/>
                  </a:rPr>
                  <a:t>.</a:t>
                </a:r>
                <a:endParaRPr lang="en-US" sz="1800" smtClean="0">
                  <a:solidFill>
                    <a:prstClr val="black"/>
                  </a:solidFill>
                  <a:latin typeface="+mn-lt"/>
                  <a:ea typeface="+mn-ea"/>
                  <a:cs typeface="Arial" panose="020B0604020202020204" pitchFamily="34" charset="0"/>
                </a:endParaRPr>
              </a:p>
              <a:p>
                <a:pPr algn="just">
                  <a:lnSpc>
                    <a:spcPct val="160000"/>
                  </a:lnSpc>
                  <a:defRPr/>
                </a:pPr>
                <a:r>
                  <a:rPr lang="vi-VN" sz="1800" smtClean="0">
                    <a:solidFill>
                      <a:prstClr val="black"/>
                    </a:solidFill>
                    <a:latin typeface="+mn-lt"/>
                    <a:ea typeface="+mn-ea"/>
                    <a:cs typeface="Arial" panose="020B0604020202020204" pitchFamily="34" charset="0"/>
                  </a:rPr>
                  <a:t>a) Gọi </a:t>
                </a:r>
                <a:r>
                  <a:rPr lang="vi-VN" sz="1800">
                    <a:solidFill>
                      <a:prstClr val="black"/>
                    </a:solidFill>
                    <a:latin typeface="+mn-lt"/>
                    <a:ea typeface="+mn-ea"/>
                    <a:cs typeface="Arial" panose="020B0604020202020204" pitchFamily="34" charset="0"/>
                  </a:rPr>
                  <a:t>tên phân bố xác suất biến ngẫu nhiên </a:t>
                </a:r>
                <a14:m>
                  <m:oMath xmlns:m="http://schemas.openxmlformats.org/officeDocument/2006/math">
                    <m:r>
                      <a:rPr lang="vi-VN" sz="1800" i="1" smtClean="0">
                        <a:solidFill>
                          <a:prstClr val="black"/>
                        </a:solidFill>
                        <a:latin typeface="Cambria Math" panose="02040503050406030204" pitchFamily="18" charset="0"/>
                        <a:ea typeface="+mn-ea"/>
                        <a:cs typeface="Arial" panose="020B0604020202020204" pitchFamily="34" charset="0"/>
                      </a:rPr>
                      <m:t>𝑋</m:t>
                    </m:r>
                  </m:oMath>
                </a14:m>
                <a:r>
                  <a:rPr lang="vi-VN" sz="1800" smtClean="0">
                    <a:solidFill>
                      <a:prstClr val="black"/>
                    </a:solidFill>
                    <a:latin typeface="+mn-lt"/>
                    <a:ea typeface="+mn-ea"/>
                    <a:cs typeface="Arial" panose="020B0604020202020204" pitchFamily="34" charset="0"/>
                  </a:rPr>
                  <a:t>.</a:t>
                </a:r>
                <a:endParaRPr lang="en-US" sz="1800" smtClean="0">
                  <a:solidFill>
                    <a:prstClr val="black"/>
                  </a:solidFill>
                  <a:latin typeface="+mn-lt"/>
                  <a:ea typeface="+mn-ea"/>
                  <a:cs typeface="Arial" panose="020B0604020202020204" pitchFamily="34" charset="0"/>
                </a:endParaRPr>
              </a:p>
              <a:p>
                <a:pPr algn="just">
                  <a:lnSpc>
                    <a:spcPct val="160000"/>
                  </a:lnSpc>
                  <a:defRPr/>
                </a:pPr>
                <a:r>
                  <a:rPr lang="vi-VN" sz="1800" smtClean="0">
                    <a:solidFill>
                      <a:prstClr val="black"/>
                    </a:solidFill>
                    <a:latin typeface="+mn-lt"/>
                    <a:ea typeface="+mn-ea"/>
                    <a:cs typeface="Arial" panose="020B0604020202020204" pitchFamily="34" charset="0"/>
                  </a:rPr>
                  <a:t>b</a:t>
                </a:r>
                <a:r>
                  <a:rPr lang="vi-VN" sz="1800">
                    <a:solidFill>
                      <a:prstClr val="black"/>
                    </a:solidFill>
                    <a:latin typeface="+mn-lt"/>
                    <a:ea typeface="+mn-ea"/>
                    <a:cs typeface="Arial" panose="020B0604020202020204" pitchFamily="34" charset="0"/>
                  </a:rPr>
                  <a:t>) Biết rằng lớp học có đủ ánh sáng nếu có ít nhất 4 bóng sáng. Tính xác </a:t>
                </a:r>
                <a:r>
                  <a:rPr lang="vi-VN" sz="1800">
                    <a:solidFill>
                      <a:prstClr val="black"/>
                    </a:solidFill>
                    <a:latin typeface="+mn-lt"/>
                    <a:ea typeface="+mn-ea"/>
                    <a:cs typeface="Arial" panose="020B0604020202020204" pitchFamily="34" charset="0"/>
                  </a:rPr>
                  <a:t>suất </a:t>
                </a:r>
                <a:r>
                  <a:rPr lang="vi-VN" sz="1800" smtClean="0">
                    <a:solidFill>
                      <a:prstClr val="black"/>
                    </a:solidFill>
                    <a:latin typeface="+mn-lt"/>
                    <a:ea typeface="+mn-ea"/>
                    <a:cs typeface="Arial" panose="020B0604020202020204" pitchFamily="34" charset="0"/>
                  </a:rPr>
                  <a:t>để</a:t>
                </a:r>
                <a:r>
                  <a:rPr lang="en-US" sz="1800" smtClean="0">
                    <a:solidFill>
                      <a:prstClr val="black"/>
                    </a:solidFill>
                    <a:latin typeface="+mn-lt"/>
                    <a:ea typeface="+mn-ea"/>
                    <a:cs typeface="Arial" panose="020B0604020202020204" pitchFamily="34" charset="0"/>
                  </a:rPr>
                  <a:t> </a:t>
                </a:r>
                <a:r>
                  <a:rPr lang="vi-VN" sz="1800" smtClean="0">
                    <a:solidFill>
                      <a:prstClr val="black"/>
                    </a:solidFill>
                    <a:latin typeface="+mn-lt"/>
                    <a:ea typeface="+mn-ea"/>
                    <a:cs typeface="Arial" panose="020B0604020202020204" pitchFamily="34" charset="0"/>
                  </a:rPr>
                  <a:t>lớp </a:t>
                </a:r>
                <a:r>
                  <a:rPr lang="vi-VN" sz="1800">
                    <a:solidFill>
                      <a:prstClr val="black"/>
                    </a:solidFill>
                    <a:latin typeface="+mn-lt"/>
                    <a:ea typeface="+mn-ea"/>
                    <a:cs typeface="Arial" panose="020B0604020202020204" pitchFamily="34" charset="0"/>
                  </a:rPr>
                  <a:t>học đủ ánh </a:t>
                </a:r>
                <a:r>
                  <a:rPr lang="vi-VN" sz="1800">
                    <a:solidFill>
                      <a:prstClr val="black"/>
                    </a:solidFill>
                    <a:latin typeface="+mn-lt"/>
                    <a:ea typeface="+mn-ea"/>
                    <a:cs typeface="Arial" panose="020B0604020202020204" pitchFamily="34" charset="0"/>
                  </a:rPr>
                  <a:t>sáng</a:t>
                </a:r>
                <a:r>
                  <a:rPr lang="vi-VN" sz="1800" smtClean="0">
                    <a:solidFill>
                      <a:prstClr val="black"/>
                    </a:solidFill>
                    <a:latin typeface="+mn-lt"/>
                    <a:ea typeface="+mn-ea"/>
                    <a:cs typeface="Arial" panose="020B0604020202020204" pitchFamily="34" charset="0"/>
                  </a:rPr>
                  <a:t>.</a:t>
                </a:r>
                <a:endParaRPr lang="en-US" sz="1800" smtClean="0">
                  <a:solidFill>
                    <a:prstClr val="black"/>
                  </a:solidFill>
                  <a:latin typeface="+mn-lt"/>
                  <a:ea typeface="+mn-ea"/>
                  <a:cs typeface="Arial" panose="020B0604020202020204" pitchFamily="34" charset="0"/>
                </a:endParaRPr>
              </a:p>
              <a:p>
                <a:pPr algn="just">
                  <a:lnSpc>
                    <a:spcPct val="160000"/>
                  </a:lnSpc>
                  <a:defRPr/>
                </a:pPr>
                <a:r>
                  <a:rPr lang="vi-VN" sz="1800" smtClean="0">
                    <a:solidFill>
                      <a:prstClr val="black"/>
                    </a:solidFill>
                    <a:latin typeface="+mn-lt"/>
                    <a:ea typeface="+mn-ea"/>
                    <a:cs typeface="Arial" panose="020B0604020202020204" pitchFamily="34" charset="0"/>
                  </a:rPr>
                  <a:t>c</a:t>
                </a:r>
                <a:r>
                  <a:rPr lang="vi-VN" sz="1800">
                    <a:solidFill>
                      <a:prstClr val="black"/>
                    </a:solidFill>
                    <a:latin typeface="+mn-lt"/>
                    <a:ea typeface="+mn-ea"/>
                    <a:cs typeface="Arial" panose="020B0604020202020204" pitchFamily="34" charset="0"/>
                  </a:rPr>
                  <a:t>) Tính kì vọng, phương sai và độ lệch chuẩn của </a:t>
                </a:r>
                <a14:m>
                  <m:oMath xmlns:m="http://schemas.openxmlformats.org/officeDocument/2006/math">
                    <m:r>
                      <a:rPr lang="vi-VN" sz="1800" i="1" smtClean="0">
                        <a:solidFill>
                          <a:prstClr val="black"/>
                        </a:solidFill>
                        <a:latin typeface="Cambria Math" panose="02040503050406030204" pitchFamily="18" charset="0"/>
                        <a:ea typeface="+mn-ea"/>
                        <a:cs typeface="Arial" panose="020B0604020202020204" pitchFamily="34" charset="0"/>
                      </a:rPr>
                      <m:t>𝑋</m:t>
                    </m:r>
                  </m:oMath>
                </a14:m>
                <a:r>
                  <a:rPr lang="vi-VN" sz="1800">
                    <a:solidFill>
                      <a:prstClr val="black"/>
                    </a:solidFill>
                    <a:latin typeface="+mn-lt"/>
                    <a:ea typeface="+mn-ea"/>
                    <a:cs typeface="Arial" panose="020B0604020202020204" pitchFamily="34" charset="0"/>
                  </a:rPr>
                  <a:t>.</a:t>
                </a:r>
                <a:endParaRPr lang="vi-VN" sz="1800">
                  <a:solidFill>
                    <a:prstClr val="black"/>
                  </a:solidFill>
                  <a:latin typeface="+mn-lt"/>
                  <a:ea typeface="+mn-ea"/>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926370" y="547714"/>
                <a:ext cx="7422498" cy="3194721"/>
              </a:xfrm>
              <a:prstGeom prst="rect">
                <a:avLst/>
              </a:prstGeom>
              <a:blipFill>
                <a:blip r:embed="rId3"/>
                <a:stretch>
                  <a:fillRect l="-739" r="-657" b="-382"/>
                </a:stretch>
              </a:blipFill>
            </p:spPr>
            <p:txBody>
              <a:bodyPr/>
              <a:lstStyle/>
              <a:p>
                <a:r>
                  <a:rPr lang="en-US">
                    <a:noFill/>
                  </a:rPr>
                  <a:t> </a:t>
                </a:r>
              </a:p>
            </p:txBody>
          </p:sp>
        </mc:Fallback>
      </mc:AlternateContent>
      <p:pic>
        <p:nvPicPr>
          <p:cNvPr id="22" name="Picture 21"/>
          <p:cNvPicPr>
            <a:picLocks noChangeAspect="1"/>
          </p:cNvPicPr>
          <p:nvPr/>
        </p:nvPicPr>
        <p:blipFill>
          <a:blip r:embed="rId4"/>
          <a:stretch>
            <a:fillRect/>
          </a:stretch>
        </p:blipFill>
        <p:spPr>
          <a:xfrm>
            <a:off x="1051081" y="4401394"/>
            <a:ext cx="1740778" cy="3834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46" name="Google Shape;2380;p41"/>
          <p:cNvSpPr/>
          <p:nvPr/>
        </p:nvSpPr>
        <p:spPr>
          <a:xfrm>
            <a:off x="866047" y="4531884"/>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Rectangle 20"/>
          <p:cNvSpPr/>
          <p:nvPr/>
        </p:nvSpPr>
        <p:spPr>
          <a:xfrm>
            <a:off x="1009512" y="678465"/>
            <a:ext cx="87528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8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009512" y="1155835"/>
                <a:ext cx="7283697" cy="3380221"/>
              </a:xfrm>
              <a:prstGeom prst="rect">
                <a:avLst/>
              </a:prstGeom>
            </p:spPr>
            <p:txBody>
              <a:bodyPr wrap="square">
                <a:spAutoFit/>
              </a:bodyPr>
              <a:lstStyle/>
              <a:p>
                <a:pPr algn="just">
                  <a:lnSpc>
                    <a:spcPct val="150000"/>
                  </a:lnSpc>
                  <a:spcBef>
                    <a:spcPts val="300"/>
                  </a:spcBef>
                  <a:spcAft>
                    <a:spcPts val="300"/>
                  </a:spcAft>
                </a:pPr>
                <a:r>
                  <a:rPr lang="fr-FR" sz="1700" kern="100">
                    <a:latin typeface="+mn-lt"/>
                    <a:ea typeface="Aptos"/>
                    <a:cs typeface="Times New Roman" panose="02020603050405020304" pitchFamily="18" charset="0"/>
                  </a:rPr>
                  <a:t>a) </a:t>
                </a:r>
                <a14:m>
                  <m:oMath xmlns:m="http://schemas.openxmlformats.org/officeDocument/2006/math">
                    <m:r>
                      <a:rPr lang="en-US" sz="1700" i="1" kern="100">
                        <a:effectLst/>
                        <a:latin typeface="+mn-lt"/>
                        <a:ea typeface="Aptos"/>
                        <a:cs typeface="Times New Roman" panose="02020603050405020304" pitchFamily="18" charset="0"/>
                      </a:rPr>
                      <m:t>𝑋</m:t>
                    </m:r>
                  </m:oMath>
                </a14:m>
                <a:r>
                  <a:rPr lang="fr-FR" sz="1700" kern="100">
                    <a:effectLst/>
                    <a:latin typeface="+mn-lt"/>
                    <a:ea typeface="Georgia" panose="02040502050405020303" pitchFamily="18" charset="0"/>
                    <a:cs typeface="Times New Roman" panose="02020603050405020304" pitchFamily="18" charset="0"/>
                  </a:rPr>
                  <a:t> là biến ngẫu nhiên có phân bố nhị thức với tham số </a:t>
                </a:r>
                <a14:m>
                  <m:oMath xmlns:m="http://schemas.openxmlformats.org/officeDocument/2006/math">
                    <m:r>
                      <a:rPr lang="en-US" sz="1700" i="1" kern="100">
                        <a:effectLst/>
                        <a:latin typeface="+mn-lt"/>
                        <a:ea typeface="Aptos"/>
                        <a:cs typeface="Times New Roman" panose="02020603050405020304" pitchFamily="18" charset="0"/>
                      </a:rPr>
                      <m:t>𝑛</m:t>
                    </m:r>
                    <m:r>
                      <a:rPr lang="fr-FR" sz="1700" kern="100">
                        <a:effectLst/>
                        <a:latin typeface="+mn-lt"/>
                        <a:ea typeface="Aptos"/>
                        <a:cs typeface="Times New Roman" panose="02020603050405020304" pitchFamily="18" charset="0"/>
                      </a:rPr>
                      <m:t>=6;</m:t>
                    </m:r>
                    <m:r>
                      <a:rPr lang="en-US" sz="1700" i="1" kern="100">
                        <a:effectLst/>
                        <a:latin typeface="+mn-lt"/>
                        <a:ea typeface="Aptos"/>
                        <a:cs typeface="Times New Roman" panose="02020603050405020304" pitchFamily="18" charset="0"/>
                      </a:rPr>
                      <m:t>𝑝</m:t>
                    </m:r>
                    <m:r>
                      <a:rPr lang="fr-FR" sz="1700" kern="100">
                        <a:effectLst/>
                        <a:latin typeface="+mn-lt"/>
                        <a:ea typeface="Aptos"/>
                        <a:cs typeface="Times New Roman" panose="02020603050405020304" pitchFamily="18" charset="0"/>
                      </a:rPr>
                      <m:t>=0,25</m:t>
                    </m:r>
                  </m:oMath>
                </a14:m>
                <a:r>
                  <a:rPr lang="fr-FR" sz="1700" kern="100">
                    <a:effectLst/>
                    <a:latin typeface="+mn-lt"/>
                    <a:ea typeface="Aptos"/>
                    <a:cs typeface="Times New Roman" panose="02020603050405020304" pitchFamily="18" charset="0"/>
                  </a:rPr>
                  <a:t>.</a:t>
                </a:r>
                <a:endParaRPr lang="en-US" sz="1700" kern="100">
                  <a:effectLst/>
                  <a:latin typeface="+mn-lt"/>
                  <a:ea typeface="Aptos"/>
                  <a:cs typeface="Times New Roman" panose="02020603050405020304" pitchFamily="18" charset="0"/>
                </a:endParaRPr>
              </a:p>
              <a:p>
                <a:pPr algn="just">
                  <a:lnSpc>
                    <a:spcPct val="150000"/>
                  </a:lnSpc>
                  <a:spcBef>
                    <a:spcPts val="300"/>
                  </a:spcBef>
                  <a:spcAft>
                    <a:spcPts val="300"/>
                  </a:spcAft>
                </a:pPr>
                <a:r>
                  <a:rPr lang="fr-FR" sz="1700" kern="100">
                    <a:effectLst/>
                    <a:latin typeface="+mn-lt"/>
                    <a:ea typeface="Georgia" panose="02040502050405020303" pitchFamily="18" charset="0"/>
                    <a:cs typeface="Times New Roman" panose="02020603050405020304" pitchFamily="18" charset="0"/>
                  </a:rPr>
                  <a:t>b) Lớp học đủ ánh sáng khi và chi khi </a:t>
                </a:r>
                <a14:m>
                  <m:oMath xmlns:m="http://schemas.openxmlformats.org/officeDocument/2006/math">
                    <m:r>
                      <a:rPr lang="en-US" sz="1700" i="1" kern="100">
                        <a:effectLst/>
                        <a:latin typeface="+mn-lt"/>
                        <a:ea typeface="Aptos"/>
                        <a:cs typeface="Times New Roman" panose="02020603050405020304" pitchFamily="18" charset="0"/>
                      </a:rPr>
                      <m:t>𝑋</m:t>
                    </m:r>
                    <m:r>
                      <a:rPr lang="fr-FR" sz="1700" kern="100">
                        <a:effectLst/>
                        <a:latin typeface="+mn-lt"/>
                        <a:ea typeface="Aptos"/>
                        <a:cs typeface="Times New Roman" panose="02020603050405020304" pitchFamily="18" charset="0"/>
                      </a:rPr>
                      <m:t>≥4</m:t>
                    </m:r>
                  </m:oMath>
                </a14:m>
                <a:r>
                  <a:rPr lang="fr-FR" sz="1700" kern="100">
                    <a:effectLst/>
                    <a:latin typeface="+mn-lt"/>
                    <a:ea typeface="Georgia" panose="02040502050405020303" pitchFamily="18" charset="0"/>
                    <a:cs typeface="Times New Roman" panose="02020603050405020304" pitchFamily="18" charset="0"/>
                  </a:rPr>
                  <a:t>. </a:t>
                </a:r>
                <a:endParaRPr lang="fr-FR" sz="1700" kern="100" smtClean="0">
                  <a:effectLst/>
                  <a:latin typeface="+mn-lt"/>
                  <a:ea typeface="Georgia" panose="02040502050405020303" pitchFamily="18" charset="0"/>
                  <a:cs typeface="Times New Roman" panose="02020603050405020304" pitchFamily="18" charset="0"/>
                </a:endParaRPr>
              </a:p>
              <a:p>
                <a:pPr algn="just">
                  <a:lnSpc>
                    <a:spcPct val="150000"/>
                  </a:lnSpc>
                  <a:spcBef>
                    <a:spcPts val="300"/>
                  </a:spcBef>
                  <a:spcAft>
                    <a:spcPts val="300"/>
                  </a:spcAft>
                </a:pPr>
                <a:r>
                  <a:rPr lang="fr-FR" sz="1700" kern="100" smtClean="0">
                    <a:effectLst/>
                    <a:latin typeface="+mn-lt"/>
                    <a:ea typeface="Georgia" panose="02040502050405020303" pitchFamily="18" charset="0"/>
                    <a:cs typeface="Times New Roman" panose="02020603050405020304" pitchFamily="18" charset="0"/>
                  </a:rPr>
                  <a:t>Theo </a:t>
                </a:r>
                <a:r>
                  <a:rPr lang="fr-FR" sz="1700" kern="100">
                    <a:effectLst/>
                    <a:latin typeface="+mn-lt"/>
                    <a:ea typeface="Georgia" panose="02040502050405020303" pitchFamily="18" charset="0"/>
                    <a:cs typeface="Times New Roman" panose="02020603050405020304" pitchFamily="18" charset="0"/>
                  </a:rPr>
                  <a:t>chú </a:t>
                </a:r>
                <a:r>
                  <a:rPr lang="fr-FR" sz="1700" kern="100">
                    <a:effectLst/>
                    <a:latin typeface="+mn-lt"/>
                    <a:ea typeface="Georgia" panose="02040502050405020303" pitchFamily="18" charset="0"/>
                    <a:cs typeface="Times New Roman" panose="02020603050405020304" pitchFamily="18" charset="0"/>
                  </a:rPr>
                  <a:t>ý </a:t>
                </a:r>
                <a:r>
                  <a:rPr lang="fr-FR" sz="1700" kern="100" smtClean="0">
                    <a:effectLst/>
                    <a:latin typeface="+mn-lt"/>
                    <a:ea typeface="Georgia" panose="02040502050405020303" pitchFamily="18" charset="0"/>
                    <a:cs typeface="Times New Roman" panose="02020603050405020304" pitchFamily="18" charset="0"/>
                  </a:rPr>
                  <a:t>về </a:t>
                </a:r>
                <a:r>
                  <a:rPr lang="fr-FR" sz="1700" kern="100">
                    <a:effectLst/>
                    <a:latin typeface="+mn-lt"/>
                    <a:ea typeface="Georgia" panose="02040502050405020303" pitchFamily="18" charset="0"/>
                    <a:cs typeface="Times New Roman" panose="02020603050405020304" pitchFamily="18" charset="0"/>
                  </a:rPr>
                  <a:t>phân bố nhị thức ta có</a:t>
                </a:r>
                <a:endParaRPr lang="en-US" sz="1700" kern="100">
                  <a:effectLst/>
                  <a:latin typeface="+mn-lt"/>
                  <a:ea typeface="Aptos"/>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1700" i="1" kern="100">
                          <a:effectLst/>
                          <a:latin typeface="+mn-lt"/>
                          <a:ea typeface="Aptos"/>
                          <a:cs typeface="Times New Roman" panose="02020603050405020304" pitchFamily="18" charset="0"/>
                        </a:rPr>
                        <m:t>𝑃</m:t>
                      </m:r>
                      <m:r>
                        <a:rPr lang="en-US" sz="1700" kern="100">
                          <a:effectLst/>
                          <a:latin typeface="+mn-lt"/>
                          <a:ea typeface="Aptos"/>
                          <a:cs typeface="Times New Roman" panose="02020603050405020304" pitchFamily="18" charset="0"/>
                        </a:rPr>
                        <m:t>(</m:t>
                      </m:r>
                      <m:r>
                        <a:rPr lang="en-US" sz="1700" i="1" kern="100">
                          <a:effectLst/>
                          <a:latin typeface="+mn-lt"/>
                          <a:ea typeface="Aptos"/>
                          <a:cs typeface="Times New Roman" panose="02020603050405020304" pitchFamily="18" charset="0"/>
                        </a:rPr>
                        <m:t>𝑋</m:t>
                      </m:r>
                      <m:r>
                        <a:rPr lang="en-US" sz="1700" kern="100">
                          <a:effectLst/>
                          <a:latin typeface="+mn-lt"/>
                          <a:ea typeface="Aptos"/>
                          <a:cs typeface="Times New Roman" panose="02020603050405020304" pitchFamily="18" charset="0"/>
                        </a:rPr>
                        <m:t>≥4)=</m:t>
                      </m:r>
                      <m:r>
                        <a:rPr lang="en-US" sz="1700" i="1" kern="100">
                          <a:effectLst/>
                          <a:latin typeface="+mn-lt"/>
                          <a:ea typeface="Aptos"/>
                          <a:cs typeface="Times New Roman" panose="02020603050405020304" pitchFamily="18" charset="0"/>
                        </a:rPr>
                        <m:t>𝑃</m:t>
                      </m:r>
                      <m:r>
                        <a:rPr lang="en-US" sz="1700" kern="100">
                          <a:effectLst/>
                          <a:latin typeface="+mn-lt"/>
                          <a:ea typeface="Aptos"/>
                          <a:cs typeface="Times New Roman" panose="02020603050405020304" pitchFamily="18" charset="0"/>
                        </a:rPr>
                        <m:t>(</m:t>
                      </m:r>
                      <m:r>
                        <a:rPr lang="en-US" sz="1700" i="1" kern="100">
                          <a:effectLst/>
                          <a:latin typeface="+mn-lt"/>
                          <a:ea typeface="Aptos"/>
                          <a:cs typeface="Times New Roman" panose="02020603050405020304" pitchFamily="18" charset="0"/>
                        </a:rPr>
                        <m:t>𝑋</m:t>
                      </m:r>
                      <m:r>
                        <a:rPr lang="en-US" sz="1700" kern="100">
                          <a:effectLst/>
                          <a:latin typeface="+mn-lt"/>
                          <a:ea typeface="Aptos"/>
                          <a:cs typeface="Times New Roman" panose="02020603050405020304" pitchFamily="18" charset="0"/>
                        </a:rPr>
                        <m:t>=4)+</m:t>
                      </m:r>
                      <m:r>
                        <a:rPr lang="en-US" sz="1700" i="1" kern="100">
                          <a:effectLst/>
                          <a:latin typeface="+mn-lt"/>
                          <a:ea typeface="Aptos"/>
                          <a:cs typeface="Times New Roman" panose="02020603050405020304" pitchFamily="18" charset="0"/>
                        </a:rPr>
                        <m:t>𝑃</m:t>
                      </m:r>
                      <m:r>
                        <a:rPr lang="en-US" sz="1700" kern="100">
                          <a:effectLst/>
                          <a:latin typeface="+mn-lt"/>
                          <a:ea typeface="Aptos"/>
                          <a:cs typeface="Times New Roman" panose="02020603050405020304" pitchFamily="18" charset="0"/>
                        </a:rPr>
                        <m:t>(</m:t>
                      </m:r>
                      <m:r>
                        <a:rPr lang="en-US" sz="1700" i="1" kern="100">
                          <a:effectLst/>
                          <a:latin typeface="+mn-lt"/>
                          <a:ea typeface="Aptos"/>
                          <a:cs typeface="Times New Roman" panose="02020603050405020304" pitchFamily="18" charset="0"/>
                        </a:rPr>
                        <m:t>𝑋</m:t>
                      </m:r>
                      <m:r>
                        <a:rPr lang="en-US" sz="1700" kern="100">
                          <a:effectLst/>
                          <a:latin typeface="+mn-lt"/>
                          <a:ea typeface="Aptos"/>
                          <a:cs typeface="Times New Roman" panose="02020603050405020304" pitchFamily="18" charset="0"/>
                        </a:rPr>
                        <m:t>=5)+</m:t>
                      </m:r>
                      <m:r>
                        <a:rPr lang="en-US" sz="1700" i="1" kern="100">
                          <a:effectLst/>
                          <a:latin typeface="+mn-lt"/>
                          <a:ea typeface="Aptos"/>
                          <a:cs typeface="Times New Roman" panose="02020603050405020304" pitchFamily="18" charset="0"/>
                        </a:rPr>
                        <m:t>𝑃</m:t>
                      </m:r>
                      <m:r>
                        <a:rPr lang="en-US" sz="1700" kern="100">
                          <a:effectLst/>
                          <a:latin typeface="+mn-lt"/>
                          <a:ea typeface="Aptos"/>
                          <a:cs typeface="Times New Roman" panose="02020603050405020304" pitchFamily="18" charset="0"/>
                        </a:rPr>
                        <m:t>(</m:t>
                      </m:r>
                      <m:r>
                        <a:rPr lang="en-US" sz="1700" i="1" kern="100">
                          <a:effectLst/>
                          <a:latin typeface="+mn-lt"/>
                          <a:ea typeface="Aptos"/>
                          <a:cs typeface="Times New Roman" panose="02020603050405020304" pitchFamily="18" charset="0"/>
                        </a:rPr>
                        <m:t>𝑋</m:t>
                      </m:r>
                      <m:r>
                        <a:rPr lang="en-US" sz="1700" kern="100">
                          <a:effectLst/>
                          <a:latin typeface="+mn-lt"/>
                          <a:ea typeface="Aptos"/>
                          <a:cs typeface="Times New Roman" panose="02020603050405020304" pitchFamily="18" charset="0"/>
                        </a:rPr>
                        <m:t>=6)</m:t>
                      </m:r>
                    </m:oMath>
                  </m:oMathPara>
                </a14:m>
                <a:endParaRPr lang="en-US" sz="1700" kern="100">
                  <a:effectLst/>
                  <a:latin typeface="+mn-lt"/>
                  <a:ea typeface="Aptos"/>
                  <a:cs typeface="Times New Roman" panose="02020603050405020304" pitchFamily="18" charset="0"/>
                </a:endParaRPr>
              </a:p>
              <a:p>
                <a:pPr algn="just">
                  <a:lnSpc>
                    <a:spcPct val="150000"/>
                  </a:lnSpc>
                  <a:spcBef>
                    <a:spcPts val="300"/>
                  </a:spcBef>
                  <a:spcAft>
                    <a:spcPts val="300"/>
                  </a:spcAft>
                </a:pPr>
                <a:r>
                  <a:rPr lang="en-US" sz="1700" kern="100" smtClean="0">
                    <a:effectLst/>
                    <a:ea typeface="Aptos"/>
                    <a:cs typeface="Times New Roman" panose="02020603050405020304" pitchFamily="18" charset="0"/>
                  </a:rPr>
                  <a:t>               </a:t>
                </a:r>
                <a14:m>
                  <m:oMath xmlns:m="http://schemas.openxmlformats.org/officeDocument/2006/math">
                    <m:r>
                      <a:rPr lang="en-US" sz="1700" kern="100">
                        <a:effectLst/>
                        <a:latin typeface="+mn-lt"/>
                        <a:ea typeface="Aptos"/>
                        <a:cs typeface="Times New Roman" panose="02020603050405020304" pitchFamily="18" charset="0"/>
                      </a:rPr>
                      <m:t>=</m:t>
                    </m:r>
                    <m:sSubSup>
                      <m:sSubSupPr>
                        <m:ctrlPr>
                          <a:rPr lang="en-US" sz="1700" i="1" kern="100">
                            <a:effectLst/>
                            <a:latin typeface="+mn-lt"/>
                            <a:ea typeface="Aptos"/>
                            <a:cs typeface="Times New Roman" panose="02020603050405020304" pitchFamily="18" charset="0"/>
                          </a:rPr>
                        </m:ctrlPr>
                      </m:sSubSupPr>
                      <m:e>
                        <m:r>
                          <a:rPr lang="en-US" sz="1700" i="1" kern="100">
                            <a:effectLst/>
                            <a:latin typeface="+mn-lt"/>
                            <a:ea typeface="Aptos"/>
                            <a:cs typeface="Times New Roman" panose="02020603050405020304" pitchFamily="18" charset="0"/>
                          </a:rPr>
                          <m:t>𝐶</m:t>
                        </m:r>
                      </m:e>
                      <m:sub>
                        <m:r>
                          <a:rPr lang="en-US" sz="1700" kern="100">
                            <a:effectLst/>
                            <a:latin typeface="+mn-lt"/>
                            <a:ea typeface="Aptos"/>
                            <a:cs typeface="Times New Roman" panose="02020603050405020304" pitchFamily="18" charset="0"/>
                          </a:rPr>
                          <m:t>6</m:t>
                        </m:r>
                      </m:sub>
                      <m:sup>
                        <m:r>
                          <a:rPr lang="en-US" sz="1700" kern="100">
                            <a:effectLst/>
                            <a:latin typeface="+mn-lt"/>
                            <a:ea typeface="Aptos"/>
                            <a:cs typeface="Times New Roman" panose="02020603050405020304" pitchFamily="18" charset="0"/>
                          </a:rPr>
                          <m:t>4</m:t>
                        </m:r>
                      </m:sup>
                    </m:sSubSup>
                    <m:r>
                      <a:rPr lang="en-US" sz="1700" kern="100">
                        <a:effectLst/>
                        <a:latin typeface="+mn-lt"/>
                        <a:ea typeface="Aptos"/>
                        <a:cs typeface="Times New Roman" panose="02020603050405020304" pitchFamily="18" charset="0"/>
                      </a:rPr>
                      <m:t>⋅0,</m:t>
                    </m:r>
                    <m:sSup>
                      <m:sSupPr>
                        <m:ctrlPr>
                          <a:rPr lang="en-US" sz="1700" i="1" kern="100">
                            <a:effectLst/>
                            <a:latin typeface="+mn-lt"/>
                            <a:ea typeface="Aptos"/>
                            <a:cs typeface="Times New Roman" panose="02020603050405020304" pitchFamily="18" charset="0"/>
                          </a:rPr>
                        </m:ctrlPr>
                      </m:sSupPr>
                      <m:e>
                        <m:r>
                          <a:rPr lang="en-US" sz="1700" kern="100">
                            <a:effectLst/>
                            <a:latin typeface="+mn-lt"/>
                            <a:ea typeface="Aptos"/>
                            <a:cs typeface="Times New Roman" panose="02020603050405020304" pitchFamily="18" charset="0"/>
                          </a:rPr>
                          <m:t>75</m:t>
                        </m:r>
                      </m:e>
                      <m:sup>
                        <m:r>
                          <a:rPr lang="en-US" sz="1700" kern="100">
                            <a:effectLst/>
                            <a:latin typeface="+mn-lt"/>
                            <a:ea typeface="Aptos"/>
                            <a:cs typeface="Times New Roman" panose="02020603050405020304" pitchFamily="18" charset="0"/>
                          </a:rPr>
                          <m:t>4</m:t>
                        </m:r>
                      </m:sup>
                    </m:sSup>
                    <m:r>
                      <a:rPr lang="en-US" sz="1700" kern="100">
                        <a:effectLst/>
                        <a:latin typeface="+mn-lt"/>
                        <a:ea typeface="Aptos"/>
                        <a:cs typeface="Times New Roman" panose="02020603050405020304" pitchFamily="18" charset="0"/>
                      </a:rPr>
                      <m:t>⋅0,</m:t>
                    </m:r>
                    <m:sSup>
                      <m:sSupPr>
                        <m:ctrlPr>
                          <a:rPr lang="en-US" sz="1700" i="1" kern="100">
                            <a:effectLst/>
                            <a:latin typeface="+mn-lt"/>
                            <a:ea typeface="Aptos"/>
                            <a:cs typeface="Times New Roman" panose="02020603050405020304" pitchFamily="18" charset="0"/>
                          </a:rPr>
                        </m:ctrlPr>
                      </m:sSupPr>
                      <m:e>
                        <m:r>
                          <a:rPr lang="en-US" sz="1700" kern="100">
                            <a:effectLst/>
                            <a:latin typeface="+mn-lt"/>
                            <a:ea typeface="Aptos"/>
                            <a:cs typeface="Times New Roman" panose="02020603050405020304" pitchFamily="18" charset="0"/>
                          </a:rPr>
                          <m:t>25</m:t>
                        </m:r>
                      </m:e>
                      <m:sup>
                        <m:r>
                          <a:rPr lang="en-US" sz="1700" kern="100">
                            <a:effectLst/>
                            <a:latin typeface="+mn-lt"/>
                            <a:ea typeface="Aptos"/>
                            <a:cs typeface="Times New Roman" panose="02020603050405020304" pitchFamily="18" charset="0"/>
                          </a:rPr>
                          <m:t>2</m:t>
                        </m:r>
                      </m:sup>
                    </m:sSup>
                    <m:r>
                      <a:rPr lang="en-US" sz="1700" kern="100">
                        <a:effectLst/>
                        <a:latin typeface="+mn-lt"/>
                        <a:ea typeface="Aptos"/>
                        <a:cs typeface="Times New Roman" panose="02020603050405020304" pitchFamily="18" charset="0"/>
                      </a:rPr>
                      <m:t>+</m:t>
                    </m:r>
                    <m:sSubSup>
                      <m:sSubSupPr>
                        <m:ctrlPr>
                          <a:rPr lang="en-US" sz="1700" i="1" kern="100">
                            <a:effectLst/>
                            <a:latin typeface="+mn-lt"/>
                            <a:ea typeface="Aptos"/>
                            <a:cs typeface="Times New Roman" panose="02020603050405020304" pitchFamily="18" charset="0"/>
                          </a:rPr>
                        </m:ctrlPr>
                      </m:sSubSupPr>
                      <m:e>
                        <m:r>
                          <a:rPr lang="en-US" sz="1700" i="1" kern="100">
                            <a:effectLst/>
                            <a:latin typeface="+mn-lt"/>
                            <a:ea typeface="Aptos"/>
                            <a:cs typeface="Times New Roman" panose="02020603050405020304" pitchFamily="18" charset="0"/>
                          </a:rPr>
                          <m:t>𝐶</m:t>
                        </m:r>
                      </m:e>
                      <m:sub>
                        <m:r>
                          <a:rPr lang="en-US" sz="1700" kern="100">
                            <a:effectLst/>
                            <a:latin typeface="+mn-lt"/>
                            <a:ea typeface="Aptos"/>
                            <a:cs typeface="Times New Roman" panose="02020603050405020304" pitchFamily="18" charset="0"/>
                          </a:rPr>
                          <m:t>6</m:t>
                        </m:r>
                      </m:sub>
                      <m:sup>
                        <m:r>
                          <a:rPr lang="en-US" sz="1700" kern="100">
                            <a:effectLst/>
                            <a:latin typeface="+mn-lt"/>
                            <a:ea typeface="Aptos"/>
                            <a:cs typeface="Times New Roman" panose="02020603050405020304" pitchFamily="18" charset="0"/>
                          </a:rPr>
                          <m:t>5</m:t>
                        </m:r>
                      </m:sup>
                    </m:sSubSup>
                    <m:r>
                      <a:rPr lang="en-US" sz="1700" kern="100">
                        <a:effectLst/>
                        <a:latin typeface="+mn-lt"/>
                        <a:ea typeface="Aptos"/>
                        <a:cs typeface="Times New Roman" panose="02020603050405020304" pitchFamily="18" charset="0"/>
                      </a:rPr>
                      <m:t>⋅0,</m:t>
                    </m:r>
                    <m:sSup>
                      <m:sSupPr>
                        <m:ctrlPr>
                          <a:rPr lang="en-US" sz="1700" i="1" kern="100">
                            <a:effectLst/>
                            <a:latin typeface="+mn-lt"/>
                            <a:ea typeface="Aptos"/>
                            <a:cs typeface="Times New Roman" panose="02020603050405020304" pitchFamily="18" charset="0"/>
                          </a:rPr>
                        </m:ctrlPr>
                      </m:sSupPr>
                      <m:e>
                        <m:r>
                          <a:rPr lang="en-US" sz="1700" kern="100">
                            <a:effectLst/>
                            <a:latin typeface="+mn-lt"/>
                            <a:ea typeface="Aptos"/>
                            <a:cs typeface="Times New Roman" panose="02020603050405020304" pitchFamily="18" charset="0"/>
                          </a:rPr>
                          <m:t>75</m:t>
                        </m:r>
                      </m:e>
                      <m:sup>
                        <m:r>
                          <a:rPr lang="en-US" sz="1700" kern="100">
                            <a:effectLst/>
                            <a:latin typeface="+mn-lt"/>
                            <a:ea typeface="Aptos"/>
                            <a:cs typeface="Times New Roman" panose="02020603050405020304" pitchFamily="18" charset="0"/>
                          </a:rPr>
                          <m:t>5</m:t>
                        </m:r>
                      </m:sup>
                    </m:sSup>
                    <m:r>
                      <a:rPr lang="en-US" sz="1700" kern="100">
                        <a:effectLst/>
                        <a:latin typeface="+mn-lt"/>
                        <a:ea typeface="Aptos"/>
                        <a:cs typeface="Times New Roman" panose="02020603050405020304" pitchFamily="18" charset="0"/>
                      </a:rPr>
                      <m:t>⋅0,25+0,</m:t>
                    </m:r>
                    <m:sSup>
                      <m:sSupPr>
                        <m:ctrlPr>
                          <a:rPr lang="en-US" sz="1700" i="1" kern="100">
                            <a:effectLst/>
                            <a:latin typeface="+mn-lt"/>
                            <a:ea typeface="Aptos"/>
                            <a:cs typeface="Times New Roman" panose="02020603050405020304" pitchFamily="18" charset="0"/>
                          </a:rPr>
                        </m:ctrlPr>
                      </m:sSupPr>
                      <m:e>
                        <m:r>
                          <a:rPr lang="en-US" sz="1700" kern="100">
                            <a:effectLst/>
                            <a:latin typeface="+mn-lt"/>
                            <a:ea typeface="Aptos"/>
                            <a:cs typeface="Times New Roman" panose="02020603050405020304" pitchFamily="18" charset="0"/>
                          </a:rPr>
                          <m:t>75</m:t>
                        </m:r>
                      </m:e>
                      <m:sup>
                        <m:r>
                          <a:rPr lang="en-US" sz="1700" kern="100">
                            <a:effectLst/>
                            <a:latin typeface="+mn-lt"/>
                            <a:ea typeface="Aptos"/>
                            <a:cs typeface="Times New Roman" panose="02020603050405020304" pitchFamily="18" charset="0"/>
                          </a:rPr>
                          <m:t>6</m:t>
                        </m:r>
                      </m:sup>
                    </m:sSup>
                    <m:r>
                      <a:rPr lang="en-US" sz="1700" kern="100">
                        <a:effectLst/>
                        <a:latin typeface="+mn-lt"/>
                        <a:ea typeface="Aptos"/>
                        <a:cs typeface="Times New Roman" panose="02020603050405020304" pitchFamily="18" charset="0"/>
                      </a:rPr>
                      <m:t>≈0,8306</m:t>
                    </m:r>
                  </m:oMath>
                </a14:m>
                <a:endParaRPr lang="en-US" sz="1700" kern="100">
                  <a:effectLst/>
                  <a:latin typeface="+mn-lt"/>
                  <a:ea typeface="Aptos"/>
                  <a:cs typeface="Times New Roman" panose="02020603050405020304" pitchFamily="18" charset="0"/>
                </a:endParaRPr>
              </a:p>
              <a:p>
                <a:pPr>
                  <a:lnSpc>
                    <a:spcPct val="150000"/>
                  </a:lnSpc>
                  <a:spcBef>
                    <a:spcPts val="300"/>
                  </a:spcBef>
                  <a:spcAft>
                    <a:spcPts val="300"/>
                  </a:spcAft>
                </a:pPr>
                <a:r>
                  <a:rPr lang="en-US" sz="1700" kern="100">
                    <a:effectLst/>
                    <a:latin typeface="+mn-lt"/>
                    <a:ea typeface="Georgia" panose="02040502050405020303" pitchFamily="18" charset="0"/>
                    <a:cs typeface="Times New Roman" panose="02020603050405020304" pitchFamily="18" charset="0"/>
                  </a:rPr>
                  <a:t>Vậy xác suất để lớp học đủ ánh sáng khoảng </a:t>
                </a:r>
                <a14:m>
                  <m:oMath xmlns:m="http://schemas.openxmlformats.org/officeDocument/2006/math">
                    <m:r>
                      <a:rPr lang="en-US" sz="1700" i="1" kern="100" smtClean="0">
                        <a:effectLst/>
                        <a:latin typeface="Cambria Math" panose="02040503050406030204" pitchFamily="18" charset="0"/>
                        <a:ea typeface="Georgia" panose="02040502050405020303" pitchFamily="18" charset="0"/>
                        <a:cs typeface="Times New Roman" panose="02020603050405020304" pitchFamily="18" charset="0"/>
                      </a:rPr>
                      <m:t>0,8306. </m:t>
                    </m:r>
                  </m:oMath>
                </a14:m>
                <a:endParaRPr lang="en-US" sz="1700" kern="100" smtClean="0">
                  <a:effectLst/>
                  <a:latin typeface="+mn-lt"/>
                  <a:ea typeface="Aptos"/>
                  <a:cs typeface="Times New Roman" panose="02020603050405020304" pitchFamily="18" charset="0"/>
                </a:endParaRPr>
              </a:p>
              <a:p>
                <a:pPr>
                  <a:lnSpc>
                    <a:spcPct val="150000"/>
                  </a:lnSpc>
                  <a:spcBef>
                    <a:spcPts val="300"/>
                  </a:spcBef>
                  <a:spcAft>
                    <a:spcPts val="300"/>
                  </a:spcAft>
                </a:pPr>
                <a:r>
                  <a:rPr lang="en-US" sz="1700" kern="100" smtClean="0">
                    <a:effectLst/>
                    <a:latin typeface="+mn-lt"/>
                    <a:ea typeface="Aptos"/>
                    <a:cs typeface="Times New Roman" panose="02020603050405020304" pitchFamily="18" charset="0"/>
                  </a:rPr>
                  <a:t>c</a:t>
                </a:r>
                <a:r>
                  <a:rPr lang="en-US" sz="1700" kern="100">
                    <a:effectLst/>
                    <a:latin typeface="+mn-lt"/>
                    <a:ea typeface="Aptos"/>
                    <a:cs typeface="Times New Roman" panose="02020603050405020304" pitchFamily="18" charset="0"/>
                  </a:rPr>
                  <a:t>) </a:t>
                </a:r>
                <a14:m>
                  <m:oMath xmlns:m="http://schemas.openxmlformats.org/officeDocument/2006/math">
                    <m:r>
                      <a:rPr lang="en-US" sz="1700" i="1" kern="100">
                        <a:effectLst/>
                        <a:latin typeface="+mn-lt"/>
                        <a:ea typeface="Aptos"/>
                        <a:cs typeface="Times New Roman" panose="02020603050405020304" pitchFamily="18" charset="0"/>
                      </a:rPr>
                      <m:t>𝐸</m:t>
                    </m:r>
                    <m:r>
                      <a:rPr lang="en-US" sz="1700" kern="100">
                        <a:effectLst/>
                        <a:latin typeface="+mn-lt"/>
                        <a:ea typeface="Aptos"/>
                        <a:cs typeface="Times New Roman" panose="02020603050405020304" pitchFamily="18" charset="0"/>
                      </a:rPr>
                      <m:t>(</m:t>
                    </m:r>
                    <m:r>
                      <a:rPr lang="en-US" sz="1700" i="1" kern="100">
                        <a:effectLst/>
                        <a:latin typeface="+mn-lt"/>
                        <a:ea typeface="Aptos"/>
                        <a:cs typeface="Times New Roman" panose="02020603050405020304" pitchFamily="18" charset="0"/>
                      </a:rPr>
                      <m:t>𝑋</m:t>
                    </m:r>
                    <m:r>
                      <a:rPr lang="en-US" sz="1700" kern="100">
                        <a:effectLst/>
                        <a:latin typeface="+mn-lt"/>
                        <a:ea typeface="Aptos"/>
                        <a:cs typeface="Times New Roman" panose="02020603050405020304" pitchFamily="18" charset="0"/>
                      </a:rPr>
                      <m:t>)=1,5;</m:t>
                    </m:r>
                    <m:r>
                      <a:rPr lang="en-US" sz="1700" i="1" kern="100">
                        <a:effectLst/>
                        <a:latin typeface="+mn-lt"/>
                        <a:ea typeface="Aptos"/>
                        <a:cs typeface="Times New Roman" panose="02020603050405020304" pitchFamily="18" charset="0"/>
                      </a:rPr>
                      <m:t>𝑉</m:t>
                    </m:r>
                    <m:r>
                      <a:rPr lang="en-US" sz="1700" kern="100">
                        <a:effectLst/>
                        <a:latin typeface="+mn-lt"/>
                        <a:ea typeface="Aptos"/>
                        <a:cs typeface="Times New Roman" panose="02020603050405020304" pitchFamily="18" charset="0"/>
                      </a:rPr>
                      <m:t>(</m:t>
                    </m:r>
                    <m:r>
                      <a:rPr lang="en-US" sz="1700" i="1" kern="100">
                        <a:effectLst/>
                        <a:latin typeface="+mn-lt"/>
                        <a:ea typeface="Aptos"/>
                        <a:cs typeface="Times New Roman" panose="02020603050405020304" pitchFamily="18" charset="0"/>
                      </a:rPr>
                      <m:t>𝑋</m:t>
                    </m:r>
                    <m:r>
                      <a:rPr lang="en-US" sz="1700" kern="100">
                        <a:effectLst/>
                        <a:latin typeface="+mn-lt"/>
                        <a:ea typeface="Aptos"/>
                        <a:cs typeface="Times New Roman" panose="02020603050405020304" pitchFamily="18" charset="0"/>
                      </a:rPr>
                      <m:t>)=1,125;</m:t>
                    </m:r>
                    <m:r>
                      <a:rPr lang="en-US" sz="1700" i="1" kern="100">
                        <a:effectLst/>
                        <a:latin typeface="+mn-lt"/>
                        <a:ea typeface="Aptos"/>
                        <a:cs typeface="Times New Roman" panose="02020603050405020304" pitchFamily="18" charset="0"/>
                      </a:rPr>
                      <m:t>𝜎</m:t>
                    </m:r>
                    <m:r>
                      <a:rPr lang="en-US" sz="1700" kern="100">
                        <a:effectLst/>
                        <a:latin typeface="+mn-lt"/>
                        <a:ea typeface="Aptos"/>
                        <a:cs typeface="Times New Roman" panose="02020603050405020304" pitchFamily="18" charset="0"/>
                      </a:rPr>
                      <m:t>(</m:t>
                    </m:r>
                    <m:r>
                      <a:rPr lang="en-US" sz="1700" i="1" kern="100">
                        <a:effectLst/>
                        <a:latin typeface="+mn-lt"/>
                        <a:ea typeface="Aptos"/>
                        <a:cs typeface="Times New Roman" panose="02020603050405020304" pitchFamily="18" charset="0"/>
                      </a:rPr>
                      <m:t>𝑋</m:t>
                    </m:r>
                    <m:r>
                      <a:rPr lang="en-US" sz="1700" kern="100">
                        <a:effectLst/>
                        <a:latin typeface="+mn-lt"/>
                        <a:ea typeface="Aptos"/>
                        <a:cs typeface="Times New Roman" panose="02020603050405020304" pitchFamily="18" charset="0"/>
                      </a:rPr>
                      <m:t>)=</m:t>
                    </m:r>
                    <m:rad>
                      <m:radPr>
                        <m:degHide m:val="on"/>
                        <m:ctrlPr>
                          <a:rPr lang="en-US" sz="1700" i="1" kern="100">
                            <a:effectLst/>
                            <a:latin typeface="+mn-lt"/>
                            <a:ea typeface="Aptos"/>
                            <a:cs typeface="Times New Roman" panose="02020603050405020304" pitchFamily="18" charset="0"/>
                          </a:rPr>
                        </m:ctrlPr>
                      </m:radPr>
                      <m:deg/>
                      <m:e>
                        <m:r>
                          <a:rPr lang="en-US" sz="1700" kern="100">
                            <a:effectLst/>
                            <a:latin typeface="+mn-lt"/>
                            <a:ea typeface="Aptos"/>
                            <a:cs typeface="Times New Roman" panose="02020603050405020304" pitchFamily="18" charset="0"/>
                          </a:rPr>
                          <m:t>1,125</m:t>
                        </m:r>
                      </m:e>
                    </m:rad>
                    <m:r>
                      <a:rPr lang="en-US" sz="1700" kern="100">
                        <a:effectLst/>
                        <a:latin typeface="+mn-lt"/>
                        <a:ea typeface="Aptos"/>
                        <a:cs typeface="Times New Roman" panose="02020603050405020304" pitchFamily="18" charset="0"/>
                      </a:rPr>
                      <m:t>≈1,06</m:t>
                    </m:r>
                  </m:oMath>
                </a14:m>
                <a:r>
                  <a:rPr lang="en-US" sz="1700" kern="100">
                    <a:effectLst/>
                    <a:latin typeface="+mn-lt"/>
                    <a:ea typeface="Aptos"/>
                    <a:cs typeface="Times New Roman" panose="02020603050405020304" pitchFamily="18" charset="0"/>
                  </a:rPr>
                  <a:t>.</a:t>
                </a:r>
              </a:p>
            </p:txBody>
          </p:sp>
        </mc:Choice>
        <mc:Fallback>
          <p:sp>
            <p:nvSpPr>
              <p:cNvPr id="5" name="Rectangle 4"/>
              <p:cNvSpPr>
                <a:spLocks noRot="1" noChangeAspect="1" noMove="1" noResize="1" noEditPoints="1" noAdjustHandles="1" noChangeArrowheads="1" noChangeShapeType="1" noTextEdit="1"/>
              </p:cNvSpPr>
              <p:nvPr/>
            </p:nvSpPr>
            <p:spPr>
              <a:xfrm>
                <a:off x="1009512" y="1155835"/>
                <a:ext cx="7283697" cy="3380221"/>
              </a:xfrm>
              <a:prstGeom prst="rect">
                <a:avLst/>
              </a:prstGeom>
              <a:blipFill>
                <a:blip r:embed="rId3"/>
                <a:stretch>
                  <a:fillRect l="-586"/>
                </a:stretch>
              </a:blipFill>
            </p:spPr>
            <p:txBody>
              <a:bodyPr/>
              <a:lstStyle/>
              <a:p>
                <a:r>
                  <a:rPr lang="en-US">
                    <a:noFill/>
                  </a:rPr>
                  <a:t> </a:t>
                </a:r>
              </a:p>
            </p:txBody>
          </p:sp>
        </mc:Fallback>
      </mc:AlternateContent>
      <p:grpSp>
        <p:nvGrpSpPr>
          <p:cNvPr id="9" name="Google Shape;4419;p70"/>
          <p:cNvGrpSpPr/>
          <p:nvPr/>
        </p:nvGrpSpPr>
        <p:grpSpPr>
          <a:xfrm>
            <a:off x="7724872" y="3737113"/>
            <a:ext cx="592192" cy="838056"/>
            <a:chOff x="3644858" y="3153531"/>
            <a:chExt cx="362398" cy="535301"/>
          </a:xfrm>
        </p:grpSpPr>
        <p:sp>
          <p:nvSpPr>
            <p:cNvPr id="10" name="Google Shape;4420;p70"/>
            <p:cNvSpPr/>
            <p:nvPr/>
          </p:nvSpPr>
          <p:spPr>
            <a:xfrm>
              <a:off x="3673564" y="3226869"/>
              <a:ext cx="333692" cy="461963"/>
            </a:xfrm>
            <a:custGeom>
              <a:avLst/>
              <a:gdLst/>
              <a:ahLst/>
              <a:cxnLst/>
              <a:rect l="l" t="t" r="r" b="b"/>
              <a:pathLst>
                <a:path w="11985" h="16592" extrusionOk="0">
                  <a:moveTo>
                    <a:pt x="4587" y="0"/>
                  </a:moveTo>
                  <a:lnTo>
                    <a:pt x="0" y="4586"/>
                  </a:lnTo>
                  <a:lnTo>
                    <a:pt x="0" y="16058"/>
                  </a:lnTo>
                  <a:cubicBezTo>
                    <a:pt x="0" y="16352"/>
                    <a:pt x="239" y="16591"/>
                    <a:pt x="534" y="16591"/>
                  </a:cubicBezTo>
                  <a:lnTo>
                    <a:pt x="11450" y="16591"/>
                  </a:lnTo>
                  <a:cubicBezTo>
                    <a:pt x="11745" y="16591"/>
                    <a:pt x="11984" y="16352"/>
                    <a:pt x="11984" y="16058"/>
                  </a:cubicBezTo>
                  <a:lnTo>
                    <a:pt x="11984" y="533"/>
                  </a:lnTo>
                  <a:cubicBezTo>
                    <a:pt x="11984" y="239"/>
                    <a:pt x="11745" y="0"/>
                    <a:pt x="11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421;p70"/>
            <p:cNvSpPr/>
            <p:nvPr/>
          </p:nvSpPr>
          <p:spPr>
            <a:xfrm>
              <a:off x="3644858" y="3199221"/>
              <a:ext cx="333665" cy="461963"/>
            </a:xfrm>
            <a:custGeom>
              <a:avLst/>
              <a:gdLst/>
              <a:ahLst/>
              <a:cxnLst/>
              <a:rect l="l" t="t" r="r" b="b"/>
              <a:pathLst>
                <a:path w="11984" h="16592" extrusionOk="0">
                  <a:moveTo>
                    <a:pt x="4586" y="0"/>
                  </a:moveTo>
                  <a:lnTo>
                    <a:pt x="0" y="4586"/>
                  </a:lnTo>
                  <a:lnTo>
                    <a:pt x="0" y="16058"/>
                  </a:lnTo>
                  <a:cubicBezTo>
                    <a:pt x="0" y="16352"/>
                    <a:pt x="240" y="16591"/>
                    <a:pt x="533" y="16591"/>
                  </a:cubicBezTo>
                  <a:lnTo>
                    <a:pt x="11451" y="16591"/>
                  </a:lnTo>
                  <a:cubicBezTo>
                    <a:pt x="11744" y="16591"/>
                    <a:pt x="11984" y="16352"/>
                    <a:pt x="11984" y="16058"/>
                  </a:cubicBezTo>
                  <a:lnTo>
                    <a:pt x="11984" y="533"/>
                  </a:lnTo>
                  <a:cubicBezTo>
                    <a:pt x="11984" y="240"/>
                    <a:pt x="11744" y="0"/>
                    <a:pt x="11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422;p70"/>
            <p:cNvSpPr/>
            <p:nvPr/>
          </p:nvSpPr>
          <p:spPr>
            <a:xfrm>
              <a:off x="3702548" y="3355336"/>
              <a:ext cx="75147" cy="51035"/>
            </a:xfrm>
            <a:custGeom>
              <a:avLst/>
              <a:gdLst/>
              <a:ahLst/>
              <a:cxnLst/>
              <a:rect l="l" t="t" r="r" b="b"/>
              <a:pathLst>
                <a:path w="2699" h="1833" extrusionOk="0">
                  <a:moveTo>
                    <a:pt x="1350" y="0"/>
                  </a:moveTo>
                  <a:cubicBezTo>
                    <a:pt x="604" y="0"/>
                    <a:pt x="1" y="604"/>
                    <a:pt x="1" y="1349"/>
                  </a:cubicBezTo>
                  <a:lnTo>
                    <a:pt x="1" y="1638"/>
                  </a:lnTo>
                  <a:cubicBezTo>
                    <a:pt x="1" y="1745"/>
                    <a:pt x="87" y="1832"/>
                    <a:pt x="195" y="1832"/>
                  </a:cubicBezTo>
                  <a:lnTo>
                    <a:pt x="2506" y="1832"/>
                  </a:lnTo>
                  <a:cubicBezTo>
                    <a:pt x="2612" y="1832"/>
                    <a:pt x="2699" y="1745"/>
                    <a:pt x="2699" y="1638"/>
                  </a:cubicBezTo>
                  <a:lnTo>
                    <a:pt x="2699" y="1349"/>
                  </a:lnTo>
                  <a:cubicBezTo>
                    <a:pt x="2699" y="604"/>
                    <a:pt x="2095" y="0"/>
                    <a:pt x="1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23;p70"/>
            <p:cNvSpPr/>
            <p:nvPr/>
          </p:nvSpPr>
          <p:spPr>
            <a:xfrm>
              <a:off x="3714326" y="3306500"/>
              <a:ext cx="51620" cy="55045"/>
            </a:xfrm>
            <a:custGeom>
              <a:avLst/>
              <a:gdLst/>
              <a:ahLst/>
              <a:cxnLst/>
              <a:rect l="l" t="t" r="r" b="b"/>
              <a:pathLst>
                <a:path w="1854" h="1977" extrusionOk="0">
                  <a:moveTo>
                    <a:pt x="927" y="0"/>
                  </a:moveTo>
                  <a:cubicBezTo>
                    <a:pt x="416" y="0"/>
                    <a:pt x="1" y="442"/>
                    <a:pt x="1" y="988"/>
                  </a:cubicBezTo>
                  <a:cubicBezTo>
                    <a:pt x="1" y="1533"/>
                    <a:pt x="416" y="1976"/>
                    <a:pt x="927" y="1976"/>
                  </a:cubicBezTo>
                  <a:cubicBezTo>
                    <a:pt x="1439" y="1976"/>
                    <a:pt x="1854" y="1533"/>
                    <a:pt x="1854" y="988"/>
                  </a:cubicBezTo>
                  <a:cubicBezTo>
                    <a:pt x="1854" y="442"/>
                    <a:pt x="1439" y="0"/>
                    <a:pt x="9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24;p70"/>
            <p:cNvSpPr/>
            <p:nvPr/>
          </p:nvSpPr>
          <p:spPr>
            <a:xfrm>
              <a:off x="3644858" y="3199221"/>
              <a:ext cx="127714" cy="127714"/>
            </a:xfrm>
            <a:custGeom>
              <a:avLst/>
              <a:gdLst/>
              <a:ahLst/>
              <a:cxnLst/>
              <a:rect l="l" t="t" r="r" b="b"/>
              <a:pathLst>
                <a:path w="4587" h="4587" extrusionOk="0">
                  <a:moveTo>
                    <a:pt x="4586" y="0"/>
                  </a:moveTo>
                  <a:lnTo>
                    <a:pt x="0" y="4586"/>
                  </a:lnTo>
                  <a:lnTo>
                    <a:pt x="4053" y="4586"/>
                  </a:lnTo>
                  <a:cubicBezTo>
                    <a:pt x="4349" y="4586"/>
                    <a:pt x="4586" y="4347"/>
                    <a:pt x="4586" y="4053"/>
                  </a:cubicBezTo>
                  <a:lnTo>
                    <a:pt x="4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25;p70"/>
            <p:cNvSpPr/>
            <p:nvPr/>
          </p:nvSpPr>
          <p:spPr>
            <a:xfrm>
              <a:off x="3864121" y="3153531"/>
              <a:ext cx="84391" cy="146646"/>
            </a:xfrm>
            <a:custGeom>
              <a:avLst/>
              <a:gdLst/>
              <a:ahLst/>
              <a:cxnLst/>
              <a:rect l="l" t="t" r="r" b="b"/>
              <a:pathLst>
                <a:path w="3031" h="5267" extrusionOk="0">
                  <a:moveTo>
                    <a:pt x="1514" y="1"/>
                  </a:moveTo>
                  <a:cubicBezTo>
                    <a:pt x="1503" y="1"/>
                    <a:pt x="1491" y="1"/>
                    <a:pt x="1479" y="1"/>
                  </a:cubicBezTo>
                  <a:cubicBezTo>
                    <a:pt x="652" y="21"/>
                    <a:pt x="1" y="717"/>
                    <a:pt x="1" y="1544"/>
                  </a:cubicBezTo>
                  <a:lnTo>
                    <a:pt x="1" y="1641"/>
                  </a:lnTo>
                  <a:lnTo>
                    <a:pt x="924" y="1641"/>
                  </a:lnTo>
                  <a:lnTo>
                    <a:pt x="924" y="1516"/>
                  </a:lnTo>
                  <a:cubicBezTo>
                    <a:pt x="924" y="1190"/>
                    <a:pt x="1189" y="925"/>
                    <a:pt x="1515" y="925"/>
                  </a:cubicBezTo>
                  <a:cubicBezTo>
                    <a:pt x="1525" y="925"/>
                    <a:pt x="1535" y="925"/>
                    <a:pt x="1545" y="926"/>
                  </a:cubicBezTo>
                  <a:cubicBezTo>
                    <a:pt x="1863" y="941"/>
                    <a:pt x="2107" y="1215"/>
                    <a:pt x="2107" y="1533"/>
                  </a:cubicBezTo>
                  <a:lnTo>
                    <a:pt x="2107" y="3973"/>
                  </a:lnTo>
                  <a:cubicBezTo>
                    <a:pt x="2107" y="4177"/>
                    <a:pt x="1941" y="4344"/>
                    <a:pt x="1737" y="4344"/>
                  </a:cubicBezTo>
                  <a:cubicBezTo>
                    <a:pt x="1729" y="4344"/>
                    <a:pt x="1720" y="4344"/>
                    <a:pt x="1712" y="4343"/>
                  </a:cubicBezTo>
                  <a:cubicBezTo>
                    <a:pt x="1516" y="4330"/>
                    <a:pt x="1368" y="4158"/>
                    <a:pt x="1368" y="3961"/>
                  </a:cubicBezTo>
                  <a:lnTo>
                    <a:pt x="1368" y="3036"/>
                  </a:lnTo>
                  <a:cubicBezTo>
                    <a:pt x="1368" y="2832"/>
                    <a:pt x="1202" y="2666"/>
                    <a:pt x="998" y="2666"/>
                  </a:cubicBezTo>
                  <a:lnTo>
                    <a:pt x="813" y="2666"/>
                  </a:lnTo>
                  <a:cubicBezTo>
                    <a:pt x="609" y="2666"/>
                    <a:pt x="443" y="2832"/>
                    <a:pt x="443" y="3036"/>
                  </a:cubicBezTo>
                  <a:lnTo>
                    <a:pt x="443" y="3949"/>
                  </a:lnTo>
                  <a:cubicBezTo>
                    <a:pt x="443" y="4655"/>
                    <a:pt x="1000" y="5250"/>
                    <a:pt x="1706" y="5266"/>
                  </a:cubicBezTo>
                  <a:cubicBezTo>
                    <a:pt x="1716" y="5266"/>
                    <a:pt x="1726" y="5267"/>
                    <a:pt x="1737" y="5267"/>
                  </a:cubicBezTo>
                  <a:cubicBezTo>
                    <a:pt x="2450" y="5267"/>
                    <a:pt x="3030" y="4688"/>
                    <a:pt x="3030" y="3973"/>
                  </a:cubicBezTo>
                  <a:lnTo>
                    <a:pt x="3030" y="1516"/>
                  </a:lnTo>
                  <a:cubicBezTo>
                    <a:pt x="3030" y="680"/>
                    <a:pt x="2350" y="1"/>
                    <a:pt x="1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426;p70"/>
            <p:cNvSpPr/>
            <p:nvPr/>
          </p:nvSpPr>
          <p:spPr>
            <a:xfrm>
              <a:off x="3695838" y="3430819"/>
              <a:ext cx="89931" cy="16176"/>
            </a:xfrm>
            <a:custGeom>
              <a:avLst/>
              <a:gdLst/>
              <a:ahLst/>
              <a:cxnLst/>
              <a:rect l="l" t="t" r="r" b="b"/>
              <a:pathLst>
                <a:path w="3230" h="581" extrusionOk="0">
                  <a:moveTo>
                    <a:pt x="290" y="0"/>
                  </a:moveTo>
                  <a:cubicBezTo>
                    <a:pt x="129" y="0"/>
                    <a:pt x="0" y="130"/>
                    <a:pt x="0" y="291"/>
                  </a:cubicBezTo>
                  <a:cubicBezTo>
                    <a:pt x="0" y="450"/>
                    <a:pt x="129" y="581"/>
                    <a:pt x="290" y="581"/>
                  </a:cubicBezTo>
                  <a:lnTo>
                    <a:pt x="2940" y="581"/>
                  </a:lnTo>
                  <a:cubicBezTo>
                    <a:pt x="3101" y="581"/>
                    <a:pt x="3230" y="450"/>
                    <a:pt x="3230" y="291"/>
                  </a:cubicBezTo>
                  <a:cubicBezTo>
                    <a:pt x="3230" y="130"/>
                    <a:pt x="3101" y="0"/>
                    <a:pt x="2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427;p70"/>
            <p:cNvSpPr/>
            <p:nvPr/>
          </p:nvSpPr>
          <p:spPr>
            <a:xfrm>
              <a:off x="3695838" y="3458550"/>
              <a:ext cx="161960" cy="16176"/>
            </a:xfrm>
            <a:custGeom>
              <a:avLst/>
              <a:gdLst/>
              <a:ahLst/>
              <a:cxnLst/>
              <a:rect l="l" t="t" r="r" b="b"/>
              <a:pathLst>
                <a:path w="5817" h="581" extrusionOk="0">
                  <a:moveTo>
                    <a:pt x="290" y="1"/>
                  </a:moveTo>
                  <a:cubicBezTo>
                    <a:pt x="129" y="1"/>
                    <a:pt x="0" y="130"/>
                    <a:pt x="0" y="291"/>
                  </a:cubicBezTo>
                  <a:cubicBezTo>
                    <a:pt x="0" y="451"/>
                    <a:pt x="129" y="580"/>
                    <a:pt x="290" y="580"/>
                  </a:cubicBezTo>
                  <a:lnTo>
                    <a:pt x="5528" y="580"/>
                  </a:lnTo>
                  <a:cubicBezTo>
                    <a:pt x="5687" y="580"/>
                    <a:pt x="5817" y="451"/>
                    <a:pt x="5817" y="291"/>
                  </a:cubicBezTo>
                  <a:cubicBezTo>
                    <a:pt x="5817" y="130"/>
                    <a:pt x="5687" y="1"/>
                    <a:pt x="5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428;p70"/>
            <p:cNvSpPr/>
            <p:nvPr/>
          </p:nvSpPr>
          <p:spPr>
            <a:xfrm>
              <a:off x="3695838" y="3501345"/>
              <a:ext cx="246879" cy="16149"/>
            </a:xfrm>
            <a:custGeom>
              <a:avLst/>
              <a:gdLst/>
              <a:ahLst/>
              <a:cxnLst/>
              <a:rect l="l" t="t" r="r" b="b"/>
              <a:pathLst>
                <a:path w="8867" h="580" extrusionOk="0">
                  <a:moveTo>
                    <a:pt x="290" y="1"/>
                  </a:moveTo>
                  <a:cubicBezTo>
                    <a:pt x="129" y="1"/>
                    <a:pt x="0" y="130"/>
                    <a:pt x="0" y="291"/>
                  </a:cubicBezTo>
                  <a:cubicBezTo>
                    <a:pt x="0" y="451"/>
                    <a:pt x="129" y="580"/>
                    <a:pt x="290" y="580"/>
                  </a:cubicBezTo>
                  <a:lnTo>
                    <a:pt x="8577" y="580"/>
                  </a:lnTo>
                  <a:cubicBezTo>
                    <a:pt x="8736" y="580"/>
                    <a:pt x="8867" y="451"/>
                    <a:pt x="8867" y="291"/>
                  </a:cubicBezTo>
                  <a:cubicBezTo>
                    <a:pt x="8867" y="130"/>
                    <a:pt x="8736" y="1"/>
                    <a:pt x="8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429;p70"/>
            <p:cNvSpPr/>
            <p:nvPr/>
          </p:nvSpPr>
          <p:spPr>
            <a:xfrm>
              <a:off x="3695838" y="3529104"/>
              <a:ext cx="246879" cy="16149"/>
            </a:xfrm>
            <a:custGeom>
              <a:avLst/>
              <a:gdLst/>
              <a:ahLst/>
              <a:cxnLst/>
              <a:rect l="l" t="t" r="r" b="b"/>
              <a:pathLst>
                <a:path w="8867" h="580" extrusionOk="0">
                  <a:moveTo>
                    <a:pt x="290" y="0"/>
                  </a:moveTo>
                  <a:cubicBezTo>
                    <a:pt x="129" y="0"/>
                    <a:pt x="0" y="129"/>
                    <a:pt x="0" y="290"/>
                  </a:cubicBezTo>
                  <a:cubicBezTo>
                    <a:pt x="0" y="450"/>
                    <a:pt x="129" y="579"/>
                    <a:pt x="290" y="579"/>
                  </a:cubicBezTo>
                  <a:lnTo>
                    <a:pt x="8577" y="579"/>
                  </a:lnTo>
                  <a:cubicBezTo>
                    <a:pt x="8736" y="579"/>
                    <a:pt x="8867" y="450"/>
                    <a:pt x="8867" y="290"/>
                  </a:cubicBezTo>
                  <a:cubicBezTo>
                    <a:pt x="8867" y="129"/>
                    <a:pt x="8736" y="0"/>
                    <a:pt x="8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430;p70"/>
            <p:cNvSpPr/>
            <p:nvPr/>
          </p:nvSpPr>
          <p:spPr>
            <a:xfrm>
              <a:off x="3695838" y="3556836"/>
              <a:ext cx="246879" cy="16149"/>
            </a:xfrm>
            <a:custGeom>
              <a:avLst/>
              <a:gdLst/>
              <a:ahLst/>
              <a:cxnLst/>
              <a:rect l="l" t="t" r="r" b="b"/>
              <a:pathLst>
                <a:path w="8867" h="580" extrusionOk="0">
                  <a:moveTo>
                    <a:pt x="290" y="1"/>
                  </a:moveTo>
                  <a:cubicBezTo>
                    <a:pt x="129" y="1"/>
                    <a:pt x="0" y="130"/>
                    <a:pt x="0" y="290"/>
                  </a:cubicBezTo>
                  <a:cubicBezTo>
                    <a:pt x="0" y="451"/>
                    <a:pt x="129" y="580"/>
                    <a:pt x="290" y="580"/>
                  </a:cubicBezTo>
                  <a:lnTo>
                    <a:pt x="8577" y="580"/>
                  </a:lnTo>
                  <a:cubicBezTo>
                    <a:pt x="8736" y="580"/>
                    <a:pt x="8867" y="451"/>
                    <a:pt x="8867" y="290"/>
                  </a:cubicBezTo>
                  <a:cubicBezTo>
                    <a:pt x="8867" y="130"/>
                    <a:pt x="8736" y="1"/>
                    <a:pt x="8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431;p70"/>
            <p:cNvSpPr/>
            <p:nvPr/>
          </p:nvSpPr>
          <p:spPr>
            <a:xfrm>
              <a:off x="3864232" y="3605951"/>
              <a:ext cx="55128" cy="16176"/>
            </a:xfrm>
            <a:custGeom>
              <a:avLst/>
              <a:gdLst/>
              <a:ahLst/>
              <a:cxnLst/>
              <a:rect l="l" t="t" r="r" b="b"/>
              <a:pathLst>
                <a:path w="1980" h="581" extrusionOk="0">
                  <a:moveTo>
                    <a:pt x="291" y="0"/>
                  </a:moveTo>
                  <a:cubicBezTo>
                    <a:pt x="130" y="0"/>
                    <a:pt x="0" y="129"/>
                    <a:pt x="0" y="290"/>
                  </a:cubicBezTo>
                  <a:cubicBezTo>
                    <a:pt x="0" y="450"/>
                    <a:pt x="130" y="581"/>
                    <a:pt x="291" y="581"/>
                  </a:cubicBezTo>
                  <a:lnTo>
                    <a:pt x="1690" y="581"/>
                  </a:lnTo>
                  <a:cubicBezTo>
                    <a:pt x="1849" y="581"/>
                    <a:pt x="1980" y="450"/>
                    <a:pt x="1980" y="290"/>
                  </a:cubicBezTo>
                  <a:cubicBezTo>
                    <a:pt x="1980" y="129"/>
                    <a:pt x="1849" y="0"/>
                    <a:pt x="16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432;p70"/>
            <p:cNvSpPr/>
            <p:nvPr/>
          </p:nvSpPr>
          <p:spPr>
            <a:xfrm>
              <a:off x="3888511" y="3398242"/>
              <a:ext cx="48836" cy="16204"/>
            </a:xfrm>
            <a:custGeom>
              <a:avLst/>
              <a:gdLst/>
              <a:ahLst/>
              <a:cxnLst/>
              <a:rect l="l" t="t" r="r" b="b"/>
              <a:pathLst>
                <a:path w="1754" h="582" extrusionOk="0">
                  <a:moveTo>
                    <a:pt x="291" y="1"/>
                  </a:moveTo>
                  <a:cubicBezTo>
                    <a:pt x="131" y="1"/>
                    <a:pt x="0" y="130"/>
                    <a:pt x="0" y="291"/>
                  </a:cubicBezTo>
                  <a:cubicBezTo>
                    <a:pt x="0" y="451"/>
                    <a:pt x="131" y="581"/>
                    <a:pt x="291" y="581"/>
                  </a:cubicBezTo>
                  <a:lnTo>
                    <a:pt x="1463" y="581"/>
                  </a:lnTo>
                  <a:cubicBezTo>
                    <a:pt x="1623" y="581"/>
                    <a:pt x="1753" y="451"/>
                    <a:pt x="1753" y="291"/>
                  </a:cubicBezTo>
                  <a:cubicBezTo>
                    <a:pt x="1753" y="130"/>
                    <a:pt x="1623"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433;p70"/>
            <p:cNvSpPr/>
            <p:nvPr/>
          </p:nvSpPr>
          <p:spPr>
            <a:xfrm>
              <a:off x="3888511" y="3369592"/>
              <a:ext cx="48836" cy="16176"/>
            </a:xfrm>
            <a:custGeom>
              <a:avLst/>
              <a:gdLst/>
              <a:ahLst/>
              <a:cxnLst/>
              <a:rect l="l" t="t" r="r" b="b"/>
              <a:pathLst>
                <a:path w="1754" h="581" extrusionOk="0">
                  <a:moveTo>
                    <a:pt x="291" y="0"/>
                  </a:moveTo>
                  <a:cubicBezTo>
                    <a:pt x="131" y="0"/>
                    <a:pt x="0" y="130"/>
                    <a:pt x="0" y="291"/>
                  </a:cubicBezTo>
                  <a:cubicBezTo>
                    <a:pt x="0" y="450"/>
                    <a:pt x="131" y="581"/>
                    <a:pt x="291" y="581"/>
                  </a:cubicBezTo>
                  <a:lnTo>
                    <a:pt x="1463" y="581"/>
                  </a:lnTo>
                  <a:cubicBezTo>
                    <a:pt x="1623" y="581"/>
                    <a:pt x="1753" y="450"/>
                    <a:pt x="1753" y="291"/>
                  </a:cubicBezTo>
                  <a:cubicBezTo>
                    <a:pt x="1753" y="130"/>
                    <a:pt x="1623"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434;p70"/>
            <p:cNvSpPr/>
            <p:nvPr/>
          </p:nvSpPr>
          <p:spPr>
            <a:xfrm>
              <a:off x="3888511" y="3340941"/>
              <a:ext cx="48836" cy="16176"/>
            </a:xfrm>
            <a:custGeom>
              <a:avLst/>
              <a:gdLst/>
              <a:ahLst/>
              <a:cxnLst/>
              <a:rect l="l" t="t" r="r" b="b"/>
              <a:pathLst>
                <a:path w="1754" h="581" extrusionOk="0">
                  <a:moveTo>
                    <a:pt x="291" y="0"/>
                  </a:moveTo>
                  <a:cubicBezTo>
                    <a:pt x="131" y="0"/>
                    <a:pt x="0" y="131"/>
                    <a:pt x="0" y="290"/>
                  </a:cubicBezTo>
                  <a:cubicBezTo>
                    <a:pt x="0" y="450"/>
                    <a:pt x="131" y="581"/>
                    <a:pt x="291" y="581"/>
                  </a:cubicBezTo>
                  <a:lnTo>
                    <a:pt x="1463" y="581"/>
                  </a:lnTo>
                  <a:cubicBezTo>
                    <a:pt x="1623" y="581"/>
                    <a:pt x="1753" y="450"/>
                    <a:pt x="1753" y="290"/>
                  </a:cubicBezTo>
                  <a:cubicBezTo>
                    <a:pt x="1753" y="131"/>
                    <a:pt x="1623"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5928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up)">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up)">
                                      <p:cBhvr>
                                        <p:cTn id="24" dur="500"/>
                                        <p:tgtEl>
                                          <p:spTgt spid="5">
                                            <p:txEl>
                                              <p:pRg st="2" end="2"/>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up)">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E7E9F5">
            <a:alpha val="58000"/>
          </a:srgbClr>
        </a:solidFill>
        <a:effectLst/>
      </p:bgPr>
    </p:bg>
    <p:spTree>
      <p:nvGrpSpPr>
        <p:cNvPr id="1" name="Shape 217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Rectangle 20"/>
              <p:cNvSpPr/>
              <p:nvPr/>
            </p:nvSpPr>
            <p:spPr>
              <a:xfrm>
                <a:off x="298299" y="93514"/>
                <a:ext cx="8821848" cy="2074094"/>
              </a:xfrm>
              <a:prstGeom prst="rect">
                <a:avLst/>
              </a:prstGeom>
            </p:spPr>
            <p:txBody>
              <a:bodyPr wrap="square">
                <a:spAutoFit/>
              </a:bodyPr>
              <a:lstStyle/>
              <a:p>
                <a:pPr algn="just">
                  <a:lnSpc>
                    <a:spcPct val="130000"/>
                  </a:lnSpc>
                  <a:defRPr/>
                </a:pPr>
                <a:r>
                  <a:rPr lang="vi-VN" sz="1600" b="1" kern="1200" smtClean="0">
                    <a:solidFill>
                      <a:srgbClr val="1F497D"/>
                    </a:solidFill>
                    <a:cs typeface="Arial" panose="020B0604020202020204" pitchFamily="34" charset="0"/>
                  </a:rPr>
                  <a:t>Bài </a:t>
                </a:r>
                <a:r>
                  <a:rPr lang="en-US" sz="1600" b="1" kern="1200" smtClean="0">
                    <a:solidFill>
                      <a:srgbClr val="1F497D"/>
                    </a:solidFill>
                    <a:cs typeface="Arial" panose="020B0604020202020204" pitchFamily="34" charset="0"/>
                  </a:rPr>
                  <a:t>1.11</a:t>
                </a:r>
                <a:r>
                  <a:rPr lang="vi-VN" sz="1600" b="1" kern="1200" smtClean="0">
                    <a:solidFill>
                      <a:srgbClr val="1F497D"/>
                    </a:solidFill>
                    <a:cs typeface="Arial" panose="020B0604020202020204" pitchFamily="34" charset="0"/>
                  </a:rPr>
                  <a:t> </a:t>
                </a:r>
                <a:r>
                  <a:rPr lang="vi-VN" sz="1600" b="1" kern="1200">
                    <a:solidFill>
                      <a:srgbClr val="1F497D"/>
                    </a:solidFill>
                    <a:cs typeface="Arial" panose="020B0604020202020204" pitchFamily="34" charset="0"/>
                  </a:rPr>
                  <a:t>(SGK</a:t>
                </a:r>
                <a:r>
                  <a:rPr lang="en-US" sz="1600" b="1" kern="1200">
                    <a:solidFill>
                      <a:srgbClr val="1F497D"/>
                    </a:solidFill>
                    <a:cs typeface="Arial" panose="020B0604020202020204" pitchFamily="34" charset="0"/>
                  </a:rPr>
                  <a:t> – </a:t>
                </a:r>
                <a:r>
                  <a:rPr lang="vi-VN" sz="1600" b="1" kern="1200">
                    <a:solidFill>
                      <a:srgbClr val="1F497D"/>
                    </a:solidFill>
                    <a:cs typeface="Arial" panose="020B0604020202020204" pitchFamily="34" charset="0"/>
                  </a:rPr>
                  <a:t>tr.</a:t>
                </a:r>
                <a:r>
                  <a:rPr lang="en-US" sz="1600" b="1" kern="1200" smtClean="0">
                    <a:solidFill>
                      <a:srgbClr val="1F497D"/>
                    </a:solidFill>
                    <a:cs typeface="Arial" panose="020B0604020202020204" pitchFamily="34" charset="0"/>
                  </a:rPr>
                  <a:t>21) </a:t>
                </a:r>
                <a:r>
                  <a:rPr lang="vi-VN" sz="1600">
                    <a:solidFill>
                      <a:prstClr val="black"/>
                    </a:solidFill>
                    <a:latin typeface="+mn-lt"/>
                    <a:ea typeface="+mn-ea"/>
                    <a:cs typeface="Arial" panose="020B0604020202020204" pitchFamily="34" charset="0"/>
                  </a:rPr>
                  <a:t>Sơn và Tùng thi đấu bóng bàn với nhau. Trận đấu gồm 5 ván độc </a:t>
                </a:r>
                <a:r>
                  <a:rPr lang="vi-VN" sz="1600">
                    <a:solidFill>
                      <a:prstClr val="black"/>
                    </a:solidFill>
                    <a:latin typeface="+mn-lt"/>
                    <a:ea typeface="+mn-ea"/>
                    <a:cs typeface="Arial" panose="020B0604020202020204" pitchFamily="34" charset="0"/>
                  </a:rPr>
                  <a:t>lập</a:t>
                </a:r>
                <a:r>
                  <a:rPr lang="vi-VN" sz="1600" smtClean="0">
                    <a:solidFill>
                      <a:prstClr val="black"/>
                    </a:solidFill>
                    <a:latin typeface="+mn-lt"/>
                    <a:ea typeface="+mn-ea"/>
                    <a:cs typeface="Arial" panose="020B0604020202020204" pitchFamily="34" charset="0"/>
                  </a:rPr>
                  <a:t>.</a:t>
                </a:r>
                <a:endParaRPr lang="en-US" sz="1600" smtClean="0">
                  <a:solidFill>
                    <a:prstClr val="black"/>
                  </a:solidFill>
                  <a:latin typeface="+mn-lt"/>
                  <a:ea typeface="+mn-ea"/>
                  <a:cs typeface="Arial" panose="020B0604020202020204" pitchFamily="34" charset="0"/>
                </a:endParaRPr>
              </a:p>
              <a:p>
                <a:pPr algn="just">
                  <a:lnSpc>
                    <a:spcPct val="130000"/>
                  </a:lnSpc>
                  <a:defRPr/>
                </a:pPr>
                <a14:m>
                  <m:oMathPara xmlns:m="http://schemas.openxmlformats.org/officeDocument/2006/math">
                    <m:oMathParaPr>
                      <m:jc m:val="left"/>
                    </m:oMathParaPr>
                    <m:oMath xmlns:m="http://schemas.openxmlformats.org/officeDocument/2006/math">
                      <m:r>
                        <m:rPr>
                          <m:nor/>
                        </m:rPr>
                        <a:rPr lang="vi-VN" sz="1600">
                          <a:solidFill>
                            <a:prstClr val="black"/>
                          </a:solidFill>
                          <a:cs typeface="Arial" panose="020B0604020202020204" pitchFamily="34" charset="0"/>
                        </a:rPr>
                        <m:t>X</m:t>
                      </m:r>
                      <m:r>
                        <m:rPr>
                          <m:nor/>
                        </m:rPr>
                        <a:rPr lang="vi-VN" sz="1600">
                          <a:solidFill>
                            <a:prstClr val="black"/>
                          </a:solidFill>
                          <a:cs typeface="Arial" panose="020B0604020202020204" pitchFamily="34" charset="0"/>
                        </a:rPr>
                        <m:t>á</m:t>
                      </m:r>
                      <m:r>
                        <m:rPr>
                          <m:nor/>
                        </m:rPr>
                        <a:rPr lang="vi-VN" sz="1600">
                          <a:solidFill>
                            <a:prstClr val="black"/>
                          </a:solidFill>
                          <a:cs typeface="Arial" panose="020B0604020202020204" pitchFamily="34" charset="0"/>
                        </a:rPr>
                        <m:t>c</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su</m:t>
                      </m:r>
                      <m:r>
                        <m:rPr>
                          <m:nor/>
                        </m:rPr>
                        <a:rPr lang="vi-VN" sz="1600">
                          <a:solidFill>
                            <a:prstClr val="black"/>
                          </a:solidFill>
                          <a:cs typeface="Arial" panose="020B0604020202020204" pitchFamily="34" charset="0"/>
                        </a:rPr>
                        <m:t>ấ</m:t>
                      </m:r>
                      <m:r>
                        <m:rPr>
                          <m:nor/>
                        </m:rPr>
                        <a:rPr lang="vi-VN" sz="1600">
                          <a:solidFill>
                            <a:prstClr val="black"/>
                          </a:solidFill>
                          <a:cs typeface="Arial" panose="020B0604020202020204" pitchFamily="34" charset="0"/>
                        </a:rPr>
                        <m:t>t</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th</m:t>
                      </m:r>
                      <m:r>
                        <m:rPr>
                          <m:nor/>
                        </m:rPr>
                        <a:rPr lang="vi-VN" sz="1600">
                          <a:solidFill>
                            <a:prstClr val="black"/>
                          </a:solidFill>
                          <a:cs typeface="Arial" panose="020B0604020202020204" pitchFamily="34" charset="0"/>
                        </a:rPr>
                        <m:t>ắ</m:t>
                      </m:r>
                      <m:r>
                        <m:rPr>
                          <m:nor/>
                        </m:rPr>
                        <a:rPr lang="vi-VN" sz="1600">
                          <a:solidFill>
                            <a:prstClr val="black"/>
                          </a:solidFill>
                          <a:cs typeface="Arial" panose="020B0604020202020204" pitchFamily="34" charset="0"/>
                        </a:rPr>
                        <m:t>ng</m:t>
                      </m:r>
                      <m:r>
                        <m:rPr>
                          <m:nor/>
                        </m:rPr>
                        <a:rPr lang="en-US"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c</m:t>
                      </m:r>
                      <m:r>
                        <m:rPr>
                          <m:nor/>
                        </m:rPr>
                        <a:rPr lang="vi-VN" sz="1600">
                          <a:solidFill>
                            <a:prstClr val="black"/>
                          </a:solidFill>
                          <a:cs typeface="Arial" panose="020B0604020202020204" pitchFamily="34" charset="0"/>
                        </a:rPr>
                        <m:t>ủ</m:t>
                      </m:r>
                      <m:r>
                        <m:rPr>
                          <m:nor/>
                        </m:rPr>
                        <a:rPr lang="vi-VN" sz="1600">
                          <a:solidFill>
                            <a:prstClr val="black"/>
                          </a:solidFill>
                          <a:cs typeface="Arial" panose="020B0604020202020204" pitchFamily="34" charset="0"/>
                        </a:rPr>
                        <m:t>a</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S</m:t>
                      </m:r>
                      <m:r>
                        <m:rPr>
                          <m:nor/>
                        </m:rPr>
                        <a:rPr lang="vi-VN" sz="1600">
                          <a:solidFill>
                            <a:prstClr val="black"/>
                          </a:solidFill>
                          <a:cs typeface="Arial" panose="020B0604020202020204" pitchFamily="34" charset="0"/>
                        </a:rPr>
                        <m:t>ơ</m:t>
                      </m:r>
                      <m:r>
                        <m:rPr>
                          <m:nor/>
                        </m:rPr>
                        <a:rPr lang="vi-VN" sz="1600">
                          <a:solidFill>
                            <a:prstClr val="black"/>
                          </a:solidFill>
                          <a:cs typeface="Arial" panose="020B0604020202020204" pitchFamily="34" charset="0"/>
                        </a:rPr>
                        <m:t>n</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trong</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m</m:t>
                      </m:r>
                      <m:r>
                        <m:rPr>
                          <m:nor/>
                        </m:rPr>
                        <a:rPr lang="vi-VN" sz="1600">
                          <a:solidFill>
                            <a:prstClr val="black"/>
                          </a:solidFill>
                          <a:cs typeface="Arial" panose="020B0604020202020204" pitchFamily="34" charset="0"/>
                        </a:rPr>
                        <m:t>ỗ</m:t>
                      </m:r>
                      <m:r>
                        <m:rPr>
                          <m:nor/>
                        </m:rPr>
                        <a:rPr lang="vi-VN" sz="1600">
                          <a:solidFill>
                            <a:prstClr val="black"/>
                          </a:solidFill>
                          <a:cs typeface="Arial" panose="020B0604020202020204" pitchFamily="34" charset="0"/>
                        </a:rPr>
                        <m:t>i</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v</m:t>
                      </m:r>
                      <m:r>
                        <m:rPr>
                          <m:nor/>
                        </m:rPr>
                        <a:rPr lang="vi-VN" sz="1600">
                          <a:solidFill>
                            <a:prstClr val="black"/>
                          </a:solidFill>
                          <a:cs typeface="Arial" panose="020B0604020202020204" pitchFamily="34" charset="0"/>
                        </a:rPr>
                        <m:t>á</m:t>
                      </m:r>
                      <m:r>
                        <m:rPr>
                          <m:nor/>
                        </m:rPr>
                        <a:rPr lang="vi-VN" sz="1600">
                          <a:solidFill>
                            <a:prstClr val="black"/>
                          </a:solidFill>
                          <a:cs typeface="Arial" panose="020B0604020202020204" pitchFamily="34" charset="0"/>
                        </a:rPr>
                        <m:t>n</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l</m:t>
                      </m:r>
                      <m:r>
                        <m:rPr>
                          <m:nor/>
                        </m:rPr>
                        <a:rPr lang="vi-VN" sz="1600">
                          <a:solidFill>
                            <a:prstClr val="black"/>
                          </a:solidFill>
                          <a:cs typeface="Arial" panose="020B0604020202020204" pitchFamily="34" charset="0"/>
                        </a:rPr>
                        <m:t>à</m:t>
                      </m:r>
                      <m:r>
                        <a:rPr lang="en-US" sz="1600" b="0" i="1" smtClean="0">
                          <a:solidFill>
                            <a:prstClr val="black"/>
                          </a:solidFill>
                          <a:latin typeface="Cambria Math" panose="02040503050406030204" pitchFamily="18" charset="0"/>
                          <a:cs typeface="Arial" panose="020B0604020202020204" pitchFamily="34" charset="0"/>
                        </a:rPr>
                        <m:t> </m:t>
                      </m:r>
                      <m:f>
                        <m:fPr>
                          <m:ctrlPr>
                            <a:rPr lang="vi-VN" sz="1600" i="1" smtClean="0">
                              <a:solidFill>
                                <a:prstClr val="black"/>
                              </a:solidFill>
                              <a:latin typeface="Cambria Math" panose="02040503050406030204" pitchFamily="18" charset="0"/>
                              <a:ea typeface="+mn-ea"/>
                              <a:cs typeface="Arial" panose="020B0604020202020204" pitchFamily="34" charset="0"/>
                            </a:rPr>
                          </m:ctrlPr>
                        </m:fPr>
                        <m:num>
                          <m:r>
                            <a:rPr lang="en-US" sz="1600" b="0" i="1" smtClean="0">
                              <a:solidFill>
                                <a:prstClr val="black"/>
                              </a:solidFill>
                              <a:latin typeface="Cambria Math" panose="02040503050406030204" pitchFamily="18" charset="0"/>
                              <a:ea typeface="+mn-ea"/>
                              <a:cs typeface="Arial" panose="020B0604020202020204" pitchFamily="34" charset="0"/>
                            </a:rPr>
                            <m:t>1</m:t>
                          </m:r>
                        </m:num>
                        <m:den>
                          <m:r>
                            <a:rPr lang="en-US" sz="1600" b="0" i="1" smtClean="0">
                              <a:solidFill>
                                <a:prstClr val="black"/>
                              </a:solidFill>
                              <a:latin typeface="Cambria Math" panose="02040503050406030204" pitchFamily="18" charset="0"/>
                              <a:ea typeface="+mn-ea"/>
                              <a:cs typeface="Arial" panose="020B0604020202020204" pitchFamily="34" charset="0"/>
                            </a:rPr>
                            <m:t>4</m:t>
                          </m:r>
                        </m:den>
                      </m:f>
                      <m:r>
                        <a:rPr lang="en-US" sz="1600" b="0" i="1" smtClean="0">
                          <a:solidFill>
                            <a:prstClr val="black"/>
                          </a:solidFill>
                          <a:latin typeface="Cambria Math" panose="02040503050406030204" pitchFamily="18" charset="0"/>
                          <a:ea typeface="+mn-ea"/>
                          <a:cs typeface="Arial" panose="020B0604020202020204" pitchFamily="34" charset="0"/>
                        </a:rPr>
                        <m:t> . </m:t>
                      </m:r>
                      <m:r>
                        <a:rPr lang="en-US" sz="1600" b="0" i="0" smtClean="0">
                          <a:solidFill>
                            <a:prstClr val="black"/>
                          </a:solidFill>
                          <a:latin typeface="Cambria Math" panose="02040503050406030204" pitchFamily="18" charset="0"/>
                          <a:ea typeface="+mn-ea"/>
                          <a:cs typeface="Arial" panose="020B0604020202020204" pitchFamily="34" charset="0"/>
                        </a:rPr>
                        <m:t> </m:t>
                      </m:r>
                      <m:r>
                        <m:rPr>
                          <m:nor/>
                        </m:rPr>
                        <a:rPr lang="vi-VN" sz="1600">
                          <a:solidFill>
                            <a:prstClr val="black"/>
                          </a:solidFill>
                          <a:cs typeface="Arial" panose="020B0604020202020204" pitchFamily="34" charset="0"/>
                        </a:rPr>
                        <m:t>Bi</m:t>
                      </m:r>
                      <m:r>
                        <m:rPr>
                          <m:nor/>
                        </m:rPr>
                        <a:rPr lang="vi-VN" sz="1600">
                          <a:solidFill>
                            <a:prstClr val="black"/>
                          </a:solidFill>
                          <a:cs typeface="Arial" panose="020B0604020202020204" pitchFamily="34" charset="0"/>
                        </a:rPr>
                        <m:t>ế</m:t>
                      </m:r>
                      <m:r>
                        <m:rPr>
                          <m:nor/>
                        </m:rPr>
                        <a:rPr lang="vi-VN" sz="1600">
                          <a:solidFill>
                            <a:prstClr val="black"/>
                          </a:solidFill>
                          <a:cs typeface="Arial" panose="020B0604020202020204" pitchFamily="34" charset="0"/>
                        </a:rPr>
                        <m:t>t</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r</m:t>
                      </m:r>
                      <m:r>
                        <m:rPr>
                          <m:nor/>
                        </m:rPr>
                        <a:rPr lang="vi-VN" sz="1600">
                          <a:solidFill>
                            <a:prstClr val="black"/>
                          </a:solidFill>
                          <a:cs typeface="Arial" panose="020B0604020202020204" pitchFamily="34" charset="0"/>
                        </a:rPr>
                        <m:t>ằ</m:t>
                      </m:r>
                      <m:r>
                        <m:rPr>
                          <m:nor/>
                        </m:rPr>
                        <a:rPr lang="vi-VN" sz="1600">
                          <a:solidFill>
                            <a:prstClr val="black"/>
                          </a:solidFill>
                          <a:cs typeface="Arial" panose="020B0604020202020204" pitchFamily="34" charset="0"/>
                        </a:rPr>
                        <m:t>ng</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m</m:t>
                      </m:r>
                      <m:r>
                        <m:rPr>
                          <m:nor/>
                        </m:rPr>
                        <a:rPr lang="vi-VN" sz="1600">
                          <a:solidFill>
                            <a:prstClr val="black"/>
                          </a:solidFill>
                          <a:cs typeface="Arial" panose="020B0604020202020204" pitchFamily="34" charset="0"/>
                        </a:rPr>
                        <m:t>ỗ</m:t>
                      </m:r>
                      <m:r>
                        <m:rPr>
                          <m:nor/>
                        </m:rPr>
                        <a:rPr lang="vi-VN" sz="1600">
                          <a:solidFill>
                            <a:prstClr val="black"/>
                          </a:solidFill>
                          <a:cs typeface="Arial" panose="020B0604020202020204" pitchFamily="34" charset="0"/>
                        </a:rPr>
                        <m:t>i</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v</m:t>
                      </m:r>
                      <m:r>
                        <m:rPr>
                          <m:nor/>
                        </m:rPr>
                        <a:rPr lang="vi-VN" sz="1600">
                          <a:solidFill>
                            <a:prstClr val="black"/>
                          </a:solidFill>
                          <a:cs typeface="Arial" panose="020B0604020202020204" pitchFamily="34" charset="0"/>
                        </a:rPr>
                        <m:t>á</m:t>
                      </m:r>
                      <m:r>
                        <m:rPr>
                          <m:nor/>
                        </m:rPr>
                        <a:rPr lang="vi-VN" sz="1600">
                          <a:solidFill>
                            <a:prstClr val="black"/>
                          </a:solidFill>
                          <a:cs typeface="Arial" panose="020B0604020202020204" pitchFamily="34" charset="0"/>
                        </a:rPr>
                        <m:t>n</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kh</m:t>
                      </m:r>
                      <m:r>
                        <m:rPr>
                          <m:nor/>
                        </m:rPr>
                        <a:rPr lang="vi-VN" sz="1600">
                          <a:solidFill>
                            <a:prstClr val="black"/>
                          </a:solidFill>
                          <a:cs typeface="Arial" panose="020B0604020202020204" pitchFamily="34" charset="0"/>
                        </a:rPr>
                        <m:t>ô</m:t>
                      </m:r>
                      <m:r>
                        <m:rPr>
                          <m:nor/>
                        </m:rPr>
                        <a:rPr lang="vi-VN" sz="1600">
                          <a:solidFill>
                            <a:prstClr val="black"/>
                          </a:solidFill>
                          <a:cs typeface="Arial" panose="020B0604020202020204" pitchFamily="34" charset="0"/>
                        </a:rPr>
                        <m:t>ng</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c</m:t>
                      </m:r>
                      <m:r>
                        <m:rPr>
                          <m:nor/>
                        </m:rPr>
                        <a:rPr lang="vi-VN" sz="1600">
                          <a:solidFill>
                            <a:prstClr val="black"/>
                          </a:solidFill>
                          <a:cs typeface="Arial" panose="020B0604020202020204" pitchFamily="34" charset="0"/>
                        </a:rPr>
                        <m:t>ó </m:t>
                      </m:r>
                      <m:r>
                        <m:rPr>
                          <m:nor/>
                        </m:rPr>
                        <a:rPr lang="vi-VN" sz="1600">
                          <a:solidFill>
                            <a:prstClr val="black"/>
                          </a:solidFill>
                          <a:cs typeface="Arial" panose="020B0604020202020204" pitchFamily="34" charset="0"/>
                        </a:rPr>
                        <m:t>k</m:t>
                      </m:r>
                      <m:r>
                        <m:rPr>
                          <m:nor/>
                        </m:rPr>
                        <a:rPr lang="vi-VN" sz="1600">
                          <a:solidFill>
                            <a:prstClr val="black"/>
                          </a:solidFill>
                          <a:cs typeface="Arial" panose="020B0604020202020204" pitchFamily="34" charset="0"/>
                        </a:rPr>
                        <m:t>ế</m:t>
                      </m:r>
                      <m:r>
                        <m:rPr>
                          <m:nor/>
                        </m:rPr>
                        <a:rPr lang="vi-VN" sz="1600">
                          <a:solidFill>
                            <a:prstClr val="black"/>
                          </a:solidFill>
                          <a:cs typeface="Arial" panose="020B0604020202020204" pitchFamily="34" charset="0"/>
                        </a:rPr>
                        <m:t>t</m:t>
                      </m:r>
                      <m:r>
                        <m:rPr>
                          <m:nor/>
                        </m:rPr>
                        <a:rPr lang="vi-VN" sz="1600">
                          <a:solidFill>
                            <a:prstClr val="black"/>
                          </a:solidFill>
                          <a:cs typeface="Arial" panose="020B0604020202020204" pitchFamily="34" charset="0"/>
                        </a:rPr>
                        <m:t> </m:t>
                      </m:r>
                      <m:r>
                        <m:rPr>
                          <m:nor/>
                        </m:rPr>
                        <a:rPr lang="vi-VN" sz="1600">
                          <a:solidFill>
                            <a:prstClr val="black"/>
                          </a:solidFill>
                          <a:cs typeface="Arial" panose="020B0604020202020204" pitchFamily="34" charset="0"/>
                        </a:rPr>
                        <m:t>qu</m:t>
                      </m:r>
                      <m:r>
                        <m:rPr>
                          <m:nor/>
                        </m:rPr>
                        <a:rPr lang="vi-VN" sz="1600">
                          <a:solidFill>
                            <a:prstClr val="black"/>
                          </a:solidFill>
                          <a:cs typeface="Arial" panose="020B0604020202020204" pitchFamily="34" charset="0"/>
                        </a:rPr>
                        <m:t>ả </m:t>
                      </m:r>
                      <m:r>
                        <m:rPr>
                          <m:nor/>
                        </m:rPr>
                        <a:rPr lang="vi-VN" sz="1600">
                          <a:solidFill>
                            <a:prstClr val="black"/>
                          </a:solidFill>
                          <a:cs typeface="Arial" panose="020B0604020202020204" pitchFamily="34" charset="0"/>
                        </a:rPr>
                        <m:t>ho</m:t>
                      </m:r>
                      <m:r>
                        <m:rPr>
                          <m:nor/>
                        </m:rPr>
                        <a:rPr lang="vi-VN" sz="1600">
                          <a:solidFill>
                            <a:prstClr val="black"/>
                          </a:solidFill>
                          <a:cs typeface="Arial" panose="020B0604020202020204" pitchFamily="34" charset="0"/>
                        </a:rPr>
                        <m:t>à.</m:t>
                      </m:r>
                      <m:r>
                        <m:rPr>
                          <m:nor/>
                        </m:rPr>
                        <a:rPr lang="en-US" sz="1600" b="0" i="0" smtClean="0">
                          <a:solidFill>
                            <a:prstClr val="black"/>
                          </a:solidFill>
                          <a:cs typeface="Arial" panose="020B0604020202020204" pitchFamily="34" charset="0"/>
                        </a:rPr>
                        <m:t> </m:t>
                      </m:r>
                      <m:r>
                        <m:rPr>
                          <m:nor/>
                        </m:rPr>
                        <a:rPr lang="en-US" sz="1600" b="0" i="0" smtClean="0">
                          <a:solidFill>
                            <a:prstClr val="black"/>
                          </a:solidFill>
                          <a:cs typeface="Arial" panose="020B0604020202020204" pitchFamily="34" charset="0"/>
                        </a:rPr>
                        <m:t>Ng</m:t>
                      </m:r>
                      <m:r>
                        <m:rPr>
                          <m:nor/>
                        </m:rPr>
                        <a:rPr lang="en-US" sz="1600" b="0" i="0" smtClean="0">
                          <a:solidFill>
                            <a:prstClr val="black"/>
                          </a:solidFill>
                          <a:cs typeface="Arial" panose="020B0604020202020204" pitchFamily="34" charset="0"/>
                        </a:rPr>
                        <m:t>ườ</m:t>
                      </m:r>
                      <m:r>
                        <m:rPr>
                          <m:nor/>
                        </m:rPr>
                        <a:rPr lang="en-US" sz="1600" b="0" i="0" smtClean="0">
                          <a:solidFill>
                            <a:prstClr val="black"/>
                          </a:solidFill>
                          <a:cs typeface="Arial" panose="020B0604020202020204" pitchFamily="34" charset="0"/>
                        </a:rPr>
                        <m:t>i</m:t>
                      </m:r>
                    </m:oMath>
                  </m:oMathPara>
                </a14:m>
                <a:endParaRPr lang="en-US" sz="1600" smtClean="0">
                  <a:solidFill>
                    <a:prstClr val="black"/>
                  </a:solidFill>
                  <a:latin typeface="+mn-lt"/>
                  <a:ea typeface="+mn-ea"/>
                  <a:cs typeface="Arial" panose="020B0604020202020204" pitchFamily="34" charset="0"/>
                </a:endParaRPr>
              </a:p>
              <a:p>
                <a:pPr algn="just">
                  <a:lnSpc>
                    <a:spcPct val="150000"/>
                  </a:lnSpc>
                  <a:defRPr/>
                </a:pPr>
                <a:r>
                  <a:rPr lang="vi-VN" sz="1600" smtClean="0">
                    <a:solidFill>
                      <a:prstClr val="black"/>
                    </a:solidFill>
                    <a:latin typeface="+mn-lt"/>
                    <a:ea typeface="+mn-ea"/>
                    <a:cs typeface="Arial" panose="020B0604020202020204" pitchFamily="34" charset="0"/>
                  </a:rPr>
                  <a:t>thắng</a:t>
                </a:r>
                <a:r>
                  <a:rPr lang="en-US" sz="1600" smtClean="0">
                    <a:solidFill>
                      <a:prstClr val="black"/>
                    </a:solidFill>
                    <a:latin typeface="+mn-lt"/>
                    <a:ea typeface="+mn-ea"/>
                    <a:cs typeface="Arial" panose="020B0604020202020204" pitchFamily="34" charset="0"/>
                  </a:rPr>
                  <a:t> </a:t>
                </a:r>
                <a:r>
                  <a:rPr lang="vi-VN" sz="1600" smtClean="0">
                    <a:solidFill>
                      <a:prstClr val="black"/>
                    </a:solidFill>
                    <a:latin typeface="+mn-lt"/>
                    <a:ea typeface="+mn-ea"/>
                    <a:cs typeface="Arial" panose="020B0604020202020204" pitchFamily="34" charset="0"/>
                  </a:rPr>
                  <a:t>trận </a:t>
                </a:r>
                <a:r>
                  <a:rPr lang="vi-VN" sz="1600">
                    <a:solidFill>
                      <a:prstClr val="black"/>
                    </a:solidFill>
                    <a:latin typeface="+mn-lt"/>
                    <a:ea typeface="+mn-ea"/>
                    <a:cs typeface="Arial" panose="020B0604020202020204" pitchFamily="34" charset="0"/>
                  </a:rPr>
                  <a:t>đấu nếu thắng ít nhất 3 ván </a:t>
                </a:r>
                <a:r>
                  <a:rPr lang="vi-VN" sz="1600">
                    <a:solidFill>
                      <a:prstClr val="black"/>
                    </a:solidFill>
                    <a:latin typeface="+mn-lt"/>
                    <a:ea typeface="+mn-ea"/>
                    <a:cs typeface="Arial" panose="020B0604020202020204" pitchFamily="34" charset="0"/>
                  </a:rPr>
                  <a:t>đấu</a:t>
                </a:r>
                <a:r>
                  <a:rPr lang="vi-VN" sz="1600" smtClean="0">
                    <a:solidFill>
                      <a:prstClr val="black"/>
                    </a:solidFill>
                    <a:latin typeface="+mn-lt"/>
                    <a:ea typeface="+mn-ea"/>
                    <a:cs typeface="Arial" panose="020B0604020202020204" pitchFamily="34" charset="0"/>
                  </a:rPr>
                  <a:t>.</a:t>
                </a:r>
                <a:endParaRPr lang="en-US" sz="1600" smtClean="0">
                  <a:solidFill>
                    <a:prstClr val="black"/>
                  </a:solidFill>
                  <a:latin typeface="+mn-lt"/>
                  <a:ea typeface="+mn-ea"/>
                  <a:cs typeface="Arial" panose="020B0604020202020204" pitchFamily="34" charset="0"/>
                </a:endParaRPr>
              </a:p>
              <a:p>
                <a:pPr algn="just">
                  <a:lnSpc>
                    <a:spcPct val="150000"/>
                  </a:lnSpc>
                  <a:defRPr/>
                </a:pPr>
                <a:r>
                  <a:rPr lang="vi-VN" sz="1600" smtClean="0">
                    <a:solidFill>
                      <a:prstClr val="black"/>
                    </a:solidFill>
                    <a:latin typeface="+mn-lt"/>
                    <a:ea typeface="+mn-ea"/>
                    <a:cs typeface="Arial" panose="020B0604020202020204" pitchFamily="34" charset="0"/>
                  </a:rPr>
                  <a:t>a) Gọi </a:t>
                </a:r>
                <a14:m>
                  <m:oMath xmlns:m="http://schemas.openxmlformats.org/officeDocument/2006/math">
                    <m:r>
                      <a:rPr lang="vi-VN" sz="1600" i="1" smtClean="0">
                        <a:solidFill>
                          <a:prstClr val="black"/>
                        </a:solidFill>
                        <a:latin typeface="Cambria Math" panose="02040503050406030204" pitchFamily="18" charset="0"/>
                        <a:ea typeface="+mn-ea"/>
                        <a:cs typeface="Arial" panose="020B0604020202020204" pitchFamily="34" charset="0"/>
                      </a:rPr>
                      <m:t>𝑋</m:t>
                    </m:r>
                  </m:oMath>
                </a14:m>
                <a:r>
                  <a:rPr lang="vi-VN" sz="1600">
                    <a:solidFill>
                      <a:prstClr val="black"/>
                    </a:solidFill>
                    <a:latin typeface="+mn-lt"/>
                    <a:ea typeface="+mn-ea"/>
                    <a:cs typeface="Arial" panose="020B0604020202020204" pitchFamily="34" charset="0"/>
                  </a:rPr>
                  <a:t> là số trận thắng của Sơn. Hỏi </a:t>
                </a:r>
                <a14:m>
                  <m:oMath xmlns:m="http://schemas.openxmlformats.org/officeDocument/2006/math">
                    <m:r>
                      <a:rPr lang="vi-VN" sz="1600" i="1" smtClean="0">
                        <a:solidFill>
                          <a:prstClr val="black"/>
                        </a:solidFill>
                        <a:latin typeface="Cambria Math" panose="02040503050406030204" pitchFamily="18" charset="0"/>
                        <a:ea typeface="+mn-ea"/>
                        <a:cs typeface="Arial" panose="020B0604020202020204" pitchFamily="34" charset="0"/>
                      </a:rPr>
                      <m:t>𝑋</m:t>
                    </m:r>
                  </m:oMath>
                </a14:m>
                <a:r>
                  <a:rPr lang="vi-VN" sz="1600">
                    <a:solidFill>
                      <a:prstClr val="black"/>
                    </a:solidFill>
                    <a:latin typeface="+mn-lt"/>
                    <a:ea typeface="+mn-ea"/>
                    <a:cs typeface="Arial" panose="020B0604020202020204" pitchFamily="34" charset="0"/>
                  </a:rPr>
                  <a:t> là biến ngẫu nhiên có phân bố xác suất </a:t>
                </a:r>
                <a:r>
                  <a:rPr lang="vi-VN" sz="1600">
                    <a:solidFill>
                      <a:prstClr val="black"/>
                    </a:solidFill>
                    <a:latin typeface="+mn-lt"/>
                    <a:ea typeface="+mn-ea"/>
                    <a:cs typeface="Arial" panose="020B0604020202020204" pitchFamily="34" charset="0"/>
                  </a:rPr>
                  <a:t>gì</a:t>
                </a:r>
                <a:r>
                  <a:rPr lang="vi-VN" sz="1600" smtClean="0">
                    <a:solidFill>
                      <a:prstClr val="black"/>
                    </a:solidFill>
                    <a:latin typeface="+mn-lt"/>
                    <a:ea typeface="+mn-ea"/>
                    <a:cs typeface="Arial" panose="020B0604020202020204" pitchFamily="34" charset="0"/>
                  </a:rPr>
                  <a:t>?</a:t>
                </a:r>
                <a:endParaRPr lang="en-US" sz="1600" smtClean="0">
                  <a:solidFill>
                    <a:prstClr val="black"/>
                  </a:solidFill>
                  <a:latin typeface="+mn-lt"/>
                  <a:ea typeface="+mn-ea"/>
                  <a:cs typeface="Arial" panose="020B0604020202020204" pitchFamily="34" charset="0"/>
                </a:endParaRPr>
              </a:p>
              <a:p>
                <a:pPr algn="just">
                  <a:lnSpc>
                    <a:spcPct val="150000"/>
                  </a:lnSpc>
                  <a:defRPr/>
                </a:pPr>
                <a:r>
                  <a:rPr lang="vi-VN" sz="1600" smtClean="0">
                    <a:solidFill>
                      <a:prstClr val="black"/>
                    </a:solidFill>
                    <a:latin typeface="+mn-lt"/>
                    <a:ea typeface="+mn-ea"/>
                    <a:cs typeface="Arial" panose="020B0604020202020204" pitchFamily="34" charset="0"/>
                  </a:rPr>
                  <a:t>b</a:t>
                </a:r>
                <a:r>
                  <a:rPr lang="vi-VN" sz="1600">
                    <a:solidFill>
                      <a:prstClr val="black"/>
                    </a:solidFill>
                    <a:latin typeface="+mn-lt"/>
                    <a:ea typeface="+mn-ea"/>
                    <a:cs typeface="Arial" panose="020B0604020202020204" pitchFamily="34" charset="0"/>
                  </a:rPr>
                  <a:t>) Tính xác suất để Sơn thắng Tùng trong trận đấu.</a:t>
                </a:r>
                <a:endParaRPr lang="vi-VN" sz="1600">
                  <a:solidFill>
                    <a:prstClr val="black"/>
                  </a:solidFill>
                  <a:latin typeface="+mn-lt"/>
                  <a:ea typeface="+mn-ea"/>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298299" y="93514"/>
                <a:ext cx="8821848" cy="2074094"/>
              </a:xfrm>
              <a:prstGeom prst="rect">
                <a:avLst/>
              </a:prstGeom>
              <a:blipFill>
                <a:blip r:embed="rId3"/>
                <a:stretch>
                  <a:fillRect l="-415" b="-2639"/>
                </a:stretch>
              </a:blipFill>
            </p:spPr>
            <p:txBody>
              <a:bodyPr/>
              <a:lstStyle/>
              <a:p>
                <a:r>
                  <a:rPr lang="en-US">
                    <a:noFill/>
                  </a:rPr>
                  <a:t> </a:t>
                </a:r>
              </a:p>
            </p:txBody>
          </p:sp>
        </mc:Fallback>
      </mc:AlternateContent>
      <p:sp>
        <p:nvSpPr>
          <p:cNvPr id="22" name="Rectangle 21"/>
          <p:cNvSpPr/>
          <p:nvPr/>
        </p:nvSpPr>
        <p:spPr>
          <a:xfrm>
            <a:off x="298299" y="2338075"/>
            <a:ext cx="754797" cy="3385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23" name="Rectangle 22"/>
              <p:cNvSpPr/>
              <p:nvPr/>
            </p:nvSpPr>
            <p:spPr>
              <a:xfrm>
                <a:off x="298299" y="2653302"/>
                <a:ext cx="8551503" cy="2440220"/>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600" kern="100" smtClean="0">
                          <a:ea typeface="Aptos"/>
                          <a:cs typeface="Times New Roman" panose="02020603050405020304" pitchFamily="18" charset="0"/>
                        </a:rPr>
                        <m:t>a</m:t>
                      </m:r>
                      <m:r>
                        <m:rPr>
                          <m:nor/>
                        </m:rPr>
                        <a:rPr lang="en-US" sz="1600" kern="100" smtClean="0">
                          <a:ea typeface="Aptos"/>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𝑋</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l</m:t>
                      </m:r>
                      <m:r>
                        <m:rPr>
                          <m:nor/>
                        </m:rPr>
                        <a:rPr lang="en-US" sz="1600" kern="100">
                          <a:ea typeface="Georgia" panose="02040502050405020303" pitchFamily="18" charset="0"/>
                          <a:cs typeface="Times New Roman" panose="02020603050405020304" pitchFamily="18" charset="0"/>
                        </a:rPr>
                        <m:t>à </m:t>
                      </m:r>
                      <m:r>
                        <m:rPr>
                          <m:nor/>
                        </m:rPr>
                        <a:rPr lang="en-US" sz="1600" kern="100">
                          <a:ea typeface="Georgia" panose="02040502050405020303" pitchFamily="18" charset="0"/>
                          <a:cs typeface="Times New Roman" panose="02020603050405020304" pitchFamily="18" charset="0"/>
                        </a:rPr>
                        <m:t>bi</m:t>
                      </m:r>
                      <m:r>
                        <m:rPr>
                          <m:nor/>
                        </m:rPr>
                        <a:rPr lang="en-US" sz="1600" kern="100">
                          <a:ea typeface="Georgia" panose="02040502050405020303" pitchFamily="18" charset="0"/>
                          <a:cs typeface="Times New Roman" panose="02020603050405020304" pitchFamily="18" charset="0"/>
                        </a:rPr>
                        <m:t>ế</m:t>
                      </m:r>
                      <m:r>
                        <m:rPr>
                          <m:nor/>
                        </m:rPr>
                        <a:rPr lang="en-US" sz="1600" kern="100">
                          <a:ea typeface="Georgia" panose="02040502050405020303" pitchFamily="18" charset="0"/>
                          <a:cs typeface="Times New Roman" panose="02020603050405020304" pitchFamily="18" charset="0"/>
                        </a:rPr>
                        <m:t>n</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ng</m:t>
                      </m:r>
                      <m:r>
                        <m:rPr>
                          <m:nor/>
                        </m:rPr>
                        <a:rPr lang="en-US" sz="1600" kern="100">
                          <a:ea typeface="Georgia" panose="02040502050405020303" pitchFamily="18" charset="0"/>
                          <a:cs typeface="Times New Roman" panose="02020603050405020304" pitchFamily="18" charset="0"/>
                        </a:rPr>
                        <m:t>ẫ</m:t>
                      </m:r>
                      <m:r>
                        <m:rPr>
                          <m:nor/>
                        </m:rPr>
                        <a:rPr lang="en-US" sz="1600" kern="100">
                          <a:ea typeface="Georgia" panose="02040502050405020303" pitchFamily="18" charset="0"/>
                          <a:cs typeface="Times New Roman" panose="02020603050405020304" pitchFamily="18" charset="0"/>
                        </a:rPr>
                        <m:t>u</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nhi</m:t>
                      </m:r>
                      <m:r>
                        <m:rPr>
                          <m:nor/>
                        </m:rPr>
                        <a:rPr lang="en-US" sz="1600" kern="100">
                          <a:ea typeface="Georgia" panose="02040502050405020303" pitchFamily="18" charset="0"/>
                          <a:cs typeface="Times New Roman" panose="02020603050405020304" pitchFamily="18" charset="0"/>
                        </a:rPr>
                        <m:t>ê</m:t>
                      </m:r>
                      <m:r>
                        <m:rPr>
                          <m:nor/>
                        </m:rPr>
                        <a:rPr lang="en-US" sz="1600" kern="100">
                          <a:ea typeface="Georgia" panose="02040502050405020303" pitchFamily="18" charset="0"/>
                          <a:cs typeface="Times New Roman" panose="02020603050405020304" pitchFamily="18" charset="0"/>
                        </a:rPr>
                        <m:t>n</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c</m:t>
                      </m:r>
                      <m:r>
                        <m:rPr>
                          <m:nor/>
                        </m:rPr>
                        <a:rPr lang="en-US" sz="1600" kern="100">
                          <a:ea typeface="Georgia" panose="02040502050405020303" pitchFamily="18" charset="0"/>
                          <a:cs typeface="Times New Roman" panose="02020603050405020304" pitchFamily="18" charset="0"/>
                        </a:rPr>
                        <m:t>ó </m:t>
                      </m:r>
                      <m:r>
                        <m:rPr>
                          <m:nor/>
                        </m:rPr>
                        <a:rPr lang="en-US" sz="1600" kern="100">
                          <a:ea typeface="Georgia" panose="02040502050405020303" pitchFamily="18" charset="0"/>
                          <a:cs typeface="Times New Roman" panose="02020603050405020304" pitchFamily="18" charset="0"/>
                        </a:rPr>
                        <m:t>ph</m:t>
                      </m:r>
                      <m:r>
                        <m:rPr>
                          <m:nor/>
                        </m:rPr>
                        <a:rPr lang="en-US" sz="1600" kern="100">
                          <a:ea typeface="Georgia" panose="02040502050405020303" pitchFamily="18" charset="0"/>
                          <a:cs typeface="Times New Roman" panose="02020603050405020304" pitchFamily="18" charset="0"/>
                        </a:rPr>
                        <m:t>â</m:t>
                      </m:r>
                      <m:r>
                        <m:rPr>
                          <m:nor/>
                        </m:rPr>
                        <a:rPr lang="en-US" sz="1600" kern="100">
                          <a:ea typeface="Georgia" panose="02040502050405020303" pitchFamily="18" charset="0"/>
                          <a:cs typeface="Times New Roman" panose="02020603050405020304" pitchFamily="18" charset="0"/>
                        </a:rPr>
                        <m:t>n</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b</m:t>
                      </m:r>
                      <m:r>
                        <m:rPr>
                          <m:nor/>
                        </m:rPr>
                        <a:rPr lang="en-US" sz="1600" kern="100">
                          <a:ea typeface="Georgia" panose="02040502050405020303" pitchFamily="18" charset="0"/>
                          <a:cs typeface="Times New Roman" panose="02020603050405020304" pitchFamily="18" charset="0"/>
                        </a:rPr>
                        <m:t>ố </m:t>
                      </m:r>
                      <m:r>
                        <m:rPr>
                          <m:nor/>
                        </m:rPr>
                        <a:rPr lang="en-US" sz="1600" kern="100">
                          <a:ea typeface="Georgia" panose="02040502050405020303" pitchFamily="18" charset="0"/>
                          <a:cs typeface="Times New Roman" panose="02020603050405020304" pitchFamily="18" charset="0"/>
                        </a:rPr>
                        <m:t>nh</m:t>
                      </m:r>
                      <m:r>
                        <m:rPr>
                          <m:nor/>
                        </m:rPr>
                        <a:rPr lang="en-US" sz="1600" kern="100">
                          <a:ea typeface="Georgia" panose="02040502050405020303" pitchFamily="18" charset="0"/>
                          <a:cs typeface="Times New Roman" panose="02020603050405020304" pitchFamily="18" charset="0"/>
                        </a:rPr>
                        <m:t>ị </m:t>
                      </m:r>
                      <m:r>
                        <m:rPr>
                          <m:nor/>
                        </m:rPr>
                        <a:rPr lang="en-US" sz="1600" kern="100">
                          <a:ea typeface="Georgia" panose="02040502050405020303" pitchFamily="18" charset="0"/>
                          <a:cs typeface="Times New Roman" panose="02020603050405020304" pitchFamily="18" charset="0"/>
                        </a:rPr>
                        <m:t>th</m:t>
                      </m:r>
                      <m:r>
                        <m:rPr>
                          <m:nor/>
                        </m:rPr>
                        <a:rPr lang="en-US" sz="1600" kern="100">
                          <a:ea typeface="Georgia" panose="02040502050405020303" pitchFamily="18" charset="0"/>
                          <a:cs typeface="Times New Roman" panose="02020603050405020304" pitchFamily="18" charset="0"/>
                        </a:rPr>
                        <m:t>ứ</m:t>
                      </m:r>
                      <m:r>
                        <m:rPr>
                          <m:nor/>
                        </m:rPr>
                        <a:rPr lang="en-US" sz="1600" kern="100">
                          <a:ea typeface="Georgia" panose="02040502050405020303" pitchFamily="18" charset="0"/>
                          <a:cs typeface="Times New Roman" panose="02020603050405020304" pitchFamily="18" charset="0"/>
                        </a:rPr>
                        <m:t>c</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v</m:t>
                      </m:r>
                      <m:r>
                        <m:rPr>
                          <m:nor/>
                        </m:rPr>
                        <a:rPr lang="en-US" sz="1600" kern="100">
                          <a:ea typeface="Georgia" panose="02040502050405020303" pitchFamily="18" charset="0"/>
                          <a:cs typeface="Times New Roman" panose="02020603050405020304" pitchFamily="18" charset="0"/>
                        </a:rPr>
                        <m:t>ớ</m:t>
                      </m:r>
                      <m:r>
                        <m:rPr>
                          <m:nor/>
                        </m:rPr>
                        <a:rPr lang="en-US" sz="1600" kern="100">
                          <a:ea typeface="Georgia" panose="02040502050405020303" pitchFamily="18" charset="0"/>
                          <a:cs typeface="Times New Roman" panose="02020603050405020304" pitchFamily="18" charset="0"/>
                        </a:rPr>
                        <m:t>i</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600" i="1" kern="100">
                          <a:effectLst/>
                          <a:latin typeface="+mj-lt"/>
                          <a:ea typeface="Aptos"/>
                          <a:cs typeface="Times New Roman" panose="02020603050405020304" pitchFamily="18" charset="0"/>
                        </a:rPr>
                        <m:t>𝑛</m:t>
                      </m:r>
                      <m:r>
                        <a:rPr lang="en-US" sz="1600" kern="100">
                          <a:effectLst/>
                          <a:latin typeface="+mj-lt"/>
                          <a:ea typeface="Aptos"/>
                          <a:cs typeface="Times New Roman" panose="02020603050405020304" pitchFamily="18" charset="0"/>
                        </a:rPr>
                        <m:t>=5;</m:t>
                      </m:r>
                      <m:r>
                        <a:rPr lang="en-US" sz="1600" i="1" kern="100">
                          <a:effectLst/>
                          <a:latin typeface="+mj-lt"/>
                          <a:ea typeface="Aptos"/>
                          <a:cs typeface="Times New Roman" panose="02020603050405020304" pitchFamily="18" charset="0"/>
                        </a:rPr>
                        <m:t>𝑝</m:t>
                      </m:r>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m:t>
                          </m:r>
                        </m:num>
                        <m:den>
                          <m:r>
                            <a:rPr lang="en-US" sz="1600" kern="100">
                              <a:effectLst/>
                              <a:latin typeface="+mj-lt"/>
                              <a:ea typeface="Aptos"/>
                              <a:cs typeface="Times New Roman" panose="02020603050405020304" pitchFamily="18" charset="0"/>
                            </a:rPr>
                            <m:t>4</m:t>
                          </m:r>
                        </m:den>
                      </m:f>
                      <m:r>
                        <a:rPr lang="en-US" sz="1600" b="0" i="0" kern="100" smtClean="0">
                          <a:effectLst/>
                          <a:latin typeface="Cambria Math" panose="02040503050406030204" pitchFamily="18" charset="0"/>
                          <a:ea typeface="Aptos"/>
                          <a:cs typeface="Times New Roman" panose="02020603050405020304" pitchFamily="18" charset="0"/>
                        </a:rPr>
                        <m:t>.</m:t>
                      </m:r>
                    </m:oMath>
                  </m:oMathPara>
                </a14:m>
                <a:endParaRPr lang="en-US" sz="1600" kern="100">
                  <a:effectLst/>
                  <a:latin typeface="+mj-lt"/>
                  <a:ea typeface="Aptos"/>
                  <a:cs typeface="Times New Roman" panose="02020603050405020304" pitchFamily="18" charset="0"/>
                </a:endParaRPr>
              </a:p>
              <a:p>
                <a:pPr algn="just">
                  <a:lnSpc>
                    <a:spcPct val="150000"/>
                  </a:lnSpc>
                </a:pPr>
                <a:r>
                  <a:rPr lang="en-US" sz="1600" kern="100">
                    <a:effectLst/>
                    <a:latin typeface="+mj-lt"/>
                    <a:ea typeface="Georgia" panose="02040502050405020303" pitchFamily="18" charset="0"/>
                    <a:cs typeface="Times New Roman" panose="02020603050405020304" pitchFamily="18" charset="0"/>
                  </a:rPr>
                  <a:t>b) Biến cố: "Sơn thắng Tùng trong trận đắu" là biến cố </a:t>
                </a:r>
                <a14:m>
                  <m:oMath xmlns:m="http://schemas.openxmlformats.org/officeDocument/2006/math">
                    <m:r>
                      <a:rPr lang="en-US" sz="1600" kern="100">
                        <a:effectLst/>
                        <a:latin typeface="+mj-lt"/>
                        <a:ea typeface="Aptos"/>
                        <a:cs typeface="Times New Roman" panose="02020603050405020304" pitchFamily="18" charset="0"/>
                      </a:rPr>
                      <m:t>{</m:t>
                    </m:r>
                    <m:r>
                      <m:rPr>
                        <m:sty m:val="p"/>
                      </m:rPr>
                      <a:rPr lang="en-US" sz="1600" kern="100">
                        <a:effectLst/>
                        <a:latin typeface="+mj-lt"/>
                        <a:ea typeface="Aptos"/>
                        <a:cs typeface="Times New Roman" panose="02020603050405020304" pitchFamily="18" charset="0"/>
                      </a:rPr>
                      <m:t>X</m:t>
                    </m:r>
                    <m:r>
                      <a:rPr lang="en-US" sz="1600" kern="100">
                        <a:effectLst/>
                        <a:latin typeface="+mj-lt"/>
                        <a:ea typeface="Aptos"/>
                        <a:cs typeface="Times New Roman" panose="02020603050405020304" pitchFamily="18" charset="0"/>
                      </a:rPr>
                      <m:t>≥3}</m:t>
                    </m:r>
                  </m:oMath>
                </a14:m>
                <a:r>
                  <a:rPr lang="en-US" sz="1600" kern="100">
                    <a:effectLst/>
                    <a:latin typeface="+mj-lt"/>
                    <a:ea typeface="Georgia" panose="02040502050405020303" pitchFamily="18" charset="0"/>
                    <a:cs typeface="Times New Roman" panose="02020603050405020304" pitchFamily="18" charset="0"/>
                  </a:rPr>
                  <a:t>. </a:t>
                </a:r>
                <a:endParaRPr lang="en-US" sz="1600" kern="100">
                  <a:effectLst/>
                  <a:latin typeface="+mj-lt"/>
                  <a:ea typeface="Aptos"/>
                  <a:cs typeface="Times New Roman" panose="02020603050405020304" pitchFamily="18" charset="0"/>
                </a:endParaRPr>
              </a:p>
              <a:p>
                <a:pPr algn="just">
                  <a:lnSpc>
                    <a:spcPct val="150000"/>
                  </a:lnSpc>
                </a:pPr>
                <a:r>
                  <a:rPr lang="en-US" sz="1600" kern="100">
                    <a:effectLst/>
                    <a:latin typeface="+mj-lt"/>
                    <a:ea typeface="Georgia" panose="02040502050405020303" pitchFamily="18" charset="0"/>
                    <a:cs typeface="Times New Roman" panose="02020603050405020304" pitchFamily="18" charset="0"/>
                  </a:rPr>
                  <a:t>Vậy xác suất để Sơn thắng Tùng trong trận đấu là </a:t>
                </a:r>
                <a14:m>
                  <m:oMath xmlns:m="http://schemas.openxmlformats.org/officeDocument/2006/math">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≥3)</m:t>
                    </m:r>
                  </m:oMath>
                </a14:m>
                <a:r>
                  <a:rPr lang="en-US" sz="1600" kern="100">
                    <a:effectLst/>
                    <a:latin typeface="+mj-lt"/>
                    <a:ea typeface="Georgia" panose="02040502050405020303" pitchFamily="18" charset="0"/>
                    <a:cs typeface="Times New Roman" panose="02020603050405020304" pitchFamily="18" charset="0"/>
                  </a:rPr>
                  <a:t>. </a:t>
                </a:r>
                <a:endParaRPr lang="en-US" sz="1600" kern="100">
                  <a:effectLst/>
                  <a:latin typeface="+mj-lt"/>
                  <a:ea typeface="Aptos"/>
                  <a:cs typeface="Times New Roman" panose="02020603050405020304" pitchFamily="18" charset="0"/>
                </a:endParaRPr>
              </a:p>
              <a:p>
                <a:pPr algn="just">
                  <a:lnSpc>
                    <a:spcPct val="150000"/>
                  </a:lnSpc>
                </a:pPr>
                <a14:m>
                  <m:oMathPara xmlns:m="http://schemas.openxmlformats.org/officeDocument/2006/math">
                    <m:oMathParaPr>
                      <m:jc m:val="center"/>
                    </m:oMathParaPr>
                    <m:oMath xmlns:m="http://schemas.openxmlformats.org/officeDocument/2006/math">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≥3)=</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5</m:t>
                          </m:r>
                        </m:sub>
                        <m:sup>
                          <m:r>
                            <a:rPr lang="en-US" sz="1600" kern="100">
                              <a:effectLst/>
                              <a:latin typeface="+mj-lt"/>
                              <a:ea typeface="Aptos"/>
                              <a:cs typeface="Times New Roman" panose="02020603050405020304" pitchFamily="18" charset="0"/>
                            </a:rPr>
                            <m:t>3</m:t>
                          </m:r>
                        </m:sup>
                      </m:sSub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3</m:t>
                          </m:r>
                        </m:sup>
                      </m:s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5</m:t>
                          </m:r>
                        </m:sub>
                        <m:sup>
                          <m:r>
                            <a:rPr lang="en-US" sz="1600" kern="100">
                              <a:effectLst/>
                              <a:latin typeface="+mj-lt"/>
                              <a:ea typeface="Aptos"/>
                              <a:cs typeface="Times New Roman" panose="02020603050405020304" pitchFamily="18" charset="0"/>
                            </a:rPr>
                            <m:t>4</m:t>
                          </m:r>
                        </m:sup>
                      </m:sSub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4</m:t>
                          </m:r>
                        </m:sup>
                      </m:s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1</m:t>
                          </m:r>
                        </m:sup>
                      </m:sSup>
                      <m:r>
                        <a:rPr lang="en-US" sz="1600" kern="100">
                          <a:effectLst/>
                          <a:latin typeface="+mj-lt"/>
                          <a:ea typeface="Aptos"/>
                          <a:cs typeface="Times New Roman" panose="02020603050405020304" pitchFamily="18" charset="0"/>
                        </a:rPr>
                        <m:t>+</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5</m:t>
                          </m:r>
                        </m:sub>
                        <m:sup>
                          <m:r>
                            <a:rPr lang="en-US" sz="1600" kern="100">
                              <a:effectLst/>
                              <a:latin typeface="+mj-lt"/>
                              <a:ea typeface="Aptos"/>
                              <a:cs typeface="Times New Roman" panose="02020603050405020304" pitchFamily="18" charset="0"/>
                            </a:rPr>
                            <m:t>5</m:t>
                          </m:r>
                        </m:sup>
                      </m:sSub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m:t>
                                  </m:r>
                                </m:num>
                                <m:den>
                                  <m:r>
                                    <a:rPr lang="en-US" sz="1600" kern="100">
                                      <a:effectLst/>
                                      <a:latin typeface="+mj-lt"/>
                                      <a:ea typeface="Aptos"/>
                                      <a:cs typeface="Times New Roman" panose="02020603050405020304" pitchFamily="18" charset="0"/>
                                    </a:rPr>
                                    <m:t>4</m:t>
                                  </m:r>
                                </m:den>
                              </m:f>
                            </m:e>
                          </m:d>
                        </m:e>
                        <m:sup>
                          <m:r>
                            <a:rPr lang="en-US" sz="1600" kern="100">
                              <a:effectLst/>
                              <a:latin typeface="+mj-lt"/>
                              <a:ea typeface="Aptos"/>
                              <a:cs typeface="Times New Roman" panose="02020603050405020304" pitchFamily="18" charset="0"/>
                            </a:rPr>
                            <m:t>5</m:t>
                          </m:r>
                        </m:sup>
                      </m:sSup>
                      <m:r>
                        <a:rPr lang="en-US" sz="1600" kern="100">
                          <a:effectLst/>
                          <a:latin typeface="+mj-lt"/>
                          <a:ea typeface="Aptos"/>
                          <a:cs typeface="Times New Roman" panose="02020603050405020304" pitchFamily="18" charset="0"/>
                        </a:rPr>
                        <m:t>=10⋅</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9</m:t>
                          </m:r>
                        </m:num>
                        <m:den>
                          <m:r>
                            <a:rPr lang="en-US" sz="1600" kern="100">
                              <a:effectLst/>
                              <a:latin typeface="+mj-lt"/>
                              <a:ea typeface="Aptos"/>
                              <a:cs typeface="Times New Roman" panose="02020603050405020304" pitchFamily="18" charset="0"/>
                            </a:rPr>
                            <m:t>1024</m:t>
                          </m:r>
                        </m:den>
                      </m:f>
                      <m:r>
                        <a:rPr lang="en-US" sz="1600" kern="100">
                          <a:effectLst/>
                          <a:latin typeface="+mj-lt"/>
                          <a:ea typeface="Aptos"/>
                          <a:cs typeface="Times New Roman" panose="02020603050405020304" pitchFamily="18" charset="0"/>
                        </a:rPr>
                        <m:t>+5⋅</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1024</m:t>
                          </m:r>
                        </m:den>
                      </m:f>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m:t>
                          </m:r>
                        </m:num>
                        <m:den>
                          <m:r>
                            <a:rPr lang="en-US" sz="1600" kern="100">
                              <a:effectLst/>
                              <a:latin typeface="+mj-lt"/>
                              <a:ea typeface="Aptos"/>
                              <a:cs typeface="Times New Roman" panose="02020603050405020304" pitchFamily="18" charset="0"/>
                            </a:rPr>
                            <m:t>1024</m:t>
                          </m:r>
                        </m:den>
                      </m:f>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106</m:t>
                          </m:r>
                        </m:num>
                        <m:den>
                          <m:r>
                            <a:rPr lang="en-US" sz="1600" kern="100">
                              <a:effectLst/>
                              <a:latin typeface="+mj-lt"/>
                              <a:ea typeface="Aptos"/>
                              <a:cs typeface="Times New Roman" panose="02020603050405020304" pitchFamily="18" charset="0"/>
                            </a:rPr>
                            <m:t>1024</m:t>
                          </m:r>
                        </m:den>
                      </m:f>
                    </m:oMath>
                  </m:oMathPara>
                </a14:m>
                <a:endParaRPr lang="en-US" sz="1600" kern="100">
                  <a:effectLst/>
                  <a:latin typeface="+mj-lt"/>
                  <a:ea typeface="Aptos"/>
                  <a:cs typeface="Times New Roman" panose="02020603050405020304" pitchFamily="18"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298299" y="2653302"/>
                <a:ext cx="8551503" cy="2440220"/>
              </a:xfrm>
              <a:prstGeom prst="rect">
                <a:avLst/>
              </a:prstGeom>
              <a:blipFill>
                <a:blip r:embed="rId4"/>
                <a:stretch>
                  <a:fillRect l="-428"/>
                </a:stretch>
              </a:blipFill>
            </p:spPr>
            <p:txBody>
              <a:bodyPr/>
              <a:lstStyle/>
              <a:p>
                <a:r>
                  <a:rPr lang="en-US">
                    <a:noFill/>
                  </a:rPr>
                  <a:t> </a:t>
                </a:r>
              </a:p>
            </p:txBody>
          </p:sp>
        </mc:Fallback>
      </mc:AlternateContent>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7873" y="2239405"/>
            <a:ext cx="1198318" cy="939107"/>
          </a:xfrm>
          <a:prstGeom prst="rect">
            <a:avLst/>
          </a:prstGeom>
        </p:spPr>
      </p:pic>
    </p:spTree>
    <p:extLst>
      <p:ext uri="{BB962C8B-B14F-4D97-AF65-F5344CB8AC3E}">
        <p14:creationId xmlns:p14="http://schemas.microsoft.com/office/powerpoint/2010/main" val="18775771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up)">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randombar(horizontal)">
                                      <p:cBhvr>
                                        <p:cTn id="34"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3" name="Rectangle 2"/>
          <p:cNvSpPr/>
          <p:nvPr/>
        </p:nvSpPr>
        <p:spPr>
          <a:xfrm>
            <a:off x="8360957" y="304236"/>
            <a:ext cx="487958" cy="413938"/>
          </a:xfrm>
          <a:prstGeom prst="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Rectangle 6"/>
              <p:cNvSpPr/>
              <p:nvPr/>
            </p:nvSpPr>
            <p:spPr>
              <a:xfrm>
                <a:off x="487020" y="248579"/>
                <a:ext cx="8255852" cy="2250616"/>
              </a:xfrm>
              <a:prstGeom prst="rect">
                <a:avLst/>
              </a:prstGeom>
            </p:spPr>
            <p:txBody>
              <a:bodyPr wrap="square">
                <a:spAutoFit/>
              </a:bodyPr>
              <a:lstStyle/>
              <a:p>
                <a:pPr lvl="0" algn="just">
                  <a:lnSpc>
                    <a:spcPct val="165000"/>
                  </a:lnSpc>
                </a:pPr>
                <a:r>
                  <a:rPr lang="en-US" sz="1700" smtClean="0">
                    <a:solidFill>
                      <a:srgbClr val="1F2000"/>
                    </a:solidFill>
                    <a:latin typeface="+mn-lt"/>
                  </a:rPr>
                  <a:t>                 </a:t>
                </a:r>
                <a:r>
                  <a:rPr lang="vi-VN" sz="1700" smtClean="0">
                    <a:solidFill>
                      <a:srgbClr val="1F2000"/>
                    </a:solidFill>
                    <a:latin typeface="+mn-lt"/>
                  </a:rPr>
                  <a:t>Trong </a:t>
                </a:r>
                <a:r>
                  <a:rPr lang="vi-VN" sz="1700">
                    <a:solidFill>
                      <a:srgbClr val="1F2000"/>
                    </a:solidFill>
                    <a:latin typeface="+mn-lt"/>
                  </a:rPr>
                  <a:t>tình huống mở đầu. Xét phép thử </a:t>
                </a:r>
                <a14:m>
                  <m:oMath xmlns:m="http://schemas.openxmlformats.org/officeDocument/2006/math">
                    <m:r>
                      <a:rPr lang="vi-VN" sz="1700" i="1" smtClean="0">
                        <a:solidFill>
                          <a:srgbClr val="1F2000"/>
                        </a:solidFill>
                        <a:latin typeface="Cambria Math" panose="02040503050406030204" pitchFamily="18" charset="0"/>
                      </a:rPr>
                      <m:t>𝑇</m:t>
                    </m:r>
                  </m:oMath>
                </a14:m>
                <a:r>
                  <a:rPr lang="vi-VN" sz="1700">
                    <a:solidFill>
                      <a:srgbClr val="1F2000"/>
                    </a:solidFill>
                    <a:latin typeface="+mn-lt"/>
                  </a:rPr>
                  <a:t> là gieo một xúc xắc cân đối, đồng chất. Gọi </a:t>
                </a:r>
                <a14:m>
                  <m:oMath xmlns:m="http://schemas.openxmlformats.org/officeDocument/2006/math">
                    <m:r>
                      <a:rPr lang="vi-VN" sz="1700" i="1" smtClean="0">
                        <a:solidFill>
                          <a:srgbClr val="1F2000"/>
                        </a:solidFill>
                        <a:latin typeface="Cambria Math" panose="02040503050406030204" pitchFamily="18" charset="0"/>
                      </a:rPr>
                      <m:t>𝐸</m:t>
                    </m:r>
                  </m:oMath>
                </a14:m>
                <a:r>
                  <a:rPr lang="vi-VN" sz="1700">
                    <a:solidFill>
                      <a:srgbClr val="1F2000"/>
                    </a:solidFill>
                    <a:latin typeface="+mn-lt"/>
                  </a:rPr>
                  <a:t> </a:t>
                </a:r>
                <a:r>
                  <a:rPr lang="vi-VN" sz="1700" smtClean="0">
                    <a:solidFill>
                      <a:srgbClr val="1F2000"/>
                    </a:solidFill>
                    <a:latin typeface="+mn-lt"/>
                  </a:rPr>
                  <a:t>là</a:t>
                </a:r>
                <a:r>
                  <a:rPr lang="en-US" sz="1700" smtClean="0">
                    <a:solidFill>
                      <a:srgbClr val="1F2000"/>
                    </a:solidFill>
                    <a:latin typeface="+mn-lt"/>
                  </a:rPr>
                  <a:t> </a:t>
                </a:r>
                <a:r>
                  <a:rPr lang="vi-VN" sz="1700" smtClean="0">
                    <a:solidFill>
                      <a:srgbClr val="1F2000"/>
                    </a:solidFill>
                    <a:latin typeface="+mn-lt"/>
                  </a:rPr>
                  <a:t>biến </a:t>
                </a:r>
                <a:r>
                  <a:rPr lang="vi-VN" sz="1700">
                    <a:solidFill>
                      <a:srgbClr val="1F2000"/>
                    </a:solidFill>
                    <a:latin typeface="+mn-lt"/>
                  </a:rPr>
                  <a:t>cố: “Xúc xắc xuất hiện mặt 6 </a:t>
                </a:r>
                <a:r>
                  <a:rPr lang="vi-VN" sz="1700">
                    <a:solidFill>
                      <a:srgbClr val="1F2000"/>
                    </a:solidFill>
                    <a:latin typeface="+mn-lt"/>
                  </a:rPr>
                  <a:t>chấm</a:t>
                </a:r>
                <a:r>
                  <a:rPr lang="vi-VN" sz="1700" smtClean="0">
                    <a:solidFill>
                      <a:srgbClr val="1F2000"/>
                    </a:solidFill>
                    <a:latin typeface="+mn-lt"/>
                  </a:rPr>
                  <a:t>".</a:t>
                </a:r>
                <a:endParaRPr lang="en-US" sz="1700" smtClean="0">
                  <a:solidFill>
                    <a:srgbClr val="1F2000"/>
                  </a:solidFill>
                  <a:latin typeface="+mn-lt"/>
                </a:endParaRPr>
              </a:p>
              <a:p>
                <a:pPr lvl="0" algn="just">
                  <a:lnSpc>
                    <a:spcPct val="165000"/>
                  </a:lnSpc>
                </a:pPr>
                <a:r>
                  <a:rPr lang="vi-VN" sz="1700" smtClean="0">
                    <a:solidFill>
                      <a:srgbClr val="1F2000"/>
                    </a:solidFill>
                    <a:latin typeface="+mn-lt"/>
                  </a:rPr>
                  <a:t>a) Trong </a:t>
                </a:r>
                <a:r>
                  <a:rPr lang="vi-VN" sz="1700">
                    <a:solidFill>
                      <a:srgbClr val="1F2000"/>
                    </a:solidFill>
                    <a:latin typeface="+mn-lt"/>
                  </a:rPr>
                  <a:t>phương án 1, phép thử </a:t>
                </a:r>
                <a14:m>
                  <m:oMath xmlns:m="http://schemas.openxmlformats.org/officeDocument/2006/math">
                    <m:r>
                      <a:rPr lang="vi-VN" sz="1700" i="1" smtClean="0">
                        <a:solidFill>
                          <a:srgbClr val="1F2000"/>
                        </a:solidFill>
                        <a:latin typeface="Cambria Math" panose="02040503050406030204" pitchFamily="18" charset="0"/>
                      </a:rPr>
                      <m:t>𝑇</m:t>
                    </m:r>
                  </m:oMath>
                </a14:m>
                <a:r>
                  <a:rPr lang="vi-VN" sz="1700">
                    <a:solidFill>
                      <a:srgbClr val="1F2000"/>
                    </a:solidFill>
                    <a:latin typeface="+mn-lt"/>
                  </a:rPr>
                  <a:t> được lặp lại bao nhiêu lần? Người chơi thắng khi </a:t>
                </a:r>
                <a:r>
                  <a:rPr lang="vi-VN" sz="1700">
                    <a:solidFill>
                      <a:srgbClr val="1F2000"/>
                    </a:solidFill>
                    <a:latin typeface="+mn-lt"/>
                  </a:rPr>
                  <a:t>biến </a:t>
                </a:r>
                <a:r>
                  <a:rPr lang="vi-VN" sz="1700" smtClean="0">
                    <a:solidFill>
                      <a:srgbClr val="1F2000"/>
                    </a:solidFill>
                    <a:latin typeface="+mn-lt"/>
                  </a:rPr>
                  <a:t>cố</a:t>
                </a:r>
                <a:r>
                  <a:rPr lang="en-US" sz="1700" smtClean="0">
                    <a:solidFill>
                      <a:srgbClr val="1F2000"/>
                    </a:solidFill>
                    <a:latin typeface="+mn-lt"/>
                  </a:rPr>
                  <a:t> </a:t>
                </a:r>
                <a14:m>
                  <m:oMath xmlns:m="http://schemas.openxmlformats.org/officeDocument/2006/math">
                    <m:r>
                      <a:rPr lang="vi-VN" sz="1700" i="1" smtClean="0">
                        <a:solidFill>
                          <a:srgbClr val="1F2000"/>
                        </a:solidFill>
                        <a:latin typeface="Cambria Math" panose="02040503050406030204" pitchFamily="18" charset="0"/>
                      </a:rPr>
                      <m:t>𝐸</m:t>
                    </m:r>
                  </m:oMath>
                </a14:m>
                <a:r>
                  <a:rPr lang="vi-VN" sz="1700" smtClean="0">
                    <a:solidFill>
                      <a:srgbClr val="1F2000"/>
                    </a:solidFill>
                    <a:latin typeface="+mn-lt"/>
                  </a:rPr>
                  <a:t> </a:t>
                </a:r>
                <a:r>
                  <a:rPr lang="vi-VN" sz="1700">
                    <a:solidFill>
                      <a:srgbClr val="1F2000"/>
                    </a:solidFill>
                    <a:latin typeface="+mn-lt"/>
                  </a:rPr>
                  <a:t>xuất hiện bao nhiêu </a:t>
                </a:r>
                <a:r>
                  <a:rPr lang="vi-VN" sz="1700">
                    <a:solidFill>
                      <a:srgbClr val="1F2000"/>
                    </a:solidFill>
                    <a:latin typeface="+mn-lt"/>
                  </a:rPr>
                  <a:t>lần</a:t>
                </a:r>
                <a:r>
                  <a:rPr lang="vi-VN" sz="1700" smtClean="0">
                    <a:solidFill>
                      <a:srgbClr val="1F2000"/>
                    </a:solidFill>
                    <a:latin typeface="+mn-lt"/>
                  </a:rPr>
                  <a:t>?</a:t>
                </a:r>
                <a:endParaRPr lang="en-US" sz="1700" smtClean="0">
                  <a:solidFill>
                    <a:srgbClr val="1F2000"/>
                  </a:solidFill>
                  <a:latin typeface="+mn-lt"/>
                </a:endParaRPr>
              </a:p>
              <a:p>
                <a:pPr lvl="0" algn="just">
                  <a:lnSpc>
                    <a:spcPct val="165000"/>
                  </a:lnSpc>
                </a:pPr>
                <a:r>
                  <a:rPr lang="vi-VN" sz="1700" smtClean="0">
                    <a:solidFill>
                      <a:srgbClr val="1F2000"/>
                    </a:solidFill>
                    <a:latin typeface="+mn-lt"/>
                  </a:rPr>
                  <a:t>b</a:t>
                </a:r>
                <a:r>
                  <a:rPr lang="vi-VN" sz="1700">
                    <a:solidFill>
                      <a:srgbClr val="1F2000"/>
                    </a:solidFill>
                    <a:latin typeface="+mn-lt"/>
                  </a:rPr>
                  <a:t>) Cũng hỏi như trên với phương án 2.</a:t>
                </a:r>
                <a:endParaRPr lang="en-US" sz="1700">
                  <a:latin typeface="+mn-lt"/>
                </a:endParaRPr>
              </a:p>
            </p:txBody>
          </p:sp>
        </mc:Choice>
        <mc:Fallback>
          <p:sp>
            <p:nvSpPr>
              <p:cNvPr id="7" name="Rectangle 6"/>
              <p:cNvSpPr>
                <a:spLocks noRot="1" noChangeAspect="1" noMove="1" noResize="1" noEditPoints="1" noAdjustHandles="1" noChangeArrowheads="1" noChangeShapeType="1" noTextEdit="1"/>
              </p:cNvSpPr>
              <p:nvPr/>
            </p:nvSpPr>
            <p:spPr>
              <a:xfrm>
                <a:off x="487020" y="248579"/>
                <a:ext cx="8255852" cy="2250616"/>
              </a:xfrm>
              <a:prstGeom prst="rect">
                <a:avLst/>
              </a:prstGeom>
              <a:blipFill>
                <a:blip r:embed="rId3"/>
                <a:stretch>
                  <a:fillRect l="-517" r="-443" b="-271"/>
                </a:stretch>
              </a:blipFill>
            </p:spPr>
            <p:txBody>
              <a:bodyPr/>
              <a:lstStyle/>
              <a:p>
                <a:r>
                  <a:rPr lang="en-US">
                    <a:noFill/>
                  </a:rPr>
                  <a:t> </a:t>
                </a:r>
              </a:p>
            </p:txBody>
          </p:sp>
        </mc:Fallback>
      </mc:AlternateContent>
      <p:sp>
        <p:nvSpPr>
          <p:cNvPr id="62" name="Google Shape;1913;p42"/>
          <p:cNvSpPr/>
          <p:nvPr/>
        </p:nvSpPr>
        <p:spPr>
          <a:xfrm rot="2165">
            <a:off x="575220" y="360175"/>
            <a:ext cx="895791" cy="357756"/>
          </a:xfrm>
          <a:prstGeom prst="chevron">
            <a:avLst>
              <a:gd name="adj" fmla="val 33665"/>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ClrTx/>
              <a:defRPr/>
            </a:pPr>
            <a:r>
              <a:rPr lang="en-US" sz="1700" b="1" i="1" smtClean="0">
                <a:solidFill>
                  <a:sysClr val="windowText" lastClr="000000"/>
                </a:solidFill>
                <a:ea typeface="+mn-ea"/>
              </a:rPr>
              <a:t>HĐ1</a:t>
            </a:r>
            <a:endParaRPr sz="1700" b="1" i="1" dirty="0">
              <a:solidFill>
                <a:sysClr val="windowText" lastClr="000000"/>
              </a:solidFill>
              <a:ea typeface="+mn-ea"/>
            </a:endParaRPr>
          </a:p>
        </p:txBody>
      </p:sp>
      <mc:AlternateContent xmlns:mc="http://schemas.openxmlformats.org/markup-compatibility/2006">
        <mc:Choice xmlns:a14="http://schemas.microsoft.com/office/drawing/2010/main" Requires="a14">
          <p:sp>
            <p:nvSpPr>
              <p:cNvPr id="9" name="Rectangle 8"/>
              <p:cNvSpPr/>
              <p:nvPr/>
            </p:nvSpPr>
            <p:spPr>
              <a:xfrm>
                <a:off x="481740" y="3177340"/>
                <a:ext cx="8184594" cy="1646605"/>
              </a:xfrm>
              <a:prstGeom prst="rect">
                <a:avLst/>
              </a:prstGeom>
            </p:spPr>
            <p:txBody>
              <a:bodyPr wrap="square">
                <a:spAutoFit/>
              </a:bodyPr>
              <a:lstStyle/>
              <a:p>
                <a:pPr algn="just">
                  <a:lnSpc>
                    <a:spcPct val="150000"/>
                  </a:lnSpc>
                  <a:spcBef>
                    <a:spcPts val="300"/>
                  </a:spcBef>
                  <a:spcAft>
                    <a:spcPts val="300"/>
                  </a:spcAft>
                </a:pPr>
                <a:r>
                  <a:rPr lang="vi-VN" sz="1600">
                    <a:latin typeface="+mn-lt"/>
                    <a:ea typeface="Arial" panose="020B0604020202020204" pitchFamily="34" charset="0"/>
                    <a:cs typeface="Times New Roman" panose="02020603050405020304" pitchFamily="18" charset="0"/>
                  </a:rPr>
                  <a:t>a) Phép thử </a:t>
                </a:r>
                <a14:m>
                  <m:oMath xmlns:m="http://schemas.openxmlformats.org/officeDocument/2006/math">
                    <m:r>
                      <a:rPr lang="vi-VN" sz="1600" i="1" smtClean="0">
                        <a:latin typeface="Cambria Math" panose="02040503050406030204" pitchFamily="18" charset="0"/>
                        <a:ea typeface="Arial" panose="020B0604020202020204" pitchFamily="34" charset="0"/>
                        <a:cs typeface="Times New Roman" panose="02020603050405020304" pitchFamily="18" charset="0"/>
                      </a:rPr>
                      <m:t>𝑇</m:t>
                    </m:r>
                  </m:oMath>
                </a14:m>
                <a:r>
                  <a:rPr lang="vi-VN" sz="1600">
                    <a:latin typeface="+mn-lt"/>
                    <a:ea typeface="Arial" panose="020B0604020202020204" pitchFamily="34" charset="0"/>
                    <a:cs typeface="Times New Roman" panose="02020603050405020304" pitchFamily="18" charset="0"/>
                  </a:rPr>
                  <a:t> được lặp lại 12 lần. Người chơi thắng khi biến cố </a:t>
                </a:r>
                <a14:m>
                  <m:oMath xmlns:m="http://schemas.openxmlformats.org/officeDocument/2006/math">
                    <m:r>
                      <a:rPr lang="vi-VN" sz="1600" i="1" smtClean="0">
                        <a:latin typeface="Cambria Math" panose="02040503050406030204" pitchFamily="18" charset="0"/>
                        <a:ea typeface="Arial" panose="020B0604020202020204" pitchFamily="34" charset="0"/>
                        <a:cs typeface="Times New Roman" panose="02020603050405020304" pitchFamily="18" charset="0"/>
                      </a:rPr>
                      <m:t>𝐸</m:t>
                    </m:r>
                  </m:oMath>
                </a14:m>
                <a:r>
                  <a:rPr lang="vi-VN" sz="1600">
                    <a:latin typeface="+mn-lt"/>
                    <a:ea typeface="Arial" panose="020B0604020202020204" pitchFamily="34" charset="0"/>
                    <a:cs typeface="Times New Roman" panose="02020603050405020304" pitchFamily="18" charset="0"/>
                  </a:rPr>
                  <a:t> xuất hiện ít </a:t>
                </a:r>
                <a:r>
                  <a:rPr lang="vi-VN" sz="1600">
                    <a:latin typeface="+mn-lt"/>
                    <a:ea typeface="Arial" panose="020B0604020202020204" pitchFamily="34" charset="0"/>
                    <a:cs typeface="Times New Roman" panose="02020603050405020304" pitchFamily="18" charset="0"/>
                  </a:rPr>
                  <a:t>nhất </a:t>
                </a:r>
                <a:r>
                  <a:rPr lang="en-US" sz="1600" smtClean="0">
                    <a:latin typeface="+mn-lt"/>
                    <a:ea typeface="Arial" panose="020B0604020202020204" pitchFamily="34" charset="0"/>
                    <a:cs typeface="Times New Roman" panose="02020603050405020304" pitchFamily="18" charset="0"/>
                  </a:rPr>
                  <a:t>      </a:t>
                </a:r>
                <a:r>
                  <a:rPr lang="vi-VN" sz="1600" smtClean="0">
                    <a:latin typeface="+mn-lt"/>
                    <a:ea typeface="Arial" panose="020B0604020202020204" pitchFamily="34" charset="0"/>
                    <a:cs typeface="Times New Roman" panose="02020603050405020304" pitchFamily="18" charset="0"/>
                  </a:rPr>
                  <a:t>hai </a:t>
                </a:r>
                <a:r>
                  <a:rPr lang="vi-VN" sz="1600">
                    <a:latin typeface="+mn-lt"/>
                    <a:ea typeface="Arial" panose="020B0604020202020204" pitchFamily="34" charset="0"/>
                    <a:cs typeface="Times New Roman" panose="02020603050405020304" pitchFamily="18" charset="0"/>
                  </a:rPr>
                  <a:t>lần.</a:t>
                </a:r>
              </a:p>
              <a:p>
                <a:pPr algn="just">
                  <a:lnSpc>
                    <a:spcPct val="150000"/>
                  </a:lnSpc>
                  <a:spcBef>
                    <a:spcPts val="300"/>
                  </a:spcBef>
                  <a:spcAft>
                    <a:spcPts val="300"/>
                  </a:spcAft>
                </a:pPr>
                <a:r>
                  <a:rPr lang="vi-VN" sz="1600">
                    <a:latin typeface="+mn-lt"/>
                    <a:ea typeface="Arial" panose="020B0604020202020204" pitchFamily="34" charset="0"/>
                    <a:cs typeface="Times New Roman" panose="02020603050405020304" pitchFamily="18" charset="0"/>
                  </a:rPr>
                  <a:t>b) Phép thử </a:t>
                </a:r>
                <a14:m>
                  <m:oMath xmlns:m="http://schemas.openxmlformats.org/officeDocument/2006/math">
                    <m:r>
                      <a:rPr lang="vi-VN" sz="1600" i="1" smtClean="0">
                        <a:latin typeface="Cambria Math" panose="02040503050406030204" pitchFamily="18" charset="0"/>
                        <a:ea typeface="Arial" panose="020B0604020202020204" pitchFamily="34" charset="0"/>
                        <a:cs typeface="Times New Roman" panose="02020603050405020304" pitchFamily="18" charset="0"/>
                      </a:rPr>
                      <m:t>𝑇</m:t>
                    </m:r>
                  </m:oMath>
                </a14:m>
                <a:r>
                  <a:rPr lang="vi-VN" sz="1600">
                    <a:latin typeface="+mn-lt"/>
                    <a:ea typeface="Arial" panose="020B0604020202020204" pitchFamily="34" charset="0"/>
                    <a:cs typeface="Times New Roman" panose="02020603050405020304" pitchFamily="18" charset="0"/>
                  </a:rPr>
                  <a:t> được lặp lại 6 lần. Người chơi thắng khi biến cố </a:t>
                </a:r>
                <a14:m>
                  <m:oMath xmlns:m="http://schemas.openxmlformats.org/officeDocument/2006/math">
                    <m:r>
                      <a:rPr lang="vi-VN" sz="1600" i="1" smtClean="0">
                        <a:latin typeface="Cambria Math" panose="02040503050406030204" pitchFamily="18" charset="0"/>
                        <a:ea typeface="Arial" panose="020B0604020202020204" pitchFamily="34" charset="0"/>
                        <a:cs typeface="Times New Roman" panose="02020603050405020304" pitchFamily="18" charset="0"/>
                      </a:rPr>
                      <m:t>𝐸</m:t>
                    </m:r>
                  </m:oMath>
                </a14:m>
                <a:r>
                  <a:rPr lang="vi-VN" sz="1600">
                    <a:latin typeface="+mn-lt"/>
                    <a:ea typeface="Arial" panose="020B0604020202020204" pitchFamily="34" charset="0"/>
                    <a:cs typeface="Times New Roman" panose="02020603050405020304" pitchFamily="18" charset="0"/>
                  </a:rPr>
                  <a:t> xuất hiện ít </a:t>
                </a:r>
                <a:r>
                  <a:rPr lang="vi-VN" sz="1600">
                    <a:latin typeface="+mn-lt"/>
                    <a:ea typeface="Arial" panose="020B0604020202020204" pitchFamily="34" charset="0"/>
                    <a:cs typeface="Times New Roman" panose="02020603050405020304" pitchFamily="18" charset="0"/>
                  </a:rPr>
                  <a:t>nhất </a:t>
                </a:r>
                <a:r>
                  <a:rPr lang="en-US" sz="1600" smtClean="0">
                    <a:latin typeface="+mn-lt"/>
                    <a:ea typeface="Arial" panose="020B0604020202020204" pitchFamily="34" charset="0"/>
                    <a:cs typeface="Times New Roman" panose="02020603050405020304" pitchFamily="18" charset="0"/>
                  </a:rPr>
                  <a:t>          </a:t>
                </a:r>
                <a:r>
                  <a:rPr lang="vi-VN" sz="1600" smtClean="0">
                    <a:latin typeface="+mn-lt"/>
                    <a:ea typeface="Arial" panose="020B0604020202020204" pitchFamily="34" charset="0"/>
                    <a:cs typeface="Times New Roman" panose="02020603050405020304" pitchFamily="18" charset="0"/>
                  </a:rPr>
                  <a:t>một </a:t>
                </a:r>
                <a:r>
                  <a:rPr lang="vi-VN" sz="1600">
                    <a:latin typeface="+mn-lt"/>
                    <a:ea typeface="Arial" panose="020B0604020202020204" pitchFamily="34" charset="0"/>
                    <a:cs typeface="Times New Roman" panose="02020603050405020304" pitchFamily="18" charset="0"/>
                  </a:rPr>
                  <a:t>lần.</a:t>
                </a:r>
              </a:p>
            </p:txBody>
          </p:sp>
        </mc:Choice>
        <mc:Fallback>
          <p:sp>
            <p:nvSpPr>
              <p:cNvPr id="9" name="Rectangle 8"/>
              <p:cNvSpPr>
                <a:spLocks noRot="1" noChangeAspect="1" noMove="1" noResize="1" noEditPoints="1" noAdjustHandles="1" noChangeArrowheads="1" noChangeShapeType="1" noTextEdit="1"/>
              </p:cNvSpPr>
              <p:nvPr/>
            </p:nvSpPr>
            <p:spPr>
              <a:xfrm>
                <a:off x="481740" y="3177340"/>
                <a:ext cx="8184594" cy="1646605"/>
              </a:xfrm>
              <a:prstGeom prst="rect">
                <a:avLst/>
              </a:prstGeom>
              <a:blipFill>
                <a:blip r:embed="rId4"/>
                <a:stretch>
                  <a:fillRect l="-372" r="-447" b="-1481"/>
                </a:stretch>
              </a:blipFill>
            </p:spPr>
            <p:txBody>
              <a:bodyPr/>
              <a:lstStyle/>
              <a:p>
                <a:r>
                  <a:rPr lang="en-US">
                    <a:noFill/>
                  </a:rPr>
                  <a:t> </a:t>
                </a:r>
              </a:p>
            </p:txBody>
          </p:sp>
        </mc:Fallback>
      </mc:AlternateContent>
      <p:sp>
        <p:nvSpPr>
          <p:cNvPr id="10" name="Rectangle 9"/>
          <p:cNvSpPr/>
          <p:nvPr/>
        </p:nvSpPr>
        <p:spPr>
          <a:xfrm>
            <a:off x="4279758" y="2605639"/>
            <a:ext cx="670376" cy="353943"/>
          </a:xfrm>
          <a:prstGeom prst="rect">
            <a:avLst/>
          </a:prstGeom>
        </p:spPr>
        <p:txBody>
          <a:bodyPr wrap="none">
            <a:spAutoFit/>
          </a:bodyPr>
          <a:lstStyle/>
          <a:p>
            <a:r>
              <a:rPr lang="en-US" sz="1700" b="1" i="1" u="sng" smtClean="0">
                <a:solidFill>
                  <a:srgbClr val="646B96"/>
                </a:solidFill>
                <a:highlight>
                  <a:srgbClr val="D5D9EE"/>
                </a:highlight>
                <a:cs typeface="Varela Round"/>
                <a:sym typeface="Varela Round"/>
              </a:rPr>
              <a:t>Giải:</a:t>
            </a:r>
            <a:endParaRPr lang="en-US" sz="1700" i="1" u="sng"/>
          </a:p>
        </p:txBody>
      </p:sp>
      <p:grpSp>
        <p:nvGrpSpPr>
          <p:cNvPr id="66" name="Google Shape;2352;p41"/>
          <p:cNvGrpSpPr/>
          <p:nvPr/>
        </p:nvGrpSpPr>
        <p:grpSpPr>
          <a:xfrm>
            <a:off x="8494261" y="1979794"/>
            <a:ext cx="709308" cy="1591716"/>
            <a:chOff x="503795" y="323625"/>
            <a:chExt cx="502785" cy="1047439"/>
          </a:xfrm>
        </p:grpSpPr>
        <p:sp>
          <p:nvSpPr>
            <p:cNvPr id="67" name="Google Shape;2353;p41"/>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41"/>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41"/>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41"/>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41"/>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41"/>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41"/>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41"/>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41"/>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41"/>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41"/>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41"/>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65;p41"/>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997208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anim calcmode="lin" valueType="num">
                                      <p:cBhvr>
                                        <p:cTn id="8" dur="500" fill="hold"/>
                                        <p:tgtEl>
                                          <p:spTgt spid="62"/>
                                        </p:tgtEl>
                                        <p:attrNameLst>
                                          <p:attrName>ppt_x</p:attrName>
                                        </p:attrNameLst>
                                      </p:cBhvr>
                                      <p:tavLst>
                                        <p:tav tm="0">
                                          <p:val>
                                            <p:strVal val="#ppt_x"/>
                                          </p:val>
                                        </p:tav>
                                        <p:tav tm="100000">
                                          <p:val>
                                            <p:strVal val="#ppt_x"/>
                                          </p:val>
                                        </p:tav>
                                      </p:tavLst>
                                    </p:anim>
                                    <p:anim calcmode="lin" valueType="num">
                                      <p:cBhvr>
                                        <p:cTn id="9" dur="500" fill="hold"/>
                                        <p:tgtEl>
                                          <p:spTgt spid="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2"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1" name="Rectangle 70"/>
              <p:cNvSpPr/>
              <p:nvPr/>
            </p:nvSpPr>
            <p:spPr>
              <a:xfrm>
                <a:off x="608398" y="308199"/>
                <a:ext cx="8098279" cy="4524315"/>
              </a:xfrm>
              <a:prstGeom prst="rect">
                <a:avLst/>
              </a:prstGeom>
            </p:spPr>
            <p:txBody>
              <a:bodyPr wrap="square">
                <a:spAutoFit/>
              </a:bodyPr>
              <a:lstStyle/>
              <a:p>
                <a:pPr algn="just">
                  <a:lnSpc>
                    <a:spcPct val="150000"/>
                  </a:lnSpc>
                  <a:defRPr/>
                </a:pPr>
                <a:r>
                  <a:rPr lang="vi-VN" sz="1600" b="1" kern="1200" smtClean="0">
                    <a:solidFill>
                      <a:srgbClr val="1F497D"/>
                    </a:solidFill>
                    <a:cs typeface="Arial" panose="020B0604020202020204" pitchFamily="34" charset="0"/>
                  </a:rPr>
                  <a:t>Bài </a:t>
                </a:r>
                <a:r>
                  <a:rPr lang="en-US" sz="1600" b="1" kern="1200" smtClean="0">
                    <a:solidFill>
                      <a:srgbClr val="1F497D"/>
                    </a:solidFill>
                    <a:cs typeface="Arial" panose="020B0604020202020204" pitchFamily="34" charset="0"/>
                  </a:rPr>
                  <a:t>1.12</a:t>
                </a:r>
                <a:r>
                  <a:rPr lang="vi-VN" sz="1600" b="1" kern="1200" smtClean="0">
                    <a:solidFill>
                      <a:srgbClr val="1F497D"/>
                    </a:solidFill>
                    <a:cs typeface="Arial" panose="020B0604020202020204" pitchFamily="34" charset="0"/>
                  </a:rPr>
                  <a:t> </a:t>
                </a:r>
                <a:r>
                  <a:rPr lang="vi-VN" sz="1600" b="1" kern="1200">
                    <a:solidFill>
                      <a:srgbClr val="1F497D"/>
                    </a:solidFill>
                    <a:cs typeface="Arial" panose="020B0604020202020204" pitchFamily="34" charset="0"/>
                  </a:rPr>
                  <a:t>(SGK</a:t>
                </a:r>
                <a:r>
                  <a:rPr lang="en-US" sz="1600" b="1" kern="1200">
                    <a:solidFill>
                      <a:srgbClr val="1F497D"/>
                    </a:solidFill>
                    <a:cs typeface="Arial" panose="020B0604020202020204" pitchFamily="34" charset="0"/>
                  </a:rPr>
                  <a:t> – </a:t>
                </a:r>
                <a:r>
                  <a:rPr lang="vi-VN" sz="1600" b="1" kern="1200">
                    <a:solidFill>
                      <a:srgbClr val="1F497D"/>
                    </a:solidFill>
                    <a:cs typeface="Arial" panose="020B0604020202020204" pitchFamily="34" charset="0"/>
                  </a:rPr>
                  <a:t>tr.</a:t>
                </a:r>
                <a:r>
                  <a:rPr lang="en-US" sz="1600" b="1" kern="1200" smtClean="0">
                    <a:solidFill>
                      <a:srgbClr val="1F497D"/>
                    </a:solidFill>
                    <a:cs typeface="Arial" panose="020B0604020202020204" pitchFamily="34" charset="0"/>
                  </a:rPr>
                  <a:t>21) </a:t>
                </a:r>
                <a:r>
                  <a:rPr lang="vi-VN" sz="1600">
                    <a:solidFill>
                      <a:prstClr val="black"/>
                    </a:solidFill>
                    <a:latin typeface="+mn-lt"/>
                    <a:ea typeface="+mn-ea"/>
                    <a:cs typeface="Arial" panose="020B0604020202020204" pitchFamily="34" charset="0"/>
                  </a:rPr>
                  <a:t>Cam xuất khẩu được đóng thành từng thùng. Xác suất để một quả cam không </a:t>
                </a:r>
                <a:r>
                  <a:rPr lang="vi-VN" sz="1600">
                    <a:solidFill>
                      <a:prstClr val="black"/>
                    </a:solidFill>
                    <a:latin typeface="+mn-lt"/>
                    <a:ea typeface="+mn-ea"/>
                    <a:cs typeface="Arial" panose="020B0604020202020204" pitchFamily="34" charset="0"/>
                  </a:rPr>
                  <a:t>đạt </a:t>
                </a:r>
                <a:r>
                  <a:rPr lang="vi-VN" sz="1600" smtClean="0">
                    <a:solidFill>
                      <a:prstClr val="black"/>
                    </a:solidFill>
                    <a:latin typeface="+mn-lt"/>
                    <a:ea typeface="+mn-ea"/>
                    <a:cs typeface="Arial" panose="020B0604020202020204" pitchFamily="34" charset="0"/>
                  </a:rPr>
                  <a:t>chất</a:t>
                </a:r>
                <a:r>
                  <a:rPr lang="en-US" sz="1600" smtClean="0">
                    <a:solidFill>
                      <a:prstClr val="black"/>
                    </a:solidFill>
                    <a:latin typeface="+mn-lt"/>
                    <a:ea typeface="+mn-ea"/>
                    <a:cs typeface="Arial" panose="020B0604020202020204" pitchFamily="34" charset="0"/>
                  </a:rPr>
                  <a:t> </a:t>
                </a:r>
                <a:r>
                  <a:rPr lang="vi-VN" sz="1600" smtClean="0">
                    <a:solidFill>
                      <a:prstClr val="black"/>
                    </a:solidFill>
                    <a:latin typeface="+mn-lt"/>
                    <a:ea typeface="+mn-ea"/>
                    <a:cs typeface="Arial" panose="020B0604020202020204" pitchFamily="34" charset="0"/>
                  </a:rPr>
                  <a:t>lượng </a:t>
                </a:r>
                <a:r>
                  <a:rPr lang="vi-VN" sz="1600">
                    <a:solidFill>
                      <a:prstClr val="black"/>
                    </a:solidFill>
                    <a:latin typeface="+mn-lt"/>
                    <a:ea typeface="+mn-ea"/>
                    <a:cs typeface="Arial" panose="020B0604020202020204" pitchFamily="34" charset="0"/>
                  </a:rPr>
                  <a:t>là 0,03. Vì số lượng cam trong mỗi thùng rất lớn nên không thể kiểm tra </a:t>
                </a:r>
                <a:r>
                  <a:rPr lang="vi-VN" sz="1600">
                    <a:solidFill>
                      <a:prstClr val="black"/>
                    </a:solidFill>
                    <a:latin typeface="+mn-lt"/>
                    <a:ea typeface="+mn-ea"/>
                    <a:cs typeface="Arial" panose="020B0604020202020204" pitchFamily="34" charset="0"/>
                  </a:rPr>
                  <a:t>toàn </a:t>
                </a:r>
                <a:r>
                  <a:rPr lang="vi-VN" sz="1600" smtClean="0">
                    <a:solidFill>
                      <a:prstClr val="black"/>
                    </a:solidFill>
                    <a:latin typeface="+mn-lt"/>
                    <a:ea typeface="+mn-ea"/>
                    <a:cs typeface="Arial" panose="020B0604020202020204" pitchFamily="34" charset="0"/>
                  </a:rPr>
                  <a:t>bộ</a:t>
                </a:r>
                <a:r>
                  <a:rPr lang="en-US" sz="1600" smtClean="0">
                    <a:solidFill>
                      <a:prstClr val="black"/>
                    </a:solidFill>
                    <a:latin typeface="+mn-lt"/>
                    <a:ea typeface="+mn-ea"/>
                    <a:cs typeface="Arial" panose="020B0604020202020204" pitchFamily="34" charset="0"/>
                  </a:rPr>
                  <a:t> </a:t>
                </a:r>
                <a:r>
                  <a:rPr lang="vi-VN" sz="1600" smtClean="0">
                    <a:solidFill>
                      <a:prstClr val="black"/>
                    </a:solidFill>
                    <a:latin typeface="+mn-lt"/>
                    <a:ea typeface="+mn-ea"/>
                    <a:cs typeface="Arial" panose="020B0604020202020204" pitchFamily="34" charset="0"/>
                  </a:rPr>
                  <a:t>số </a:t>
                </a:r>
                <a:r>
                  <a:rPr lang="vi-VN" sz="1600">
                    <a:solidFill>
                      <a:prstClr val="black"/>
                    </a:solidFill>
                    <a:latin typeface="+mn-lt"/>
                    <a:ea typeface="+mn-ea"/>
                    <a:cs typeface="Arial" panose="020B0604020202020204" pitchFamily="34" charset="0"/>
                  </a:rPr>
                  <a:t>cam trong thùng, người ta lấy ngẫu nhiên từ thùng cam 20 lần một cách </a:t>
                </a:r>
                <a:r>
                  <a:rPr lang="vi-VN" sz="1600">
                    <a:solidFill>
                      <a:prstClr val="black"/>
                    </a:solidFill>
                    <a:latin typeface="+mn-lt"/>
                    <a:ea typeface="+mn-ea"/>
                    <a:cs typeface="Arial" panose="020B0604020202020204" pitchFamily="34" charset="0"/>
                  </a:rPr>
                  <a:t>độc </a:t>
                </a:r>
                <a:r>
                  <a:rPr lang="vi-VN" sz="1600" smtClean="0">
                    <a:solidFill>
                      <a:prstClr val="black"/>
                    </a:solidFill>
                    <a:latin typeface="+mn-lt"/>
                    <a:ea typeface="+mn-ea"/>
                    <a:cs typeface="Arial" panose="020B0604020202020204" pitchFamily="34" charset="0"/>
                  </a:rPr>
                  <a:t>lập,</a:t>
                </a:r>
                <a:r>
                  <a:rPr lang="en-US" sz="1600" smtClean="0">
                    <a:solidFill>
                      <a:prstClr val="black"/>
                    </a:solidFill>
                    <a:latin typeface="+mn-lt"/>
                    <a:ea typeface="+mn-ea"/>
                    <a:cs typeface="Arial" panose="020B0604020202020204" pitchFamily="34" charset="0"/>
                  </a:rPr>
                  <a:t> </a:t>
                </a:r>
                <a:r>
                  <a:rPr lang="vi-VN" sz="1600" smtClean="0">
                    <a:solidFill>
                      <a:prstClr val="black"/>
                    </a:solidFill>
                    <a:latin typeface="+mn-lt"/>
                    <a:ea typeface="+mn-ea"/>
                    <a:cs typeface="Arial" panose="020B0604020202020204" pitchFamily="34" charset="0"/>
                  </a:rPr>
                  <a:t>mỗi </a:t>
                </a:r>
                <a:r>
                  <a:rPr lang="vi-VN" sz="1600">
                    <a:solidFill>
                      <a:prstClr val="black"/>
                    </a:solidFill>
                    <a:latin typeface="+mn-lt"/>
                    <a:ea typeface="+mn-ea"/>
                    <a:cs typeface="Arial" panose="020B0604020202020204" pitchFamily="34" charset="0"/>
                  </a:rPr>
                  <a:t>lần lấy 1 quả để kiểm tra rồi trả lại nó vào thùng. Gọi </a:t>
                </a:r>
                <a14:m>
                  <m:oMath xmlns:m="http://schemas.openxmlformats.org/officeDocument/2006/math">
                    <m:r>
                      <a:rPr lang="vi-VN" sz="1600" i="1" smtClean="0">
                        <a:solidFill>
                          <a:prstClr val="black"/>
                        </a:solidFill>
                        <a:latin typeface="Cambria Math" panose="02040503050406030204" pitchFamily="18" charset="0"/>
                        <a:ea typeface="+mn-ea"/>
                        <a:cs typeface="Arial" panose="020B0604020202020204" pitchFamily="34" charset="0"/>
                      </a:rPr>
                      <m:t>𝑋</m:t>
                    </m:r>
                  </m:oMath>
                </a14:m>
                <a:r>
                  <a:rPr lang="vi-VN" sz="1600">
                    <a:solidFill>
                      <a:prstClr val="black"/>
                    </a:solidFill>
                    <a:latin typeface="+mn-lt"/>
                    <a:ea typeface="+mn-ea"/>
                    <a:cs typeface="Arial" panose="020B0604020202020204" pitchFamily="34" charset="0"/>
                  </a:rPr>
                  <a:t> là số quả cam </a:t>
                </a:r>
                <a:r>
                  <a:rPr lang="vi-VN" sz="1600">
                    <a:solidFill>
                      <a:prstClr val="black"/>
                    </a:solidFill>
                    <a:latin typeface="+mn-lt"/>
                    <a:ea typeface="+mn-ea"/>
                    <a:cs typeface="Arial" panose="020B0604020202020204" pitchFamily="34" charset="0"/>
                  </a:rPr>
                  <a:t>không </a:t>
                </a:r>
                <a:r>
                  <a:rPr lang="vi-VN" sz="1600" smtClean="0">
                    <a:solidFill>
                      <a:prstClr val="black"/>
                    </a:solidFill>
                    <a:latin typeface="+mn-lt"/>
                    <a:ea typeface="+mn-ea"/>
                    <a:cs typeface="Arial" panose="020B0604020202020204" pitchFamily="34" charset="0"/>
                  </a:rPr>
                  <a:t>đạt</a:t>
                </a:r>
                <a:r>
                  <a:rPr lang="en-US" sz="1600" smtClean="0">
                    <a:solidFill>
                      <a:prstClr val="black"/>
                    </a:solidFill>
                    <a:latin typeface="+mn-lt"/>
                    <a:ea typeface="+mn-ea"/>
                    <a:cs typeface="Arial" panose="020B0604020202020204" pitchFamily="34" charset="0"/>
                  </a:rPr>
                  <a:t> </a:t>
                </a:r>
                <a:r>
                  <a:rPr lang="vi-VN" sz="1600" smtClean="0">
                    <a:solidFill>
                      <a:prstClr val="black"/>
                    </a:solidFill>
                    <a:latin typeface="+mn-lt"/>
                    <a:ea typeface="+mn-ea"/>
                    <a:cs typeface="Arial" panose="020B0604020202020204" pitchFamily="34" charset="0"/>
                  </a:rPr>
                  <a:t>chất </a:t>
                </a:r>
                <a:r>
                  <a:rPr lang="vi-VN" sz="1600">
                    <a:solidFill>
                      <a:prstClr val="black"/>
                    </a:solidFill>
                    <a:latin typeface="+mn-lt"/>
                    <a:ea typeface="+mn-ea"/>
                    <a:cs typeface="Arial" panose="020B0604020202020204" pitchFamily="34" charset="0"/>
                  </a:rPr>
                  <a:t>lượng</a:t>
                </a:r>
                <a:r>
                  <a:rPr lang="vi-VN" sz="1600" smtClean="0">
                    <a:solidFill>
                      <a:prstClr val="black"/>
                    </a:solidFill>
                    <a:latin typeface="+mn-lt"/>
                    <a:ea typeface="+mn-ea"/>
                    <a:cs typeface="Arial" panose="020B0604020202020204" pitchFamily="34" charset="0"/>
                  </a:rPr>
                  <a:t>.</a:t>
                </a:r>
                <a:r>
                  <a:rPr lang="en-US" sz="1600" smtClean="0">
                    <a:solidFill>
                      <a:prstClr val="black"/>
                    </a:solidFill>
                    <a:latin typeface="+mn-lt"/>
                    <a:ea typeface="+mn-ea"/>
                    <a:cs typeface="Arial" panose="020B0604020202020204" pitchFamily="34" charset="0"/>
                  </a:rPr>
                  <a:t> </a:t>
                </a:r>
              </a:p>
              <a:p>
                <a:pPr algn="just">
                  <a:lnSpc>
                    <a:spcPct val="150000"/>
                  </a:lnSpc>
                  <a:defRPr/>
                </a:pPr>
                <a:r>
                  <a:rPr lang="vi-VN" sz="1600" smtClean="0">
                    <a:solidFill>
                      <a:prstClr val="black"/>
                    </a:solidFill>
                    <a:latin typeface="+mn-lt"/>
                    <a:ea typeface="+mn-ea"/>
                    <a:cs typeface="Arial" panose="020B0604020202020204" pitchFamily="34" charset="0"/>
                  </a:rPr>
                  <a:t>a) Gọi </a:t>
                </a:r>
                <a:r>
                  <a:rPr lang="vi-VN" sz="1600">
                    <a:solidFill>
                      <a:prstClr val="black"/>
                    </a:solidFill>
                    <a:latin typeface="+mn-lt"/>
                    <a:ea typeface="+mn-ea"/>
                    <a:cs typeface="Arial" panose="020B0604020202020204" pitchFamily="34" charset="0"/>
                  </a:rPr>
                  <a:t>tên phân bố xác suất biến ngẫu nhiên </a:t>
                </a:r>
                <a14:m>
                  <m:oMath xmlns:m="http://schemas.openxmlformats.org/officeDocument/2006/math">
                    <m:r>
                      <a:rPr lang="vi-VN" sz="1600" i="1" smtClean="0">
                        <a:solidFill>
                          <a:prstClr val="black"/>
                        </a:solidFill>
                        <a:latin typeface="Cambria Math" panose="02040503050406030204" pitchFamily="18" charset="0"/>
                        <a:ea typeface="+mn-ea"/>
                        <a:cs typeface="Arial" panose="020B0604020202020204" pitchFamily="34" charset="0"/>
                      </a:rPr>
                      <m:t>𝑋</m:t>
                    </m:r>
                  </m:oMath>
                </a14:m>
                <a:r>
                  <a:rPr lang="vi-VN" sz="1600" smtClean="0">
                    <a:solidFill>
                      <a:prstClr val="black"/>
                    </a:solidFill>
                    <a:latin typeface="+mn-lt"/>
                    <a:ea typeface="+mn-ea"/>
                    <a:cs typeface="Arial" panose="020B0604020202020204" pitchFamily="34" charset="0"/>
                  </a:rPr>
                  <a:t>.</a:t>
                </a:r>
                <a:endParaRPr lang="en-US" sz="1600" smtClean="0">
                  <a:solidFill>
                    <a:prstClr val="black"/>
                  </a:solidFill>
                  <a:latin typeface="+mn-lt"/>
                  <a:ea typeface="+mn-ea"/>
                  <a:cs typeface="Arial" panose="020B0604020202020204" pitchFamily="34" charset="0"/>
                </a:endParaRPr>
              </a:p>
              <a:p>
                <a:pPr algn="just">
                  <a:lnSpc>
                    <a:spcPct val="150000"/>
                  </a:lnSpc>
                  <a:defRPr/>
                </a:pPr>
                <a:r>
                  <a:rPr lang="vi-VN" sz="1600" smtClean="0">
                    <a:solidFill>
                      <a:prstClr val="black"/>
                    </a:solidFill>
                    <a:latin typeface="+mn-lt"/>
                    <a:ea typeface="+mn-ea"/>
                    <a:cs typeface="Arial" panose="020B0604020202020204" pitchFamily="34" charset="0"/>
                  </a:rPr>
                  <a:t>b</a:t>
                </a:r>
                <a:r>
                  <a:rPr lang="vi-VN" sz="1600">
                    <a:solidFill>
                      <a:prstClr val="black"/>
                    </a:solidFill>
                    <a:latin typeface="+mn-lt"/>
                    <a:ea typeface="+mn-ea"/>
                    <a:cs typeface="Arial" panose="020B0604020202020204" pitchFamily="34" charset="0"/>
                  </a:rPr>
                  <a:t>) Các thùng cam được phân thành ba loại theo cách </a:t>
                </a:r>
                <a:r>
                  <a:rPr lang="vi-VN" sz="1600">
                    <a:solidFill>
                      <a:prstClr val="black"/>
                    </a:solidFill>
                    <a:latin typeface="+mn-lt"/>
                    <a:ea typeface="+mn-ea"/>
                    <a:cs typeface="Arial" panose="020B0604020202020204" pitchFamily="34" charset="0"/>
                  </a:rPr>
                  <a:t>sau</a:t>
                </a:r>
                <a:r>
                  <a:rPr lang="vi-VN" sz="1600" smtClean="0">
                    <a:solidFill>
                      <a:prstClr val="black"/>
                    </a:solidFill>
                    <a:latin typeface="+mn-lt"/>
                    <a:ea typeface="+mn-ea"/>
                    <a:cs typeface="Arial" panose="020B0604020202020204" pitchFamily="34" charset="0"/>
                  </a:rPr>
                  <a:t>:</a:t>
                </a:r>
                <a:endParaRPr lang="en-US" sz="1600" smtClean="0">
                  <a:solidFill>
                    <a:prstClr val="black"/>
                  </a:solidFill>
                  <a:latin typeface="+mn-lt"/>
                  <a:ea typeface="+mn-ea"/>
                  <a:cs typeface="Arial" panose="020B0604020202020204" pitchFamily="34" charset="0"/>
                </a:endParaRPr>
              </a:p>
              <a:p>
                <a:pPr algn="just">
                  <a:lnSpc>
                    <a:spcPct val="150000"/>
                  </a:lnSpc>
                  <a:defRPr/>
                </a:pPr>
                <a:r>
                  <a:rPr lang="vi-VN" sz="1600" smtClean="0">
                    <a:solidFill>
                      <a:prstClr val="black"/>
                    </a:solidFill>
                    <a:latin typeface="+mn-lt"/>
                    <a:ea typeface="+mn-ea"/>
                    <a:cs typeface="Arial" panose="020B0604020202020204" pitchFamily="34" charset="0"/>
                  </a:rPr>
                  <a:t>Trong </a:t>
                </a:r>
                <a:r>
                  <a:rPr lang="vi-VN" sz="1600">
                    <a:solidFill>
                      <a:prstClr val="black"/>
                    </a:solidFill>
                    <a:latin typeface="+mn-lt"/>
                    <a:ea typeface="+mn-ea"/>
                    <a:cs typeface="Arial" panose="020B0604020202020204" pitchFamily="34" charset="0"/>
                  </a:rPr>
                  <a:t>20 lần lấy </a:t>
                </a:r>
                <a:r>
                  <a:rPr lang="vi-VN" sz="1600">
                    <a:solidFill>
                      <a:prstClr val="black"/>
                    </a:solidFill>
                    <a:latin typeface="+mn-lt"/>
                    <a:ea typeface="+mn-ea"/>
                    <a:cs typeface="Arial" panose="020B0604020202020204" pitchFamily="34" charset="0"/>
                  </a:rPr>
                  <a:t>đó</a:t>
                </a:r>
                <a:r>
                  <a:rPr lang="vi-VN" sz="1600" smtClean="0">
                    <a:solidFill>
                      <a:prstClr val="black"/>
                    </a:solidFill>
                    <a:latin typeface="+mn-lt"/>
                    <a:ea typeface="+mn-ea"/>
                    <a:cs typeface="Arial" panose="020B0604020202020204" pitchFamily="34" charset="0"/>
                  </a:rPr>
                  <a:t>:</a:t>
                </a:r>
                <a:endParaRPr lang="en-US" sz="1600" smtClean="0">
                  <a:solidFill>
                    <a:prstClr val="black"/>
                  </a:solidFill>
                  <a:latin typeface="+mn-lt"/>
                  <a:ea typeface="+mn-ea"/>
                  <a:cs typeface="Arial" panose="020B0604020202020204" pitchFamily="34" charset="0"/>
                </a:endParaRPr>
              </a:p>
              <a:p>
                <a:pPr marL="285750" indent="-285750" algn="just">
                  <a:lnSpc>
                    <a:spcPct val="150000"/>
                  </a:lnSpc>
                  <a:buFontTx/>
                  <a:buChar char="-"/>
                  <a:defRPr/>
                </a:pPr>
                <a:r>
                  <a:rPr lang="vi-VN" sz="1600" smtClean="0">
                    <a:solidFill>
                      <a:prstClr val="black"/>
                    </a:solidFill>
                    <a:latin typeface="+mn-lt"/>
                    <a:ea typeface="+mn-ea"/>
                    <a:cs typeface="Arial" panose="020B0604020202020204" pitchFamily="34" charset="0"/>
                  </a:rPr>
                  <a:t>Nếu </a:t>
                </a:r>
                <a:r>
                  <a:rPr lang="vi-VN" sz="1600">
                    <a:solidFill>
                      <a:prstClr val="black"/>
                    </a:solidFill>
                    <a:latin typeface="+mn-lt"/>
                    <a:ea typeface="+mn-ea"/>
                    <a:cs typeface="Arial" panose="020B0604020202020204" pitchFamily="34" charset="0"/>
                  </a:rPr>
                  <a:t>tất cả các quả cam lấy ra đều đạt chất lượng thì thùng được xếp loại </a:t>
                </a:r>
                <a:r>
                  <a:rPr lang="vi-VN" sz="1600">
                    <a:solidFill>
                      <a:prstClr val="black"/>
                    </a:solidFill>
                    <a:latin typeface="+mn-lt"/>
                    <a:ea typeface="+mn-ea"/>
                    <a:cs typeface="Arial" panose="020B0604020202020204" pitchFamily="34" charset="0"/>
                  </a:rPr>
                  <a:t>l</a:t>
                </a:r>
                <a:r>
                  <a:rPr lang="vi-VN" sz="1600" smtClean="0">
                    <a:solidFill>
                      <a:prstClr val="black"/>
                    </a:solidFill>
                    <a:latin typeface="+mn-lt"/>
                    <a:ea typeface="+mn-ea"/>
                    <a:cs typeface="Arial" panose="020B0604020202020204" pitchFamily="34" charset="0"/>
                  </a:rPr>
                  <a:t>;</a:t>
                </a:r>
                <a:endParaRPr lang="en-US" sz="1600" smtClean="0">
                  <a:solidFill>
                    <a:prstClr val="black"/>
                  </a:solidFill>
                  <a:latin typeface="+mn-lt"/>
                  <a:ea typeface="+mn-ea"/>
                  <a:cs typeface="Arial" panose="020B0604020202020204" pitchFamily="34" charset="0"/>
                </a:endParaRPr>
              </a:p>
              <a:p>
                <a:pPr marL="285750" indent="-285750" algn="just">
                  <a:lnSpc>
                    <a:spcPct val="150000"/>
                  </a:lnSpc>
                  <a:buFontTx/>
                  <a:buChar char="-"/>
                  <a:defRPr/>
                </a:pPr>
                <a:r>
                  <a:rPr lang="vi-VN" sz="1600" smtClean="0">
                    <a:solidFill>
                      <a:prstClr val="black"/>
                    </a:solidFill>
                    <a:latin typeface="+mn-lt"/>
                    <a:ea typeface="+mn-ea"/>
                    <a:cs typeface="Arial" panose="020B0604020202020204" pitchFamily="34" charset="0"/>
                  </a:rPr>
                  <a:t>Nếu </a:t>
                </a:r>
                <a:r>
                  <a:rPr lang="vi-VN" sz="1600">
                    <a:solidFill>
                      <a:prstClr val="black"/>
                    </a:solidFill>
                    <a:latin typeface="+mn-lt"/>
                    <a:ea typeface="+mn-ea"/>
                    <a:cs typeface="Arial" panose="020B0604020202020204" pitchFamily="34" charset="0"/>
                  </a:rPr>
                  <a:t>có 1 hoặc 2 quả cam không đạt chất lượng thì thùng được xếp loại </a:t>
                </a:r>
                <a:r>
                  <a:rPr lang="vi-VN" sz="1600">
                    <a:solidFill>
                      <a:prstClr val="black"/>
                    </a:solidFill>
                    <a:latin typeface="+mn-lt"/>
                    <a:ea typeface="+mn-ea"/>
                    <a:cs typeface="Arial" panose="020B0604020202020204" pitchFamily="34" charset="0"/>
                  </a:rPr>
                  <a:t>II</a:t>
                </a:r>
                <a:r>
                  <a:rPr lang="vi-VN" sz="1600" smtClean="0">
                    <a:solidFill>
                      <a:prstClr val="black"/>
                    </a:solidFill>
                    <a:latin typeface="+mn-lt"/>
                    <a:ea typeface="+mn-ea"/>
                    <a:cs typeface="Arial" panose="020B0604020202020204" pitchFamily="34" charset="0"/>
                  </a:rPr>
                  <a:t>;</a:t>
                </a:r>
                <a:endParaRPr lang="en-US" sz="1600" smtClean="0">
                  <a:solidFill>
                    <a:prstClr val="black"/>
                  </a:solidFill>
                  <a:latin typeface="+mn-lt"/>
                  <a:ea typeface="+mn-ea"/>
                  <a:cs typeface="Arial" panose="020B0604020202020204" pitchFamily="34" charset="0"/>
                </a:endParaRPr>
              </a:p>
              <a:p>
                <a:pPr marL="285750" indent="-285750" algn="just">
                  <a:lnSpc>
                    <a:spcPct val="150000"/>
                  </a:lnSpc>
                  <a:buFontTx/>
                  <a:buChar char="-"/>
                  <a:defRPr/>
                </a:pPr>
                <a:r>
                  <a:rPr lang="vi-VN" sz="1600" smtClean="0">
                    <a:solidFill>
                      <a:prstClr val="black"/>
                    </a:solidFill>
                    <a:latin typeface="+mn-lt"/>
                    <a:ea typeface="+mn-ea"/>
                    <a:cs typeface="Arial" panose="020B0604020202020204" pitchFamily="34" charset="0"/>
                  </a:rPr>
                  <a:t>Nếu </a:t>
                </a:r>
                <a:r>
                  <a:rPr lang="vi-VN" sz="1600">
                    <a:solidFill>
                      <a:prstClr val="black"/>
                    </a:solidFill>
                    <a:latin typeface="+mn-lt"/>
                    <a:ea typeface="+mn-ea"/>
                    <a:cs typeface="Arial" panose="020B0604020202020204" pitchFamily="34" charset="0"/>
                  </a:rPr>
                  <a:t>có ít nhất 3 quả cam không đạt chất lượng thì thùng được xếp loại </a:t>
                </a:r>
                <a:r>
                  <a:rPr lang="vi-VN" sz="1600">
                    <a:solidFill>
                      <a:prstClr val="black"/>
                    </a:solidFill>
                    <a:latin typeface="+mn-lt"/>
                    <a:ea typeface="+mn-ea"/>
                    <a:cs typeface="Arial" panose="020B0604020202020204" pitchFamily="34" charset="0"/>
                  </a:rPr>
                  <a:t>III</a:t>
                </a:r>
                <a:r>
                  <a:rPr lang="vi-VN" sz="1600" smtClean="0">
                    <a:solidFill>
                      <a:prstClr val="black"/>
                    </a:solidFill>
                    <a:latin typeface="+mn-lt"/>
                    <a:ea typeface="+mn-ea"/>
                    <a:cs typeface="Arial" panose="020B0604020202020204" pitchFamily="34" charset="0"/>
                  </a:rPr>
                  <a:t>.</a:t>
                </a:r>
                <a:endParaRPr lang="en-US" sz="1600" smtClean="0">
                  <a:solidFill>
                    <a:prstClr val="black"/>
                  </a:solidFill>
                  <a:latin typeface="+mn-lt"/>
                  <a:ea typeface="+mn-ea"/>
                  <a:cs typeface="Arial" panose="020B0604020202020204" pitchFamily="34" charset="0"/>
                </a:endParaRPr>
              </a:p>
              <a:p>
                <a:pPr algn="just">
                  <a:lnSpc>
                    <a:spcPct val="150000"/>
                  </a:lnSpc>
                  <a:defRPr/>
                </a:pPr>
                <a:r>
                  <a:rPr lang="vi-VN" sz="1600" smtClean="0">
                    <a:solidFill>
                      <a:prstClr val="black"/>
                    </a:solidFill>
                    <a:latin typeface="+mn-lt"/>
                    <a:ea typeface="+mn-ea"/>
                    <a:cs typeface="Arial" panose="020B0604020202020204" pitchFamily="34" charset="0"/>
                  </a:rPr>
                  <a:t>Tính </a:t>
                </a:r>
                <a:r>
                  <a:rPr lang="vi-VN" sz="1600">
                    <a:solidFill>
                      <a:prstClr val="black"/>
                    </a:solidFill>
                    <a:latin typeface="+mn-lt"/>
                    <a:ea typeface="+mn-ea"/>
                    <a:cs typeface="Arial" panose="020B0604020202020204" pitchFamily="34" charset="0"/>
                  </a:rPr>
                  <a:t>tỉ lệ các thùng cam được xếp loại I, II, III.</a:t>
                </a:r>
                <a:endParaRPr lang="vi-VN" sz="1600">
                  <a:solidFill>
                    <a:prstClr val="black"/>
                  </a:solidFill>
                  <a:latin typeface="+mn-lt"/>
                  <a:ea typeface="+mn-ea"/>
                  <a:cs typeface="Arial" panose="020B0604020202020204" pitchFamily="34" charset="0"/>
                </a:endParaRPr>
              </a:p>
            </p:txBody>
          </p:sp>
        </mc:Choice>
        <mc:Fallback>
          <p:sp>
            <p:nvSpPr>
              <p:cNvPr id="71" name="Rectangle 70"/>
              <p:cNvSpPr>
                <a:spLocks noRot="1" noChangeAspect="1" noMove="1" noResize="1" noEditPoints="1" noAdjustHandles="1" noChangeArrowheads="1" noChangeShapeType="1" noTextEdit="1"/>
              </p:cNvSpPr>
              <p:nvPr/>
            </p:nvSpPr>
            <p:spPr>
              <a:xfrm>
                <a:off x="608398" y="308199"/>
                <a:ext cx="8098279" cy="4524315"/>
              </a:xfrm>
              <a:prstGeom prst="rect">
                <a:avLst/>
              </a:prstGeom>
              <a:blipFill>
                <a:blip r:embed="rId3"/>
                <a:stretch>
                  <a:fillRect l="-452" r="-37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7874448" y="2425653"/>
            <a:ext cx="545983" cy="5640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sp>
        <p:nvSpPr>
          <p:cNvPr id="7" name="Rectangle 6"/>
          <p:cNvSpPr/>
          <p:nvPr/>
        </p:nvSpPr>
        <p:spPr>
          <a:xfrm>
            <a:off x="731215" y="360411"/>
            <a:ext cx="875289"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7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731215" y="773639"/>
                <a:ext cx="8285563" cy="4097212"/>
              </a:xfrm>
              <a:prstGeom prst="rect">
                <a:avLst/>
              </a:prstGeom>
            </p:spPr>
            <p:txBody>
              <a:bodyPr wrap="square">
                <a:spAutoFit/>
              </a:bodyPr>
              <a:lstStyle/>
              <a:p>
                <a:pPr algn="just">
                  <a:lnSpc>
                    <a:spcPct val="160000"/>
                  </a:lnSpc>
                </a:pPr>
                <a:r>
                  <a:rPr lang="en-US" sz="1600" kern="100" smtClean="0">
                    <a:latin typeface="+mj-lt"/>
                    <a:ea typeface="Georgia" panose="02040502050405020303" pitchFamily="18" charset="0"/>
                    <a:cs typeface="Times New Roman" panose="02020603050405020304" pitchFamily="18" charset="0"/>
                  </a:rPr>
                  <a:t>a) Gọi </a:t>
                </a:r>
                <a14:m>
                  <m:oMath xmlns:m="http://schemas.openxmlformats.org/officeDocument/2006/math">
                    <m:r>
                      <a:rPr lang="en-US" sz="1600" i="1" kern="100">
                        <a:effectLst/>
                        <a:latin typeface="+mj-lt"/>
                        <a:ea typeface="Aptos"/>
                        <a:cs typeface="Times New Roman" panose="02020603050405020304" pitchFamily="18" charset="0"/>
                      </a:rPr>
                      <m:t>𝑋</m:t>
                    </m:r>
                  </m:oMath>
                </a14:m>
                <a:r>
                  <a:rPr lang="en-US" sz="1600" kern="100">
                    <a:effectLst/>
                    <a:latin typeface="+mj-lt"/>
                    <a:ea typeface="Georgia" panose="02040502050405020303" pitchFamily="18" charset="0"/>
                    <a:cs typeface="Times New Roman" panose="02020603050405020304" pitchFamily="18" charset="0"/>
                  </a:rPr>
                  <a:t> là số quả cam không đạt chất lượng trong 20 lần chọn đó.</a:t>
                </a:r>
                <a:endParaRPr lang="en-US" sz="1600" kern="100">
                  <a:effectLst/>
                  <a:latin typeface="+mj-lt"/>
                  <a:ea typeface="Aptos"/>
                  <a:cs typeface="Times New Roman" panose="02020603050405020304" pitchFamily="18" charset="0"/>
                </a:endParaRPr>
              </a:p>
              <a:p>
                <a:pPr algn="just">
                  <a:lnSpc>
                    <a:spcPct val="160000"/>
                  </a:lnSpc>
                </a:pPr>
                <a:r>
                  <a:rPr lang="en-US" sz="1600" kern="100">
                    <a:ea typeface="Aptos"/>
                    <a:cs typeface="Times New Roman" panose="02020603050405020304" pitchFamily="18" charset="0"/>
                  </a:rPr>
                  <a:t> </a:t>
                </a:r>
                <a:r>
                  <a:rPr lang="en-US" sz="1600" kern="100" smtClean="0">
                    <a:ea typeface="Aptos"/>
                    <a:cs typeface="Times New Roman" panose="02020603050405020304" pitchFamily="18" charset="0"/>
                  </a:rPr>
                  <a:t>         </a:t>
                </a:r>
                <a14:m>
                  <m:oMath xmlns:m="http://schemas.openxmlformats.org/officeDocument/2006/math">
                    <m:r>
                      <a:rPr lang="en-US" sz="1600" i="1" kern="100">
                        <a:effectLst/>
                        <a:latin typeface="+mj-lt"/>
                        <a:ea typeface="Aptos"/>
                        <a:cs typeface="Times New Roman" panose="02020603050405020304" pitchFamily="18" charset="0"/>
                      </a:rPr>
                      <m:t>𝑋</m:t>
                    </m:r>
                  </m:oMath>
                </a14:m>
                <a:r>
                  <a:rPr lang="en-US" sz="1600" kern="100">
                    <a:effectLst/>
                    <a:latin typeface="+mj-lt"/>
                    <a:ea typeface="Georgia" panose="02040502050405020303" pitchFamily="18" charset="0"/>
                    <a:cs typeface="Times New Roman" panose="02020603050405020304" pitchFamily="18" charset="0"/>
                  </a:rPr>
                  <a:t> là biến ngẫu nhiên có phân bố nhị thức với </a:t>
                </a:r>
                <a14:m>
                  <m:oMath xmlns:m="http://schemas.openxmlformats.org/officeDocument/2006/math">
                    <m:r>
                      <a:rPr lang="en-US" sz="1600" i="1" kern="100">
                        <a:effectLst/>
                        <a:latin typeface="+mj-lt"/>
                        <a:ea typeface="Aptos"/>
                        <a:cs typeface="Times New Roman" panose="02020603050405020304" pitchFamily="18" charset="0"/>
                      </a:rPr>
                      <m:t>𝑛</m:t>
                    </m:r>
                    <m:r>
                      <a:rPr lang="en-US" sz="1600" kern="100">
                        <a:effectLst/>
                        <a:latin typeface="+mj-lt"/>
                        <a:ea typeface="Aptos"/>
                        <a:cs typeface="Times New Roman" panose="02020603050405020304" pitchFamily="18" charset="0"/>
                      </a:rPr>
                      <m:t>=20,</m:t>
                    </m:r>
                    <m:r>
                      <a:rPr lang="en-US" sz="1600" i="1" kern="100">
                        <a:effectLst/>
                        <a:latin typeface="+mj-lt"/>
                        <a:ea typeface="Aptos"/>
                        <a:cs typeface="Times New Roman" panose="02020603050405020304" pitchFamily="18" charset="0"/>
                      </a:rPr>
                      <m:t>𝑝</m:t>
                    </m:r>
                    <m:r>
                      <a:rPr lang="en-US" sz="1600" kern="100">
                        <a:effectLst/>
                        <a:latin typeface="+mj-lt"/>
                        <a:ea typeface="Aptos"/>
                        <a:cs typeface="Times New Roman" panose="02020603050405020304" pitchFamily="18" charset="0"/>
                      </a:rPr>
                      <m:t>=0,03</m:t>
                    </m:r>
                  </m:oMath>
                </a14:m>
                <a:r>
                  <a:rPr lang="en-US" sz="1600" kern="100">
                    <a:effectLst/>
                    <a:latin typeface="+mj-lt"/>
                    <a:ea typeface="Aptos"/>
                    <a:cs typeface="Times New Roman" panose="02020603050405020304" pitchFamily="18" charset="0"/>
                  </a:rPr>
                  <a:t>.</a:t>
                </a:r>
              </a:p>
              <a:p>
                <a:pPr algn="just">
                  <a:lnSpc>
                    <a:spcPct val="160000"/>
                  </a:lnSpc>
                </a:pPr>
                <a:r>
                  <a:rPr lang="en-US" sz="1600" kern="100">
                    <a:effectLst/>
                    <a:latin typeface="+mj-lt"/>
                    <a:ea typeface="Georgia" panose="02040502050405020303" pitchFamily="18" charset="0"/>
                    <a:cs typeface="Times New Roman" panose="02020603050405020304" pitchFamily="18" charset="0"/>
                  </a:rPr>
                  <a:t>b) </a:t>
                </a:r>
                <a:endParaRPr lang="en-US" sz="1600" kern="100">
                  <a:effectLst/>
                  <a:latin typeface="+mj-lt"/>
                  <a:ea typeface="Aptos"/>
                  <a:cs typeface="Times New Roman" panose="02020603050405020304" pitchFamily="18" charset="0"/>
                </a:endParaRPr>
              </a:p>
              <a:p>
                <a:pPr marL="285750" indent="-285750" algn="just">
                  <a:lnSpc>
                    <a:spcPct val="160000"/>
                  </a:lnSpc>
                  <a:buFont typeface="Arial" panose="020B0604020202020204" pitchFamily="34" charset="0"/>
                  <a:buChar char="•"/>
                </a:pPr>
                <a:r>
                  <a:rPr lang="en-US" sz="1600" kern="100" smtClean="0">
                    <a:effectLst/>
                    <a:latin typeface="+mj-lt"/>
                    <a:ea typeface="Georgia" panose="02040502050405020303" pitchFamily="18" charset="0"/>
                    <a:cs typeface="Times New Roman" panose="02020603050405020304" pitchFamily="18" charset="0"/>
                  </a:rPr>
                  <a:t>Gọi </a:t>
                </a:r>
                <a14:m>
                  <m:oMath xmlns:m="http://schemas.openxmlformats.org/officeDocument/2006/math">
                    <m:r>
                      <a:rPr lang="en-US" sz="1600" i="1" kern="100">
                        <a:effectLst/>
                        <a:latin typeface="+mj-lt"/>
                        <a:ea typeface="Aptos"/>
                        <a:cs typeface="Times New Roman" panose="02020603050405020304" pitchFamily="18" charset="0"/>
                      </a:rPr>
                      <m:t>𝐴</m:t>
                    </m:r>
                  </m:oMath>
                </a14:m>
                <a:r>
                  <a:rPr lang="en-US" sz="1600" kern="100">
                    <a:effectLst/>
                    <a:latin typeface="+mj-lt"/>
                    <a:ea typeface="Georgia" panose="02040502050405020303" pitchFamily="18" charset="0"/>
                    <a:cs typeface="Times New Roman" panose="02020603050405020304" pitchFamily="18" charset="0"/>
                  </a:rPr>
                  <a:t> là biến cố: "Thùng cam được xếp loại I ".</a:t>
                </a:r>
                <a:endParaRPr lang="en-US" sz="1600" kern="100">
                  <a:effectLst/>
                  <a:latin typeface="+mj-lt"/>
                  <a:ea typeface="Aptos"/>
                  <a:cs typeface="Times New Roman" panose="02020603050405020304" pitchFamily="18" charset="0"/>
                </a:endParaRPr>
              </a:p>
              <a:p>
                <a:pPr algn="just">
                  <a:lnSpc>
                    <a:spcPct val="160000"/>
                  </a:lnSpc>
                </a:pPr>
                <a14:m>
                  <m:oMathPara xmlns:m="http://schemas.openxmlformats.org/officeDocument/2006/math">
                    <m:oMathParaPr>
                      <m:jc m:val="centerGroup"/>
                    </m:oMathParaPr>
                    <m:oMath xmlns:m="http://schemas.openxmlformats.org/officeDocument/2006/math">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𝐴</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=0)=</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20</m:t>
                          </m:r>
                        </m:sub>
                        <m:sup>
                          <m:r>
                            <a:rPr lang="en-US" sz="1600" kern="100">
                              <a:effectLst/>
                              <a:latin typeface="+mj-lt"/>
                              <a:ea typeface="Aptos"/>
                              <a:cs typeface="Times New Roman" panose="02020603050405020304" pitchFamily="18" charset="0"/>
                            </a:rPr>
                            <m:t>0</m:t>
                          </m:r>
                        </m:sup>
                      </m:sSub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03</m:t>
                          </m:r>
                        </m:e>
                        <m:sup>
                          <m:r>
                            <a:rPr lang="en-US" sz="1600" kern="100">
                              <a:effectLst/>
                              <a:latin typeface="+mj-lt"/>
                              <a:ea typeface="Aptos"/>
                              <a:cs typeface="Times New Roman" panose="02020603050405020304" pitchFamily="18" charset="0"/>
                            </a:rPr>
                            <m:t>0</m:t>
                          </m:r>
                        </m:sup>
                      </m:s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97</m:t>
                          </m:r>
                        </m:e>
                        <m:sup>
                          <m:r>
                            <a:rPr lang="en-US" sz="1600" kern="100">
                              <a:effectLst/>
                              <a:latin typeface="+mj-lt"/>
                              <a:ea typeface="Aptos"/>
                              <a:cs typeface="Times New Roman" panose="02020603050405020304" pitchFamily="18" charset="0"/>
                            </a:rPr>
                            <m:t>20</m:t>
                          </m:r>
                        </m:sup>
                      </m:s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97</m:t>
                          </m:r>
                        </m:e>
                        <m:sup>
                          <m:r>
                            <a:rPr lang="en-US" sz="1600" kern="100">
                              <a:effectLst/>
                              <a:latin typeface="+mj-lt"/>
                              <a:ea typeface="Aptos"/>
                              <a:cs typeface="Times New Roman" panose="02020603050405020304" pitchFamily="18" charset="0"/>
                            </a:rPr>
                            <m:t>20</m:t>
                          </m:r>
                        </m:sup>
                      </m:sSup>
                      <m:r>
                        <a:rPr lang="en-US" sz="1600" kern="100">
                          <a:effectLst/>
                          <a:latin typeface="+mj-lt"/>
                          <a:ea typeface="Aptos"/>
                          <a:cs typeface="Times New Roman" panose="02020603050405020304" pitchFamily="18" charset="0"/>
                        </a:rPr>
                        <m:t>≈0,5438</m:t>
                      </m:r>
                    </m:oMath>
                  </m:oMathPara>
                </a14:m>
                <a:endParaRPr lang="en-US" sz="1600" kern="100">
                  <a:effectLst/>
                  <a:latin typeface="+mj-lt"/>
                  <a:ea typeface="Aptos"/>
                  <a:cs typeface="Times New Roman" panose="02020603050405020304" pitchFamily="18" charset="0"/>
                </a:endParaRPr>
              </a:p>
              <a:p>
                <a:pPr marL="285750" indent="-285750" algn="just">
                  <a:lnSpc>
                    <a:spcPct val="160000"/>
                  </a:lnSpc>
                  <a:buFont typeface="Arial" panose="020B0604020202020204" pitchFamily="34" charset="0"/>
                  <a:buChar char="•"/>
                </a:pPr>
                <a:r>
                  <a:rPr lang="en-US" sz="1600" kern="100" smtClean="0">
                    <a:effectLst/>
                    <a:latin typeface="+mj-lt"/>
                    <a:ea typeface="Georgia" panose="02040502050405020303" pitchFamily="18" charset="0"/>
                    <a:cs typeface="Times New Roman" panose="02020603050405020304" pitchFamily="18" charset="0"/>
                  </a:rPr>
                  <a:t>Gọi </a:t>
                </a:r>
                <a14:m>
                  <m:oMath xmlns:m="http://schemas.openxmlformats.org/officeDocument/2006/math">
                    <m:r>
                      <a:rPr lang="en-US" sz="1600" i="1" kern="100">
                        <a:effectLst/>
                        <a:latin typeface="+mj-lt"/>
                        <a:ea typeface="Aptos"/>
                        <a:cs typeface="Times New Roman" panose="02020603050405020304" pitchFamily="18" charset="0"/>
                      </a:rPr>
                      <m:t>𝐵</m:t>
                    </m:r>
                  </m:oMath>
                </a14:m>
                <a:r>
                  <a:rPr lang="en-US" sz="1600" kern="100">
                    <a:effectLst/>
                    <a:latin typeface="+mj-lt"/>
                    <a:ea typeface="Georgia" panose="02040502050405020303" pitchFamily="18" charset="0"/>
                    <a:cs typeface="Times New Roman" panose="02020603050405020304" pitchFamily="18" charset="0"/>
                  </a:rPr>
                  <a:t> là biến cố: "Thùng cam được xếp loại II</a:t>
                </a:r>
                <a:r>
                  <a:rPr lang="en-US" sz="1600" kern="100">
                    <a:effectLst/>
                    <a:latin typeface="+mj-lt"/>
                    <a:ea typeface="Georgia" panose="02040502050405020303" pitchFamily="18" charset="0"/>
                    <a:cs typeface="Times New Roman" panose="02020603050405020304" pitchFamily="18" charset="0"/>
                  </a:rPr>
                  <a:t>". </a:t>
                </a:r>
                <a:endParaRPr lang="en-US" sz="1600" kern="100" smtClean="0">
                  <a:effectLst/>
                  <a:latin typeface="+mj-lt"/>
                  <a:ea typeface="Georgia" panose="02040502050405020303" pitchFamily="18" charset="0"/>
                  <a:cs typeface="Times New Roman" panose="02020603050405020304" pitchFamily="18" charset="0"/>
                </a:endParaRPr>
              </a:p>
              <a:p>
                <a:pPr algn="just">
                  <a:lnSpc>
                    <a:spcPct val="160000"/>
                  </a:lnSpc>
                </a:pPr>
                <a:r>
                  <a:rPr lang="en-US" sz="1600" kern="100" smtClean="0">
                    <a:effectLst/>
                    <a:latin typeface="+mj-lt"/>
                    <a:ea typeface="Georgia" panose="02040502050405020303" pitchFamily="18" charset="0"/>
                    <a:cs typeface="Times New Roman" panose="02020603050405020304" pitchFamily="18" charset="0"/>
                  </a:rPr>
                  <a:t>Ta </a:t>
                </a:r>
                <a:r>
                  <a:rPr lang="en-US" sz="1600" kern="100">
                    <a:effectLst/>
                    <a:latin typeface="+mj-lt"/>
                    <a:ea typeface="Georgia" panose="02040502050405020303" pitchFamily="18" charset="0"/>
                    <a:cs typeface="Times New Roman" panose="02020603050405020304" pitchFamily="18" charset="0"/>
                  </a:rPr>
                  <a:t>có </a:t>
                </a:r>
                <a14:m>
                  <m:oMath xmlns:m="http://schemas.openxmlformats.org/officeDocument/2006/math">
                    <m:r>
                      <a:rPr lang="en-US" sz="1600" i="1" kern="100">
                        <a:effectLst/>
                        <a:latin typeface="+mj-lt"/>
                        <a:ea typeface="Aptos"/>
                        <a:cs typeface="Times New Roman" panose="02020603050405020304" pitchFamily="18" charset="0"/>
                      </a:rPr>
                      <m:t>𝐵</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=1}∪{</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=2}</m:t>
                    </m:r>
                  </m:oMath>
                </a14:m>
                <a:endParaRPr lang="en-US" sz="1600" kern="100">
                  <a:effectLst/>
                  <a:latin typeface="+mj-lt"/>
                  <a:ea typeface="Aptos"/>
                  <a:cs typeface="Times New Roman" panose="02020603050405020304" pitchFamily="18" charset="0"/>
                </a:endParaRPr>
              </a:p>
              <a:p>
                <a:pPr algn="just">
                  <a:lnSpc>
                    <a:spcPct val="160000"/>
                  </a:lnSpc>
                </a:pPr>
                <a14:m>
                  <m:oMathPara xmlns:m="http://schemas.openxmlformats.org/officeDocument/2006/math">
                    <m:oMathParaPr>
                      <m:jc m:val="centerGroup"/>
                    </m:oMathParaPr>
                    <m:oMath xmlns:m="http://schemas.openxmlformats.org/officeDocument/2006/math">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𝐵</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=1)+</m:t>
                      </m:r>
                      <m:r>
                        <a:rPr lang="en-US" sz="1600" i="1" kern="100">
                          <a:effectLst/>
                          <a:latin typeface="+mj-lt"/>
                          <a:ea typeface="Aptos"/>
                          <a:cs typeface="Times New Roman" panose="02020603050405020304" pitchFamily="18" charset="0"/>
                        </a:rPr>
                        <m:t>𝑃</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𝑋</m:t>
                      </m:r>
                      <m:r>
                        <a:rPr lang="en-US" sz="1600" kern="100">
                          <a:effectLst/>
                          <a:latin typeface="+mj-lt"/>
                          <a:ea typeface="Aptos"/>
                          <a:cs typeface="Times New Roman" panose="02020603050405020304" pitchFamily="18" charset="0"/>
                        </a:rPr>
                        <m:t>=2)=</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20</m:t>
                          </m:r>
                        </m:sub>
                        <m:sup>
                          <m:r>
                            <a:rPr lang="en-US" sz="1600" kern="100">
                              <a:effectLst/>
                              <a:latin typeface="+mj-lt"/>
                              <a:ea typeface="Aptos"/>
                              <a:cs typeface="Times New Roman" panose="02020603050405020304" pitchFamily="18" charset="0"/>
                            </a:rPr>
                            <m:t>1</m:t>
                          </m:r>
                        </m:sup>
                      </m:sSub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03</m:t>
                          </m:r>
                        </m:e>
                        <m:sup>
                          <m:r>
                            <a:rPr lang="en-US" sz="1600" kern="100">
                              <a:effectLst/>
                              <a:latin typeface="+mj-lt"/>
                              <a:ea typeface="Aptos"/>
                              <a:cs typeface="Times New Roman" panose="02020603050405020304" pitchFamily="18" charset="0"/>
                            </a:rPr>
                            <m:t>1</m:t>
                          </m:r>
                        </m:sup>
                      </m:s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97</m:t>
                          </m:r>
                        </m:e>
                        <m:sup>
                          <m:r>
                            <a:rPr lang="en-US" sz="1600" kern="100">
                              <a:effectLst/>
                              <a:latin typeface="+mj-lt"/>
                              <a:ea typeface="Aptos"/>
                              <a:cs typeface="Times New Roman" panose="02020603050405020304" pitchFamily="18" charset="0"/>
                            </a:rPr>
                            <m:t>19</m:t>
                          </m:r>
                        </m:sup>
                      </m:sSup>
                      <m:r>
                        <a:rPr lang="en-US" sz="1600" kern="100">
                          <a:effectLst/>
                          <a:latin typeface="+mj-lt"/>
                          <a:ea typeface="Aptos"/>
                          <a:cs typeface="Times New Roman" panose="02020603050405020304" pitchFamily="18" charset="0"/>
                        </a:rPr>
                        <m:t>+</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kern="100">
                              <a:effectLst/>
                              <a:latin typeface="+mj-lt"/>
                              <a:ea typeface="Aptos"/>
                              <a:cs typeface="Times New Roman" panose="02020603050405020304" pitchFamily="18" charset="0"/>
                            </a:rPr>
                            <m:t>20</m:t>
                          </m:r>
                        </m:sub>
                        <m:sup>
                          <m:r>
                            <a:rPr lang="en-US" sz="1600" kern="100">
                              <a:effectLst/>
                              <a:latin typeface="+mj-lt"/>
                              <a:ea typeface="Aptos"/>
                              <a:cs typeface="Times New Roman" panose="02020603050405020304" pitchFamily="18" charset="0"/>
                            </a:rPr>
                            <m:t>2</m:t>
                          </m:r>
                        </m:sup>
                      </m:sSub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03</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97</m:t>
                          </m:r>
                        </m:e>
                        <m:sup>
                          <m:r>
                            <a:rPr lang="en-US" sz="1600" kern="100">
                              <a:effectLst/>
                              <a:latin typeface="+mj-lt"/>
                              <a:ea typeface="Aptos"/>
                              <a:cs typeface="Times New Roman" panose="02020603050405020304" pitchFamily="18" charset="0"/>
                            </a:rPr>
                            <m:t>18</m:t>
                          </m:r>
                        </m:sup>
                      </m:sSup>
                    </m:oMath>
                  </m:oMathPara>
                </a14:m>
                <a:endParaRPr lang="en-US" sz="1600" kern="100">
                  <a:effectLst/>
                  <a:latin typeface="+mj-lt"/>
                  <a:ea typeface="Aptos"/>
                  <a:cs typeface="Times New Roman" panose="02020603050405020304" pitchFamily="18" charset="0"/>
                </a:endParaRPr>
              </a:p>
              <a:p>
                <a:pPr algn="just">
                  <a:lnSpc>
                    <a:spcPct val="160000"/>
                  </a:lnSpc>
                </a:pPr>
                <a:r>
                  <a:rPr lang="en-US" sz="1600" kern="100" smtClean="0">
                    <a:effectLst/>
                    <a:ea typeface="Aptos"/>
                    <a:cs typeface="Times New Roman" panose="02020603050405020304" pitchFamily="18" charset="0"/>
                  </a:rPr>
                  <a:t>			               </a:t>
                </a:r>
                <a14:m>
                  <m:oMath xmlns:m="http://schemas.openxmlformats.org/officeDocument/2006/math">
                    <m:r>
                      <a:rPr lang="en-US" sz="1600" kern="100">
                        <a:effectLst/>
                        <a:latin typeface="+mj-lt"/>
                        <a:ea typeface="Aptos"/>
                        <a:cs typeface="Times New Roman" panose="02020603050405020304" pitchFamily="18" charset="0"/>
                      </a:rPr>
                      <m:t>=20⋅0,03⋅0,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97</m:t>
                        </m:r>
                      </m:e>
                      <m:sup>
                        <m:r>
                          <a:rPr lang="en-US" sz="1600" kern="100">
                            <a:effectLst/>
                            <a:latin typeface="+mj-lt"/>
                            <a:ea typeface="Aptos"/>
                            <a:cs typeface="Times New Roman" panose="02020603050405020304" pitchFamily="18" charset="0"/>
                          </a:rPr>
                          <m:t>19</m:t>
                        </m:r>
                      </m:sup>
                    </m:sSup>
                    <m:r>
                      <a:rPr lang="en-US" sz="1600" kern="100">
                        <a:effectLst/>
                        <a:latin typeface="+mj-lt"/>
                        <a:ea typeface="Aptos"/>
                        <a:cs typeface="Times New Roman" panose="02020603050405020304" pitchFamily="18" charset="0"/>
                      </a:rPr>
                      <m:t>+190⋅0,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03</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⋅0,</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97</m:t>
                        </m:r>
                      </m:e>
                      <m:sup>
                        <m:r>
                          <a:rPr lang="en-US" sz="1600" kern="100">
                            <a:effectLst/>
                            <a:latin typeface="+mj-lt"/>
                            <a:ea typeface="Aptos"/>
                            <a:cs typeface="Times New Roman" panose="02020603050405020304" pitchFamily="18" charset="0"/>
                          </a:rPr>
                          <m:t>18</m:t>
                        </m:r>
                      </m:sup>
                    </m:sSup>
                  </m:oMath>
                </a14:m>
                <a:endParaRPr lang="en-US" sz="1600" i="1" kern="100" smtClean="0">
                  <a:effectLst/>
                  <a:latin typeface="+mj-lt"/>
                  <a:ea typeface="Aptos"/>
                  <a:cs typeface="Times New Roman" panose="02020603050405020304" pitchFamily="18" charset="0"/>
                </a:endParaRPr>
              </a:p>
              <a:p>
                <a:pPr algn="just">
                  <a:lnSpc>
                    <a:spcPct val="160000"/>
                  </a:lnSpc>
                </a:pPr>
                <a:r>
                  <a:rPr lang="en-US" sz="1600" kern="100" smtClean="0">
                    <a:effectLst/>
                    <a:ea typeface="Aptos"/>
                    <a:cs typeface="Times New Roman" panose="02020603050405020304" pitchFamily="18" charset="0"/>
                  </a:rPr>
                  <a:t>			               </a:t>
                </a:r>
                <a14:m>
                  <m:oMath xmlns:m="http://schemas.openxmlformats.org/officeDocument/2006/math">
                    <m:r>
                      <a:rPr lang="en-US" sz="1600" kern="100">
                        <a:effectLst/>
                        <a:latin typeface="+mj-lt"/>
                        <a:ea typeface="Aptos"/>
                        <a:cs typeface="Times New Roman" panose="02020603050405020304" pitchFamily="18" charset="0"/>
                      </a:rPr>
                      <m:t>≈0,4352</m:t>
                    </m:r>
                  </m:oMath>
                </a14:m>
                <a:endParaRPr lang="en-US" sz="1600" kern="100">
                  <a:effectLst/>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731215" y="773639"/>
                <a:ext cx="8285563" cy="4097212"/>
              </a:xfrm>
              <a:prstGeom prst="rect">
                <a:avLst/>
              </a:prstGeom>
              <a:blipFill>
                <a:blip r:embed="rId3"/>
                <a:stretch>
                  <a:fillRect l="-442"/>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8176597" y="255363"/>
            <a:ext cx="545983" cy="5640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9" dur="500"/>
                                        <p:tgtEl>
                                          <p:spTgt spid="2">
                                            <p:txEl>
                                              <p:pRg st="3" end="3"/>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up)">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up)">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up)">
                                      <p:cBhvr>
                                        <p:cTn id="47" dur="500"/>
                                        <p:tgtEl>
                                          <p:spTgt spid="2">
                                            <p:txEl>
                                              <p:pRg st="7" end="7"/>
                                            </p:txEl>
                                          </p:spTgt>
                                        </p:tgtEl>
                                      </p:cBhvr>
                                    </p:animEffect>
                                  </p:childTnLst>
                                </p:cTn>
                              </p:par>
                              <p:par>
                                <p:cTn id="48" presetID="22" presetClass="entr" presetSubtype="1" fill="hold" nodeType="with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wipe(up)">
                                      <p:cBhvr>
                                        <p:cTn id="50" dur="500"/>
                                        <p:tgtEl>
                                          <p:spTgt spid="2">
                                            <p:txEl>
                                              <p:pRg st="8" end="8"/>
                                            </p:txEl>
                                          </p:spTgt>
                                        </p:tgtEl>
                                      </p:cBhvr>
                                    </p:animEffect>
                                  </p:childTnLst>
                                </p:cTn>
                              </p:par>
                              <p:par>
                                <p:cTn id="51" presetID="22" presetClass="entr" presetSubtype="1" fill="hold" nodeType="with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Effect transition="in" filter="wipe(up)">
                                      <p:cBhvr>
                                        <p:cTn id="5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sp>
        <p:nvSpPr>
          <p:cNvPr id="7" name="Rectangle 6"/>
          <p:cNvSpPr/>
          <p:nvPr/>
        </p:nvSpPr>
        <p:spPr>
          <a:xfrm>
            <a:off x="731215" y="360411"/>
            <a:ext cx="875289"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700" b="0" i="1" u="sng"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731215" y="811450"/>
                <a:ext cx="7808486" cy="3804055"/>
              </a:xfrm>
              <a:prstGeom prst="rect">
                <a:avLst/>
              </a:prstGeom>
            </p:spPr>
            <p:txBody>
              <a:bodyPr wrap="square">
                <a:spAutoFit/>
              </a:bodyPr>
              <a:lstStyle/>
              <a:p>
                <a:pPr marL="285750" lvl="0" indent="-285750" algn="just">
                  <a:lnSpc>
                    <a:spcPct val="170000"/>
                  </a:lnSpc>
                  <a:buFont typeface="Arial" panose="020B0604020202020204" pitchFamily="34" charset="0"/>
                  <a:buChar char="•"/>
                  <a:defRPr/>
                </a:pPr>
                <a:r>
                  <a:rPr lang="en-US" sz="1600" kern="100" smtClean="0">
                    <a:ea typeface="Georgia" panose="02040502050405020303" pitchFamily="18" charset="0"/>
                    <a:cs typeface="Times New Roman" panose="02020603050405020304" pitchFamily="18" charset="0"/>
                  </a:rPr>
                  <a:t>Gọi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𝐶</m:t>
                    </m:r>
                  </m:oMath>
                </a14:m>
                <a:r>
                  <a:rPr lang="en-US" sz="1600" kern="100">
                    <a:ea typeface="Georgia" panose="02040502050405020303" pitchFamily="18" charset="0"/>
                    <a:cs typeface="Times New Roman" panose="02020603050405020304" pitchFamily="18" charset="0"/>
                  </a:rPr>
                  <a:t> là biến cố: "Thùng cam được xếp loại III".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𝐶</m:t>
                    </m:r>
                  </m:oMath>
                </a14:m>
                <a:r>
                  <a:rPr lang="en-US" sz="1600" kern="100">
                    <a:ea typeface="Georgia" panose="02040502050405020303" pitchFamily="18" charset="0"/>
                    <a:cs typeface="Times New Roman" panose="02020603050405020304" pitchFamily="18" charset="0"/>
                  </a:rPr>
                  <a:t> là biến cố: "Có ít nhất 3 quả cam không đạt chất lượng". </a:t>
                </a:r>
                <a:endParaRPr lang="en-US" sz="1600" kern="100">
                  <a:ea typeface="Aptos"/>
                  <a:cs typeface="Times New Roman" panose="02020603050405020304" pitchFamily="18" charset="0"/>
                </a:endParaRPr>
              </a:p>
              <a:p>
                <a:pPr lvl="0" algn="just">
                  <a:lnSpc>
                    <a:spcPct val="170000"/>
                  </a:lnSpc>
                  <a:defRPr/>
                </a:pPr>
                <a:r>
                  <a:rPr lang="en-US" sz="1600" kern="100">
                    <a:ea typeface="Georgia" panose="02040502050405020303" pitchFamily="18" charset="0"/>
                    <a:cs typeface="Times New Roman" panose="02020603050405020304" pitchFamily="18" charset="0"/>
                  </a:rPr>
                  <a:t>Ta có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𝐶</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≥3}</m:t>
                    </m:r>
                  </m:oMath>
                </a14:m>
                <a:r>
                  <a:rPr lang="en-US" sz="1600" kern="100">
                    <a:ea typeface="Georgia" panose="02040502050405020303" pitchFamily="18" charset="0"/>
                    <a:cs typeface="Times New Roman" panose="02020603050405020304" pitchFamily="18" charset="0"/>
                  </a:rPr>
                  <a:t>. </a:t>
                </a:r>
                <a:endParaRPr lang="en-US" sz="1600" kern="100" smtClean="0">
                  <a:ea typeface="Georgia" panose="02040502050405020303" pitchFamily="18" charset="0"/>
                  <a:cs typeface="Times New Roman" panose="02020603050405020304" pitchFamily="18" charset="0"/>
                </a:endParaRPr>
              </a:p>
              <a:p>
                <a:pPr lvl="0" algn="just">
                  <a:lnSpc>
                    <a:spcPct val="170000"/>
                  </a:lnSpc>
                  <a:defRPr/>
                </a:pPr>
                <a:r>
                  <a:rPr lang="en-US" sz="1600" kern="100" smtClean="0">
                    <a:ea typeface="Georgia" panose="02040502050405020303" pitchFamily="18" charset="0"/>
                    <a:cs typeface="Times New Roman" panose="02020603050405020304" pitchFamily="18" charset="0"/>
                  </a:rPr>
                  <a:t>Xét </a:t>
                </a:r>
                <a:r>
                  <a:rPr lang="en-US" sz="1600" kern="100">
                    <a:ea typeface="Georgia" panose="02040502050405020303" pitchFamily="18" charset="0"/>
                    <a:cs typeface="Times New Roman" panose="02020603050405020304" pitchFamily="18" charset="0"/>
                  </a:rPr>
                  <a:t>biến cố đối </a:t>
                </a:r>
                <a14:m>
                  <m:oMath xmlns:m="http://schemas.openxmlformats.org/officeDocument/2006/math">
                    <m:acc>
                      <m:accPr>
                        <m:chr m:val="‾"/>
                        <m:ctrlPr>
                          <a:rPr lang="en-US" sz="1600" i="1" kern="100">
                            <a:latin typeface="Cambria Math" panose="02040503050406030204" pitchFamily="18" charset="0"/>
                            <a:ea typeface="Aptos"/>
                            <a:cs typeface="Times New Roman" panose="02020603050405020304" pitchFamily="18" charset="0"/>
                          </a:rPr>
                        </m:ctrlPr>
                      </m:accPr>
                      <m:e>
                        <m:r>
                          <a:rPr lang="en-US" sz="1600" i="1" kern="100">
                            <a:latin typeface="Cambria Math" panose="02040503050406030204" pitchFamily="18" charset="0"/>
                            <a:ea typeface="Aptos"/>
                            <a:cs typeface="Times New Roman" panose="02020603050405020304" pitchFamily="18" charset="0"/>
                          </a:rPr>
                          <m:t>𝐶</m:t>
                        </m:r>
                      </m:e>
                    </m:acc>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≤2}</m:t>
                    </m:r>
                  </m:oMath>
                </a14:m>
                <a:r>
                  <a:rPr lang="en-US" sz="1600" kern="100">
                    <a:ea typeface="Georgia" panose="02040502050405020303" pitchFamily="18" charset="0"/>
                    <a:cs typeface="Times New Roman" panose="02020603050405020304" pitchFamily="18" charset="0"/>
                  </a:rPr>
                  <a:t>. </a:t>
                </a:r>
                <a:endParaRPr lang="en-US" sz="1600" kern="100">
                  <a:ea typeface="Aptos"/>
                  <a:cs typeface="Times New Roman" panose="02020603050405020304" pitchFamily="18" charset="0"/>
                </a:endParaRPr>
              </a:p>
              <a:p>
                <a:pPr lvl="0" algn="just">
                  <a:lnSpc>
                    <a:spcPct val="170000"/>
                  </a:lnSpc>
                  <a:defRPr/>
                </a:pPr>
                <a14:m>
                  <m:oMathPara xmlns:m="http://schemas.openxmlformats.org/officeDocument/2006/math">
                    <m:oMathParaPr>
                      <m:jc m:val="left"/>
                    </m:oMathParaPr>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≤2)=</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=0)+</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=1)+</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=2)</m:t>
                      </m:r>
                    </m:oMath>
                  </m:oMathPara>
                </a14:m>
                <a:endParaRPr lang="en-US" sz="1600" kern="100">
                  <a:ea typeface="Aptos"/>
                  <a:cs typeface="Times New Roman" panose="02020603050405020304" pitchFamily="18" charset="0"/>
                </a:endParaRPr>
              </a:p>
              <a:p>
                <a:pPr lvl="0" algn="just">
                  <a:lnSpc>
                    <a:spcPct val="170000"/>
                  </a:lnSpc>
                  <a:defRPr/>
                </a:pPr>
                <a14:m>
                  <m:oMathPara xmlns:m="http://schemas.openxmlformats.org/officeDocument/2006/math">
                    <m:oMathParaPr>
                      <m:jc m:val="left"/>
                    </m:oMathParaPr>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𝐶</m:t>
                      </m:r>
                      <m:r>
                        <a:rPr lang="en-US" sz="1600" kern="100">
                          <a:latin typeface="Cambria Math" panose="02040503050406030204" pitchFamily="18" charset="0"/>
                          <a:ea typeface="Aptos"/>
                          <a:cs typeface="Times New Roman" panose="02020603050405020304" pitchFamily="18" charset="0"/>
                        </a:rPr>
                        <m:t>)=1</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acc>
                        <m:accPr>
                          <m:chr m:val="‾"/>
                          <m:ctrlPr>
                            <a:rPr lang="en-US" sz="1600" i="1" kern="100">
                              <a:latin typeface="Cambria Math" panose="02040503050406030204" pitchFamily="18" charset="0"/>
                              <a:ea typeface="Aptos"/>
                              <a:cs typeface="Times New Roman" panose="02020603050405020304" pitchFamily="18" charset="0"/>
                            </a:rPr>
                          </m:ctrlPr>
                        </m:accPr>
                        <m:e>
                          <m:r>
                            <a:rPr lang="en-US" sz="1600" i="1" kern="100">
                              <a:latin typeface="Cambria Math" panose="02040503050406030204" pitchFamily="18" charset="0"/>
                              <a:ea typeface="Aptos"/>
                              <a:cs typeface="Times New Roman" panose="02020603050405020304" pitchFamily="18" charset="0"/>
                            </a:rPr>
                            <m:t>𝐶</m:t>
                          </m:r>
                        </m:e>
                      </m:acc>
                      <m:r>
                        <a:rPr lang="en-US" sz="1600" kern="100">
                          <a:latin typeface="Cambria Math" panose="02040503050406030204" pitchFamily="18" charset="0"/>
                          <a:ea typeface="Aptos"/>
                          <a:cs typeface="Times New Roman" panose="02020603050405020304" pitchFamily="18" charset="0"/>
                        </a:rPr>
                        <m:t>)=1</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≤2)=1</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=0)</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=1)</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=2)</m:t>
                      </m:r>
                    </m:oMath>
                  </m:oMathPara>
                </a14:m>
                <a:endParaRPr lang="en-US" sz="1600" kern="100">
                  <a:ea typeface="Aptos"/>
                  <a:cs typeface="Times New Roman" panose="02020603050405020304" pitchFamily="18" charset="0"/>
                </a:endParaRPr>
              </a:p>
              <a:p>
                <a:pPr lvl="0" algn="just">
                  <a:lnSpc>
                    <a:spcPct val="170000"/>
                  </a:lnSpc>
                  <a:defRPr/>
                </a:pPr>
                <a:r>
                  <a:rPr lang="en-US" sz="1600" kern="100">
                    <a:ea typeface="Georgia" panose="02040502050405020303" pitchFamily="18" charset="0"/>
                    <a:cs typeface="Times New Roman" panose="02020603050405020304" pitchFamily="18" charset="0"/>
                  </a:rPr>
                  <a:t>Theo trên ta có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=0)=</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𝐴</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=1)+</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𝑋</m:t>
                    </m:r>
                    <m:r>
                      <a:rPr lang="en-US" sz="1600" kern="100">
                        <a:latin typeface="Cambria Math" panose="02040503050406030204" pitchFamily="18" charset="0"/>
                        <a:ea typeface="Aptos"/>
                        <a:cs typeface="Times New Roman" panose="02020603050405020304" pitchFamily="18" charset="0"/>
                      </a:rPr>
                      <m:t>=2)=</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𝐵</m:t>
                    </m:r>
                    <m:r>
                      <a:rPr lang="en-US" sz="1600" kern="100">
                        <a:latin typeface="Cambria Math" panose="02040503050406030204" pitchFamily="18" charset="0"/>
                        <a:ea typeface="Aptos"/>
                        <a:cs typeface="Times New Roman" panose="02020603050405020304" pitchFamily="18" charset="0"/>
                      </a:rPr>
                      <m:t>)</m:t>
                    </m:r>
                  </m:oMath>
                </a14:m>
                <a:r>
                  <a:rPr lang="en-US" sz="1600" kern="100">
                    <a:ea typeface="Aptos"/>
                    <a:cs typeface="Times New Roman" panose="02020603050405020304" pitchFamily="18" charset="0"/>
                  </a:rPr>
                  <a:t>.</a:t>
                </a:r>
              </a:p>
              <a:p>
                <a:pPr lvl="0" algn="just">
                  <a:lnSpc>
                    <a:spcPct val="170000"/>
                  </a:lnSpc>
                  <a:defRPr/>
                </a:pPr>
                <a:r>
                  <a:rPr lang="en-US" sz="1600" kern="100">
                    <a:ea typeface="Georgia" panose="02040502050405020303" pitchFamily="18" charset="0"/>
                    <a:cs typeface="Times New Roman" panose="02020603050405020304" pitchFamily="18" charset="0"/>
                  </a:rPr>
                  <a:t>Vậy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𝐶</m:t>
                    </m:r>
                    <m:r>
                      <a:rPr lang="en-US" sz="1600" kern="100">
                        <a:latin typeface="Cambria Math" panose="02040503050406030204" pitchFamily="18" charset="0"/>
                        <a:ea typeface="Aptos"/>
                        <a:cs typeface="Times New Roman" panose="02020603050405020304" pitchFamily="18" charset="0"/>
                      </a:rPr>
                      <m:t>)=1</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𝐴</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𝑃</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𝐵</m:t>
                    </m:r>
                    <m:r>
                      <a:rPr lang="en-US" sz="1600" kern="100">
                        <a:latin typeface="Cambria Math" panose="02040503050406030204" pitchFamily="18" charset="0"/>
                        <a:ea typeface="Aptos"/>
                        <a:cs typeface="Times New Roman" panose="02020603050405020304" pitchFamily="18" charset="0"/>
                      </a:rPr>
                      <m:t>)=1</m:t>
                    </m:r>
                    <m:r>
                      <a:rPr lang="en-US" sz="1600" i="1"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0,5438</m:t>
                    </m:r>
                    <m:r>
                      <a:rPr lang="en-US" sz="1600" i="1"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0,4352=0,021</m:t>
                    </m:r>
                  </m:oMath>
                </a14:m>
                <a:r>
                  <a:rPr lang="en-US" sz="1600" kern="100">
                    <a:ea typeface="Aptos"/>
                    <a:cs typeface="Times New Roman" panose="02020603050405020304" pitchFamily="18" charset="0"/>
                  </a:rPr>
                  <a:t>.</a:t>
                </a:r>
              </a:p>
              <a:p>
                <a:pPr lvl="0" algn="just">
                  <a:lnSpc>
                    <a:spcPct val="170000"/>
                  </a:lnSpc>
                  <a:defRPr/>
                </a:pPr>
                <a:r>
                  <a:rPr lang="en-US" sz="1600" kern="100">
                    <a:ea typeface="Georgia" panose="02040502050405020303" pitchFamily="18" charset="0"/>
                    <a:cs typeface="Times New Roman" panose="02020603050405020304" pitchFamily="18" charset="0"/>
                  </a:rPr>
                  <a:t>Vậy tỉ lệ các thùng cam được xếp loại I, II, III tương ứng là </a:t>
                </a:r>
                <a14:m>
                  <m:oMath xmlns:m="http://schemas.openxmlformats.org/officeDocument/2006/math">
                    <m:r>
                      <a:rPr lang="en-US" sz="1600" kern="100">
                        <a:latin typeface="Cambria Math" panose="02040503050406030204" pitchFamily="18" charset="0"/>
                        <a:ea typeface="Aptos"/>
                        <a:cs typeface="Times New Roman" panose="02020603050405020304" pitchFamily="18" charset="0"/>
                      </a:rPr>
                      <m:t>54,38%;43,52%</m:t>
                    </m:r>
                  </m:oMath>
                </a14:m>
                <a:r>
                  <a:rPr lang="en-US" sz="1600" kern="100">
                    <a:ea typeface="Georgia" panose="02040502050405020303" pitchFamily="18" charset="0"/>
                    <a:cs typeface="Times New Roman" panose="02020603050405020304" pitchFamily="18" charset="0"/>
                  </a:rPr>
                  <a:t> và </a:t>
                </a:r>
                <a14:m>
                  <m:oMath xmlns:m="http://schemas.openxmlformats.org/officeDocument/2006/math">
                    <m:r>
                      <a:rPr lang="en-US" sz="1600" kern="100">
                        <a:latin typeface="Cambria Math" panose="02040503050406030204" pitchFamily="18" charset="0"/>
                        <a:ea typeface="Aptos"/>
                        <a:cs typeface="Times New Roman" panose="02020603050405020304" pitchFamily="18" charset="0"/>
                      </a:rPr>
                      <m:t>2,1%</m:t>
                    </m:r>
                  </m:oMath>
                </a14:m>
                <a:r>
                  <a:rPr lang="en-US" sz="1600" kern="100">
                    <a:ea typeface="Aptos"/>
                    <a:cs typeface="Times New Roman" panose="02020603050405020304" pitchFamily="18" charset="0"/>
                  </a:rPr>
                  <a:t>.</a:t>
                </a:r>
              </a:p>
            </p:txBody>
          </p:sp>
        </mc:Choice>
        <mc:Fallback>
          <p:sp>
            <p:nvSpPr>
              <p:cNvPr id="2" name="Rectangle 1"/>
              <p:cNvSpPr>
                <a:spLocks noRot="1" noChangeAspect="1" noMove="1" noResize="1" noEditPoints="1" noAdjustHandles="1" noChangeArrowheads="1" noChangeShapeType="1" noTextEdit="1"/>
              </p:cNvSpPr>
              <p:nvPr/>
            </p:nvSpPr>
            <p:spPr>
              <a:xfrm>
                <a:off x="731215" y="811450"/>
                <a:ext cx="7808486" cy="3804055"/>
              </a:xfrm>
              <a:prstGeom prst="rect">
                <a:avLst/>
              </a:prstGeom>
              <a:blipFill>
                <a:blip r:embed="rId3"/>
                <a:stretch>
                  <a:fillRect l="-468" r="-390" b="-1122"/>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8176597" y="255363"/>
            <a:ext cx="545983" cy="564038"/>
          </a:xfrm>
          <a:prstGeom prst="rect">
            <a:avLst/>
          </a:prstGeom>
        </p:spPr>
      </p:pic>
    </p:spTree>
    <p:extLst>
      <p:ext uri="{BB962C8B-B14F-4D97-AF65-F5344CB8AC3E}">
        <p14:creationId xmlns:p14="http://schemas.microsoft.com/office/powerpoint/2010/main" val="3880378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678"/>
        <p:cNvGrpSpPr/>
        <p:nvPr/>
      </p:nvGrpSpPr>
      <p:grpSpPr>
        <a:xfrm>
          <a:off x="0" y="0"/>
          <a:ext cx="0" cy="0"/>
          <a:chOff x="0" y="0"/>
          <a:chExt cx="0" cy="0"/>
        </a:xfrm>
      </p:grpSpPr>
      <p:sp>
        <p:nvSpPr>
          <p:cNvPr id="3696" name="Google Shape;3696;p68"/>
          <p:cNvSpPr/>
          <p:nvPr/>
        </p:nvSpPr>
        <p:spPr>
          <a:xfrm>
            <a:off x="866223" y="2268704"/>
            <a:ext cx="2299500" cy="2005323"/>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lvl="0" algn="ctr">
              <a:lnSpc>
                <a:spcPct val="150000"/>
              </a:lnSpc>
              <a:spcAft>
                <a:spcPts val="1600"/>
              </a:spcAft>
            </a:pPr>
            <a:r>
              <a:rPr lang="en-US" sz="1800">
                <a:solidFill>
                  <a:schemeClr val="accent4">
                    <a:lumMod val="10000"/>
                  </a:schemeClr>
                </a:solidFill>
                <a:latin typeface="+mn-lt"/>
                <a:ea typeface="Varela Round"/>
                <a:cs typeface="Varela Round"/>
                <a:sym typeface="Varela Round"/>
              </a:rPr>
              <a:t>Ôn tập kiến thức đã học.</a:t>
            </a:r>
          </a:p>
        </p:txBody>
      </p:sp>
      <p:sp>
        <p:nvSpPr>
          <p:cNvPr id="3697" name="Google Shape;3697;p68"/>
          <p:cNvSpPr/>
          <p:nvPr/>
        </p:nvSpPr>
        <p:spPr>
          <a:xfrm>
            <a:off x="3454073" y="2268704"/>
            <a:ext cx="2299500" cy="2005323"/>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lvl="0" algn="ctr">
              <a:lnSpc>
                <a:spcPct val="150000"/>
              </a:lnSpc>
              <a:spcAft>
                <a:spcPts val="1600"/>
              </a:spcAft>
            </a:pPr>
            <a:r>
              <a:rPr lang="en-US" sz="1800">
                <a:solidFill>
                  <a:schemeClr val="accent4">
                    <a:lumMod val="10000"/>
                  </a:schemeClr>
                </a:solidFill>
                <a:latin typeface="+mn-lt"/>
                <a:ea typeface="Varela Round"/>
                <a:cs typeface="Varela Round"/>
                <a:sym typeface="Varela Round"/>
              </a:rPr>
              <a:t>Hoàn thành bài tập trong SBT.</a:t>
            </a:r>
          </a:p>
        </p:txBody>
      </p:sp>
      <p:sp>
        <p:nvSpPr>
          <p:cNvPr id="3698" name="Google Shape;3698;p68"/>
          <p:cNvSpPr/>
          <p:nvPr/>
        </p:nvSpPr>
        <p:spPr>
          <a:xfrm>
            <a:off x="6093498" y="2268704"/>
            <a:ext cx="2299500" cy="2005323"/>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lvl="0" algn="ctr">
              <a:lnSpc>
                <a:spcPct val="150000"/>
              </a:lnSpc>
              <a:spcAft>
                <a:spcPts val="1600"/>
              </a:spcAft>
            </a:pPr>
            <a:r>
              <a:rPr lang="vi-VN" sz="1800">
                <a:solidFill>
                  <a:srgbClr val="F3F3F3">
                    <a:lumMod val="10000"/>
                  </a:srgbClr>
                </a:solidFill>
                <a:latin typeface="Arial" panose="020B0604020202020204" pitchFamily="34" charset="0"/>
                <a:ea typeface="Varela Round"/>
                <a:cs typeface="Varela Round"/>
                <a:sym typeface="Varela Round"/>
              </a:rPr>
              <a:t>Chuẩn bị bài tập cuối chuyên đề 1.</a:t>
            </a:r>
            <a:endParaRPr lang="vi-VN" sz="1800">
              <a:solidFill>
                <a:srgbClr val="F3F3F3">
                  <a:lumMod val="10000"/>
                </a:srgbClr>
              </a:solidFill>
              <a:latin typeface="Arial" panose="020B0604020202020204" pitchFamily="34" charset="0"/>
              <a:ea typeface="Varela Round"/>
              <a:cs typeface="Varela Round"/>
              <a:sym typeface="Varela Round"/>
            </a:endParaRPr>
          </a:p>
        </p:txBody>
      </p:sp>
      <p:sp>
        <p:nvSpPr>
          <p:cNvPr id="3703" name="Google Shape;3703;p68"/>
          <p:cNvSpPr/>
          <p:nvPr/>
        </p:nvSpPr>
        <p:spPr>
          <a:xfrm>
            <a:off x="609516"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8"/>
          <p:cNvSpPr/>
          <p:nvPr/>
        </p:nvSpPr>
        <p:spPr>
          <a:xfrm rot="-9000099">
            <a:off x="1538879" y="1817832"/>
            <a:ext cx="920568" cy="752973"/>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8"/>
          <p:cNvSpPr txBox="1">
            <a:spLocks noGrp="1"/>
          </p:cNvSpPr>
          <p:nvPr>
            <p:ph type="title" idx="4294967295"/>
          </p:nvPr>
        </p:nvSpPr>
        <p:spPr>
          <a:xfrm>
            <a:off x="1658241" y="1845118"/>
            <a:ext cx="1001700" cy="91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2"/>
                </a:solidFill>
                <a:latin typeface="+mj-lt"/>
              </a:rPr>
              <a:t>01</a:t>
            </a:r>
            <a:endParaRPr sz="3000">
              <a:solidFill>
                <a:schemeClr val="dk2"/>
              </a:solidFill>
              <a:latin typeface="+mj-lt"/>
            </a:endParaRPr>
          </a:p>
        </p:txBody>
      </p:sp>
      <p:sp>
        <p:nvSpPr>
          <p:cNvPr id="3706" name="Google Shape;3706;p68"/>
          <p:cNvSpPr/>
          <p:nvPr/>
        </p:nvSpPr>
        <p:spPr>
          <a:xfrm rot="-9000099">
            <a:off x="4132128" y="1817832"/>
            <a:ext cx="920568" cy="752973"/>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8"/>
          <p:cNvSpPr txBox="1">
            <a:spLocks noGrp="1"/>
          </p:cNvSpPr>
          <p:nvPr>
            <p:ph type="title" idx="4294967295"/>
          </p:nvPr>
        </p:nvSpPr>
        <p:spPr>
          <a:xfrm>
            <a:off x="4251515" y="1845118"/>
            <a:ext cx="1001700" cy="91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2"/>
                </a:solidFill>
                <a:latin typeface="+mj-lt"/>
              </a:rPr>
              <a:t>02</a:t>
            </a:r>
            <a:endParaRPr sz="3000">
              <a:solidFill>
                <a:schemeClr val="dk2"/>
              </a:solidFill>
              <a:latin typeface="+mj-lt"/>
            </a:endParaRPr>
          </a:p>
        </p:txBody>
      </p:sp>
      <p:sp>
        <p:nvSpPr>
          <p:cNvPr id="3708" name="Google Shape;3708;p68"/>
          <p:cNvSpPr/>
          <p:nvPr/>
        </p:nvSpPr>
        <p:spPr>
          <a:xfrm rot="-9000099">
            <a:off x="6799128" y="1817832"/>
            <a:ext cx="920568" cy="752973"/>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8"/>
          <p:cNvSpPr txBox="1">
            <a:spLocks noGrp="1"/>
          </p:cNvSpPr>
          <p:nvPr>
            <p:ph type="title" idx="4294967295"/>
          </p:nvPr>
        </p:nvSpPr>
        <p:spPr>
          <a:xfrm>
            <a:off x="6918515" y="1845118"/>
            <a:ext cx="1001700" cy="91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2"/>
                </a:solidFill>
                <a:latin typeface="+mj-lt"/>
              </a:rPr>
              <a:t>03</a:t>
            </a:r>
            <a:endParaRPr sz="3000">
              <a:solidFill>
                <a:schemeClr val="dk2"/>
              </a:solidFill>
              <a:latin typeface="+mj-lt"/>
            </a:endParaRPr>
          </a:p>
        </p:txBody>
      </p:sp>
      <p:sp>
        <p:nvSpPr>
          <p:cNvPr id="34" name="Google Shape;2161;p36"/>
          <p:cNvSpPr txBox="1">
            <a:spLocks noGrp="1"/>
          </p:cNvSpPr>
          <p:nvPr>
            <p:ph type="title"/>
          </p:nvPr>
        </p:nvSpPr>
        <p:spPr>
          <a:xfrm>
            <a:off x="526936" y="471114"/>
            <a:ext cx="5258334" cy="572700"/>
          </a:xfrm>
          <a:prstGeom prst="rect">
            <a:avLst/>
          </a:prstGeom>
        </p:spPr>
        <p:txBody>
          <a:bodyPr spcFirstLastPara="1" wrap="square" lIns="91425" tIns="91425" rIns="91425" bIns="91425" anchor="t" anchorCtr="0">
            <a:noAutofit/>
          </a:bodyPr>
          <a:lstStyle/>
          <a:p>
            <a:pPr lvl="0"/>
            <a:r>
              <a:rPr lang="vi-VN">
                <a:latin typeface="+mn-lt"/>
              </a:rPr>
              <a:t>HƯỚNG DẪN VỀ NHÀ</a:t>
            </a:r>
            <a:endParaRPr lang="vi-VN">
              <a:highlight>
                <a:schemeClr val="dk2"/>
              </a:highlight>
              <a:latin typeface="+mn-lt"/>
            </a:endParaRPr>
          </a:p>
        </p:txBody>
      </p:sp>
      <p:pic>
        <p:nvPicPr>
          <p:cNvPr id="4" name="Picture 3"/>
          <p:cNvPicPr>
            <a:picLocks noChangeAspect="1"/>
          </p:cNvPicPr>
          <p:nvPr/>
        </p:nvPicPr>
        <p:blipFill>
          <a:blip r:embed="rId3"/>
          <a:stretch>
            <a:fillRect/>
          </a:stretch>
        </p:blipFill>
        <p:spPr>
          <a:xfrm rot="15554062">
            <a:off x="7557716" y="-325971"/>
            <a:ext cx="1042506" cy="2164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96"/>
                                        </p:tgtEl>
                                        <p:attrNameLst>
                                          <p:attrName>style.visibility</p:attrName>
                                        </p:attrNameLst>
                                      </p:cBhvr>
                                      <p:to>
                                        <p:strVal val="visible"/>
                                      </p:to>
                                    </p:set>
                                    <p:animEffect transition="in" filter="wipe(up)">
                                      <p:cBhvr>
                                        <p:cTn id="7" dur="500"/>
                                        <p:tgtEl>
                                          <p:spTgt spid="369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704"/>
                                        </p:tgtEl>
                                        <p:attrNameLst>
                                          <p:attrName>style.visibility</p:attrName>
                                        </p:attrNameLst>
                                      </p:cBhvr>
                                      <p:to>
                                        <p:strVal val="visible"/>
                                      </p:to>
                                    </p:set>
                                    <p:animEffect transition="in" filter="wipe(up)">
                                      <p:cBhvr>
                                        <p:cTn id="10" dur="500"/>
                                        <p:tgtEl>
                                          <p:spTgt spid="370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705"/>
                                        </p:tgtEl>
                                        <p:attrNameLst>
                                          <p:attrName>style.visibility</p:attrName>
                                        </p:attrNameLst>
                                      </p:cBhvr>
                                      <p:to>
                                        <p:strVal val="visible"/>
                                      </p:to>
                                    </p:set>
                                    <p:animEffect transition="in" filter="wipe(up)">
                                      <p:cBhvr>
                                        <p:cTn id="13" dur="500"/>
                                        <p:tgtEl>
                                          <p:spTgt spid="370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697"/>
                                        </p:tgtEl>
                                        <p:attrNameLst>
                                          <p:attrName>style.visibility</p:attrName>
                                        </p:attrNameLst>
                                      </p:cBhvr>
                                      <p:to>
                                        <p:strVal val="visible"/>
                                      </p:to>
                                    </p:set>
                                    <p:animEffect transition="in" filter="wipe(left)">
                                      <p:cBhvr>
                                        <p:cTn id="18" dur="500"/>
                                        <p:tgtEl>
                                          <p:spTgt spid="369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706"/>
                                        </p:tgtEl>
                                        <p:attrNameLst>
                                          <p:attrName>style.visibility</p:attrName>
                                        </p:attrNameLst>
                                      </p:cBhvr>
                                      <p:to>
                                        <p:strVal val="visible"/>
                                      </p:to>
                                    </p:set>
                                    <p:animEffect transition="in" filter="wipe(left)">
                                      <p:cBhvr>
                                        <p:cTn id="21" dur="500"/>
                                        <p:tgtEl>
                                          <p:spTgt spid="370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707"/>
                                        </p:tgtEl>
                                        <p:attrNameLst>
                                          <p:attrName>style.visibility</p:attrName>
                                        </p:attrNameLst>
                                      </p:cBhvr>
                                      <p:to>
                                        <p:strVal val="visible"/>
                                      </p:to>
                                    </p:set>
                                    <p:animEffect transition="in" filter="wipe(left)">
                                      <p:cBhvr>
                                        <p:cTn id="24" dur="500"/>
                                        <p:tgtEl>
                                          <p:spTgt spid="370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698"/>
                                        </p:tgtEl>
                                        <p:attrNameLst>
                                          <p:attrName>style.visibility</p:attrName>
                                        </p:attrNameLst>
                                      </p:cBhvr>
                                      <p:to>
                                        <p:strVal val="visible"/>
                                      </p:to>
                                    </p:set>
                                    <p:animEffect transition="in" filter="wipe(down)">
                                      <p:cBhvr>
                                        <p:cTn id="29" dur="500"/>
                                        <p:tgtEl>
                                          <p:spTgt spid="369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708"/>
                                        </p:tgtEl>
                                        <p:attrNameLst>
                                          <p:attrName>style.visibility</p:attrName>
                                        </p:attrNameLst>
                                      </p:cBhvr>
                                      <p:to>
                                        <p:strVal val="visible"/>
                                      </p:to>
                                    </p:set>
                                    <p:animEffect transition="in" filter="wipe(down)">
                                      <p:cBhvr>
                                        <p:cTn id="32" dur="500"/>
                                        <p:tgtEl>
                                          <p:spTgt spid="370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709"/>
                                        </p:tgtEl>
                                        <p:attrNameLst>
                                          <p:attrName>style.visibility</p:attrName>
                                        </p:attrNameLst>
                                      </p:cBhvr>
                                      <p:to>
                                        <p:strVal val="visible"/>
                                      </p:to>
                                    </p:set>
                                    <p:animEffect transition="in" filter="wipe(down)">
                                      <p:cBhvr>
                                        <p:cTn id="35" dur="500"/>
                                        <p:tgtEl>
                                          <p:spTgt spid="3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 grpId="0" animBg="1"/>
      <p:bldP spid="3697" grpId="0" animBg="1"/>
      <p:bldP spid="3698" grpId="0" animBg="1"/>
      <p:bldP spid="3704" grpId="0" animBg="1"/>
      <p:bldP spid="3705" grpId="0"/>
      <p:bldP spid="3706" grpId="0" animBg="1"/>
      <p:bldP spid="3707" grpId="0"/>
      <p:bldP spid="3708" grpId="0" animBg="1"/>
      <p:bldP spid="370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714"/>
        <p:cNvGrpSpPr/>
        <p:nvPr/>
      </p:nvGrpSpPr>
      <p:grpSpPr>
        <a:xfrm>
          <a:off x="0" y="0"/>
          <a:ext cx="0" cy="0"/>
          <a:chOff x="0" y="0"/>
          <a:chExt cx="0" cy="0"/>
        </a:xfrm>
      </p:grpSpPr>
      <p:grpSp>
        <p:nvGrpSpPr>
          <p:cNvPr id="2717" name="Google Shape;2717;p51"/>
          <p:cNvGrpSpPr/>
          <p:nvPr/>
        </p:nvGrpSpPr>
        <p:grpSpPr>
          <a:xfrm rot="-1837553" flipH="1">
            <a:off x="7551645" y="2792097"/>
            <a:ext cx="1513811" cy="2029860"/>
            <a:chOff x="1400935" y="1333409"/>
            <a:chExt cx="760984" cy="1020399"/>
          </a:xfrm>
        </p:grpSpPr>
        <p:sp>
          <p:nvSpPr>
            <p:cNvPr id="2718" name="Google Shape;2718;p51"/>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1"/>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1"/>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51"/>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51"/>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1"/>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51"/>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1"/>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1"/>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51"/>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51"/>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51"/>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51"/>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51"/>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2" name="Google Shape;2732;p51"/>
          <p:cNvSpPr/>
          <p:nvPr/>
        </p:nvSpPr>
        <p:spPr>
          <a:xfrm rot="144386">
            <a:off x="5176884" y="3021476"/>
            <a:ext cx="1770886" cy="1490097"/>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1"/>
          <p:cNvSpPr/>
          <p:nvPr/>
        </p:nvSpPr>
        <p:spPr>
          <a:xfrm>
            <a:off x="6867598" y="376987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51"/>
          <p:cNvSpPr/>
          <p:nvPr/>
        </p:nvSpPr>
        <p:spPr>
          <a:xfrm>
            <a:off x="1087286" y="414780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51"/>
          <p:cNvSpPr/>
          <p:nvPr/>
        </p:nvSpPr>
        <p:spPr>
          <a:xfrm>
            <a:off x="1531748" y="457115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Box 17"/>
          <p:cNvSpPr txBox="1"/>
          <p:nvPr/>
        </p:nvSpPr>
        <p:spPr>
          <a:xfrm>
            <a:off x="1039743" y="525911"/>
            <a:ext cx="6299765" cy="2921505"/>
          </a:xfrm>
          <a:prstGeom prst="rect">
            <a:avLst/>
          </a:prstGeom>
        </p:spPr>
        <p:txBody>
          <a:bodyPr lIns="0" tIns="0" rIns="0" bIns="0" rtlCol="0" anchor="t">
            <a:spAutoFit/>
          </a:bodyPr>
          <a:lstStyle/>
          <a:p>
            <a:pPr lvl="0" defTabSz="457200">
              <a:lnSpc>
                <a:spcPct val="150000"/>
              </a:lnSpc>
              <a:buClrTx/>
            </a:pPr>
            <a:r>
              <a:rPr lang="en-US" sz="4400" b="1" kern="1200">
                <a:solidFill>
                  <a:srgbClr val="1F497D"/>
                </a:solidFill>
                <a:latin typeface="Arial" panose="020B0604020202020204" pitchFamily="34" charset="0"/>
                <a:ea typeface="+mn-ea"/>
                <a:cs typeface="Arial" panose="020B0604020202020204" pitchFamily="34" charset="0"/>
              </a:rPr>
              <a:t>HẸN GẶP LẠI CÁC EM TRONG TIẾT HỌC </a:t>
            </a:r>
          </a:p>
          <a:p>
            <a:pPr lvl="0" defTabSz="457200">
              <a:lnSpc>
                <a:spcPct val="150000"/>
              </a:lnSpc>
              <a:buClrTx/>
            </a:pPr>
            <a:r>
              <a:rPr lang="en-US" sz="4400" b="1" kern="1200">
                <a:solidFill>
                  <a:srgbClr val="1F497D"/>
                </a:solidFill>
                <a:latin typeface="Arial" panose="020B0604020202020204" pitchFamily="34" charset="0"/>
                <a:ea typeface="+mn-ea"/>
                <a:cs typeface="Arial" panose="020B0604020202020204" pitchFamily="34" charset="0"/>
              </a:rPr>
              <a:t>HÔM SAU!</a:t>
            </a:r>
          </a:p>
        </p:txBody>
      </p:sp>
    </p:spTree>
  </p:cSld>
  <p:clrMapOvr>
    <a:masterClrMapping/>
  </p:clrMapOvr>
  <mc:AlternateContent xmlns:mc="http://schemas.openxmlformats.org/markup-compatibility/2006">
    <mc:Choice xmlns:p14="http://schemas.microsoft.com/office/powerpoint/2010/main" Requires="p14">
      <p:transition spd="med" p14:dur="700">
        <p14:prism dir="r"/>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sp>
        <p:nvSpPr>
          <p:cNvPr id="2743" name="Google Shape;2743;p52"/>
          <p:cNvSpPr txBox="1">
            <a:spLocks noGrp="1"/>
          </p:cNvSpPr>
          <p:nvPr>
            <p:ph type="title"/>
          </p:nvPr>
        </p:nvSpPr>
        <p:spPr>
          <a:xfrm>
            <a:off x="855975" y="569106"/>
            <a:ext cx="3032212" cy="496370"/>
          </a:xfrm>
          <a:prstGeom prst="rect">
            <a:avLst/>
          </a:prstGeom>
        </p:spPr>
        <p:txBody>
          <a:bodyPr spcFirstLastPara="1" wrap="square" lIns="91425" tIns="91425" rIns="91425" bIns="91425" anchor="t" anchorCtr="0">
            <a:noAutofit/>
          </a:bodyPr>
          <a:lstStyle/>
          <a:p>
            <a:pPr lvl="0" algn="l"/>
            <a:r>
              <a:rPr lang="en-US" sz="2800">
                <a:latin typeface="+mj-lt"/>
              </a:rPr>
              <a:t>Kết luận</a:t>
            </a:r>
            <a:endParaRPr lang="en-US" sz="2800">
              <a:latin typeface="+mj-lt"/>
            </a:endParaRPr>
          </a:p>
        </p:txBody>
      </p:sp>
      <mc:AlternateContent xmlns:mc="http://schemas.openxmlformats.org/markup-compatibility/2006">
        <mc:Choice xmlns:a14="http://schemas.microsoft.com/office/drawing/2010/main" Requires="a14">
          <p:sp>
            <p:nvSpPr>
              <p:cNvPr id="8" name="Rectangle 7"/>
              <p:cNvSpPr/>
              <p:nvPr/>
            </p:nvSpPr>
            <p:spPr>
              <a:xfrm>
                <a:off x="855975" y="1159629"/>
                <a:ext cx="7492893" cy="3430106"/>
              </a:xfrm>
              <a:prstGeom prst="rect">
                <a:avLst/>
              </a:prstGeom>
            </p:spPr>
            <p:txBody>
              <a:bodyPr wrap="square">
                <a:spAutoFit/>
              </a:bodyPr>
              <a:lstStyle/>
              <a:p>
                <a:pPr algn="just">
                  <a:lnSpc>
                    <a:spcPct val="150000"/>
                  </a:lnSpc>
                </a:pPr>
                <a:r>
                  <a:rPr lang="en-US" sz="1600" kern="100">
                    <a:latin typeface="+mj-lt"/>
                    <a:ea typeface="Aptos"/>
                    <a:cs typeface="Times New Roman" panose="02020603050405020304" pitchFamily="18" charset="0"/>
                  </a:rPr>
                  <a:t>Xét phép thử </a:t>
                </a:r>
                <a14:m>
                  <m:oMath xmlns:m="http://schemas.openxmlformats.org/officeDocument/2006/math">
                    <m:r>
                      <a:rPr lang="en-US" sz="1600" i="1" kern="100">
                        <a:effectLst/>
                        <a:latin typeface="+mj-lt"/>
                        <a:ea typeface="Aptos"/>
                        <a:cs typeface="Times New Roman" panose="02020603050405020304" pitchFamily="18" charset="0"/>
                      </a:rPr>
                      <m:t>𝑇</m:t>
                    </m:r>
                  </m:oMath>
                </a14:m>
                <a:r>
                  <a:rPr lang="en-US" sz="1600" kern="100">
                    <a:effectLst/>
                    <a:latin typeface="+mj-lt"/>
                    <a:ea typeface="Aptos"/>
                    <a:cs typeface="Times New Roman" panose="02020603050405020304" pitchFamily="18" charset="0"/>
                  </a:rPr>
                  <a:t> và </a:t>
                </a:r>
                <a14:m>
                  <m:oMath xmlns:m="http://schemas.openxmlformats.org/officeDocument/2006/math">
                    <m:r>
                      <a:rPr lang="en-US" sz="1600" i="1" kern="100">
                        <a:effectLst/>
                        <a:latin typeface="+mj-lt"/>
                        <a:ea typeface="Aptos"/>
                        <a:cs typeface="Times New Roman" panose="02020603050405020304" pitchFamily="18" charset="0"/>
                      </a:rPr>
                      <m:t>𝐸</m:t>
                    </m:r>
                    <m:r>
                      <a:rPr lang="en-US" sz="1600" i="1" kern="100">
                        <a:effectLst/>
                        <a:latin typeface="+mj-lt"/>
                        <a:ea typeface="Aptos"/>
                        <a:cs typeface="Times New Roman" panose="02020603050405020304" pitchFamily="18" charset="0"/>
                      </a:rPr>
                      <m:t> </m:t>
                    </m:r>
                  </m:oMath>
                </a14:m>
                <a:r>
                  <a:rPr lang="en-US" sz="1600" kern="100">
                    <a:effectLst/>
                    <a:latin typeface="+mj-lt"/>
                    <a:ea typeface="Aptos"/>
                    <a:cs typeface="Times New Roman" panose="02020603050405020304" pitchFamily="18" charset="0"/>
                  </a:rPr>
                  <a:t>là một biến cố liên quan tới phép thử </a:t>
                </a:r>
                <a14:m>
                  <m:oMath xmlns:m="http://schemas.openxmlformats.org/officeDocument/2006/math">
                    <m:r>
                      <a:rPr lang="en-US" sz="1600" i="1" kern="100">
                        <a:effectLst/>
                        <a:latin typeface="+mj-lt"/>
                        <a:ea typeface="Aptos"/>
                        <a:cs typeface="Times New Roman" panose="02020603050405020304" pitchFamily="18" charset="0"/>
                      </a:rPr>
                      <m:t>𝑇</m:t>
                    </m:r>
                  </m:oMath>
                </a14:m>
                <a:r>
                  <a:rPr lang="en-US" sz="1600" kern="100">
                    <a:effectLst/>
                    <a:latin typeface="+mj-lt"/>
                    <a:ea typeface="Aptos"/>
                    <a:cs typeface="Times New Roman" panose="02020603050405020304" pitchFamily="18" charset="0"/>
                  </a:rPr>
                  <a:t>. Ở mỗi lần thực hiện phép thử </a:t>
                </a:r>
                <a14:m>
                  <m:oMath xmlns:m="http://schemas.openxmlformats.org/officeDocument/2006/math">
                    <m:r>
                      <a:rPr lang="en-US" sz="1600" i="1" kern="100">
                        <a:effectLst/>
                        <a:latin typeface="+mj-lt"/>
                        <a:ea typeface="Aptos"/>
                        <a:cs typeface="Times New Roman" panose="02020603050405020304" pitchFamily="18" charset="0"/>
                      </a:rPr>
                      <m:t>𝑇</m:t>
                    </m:r>
                  </m:oMath>
                </a14:m>
                <a:r>
                  <a:rPr lang="en-US" sz="1600" kern="100" smtClean="0">
                    <a:effectLst/>
                    <a:latin typeface="+mj-lt"/>
                    <a:ea typeface="Aptos"/>
                    <a:cs typeface="Times New Roman" panose="02020603050405020304" pitchFamily="18" charset="0"/>
                  </a:rPr>
                  <a:t>, biến </a:t>
                </a:r>
                <a:r>
                  <a:rPr lang="en-US" sz="1600" kern="100">
                    <a:effectLst/>
                    <a:latin typeface="+mj-lt"/>
                    <a:ea typeface="Aptos"/>
                    <a:cs typeface="Times New Roman" panose="02020603050405020304" pitchFamily="18" charset="0"/>
                  </a:rPr>
                  <a:t>cố </a:t>
                </a:r>
                <a14:m>
                  <m:oMath xmlns:m="http://schemas.openxmlformats.org/officeDocument/2006/math">
                    <m:r>
                      <a:rPr lang="en-US" sz="1600" i="1" kern="100" smtClean="0">
                        <a:effectLst/>
                        <a:latin typeface="Cambria Math" panose="02040503050406030204" pitchFamily="18" charset="0"/>
                        <a:ea typeface="Aptos"/>
                        <a:cs typeface="Times New Roman" panose="02020603050405020304" pitchFamily="18" charset="0"/>
                      </a:rPr>
                      <m:t>𝐸</m:t>
                    </m:r>
                  </m:oMath>
                </a14:m>
                <a:r>
                  <a:rPr lang="en-US" sz="1600" kern="100">
                    <a:effectLst/>
                    <a:latin typeface="+mj-lt"/>
                    <a:ea typeface="Aptos"/>
                    <a:cs typeface="Times New Roman" panose="02020603050405020304" pitchFamily="18" charset="0"/>
                  </a:rPr>
                  <a:t> có xác suất xuất hiện bằng </a:t>
                </a:r>
                <a14:m>
                  <m:oMath xmlns:m="http://schemas.openxmlformats.org/officeDocument/2006/math">
                    <m:r>
                      <a:rPr lang="en-US" sz="1600" i="1" kern="100">
                        <a:effectLst/>
                        <a:latin typeface="+mj-lt"/>
                        <a:ea typeface="Aptos"/>
                        <a:cs typeface="Times New Roman" panose="02020603050405020304" pitchFamily="18" charset="0"/>
                      </a:rPr>
                      <m:t>𝑝</m:t>
                    </m:r>
                  </m:oMath>
                </a14:m>
                <a:r>
                  <a:rPr lang="en-US" sz="1600" kern="100">
                    <a:effectLst/>
                    <a:latin typeface="+mj-lt"/>
                    <a:ea typeface="Aptos"/>
                    <a:cs typeface="Times New Roman" panose="02020603050405020304" pitchFamily="18" charset="0"/>
                  </a:rPr>
                  <a:t>, tức là </a:t>
                </a:r>
                <a14:m>
                  <m:oMath xmlns:m="http://schemas.openxmlformats.org/officeDocument/2006/math">
                    <m:r>
                      <a:rPr lang="en-US" sz="1600" i="1" kern="100">
                        <a:effectLst/>
                        <a:latin typeface="+mj-lt"/>
                        <a:ea typeface="Aptos"/>
                        <a:cs typeface="Times New Roman" panose="02020603050405020304" pitchFamily="18" charset="0"/>
                      </a:rPr>
                      <m:t>𝑃</m:t>
                    </m:r>
                    <m:r>
                      <a:rPr lang="en-US" sz="1600" i="1" kern="100">
                        <a:effectLst/>
                        <a:latin typeface="+mj-lt"/>
                        <a:ea typeface="Aptos"/>
                        <a:cs typeface="Times New Roman" panose="02020603050405020304" pitchFamily="18" charset="0"/>
                      </a:rPr>
                      <m:t> (</m:t>
                    </m:r>
                    <m:r>
                      <a:rPr lang="en-US" sz="1600" i="1" kern="100">
                        <a:effectLst/>
                        <a:latin typeface="+mj-lt"/>
                        <a:ea typeface="Aptos"/>
                        <a:cs typeface="Times New Roman" panose="02020603050405020304" pitchFamily="18" charset="0"/>
                      </a:rPr>
                      <m:t>𝐸</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𝑝</m:t>
                    </m:r>
                    <m:r>
                      <a:rPr lang="en-US" sz="1600" i="1" kern="100">
                        <a:effectLst/>
                        <a:latin typeface="+mj-lt"/>
                        <a:ea typeface="Aptos"/>
                        <a:cs typeface="Times New Roman" panose="02020603050405020304" pitchFamily="18" charset="0"/>
                      </a:rPr>
                      <m:t>, 0&lt;</m:t>
                    </m:r>
                    <m:r>
                      <a:rPr lang="en-US" sz="1600" i="1" kern="100">
                        <a:effectLst/>
                        <a:latin typeface="+mj-lt"/>
                        <a:ea typeface="Aptos"/>
                        <a:cs typeface="Times New Roman" panose="02020603050405020304" pitchFamily="18" charset="0"/>
                      </a:rPr>
                      <m:t>𝑝</m:t>
                    </m:r>
                    <m:r>
                      <a:rPr lang="en-US" sz="1600" i="1" kern="100">
                        <a:effectLst/>
                        <a:latin typeface="+mj-lt"/>
                        <a:ea typeface="Aptos"/>
                        <a:cs typeface="Times New Roman" panose="02020603050405020304" pitchFamily="18" charset="0"/>
                      </a:rPr>
                      <m:t>&lt;1.</m:t>
                    </m:r>
                  </m:oMath>
                </a14:m>
                <a:endParaRPr lang="en-US" sz="1600" kern="100">
                  <a:latin typeface="+mj-lt"/>
                  <a:ea typeface="Aptos"/>
                  <a:cs typeface="Times New Roman" panose="02020603050405020304" pitchFamily="18" charset="0"/>
                </a:endParaRPr>
              </a:p>
              <a:p>
                <a:pPr algn="just">
                  <a:lnSpc>
                    <a:spcPct val="150000"/>
                  </a:lnSpc>
                </a:pPr>
                <a:r>
                  <a:rPr lang="en-US" sz="1600" kern="100">
                    <a:effectLst/>
                    <a:latin typeface="+mj-lt"/>
                    <a:ea typeface="Aptos"/>
                    <a:cs typeface="Times New Roman" panose="02020603050405020304" pitchFamily="18" charset="0"/>
                  </a:rPr>
                  <a:t>Ta thực hiện phép thử </a:t>
                </a:r>
                <a14:m>
                  <m:oMath xmlns:m="http://schemas.openxmlformats.org/officeDocument/2006/math">
                    <m:r>
                      <a:rPr lang="en-US" sz="1600" i="1" kern="100">
                        <a:effectLst/>
                        <a:latin typeface="+mj-lt"/>
                        <a:ea typeface="Aptos"/>
                        <a:cs typeface="Times New Roman" panose="02020603050405020304" pitchFamily="18" charset="0"/>
                      </a:rPr>
                      <m:t>𝑇</m:t>
                    </m:r>
                  </m:oMath>
                </a14:m>
                <a:r>
                  <a:rPr lang="en-US" sz="1600" kern="100">
                    <a:effectLst/>
                    <a:latin typeface="+mj-lt"/>
                    <a:ea typeface="Aptos"/>
                    <a:cs typeface="Times New Roman" panose="02020603050405020304" pitchFamily="18" charset="0"/>
                  </a:rPr>
                  <a:t> lặp lại </a:t>
                </a:r>
                <a14:m>
                  <m:oMath xmlns:m="http://schemas.openxmlformats.org/officeDocument/2006/math">
                    <m:r>
                      <a:rPr lang="en-US" sz="1600" i="1" kern="100" smtClean="0">
                        <a:effectLst/>
                        <a:latin typeface="Cambria Math" panose="02040503050406030204" pitchFamily="18" charset="0"/>
                        <a:ea typeface="Aptos"/>
                        <a:cs typeface="Times New Roman" panose="02020603050405020304" pitchFamily="18" charset="0"/>
                      </a:rPr>
                      <m:t>𝑛</m:t>
                    </m:r>
                  </m:oMath>
                </a14:m>
                <a:r>
                  <a:rPr lang="en-US" sz="1600" kern="100">
                    <a:effectLst/>
                    <a:latin typeface="+mj-lt"/>
                    <a:ea typeface="Aptos"/>
                    <a:cs typeface="Times New Roman" panose="02020603050405020304" pitchFamily="18" charset="0"/>
                  </a:rPr>
                  <a:t> lần một cách độc lập, tức là các lần lặp này không ảnh hưởng lẫn nhau.</a:t>
                </a:r>
                <a:endParaRPr lang="en-US" sz="1600" kern="100">
                  <a:latin typeface="+mj-lt"/>
                  <a:ea typeface="Aptos"/>
                  <a:cs typeface="Times New Roman" panose="02020603050405020304" pitchFamily="18" charset="0"/>
                </a:endParaRPr>
              </a:p>
              <a:p>
                <a:pPr algn="just">
                  <a:lnSpc>
                    <a:spcPct val="150000"/>
                  </a:lnSpc>
                </a:pPr>
                <a:r>
                  <a:rPr lang="en-US" sz="1600" kern="100">
                    <a:effectLst/>
                    <a:latin typeface="+mj-lt"/>
                    <a:ea typeface="Aptos"/>
                    <a:cs typeface="Times New Roman" panose="02020603050405020304" pitchFamily="18" charset="0"/>
                  </a:rPr>
                  <a:t>Phép thử </a:t>
                </a:r>
                <a14:m>
                  <m:oMath xmlns:m="http://schemas.openxmlformats.org/officeDocument/2006/math">
                    <m:r>
                      <a:rPr lang="en-US" sz="1600" i="1" kern="100">
                        <a:effectLst/>
                        <a:latin typeface="+mj-lt"/>
                        <a:ea typeface="Aptos"/>
                        <a:cs typeface="Times New Roman" panose="02020603050405020304" pitchFamily="18" charset="0"/>
                      </a:rPr>
                      <m:t>𝑇</m:t>
                    </m:r>
                  </m:oMath>
                </a14:m>
                <a:r>
                  <a:rPr lang="en-US" sz="1600" kern="100">
                    <a:effectLst/>
                    <a:latin typeface="+mj-lt"/>
                    <a:ea typeface="Aptos"/>
                    <a:cs typeface="Times New Roman" panose="02020603050405020304" pitchFamily="18" charset="0"/>
                  </a:rPr>
                  <a:t> thực hiện lặp lại nhiều lần một cách độc lập gọi là </a:t>
                </a:r>
                <a:r>
                  <a:rPr lang="en-US" sz="1600" kern="100">
                    <a:solidFill>
                      <a:srgbClr val="C00000"/>
                    </a:solidFill>
                    <a:effectLst/>
                    <a:latin typeface="+mj-lt"/>
                    <a:ea typeface="Aptos"/>
                    <a:cs typeface="Times New Roman" panose="02020603050405020304" pitchFamily="18" charset="0"/>
                  </a:rPr>
                  <a:t>phép thử lặp.</a:t>
                </a:r>
                <a:endParaRPr lang="en-US" sz="1600" kern="100">
                  <a:solidFill>
                    <a:srgbClr val="C00000"/>
                  </a:solidFill>
                  <a:latin typeface="+mj-lt"/>
                  <a:ea typeface="Aptos"/>
                  <a:cs typeface="Times New Roman" panose="02020603050405020304" pitchFamily="18" charset="0"/>
                </a:endParaRPr>
              </a:p>
              <a:p>
                <a:pPr algn="just">
                  <a:lnSpc>
                    <a:spcPct val="150000"/>
                  </a:lnSpc>
                </a:pPr>
                <a:r>
                  <a:rPr lang="en-US" sz="1600" kern="100">
                    <a:effectLst/>
                    <a:latin typeface="+mj-lt"/>
                    <a:ea typeface="Aptos"/>
                    <a:cs typeface="Times New Roman" panose="02020603050405020304" pitchFamily="18" charset="0"/>
                  </a:rPr>
                  <a:t>Kí hiệu </a:t>
                </a:r>
                <a14:m>
                  <m:oMath xmlns:m="http://schemas.openxmlformats.org/officeDocument/2006/math">
                    <m:r>
                      <a:rPr lang="en-US" sz="1600" i="1" kern="100">
                        <a:effectLst/>
                        <a:latin typeface="+mj-lt"/>
                        <a:ea typeface="Aptos"/>
                        <a:cs typeface="Times New Roman" panose="02020603050405020304" pitchFamily="18" charset="0"/>
                      </a:rPr>
                      <m:t>𝐸</m:t>
                    </m:r>
                    <m:r>
                      <a:rPr lang="en-US" sz="1600" i="1" kern="100">
                        <a:effectLst/>
                        <a:latin typeface="+mj-lt"/>
                        <a:ea typeface="Aptos"/>
                        <a:cs typeface="Times New Roman" panose="02020603050405020304" pitchFamily="18" charset="0"/>
                      </a:rPr>
                      <m:t>,</m:t>
                    </m:r>
                  </m:oMath>
                </a14:m>
                <a:r>
                  <a:rPr lang="en-US" sz="1600" kern="100">
                    <a:effectLst/>
                    <a:latin typeface="+mj-lt"/>
                    <a:ea typeface="Aptos"/>
                    <a:cs typeface="Times New Roman" panose="02020603050405020304" pitchFamily="18" charset="0"/>
                  </a:rPr>
                  <a:t> là biến cố: "Trong phép thử lặp này, biến cố </a:t>
                </a:r>
                <a14:m>
                  <m:oMath xmlns:m="http://schemas.openxmlformats.org/officeDocument/2006/math">
                    <m:r>
                      <a:rPr lang="en-US" sz="1600" i="1" kern="100">
                        <a:effectLst/>
                        <a:latin typeface="+mj-lt"/>
                        <a:ea typeface="Aptos"/>
                        <a:cs typeface="Times New Roman" panose="02020603050405020304" pitchFamily="18" charset="0"/>
                      </a:rPr>
                      <m:t>𝐸</m:t>
                    </m:r>
                  </m:oMath>
                </a14:m>
                <a:r>
                  <a:rPr lang="en-US" sz="1600" kern="100" smtClean="0">
                    <a:effectLst/>
                    <a:latin typeface="+mj-lt"/>
                    <a:ea typeface="Aptos"/>
                    <a:cs typeface="Times New Roman" panose="02020603050405020304" pitchFamily="18" charset="0"/>
                  </a:rPr>
                  <a:t> </a:t>
                </a:r>
                <a:r>
                  <a:rPr lang="en-US" sz="1600" kern="100">
                    <a:effectLst/>
                    <a:latin typeface="+mj-lt"/>
                    <a:ea typeface="Aptos"/>
                    <a:cs typeface="Times New Roman" panose="02020603050405020304" pitchFamily="18" charset="0"/>
                  </a:rPr>
                  <a:t>xuất hiện đúng </a:t>
                </a:r>
                <a14:m>
                  <m:oMath xmlns:m="http://schemas.openxmlformats.org/officeDocument/2006/math">
                    <m:r>
                      <a:rPr lang="en-US" sz="1600" i="1" kern="100">
                        <a:effectLst/>
                        <a:latin typeface="+mj-lt"/>
                        <a:ea typeface="Aptos"/>
                        <a:cs typeface="Times New Roman" panose="02020603050405020304" pitchFamily="18" charset="0"/>
                      </a:rPr>
                      <m:t>𝑘</m:t>
                    </m:r>
                  </m:oMath>
                </a14:m>
                <a:r>
                  <a:rPr lang="en-US" sz="1600" kern="100">
                    <a:effectLst/>
                    <a:latin typeface="+mj-lt"/>
                    <a:ea typeface="Aptos"/>
                    <a:cs typeface="Times New Roman" panose="02020603050405020304" pitchFamily="18" charset="0"/>
                  </a:rPr>
                  <a:t> lần </a:t>
                </a:r>
                <a14:m>
                  <m:oMath xmlns:m="http://schemas.openxmlformats.org/officeDocument/2006/math">
                    <m:r>
                      <a:rPr lang="en-US" sz="1600" i="1" kern="100">
                        <a:effectLst/>
                        <a:latin typeface="+mj-lt"/>
                        <a:ea typeface="Aptos"/>
                        <a:cs typeface="Times New Roman" panose="02020603050405020304" pitchFamily="18" charset="0"/>
                      </a:rPr>
                      <m:t>(0≤</m:t>
                    </m:r>
                    <m:r>
                      <a:rPr lang="en-US" sz="1600" i="1" kern="100">
                        <a:effectLst/>
                        <a:latin typeface="+mj-lt"/>
                        <a:ea typeface="Aptos"/>
                        <a:cs typeface="Times New Roman" panose="02020603050405020304" pitchFamily="18" charset="0"/>
                      </a:rPr>
                      <m:t>𝑘</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𝑛</m:t>
                    </m:r>
                    <m:r>
                      <a:rPr lang="en-US" sz="1600" i="1" kern="100">
                        <a:effectLst/>
                        <a:latin typeface="+mj-lt"/>
                        <a:ea typeface="Aptos"/>
                        <a:cs typeface="Times New Roman" panose="02020603050405020304" pitchFamily="18" charset="0"/>
                      </a:rPr>
                      <m:t>)</m:t>
                    </m:r>
                  </m:oMath>
                </a14:m>
                <a:r>
                  <a:rPr lang="en-US" sz="1600" kern="100">
                    <a:effectLst/>
                    <a:latin typeface="+mj-lt"/>
                    <a:ea typeface="Aptos"/>
                    <a:cs typeface="Times New Roman" panose="02020603050405020304" pitchFamily="18" charset="0"/>
                  </a:rPr>
                  <a:t>". Khi đó </a:t>
                </a:r>
                <a:endParaRPr lang="en-US" sz="1600" kern="100">
                  <a:latin typeface="+mj-lt"/>
                  <a:ea typeface="Aptos"/>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600" i="1" kern="100">
                          <a:effectLst/>
                          <a:latin typeface="+mj-lt"/>
                          <a:ea typeface="Aptos"/>
                          <a:cs typeface="Times New Roman" panose="02020603050405020304" pitchFamily="18" charset="0"/>
                        </a:rPr>
                        <m:t>𝑃</m:t>
                      </m:r>
                      <m:d>
                        <m:dPr>
                          <m:ctrlPr>
                            <a:rPr lang="en-US" sz="1600" i="1" kern="100">
                              <a:effectLst/>
                              <a:latin typeface="+mj-lt"/>
                              <a:ea typeface="Aptos"/>
                              <a:cs typeface="Times New Roman" panose="02020603050405020304" pitchFamily="18" charset="0"/>
                            </a:rPr>
                          </m:ctrlPr>
                        </m:dPr>
                        <m:e>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𝐸</m:t>
                              </m:r>
                            </m:e>
                            <m:sub>
                              <m:r>
                                <a:rPr lang="en-US" sz="1600" i="1" kern="100">
                                  <a:effectLst/>
                                  <a:latin typeface="+mj-lt"/>
                                  <a:ea typeface="Aptos"/>
                                  <a:cs typeface="Times New Roman" panose="02020603050405020304" pitchFamily="18" charset="0"/>
                                </a:rPr>
                                <m:t>𝑘</m:t>
                              </m:r>
                            </m:sub>
                          </m:sSub>
                        </m:e>
                      </m:d>
                      <m:r>
                        <a:rPr lang="en-US" sz="1600" i="1" kern="100">
                          <a:effectLst/>
                          <a:latin typeface="+mj-lt"/>
                          <a:ea typeface="Aptos"/>
                          <a:cs typeface="Times New Roman" panose="02020603050405020304" pitchFamily="18" charset="0"/>
                        </a:rPr>
                        <m:t>=</m:t>
                      </m:r>
                      <m:sSubSup>
                        <m:sSubSupPr>
                          <m:ctrlPr>
                            <a:rPr lang="en-US" sz="1600" i="1" kern="100">
                              <a:effectLst/>
                              <a:latin typeface="+mj-lt"/>
                              <a:ea typeface="Aptos"/>
                              <a:cs typeface="Times New Roman" panose="02020603050405020304" pitchFamily="18" charset="0"/>
                            </a:rPr>
                          </m:ctrlPr>
                        </m:sSubSupPr>
                        <m:e>
                          <m:r>
                            <a:rPr lang="en-US" sz="1600" i="1" kern="100">
                              <a:effectLst/>
                              <a:latin typeface="+mj-lt"/>
                              <a:ea typeface="Aptos"/>
                              <a:cs typeface="Times New Roman" panose="02020603050405020304" pitchFamily="18" charset="0"/>
                            </a:rPr>
                            <m:t>𝐶</m:t>
                          </m:r>
                        </m:e>
                        <m:sub>
                          <m:r>
                            <a:rPr lang="en-US" sz="1600" i="1" kern="100">
                              <a:effectLst/>
                              <a:latin typeface="+mj-lt"/>
                              <a:ea typeface="Aptos"/>
                              <a:cs typeface="Times New Roman" panose="02020603050405020304" pitchFamily="18" charset="0"/>
                            </a:rPr>
                            <m:t>𝑛</m:t>
                          </m:r>
                        </m:sub>
                        <m:sup>
                          <m:r>
                            <a:rPr lang="en-US" sz="1600" i="1" kern="100">
                              <a:effectLst/>
                              <a:latin typeface="+mj-lt"/>
                              <a:ea typeface="Aptos"/>
                              <a:cs typeface="Times New Roman" panose="02020603050405020304" pitchFamily="18" charset="0"/>
                            </a:rPr>
                            <m:t>𝑘</m:t>
                          </m:r>
                        </m:sup>
                      </m:sSubSup>
                      <m:r>
                        <a:rPr lang="en-US" sz="1600" i="1" kern="100">
                          <a:effectLst/>
                          <a:latin typeface="+mj-lt"/>
                          <a:ea typeface="Aptos"/>
                          <a:cs typeface="Times New Roman" panose="02020603050405020304" pitchFamily="18" charset="0"/>
                        </a:rPr>
                        <m:t>.</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𝑝</m:t>
                          </m:r>
                        </m:e>
                        <m:sup>
                          <m:r>
                            <a:rPr lang="en-US" sz="1600" i="1" kern="100">
                              <a:effectLst/>
                              <a:latin typeface="+mj-lt"/>
                              <a:ea typeface="Aptos"/>
                              <a:cs typeface="Times New Roman" panose="02020603050405020304" pitchFamily="18" charset="0"/>
                            </a:rPr>
                            <m:t>𝑘</m:t>
                          </m:r>
                        </m:sup>
                      </m:sSup>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r>
                                <a:rPr lang="en-US" sz="1600" i="1" kern="100">
                                  <a:effectLst/>
                                  <a:latin typeface="+mj-lt"/>
                                  <a:ea typeface="Aptos"/>
                                  <a:cs typeface="Times New Roman" panose="02020603050405020304" pitchFamily="18" charset="0"/>
                                </a:rPr>
                                <m:t>1−</m:t>
                              </m:r>
                              <m:r>
                                <a:rPr lang="en-US" sz="1600" i="1" kern="100">
                                  <a:effectLst/>
                                  <a:latin typeface="+mj-lt"/>
                                  <a:ea typeface="Aptos"/>
                                  <a:cs typeface="Times New Roman" panose="02020603050405020304" pitchFamily="18" charset="0"/>
                                </a:rPr>
                                <m:t>𝑝</m:t>
                              </m:r>
                            </m:e>
                          </m:d>
                        </m:e>
                        <m:sup>
                          <m:r>
                            <a:rPr lang="en-US" sz="1600" i="1" kern="100">
                              <a:effectLst/>
                              <a:latin typeface="+mj-lt"/>
                              <a:ea typeface="Aptos"/>
                              <a:cs typeface="Times New Roman" panose="02020603050405020304" pitchFamily="18" charset="0"/>
                            </a:rPr>
                            <m:t>𝑛</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𝑘</m:t>
                          </m:r>
                        </m:sup>
                      </m:sSup>
                      <m:r>
                        <a:rPr lang="en-US" sz="1600" i="1" kern="100">
                          <a:effectLst/>
                          <a:latin typeface="+mj-lt"/>
                          <a:ea typeface="Aptos"/>
                          <a:cs typeface="Times New Roman" panose="02020603050405020304" pitchFamily="18" charset="0"/>
                        </a:rPr>
                        <m:t>.</m:t>
                      </m:r>
                    </m:oMath>
                  </m:oMathPara>
                </a14:m>
                <a:endParaRPr lang="en-US" sz="1600" kern="100">
                  <a:latin typeface="+mj-lt"/>
                  <a:ea typeface="Aptos"/>
                  <a:cs typeface="Times New Roman" panose="02020603050405020304" pitchFamily="18" charset="0"/>
                </a:endParaRPr>
              </a:p>
              <a:p>
                <a:pPr algn="just">
                  <a:lnSpc>
                    <a:spcPct val="150000"/>
                  </a:lnSpc>
                </a:pPr>
                <a:r>
                  <a:rPr lang="en-US" sz="1600" kern="100">
                    <a:effectLst/>
                    <a:latin typeface="+mj-lt"/>
                    <a:ea typeface="Aptos"/>
                    <a:cs typeface="Times New Roman" panose="02020603050405020304" pitchFamily="18" charset="0"/>
                  </a:rPr>
                  <a:t>Công thức trên được gọi là </a:t>
                </a:r>
                <a:r>
                  <a:rPr lang="en-US" sz="1600" kern="100">
                    <a:solidFill>
                      <a:srgbClr val="C00000"/>
                    </a:solidFill>
                    <a:effectLst/>
                    <a:latin typeface="+mj-lt"/>
                    <a:ea typeface="Aptos"/>
                    <a:cs typeface="Times New Roman" panose="02020603050405020304" pitchFamily="18" charset="0"/>
                  </a:rPr>
                  <a:t>công thức Bernoulli.</a:t>
                </a:r>
                <a:endParaRPr lang="en-US" sz="1600" kern="100">
                  <a:solidFill>
                    <a:srgbClr val="C00000"/>
                  </a:solidFill>
                  <a:latin typeface="+mj-lt"/>
                  <a:ea typeface="Aptos"/>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855975" y="1159629"/>
                <a:ext cx="7492893" cy="3430106"/>
              </a:xfrm>
              <a:prstGeom prst="rect">
                <a:avLst/>
              </a:prstGeom>
              <a:blipFill>
                <a:blip r:embed="rId3"/>
                <a:stretch>
                  <a:fillRect l="-407" r="-407"/>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7523662" y="564599"/>
            <a:ext cx="753645" cy="500877"/>
          </a:xfrm>
          <a:prstGeom prst="rect">
            <a:avLst/>
          </a:prstGeom>
        </p:spPr>
      </p:pic>
    </p:spTree>
    <p:extLst>
      <p:ext uri="{BB962C8B-B14F-4D97-AF65-F5344CB8AC3E}">
        <p14:creationId xmlns:p14="http://schemas.microsoft.com/office/powerpoint/2010/main" val="50462419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43"/>
                                        </p:tgtEl>
                                        <p:attrNameLst>
                                          <p:attrName>style.visibility</p:attrName>
                                        </p:attrNameLst>
                                      </p:cBhvr>
                                      <p:to>
                                        <p:strVal val="visible"/>
                                      </p:to>
                                    </p:set>
                                    <p:animEffect transition="in" filter="barn(inVertical)">
                                      <p:cBhvr>
                                        <p:cTn id="7" dur="500"/>
                                        <p:tgtEl>
                                          <p:spTgt spid="27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3"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grpSp>
        <p:nvGrpSpPr>
          <p:cNvPr id="3173" name="Google Shape;3173;p59"/>
          <p:cNvGrpSpPr/>
          <p:nvPr/>
        </p:nvGrpSpPr>
        <p:grpSpPr>
          <a:xfrm>
            <a:off x="7975549" y="1575616"/>
            <a:ext cx="826544" cy="775335"/>
            <a:chOff x="2913006" y="2470849"/>
            <a:chExt cx="459463" cy="535278"/>
          </a:xfrm>
        </p:grpSpPr>
        <p:sp>
          <p:nvSpPr>
            <p:cNvPr id="3174" name="Google Shape;3174;p59"/>
            <p:cNvSpPr/>
            <p:nvPr/>
          </p:nvSpPr>
          <p:spPr>
            <a:xfrm>
              <a:off x="3284459" y="2562035"/>
              <a:ext cx="88010" cy="169700"/>
            </a:xfrm>
            <a:custGeom>
              <a:avLst/>
              <a:gdLst/>
              <a:ahLst/>
              <a:cxnLst/>
              <a:rect l="l" t="t" r="r" b="b"/>
              <a:pathLst>
                <a:path w="3161" h="6095" extrusionOk="0">
                  <a:moveTo>
                    <a:pt x="0" y="0"/>
                  </a:moveTo>
                  <a:lnTo>
                    <a:pt x="0" y="5945"/>
                  </a:lnTo>
                  <a:lnTo>
                    <a:pt x="37" y="5981"/>
                  </a:lnTo>
                  <a:cubicBezTo>
                    <a:pt x="113" y="6057"/>
                    <a:pt x="212" y="6095"/>
                    <a:pt x="311" y="6095"/>
                  </a:cubicBezTo>
                  <a:cubicBezTo>
                    <a:pt x="410" y="6095"/>
                    <a:pt x="509" y="6057"/>
                    <a:pt x="585" y="5981"/>
                  </a:cubicBezTo>
                  <a:lnTo>
                    <a:pt x="3009" y="3557"/>
                  </a:lnTo>
                  <a:cubicBezTo>
                    <a:pt x="3160" y="3405"/>
                    <a:pt x="3160" y="3160"/>
                    <a:pt x="3009" y="301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9"/>
            <p:cNvSpPr/>
            <p:nvPr/>
          </p:nvSpPr>
          <p:spPr>
            <a:xfrm>
              <a:off x="3270816" y="2483657"/>
              <a:ext cx="88010" cy="169700"/>
            </a:xfrm>
            <a:custGeom>
              <a:avLst/>
              <a:gdLst/>
              <a:ahLst/>
              <a:cxnLst/>
              <a:rect l="l" t="t" r="r" b="b"/>
              <a:pathLst>
                <a:path w="3161" h="6095" extrusionOk="0">
                  <a:moveTo>
                    <a:pt x="0" y="0"/>
                  </a:moveTo>
                  <a:lnTo>
                    <a:pt x="0" y="5945"/>
                  </a:lnTo>
                  <a:lnTo>
                    <a:pt x="37" y="5981"/>
                  </a:lnTo>
                  <a:cubicBezTo>
                    <a:pt x="112" y="6057"/>
                    <a:pt x="211" y="6095"/>
                    <a:pt x="310" y="6095"/>
                  </a:cubicBezTo>
                  <a:cubicBezTo>
                    <a:pt x="409" y="6095"/>
                    <a:pt x="508" y="6057"/>
                    <a:pt x="583" y="5981"/>
                  </a:cubicBezTo>
                  <a:lnTo>
                    <a:pt x="3009" y="3557"/>
                  </a:lnTo>
                  <a:cubicBezTo>
                    <a:pt x="3160" y="3405"/>
                    <a:pt x="3160" y="3160"/>
                    <a:pt x="3009" y="3009"/>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9"/>
            <p:cNvSpPr/>
            <p:nvPr/>
          </p:nvSpPr>
          <p:spPr>
            <a:xfrm>
              <a:off x="3270816" y="2727005"/>
              <a:ext cx="88010" cy="169672"/>
            </a:xfrm>
            <a:custGeom>
              <a:avLst/>
              <a:gdLst/>
              <a:ahLst/>
              <a:cxnLst/>
              <a:rect l="l" t="t" r="r" b="b"/>
              <a:pathLst>
                <a:path w="3161" h="6094" extrusionOk="0">
                  <a:moveTo>
                    <a:pt x="0" y="0"/>
                  </a:moveTo>
                  <a:lnTo>
                    <a:pt x="0" y="5943"/>
                  </a:lnTo>
                  <a:lnTo>
                    <a:pt x="37" y="5980"/>
                  </a:lnTo>
                  <a:cubicBezTo>
                    <a:pt x="112" y="6056"/>
                    <a:pt x="211" y="6093"/>
                    <a:pt x="310" y="6093"/>
                  </a:cubicBezTo>
                  <a:cubicBezTo>
                    <a:pt x="409" y="6093"/>
                    <a:pt x="508" y="6056"/>
                    <a:pt x="583" y="5980"/>
                  </a:cubicBezTo>
                  <a:lnTo>
                    <a:pt x="3009" y="3555"/>
                  </a:lnTo>
                  <a:cubicBezTo>
                    <a:pt x="3160" y="3404"/>
                    <a:pt x="3160" y="3160"/>
                    <a:pt x="3009" y="3009"/>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9"/>
            <p:cNvSpPr/>
            <p:nvPr/>
          </p:nvSpPr>
          <p:spPr>
            <a:xfrm>
              <a:off x="2973314" y="2860344"/>
              <a:ext cx="344078" cy="145783"/>
            </a:xfrm>
            <a:custGeom>
              <a:avLst/>
              <a:gdLst/>
              <a:ahLst/>
              <a:cxnLst/>
              <a:rect l="l" t="t" r="r" b="b"/>
              <a:pathLst>
                <a:path w="12358" h="5236" extrusionOk="0">
                  <a:moveTo>
                    <a:pt x="1" y="1"/>
                  </a:moveTo>
                  <a:lnTo>
                    <a:pt x="1" y="4462"/>
                  </a:lnTo>
                  <a:cubicBezTo>
                    <a:pt x="1" y="4890"/>
                    <a:pt x="347" y="5235"/>
                    <a:pt x="774" y="5235"/>
                  </a:cubicBezTo>
                  <a:lnTo>
                    <a:pt x="11585" y="5235"/>
                  </a:lnTo>
                  <a:cubicBezTo>
                    <a:pt x="12012" y="5235"/>
                    <a:pt x="12357" y="4890"/>
                    <a:pt x="12357" y="4462"/>
                  </a:cubicBezTo>
                  <a:lnTo>
                    <a:pt x="123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9"/>
            <p:cNvSpPr/>
            <p:nvPr/>
          </p:nvSpPr>
          <p:spPr>
            <a:xfrm>
              <a:off x="3003133" y="2860344"/>
              <a:ext cx="284467" cy="117050"/>
            </a:xfrm>
            <a:custGeom>
              <a:avLst/>
              <a:gdLst/>
              <a:ahLst/>
              <a:cxnLst/>
              <a:rect l="l" t="t" r="r" b="b"/>
              <a:pathLst>
                <a:path w="10217" h="4204" extrusionOk="0">
                  <a:moveTo>
                    <a:pt x="387" y="1"/>
                  </a:moveTo>
                  <a:cubicBezTo>
                    <a:pt x="174" y="1"/>
                    <a:pt x="1" y="174"/>
                    <a:pt x="1" y="387"/>
                  </a:cubicBezTo>
                  <a:lnTo>
                    <a:pt x="1" y="3817"/>
                  </a:lnTo>
                  <a:cubicBezTo>
                    <a:pt x="1" y="4030"/>
                    <a:pt x="174" y="4204"/>
                    <a:pt x="387" y="4204"/>
                  </a:cubicBezTo>
                  <a:lnTo>
                    <a:pt x="9830" y="4204"/>
                  </a:lnTo>
                  <a:cubicBezTo>
                    <a:pt x="10043" y="4204"/>
                    <a:pt x="10217" y="4030"/>
                    <a:pt x="10217" y="3817"/>
                  </a:cubicBezTo>
                  <a:lnTo>
                    <a:pt x="10217" y="387"/>
                  </a:lnTo>
                  <a:cubicBezTo>
                    <a:pt x="10217" y="174"/>
                    <a:pt x="10043" y="1"/>
                    <a:pt x="9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9"/>
            <p:cNvSpPr/>
            <p:nvPr/>
          </p:nvSpPr>
          <p:spPr>
            <a:xfrm>
              <a:off x="3003133" y="2950973"/>
              <a:ext cx="284467" cy="26423"/>
            </a:xfrm>
            <a:custGeom>
              <a:avLst/>
              <a:gdLst/>
              <a:ahLst/>
              <a:cxnLst/>
              <a:rect l="l" t="t" r="r" b="b"/>
              <a:pathLst>
                <a:path w="10217" h="949" extrusionOk="0">
                  <a:moveTo>
                    <a:pt x="1" y="1"/>
                  </a:moveTo>
                  <a:lnTo>
                    <a:pt x="1" y="562"/>
                  </a:lnTo>
                  <a:cubicBezTo>
                    <a:pt x="1" y="775"/>
                    <a:pt x="174" y="949"/>
                    <a:pt x="387" y="949"/>
                  </a:cubicBezTo>
                  <a:lnTo>
                    <a:pt x="9830" y="949"/>
                  </a:lnTo>
                  <a:cubicBezTo>
                    <a:pt x="10043" y="949"/>
                    <a:pt x="10217" y="775"/>
                    <a:pt x="10217" y="562"/>
                  </a:cubicBezTo>
                  <a:lnTo>
                    <a:pt x="102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9"/>
            <p:cNvSpPr/>
            <p:nvPr/>
          </p:nvSpPr>
          <p:spPr>
            <a:xfrm>
              <a:off x="2973314" y="2470849"/>
              <a:ext cx="344078" cy="455253"/>
            </a:xfrm>
            <a:custGeom>
              <a:avLst/>
              <a:gdLst/>
              <a:ahLst/>
              <a:cxnLst/>
              <a:rect l="l" t="t" r="r" b="b"/>
              <a:pathLst>
                <a:path w="12358" h="16351" extrusionOk="0">
                  <a:moveTo>
                    <a:pt x="774" y="0"/>
                  </a:moveTo>
                  <a:cubicBezTo>
                    <a:pt x="347" y="0"/>
                    <a:pt x="1" y="347"/>
                    <a:pt x="1" y="774"/>
                  </a:cubicBezTo>
                  <a:lnTo>
                    <a:pt x="1" y="15578"/>
                  </a:lnTo>
                  <a:cubicBezTo>
                    <a:pt x="1" y="16005"/>
                    <a:pt x="347" y="16351"/>
                    <a:pt x="774" y="16351"/>
                  </a:cubicBezTo>
                  <a:lnTo>
                    <a:pt x="11585" y="16351"/>
                  </a:lnTo>
                  <a:cubicBezTo>
                    <a:pt x="12012" y="16351"/>
                    <a:pt x="12357" y="16005"/>
                    <a:pt x="12357" y="15578"/>
                  </a:cubicBezTo>
                  <a:lnTo>
                    <a:pt x="12357" y="774"/>
                  </a:lnTo>
                  <a:cubicBezTo>
                    <a:pt x="12357" y="347"/>
                    <a:pt x="12012" y="0"/>
                    <a:pt x="11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9"/>
            <p:cNvSpPr/>
            <p:nvPr/>
          </p:nvSpPr>
          <p:spPr>
            <a:xfrm>
              <a:off x="2913006" y="2492650"/>
              <a:ext cx="120697" cy="120697"/>
            </a:xfrm>
            <a:custGeom>
              <a:avLst/>
              <a:gdLst/>
              <a:ahLst/>
              <a:cxnLst/>
              <a:rect l="l" t="t" r="r" b="b"/>
              <a:pathLst>
                <a:path w="4335" h="4335" extrusionOk="0">
                  <a:moveTo>
                    <a:pt x="2167" y="0"/>
                  </a:moveTo>
                  <a:cubicBezTo>
                    <a:pt x="973" y="0"/>
                    <a:pt x="1" y="972"/>
                    <a:pt x="1" y="2168"/>
                  </a:cubicBezTo>
                  <a:cubicBezTo>
                    <a:pt x="1" y="3363"/>
                    <a:pt x="973" y="4335"/>
                    <a:pt x="2167" y="4335"/>
                  </a:cubicBezTo>
                  <a:lnTo>
                    <a:pt x="2167" y="3368"/>
                  </a:lnTo>
                  <a:cubicBezTo>
                    <a:pt x="1506" y="3368"/>
                    <a:pt x="967" y="2830"/>
                    <a:pt x="967" y="2168"/>
                  </a:cubicBezTo>
                  <a:cubicBezTo>
                    <a:pt x="967" y="1505"/>
                    <a:pt x="1506" y="968"/>
                    <a:pt x="2167" y="968"/>
                  </a:cubicBezTo>
                  <a:cubicBezTo>
                    <a:pt x="2829" y="968"/>
                    <a:pt x="3368" y="1505"/>
                    <a:pt x="3368" y="2168"/>
                  </a:cubicBezTo>
                  <a:cubicBezTo>
                    <a:pt x="3368" y="2435"/>
                    <a:pt x="3584" y="2651"/>
                    <a:pt x="3851" y="2651"/>
                  </a:cubicBezTo>
                  <a:cubicBezTo>
                    <a:pt x="4118" y="2651"/>
                    <a:pt x="4334" y="2435"/>
                    <a:pt x="4334" y="2168"/>
                  </a:cubicBezTo>
                  <a:cubicBezTo>
                    <a:pt x="4334" y="972"/>
                    <a:pt x="3362" y="0"/>
                    <a:pt x="2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9"/>
            <p:cNvSpPr/>
            <p:nvPr/>
          </p:nvSpPr>
          <p:spPr>
            <a:xfrm>
              <a:off x="2913006" y="2586398"/>
              <a:ext cx="120697" cy="120725"/>
            </a:xfrm>
            <a:custGeom>
              <a:avLst/>
              <a:gdLst/>
              <a:ahLst/>
              <a:cxnLst/>
              <a:rect l="l" t="t" r="r" b="b"/>
              <a:pathLst>
                <a:path w="4335" h="4336" extrusionOk="0">
                  <a:moveTo>
                    <a:pt x="2167" y="1"/>
                  </a:moveTo>
                  <a:cubicBezTo>
                    <a:pt x="973" y="1"/>
                    <a:pt x="1" y="973"/>
                    <a:pt x="1" y="2168"/>
                  </a:cubicBezTo>
                  <a:cubicBezTo>
                    <a:pt x="1" y="3363"/>
                    <a:pt x="973" y="4335"/>
                    <a:pt x="2167" y="4335"/>
                  </a:cubicBezTo>
                  <a:lnTo>
                    <a:pt x="2167" y="3368"/>
                  </a:lnTo>
                  <a:cubicBezTo>
                    <a:pt x="1506" y="3368"/>
                    <a:pt x="967" y="2830"/>
                    <a:pt x="967" y="2168"/>
                  </a:cubicBezTo>
                  <a:cubicBezTo>
                    <a:pt x="967" y="1506"/>
                    <a:pt x="1506" y="968"/>
                    <a:pt x="2167" y="968"/>
                  </a:cubicBezTo>
                  <a:cubicBezTo>
                    <a:pt x="2829" y="968"/>
                    <a:pt x="3368" y="1506"/>
                    <a:pt x="3368" y="2168"/>
                  </a:cubicBezTo>
                  <a:cubicBezTo>
                    <a:pt x="3368" y="2435"/>
                    <a:pt x="3584" y="2651"/>
                    <a:pt x="3851" y="2651"/>
                  </a:cubicBezTo>
                  <a:cubicBezTo>
                    <a:pt x="4118" y="2651"/>
                    <a:pt x="4334" y="2435"/>
                    <a:pt x="4334" y="2168"/>
                  </a:cubicBezTo>
                  <a:cubicBezTo>
                    <a:pt x="4334" y="973"/>
                    <a:pt x="3362" y="1"/>
                    <a:pt x="2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9"/>
            <p:cNvSpPr/>
            <p:nvPr/>
          </p:nvSpPr>
          <p:spPr>
            <a:xfrm>
              <a:off x="2913006" y="2680173"/>
              <a:ext cx="120697" cy="120697"/>
            </a:xfrm>
            <a:custGeom>
              <a:avLst/>
              <a:gdLst/>
              <a:ahLst/>
              <a:cxnLst/>
              <a:rect l="l" t="t" r="r" b="b"/>
              <a:pathLst>
                <a:path w="4335" h="4335" extrusionOk="0">
                  <a:moveTo>
                    <a:pt x="2167" y="0"/>
                  </a:moveTo>
                  <a:cubicBezTo>
                    <a:pt x="973" y="0"/>
                    <a:pt x="1" y="972"/>
                    <a:pt x="1" y="2168"/>
                  </a:cubicBezTo>
                  <a:cubicBezTo>
                    <a:pt x="1" y="3363"/>
                    <a:pt x="973" y="4335"/>
                    <a:pt x="2167" y="4335"/>
                  </a:cubicBezTo>
                  <a:lnTo>
                    <a:pt x="2167" y="3368"/>
                  </a:lnTo>
                  <a:cubicBezTo>
                    <a:pt x="1506" y="3368"/>
                    <a:pt x="967" y="2830"/>
                    <a:pt x="967" y="2168"/>
                  </a:cubicBezTo>
                  <a:cubicBezTo>
                    <a:pt x="967" y="1505"/>
                    <a:pt x="1506" y="967"/>
                    <a:pt x="2167" y="967"/>
                  </a:cubicBezTo>
                  <a:cubicBezTo>
                    <a:pt x="2829" y="967"/>
                    <a:pt x="3368" y="1505"/>
                    <a:pt x="3368" y="2168"/>
                  </a:cubicBezTo>
                  <a:cubicBezTo>
                    <a:pt x="3368" y="2435"/>
                    <a:pt x="3584" y="2651"/>
                    <a:pt x="3851" y="2651"/>
                  </a:cubicBezTo>
                  <a:cubicBezTo>
                    <a:pt x="4118" y="2651"/>
                    <a:pt x="4334" y="2435"/>
                    <a:pt x="4334" y="2168"/>
                  </a:cubicBezTo>
                  <a:cubicBezTo>
                    <a:pt x="4334" y="972"/>
                    <a:pt x="3362" y="0"/>
                    <a:pt x="2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9"/>
            <p:cNvSpPr/>
            <p:nvPr/>
          </p:nvSpPr>
          <p:spPr>
            <a:xfrm>
              <a:off x="2913006" y="2773920"/>
              <a:ext cx="120697" cy="120725"/>
            </a:xfrm>
            <a:custGeom>
              <a:avLst/>
              <a:gdLst/>
              <a:ahLst/>
              <a:cxnLst/>
              <a:rect l="l" t="t" r="r" b="b"/>
              <a:pathLst>
                <a:path w="4335" h="4336" extrusionOk="0">
                  <a:moveTo>
                    <a:pt x="2167" y="1"/>
                  </a:moveTo>
                  <a:cubicBezTo>
                    <a:pt x="973" y="1"/>
                    <a:pt x="1" y="973"/>
                    <a:pt x="1" y="2168"/>
                  </a:cubicBezTo>
                  <a:cubicBezTo>
                    <a:pt x="1" y="3363"/>
                    <a:pt x="973" y="4335"/>
                    <a:pt x="2167" y="4335"/>
                  </a:cubicBezTo>
                  <a:lnTo>
                    <a:pt x="2167" y="3368"/>
                  </a:lnTo>
                  <a:cubicBezTo>
                    <a:pt x="1506" y="3368"/>
                    <a:pt x="967" y="2830"/>
                    <a:pt x="967" y="2168"/>
                  </a:cubicBezTo>
                  <a:cubicBezTo>
                    <a:pt x="967" y="1506"/>
                    <a:pt x="1506" y="968"/>
                    <a:pt x="2167" y="968"/>
                  </a:cubicBezTo>
                  <a:cubicBezTo>
                    <a:pt x="2829" y="968"/>
                    <a:pt x="3368" y="1506"/>
                    <a:pt x="3368" y="2168"/>
                  </a:cubicBezTo>
                  <a:cubicBezTo>
                    <a:pt x="3368" y="2435"/>
                    <a:pt x="3584" y="2651"/>
                    <a:pt x="3851" y="2651"/>
                  </a:cubicBezTo>
                  <a:cubicBezTo>
                    <a:pt x="4118" y="2651"/>
                    <a:pt x="4334" y="2435"/>
                    <a:pt x="4334" y="2168"/>
                  </a:cubicBezTo>
                  <a:cubicBezTo>
                    <a:pt x="4334" y="973"/>
                    <a:pt x="3362" y="1"/>
                    <a:pt x="2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9"/>
            <p:cNvSpPr/>
            <p:nvPr/>
          </p:nvSpPr>
          <p:spPr>
            <a:xfrm>
              <a:off x="3150562" y="2834005"/>
              <a:ext cx="120280" cy="48028"/>
            </a:xfrm>
            <a:custGeom>
              <a:avLst/>
              <a:gdLst/>
              <a:ahLst/>
              <a:cxnLst/>
              <a:rect l="l" t="t" r="r" b="b"/>
              <a:pathLst>
                <a:path w="4320" h="1725" extrusionOk="0">
                  <a:moveTo>
                    <a:pt x="388" y="0"/>
                  </a:moveTo>
                  <a:cubicBezTo>
                    <a:pt x="173" y="0"/>
                    <a:pt x="0" y="173"/>
                    <a:pt x="0" y="387"/>
                  </a:cubicBezTo>
                  <a:lnTo>
                    <a:pt x="0" y="1337"/>
                  </a:lnTo>
                  <a:cubicBezTo>
                    <a:pt x="0" y="1552"/>
                    <a:pt x="173" y="1725"/>
                    <a:pt x="388" y="1725"/>
                  </a:cubicBezTo>
                  <a:lnTo>
                    <a:pt x="3931" y="1725"/>
                  </a:lnTo>
                  <a:cubicBezTo>
                    <a:pt x="4146" y="1725"/>
                    <a:pt x="4319" y="1552"/>
                    <a:pt x="4319" y="1337"/>
                  </a:cubicBezTo>
                  <a:lnTo>
                    <a:pt x="4319" y="387"/>
                  </a:lnTo>
                  <a:cubicBezTo>
                    <a:pt x="4319" y="173"/>
                    <a:pt x="4146" y="0"/>
                    <a:pt x="3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mc:Choice xmlns:a14="http://schemas.microsoft.com/office/drawing/2010/main" Requires="a14">
          <p:sp>
            <p:nvSpPr>
              <p:cNvPr id="249" name="TextBox 248"/>
              <p:cNvSpPr txBox="1"/>
              <p:nvPr/>
            </p:nvSpPr>
            <p:spPr>
              <a:xfrm>
                <a:off x="510081" y="252864"/>
                <a:ext cx="8292013" cy="1938992"/>
              </a:xfrm>
              <a:prstGeom prst="rect">
                <a:avLst/>
              </a:prstGeom>
              <a:noFill/>
            </p:spPr>
            <p:txBody>
              <a:bodyPr wrap="square" rtlCol="0">
                <a:spAutoFit/>
              </a:bodyPr>
              <a:lstStyle/>
              <a:p>
                <a:pPr algn="just" defTabSz="1828800">
                  <a:lnSpc>
                    <a:spcPct val="150000"/>
                  </a:lnSpc>
                  <a:buClr>
                    <a:srgbClr val="2D1549"/>
                  </a:buClr>
                  <a:buSzPts val="1100"/>
                  <a:defRPr/>
                </a:pPr>
                <a:r>
                  <a:rPr lang="en-US" sz="1600" b="1">
                    <a:solidFill>
                      <a:srgbClr val="FFFFFF"/>
                    </a:solidFill>
                    <a:highlight>
                      <a:srgbClr val="CE4D8E"/>
                    </a:highlight>
                    <a:latin typeface="Arial" panose="020B0604020202020204" pitchFamily="34" charset="0"/>
                    <a:ea typeface="+mn-ea"/>
                    <a:cs typeface="Arial" panose="020B0604020202020204" pitchFamily="34" charset="0"/>
                  </a:rPr>
                  <a:t>Ví dụ 1:</a:t>
                </a:r>
                <a:r>
                  <a:rPr lang="en-US" sz="1600" kern="1200">
                    <a:solidFill>
                      <a:sysClr val="windowText" lastClr="000000"/>
                    </a:solidFill>
                    <a:latin typeface="Arial" panose="020B0604020202020204" pitchFamily="34" charset="0"/>
                    <a:ea typeface="+mn-ea"/>
                    <a:cs typeface="Arial" panose="020B0604020202020204" pitchFamily="34" charset="0"/>
                  </a:rPr>
                  <a:t>  </a:t>
                </a:r>
                <a:r>
                  <a:rPr lang="vi-VN" sz="1600" kern="1200">
                    <a:solidFill>
                      <a:sysClr val="windowText" lastClr="000000"/>
                    </a:solidFill>
                    <a:latin typeface="Arial" panose="020B0604020202020204" pitchFamily="34" charset="0"/>
                    <a:ea typeface="+mn-ea"/>
                    <a:cs typeface="Arial" panose="020B0604020202020204" pitchFamily="34" charset="0"/>
                  </a:rPr>
                  <a:t>Xác suất thành công khi làm một thí nghiệm </a:t>
                </a:r>
                <a14:m>
                  <m:oMath xmlns:m="http://schemas.openxmlformats.org/officeDocument/2006/math">
                    <m:r>
                      <a:rPr lang="vi-VN" sz="1600" i="1" kern="1200" smtClean="0">
                        <a:solidFill>
                          <a:sysClr val="windowText" lastClr="000000"/>
                        </a:solidFill>
                        <a:latin typeface="Cambria Math" panose="02040503050406030204" pitchFamily="18" charset="0"/>
                        <a:ea typeface="+mn-ea"/>
                        <a:cs typeface="Arial" panose="020B0604020202020204" pitchFamily="34" charset="0"/>
                      </a:rPr>
                      <m:t>𝑇</m:t>
                    </m:r>
                  </m:oMath>
                </a14:m>
                <a:r>
                  <a:rPr lang="vi-VN" sz="1600" kern="1200">
                    <a:solidFill>
                      <a:sysClr val="windowText" lastClr="000000"/>
                    </a:solidFill>
                    <a:latin typeface="Arial" panose="020B0604020202020204" pitchFamily="34" charset="0"/>
                    <a:ea typeface="+mn-ea"/>
                    <a:cs typeface="Arial" panose="020B0604020202020204" pitchFamily="34" charset="0"/>
                  </a:rPr>
                  <a:t> là 0,4. Một nhóm gồm 9 </a:t>
                </a:r>
                <a:r>
                  <a:rPr lang="vi-VN" sz="1600" kern="1200">
                    <a:solidFill>
                      <a:sysClr val="windowText" lastClr="000000"/>
                    </a:solidFill>
                    <a:latin typeface="Arial" panose="020B0604020202020204" pitchFamily="34" charset="0"/>
                    <a:ea typeface="+mn-ea"/>
                    <a:cs typeface="Arial" panose="020B0604020202020204" pitchFamily="34" charset="0"/>
                  </a:rPr>
                  <a:t>học </a:t>
                </a:r>
                <a:r>
                  <a:rPr lang="vi-VN" sz="1600" kern="1200" smtClean="0">
                    <a:solidFill>
                      <a:sysClr val="windowText" lastClr="000000"/>
                    </a:solidFill>
                    <a:latin typeface="Arial" panose="020B0604020202020204" pitchFamily="34" charset="0"/>
                    <a:ea typeface="+mn-ea"/>
                    <a:cs typeface="Arial" panose="020B0604020202020204" pitchFamily="34" charset="0"/>
                  </a:rPr>
                  <a:t>sinh</a:t>
                </a:r>
                <a:r>
                  <a:rPr lang="en-US" sz="1600" kern="1200" smtClean="0">
                    <a:solidFill>
                      <a:sysClr val="windowText" lastClr="000000"/>
                    </a:solidFill>
                    <a:latin typeface="Arial" panose="020B0604020202020204" pitchFamily="34" charset="0"/>
                    <a:ea typeface="+mn-ea"/>
                    <a:cs typeface="Arial" panose="020B0604020202020204" pitchFamily="34" charset="0"/>
                  </a:rPr>
                  <a:t> </a:t>
                </a:r>
                <a:r>
                  <a:rPr lang="vi-VN" sz="1600" kern="1200" smtClean="0">
                    <a:solidFill>
                      <a:sysClr val="windowText" lastClr="000000"/>
                    </a:solidFill>
                    <a:latin typeface="Arial" panose="020B0604020202020204" pitchFamily="34" charset="0"/>
                    <a:ea typeface="+mn-ea"/>
                    <a:cs typeface="Arial" panose="020B0604020202020204" pitchFamily="34" charset="0"/>
                  </a:rPr>
                  <a:t>độc </a:t>
                </a:r>
                <a:r>
                  <a:rPr lang="vi-VN" sz="1600" kern="1200">
                    <a:solidFill>
                      <a:sysClr val="windowText" lastClr="000000"/>
                    </a:solidFill>
                    <a:latin typeface="Arial" panose="020B0604020202020204" pitchFamily="34" charset="0"/>
                    <a:ea typeface="+mn-ea"/>
                    <a:cs typeface="Arial" panose="020B0604020202020204" pitchFamily="34" charset="0"/>
                  </a:rPr>
                  <a:t>lập với nhau tiến hành thí nghiệm </a:t>
                </a:r>
                <a14:m>
                  <m:oMath xmlns:m="http://schemas.openxmlformats.org/officeDocument/2006/math">
                    <m:r>
                      <a:rPr lang="vi-VN" sz="1600" i="1" kern="1200" smtClean="0">
                        <a:solidFill>
                          <a:sysClr val="windowText" lastClr="000000"/>
                        </a:solidFill>
                        <a:latin typeface="Cambria Math" panose="02040503050406030204" pitchFamily="18" charset="0"/>
                        <a:ea typeface="+mn-ea"/>
                        <a:cs typeface="Arial" panose="020B0604020202020204" pitchFamily="34" charset="0"/>
                      </a:rPr>
                      <m:t>𝑇</m:t>
                    </m:r>
                  </m:oMath>
                </a14:m>
                <a:r>
                  <a:rPr lang="vi-VN" sz="1600" kern="1200">
                    <a:solidFill>
                      <a:sysClr val="windowText" lastClr="000000"/>
                    </a:solidFill>
                    <a:latin typeface="Arial" panose="020B0604020202020204" pitchFamily="34" charset="0"/>
                    <a:ea typeface="+mn-ea"/>
                    <a:cs typeface="Arial" panose="020B0604020202020204" pitchFamily="34" charset="0"/>
                  </a:rPr>
                  <a:t>. Tính xác suất </a:t>
                </a:r>
                <a:r>
                  <a:rPr lang="vi-VN" sz="1600" kern="1200">
                    <a:solidFill>
                      <a:sysClr val="windowText" lastClr="000000"/>
                    </a:solidFill>
                    <a:latin typeface="Arial" panose="020B0604020202020204" pitchFamily="34" charset="0"/>
                    <a:ea typeface="+mn-ea"/>
                    <a:cs typeface="Arial" panose="020B0604020202020204" pitchFamily="34" charset="0"/>
                  </a:rPr>
                  <a:t>để</a:t>
                </a:r>
                <a:r>
                  <a:rPr lang="vi-VN" sz="1600" kern="1200" smtClean="0">
                    <a:solidFill>
                      <a:sysClr val="windowText" lastClr="000000"/>
                    </a:solidFill>
                    <a:latin typeface="Arial" panose="020B0604020202020204" pitchFamily="34" charset="0"/>
                    <a:ea typeface="+mn-ea"/>
                    <a:cs typeface="Arial" panose="020B0604020202020204" pitchFamily="34" charset="0"/>
                  </a:rPr>
                  <a:t>:</a:t>
                </a:r>
                <a:endParaRPr lang="en-US" sz="1600" kern="1200" smtClean="0">
                  <a:solidFill>
                    <a:sysClr val="windowText" lastClr="000000"/>
                  </a:solidFill>
                  <a:latin typeface="Arial" panose="020B0604020202020204" pitchFamily="34" charset="0"/>
                  <a:ea typeface="+mn-ea"/>
                  <a:cs typeface="Arial" panose="020B0604020202020204" pitchFamily="34" charset="0"/>
                </a:endParaRPr>
              </a:p>
              <a:p>
                <a:pPr algn="just" defTabSz="1828800">
                  <a:lnSpc>
                    <a:spcPct val="150000"/>
                  </a:lnSpc>
                  <a:buClr>
                    <a:srgbClr val="2D1549"/>
                  </a:buClr>
                  <a:buSzPts val="1100"/>
                  <a:defRPr/>
                </a:pPr>
                <a:r>
                  <a:rPr lang="vi-VN" sz="1600" kern="1200" smtClean="0">
                    <a:solidFill>
                      <a:sysClr val="windowText" lastClr="000000"/>
                    </a:solidFill>
                    <a:latin typeface="Arial" panose="020B0604020202020204" pitchFamily="34" charset="0"/>
                    <a:ea typeface="+mn-ea"/>
                    <a:cs typeface="Arial" panose="020B0604020202020204" pitchFamily="34" charset="0"/>
                  </a:rPr>
                  <a:t>a) Có </a:t>
                </a:r>
                <a:r>
                  <a:rPr lang="vi-VN" sz="1600" kern="1200">
                    <a:solidFill>
                      <a:sysClr val="windowText" lastClr="000000"/>
                    </a:solidFill>
                    <a:latin typeface="Arial" panose="020B0604020202020204" pitchFamily="34" charset="0"/>
                    <a:ea typeface="+mn-ea"/>
                    <a:cs typeface="Arial" panose="020B0604020202020204" pitchFamily="34" charset="0"/>
                  </a:rPr>
                  <a:t>đúng 6 học sinh thực hiện thí nghiệm thành </a:t>
                </a:r>
                <a:r>
                  <a:rPr lang="vi-VN" sz="1600" kern="1200">
                    <a:solidFill>
                      <a:sysClr val="windowText" lastClr="000000"/>
                    </a:solidFill>
                    <a:latin typeface="Arial" panose="020B0604020202020204" pitchFamily="34" charset="0"/>
                    <a:ea typeface="+mn-ea"/>
                    <a:cs typeface="Arial" panose="020B0604020202020204" pitchFamily="34" charset="0"/>
                  </a:rPr>
                  <a:t>công</a:t>
                </a:r>
                <a:r>
                  <a:rPr lang="vi-VN" sz="1600" kern="1200" smtClean="0">
                    <a:solidFill>
                      <a:sysClr val="windowText" lastClr="000000"/>
                    </a:solidFill>
                    <a:latin typeface="Arial" panose="020B0604020202020204" pitchFamily="34" charset="0"/>
                    <a:ea typeface="+mn-ea"/>
                    <a:cs typeface="Arial" panose="020B0604020202020204" pitchFamily="34" charset="0"/>
                  </a:rPr>
                  <a:t>;</a:t>
                </a:r>
                <a:endParaRPr lang="en-US" sz="1600" kern="1200" smtClean="0">
                  <a:solidFill>
                    <a:sysClr val="windowText" lastClr="000000"/>
                  </a:solidFill>
                  <a:latin typeface="Arial" panose="020B0604020202020204" pitchFamily="34" charset="0"/>
                  <a:ea typeface="+mn-ea"/>
                  <a:cs typeface="Arial" panose="020B0604020202020204" pitchFamily="34" charset="0"/>
                </a:endParaRPr>
              </a:p>
              <a:p>
                <a:pPr algn="just" defTabSz="1828800">
                  <a:lnSpc>
                    <a:spcPct val="150000"/>
                  </a:lnSpc>
                  <a:buClr>
                    <a:srgbClr val="2D1549"/>
                  </a:buClr>
                  <a:buSzPts val="1100"/>
                  <a:defRPr/>
                </a:pPr>
                <a:r>
                  <a:rPr lang="vi-VN" sz="1600" kern="1200" smtClean="0">
                    <a:solidFill>
                      <a:sysClr val="windowText" lastClr="000000"/>
                    </a:solidFill>
                    <a:latin typeface="Arial" panose="020B0604020202020204" pitchFamily="34" charset="0"/>
                    <a:ea typeface="+mn-ea"/>
                    <a:cs typeface="Arial" panose="020B0604020202020204" pitchFamily="34" charset="0"/>
                  </a:rPr>
                  <a:t>b</a:t>
                </a:r>
                <a:r>
                  <a:rPr lang="vi-VN" sz="1600" kern="1200">
                    <a:solidFill>
                      <a:sysClr val="windowText" lastClr="000000"/>
                    </a:solidFill>
                    <a:latin typeface="Arial" panose="020B0604020202020204" pitchFamily="34" charset="0"/>
                    <a:ea typeface="+mn-ea"/>
                    <a:cs typeface="Arial" panose="020B0604020202020204" pitchFamily="34" charset="0"/>
                  </a:rPr>
                  <a:t>) Có ít nhất 1 học sinh thực hiện thí nghiệm thành </a:t>
                </a:r>
                <a:r>
                  <a:rPr lang="vi-VN" sz="1600" kern="1200">
                    <a:solidFill>
                      <a:sysClr val="windowText" lastClr="000000"/>
                    </a:solidFill>
                    <a:latin typeface="Arial" panose="020B0604020202020204" pitchFamily="34" charset="0"/>
                    <a:ea typeface="+mn-ea"/>
                    <a:cs typeface="Arial" panose="020B0604020202020204" pitchFamily="34" charset="0"/>
                  </a:rPr>
                  <a:t>công</a:t>
                </a:r>
                <a:r>
                  <a:rPr lang="vi-VN" sz="1600" kern="1200" smtClean="0">
                    <a:solidFill>
                      <a:sysClr val="windowText" lastClr="000000"/>
                    </a:solidFill>
                    <a:latin typeface="Arial" panose="020B0604020202020204" pitchFamily="34" charset="0"/>
                    <a:ea typeface="+mn-ea"/>
                    <a:cs typeface="Arial" panose="020B0604020202020204" pitchFamily="34" charset="0"/>
                  </a:rPr>
                  <a:t>;</a:t>
                </a:r>
                <a:endParaRPr lang="en-US" sz="1600" kern="1200" smtClean="0">
                  <a:solidFill>
                    <a:sysClr val="windowText" lastClr="000000"/>
                  </a:solidFill>
                  <a:latin typeface="Arial" panose="020B0604020202020204" pitchFamily="34" charset="0"/>
                  <a:ea typeface="+mn-ea"/>
                  <a:cs typeface="Arial" panose="020B0604020202020204" pitchFamily="34" charset="0"/>
                </a:endParaRPr>
              </a:p>
              <a:p>
                <a:pPr algn="just" defTabSz="1828800">
                  <a:lnSpc>
                    <a:spcPct val="150000"/>
                  </a:lnSpc>
                  <a:buClr>
                    <a:srgbClr val="2D1549"/>
                  </a:buClr>
                  <a:buSzPts val="1100"/>
                  <a:defRPr/>
                </a:pPr>
                <a:r>
                  <a:rPr lang="vi-VN" sz="1600" kern="1200" smtClean="0">
                    <a:solidFill>
                      <a:sysClr val="windowText" lastClr="000000"/>
                    </a:solidFill>
                    <a:latin typeface="Arial" panose="020B0604020202020204" pitchFamily="34" charset="0"/>
                    <a:ea typeface="+mn-ea"/>
                    <a:cs typeface="Arial" panose="020B0604020202020204" pitchFamily="34" charset="0"/>
                  </a:rPr>
                  <a:t>c</a:t>
                </a:r>
                <a:r>
                  <a:rPr lang="vi-VN" sz="1600" kern="1200">
                    <a:solidFill>
                      <a:sysClr val="windowText" lastClr="000000"/>
                    </a:solidFill>
                    <a:latin typeface="Arial" panose="020B0604020202020204" pitchFamily="34" charset="0"/>
                    <a:ea typeface="+mn-ea"/>
                    <a:cs typeface="Arial" panose="020B0604020202020204" pitchFamily="34" charset="0"/>
                  </a:rPr>
                  <a:t>) Có nhiều nhất 7 học sinh thực hiện thí nghiệm thành công.</a:t>
                </a:r>
                <a:endParaRPr lang="vi-VN" sz="1600" kern="1200">
                  <a:solidFill>
                    <a:sysClr val="windowText" lastClr="000000"/>
                  </a:solidFill>
                  <a:latin typeface="Arial" panose="020B0604020202020204" pitchFamily="34" charset="0"/>
                  <a:ea typeface="+mn-ea"/>
                  <a:cs typeface="Arial" panose="020B0604020202020204" pitchFamily="34" charset="0"/>
                </a:endParaRPr>
              </a:p>
            </p:txBody>
          </p:sp>
        </mc:Choice>
        <mc:Fallback>
          <p:sp>
            <p:nvSpPr>
              <p:cNvPr id="249" name="TextBox 248"/>
              <p:cNvSpPr txBox="1">
                <a:spLocks noRot="1" noChangeAspect="1" noMove="1" noResize="1" noEditPoints="1" noAdjustHandles="1" noChangeArrowheads="1" noChangeShapeType="1" noTextEdit="1"/>
              </p:cNvSpPr>
              <p:nvPr/>
            </p:nvSpPr>
            <p:spPr>
              <a:xfrm>
                <a:off x="510081" y="252864"/>
                <a:ext cx="8292013" cy="1938992"/>
              </a:xfrm>
              <a:prstGeom prst="rect">
                <a:avLst/>
              </a:prstGeom>
              <a:blipFill>
                <a:blip r:embed="rId3"/>
                <a:stretch>
                  <a:fillRect l="-441" r="-368" b="-627"/>
                </a:stretch>
              </a:blipFill>
            </p:spPr>
            <p:txBody>
              <a:bodyPr/>
              <a:lstStyle/>
              <a:p>
                <a:r>
                  <a:rPr lang="en-US">
                    <a:noFill/>
                  </a:rPr>
                  <a:t> </a:t>
                </a:r>
              </a:p>
            </p:txBody>
          </p:sp>
        </mc:Fallback>
      </mc:AlternateContent>
      <p:sp>
        <p:nvSpPr>
          <p:cNvPr id="251" name="Rectangle 250"/>
          <p:cNvSpPr/>
          <p:nvPr/>
        </p:nvSpPr>
        <p:spPr>
          <a:xfrm>
            <a:off x="4334523" y="2288264"/>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6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510080" y="2828681"/>
                <a:ext cx="8292013" cy="1684435"/>
              </a:xfrm>
              <a:prstGeom prst="rect">
                <a:avLst/>
              </a:prstGeom>
            </p:spPr>
            <p:txBody>
              <a:bodyPr wrap="square">
                <a:spAutoFit/>
              </a:bodyPr>
              <a:lstStyle/>
              <a:p>
                <a:pPr algn="just">
                  <a:lnSpc>
                    <a:spcPct val="150000"/>
                  </a:lnSpc>
                </a:pPr>
                <a:r>
                  <a:rPr lang="vi-VN" sz="1700" smtClean="0">
                    <a:solidFill>
                      <a:srgbClr val="1F2000"/>
                    </a:solidFill>
                    <a:latin typeface="+mn-lt"/>
                  </a:rPr>
                  <a:t>Gọi </a:t>
                </a:r>
                <a14:m>
                  <m:oMath xmlns:m="http://schemas.openxmlformats.org/officeDocument/2006/math">
                    <m:r>
                      <a:rPr lang="vi-VN" sz="1700" i="1" smtClean="0">
                        <a:solidFill>
                          <a:srgbClr val="1F2000"/>
                        </a:solidFill>
                        <a:latin typeface="Cambria Math" panose="02040503050406030204" pitchFamily="18" charset="0"/>
                      </a:rPr>
                      <m:t>𝐸</m:t>
                    </m:r>
                  </m:oMath>
                </a14:m>
                <a:r>
                  <a:rPr lang="vi-VN" sz="1700">
                    <a:solidFill>
                      <a:srgbClr val="1F2000"/>
                    </a:solidFill>
                    <a:latin typeface="+mn-lt"/>
                  </a:rPr>
                  <a:t> là biến cố: “Thí nghiệm </a:t>
                </a:r>
                <a14:m>
                  <m:oMath xmlns:m="http://schemas.openxmlformats.org/officeDocument/2006/math">
                    <m:r>
                      <a:rPr lang="vi-VN" sz="1700" i="1" smtClean="0">
                        <a:solidFill>
                          <a:srgbClr val="1F2000"/>
                        </a:solidFill>
                        <a:latin typeface="Cambria Math" panose="02040503050406030204" pitchFamily="18" charset="0"/>
                      </a:rPr>
                      <m:t>𝑇</m:t>
                    </m:r>
                  </m:oMath>
                </a14:m>
                <a:r>
                  <a:rPr lang="vi-VN" sz="1700">
                    <a:solidFill>
                      <a:srgbClr val="1F2000"/>
                    </a:solidFill>
                    <a:latin typeface="+mn-lt"/>
                  </a:rPr>
                  <a:t> thành công”. Ta có </a:t>
                </a:r>
                <a14:m>
                  <m:oMath xmlns:m="http://schemas.openxmlformats.org/officeDocument/2006/math">
                    <m:r>
                      <a:rPr lang="vi-VN" sz="1700" i="1" smtClean="0">
                        <a:solidFill>
                          <a:srgbClr val="1F2000"/>
                        </a:solidFill>
                        <a:latin typeface="Cambria Math" panose="02040503050406030204" pitchFamily="18" charset="0"/>
                      </a:rPr>
                      <m:t>𝑃</m:t>
                    </m:r>
                    <m:r>
                      <a:rPr lang="vi-VN" sz="1700" i="1" smtClean="0">
                        <a:solidFill>
                          <a:srgbClr val="1F2000"/>
                        </a:solidFill>
                        <a:latin typeface="Cambria Math" panose="02040503050406030204" pitchFamily="18" charset="0"/>
                      </a:rPr>
                      <m:t>(</m:t>
                    </m:r>
                    <m:r>
                      <a:rPr lang="vi-VN" sz="1700" i="1" smtClean="0">
                        <a:solidFill>
                          <a:srgbClr val="1F2000"/>
                        </a:solidFill>
                        <a:latin typeface="Cambria Math" panose="02040503050406030204" pitchFamily="18" charset="0"/>
                      </a:rPr>
                      <m:t>𝐸</m:t>
                    </m:r>
                    <m:r>
                      <a:rPr lang="vi-VN" sz="1700" i="1" smtClean="0">
                        <a:solidFill>
                          <a:srgbClr val="1F2000"/>
                        </a:solidFill>
                        <a:latin typeface="Cambria Math" panose="02040503050406030204" pitchFamily="18" charset="0"/>
                      </a:rPr>
                      <m:t>)=0,4; </m:t>
                    </m:r>
                    <m:r>
                      <a:rPr lang="vi-VN" sz="1700" i="1" smtClean="0">
                        <a:solidFill>
                          <a:srgbClr val="1F2000"/>
                        </a:solidFill>
                        <a:latin typeface="Cambria Math" panose="02040503050406030204" pitchFamily="18" charset="0"/>
                      </a:rPr>
                      <m:t>𝑛</m:t>
                    </m:r>
                    <m:r>
                      <a:rPr lang="vi-VN" sz="1700" i="1" smtClean="0">
                        <a:solidFill>
                          <a:srgbClr val="1F2000"/>
                        </a:solidFill>
                        <a:latin typeface="Cambria Math" panose="02040503050406030204" pitchFamily="18" charset="0"/>
                      </a:rPr>
                      <m:t>=9.</m:t>
                    </m:r>
                  </m:oMath>
                </a14:m>
                <a:endParaRPr lang="en-US" sz="1700" smtClean="0">
                  <a:solidFill>
                    <a:srgbClr val="1F2000"/>
                  </a:solidFill>
                  <a:latin typeface="+mn-lt"/>
                </a:endParaRPr>
              </a:p>
              <a:p>
                <a:pPr algn="just">
                  <a:lnSpc>
                    <a:spcPct val="150000"/>
                  </a:lnSpc>
                </a:pPr>
                <a:r>
                  <a:rPr lang="vi-VN" sz="1700" smtClean="0">
                    <a:solidFill>
                      <a:srgbClr val="1F2000"/>
                    </a:solidFill>
                    <a:latin typeface="+mn-lt"/>
                  </a:rPr>
                  <a:t>a) Gọi </a:t>
                </a:r>
                <a14:m>
                  <m:oMath xmlns:m="http://schemas.openxmlformats.org/officeDocument/2006/math">
                    <m:sSub>
                      <m:sSubPr>
                        <m:ctrlPr>
                          <a:rPr lang="vi-VN" sz="1700" i="1" smtClean="0">
                            <a:solidFill>
                              <a:srgbClr val="1F2000"/>
                            </a:solidFill>
                            <a:latin typeface="Cambria Math" panose="02040503050406030204" pitchFamily="18" charset="0"/>
                          </a:rPr>
                        </m:ctrlPr>
                      </m:sSubPr>
                      <m:e>
                        <m:r>
                          <a:rPr lang="vi-VN" sz="1700" i="1" smtClean="0">
                            <a:solidFill>
                              <a:srgbClr val="1F2000"/>
                            </a:solidFill>
                            <a:latin typeface="Cambria Math" panose="02040503050406030204" pitchFamily="18" charset="0"/>
                          </a:rPr>
                          <m:t>𝐸</m:t>
                        </m:r>
                      </m:e>
                      <m:sub>
                        <m:r>
                          <a:rPr lang="en-US" sz="1700" b="0" i="1" smtClean="0">
                            <a:solidFill>
                              <a:srgbClr val="1F2000"/>
                            </a:solidFill>
                            <a:latin typeface="Cambria Math" panose="02040503050406030204" pitchFamily="18" charset="0"/>
                          </a:rPr>
                          <m:t>𝑘</m:t>
                        </m:r>
                      </m:sub>
                    </m:sSub>
                    <m:r>
                      <a:rPr lang="en-US" sz="1700" b="0" i="1" smtClean="0">
                        <a:solidFill>
                          <a:srgbClr val="1F2000"/>
                        </a:solidFill>
                        <a:latin typeface="Cambria Math" panose="02040503050406030204" pitchFamily="18" charset="0"/>
                      </a:rPr>
                      <m:t> </m:t>
                    </m:r>
                    <m:r>
                      <a:rPr lang="vi-VN" sz="1700" i="1" smtClean="0">
                        <a:solidFill>
                          <a:srgbClr val="1F2000"/>
                        </a:solidFill>
                        <a:latin typeface="Cambria Math" panose="02040503050406030204" pitchFamily="18" charset="0"/>
                      </a:rPr>
                      <m:t>(0≤</m:t>
                    </m:r>
                    <m:r>
                      <a:rPr lang="vi-VN" sz="1700" i="1" smtClean="0">
                        <a:solidFill>
                          <a:srgbClr val="1F2000"/>
                        </a:solidFill>
                        <a:latin typeface="Cambria Math" panose="02040503050406030204" pitchFamily="18" charset="0"/>
                      </a:rPr>
                      <m:t>𝑘</m:t>
                    </m:r>
                    <m:r>
                      <a:rPr lang="vi-VN" sz="1700" i="1" smtClean="0">
                        <a:solidFill>
                          <a:srgbClr val="1F2000"/>
                        </a:solidFill>
                        <a:latin typeface="Cambria Math" panose="02040503050406030204" pitchFamily="18" charset="0"/>
                      </a:rPr>
                      <m:t>≤6)</m:t>
                    </m:r>
                  </m:oMath>
                </a14:m>
                <a:r>
                  <a:rPr lang="en-US" sz="1700" smtClean="0">
                    <a:solidFill>
                      <a:srgbClr val="1F2000"/>
                    </a:solidFill>
                    <a:latin typeface="+mn-lt"/>
                  </a:rPr>
                  <a:t> </a:t>
                </a:r>
                <a:r>
                  <a:rPr lang="vi-VN" sz="1700">
                    <a:solidFill>
                      <a:srgbClr val="1F2000"/>
                    </a:solidFill>
                    <a:latin typeface="+mn-lt"/>
                  </a:rPr>
                  <a:t>là biến cố: "Có đúng </a:t>
                </a:r>
                <a14:m>
                  <m:oMath xmlns:m="http://schemas.openxmlformats.org/officeDocument/2006/math">
                    <m:r>
                      <a:rPr lang="vi-VN" sz="1700" i="1" smtClean="0">
                        <a:solidFill>
                          <a:srgbClr val="1F2000"/>
                        </a:solidFill>
                        <a:latin typeface="Cambria Math" panose="02040503050406030204" pitchFamily="18" charset="0"/>
                      </a:rPr>
                      <m:t>𝑘</m:t>
                    </m:r>
                  </m:oMath>
                </a14:m>
                <a:r>
                  <a:rPr lang="vi-VN" sz="1700">
                    <a:solidFill>
                      <a:srgbClr val="1F2000"/>
                    </a:solidFill>
                    <a:latin typeface="+mn-lt"/>
                  </a:rPr>
                  <a:t> học sinh thực hiện thí </a:t>
                </a:r>
                <a:r>
                  <a:rPr lang="vi-VN" sz="1700">
                    <a:solidFill>
                      <a:srgbClr val="1F2000"/>
                    </a:solidFill>
                    <a:latin typeface="+mn-lt"/>
                  </a:rPr>
                  <a:t>nghiệm </a:t>
                </a:r>
                <a:r>
                  <a:rPr lang="en-US" sz="1700" smtClean="0">
                    <a:solidFill>
                      <a:srgbClr val="1F2000"/>
                    </a:solidFill>
                    <a:latin typeface="+mn-lt"/>
                  </a:rPr>
                  <a:t>         </a:t>
                </a:r>
                <a:r>
                  <a:rPr lang="vi-VN" sz="1700" smtClean="0">
                    <a:solidFill>
                      <a:srgbClr val="1F2000"/>
                    </a:solidFill>
                    <a:latin typeface="+mn-lt"/>
                  </a:rPr>
                  <a:t>thành </a:t>
                </a:r>
                <a:r>
                  <a:rPr lang="vi-VN" sz="1700">
                    <a:solidFill>
                      <a:srgbClr val="1F2000"/>
                    </a:solidFill>
                    <a:latin typeface="+mn-lt"/>
                  </a:rPr>
                  <a:t>công</a:t>
                </a:r>
                <a:r>
                  <a:rPr lang="vi-VN" sz="1700" smtClean="0">
                    <a:solidFill>
                      <a:srgbClr val="1F2000"/>
                    </a:solidFill>
                    <a:latin typeface="+mn-lt"/>
                  </a:rPr>
                  <a:t>".</a:t>
                </a:r>
                <a:endParaRPr lang="en-US" sz="1700" smtClean="0">
                  <a:solidFill>
                    <a:srgbClr val="1F2000"/>
                  </a:solidFill>
                  <a:latin typeface="+mn-lt"/>
                </a:endParaRPr>
              </a:p>
              <a:p>
                <a:pPr algn="just">
                  <a:lnSpc>
                    <a:spcPct val="150000"/>
                  </a:lnSpc>
                </a:pPr>
                <a:r>
                  <a:rPr lang="vi-VN" sz="1700" smtClean="0">
                    <a:solidFill>
                      <a:srgbClr val="1F2000"/>
                    </a:solidFill>
                    <a:latin typeface="+mn-lt"/>
                  </a:rPr>
                  <a:t>Theo </a:t>
                </a:r>
                <a:r>
                  <a:rPr lang="vi-VN" sz="1700">
                    <a:solidFill>
                      <a:srgbClr val="1F2000"/>
                    </a:solidFill>
                    <a:latin typeface="+mn-lt"/>
                  </a:rPr>
                  <a:t>công thức Bernoulli ta </a:t>
                </a:r>
                <a:r>
                  <a:rPr lang="vi-VN" sz="1700">
                    <a:solidFill>
                      <a:srgbClr val="1F2000"/>
                    </a:solidFill>
                    <a:latin typeface="+mn-lt"/>
                  </a:rPr>
                  <a:t>có</a:t>
                </a:r>
                <a:r>
                  <a:rPr lang="vi-VN" sz="1700" smtClean="0">
                    <a:solidFill>
                      <a:srgbClr val="1F2000"/>
                    </a:solidFill>
                    <a:latin typeface="+mn-lt"/>
                  </a:rPr>
                  <a:t>:</a:t>
                </a:r>
                <a:r>
                  <a:rPr lang="en-US" sz="1700" smtClean="0">
                    <a:solidFill>
                      <a:srgbClr val="1F2000"/>
                    </a:solidFill>
                    <a:latin typeface="+mn-lt"/>
                  </a:rPr>
                  <a:t> </a:t>
                </a:r>
                <a14:m>
                  <m:oMath xmlns:m="http://schemas.openxmlformats.org/officeDocument/2006/math">
                    <m:r>
                      <a:rPr lang="vi-VN" sz="1700" i="1" smtClean="0">
                        <a:solidFill>
                          <a:srgbClr val="1F2000"/>
                        </a:solidFill>
                        <a:latin typeface="Cambria Math" panose="02040503050406030204" pitchFamily="18" charset="0"/>
                      </a:rPr>
                      <m:t>𝑃</m:t>
                    </m:r>
                    <m:d>
                      <m:dPr>
                        <m:ctrlPr>
                          <a:rPr lang="vi-VN" sz="1700" i="1" smtClean="0">
                            <a:solidFill>
                              <a:srgbClr val="1F2000"/>
                            </a:solidFill>
                            <a:latin typeface="Cambria Math" panose="02040503050406030204" pitchFamily="18" charset="0"/>
                          </a:rPr>
                        </m:ctrlPr>
                      </m:dPr>
                      <m:e>
                        <m:sSub>
                          <m:sSubPr>
                            <m:ctrlPr>
                              <a:rPr lang="vi-VN" sz="1700" i="1">
                                <a:solidFill>
                                  <a:srgbClr val="1F2000"/>
                                </a:solidFill>
                                <a:latin typeface="Cambria Math" panose="02040503050406030204" pitchFamily="18" charset="0"/>
                              </a:rPr>
                            </m:ctrlPr>
                          </m:sSubPr>
                          <m:e>
                            <m:r>
                              <a:rPr lang="vi-VN" sz="1700" i="1">
                                <a:solidFill>
                                  <a:srgbClr val="1F2000"/>
                                </a:solidFill>
                                <a:latin typeface="Cambria Math" panose="02040503050406030204" pitchFamily="18" charset="0"/>
                              </a:rPr>
                              <m:t>𝐸</m:t>
                            </m:r>
                          </m:e>
                          <m:sub>
                            <m:r>
                              <a:rPr lang="en-US" sz="1700" b="0" i="1" smtClean="0">
                                <a:solidFill>
                                  <a:srgbClr val="1F2000"/>
                                </a:solidFill>
                                <a:latin typeface="Cambria Math" panose="02040503050406030204" pitchFamily="18" charset="0"/>
                              </a:rPr>
                              <m:t>6</m:t>
                            </m:r>
                          </m:sub>
                        </m:sSub>
                      </m:e>
                    </m:d>
                    <m:r>
                      <a:rPr lang="vi-VN" sz="1700" i="1">
                        <a:solidFill>
                          <a:srgbClr val="1F2000"/>
                        </a:solidFill>
                        <a:latin typeface="Cambria Math" panose="02040503050406030204" pitchFamily="18" charset="0"/>
                      </a:rPr>
                      <m:t>=</m:t>
                    </m:r>
                    <m:sSubSup>
                      <m:sSubSupPr>
                        <m:ctrlPr>
                          <a:rPr lang="vi-VN" sz="1700" i="1" smtClean="0">
                            <a:solidFill>
                              <a:srgbClr val="1F2000"/>
                            </a:solidFill>
                            <a:latin typeface="Cambria Math" panose="02040503050406030204" pitchFamily="18" charset="0"/>
                          </a:rPr>
                        </m:ctrlPr>
                      </m:sSubSupPr>
                      <m:e>
                        <m:r>
                          <a:rPr lang="en-US" sz="1700" b="0" i="1" smtClean="0">
                            <a:solidFill>
                              <a:srgbClr val="1F2000"/>
                            </a:solidFill>
                            <a:latin typeface="Cambria Math" panose="02040503050406030204" pitchFamily="18" charset="0"/>
                          </a:rPr>
                          <m:t>𝐶</m:t>
                        </m:r>
                      </m:e>
                      <m:sub>
                        <m:r>
                          <a:rPr lang="en-US" sz="1700" b="0" i="1" smtClean="0">
                            <a:solidFill>
                              <a:srgbClr val="1F2000"/>
                            </a:solidFill>
                            <a:latin typeface="Cambria Math" panose="02040503050406030204" pitchFamily="18" charset="0"/>
                          </a:rPr>
                          <m:t>9</m:t>
                        </m:r>
                      </m:sub>
                      <m:sup>
                        <m:r>
                          <a:rPr lang="en-US" sz="1700" b="0" i="1" smtClean="0">
                            <a:solidFill>
                              <a:srgbClr val="1F2000"/>
                            </a:solidFill>
                            <a:latin typeface="Cambria Math" panose="02040503050406030204" pitchFamily="18" charset="0"/>
                          </a:rPr>
                          <m:t>6</m:t>
                        </m:r>
                      </m:sup>
                    </m:sSubSup>
                    <m:r>
                      <a:rPr lang="vi-VN" sz="1700" i="1">
                        <a:solidFill>
                          <a:srgbClr val="1F2000"/>
                        </a:solidFill>
                        <a:latin typeface="Cambria Math" panose="02040503050406030204" pitchFamily="18" charset="0"/>
                      </a:rPr>
                      <m:t>.</m:t>
                    </m:r>
                    <m:sSup>
                      <m:sSupPr>
                        <m:ctrlPr>
                          <a:rPr lang="vi-VN" sz="1700" i="1" smtClean="0">
                            <a:solidFill>
                              <a:srgbClr val="1F2000"/>
                            </a:solidFill>
                            <a:latin typeface="Cambria Math" panose="02040503050406030204" pitchFamily="18" charset="0"/>
                          </a:rPr>
                        </m:ctrlPr>
                      </m:sSupPr>
                      <m:e>
                        <m:r>
                          <a:rPr lang="en-US" sz="1700" b="0" i="1" smtClean="0">
                            <a:solidFill>
                              <a:srgbClr val="1F2000"/>
                            </a:solidFill>
                            <a:latin typeface="Cambria Math" panose="02040503050406030204" pitchFamily="18" charset="0"/>
                          </a:rPr>
                          <m:t>0,4</m:t>
                        </m:r>
                      </m:e>
                      <m:sup>
                        <m:r>
                          <a:rPr lang="en-US" sz="1700" b="0" i="1" smtClean="0">
                            <a:solidFill>
                              <a:srgbClr val="1F2000"/>
                            </a:solidFill>
                            <a:latin typeface="Cambria Math" panose="02040503050406030204" pitchFamily="18" charset="0"/>
                          </a:rPr>
                          <m:t>6</m:t>
                        </m:r>
                      </m:sup>
                    </m:sSup>
                    <m:r>
                      <a:rPr lang="en-US" sz="1700" b="0" i="1" smtClean="0">
                        <a:solidFill>
                          <a:srgbClr val="1F2000"/>
                        </a:solidFill>
                        <a:latin typeface="Cambria Math" panose="02040503050406030204" pitchFamily="18" charset="0"/>
                      </a:rPr>
                      <m:t>.</m:t>
                    </m:r>
                    <m:sSup>
                      <m:sSupPr>
                        <m:ctrlPr>
                          <a:rPr lang="en-US" sz="1700" b="0" i="1" smtClean="0">
                            <a:solidFill>
                              <a:srgbClr val="1F2000"/>
                            </a:solidFill>
                            <a:latin typeface="Cambria Math" panose="02040503050406030204" pitchFamily="18" charset="0"/>
                          </a:rPr>
                        </m:ctrlPr>
                      </m:sSupPr>
                      <m:e>
                        <m:r>
                          <a:rPr lang="en-US" sz="1700" b="0" i="1" smtClean="0">
                            <a:solidFill>
                              <a:srgbClr val="1F2000"/>
                            </a:solidFill>
                            <a:latin typeface="Cambria Math" panose="02040503050406030204" pitchFamily="18" charset="0"/>
                          </a:rPr>
                          <m:t>0,6</m:t>
                        </m:r>
                      </m:e>
                      <m:sup>
                        <m:r>
                          <a:rPr lang="en-US" sz="1700" b="0" i="1" smtClean="0">
                            <a:solidFill>
                              <a:srgbClr val="1F2000"/>
                            </a:solidFill>
                            <a:latin typeface="Cambria Math" panose="02040503050406030204" pitchFamily="18" charset="0"/>
                          </a:rPr>
                          <m:t>3</m:t>
                        </m:r>
                      </m:sup>
                    </m:sSup>
                    <m:r>
                      <a:rPr lang="vi-VN" sz="1700" i="1">
                        <a:solidFill>
                          <a:srgbClr val="1F2000"/>
                        </a:solidFill>
                        <a:latin typeface="Cambria Math" panose="02040503050406030204" pitchFamily="18" charset="0"/>
                      </a:rPr>
                      <m:t>= 84.</m:t>
                    </m:r>
                    <m:sSup>
                      <m:sSupPr>
                        <m:ctrlPr>
                          <a:rPr lang="vi-VN" sz="1700" i="1">
                            <a:solidFill>
                              <a:srgbClr val="1F2000"/>
                            </a:solidFill>
                            <a:latin typeface="Cambria Math" panose="02040503050406030204" pitchFamily="18" charset="0"/>
                          </a:rPr>
                        </m:ctrlPr>
                      </m:sSupPr>
                      <m:e>
                        <m:r>
                          <a:rPr lang="en-US" sz="1700" i="1">
                            <a:solidFill>
                              <a:srgbClr val="1F2000"/>
                            </a:solidFill>
                            <a:latin typeface="Cambria Math" panose="02040503050406030204" pitchFamily="18" charset="0"/>
                          </a:rPr>
                          <m:t>0,4</m:t>
                        </m:r>
                      </m:e>
                      <m:sup>
                        <m:r>
                          <a:rPr lang="en-US" sz="1700" i="1">
                            <a:solidFill>
                              <a:srgbClr val="1F2000"/>
                            </a:solidFill>
                            <a:latin typeface="Cambria Math" panose="02040503050406030204" pitchFamily="18" charset="0"/>
                          </a:rPr>
                          <m:t>6</m:t>
                        </m:r>
                      </m:sup>
                    </m:sSup>
                    <m:r>
                      <a:rPr lang="en-US" sz="1700" i="1">
                        <a:solidFill>
                          <a:srgbClr val="1F2000"/>
                        </a:solidFill>
                        <a:latin typeface="Cambria Math" panose="02040503050406030204" pitchFamily="18" charset="0"/>
                      </a:rPr>
                      <m:t>.</m:t>
                    </m:r>
                    <m:sSup>
                      <m:sSupPr>
                        <m:ctrlPr>
                          <a:rPr lang="en-US" sz="1700" i="1">
                            <a:solidFill>
                              <a:srgbClr val="1F2000"/>
                            </a:solidFill>
                            <a:latin typeface="Cambria Math" panose="02040503050406030204" pitchFamily="18" charset="0"/>
                          </a:rPr>
                        </m:ctrlPr>
                      </m:sSupPr>
                      <m:e>
                        <m:r>
                          <a:rPr lang="en-US" sz="1700" i="1">
                            <a:solidFill>
                              <a:srgbClr val="1F2000"/>
                            </a:solidFill>
                            <a:latin typeface="Cambria Math" panose="02040503050406030204" pitchFamily="18" charset="0"/>
                          </a:rPr>
                          <m:t>0,6</m:t>
                        </m:r>
                      </m:e>
                      <m:sup>
                        <m:r>
                          <a:rPr lang="en-US" sz="1700" i="1">
                            <a:solidFill>
                              <a:srgbClr val="1F2000"/>
                            </a:solidFill>
                            <a:latin typeface="Cambria Math" panose="02040503050406030204" pitchFamily="18" charset="0"/>
                          </a:rPr>
                          <m:t>3</m:t>
                        </m:r>
                      </m:sup>
                    </m:sSup>
                    <m:r>
                      <a:rPr lang="en-US" sz="1700" b="0" i="1">
                        <a:solidFill>
                          <a:srgbClr val="1F2000"/>
                        </a:solidFill>
                        <a:latin typeface="Cambria Math" panose="02040503050406030204" pitchFamily="18" charset="0"/>
                      </a:rPr>
                      <m:t> </m:t>
                    </m:r>
                    <m:r>
                      <a:rPr lang="en-US" sz="1700" b="0" i="1" smtClean="0">
                        <a:solidFill>
                          <a:srgbClr val="1F2000"/>
                        </a:solidFill>
                        <a:latin typeface="Cambria Math" panose="02040503050406030204" pitchFamily="18" charset="0"/>
                        <a:ea typeface="Cambria Math" panose="02040503050406030204" pitchFamily="18" charset="0"/>
                      </a:rPr>
                      <m:t>≈</m:t>
                    </m:r>
                    <m:r>
                      <a:rPr lang="vi-VN" sz="1700" i="1">
                        <a:solidFill>
                          <a:srgbClr val="1F2000"/>
                        </a:solidFill>
                        <a:latin typeface="Cambria Math" panose="02040503050406030204" pitchFamily="18" charset="0"/>
                      </a:rPr>
                      <m:t> 0,0743.</m:t>
                    </m:r>
                  </m:oMath>
                </a14:m>
                <a:endParaRPr lang="en-US" sz="17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510080" y="2828681"/>
                <a:ext cx="8292013" cy="1684435"/>
              </a:xfrm>
              <a:prstGeom prst="rect">
                <a:avLst/>
              </a:prstGeom>
              <a:blipFill>
                <a:blip r:embed="rId4"/>
                <a:stretch>
                  <a:fillRect l="-515" r="-441" b="-362"/>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7065954" y="4685291"/>
            <a:ext cx="1913924" cy="377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1"/>
                                        </p:tgtEl>
                                        <p:attrNameLst>
                                          <p:attrName>style.visibility</p:attrName>
                                        </p:attrNameLst>
                                      </p:cBhvr>
                                      <p:to>
                                        <p:strVal val="visible"/>
                                      </p:to>
                                    </p:set>
                                    <p:animEffect transition="in" filter="barn(inVertical)">
                                      <p:cBhvr>
                                        <p:cTn id="12" dur="500"/>
                                        <p:tgtEl>
                                          <p:spTgt spid="2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sp>
        <p:nvSpPr>
          <p:cNvPr id="251" name="Rectangle 250"/>
          <p:cNvSpPr/>
          <p:nvPr/>
        </p:nvSpPr>
        <p:spPr>
          <a:xfrm>
            <a:off x="4283512" y="441950"/>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646B96"/>
                </a:solidFill>
                <a:effectLst/>
                <a:highlight>
                  <a:srgbClr val="D5D9EE"/>
                </a:highlight>
                <a:uLnTx/>
                <a:uFillTx/>
                <a:latin typeface="Arial"/>
                <a:cs typeface="Varela Round"/>
                <a:sym typeface="Varela Round"/>
              </a:rPr>
              <a:t>Giải:</a:t>
            </a:r>
            <a:endParaRPr kumimoji="0" lang="en-US" sz="1700" b="0" i="1" u="sng"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468182" y="914516"/>
                <a:ext cx="8301036" cy="3870162"/>
              </a:xfrm>
              <a:prstGeom prst="rect">
                <a:avLst/>
              </a:prstGeom>
            </p:spPr>
            <p:txBody>
              <a:bodyPr wrap="square">
                <a:spAutoFit/>
              </a:bodyPr>
              <a:lstStyle/>
              <a:p>
                <a:pPr lvl="0" algn="just">
                  <a:lnSpc>
                    <a:spcPct val="160000"/>
                  </a:lnSpc>
                </a:pPr>
                <a:r>
                  <a:rPr lang="vi-VN" sz="1700" smtClean="0">
                    <a:solidFill>
                      <a:srgbClr val="1F2000"/>
                    </a:solidFill>
                    <a:latin typeface="Arial" panose="020B0604020202020204" pitchFamily="34" charset="0"/>
                  </a:rPr>
                  <a:t>b) Gọi </a:t>
                </a:r>
                <a14:m>
                  <m:oMath xmlns:m="http://schemas.openxmlformats.org/officeDocument/2006/math">
                    <m:r>
                      <a:rPr lang="vi-VN" sz="1700" i="1" smtClean="0">
                        <a:solidFill>
                          <a:srgbClr val="1F2000"/>
                        </a:solidFill>
                        <a:latin typeface="Cambria Math" panose="02040503050406030204" pitchFamily="18" charset="0"/>
                      </a:rPr>
                      <m:t>𝑀</m:t>
                    </m:r>
                  </m:oMath>
                </a14:m>
                <a:r>
                  <a:rPr lang="vi-VN" sz="1700">
                    <a:solidFill>
                      <a:srgbClr val="1F2000"/>
                    </a:solidFill>
                    <a:latin typeface="Arial" panose="020B0604020202020204" pitchFamily="34" charset="0"/>
                  </a:rPr>
                  <a:t> là biến cố: “Có ít nhất 1 học sinh thực hiện thí nghiệm thành </a:t>
                </a:r>
                <a:r>
                  <a:rPr lang="vi-VN" sz="1700">
                    <a:solidFill>
                      <a:srgbClr val="1F2000"/>
                    </a:solidFill>
                    <a:latin typeface="Arial" panose="020B0604020202020204" pitchFamily="34" charset="0"/>
                  </a:rPr>
                  <a:t>công</a:t>
                </a:r>
                <a:r>
                  <a:rPr lang="vi-VN" sz="1700" smtClean="0">
                    <a:solidFill>
                      <a:srgbClr val="1F2000"/>
                    </a:solidFill>
                    <a:latin typeface="Arial" panose="020B0604020202020204" pitchFamily="34" charset="0"/>
                  </a:rPr>
                  <a:t>".</a:t>
                </a:r>
                <a:endParaRPr lang="en-US" sz="1700" smtClean="0">
                  <a:solidFill>
                    <a:srgbClr val="1F2000"/>
                  </a:solidFill>
                  <a:latin typeface="Arial" panose="020B0604020202020204" pitchFamily="34" charset="0"/>
                </a:endParaRPr>
              </a:p>
              <a:p>
                <a:pPr lvl="0" algn="just">
                  <a:lnSpc>
                    <a:spcPct val="160000"/>
                  </a:lnSpc>
                </a:pPr>
                <a:r>
                  <a:rPr lang="vi-VN" sz="1700" smtClean="0">
                    <a:solidFill>
                      <a:srgbClr val="1F2000"/>
                    </a:solidFill>
                    <a:latin typeface="Arial" panose="020B0604020202020204" pitchFamily="34" charset="0"/>
                  </a:rPr>
                  <a:t>Biến </a:t>
                </a:r>
                <a:r>
                  <a:rPr lang="vi-VN" sz="1700">
                    <a:solidFill>
                      <a:srgbClr val="1F2000"/>
                    </a:solidFill>
                    <a:latin typeface="Arial" panose="020B0604020202020204" pitchFamily="34" charset="0"/>
                  </a:rPr>
                  <a:t>cố </a:t>
                </a:r>
                <a:r>
                  <a:rPr lang="vi-VN" sz="1700">
                    <a:solidFill>
                      <a:srgbClr val="1F2000"/>
                    </a:solidFill>
                    <a:latin typeface="Arial" panose="020B0604020202020204" pitchFamily="34" charset="0"/>
                  </a:rPr>
                  <a:t>đối </a:t>
                </a:r>
                <a14:m>
                  <m:oMath xmlns:m="http://schemas.openxmlformats.org/officeDocument/2006/math">
                    <m:acc>
                      <m:accPr>
                        <m:chr m:val="̅"/>
                        <m:ctrlPr>
                          <a:rPr lang="vi-VN" sz="1700" i="1" smtClean="0">
                            <a:solidFill>
                              <a:srgbClr val="1F2000"/>
                            </a:solidFill>
                            <a:latin typeface="Cambria Math" panose="02040503050406030204" pitchFamily="18" charset="0"/>
                          </a:rPr>
                        </m:ctrlPr>
                      </m:accPr>
                      <m:e>
                        <m:r>
                          <a:rPr lang="vi-VN" sz="1700" i="1">
                            <a:solidFill>
                              <a:srgbClr val="1F2000"/>
                            </a:solidFill>
                            <a:latin typeface="Cambria Math" panose="02040503050406030204" pitchFamily="18" charset="0"/>
                          </a:rPr>
                          <m:t>𝑀</m:t>
                        </m:r>
                      </m:e>
                    </m:acc>
                  </m:oMath>
                </a14:m>
                <a:r>
                  <a:rPr lang="vi-VN" sz="1700">
                    <a:solidFill>
                      <a:srgbClr val="1F2000"/>
                    </a:solidFill>
                    <a:latin typeface="Arial" panose="020B0604020202020204" pitchFamily="34" charset="0"/>
                  </a:rPr>
                  <a:t> của </a:t>
                </a:r>
                <a14:m>
                  <m:oMath xmlns:m="http://schemas.openxmlformats.org/officeDocument/2006/math">
                    <m:r>
                      <a:rPr lang="vi-VN" sz="1700" i="1" smtClean="0">
                        <a:solidFill>
                          <a:srgbClr val="1F2000"/>
                        </a:solidFill>
                        <a:latin typeface="Cambria Math" panose="02040503050406030204" pitchFamily="18" charset="0"/>
                      </a:rPr>
                      <m:t>𝑀</m:t>
                    </m:r>
                  </m:oMath>
                </a14:m>
                <a:r>
                  <a:rPr lang="vi-VN" sz="1700">
                    <a:solidFill>
                      <a:srgbClr val="1F2000"/>
                    </a:solidFill>
                    <a:latin typeface="Arial" panose="020B0604020202020204" pitchFamily="34" charset="0"/>
                  </a:rPr>
                  <a:t> là: “Không có học sinh nào thực hiện thí nghiệm thành </a:t>
                </a:r>
                <a:r>
                  <a:rPr lang="vi-VN" sz="1700">
                    <a:solidFill>
                      <a:srgbClr val="1F2000"/>
                    </a:solidFill>
                    <a:latin typeface="Arial" panose="020B0604020202020204" pitchFamily="34" charset="0"/>
                  </a:rPr>
                  <a:t>công</a:t>
                </a:r>
                <a:r>
                  <a:rPr lang="vi-VN" sz="1700" smtClean="0">
                    <a:solidFill>
                      <a:srgbClr val="1F2000"/>
                    </a:solidFill>
                    <a:latin typeface="Arial" panose="020B0604020202020204" pitchFamily="34" charset="0"/>
                  </a:rPr>
                  <a:t>",</a:t>
                </a:r>
                <a:r>
                  <a:rPr lang="en-US" sz="1700" smtClean="0">
                    <a:solidFill>
                      <a:srgbClr val="1F2000"/>
                    </a:solidFill>
                    <a:latin typeface="Arial" panose="020B0604020202020204" pitchFamily="34" charset="0"/>
                  </a:rPr>
                  <a:t> </a:t>
                </a:r>
                <a:r>
                  <a:rPr lang="vi-VN" sz="1700" smtClean="0">
                    <a:solidFill>
                      <a:srgbClr val="1F2000"/>
                    </a:solidFill>
                    <a:latin typeface="Arial" panose="020B0604020202020204" pitchFamily="34" charset="0"/>
                  </a:rPr>
                  <a:t>hay </a:t>
                </a:r>
                <a14:m>
                  <m:oMath xmlns:m="http://schemas.openxmlformats.org/officeDocument/2006/math">
                    <m:acc>
                      <m:accPr>
                        <m:chr m:val="̅"/>
                        <m:ctrlPr>
                          <a:rPr lang="vi-VN" sz="1700" i="1">
                            <a:solidFill>
                              <a:srgbClr val="1F2000"/>
                            </a:solidFill>
                            <a:latin typeface="Cambria Math" panose="02040503050406030204" pitchFamily="18" charset="0"/>
                          </a:rPr>
                        </m:ctrlPr>
                      </m:accPr>
                      <m:e>
                        <m:r>
                          <a:rPr lang="vi-VN" sz="1700" i="1">
                            <a:solidFill>
                              <a:srgbClr val="1F2000"/>
                            </a:solidFill>
                            <a:latin typeface="Cambria Math" panose="02040503050406030204" pitchFamily="18" charset="0"/>
                          </a:rPr>
                          <m:t>𝑀</m:t>
                        </m:r>
                      </m:e>
                    </m:acc>
                    <m:r>
                      <a:rPr lang="en-US" sz="1700" b="0" i="0" smtClean="0">
                        <a:solidFill>
                          <a:srgbClr val="1F2000"/>
                        </a:solidFill>
                        <a:latin typeface="Cambria Math" panose="02040503050406030204" pitchFamily="18" charset="0"/>
                      </a:rPr>
                      <m:t>=</m:t>
                    </m:r>
                    <m:sSub>
                      <m:sSubPr>
                        <m:ctrlPr>
                          <a:rPr lang="en-US" sz="1700" b="0" i="1" smtClean="0">
                            <a:solidFill>
                              <a:srgbClr val="1F2000"/>
                            </a:solidFill>
                            <a:latin typeface="Cambria Math" panose="02040503050406030204" pitchFamily="18" charset="0"/>
                          </a:rPr>
                        </m:ctrlPr>
                      </m:sSubPr>
                      <m:e>
                        <m:r>
                          <a:rPr lang="en-US" sz="1700" b="0" i="1" smtClean="0">
                            <a:solidFill>
                              <a:srgbClr val="1F2000"/>
                            </a:solidFill>
                            <a:latin typeface="Cambria Math" panose="02040503050406030204" pitchFamily="18" charset="0"/>
                          </a:rPr>
                          <m:t>𝐸</m:t>
                        </m:r>
                      </m:e>
                      <m:sub>
                        <m:r>
                          <a:rPr lang="en-US" sz="1700" b="0" i="1" smtClean="0">
                            <a:solidFill>
                              <a:srgbClr val="1F2000"/>
                            </a:solidFill>
                            <a:latin typeface="Cambria Math" panose="02040503050406030204" pitchFamily="18" charset="0"/>
                          </a:rPr>
                          <m:t>𝑜</m:t>
                        </m:r>
                      </m:sub>
                    </m:sSub>
                  </m:oMath>
                </a14:m>
                <a:r>
                  <a:rPr lang="vi-VN" sz="1700" smtClean="0">
                    <a:solidFill>
                      <a:srgbClr val="1F2000"/>
                    </a:solidFill>
                    <a:latin typeface="Arial" panose="020B0604020202020204" pitchFamily="34" charset="0"/>
                  </a:rPr>
                  <a:t>.</a:t>
                </a:r>
                <a:endParaRPr lang="en-US" sz="1700" smtClean="0">
                  <a:solidFill>
                    <a:srgbClr val="1F2000"/>
                  </a:solidFill>
                  <a:latin typeface="Arial" panose="020B0604020202020204" pitchFamily="34" charset="0"/>
                </a:endParaRPr>
              </a:p>
              <a:p>
                <a:pPr lvl="0" algn="just">
                  <a:lnSpc>
                    <a:spcPct val="160000"/>
                  </a:lnSpc>
                </a:pPr>
                <a:r>
                  <a:rPr lang="vi-VN" sz="1700" smtClean="0">
                    <a:solidFill>
                      <a:srgbClr val="1F2000"/>
                    </a:solidFill>
                    <a:latin typeface="Arial" panose="020B0604020202020204" pitchFamily="34" charset="0"/>
                  </a:rPr>
                  <a:t>Vậy </a:t>
                </a:r>
                <a14:m>
                  <m:oMath xmlns:m="http://schemas.openxmlformats.org/officeDocument/2006/math">
                    <m:r>
                      <a:rPr lang="vi-VN" sz="1700" i="1" smtClean="0">
                        <a:solidFill>
                          <a:srgbClr val="1F2000"/>
                        </a:solidFill>
                        <a:latin typeface="Cambria Math" panose="02040503050406030204" pitchFamily="18" charset="0"/>
                      </a:rPr>
                      <m:t>𝑃</m:t>
                    </m:r>
                    <m:d>
                      <m:dPr>
                        <m:ctrlPr>
                          <a:rPr lang="vi-VN" sz="1700" i="1" smtClean="0">
                            <a:solidFill>
                              <a:srgbClr val="1F2000"/>
                            </a:solidFill>
                            <a:latin typeface="Cambria Math" panose="02040503050406030204" pitchFamily="18" charset="0"/>
                          </a:rPr>
                        </m:ctrlPr>
                      </m:dPr>
                      <m:e>
                        <m:r>
                          <a:rPr lang="vi-VN" sz="1700" i="1" smtClean="0">
                            <a:solidFill>
                              <a:srgbClr val="1F2000"/>
                            </a:solidFill>
                            <a:latin typeface="Cambria Math" panose="02040503050406030204" pitchFamily="18" charset="0"/>
                          </a:rPr>
                          <m:t>𝑀</m:t>
                        </m:r>
                      </m:e>
                    </m:d>
                    <m:r>
                      <a:rPr lang="vi-VN" sz="1700" i="1" smtClean="0">
                        <a:solidFill>
                          <a:srgbClr val="1F2000"/>
                        </a:solidFill>
                        <a:latin typeface="Cambria Math" panose="02040503050406030204" pitchFamily="18" charset="0"/>
                      </a:rPr>
                      <m:t>=1−</m:t>
                    </m:r>
                    <m:r>
                      <a:rPr lang="vi-VN" sz="1700" i="1" smtClean="0">
                        <a:solidFill>
                          <a:srgbClr val="1F2000"/>
                        </a:solidFill>
                        <a:latin typeface="Cambria Math" panose="02040503050406030204" pitchFamily="18" charset="0"/>
                      </a:rPr>
                      <m:t>𝑃</m:t>
                    </m:r>
                    <m:d>
                      <m:dPr>
                        <m:ctrlPr>
                          <a:rPr lang="vi-VN" sz="1700" i="1" smtClean="0">
                            <a:solidFill>
                              <a:srgbClr val="1F2000"/>
                            </a:solidFill>
                            <a:latin typeface="Cambria Math" panose="02040503050406030204" pitchFamily="18" charset="0"/>
                          </a:rPr>
                        </m:ctrlPr>
                      </m:dPr>
                      <m:e>
                        <m:acc>
                          <m:accPr>
                            <m:chr m:val="̅"/>
                            <m:ctrlPr>
                              <a:rPr lang="vi-VN" sz="1700" i="1">
                                <a:solidFill>
                                  <a:srgbClr val="1F2000"/>
                                </a:solidFill>
                                <a:latin typeface="Cambria Math" panose="02040503050406030204" pitchFamily="18" charset="0"/>
                              </a:rPr>
                            </m:ctrlPr>
                          </m:accPr>
                          <m:e>
                            <m:r>
                              <a:rPr lang="vi-VN" sz="1700" i="1">
                                <a:solidFill>
                                  <a:srgbClr val="1F2000"/>
                                </a:solidFill>
                                <a:latin typeface="Cambria Math" panose="02040503050406030204" pitchFamily="18" charset="0"/>
                              </a:rPr>
                              <m:t>𝑀</m:t>
                            </m:r>
                          </m:e>
                        </m:acc>
                      </m:e>
                    </m:d>
                    <m:r>
                      <a:rPr lang="vi-VN" sz="1700" i="1" smtClean="0">
                        <a:solidFill>
                          <a:srgbClr val="1F2000"/>
                        </a:solidFill>
                        <a:latin typeface="Cambria Math" panose="02040503050406030204" pitchFamily="18" charset="0"/>
                      </a:rPr>
                      <m:t>=1−</m:t>
                    </m:r>
                    <m:r>
                      <a:rPr lang="vi-VN" sz="1700" i="1" smtClean="0">
                        <a:solidFill>
                          <a:srgbClr val="1F2000"/>
                        </a:solidFill>
                        <a:latin typeface="Cambria Math" panose="02040503050406030204" pitchFamily="18" charset="0"/>
                      </a:rPr>
                      <m:t>𝑃</m:t>
                    </m:r>
                    <m:d>
                      <m:dPr>
                        <m:ctrlPr>
                          <a:rPr lang="vi-VN" sz="1700" i="1" smtClean="0">
                            <a:solidFill>
                              <a:srgbClr val="1F2000"/>
                            </a:solidFill>
                            <a:latin typeface="Cambria Math" panose="02040503050406030204" pitchFamily="18" charset="0"/>
                          </a:rPr>
                        </m:ctrlPr>
                      </m:dPr>
                      <m:e>
                        <m:sSub>
                          <m:sSubPr>
                            <m:ctrlPr>
                              <a:rPr lang="en-US" sz="1700" i="1">
                                <a:solidFill>
                                  <a:srgbClr val="1F2000"/>
                                </a:solidFill>
                                <a:latin typeface="Cambria Math" panose="02040503050406030204" pitchFamily="18" charset="0"/>
                              </a:rPr>
                            </m:ctrlPr>
                          </m:sSubPr>
                          <m:e>
                            <m:r>
                              <a:rPr lang="en-US" sz="1700" i="1">
                                <a:solidFill>
                                  <a:srgbClr val="1F2000"/>
                                </a:solidFill>
                                <a:latin typeface="Cambria Math" panose="02040503050406030204" pitchFamily="18" charset="0"/>
                              </a:rPr>
                              <m:t>𝐸</m:t>
                            </m:r>
                          </m:e>
                          <m:sub>
                            <m:r>
                              <a:rPr lang="en-US" sz="1700" i="1">
                                <a:solidFill>
                                  <a:srgbClr val="1F2000"/>
                                </a:solidFill>
                                <a:latin typeface="Cambria Math" panose="02040503050406030204" pitchFamily="18" charset="0"/>
                              </a:rPr>
                              <m:t>𝑜</m:t>
                            </m:r>
                          </m:sub>
                        </m:sSub>
                      </m:e>
                    </m:d>
                    <m:r>
                      <a:rPr lang="vi-VN" sz="1700" i="1" smtClean="0">
                        <a:solidFill>
                          <a:srgbClr val="1F2000"/>
                        </a:solidFill>
                        <a:latin typeface="Cambria Math" panose="02040503050406030204" pitchFamily="18" charset="0"/>
                      </a:rPr>
                      <m:t>=1−</m:t>
                    </m:r>
                    <m:sSup>
                      <m:sSupPr>
                        <m:ctrlPr>
                          <a:rPr lang="vi-VN" sz="1700" i="1" smtClean="0">
                            <a:solidFill>
                              <a:srgbClr val="1F2000"/>
                            </a:solidFill>
                            <a:latin typeface="Cambria Math" panose="02040503050406030204" pitchFamily="18" charset="0"/>
                          </a:rPr>
                        </m:ctrlPr>
                      </m:sSupPr>
                      <m:e>
                        <m:r>
                          <a:rPr lang="vi-VN" sz="1700" i="1">
                            <a:solidFill>
                              <a:srgbClr val="1F2000"/>
                            </a:solidFill>
                            <a:latin typeface="Cambria Math" panose="02040503050406030204" pitchFamily="18" charset="0"/>
                          </a:rPr>
                          <m:t>0,6</m:t>
                        </m:r>
                      </m:e>
                      <m:sup>
                        <m:r>
                          <a:rPr lang="en-US" sz="1700" b="0" i="1" smtClean="0">
                            <a:solidFill>
                              <a:srgbClr val="1F2000"/>
                            </a:solidFill>
                            <a:latin typeface="Cambria Math" panose="02040503050406030204" pitchFamily="18" charset="0"/>
                          </a:rPr>
                          <m:t>9</m:t>
                        </m:r>
                      </m:sup>
                    </m:sSup>
                    <m:r>
                      <a:rPr lang="vi-VN" sz="1700" i="1" smtClean="0">
                        <a:solidFill>
                          <a:srgbClr val="1F2000"/>
                        </a:solidFill>
                        <a:latin typeface="Cambria Math" panose="02040503050406030204" pitchFamily="18" charset="0"/>
                        <a:ea typeface="Cambria Math" panose="02040503050406030204" pitchFamily="18" charset="0"/>
                      </a:rPr>
                      <m:t>≈</m:t>
                    </m:r>
                    <m:r>
                      <a:rPr lang="vi-VN" sz="1700" i="1">
                        <a:solidFill>
                          <a:srgbClr val="1F2000"/>
                        </a:solidFill>
                        <a:latin typeface="Cambria Math" panose="02040503050406030204" pitchFamily="18" charset="0"/>
                      </a:rPr>
                      <m:t>0,9899</m:t>
                    </m:r>
                    <m:r>
                      <a:rPr lang="vi-VN" sz="1700" i="1" smtClean="0">
                        <a:solidFill>
                          <a:srgbClr val="1F2000"/>
                        </a:solidFill>
                        <a:latin typeface="Cambria Math" panose="02040503050406030204" pitchFamily="18" charset="0"/>
                      </a:rPr>
                      <m:t>.</m:t>
                    </m:r>
                  </m:oMath>
                </a14:m>
                <a:endParaRPr lang="en-US" sz="1700" smtClean="0">
                  <a:solidFill>
                    <a:srgbClr val="1F2000"/>
                  </a:solidFill>
                  <a:latin typeface="Arial" panose="020B0604020202020204" pitchFamily="34" charset="0"/>
                </a:endParaRPr>
              </a:p>
              <a:p>
                <a:pPr lvl="0" algn="just">
                  <a:lnSpc>
                    <a:spcPct val="160000"/>
                  </a:lnSpc>
                </a:pPr>
                <a:r>
                  <a:rPr lang="vi-VN" sz="1700" smtClean="0">
                    <a:solidFill>
                      <a:srgbClr val="1F2000"/>
                    </a:solidFill>
                    <a:latin typeface="Arial" panose="020B0604020202020204" pitchFamily="34" charset="0"/>
                  </a:rPr>
                  <a:t>c</a:t>
                </a:r>
                <a:r>
                  <a:rPr lang="vi-VN" sz="1700">
                    <a:solidFill>
                      <a:srgbClr val="1F2000"/>
                    </a:solidFill>
                    <a:latin typeface="Arial" panose="020B0604020202020204" pitchFamily="34" charset="0"/>
                  </a:rPr>
                  <a:t>) Gọi </a:t>
                </a:r>
                <a14:m>
                  <m:oMath xmlns:m="http://schemas.openxmlformats.org/officeDocument/2006/math">
                    <m:r>
                      <a:rPr lang="vi-VN" sz="1700" i="1" smtClean="0">
                        <a:solidFill>
                          <a:srgbClr val="1F2000"/>
                        </a:solidFill>
                        <a:latin typeface="Cambria Math" panose="02040503050406030204" pitchFamily="18" charset="0"/>
                      </a:rPr>
                      <m:t>𝑁</m:t>
                    </m:r>
                  </m:oMath>
                </a14:m>
                <a:r>
                  <a:rPr lang="vi-VN" sz="1700">
                    <a:solidFill>
                      <a:srgbClr val="1F2000"/>
                    </a:solidFill>
                    <a:latin typeface="Arial" panose="020B0604020202020204" pitchFamily="34" charset="0"/>
                  </a:rPr>
                  <a:t> là biến cố: "Có nhiều nhất 7 học sinh thực hiện thí nghiệm thành </a:t>
                </a:r>
                <a:r>
                  <a:rPr lang="vi-VN" sz="1700">
                    <a:solidFill>
                      <a:srgbClr val="1F2000"/>
                    </a:solidFill>
                    <a:latin typeface="Arial" panose="020B0604020202020204" pitchFamily="34" charset="0"/>
                  </a:rPr>
                  <a:t>công</a:t>
                </a:r>
                <a:r>
                  <a:rPr lang="vi-VN" sz="1700" smtClean="0">
                    <a:solidFill>
                      <a:srgbClr val="1F2000"/>
                    </a:solidFill>
                    <a:latin typeface="Arial" panose="020B0604020202020204" pitchFamily="34" charset="0"/>
                  </a:rPr>
                  <a:t>".</a:t>
                </a:r>
                <a:endParaRPr lang="en-US" sz="1700" smtClean="0">
                  <a:solidFill>
                    <a:srgbClr val="1F2000"/>
                  </a:solidFill>
                  <a:latin typeface="Arial" panose="020B0604020202020204" pitchFamily="34" charset="0"/>
                </a:endParaRPr>
              </a:p>
              <a:p>
                <a:pPr lvl="0" algn="just">
                  <a:lnSpc>
                    <a:spcPct val="160000"/>
                  </a:lnSpc>
                </a:pPr>
                <a:r>
                  <a:rPr lang="vi-VN" sz="1700" smtClean="0">
                    <a:solidFill>
                      <a:srgbClr val="1F2000"/>
                    </a:solidFill>
                    <a:latin typeface="Arial" panose="020B0604020202020204" pitchFamily="34" charset="0"/>
                  </a:rPr>
                  <a:t>Biến </a:t>
                </a:r>
                <a:r>
                  <a:rPr lang="vi-VN" sz="1700">
                    <a:solidFill>
                      <a:srgbClr val="1F2000"/>
                    </a:solidFill>
                    <a:latin typeface="Arial" panose="020B0604020202020204" pitchFamily="34" charset="0"/>
                  </a:rPr>
                  <a:t>cố đối </a:t>
                </a:r>
                <a14:m>
                  <m:oMath xmlns:m="http://schemas.openxmlformats.org/officeDocument/2006/math">
                    <m:acc>
                      <m:accPr>
                        <m:chr m:val="̅"/>
                        <m:ctrlPr>
                          <a:rPr lang="vi-VN" sz="1700" i="1">
                            <a:solidFill>
                              <a:srgbClr val="1F2000"/>
                            </a:solidFill>
                            <a:latin typeface="Cambria Math" panose="02040503050406030204" pitchFamily="18" charset="0"/>
                          </a:rPr>
                        </m:ctrlPr>
                      </m:accPr>
                      <m:e>
                        <m:r>
                          <a:rPr lang="en-US" sz="1700" b="0" i="1" smtClean="0">
                            <a:solidFill>
                              <a:srgbClr val="1F2000"/>
                            </a:solidFill>
                            <a:latin typeface="Cambria Math" panose="02040503050406030204" pitchFamily="18" charset="0"/>
                          </a:rPr>
                          <m:t>𝑁</m:t>
                        </m:r>
                      </m:e>
                    </m:acc>
                  </m:oMath>
                </a14:m>
                <a:r>
                  <a:rPr lang="vi-VN" sz="1700">
                    <a:solidFill>
                      <a:srgbClr val="1F2000"/>
                    </a:solidFill>
                    <a:latin typeface="Arial" panose="020B0604020202020204" pitchFamily="34" charset="0"/>
                  </a:rPr>
                  <a:t> của </a:t>
                </a:r>
                <a14:m>
                  <m:oMath xmlns:m="http://schemas.openxmlformats.org/officeDocument/2006/math">
                    <m:r>
                      <a:rPr lang="vi-VN" sz="1700" i="1" smtClean="0">
                        <a:solidFill>
                          <a:srgbClr val="1F2000"/>
                        </a:solidFill>
                        <a:latin typeface="Cambria Math" panose="02040503050406030204" pitchFamily="18" charset="0"/>
                      </a:rPr>
                      <m:t>𝑁</m:t>
                    </m:r>
                  </m:oMath>
                </a14:m>
                <a:r>
                  <a:rPr lang="vi-VN" sz="1700">
                    <a:solidFill>
                      <a:srgbClr val="1F2000"/>
                    </a:solidFill>
                    <a:latin typeface="Arial" panose="020B0604020202020204" pitchFamily="34" charset="0"/>
                  </a:rPr>
                  <a:t> là biến cố: “Có 8 học sinh hoặc 9 học sinh thực hiện thí nghiệm thành </a:t>
                </a:r>
                <a:r>
                  <a:rPr lang="vi-VN" sz="1700">
                    <a:solidFill>
                      <a:srgbClr val="1F2000"/>
                    </a:solidFill>
                    <a:latin typeface="Arial" panose="020B0604020202020204" pitchFamily="34" charset="0"/>
                  </a:rPr>
                  <a:t>công</a:t>
                </a:r>
                <a:r>
                  <a:rPr lang="vi-VN" sz="1700" smtClean="0">
                    <a:solidFill>
                      <a:srgbClr val="1F2000"/>
                    </a:solidFill>
                    <a:latin typeface="Arial" panose="020B0604020202020204" pitchFamily="34" charset="0"/>
                  </a:rPr>
                  <a:t>",</a:t>
                </a:r>
                <a:r>
                  <a:rPr lang="en-US" sz="1700">
                    <a:solidFill>
                      <a:srgbClr val="1F2000"/>
                    </a:solidFill>
                    <a:latin typeface="Arial" panose="020B0604020202020204" pitchFamily="34" charset="0"/>
                  </a:rPr>
                  <a:t> </a:t>
                </a:r>
                <a:r>
                  <a:rPr lang="vi-VN" sz="1700" smtClean="0">
                    <a:solidFill>
                      <a:srgbClr val="1F2000"/>
                    </a:solidFill>
                    <a:latin typeface="Arial" panose="020B0604020202020204" pitchFamily="34" charset="0"/>
                  </a:rPr>
                  <a:t>tức </a:t>
                </a:r>
                <a:r>
                  <a:rPr lang="vi-VN" sz="1700">
                    <a:solidFill>
                      <a:srgbClr val="1F2000"/>
                    </a:solidFill>
                    <a:latin typeface="Arial" panose="020B0604020202020204" pitchFamily="34" charset="0"/>
                  </a:rPr>
                  <a:t>là xảy ra một trong các biến cố </a:t>
                </a:r>
                <a14:m>
                  <m:oMath xmlns:m="http://schemas.openxmlformats.org/officeDocument/2006/math">
                    <m:sSub>
                      <m:sSubPr>
                        <m:ctrlPr>
                          <a:rPr lang="en-US" sz="1700" i="1">
                            <a:solidFill>
                              <a:srgbClr val="1F2000"/>
                            </a:solidFill>
                            <a:latin typeface="Cambria Math" panose="02040503050406030204" pitchFamily="18" charset="0"/>
                          </a:rPr>
                        </m:ctrlPr>
                      </m:sSubPr>
                      <m:e>
                        <m:r>
                          <a:rPr lang="en-US" sz="1700" i="1">
                            <a:solidFill>
                              <a:srgbClr val="1F2000"/>
                            </a:solidFill>
                            <a:latin typeface="Cambria Math" panose="02040503050406030204" pitchFamily="18" charset="0"/>
                          </a:rPr>
                          <m:t>𝐸</m:t>
                        </m:r>
                      </m:e>
                      <m:sub>
                        <m:r>
                          <a:rPr lang="en-US" sz="1700" b="0" i="1" smtClean="0">
                            <a:solidFill>
                              <a:srgbClr val="1F2000"/>
                            </a:solidFill>
                            <a:latin typeface="Cambria Math" panose="02040503050406030204" pitchFamily="18" charset="0"/>
                          </a:rPr>
                          <m:t>8</m:t>
                        </m:r>
                      </m:sub>
                    </m:sSub>
                  </m:oMath>
                </a14:m>
                <a:r>
                  <a:rPr lang="vi-VN" sz="1700">
                    <a:solidFill>
                      <a:srgbClr val="1F2000"/>
                    </a:solidFill>
                    <a:latin typeface="Arial" panose="020B0604020202020204" pitchFamily="34" charset="0"/>
                  </a:rPr>
                  <a:t> hoặc </a:t>
                </a:r>
                <a14:m>
                  <m:oMath xmlns:m="http://schemas.openxmlformats.org/officeDocument/2006/math">
                    <m:sSub>
                      <m:sSubPr>
                        <m:ctrlPr>
                          <a:rPr lang="en-US" sz="1700" i="1">
                            <a:solidFill>
                              <a:srgbClr val="1F2000"/>
                            </a:solidFill>
                            <a:latin typeface="Cambria Math" panose="02040503050406030204" pitchFamily="18" charset="0"/>
                          </a:rPr>
                        </m:ctrlPr>
                      </m:sSubPr>
                      <m:e>
                        <m:r>
                          <a:rPr lang="en-US" sz="1700" i="1">
                            <a:solidFill>
                              <a:srgbClr val="1F2000"/>
                            </a:solidFill>
                            <a:latin typeface="Cambria Math" panose="02040503050406030204" pitchFamily="18" charset="0"/>
                          </a:rPr>
                          <m:t>𝐸</m:t>
                        </m:r>
                      </m:e>
                      <m:sub>
                        <m:r>
                          <a:rPr lang="en-US" sz="1700" b="0" i="1" smtClean="0">
                            <a:solidFill>
                              <a:srgbClr val="1F2000"/>
                            </a:solidFill>
                            <a:latin typeface="Cambria Math" panose="02040503050406030204" pitchFamily="18" charset="0"/>
                          </a:rPr>
                          <m:t>9</m:t>
                        </m:r>
                      </m:sub>
                    </m:sSub>
                  </m:oMath>
                </a14:m>
                <a:r>
                  <a:rPr lang="vi-VN" sz="1700">
                    <a:solidFill>
                      <a:srgbClr val="1F2000"/>
                    </a:solidFill>
                    <a:latin typeface="Arial" panose="020B0604020202020204" pitchFamily="34" charset="0"/>
                  </a:rPr>
                  <a:t>, </a:t>
                </a:r>
                <a:r>
                  <a:rPr lang="vi-VN" sz="1700" smtClean="0">
                    <a:solidFill>
                      <a:srgbClr val="1F2000"/>
                    </a:solidFill>
                    <a:latin typeface="Arial" panose="020B0604020202020204" pitchFamily="34" charset="0"/>
                  </a:rPr>
                  <a:t>hay</a:t>
                </a:r>
                <a:r>
                  <a:rPr lang="en-US" sz="1700" smtClean="0">
                    <a:solidFill>
                      <a:srgbClr val="1F2000"/>
                    </a:solidFill>
                    <a:latin typeface="Arial" panose="020B0604020202020204" pitchFamily="34" charset="0"/>
                  </a:rPr>
                  <a:t> </a:t>
                </a:r>
                <a14:m>
                  <m:oMath xmlns:m="http://schemas.openxmlformats.org/officeDocument/2006/math">
                    <m:acc>
                      <m:accPr>
                        <m:chr m:val="̅"/>
                        <m:ctrlPr>
                          <a:rPr lang="vi-VN" sz="1700" i="1">
                            <a:solidFill>
                              <a:srgbClr val="1F2000"/>
                            </a:solidFill>
                            <a:latin typeface="Cambria Math" panose="02040503050406030204" pitchFamily="18" charset="0"/>
                          </a:rPr>
                        </m:ctrlPr>
                      </m:accPr>
                      <m:e>
                        <m:r>
                          <a:rPr lang="en-US" sz="1700" i="1">
                            <a:solidFill>
                              <a:srgbClr val="1F2000"/>
                            </a:solidFill>
                            <a:latin typeface="Cambria Math" panose="02040503050406030204" pitchFamily="18" charset="0"/>
                          </a:rPr>
                          <m:t>𝑁</m:t>
                        </m:r>
                      </m:e>
                    </m:acc>
                    <m:r>
                      <a:rPr lang="vi-VN" sz="1700" i="1" smtClean="0">
                        <a:solidFill>
                          <a:srgbClr val="1F2000"/>
                        </a:solidFill>
                        <a:latin typeface="Cambria Math" panose="02040503050406030204" pitchFamily="18" charset="0"/>
                      </a:rPr>
                      <m:t>=</m:t>
                    </m:r>
                    <m:sSub>
                      <m:sSubPr>
                        <m:ctrlPr>
                          <a:rPr lang="en-US" sz="1700" i="1">
                            <a:solidFill>
                              <a:srgbClr val="1F2000"/>
                            </a:solidFill>
                            <a:latin typeface="Cambria Math" panose="02040503050406030204" pitchFamily="18" charset="0"/>
                          </a:rPr>
                        </m:ctrlPr>
                      </m:sSubPr>
                      <m:e>
                        <m:r>
                          <a:rPr lang="en-US" sz="1700" i="1">
                            <a:solidFill>
                              <a:srgbClr val="1F2000"/>
                            </a:solidFill>
                            <a:latin typeface="Cambria Math" panose="02040503050406030204" pitchFamily="18" charset="0"/>
                          </a:rPr>
                          <m:t>𝐸</m:t>
                        </m:r>
                      </m:e>
                      <m:sub>
                        <m:r>
                          <a:rPr lang="en-US" sz="1700" i="1">
                            <a:solidFill>
                              <a:srgbClr val="1F2000"/>
                            </a:solidFill>
                            <a:latin typeface="Cambria Math" panose="02040503050406030204" pitchFamily="18" charset="0"/>
                          </a:rPr>
                          <m:t>8</m:t>
                        </m:r>
                      </m:sub>
                    </m:sSub>
                    <m:r>
                      <a:rPr lang="en-US" sz="1700" i="1" smtClean="0">
                        <a:solidFill>
                          <a:srgbClr val="1F2000"/>
                        </a:solidFill>
                        <a:latin typeface="Cambria Math" panose="02040503050406030204" pitchFamily="18" charset="0"/>
                        <a:ea typeface="Cambria Math" panose="02040503050406030204" pitchFamily="18" charset="0"/>
                      </a:rPr>
                      <m:t>∪</m:t>
                    </m:r>
                    <m:sSub>
                      <m:sSubPr>
                        <m:ctrlPr>
                          <a:rPr lang="en-US" sz="1700" i="1">
                            <a:solidFill>
                              <a:srgbClr val="1F2000"/>
                            </a:solidFill>
                            <a:latin typeface="Cambria Math" panose="02040503050406030204" pitchFamily="18" charset="0"/>
                          </a:rPr>
                        </m:ctrlPr>
                      </m:sSubPr>
                      <m:e>
                        <m:r>
                          <a:rPr lang="en-US" sz="1700" i="1">
                            <a:solidFill>
                              <a:srgbClr val="1F2000"/>
                            </a:solidFill>
                            <a:latin typeface="Cambria Math" panose="02040503050406030204" pitchFamily="18" charset="0"/>
                          </a:rPr>
                          <m:t>𝐸</m:t>
                        </m:r>
                      </m:e>
                      <m:sub>
                        <m:r>
                          <a:rPr lang="en-US" sz="1700" b="0" i="1" smtClean="0">
                            <a:solidFill>
                              <a:srgbClr val="1F2000"/>
                            </a:solidFill>
                            <a:latin typeface="Cambria Math" panose="02040503050406030204" pitchFamily="18" charset="0"/>
                          </a:rPr>
                          <m:t>9</m:t>
                        </m:r>
                      </m:sub>
                    </m:sSub>
                    <m:r>
                      <a:rPr lang="vi-VN" sz="1700" i="1" smtClean="0">
                        <a:solidFill>
                          <a:srgbClr val="1F2000"/>
                        </a:solidFill>
                        <a:latin typeface="Cambria Math" panose="02040503050406030204" pitchFamily="18" charset="0"/>
                      </a:rPr>
                      <m:t>.</m:t>
                    </m:r>
                  </m:oMath>
                </a14:m>
                <a:endParaRPr kumimoji="0" lang="en-US" sz="1700" b="0" i="0" u="none" strike="noStrike" kern="0" cap="none" spc="0" normalizeH="0" baseline="0" noProof="0" smtClean="0">
                  <a:ln>
                    <a:noFill/>
                  </a:ln>
                  <a:solidFill>
                    <a:srgbClr val="000000"/>
                  </a:solidFill>
                  <a:effectLst/>
                  <a:uLnTx/>
                  <a:uFillTx/>
                  <a:latin typeface="Arial"/>
                  <a:cs typeface="Arial"/>
                  <a:sym typeface="Arial"/>
                </a:endParaRPr>
              </a:p>
              <a:p>
                <a:pPr lvl="0" algn="just">
                  <a:lnSpc>
                    <a:spcPct val="160000"/>
                  </a:lnSpc>
                </a:pPr>
                <a:r>
                  <a:rPr lang="en-US" sz="1700" smtClean="0"/>
                  <a:t>Vậy </a:t>
                </a:r>
                <a14:m>
                  <m:oMath xmlns:m="http://schemas.openxmlformats.org/officeDocument/2006/math">
                    <m:r>
                      <a:rPr lang="vi-VN" sz="1700" i="1">
                        <a:solidFill>
                          <a:srgbClr val="1F2000"/>
                        </a:solidFill>
                        <a:latin typeface="Cambria Math" panose="02040503050406030204" pitchFamily="18" charset="0"/>
                      </a:rPr>
                      <m:t>𝑃</m:t>
                    </m:r>
                    <m:d>
                      <m:dPr>
                        <m:ctrlPr>
                          <a:rPr lang="vi-VN" sz="1700" i="1">
                            <a:solidFill>
                              <a:srgbClr val="1F2000"/>
                            </a:solidFill>
                            <a:latin typeface="Cambria Math" panose="02040503050406030204" pitchFamily="18" charset="0"/>
                          </a:rPr>
                        </m:ctrlPr>
                      </m:dPr>
                      <m:e>
                        <m:acc>
                          <m:accPr>
                            <m:chr m:val="̅"/>
                            <m:ctrlPr>
                              <a:rPr lang="vi-VN" sz="1700" i="1">
                                <a:solidFill>
                                  <a:srgbClr val="1F2000"/>
                                </a:solidFill>
                                <a:latin typeface="Cambria Math" panose="02040503050406030204" pitchFamily="18" charset="0"/>
                              </a:rPr>
                            </m:ctrlPr>
                          </m:accPr>
                          <m:e>
                            <m:r>
                              <a:rPr lang="en-US" sz="1700" b="0" i="1" smtClean="0">
                                <a:solidFill>
                                  <a:srgbClr val="1F2000"/>
                                </a:solidFill>
                                <a:latin typeface="Cambria Math" panose="02040503050406030204" pitchFamily="18" charset="0"/>
                              </a:rPr>
                              <m:t>𝑁</m:t>
                            </m:r>
                          </m:e>
                        </m:acc>
                      </m:e>
                    </m:d>
                    <m:r>
                      <a:rPr lang="en-US" sz="1700" b="0" i="1" smtClean="0">
                        <a:solidFill>
                          <a:srgbClr val="1F2000"/>
                        </a:solidFill>
                        <a:latin typeface="Cambria Math" panose="02040503050406030204" pitchFamily="18" charset="0"/>
                      </a:rPr>
                      <m:t>=</m:t>
                    </m:r>
                    <m:r>
                      <a:rPr lang="en-US" sz="1700" b="0" i="1" smtClean="0">
                        <a:solidFill>
                          <a:srgbClr val="1F2000"/>
                        </a:solidFill>
                        <a:latin typeface="Cambria Math" panose="02040503050406030204" pitchFamily="18" charset="0"/>
                      </a:rPr>
                      <m:t>𝑃</m:t>
                    </m:r>
                    <m:d>
                      <m:dPr>
                        <m:ctrlPr>
                          <a:rPr lang="en-US" sz="1700" b="0" i="1" smtClean="0">
                            <a:solidFill>
                              <a:srgbClr val="1F2000"/>
                            </a:solidFill>
                            <a:latin typeface="Cambria Math" panose="02040503050406030204" pitchFamily="18" charset="0"/>
                          </a:rPr>
                        </m:ctrlPr>
                      </m:dPr>
                      <m:e>
                        <m:sSub>
                          <m:sSubPr>
                            <m:ctrlPr>
                              <a:rPr lang="en-US" sz="1700" i="1">
                                <a:solidFill>
                                  <a:srgbClr val="1F2000"/>
                                </a:solidFill>
                                <a:latin typeface="Cambria Math" panose="02040503050406030204" pitchFamily="18" charset="0"/>
                              </a:rPr>
                            </m:ctrlPr>
                          </m:sSubPr>
                          <m:e>
                            <m:r>
                              <a:rPr lang="en-US" sz="1700" i="1">
                                <a:solidFill>
                                  <a:srgbClr val="1F2000"/>
                                </a:solidFill>
                                <a:latin typeface="Cambria Math" panose="02040503050406030204" pitchFamily="18" charset="0"/>
                              </a:rPr>
                              <m:t>𝐸</m:t>
                            </m:r>
                          </m:e>
                          <m:sub>
                            <m:r>
                              <a:rPr lang="en-US" sz="1700" i="1">
                                <a:solidFill>
                                  <a:srgbClr val="1F2000"/>
                                </a:solidFill>
                                <a:latin typeface="Cambria Math" panose="02040503050406030204" pitchFamily="18" charset="0"/>
                              </a:rPr>
                              <m:t>8</m:t>
                            </m:r>
                          </m:sub>
                        </m:sSub>
                        <m:r>
                          <a:rPr lang="en-US" sz="1700" i="1">
                            <a:solidFill>
                              <a:srgbClr val="1F2000"/>
                            </a:solidFill>
                            <a:latin typeface="Cambria Math" panose="02040503050406030204" pitchFamily="18" charset="0"/>
                            <a:ea typeface="Cambria Math" panose="02040503050406030204" pitchFamily="18" charset="0"/>
                          </a:rPr>
                          <m:t>∪</m:t>
                        </m:r>
                        <m:sSub>
                          <m:sSubPr>
                            <m:ctrlPr>
                              <a:rPr lang="en-US" sz="1700" i="1">
                                <a:solidFill>
                                  <a:srgbClr val="1F2000"/>
                                </a:solidFill>
                                <a:latin typeface="Cambria Math" panose="02040503050406030204" pitchFamily="18" charset="0"/>
                              </a:rPr>
                            </m:ctrlPr>
                          </m:sSubPr>
                          <m:e>
                            <m:r>
                              <a:rPr lang="en-US" sz="1700" i="1">
                                <a:solidFill>
                                  <a:srgbClr val="1F2000"/>
                                </a:solidFill>
                                <a:latin typeface="Cambria Math" panose="02040503050406030204" pitchFamily="18" charset="0"/>
                              </a:rPr>
                              <m:t>𝐸</m:t>
                            </m:r>
                          </m:e>
                          <m:sub>
                            <m:r>
                              <a:rPr lang="en-US" sz="1700" i="1">
                                <a:solidFill>
                                  <a:srgbClr val="1F2000"/>
                                </a:solidFill>
                                <a:latin typeface="Cambria Math" panose="02040503050406030204" pitchFamily="18" charset="0"/>
                              </a:rPr>
                              <m:t>9</m:t>
                            </m:r>
                          </m:sub>
                        </m:sSub>
                      </m:e>
                    </m:d>
                    <m:r>
                      <a:rPr lang="en-US" sz="1700" b="0" i="1" smtClean="0">
                        <a:solidFill>
                          <a:srgbClr val="1F2000"/>
                        </a:solidFill>
                        <a:latin typeface="Cambria Math" panose="02040503050406030204" pitchFamily="18" charset="0"/>
                      </a:rPr>
                      <m:t>=</m:t>
                    </m:r>
                    <m:r>
                      <a:rPr lang="en-US" sz="1700" b="0" i="1" smtClean="0">
                        <a:solidFill>
                          <a:srgbClr val="1F2000"/>
                        </a:solidFill>
                        <a:latin typeface="Cambria Math" panose="02040503050406030204" pitchFamily="18" charset="0"/>
                      </a:rPr>
                      <m:t>𝑃</m:t>
                    </m:r>
                    <m:d>
                      <m:dPr>
                        <m:ctrlPr>
                          <a:rPr lang="en-US" sz="1700" b="0" i="1" smtClean="0">
                            <a:solidFill>
                              <a:srgbClr val="1F2000"/>
                            </a:solidFill>
                            <a:latin typeface="Cambria Math" panose="02040503050406030204" pitchFamily="18" charset="0"/>
                          </a:rPr>
                        </m:ctrlPr>
                      </m:dPr>
                      <m:e>
                        <m:sSub>
                          <m:sSubPr>
                            <m:ctrlPr>
                              <a:rPr lang="en-US" sz="1700" i="1">
                                <a:solidFill>
                                  <a:srgbClr val="1F2000"/>
                                </a:solidFill>
                                <a:latin typeface="Cambria Math" panose="02040503050406030204" pitchFamily="18" charset="0"/>
                              </a:rPr>
                            </m:ctrlPr>
                          </m:sSubPr>
                          <m:e>
                            <m:r>
                              <a:rPr lang="en-US" sz="1700" i="1">
                                <a:solidFill>
                                  <a:srgbClr val="1F2000"/>
                                </a:solidFill>
                                <a:latin typeface="Cambria Math" panose="02040503050406030204" pitchFamily="18" charset="0"/>
                              </a:rPr>
                              <m:t>𝐸</m:t>
                            </m:r>
                          </m:e>
                          <m:sub>
                            <m:r>
                              <a:rPr lang="en-US" sz="1700" i="1">
                                <a:solidFill>
                                  <a:srgbClr val="1F2000"/>
                                </a:solidFill>
                                <a:latin typeface="Cambria Math" panose="02040503050406030204" pitchFamily="18" charset="0"/>
                              </a:rPr>
                              <m:t>8</m:t>
                            </m:r>
                          </m:sub>
                        </m:sSub>
                      </m:e>
                    </m:d>
                    <m:r>
                      <a:rPr lang="en-US" sz="1700" b="0" i="1" smtClean="0">
                        <a:solidFill>
                          <a:srgbClr val="1F2000"/>
                        </a:solidFill>
                        <a:latin typeface="Cambria Math" panose="02040503050406030204" pitchFamily="18" charset="0"/>
                      </a:rPr>
                      <m:t>+</m:t>
                    </m:r>
                    <m:r>
                      <a:rPr lang="en-US" sz="1700" i="1">
                        <a:solidFill>
                          <a:srgbClr val="1F2000"/>
                        </a:solidFill>
                        <a:latin typeface="Cambria Math" panose="02040503050406030204" pitchFamily="18" charset="0"/>
                      </a:rPr>
                      <m:t>𝑃</m:t>
                    </m:r>
                    <m:d>
                      <m:dPr>
                        <m:ctrlPr>
                          <a:rPr lang="en-US" sz="1700" i="1">
                            <a:solidFill>
                              <a:srgbClr val="1F2000"/>
                            </a:solidFill>
                            <a:latin typeface="Cambria Math" panose="02040503050406030204" pitchFamily="18" charset="0"/>
                          </a:rPr>
                        </m:ctrlPr>
                      </m:dPr>
                      <m:e>
                        <m:sSub>
                          <m:sSubPr>
                            <m:ctrlPr>
                              <a:rPr lang="en-US" sz="1700" i="1">
                                <a:solidFill>
                                  <a:srgbClr val="1F2000"/>
                                </a:solidFill>
                                <a:latin typeface="Cambria Math" panose="02040503050406030204" pitchFamily="18" charset="0"/>
                              </a:rPr>
                            </m:ctrlPr>
                          </m:sSubPr>
                          <m:e>
                            <m:r>
                              <a:rPr lang="en-US" sz="1700" i="1">
                                <a:solidFill>
                                  <a:srgbClr val="1F2000"/>
                                </a:solidFill>
                                <a:latin typeface="Cambria Math" panose="02040503050406030204" pitchFamily="18" charset="0"/>
                              </a:rPr>
                              <m:t>𝐸</m:t>
                            </m:r>
                          </m:e>
                          <m:sub>
                            <m:r>
                              <a:rPr lang="en-US" sz="1700" b="0" i="1" smtClean="0">
                                <a:solidFill>
                                  <a:srgbClr val="1F2000"/>
                                </a:solidFill>
                                <a:latin typeface="Cambria Math" panose="02040503050406030204" pitchFamily="18" charset="0"/>
                              </a:rPr>
                              <m:t>9</m:t>
                            </m:r>
                          </m:sub>
                        </m:sSub>
                      </m:e>
                    </m:d>
                    <m:r>
                      <a:rPr lang="en-US" sz="1700" b="0" i="1" smtClean="0">
                        <a:solidFill>
                          <a:srgbClr val="1F2000"/>
                        </a:solidFill>
                        <a:latin typeface="Cambria Math" panose="02040503050406030204" pitchFamily="18" charset="0"/>
                      </a:rPr>
                      <m:t>=</m:t>
                    </m:r>
                    <m:sSubSup>
                      <m:sSubSupPr>
                        <m:ctrlPr>
                          <a:rPr lang="en-US" sz="1700" b="0" i="1" smtClean="0">
                            <a:solidFill>
                              <a:srgbClr val="1F2000"/>
                            </a:solidFill>
                            <a:latin typeface="Cambria Math" panose="02040503050406030204" pitchFamily="18" charset="0"/>
                          </a:rPr>
                        </m:ctrlPr>
                      </m:sSubSupPr>
                      <m:e>
                        <m:r>
                          <a:rPr lang="en-US" sz="1700" b="0" i="1" smtClean="0">
                            <a:solidFill>
                              <a:srgbClr val="1F2000"/>
                            </a:solidFill>
                            <a:latin typeface="Cambria Math" panose="02040503050406030204" pitchFamily="18" charset="0"/>
                          </a:rPr>
                          <m:t>𝐶</m:t>
                        </m:r>
                      </m:e>
                      <m:sub>
                        <m:r>
                          <a:rPr lang="en-US" sz="1700" b="0" i="1" smtClean="0">
                            <a:solidFill>
                              <a:srgbClr val="1F2000"/>
                            </a:solidFill>
                            <a:latin typeface="Cambria Math" panose="02040503050406030204" pitchFamily="18" charset="0"/>
                          </a:rPr>
                          <m:t>9</m:t>
                        </m:r>
                      </m:sub>
                      <m:sup>
                        <m:r>
                          <a:rPr lang="en-US" sz="1700" b="0" i="1" smtClean="0">
                            <a:solidFill>
                              <a:srgbClr val="1F2000"/>
                            </a:solidFill>
                            <a:latin typeface="Cambria Math" panose="02040503050406030204" pitchFamily="18" charset="0"/>
                          </a:rPr>
                          <m:t>8</m:t>
                        </m:r>
                      </m:sup>
                    </m:sSubSup>
                    <m:r>
                      <a:rPr lang="en-US" sz="1700" b="0" i="1" smtClean="0">
                        <a:solidFill>
                          <a:srgbClr val="1F2000"/>
                        </a:solidFill>
                        <a:latin typeface="Cambria Math" panose="02040503050406030204" pitchFamily="18" charset="0"/>
                      </a:rPr>
                      <m:t>.</m:t>
                    </m:r>
                    <m:sSup>
                      <m:sSupPr>
                        <m:ctrlPr>
                          <a:rPr lang="en-US" sz="1700" b="0" i="1" smtClean="0">
                            <a:solidFill>
                              <a:srgbClr val="1F2000"/>
                            </a:solidFill>
                            <a:latin typeface="Cambria Math" panose="02040503050406030204" pitchFamily="18" charset="0"/>
                          </a:rPr>
                        </m:ctrlPr>
                      </m:sSupPr>
                      <m:e>
                        <m:r>
                          <a:rPr lang="en-US" sz="1700" b="0" i="1" smtClean="0">
                            <a:solidFill>
                              <a:srgbClr val="1F2000"/>
                            </a:solidFill>
                            <a:latin typeface="Cambria Math" panose="02040503050406030204" pitchFamily="18" charset="0"/>
                          </a:rPr>
                          <m:t>0,4</m:t>
                        </m:r>
                      </m:e>
                      <m:sup>
                        <m:r>
                          <a:rPr lang="en-US" sz="1700" b="0" i="1" smtClean="0">
                            <a:solidFill>
                              <a:srgbClr val="1F2000"/>
                            </a:solidFill>
                            <a:latin typeface="Cambria Math" panose="02040503050406030204" pitchFamily="18" charset="0"/>
                          </a:rPr>
                          <m:t>8</m:t>
                        </m:r>
                      </m:sup>
                    </m:sSup>
                    <m:r>
                      <a:rPr lang="en-US" sz="1700" b="0" i="1" smtClean="0">
                        <a:solidFill>
                          <a:srgbClr val="1F2000"/>
                        </a:solidFill>
                        <a:latin typeface="Cambria Math" panose="02040503050406030204" pitchFamily="18" charset="0"/>
                      </a:rPr>
                      <m:t>.0,6+</m:t>
                    </m:r>
                    <m:sSup>
                      <m:sSupPr>
                        <m:ctrlPr>
                          <a:rPr lang="en-US" sz="1700" i="1">
                            <a:solidFill>
                              <a:srgbClr val="1F2000"/>
                            </a:solidFill>
                            <a:latin typeface="Cambria Math" panose="02040503050406030204" pitchFamily="18" charset="0"/>
                          </a:rPr>
                        </m:ctrlPr>
                      </m:sSupPr>
                      <m:e>
                        <m:r>
                          <a:rPr lang="en-US" sz="1700" i="1">
                            <a:solidFill>
                              <a:srgbClr val="1F2000"/>
                            </a:solidFill>
                            <a:latin typeface="Cambria Math" panose="02040503050406030204" pitchFamily="18" charset="0"/>
                          </a:rPr>
                          <m:t>0,4</m:t>
                        </m:r>
                      </m:e>
                      <m:sup>
                        <m:r>
                          <a:rPr lang="en-US" sz="1700" b="0" i="1" smtClean="0">
                            <a:solidFill>
                              <a:srgbClr val="1F2000"/>
                            </a:solidFill>
                            <a:latin typeface="Cambria Math" panose="02040503050406030204" pitchFamily="18" charset="0"/>
                          </a:rPr>
                          <m:t>9</m:t>
                        </m:r>
                      </m:sup>
                    </m:sSup>
                    <m:r>
                      <a:rPr lang="en-US" sz="1700" i="1" smtClean="0">
                        <a:solidFill>
                          <a:srgbClr val="1F2000"/>
                        </a:solidFill>
                        <a:latin typeface="Cambria Math" panose="02040503050406030204" pitchFamily="18" charset="0"/>
                        <a:ea typeface="Cambria Math" panose="02040503050406030204" pitchFamily="18" charset="0"/>
                      </a:rPr>
                      <m:t>≈</m:t>
                    </m:r>
                    <m:r>
                      <a:rPr lang="en-US" sz="1700" b="0" i="1" smtClean="0">
                        <a:solidFill>
                          <a:srgbClr val="1F2000"/>
                        </a:solidFill>
                        <a:latin typeface="Cambria Math" panose="02040503050406030204" pitchFamily="18" charset="0"/>
                        <a:ea typeface="Cambria Math" panose="02040503050406030204" pitchFamily="18" charset="0"/>
                      </a:rPr>
                      <m:t>0,0038</m:t>
                    </m:r>
                  </m:oMath>
                </a14:m>
                <a:endParaRPr kumimoji="0" lang="en-US" sz="1700" b="0" i="0" u="none" strike="noStrike" kern="0" cap="none" spc="0" normalizeH="0" baseline="0" noProof="0" smtClean="0">
                  <a:ln>
                    <a:noFill/>
                  </a:ln>
                  <a:solidFill>
                    <a:srgbClr val="000000"/>
                  </a:solidFill>
                  <a:effectLst/>
                  <a:uLnTx/>
                  <a:uFillTx/>
                  <a:latin typeface="Arial"/>
                  <a:cs typeface="Arial"/>
                  <a:sym typeface="Arial"/>
                </a:endParaRPr>
              </a:p>
              <a:p>
                <a:pPr lvl="0" algn="just">
                  <a:lnSpc>
                    <a:spcPct val="160000"/>
                  </a:lnSpc>
                </a:pPr>
                <a14:m>
                  <m:oMathPara xmlns:m="http://schemas.openxmlformats.org/officeDocument/2006/math">
                    <m:oMathParaPr>
                      <m:jc m:val="centerGroup"/>
                    </m:oMathParaPr>
                    <m:oMath xmlns:m="http://schemas.openxmlformats.org/officeDocument/2006/math">
                      <m:r>
                        <a:rPr lang="en-US" sz="1700" b="0" i="1" smtClean="0">
                          <a:solidFill>
                            <a:srgbClr val="1F2000"/>
                          </a:solidFill>
                          <a:latin typeface="Cambria Math" panose="02040503050406030204" pitchFamily="18" charset="0"/>
                        </a:rPr>
                        <m:t>⇒</m:t>
                      </m:r>
                      <m:r>
                        <a:rPr lang="vi-VN" sz="1700" i="1">
                          <a:solidFill>
                            <a:srgbClr val="1F2000"/>
                          </a:solidFill>
                          <a:latin typeface="Cambria Math" panose="02040503050406030204" pitchFamily="18" charset="0"/>
                        </a:rPr>
                        <m:t>𝑃</m:t>
                      </m:r>
                      <m:d>
                        <m:dPr>
                          <m:ctrlPr>
                            <a:rPr lang="vi-VN" sz="1700" i="1">
                              <a:solidFill>
                                <a:srgbClr val="1F2000"/>
                              </a:solidFill>
                              <a:latin typeface="Cambria Math" panose="02040503050406030204" pitchFamily="18" charset="0"/>
                            </a:rPr>
                          </m:ctrlPr>
                        </m:dPr>
                        <m:e>
                          <m:r>
                            <a:rPr lang="en-US" sz="1700" b="0" i="1" smtClean="0">
                              <a:solidFill>
                                <a:srgbClr val="1F2000"/>
                              </a:solidFill>
                              <a:latin typeface="Cambria Math" panose="02040503050406030204" pitchFamily="18" charset="0"/>
                            </a:rPr>
                            <m:t>𝑁</m:t>
                          </m:r>
                        </m:e>
                      </m:d>
                      <m:r>
                        <a:rPr lang="vi-VN" sz="1700" i="1">
                          <a:solidFill>
                            <a:srgbClr val="1F2000"/>
                          </a:solidFill>
                          <a:latin typeface="Cambria Math" panose="02040503050406030204" pitchFamily="18" charset="0"/>
                        </a:rPr>
                        <m:t>=1−</m:t>
                      </m:r>
                      <m:r>
                        <a:rPr lang="vi-VN" sz="1700" i="1">
                          <a:solidFill>
                            <a:srgbClr val="1F2000"/>
                          </a:solidFill>
                          <a:latin typeface="Cambria Math" panose="02040503050406030204" pitchFamily="18" charset="0"/>
                        </a:rPr>
                        <m:t>𝑃</m:t>
                      </m:r>
                      <m:d>
                        <m:dPr>
                          <m:ctrlPr>
                            <a:rPr lang="vi-VN" sz="1700" i="1">
                              <a:solidFill>
                                <a:srgbClr val="1F2000"/>
                              </a:solidFill>
                              <a:latin typeface="Cambria Math" panose="02040503050406030204" pitchFamily="18" charset="0"/>
                            </a:rPr>
                          </m:ctrlPr>
                        </m:dPr>
                        <m:e>
                          <m:acc>
                            <m:accPr>
                              <m:chr m:val="̅"/>
                              <m:ctrlPr>
                                <a:rPr lang="vi-VN" sz="1700" i="1">
                                  <a:solidFill>
                                    <a:srgbClr val="1F2000"/>
                                  </a:solidFill>
                                  <a:latin typeface="Cambria Math" panose="02040503050406030204" pitchFamily="18" charset="0"/>
                                </a:rPr>
                              </m:ctrlPr>
                            </m:accPr>
                            <m:e>
                              <m:r>
                                <a:rPr lang="en-US" sz="1700" b="0" i="1" smtClean="0">
                                  <a:solidFill>
                                    <a:srgbClr val="1F2000"/>
                                  </a:solidFill>
                                  <a:latin typeface="Cambria Math" panose="02040503050406030204" pitchFamily="18" charset="0"/>
                                </a:rPr>
                                <m:t>𝑁</m:t>
                              </m:r>
                            </m:e>
                          </m:acc>
                        </m:e>
                      </m:d>
                      <m:r>
                        <a:rPr lang="vi-VN" sz="1700" i="1" smtClean="0">
                          <a:solidFill>
                            <a:srgbClr val="1F2000"/>
                          </a:solidFill>
                          <a:latin typeface="Cambria Math" panose="02040503050406030204" pitchFamily="18" charset="0"/>
                          <a:ea typeface="Cambria Math" panose="02040503050406030204" pitchFamily="18" charset="0"/>
                        </a:rPr>
                        <m:t>≈</m:t>
                      </m:r>
                      <m:r>
                        <a:rPr lang="en-US" sz="1700" b="0" i="1" smtClean="0">
                          <a:solidFill>
                            <a:srgbClr val="1F2000"/>
                          </a:solidFill>
                          <a:latin typeface="Cambria Math" panose="02040503050406030204" pitchFamily="18" charset="0"/>
                          <a:ea typeface="Cambria Math" panose="02040503050406030204" pitchFamily="18" charset="0"/>
                        </a:rPr>
                        <m:t>1−0,0038=0,9962.</m:t>
                      </m:r>
                    </m:oMath>
                  </m:oMathPara>
                </a14:m>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468182" y="914516"/>
                <a:ext cx="8301036" cy="3870162"/>
              </a:xfrm>
              <a:prstGeom prst="rect">
                <a:avLst/>
              </a:prstGeom>
              <a:blipFill>
                <a:blip r:embed="rId3"/>
                <a:stretch>
                  <a:fillRect l="-514" r="-441"/>
                </a:stretch>
              </a:blipFill>
            </p:spPr>
            <p:txBody>
              <a:bodyPr/>
              <a:lstStyle/>
              <a:p>
                <a:r>
                  <a:rPr lang="en-US">
                    <a:noFill/>
                  </a:rPr>
                  <a:t> </a:t>
                </a:r>
              </a:p>
            </p:txBody>
          </p:sp>
        </mc:Fallback>
      </mc:AlternateContent>
      <p:grpSp>
        <p:nvGrpSpPr>
          <p:cNvPr id="20" name="Google Shape;3173;p59"/>
          <p:cNvGrpSpPr/>
          <p:nvPr/>
        </p:nvGrpSpPr>
        <p:grpSpPr>
          <a:xfrm>
            <a:off x="8179520" y="433999"/>
            <a:ext cx="589698" cy="603566"/>
            <a:chOff x="2913006" y="2470849"/>
            <a:chExt cx="459463" cy="535278"/>
          </a:xfrm>
        </p:grpSpPr>
        <p:sp>
          <p:nvSpPr>
            <p:cNvPr id="21" name="Google Shape;3174;p59"/>
            <p:cNvSpPr/>
            <p:nvPr/>
          </p:nvSpPr>
          <p:spPr>
            <a:xfrm>
              <a:off x="3284459" y="2562035"/>
              <a:ext cx="88010" cy="169700"/>
            </a:xfrm>
            <a:custGeom>
              <a:avLst/>
              <a:gdLst/>
              <a:ahLst/>
              <a:cxnLst/>
              <a:rect l="l" t="t" r="r" b="b"/>
              <a:pathLst>
                <a:path w="3161" h="6095" extrusionOk="0">
                  <a:moveTo>
                    <a:pt x="0" y="0"/>
                  </a:moveTo>
                  <a:lnTo>
                    <a:pt x="0" y="5945"/>
                  </a:lnTo>
                  <a:lnTo>
                    <a:pt x="37" y="5981"/>
                  </a:lnTo>
                  <a:cubicBezTo>
                    <a:pt x="113" y="6057"/>
                    <a:pt x="212" y="6095"/>
                    <a:pt x="311" y="6095"/>
                  </a:cubicBezTo>
                  <a:cubicBezTo>
                    <a:pt x="410" y="6095"/>
                    <a:pt x="509" y="6057"/>
                    <a:pt x="585" y="5981"/>
                  </a:cubicBezTo>
                  <a:lnTo>
                    <a:pt x="3009" y="3557"/>
                  </a:lnTo>
                  <a:cubicBezTo>
                    <a:pt x="3160" y="3405"/>
                    <a:pt x="3160" y="3160"/>
                    <a:pt x="3009" y="3010"/>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175;p59"/>
            <p:cNvSpPr/>
            <p:nvPr/>
          </p:nvSpPr>
          <p:spPr>
            <a:xfrm>
              <a:off x="3270816" y="2483657"/>
              <a:ext cx="88010" cy="169700"/>
            </a:xfrm>
            <a:custGeom>
              <a:avLst/>
              <a:gdLst/>
              <a:ahLst/>
              <a:cxnLst/>
              <a:rect l="l" t="t" r="r" b="b"/>
              <a:pathLst>
                <a:path w="3161" h="6095" extrusionOk="0">
                  <a:moveTo>
                    <a:pt x="0" y="0"/>
                  </a:moveTo>
                  <a:lnTo>
                    <a:pt x="0" y="5945"/>
                  </a:lnTo>
                  <a:lnTo>
                    <a:pt x="37" y="5981"/>
                  </a:lnTo>
                  <a:cubicBezTo>
                    <a:pt x="112" y="6057"/>
                    <a:pt x="211" y="6095"/>
                    <a:pt x="310" y="6095"/>
                  </a:cubicBezTo>
                  <a:cubicBezTo>
                    <a:pt x="409" y="6095"/>
                    <a:pt x="508" y="6057"/>
                    <a:pt x="583" y="5981"/>
                  </a:cubicBezTo>
                  <a:lnTo>
                    <a:pt x="3009" y="3557"/>
                  </a:lnTo>
                  <a:cubicBezTo>
                    <a:pt x="3160" y="3405"/>
                    <a:pt x="3160" y="3160"/>
                    <a:pt x="3009" y="3009"/>
                  </a:cubicBez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76;p59"/>
            <p:cNvSpPr/>
            <p:nvPr/>
          </p:nvSpPr>
          <p:spPr>
            <a:xfrm>
              <a:off x="3270816" y="2727005"/>
              <a:ext cx="88010" cy="169672"/>
            </a:xfrm>
            <a:custGeom>
              <a:avLst/>
              <a:gdLst/>
              <a:ahLst/>
              <a:cxnLst/>
              <a:rect l="l" t="t" r="r" b="b"/>
              <a:pathLst>
                <a:path w="3161" h="6094" extrusionOk="0">
                  <a:moveTo>
                    <a:pt x="0" y="0"/>
                  </a:moveTo>
                  <a:lnTo>
                    <a:pt x="0" y="5943"/>
                  </a:lnTo>
                  <a:lnTo>
                    <a:pt x="37" y="5980"/>
                  </a:lnTo>
                  <a:cubicBezTo>
                    <a:pt x="112" y="6056"/>
                    <a:pt x="211" y="6093"/>
                    <a:pt x="310" y="6093"/>
                  </a:cubicBezTo>
                  <a:cubicBezTo>
                    <a:pt x="409" y="6093"/>
                    <a:pt x="508" y="6056"/>
                    <a:pt x="583" y="5980"/>
                  </a:cubicBezTo>
                  <a:lnTo>
                    <a:pt x="3009" y="3555"/>
                  </a:lnTo>
                  <a:cubicBezTo>
                    <a:pt x="3160" y="3404"/>
                    <a:pt x="3160" y="3160"/>
                    <a:pt x="3009" y="3009"/>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177;p59"/>
            <p:cNvSpPr/>
            <p:nvPr/>
          </p:nvSpPr>
          <p:spPr>
            <a:xfrm>
              <a:off x="2973314" y="2860344"/>
              <a:ext cx="344078" cy="145783"/>
            </a:xfrm>
            <a:custGeom>
              <a:avLst/>
              <a:gdLst/>
              <a:ahLst/>
              <a:cxnLst/>
              <a:rect l="l" t="t" r="r" b="b"/>
              <a:pathLst>
                <a:path w="12358" h="5236" extrusionOk="0">
                  <a:moveTo>
                    <a:pt x="1" y="1"/>
                  </a:moveTo>
                  <a:lnTo>
                    <a:pt x="1" y="4462"/>
                  </a:lnTo>
                  <a:cubicBezTo>
                    <a:pt x="1" y="4890"/>
                    <a:pt x="347" y="5235"/>
                    <a:pt x="774" y="5235"/>
                  </a:cubicBezTo>
                  <a:lnTo>
                    <a:pt x="11585" y="5235"/>
                  </a:lnTo>
                  <a:cubicBezTo>
                    <a:pt x="12012" y="5235"/>
                    <a:pt x="12357" y="4890"/>
                    <a:pt x="12357" y="4462"/>
                  </a:cubicBezTo>
                  <a:lnTo>
                    <a:pt x="1235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178;p59"/>
            <p:cNvSpPr/>
            <p:nvPr/>
          </p:nvSpPr>
          <p:spPr>
            <a:xfrm>
              <a:off x="3003133" y="2860344"/>
              <a:ext cx="284467" cy="117050"/>
            </a:xfrm>
            <a:custGeom>
              <a:avLst/>
              <a:gdLst/>
              <a:ahLst/>
              <a:cxnLst/>
              <a:rect l="l" t="t" r="r" b="b"/>
              <a:pathLst>
                <a:path w="10217" h="4204" extrusionOk="0">
                  <a:moveTo>
                    <a:pt x="387" y="1"/>
                  </a:moveTo>
                  <a:cubicBezTo>
                    <a:pt x="174" y="1"/>
                    <a:pt x="1" y="174"/>
                    <a:pt x="1" y="387"/>
                  </a:cubicBezTo>
                  <a:lnTo>
                    <a:pt x="1" y="3817"/>
                  </a:lnTo>
                  <a:cubicBezTo>
                    <a:pt x="1" y="4030"/>
                    <a:pt x="174" y="4204"/>
                    <a:pt x="387" y="4204"/>
                  </a:cubicBezTo>
                  <a:lnTo>
                    <a:pt x="9830" y="4204"/>
                  </a:lnTo>
                  <a:cubicBezTo>
                    <a:pt x="10043" y="4204"/>
                    <a:pt x="10217" y="4030"/>
                    <a:pt x="10217" y="3817"/>
                  </a:cubicBezTo>
                  <a:lnTo>
                    <a:pt x="10217" y="387"/>
                  </a:lnTo>
                  <a:cubicBezTo>
                    <a:pt x="10217" y="174"/>
                    <a:pt x="10043" y="1"/>
                    <a:pt x="9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179;p59"/>
            <p:cNvSpPr/>
            <p:nvPr/>
          </p:nvSpPr>
          <p:spPr>
            <a:xfrm>
              <a:off x="3003133" y="2950973"/>
              <a:ext cx="284467" cy="26423"/>
            </a:xfrm>
            <a:custGeom>
              <a:avLst/>
              <a:gdLst/>
              <a:ahLst/>
              <a:cxnLst/>
              <a:rect l="l" t="t" r="r" b="b"/>
              <a:pathLst>
                <a:path w="10217" h="949" extrusionOk="0">
                  <a:moveTo>
                    <a:pt x="1" y="1"/>
                  </a:moveTo>
                  <a:lnTo>
                    <a:pt x="1" y="562"/>
                  </a:lnTo>
                  <a:cubicBezTo>
                    <a:pt x="1" y="775"/>
                    <a:pt x="174" y="949"/>
                    <a:pt x="387" y="949"/>
                  </a:cubicBezTo>
                  <a:lnTo>
                    <a:pt x="9830" y="949"/>
                  </a:lnTo>
                  <a:cubicBezTo>
                    <a:pt x="10043" y="949"/>
                    <a:pt x="10217" y="775"/>
                    <a:pt x="10217" y="562"/>
                  </a:cubicBezTo>
                  <a:lnTo>
                    <a:pt x="102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180;p59"/>
            <p:cNvSpPr/>
            <p:nvPr/>
          </p:nvSpPr>
          <p:spPr>
            <a:xfrm>
              <a:off x="2973314" y="2470849"/>
              <a:ext cx="344078" cy="455253"/>
            </a:xfrm>
            <a:custGeom>
              <a:avLst/>
              <a:gdLst/>
              <a:ahLst/>
              <a:cxnLst/>
              <a:rect l="l" t="t" r="r" b="b"/>
              <a:pathLst>
                <a:path w="12358" h="16351" extrusionOk="0">
                  <a:moveTo>
                    <a:pt x="774" y="0"/>
                  </a:moveTo>
                  <a:cubicBezTo>
                    <a:pt x="347" y="0"/>
                    <a:pt x="1" y="347"/>
                    <a:pt x="1" y="774"/>
                  </a:cubicBezTo>
                  <a:lnTo>
                    <a:pt x="1" y="15578"/>
                  </a:lnTo>
                  <a:cubicBezTo>
                    <a:pt x="1" y="16005"/>
                    <a:pt x="347" y="16351"/>
                    <a:pt x="774" y="16351"/>
                  </a:cubicBezTo>
                  <a:lnTo>
                    <a:pt x="11585" y="16351"/>
                  </a:lnTo>
                  <a:cubicBezTo>
                    <a:pt x="12012" y="16351"/>
                    <a:pt x="12357" y="16005"/>
                    <a:pt x="12357" y="15578"/>
                  </a:cubicBezTo>
                  <a:lnTo>
                    <a:pt x="12357" y="774"/>
                  </a:lnTo>
                  <a:cubicBezTo>
                    <a:pt x="12357" y="347"/>
                    <a:pt x="12012" y="0"/>
                    <a:pt x="115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181;p59"/>
            <p:cNvSpPr/>
            <p:nvPr/>
          </p:nvSpPr>
          <p:spPr>
            <a:xfrm>
              <a:off x="2913006" y="2492650"/>
              <a:ext cx="120697" cy="120697"/>
            </a:xfrm>
            <a:custGeom>
              <a:avLst/>
              <a:gdLst/>
              <a:ahLst/>
              <a:cxnLst/>
              <a:rect l="l" t="t" r="r" b="b"/>
              <a:pathLst>
                <a:path w="4335" h="4335" extrusionOk="0">
                  <a:moveTo>
                    <a:pt x="2167" y="0"/>
                  </a:moveTo>
                  <a:cubicBezTo>
                    <a:pt x="973" y="0"/>
                    <a:pt x="1" y="972"/>
                    <a:pt x="1" y="2168"/>
                  </a:cubicBezTo>
                  <a:cubicBezTo>
                    <a:pt x="1" y="3363"/>
                    <a:pt x="973" y="4335"/>
                    <a:pt x="2167" y="4335"/>
                  </a:cubicBezTo>
                  <a:lnTo>
                    <a:pt x="2167" y="3368"/>
                  </a:lnTo>
                  <a:cubicBezTo>
                    <a:pt x="1506" y="3368"/>
                    <a:pt x="967" y="2830"/>
                    <a:pt x="967" y="2168"/>
                  </a:cubicBezTo>
                  <a:cubicBezTo>
                    <a:pt x="967" y="1505"/>
                    <a:pt x="1506" y="968"/>
                    <a:pt x="2167" y="968"/>
                  </a:cubicBezTo>
                  <a:cubicBezTo>
                    <a:pt x="2829" y="968"/>
                    <a:pt x="3368" y="1505"/>
                    <a:pt x="3368" y="2168"/>
                  </a:cubicBezTo>
                  <a:cubicBezTo>
                    <a:pt x="3368" y="2435"/>
                    <a:pt x="3584" y="2651"/>
                    <a:pt x="3851" y="2651"/>
                  </a:cubicBezTo>
                  <a:cubicBezTo>
                    <a:pt x="4118" y="2651"/>
                    <a:pt x="4334" y="2435"/>
                    <a:pt x="4334" y="2168"/>
                  </a:cubicBezTo>
                  <a:cubicBezTo>
                    <a:pt x="4334" y="972"/>
                    <a:pt x="3362" y="0"/>
                    <a:pt x="2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182;p59"/>
            <p:cNvSpPr/>
            <p:nvPr/>
          </p:nvSpPr>
          <p:spPr>
            <a:xfrm>
              <a:off x="2913006" y="2586398"/>
              <a:ext cx="120697" cy="120725"/>
            </a:xfrm>
            <a:custGeom>
              <a:avLst/>
              <a:gdLst/>
              <a:ahLst/>
              <a:cxnLst/>
              <a:rect l="l" t="t" r="r" b="b"/>
              <a:pathLst>
                <a:path w="4335" h="4336" extrusionOk="0">
                  <a:moveTo>
                    <a:pt x="2167" y="1"/>
                  </a:moveTo>
                  <a:cubicBezTo>
                    <a:pt x="973" y="1"/>
                    <a:pt x="1" y="973"/>
                    <a:pt x="1" y="2168"/>
                  </a:cubicBezTo>
                  <a:cubicBezTo>
                    <a:pt x="1" y="3363"/>
                    <a:pt x="973" y="4335"/>
                    <a:pt x="2167" y="4335"/>
                  </a:cubicBezTo>
                  <a:lnTo>
                    <a:pt x="2167" y="3368"/>
                  </a:lnTo>
                  <a:cubicBezTo>
                    <a:pt x="1506" y="3368"/>
                    <a:pt x="967" y="2830"/>
                    <a:pt x="967" y="2168"/>
                  </a:cubicBezTo>
                  <a:cubicBezTo>
                    <a:pt x="967" y="1506"/>
                    <a:pt x="1506" y="968"/>
                    <a:pt x="2167" y="968"/>
                  </a:cubicBezTo>
                  <a:cubicBezTo>
                    <a:pt x="2829" y="968"/>
                    <a:pt x="3368" y="1506"/>
                    <a:pt x="3368" y="2168"/>
                  </a:cubicBezTo>
                  <a:cubicBezTo>
                    <a:pt x="3368" y="2435"/>
                    <a:pt x="3584" y="2651"/>
                    <a:pt x="3851" y="2651"/>
                  </a:cubicBezTo>
                  <a:cubicBezTo>
                    <a:pt x="4118" y="2651"/>
                    <a:pt x="4334" y="2435"/>
                    <a:pt x="4334" y="2168"/>
                  </a:cubicBezTo>
                  <a:cubicBezTo>
                    <a:pt x="4334" y="973"/>
                    <a:pt x="3362" y="1"/>
                    <a:pt x="21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183;p59"/>
            <p:cNvSpPr/>
            <p:nvPr/>
          </p:nvSpPr>
          <p:spPr>
            <a:xfrm>
              <a:off x="2913006" y="2680173"/>
              <a:ext cx="120697" cy="120697"/>
            </a:xfrm>
            <a:custGeom>
              <a:avLst/>
              <a:gdLst/>
              <a:ahLst/>
              <a:cxnLst/>
              <a:rect l="l" t="t" r="r" b="b"/>
              <a:pathLst>
                <a:path w="4335" h="4335" extrusionOk="0">
                  <a:moveTo>
                    <a:pt x="2167" y="0"/>
                  </a:moveTo>
                  <a:cubicBezTo>
                    <a:pt x="973" y="0"/>
                    <a:pt x="1" y="972"/>
                    <a:pt x="1" y="2168"/>
                  </a:cubicBezTo>
                  <a:cubicBezTo>
                    <a:pt x="1" y="3363"/>
                    <a:pt x="973" y="4335"/>
                    <a:pt x="2167" y="4335"/>
                  </a:cubicBezTo>
                  <a:lnTo>
                    <a:pt x="2167" y="3368"/>
                  </a:lnTo>
                  <a:cubicBezTo>
                    <a:pt x="1506" y="3368"/>
                    <a:pt x="967" y="2830"/>
                    <a:pt x="967" y="2168"/>
                  </a:cubicBezTo>
                  <a:cubicBezTo>
                    <a:pt x="967" y="1505"/>
                    <a:pt x="1506" y="967"/>
                    <a:pt x="2167" y="967"/>
                  </a:cubicBezTo>
                  <a:cubicBezTo>
                    <a:pt x="2829" y="967"/>
                    <a:pt x="3368" y="1505"/>
                    <a:pt x="3368" y="2168"/>
                  </a:cubicBezTo>
                  <a:cubicBezTo>
                    <a:pt x="3368" y="2435"/>
                    <a:pt x="3584" y="2651"/>
                    <a:pt x="3851" y="2651"/>
                  </a:cubicBezTo>
                  <a:cubicBezTo>
                    <a:pt x="4118" y="2651"/>
                    <a:pt x="4334" y="2435"/>
                    <a:pt x="4334" y="2168"/>
                  </a:cubicBezTo>
                  <a:cubicBezTo>
                    <a:pt x="4334" y="972"/>
                    <a:pt x="3362" y="0"/>
                    <a:pt x="2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84;p59"/>
            <p:cNvSpPr/>
            <p:nvPr/>
          </p:nvSpPr>
          <p:spPr>
            <a:xfrm>
              <a:off x="2913006" y="2773920"/>
              <a:ext cx="120697" cy="120725"/>
            </a:xfrm>
            <a:custGeom>
              <a:avLst/>
              <a:gdLst/>
              <a:ahLst/>
              <a:cxnLst/>
              <a:rect l="l" t="t" r="r" b="b"/>
              <a:pathLst>
                <a:path w="4335" h="4336" extrusionOk="0">
                  <a:moveTo>
                    <a:pt x="2167" y="1"/>
                  </a:moveTo>
                  <a:cubicBezTo>
                    <a:pt x="973" y="1"/>
                    <a:pt x="1" y="973"/>
                    <a:pt x="1" y="2168"/>
                  </a:cubicBezTo>
                  <a:cubicBezTo>
                    <a:pt x="1" y="3363"/>
                    <a:pt x="973" y="4335"/>
                    <a:pt x="2167" y="4335"/>
                  </a:cubicBezTo>
                  <a:lnTo>
                    <a:pt x="2167" y="3368"/>
                  </a:lnTo>
                  <a:cubicBezTo>
                    <a:pt x="1506" y="3368"/>
                    <a:pt x="967" y="2830"/>
                    <a:pt x="967" y="2168"/>
                  </a:cubicBezTo>
                  <a:cubicBezTo>
                    <a:pt x="967" y="1506"/>
                    <a:pt x="1506" y="968"/>
                    <a:pt x="2167" y="968"/>
                  </a:cubicBezTo>
                  <a:cubicBezTo>
                    <a:pt x="2829" y="968"/>
                    <a:pt x="3368" y="1506"/>
                    <a:pt x="3368" y="2168"/>
                  </a:cubicBezTo>
                  <a:cubicBezTo>
                    <a:pt x="3368" y="2435"/>
                    <a:pt x="3584" y="2651"/>
                    <a:pt x="3851" y="2651"/>
                  </a:cubicBezTo>
                  <a:cubicBezTo>
                    <a:pt x="4118" y="2651"/>
                    <a:pt x="4334" y="2435"/>
                    <a:pt x="4334" y="2168"/>
                  </a:cubicBezTo>
                  <a:cubicBezTo>
                    <a:pt x="4334" y="973"/>
                    <a:pt x="3362" y="1"/>
                    <a:pt x="21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185;p59"/>
            <p:cNvSpPr/>
            <p:nvPr/>
          </p:nvSpPr>
          <p:spPr>
            <a:xfrm>
              <a:off x="3150562" y="2834005"/>
              <a:ext cx="120280" cy="48028"/>
            </a:xfrm>
            <a:custGeom>
              <a:avLst/>
              <a:gdLst/>
              <a:ahLst/>
              <a:cxnLst/>
              <a:rect l="l" t="t" r="r" b="b"/>
              <a:pathLst>
                <a:path w="4320" h="1725" extrusionOk="0">
                  <a:moveTo>
                    <a:pt x="388" y="0"/>
                  </a:moveTo>
                  <a:cubicBezTo>
                    <a:pt x="173" y="0"/>
                    <a:pt x="0" y="173"/>
                    <a:pt x="0" y="387"/>
                  </a:cubicBezTo>
                  <a:lnTo>
                    <a:pt x="0" y="1337"/>
                  </a:lnTo>
                  <a:cubicBezTo>
                    <a:pt x="0" y="1552"/>
                    <a:pt x="173" y="1725"/>
                    <a:pt x="388" y="1725"/>
                  </a:cubicBezTo>
                  <a:lnTo>
                    <a:pt x="3931" y="1725"/>
                  </a:lnTo>
                  <a:cubicBezTo>
                    <a:pt x="4146" y="1725"/>
                    <a:pt x="4319" y="1552"/>
                    <a:pt x="4319" y="1337"/>
                  </a:cubicBezTo>
                  <a:lnTo>
                    <a:pt x="4319" y="387"/>
                  </a:lnTo>
                  <a:cubicBezTo>
                    <a:pt x="4319" y="173"/>
                    <a:pt x="4146" y="0"/>
                    <a:pt x="39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70074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udy Guide to Middle School Students by Slidesgo">
  <a:themeElements>
    <a:clrScheme name="Simple Light">
      <a:dk1>
        <a:srgbClr val="646B96"/>
      </a:dk1>
      <a:lt1>
        <a:srgbClr val="FAFAFA"/>
      </a:lt1>
      <a:dk2>
        <a:srgbClr val="D5D9EE"/>
      </a:dk2>
      <a:lt2>
        <a:srgbClr val="FBDC77"/>
      </a:lt2>
      <a:accent1>
        <a:srgbClr val="F172AC"/>
      </a:accent1>
      <a:accent2>
        <a:srgbClr val="FBBEE6"/>
      </a:accent2>
      <a:accent3>
        <a:srgbClr val="DADADA"/>
      </a:accent3>
      <a:accent4>
        <a:srgbClr val="F3F3F3"/>
      </a:accent4>
      <a:accent5>
        <a:srgbClr val="FFFFFF"/>
      </a:accent5>
      <a:accent6>
        <a:srgbClr val="FFFFFF"/>
      </a:accent6>
      <a:hlink>
        <a:srgbClr val="434D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ndia Themed Cute Stickers Notebook for Elementary by Slidesgo">
  <a:themeElements>
    <a:clrScheme name="Simple Light">
      <a:dk1>
        <a:srgbClr val="151515"/>
      </a:dk1>
      <a:lt1>
        <a:srgbClr val="FFFFFF"/>
      </a:lt1>
      <a:dk2>
        <a:srgbClr val="EC8C0F"/>
      </a:dk2>
      <a:lt2>
        <a:srgbClr val="EEE64E"/>
      </a:lt2>
      <a:accent1>
        <a:srgbClr val="A2D630"/>
      </a:accent1>
      <a:accent2>
        <a:srgbClr val="A0D9F3"/>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3407</TotalTime>
  <Words>4478</Words>
  <Application>Microsoft Office PowerPoint</Application>
  <PresentationFormat>On-screen Show (16:9)</PresentationFormat>
  <Paragraphs>387</Paragraphs>
  <Slides>64</Slides>
  <Notes>61</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64</vt:i4>
      </vt:variant>
    </vt:vector>
  </HeadingPairs>
  <TitlesOfParts>
    <vt:vector size="88" baseType="lpstr">
      <vt:lpstr>Times New Roman</vt:lpstr>
      <vt:lpstr>Fredoka One</vt:lpstr>
      <vt:lpstr>PT Sans</vt:lpstr>
      <vt:lpstr>Nunito Light</vt:lpstr>
      <vt:lpstr>Georgia</vt:lpstr>
      <vt:lpstr>Arial</vt:lpstr>
      <vt:lpstr>DM Sans</vt:lpstr>
      <vt:lpstr>PMingLiU</vt:lpstr>
      <vt:lpstr>Aharoni</vt:lpstr>
      <vt:lpstr>Varela Round</vt:lpstr>
      <vt:lpstr>Lato</vt:lpstr>
      <vt:lpstr>等线 Light</vt:lpstr>
      <vt:lpstr>Cambria Math</vt:lpstr>
      <vt:lpstr>Anaheim</vt:lpstr>
      <vt:lpstr>Aptos</vt:lpstr>
      <vt:lpstr>Calibri</vt:lpstr>
      <vt:lpstr>Bebas Neue</vt:lpstr>
      <vt:lpstr>Malgun Gothic</vt:lpstr>
      <vt:lpstr>Elsie</vt:lpstr>
      <vt:lpstr>Study Guide to Middle School Students by Slidesgo</vt:lpstr>
      <vt:lpstr>1_Office 主题​​</vt:lpstr>
      <vt:lpstr>Office Theme</vt:lpstr>
      <vt:lpstr>1_Office Theme</vt:lpstr>
      <vt:lpstr>India Themed Cute Stickers Notebook for Elementary by Slidesgo</vt:lpstr>
      <vt:lpstr>PowerPoint Presentation</vt:lpstr>
      <vt:lpstr>KHỞI ĐỘNG</vt:lpstr>
      <vt:lpstr>CHUYÊN ĐỀ 1: BIẾN NGẪU NHIÊN  RỜI RẠC. CÁC SỐ ĐẶC TRƯNG CỦA BIẾN NGẪU NHIÊN RỜI RẠC.</vt:lpstr>
      <vt:lpstr>1</vt:lpstr>
      <vt:lpstr>Phép thử lặp và công thức Bernoulli</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Biến ngẫu nhiên có phân bố nhị thức và áp dụng</vt:lpstr>
      <vt:lpstr>PowerPoint Presentation</vt:lpstr>
      <vt:lpstr>PowerPoint Presentation</vt:lpstr>
      <vt:lpstr>Kết luận</vt:lpstr>
      <vt:lpstr>Trả lời: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107</cp:revision>
  <dcterms:modified xsi:type="dcterms:W3CDTF">2024-08-23T04:52:38Z</dcterms:modified>
</cp:coreProperties>
</file>