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 id="2147483712" r:id="rId2"/>
    <p:sldMasterId id="2147483724" r:id="rId3"/>
  </p:sldMasterIdLst>
  <p:notesMasterIdLst>
    <p:notesMasterId r:id="rId45"/>
  </p:notesMasterIdLst>
  <p:sldIdLst>
    <p:sldId id="256" r:id="rId4"/>
    <p:sldId id="342" r:id="rId5"/>
    <p:sldId id="343" r:id="rId6"/>
    <p:sldId id="344" r:id="rId7"/>
    <p:sldId id="345" r:id="rId8"/>
    <p:sldId id="346" r:id="rId9"/>
    <p:sldId id="347" r:id="rId10"/>
    <p:sldId id="348" r:id="rId11"/>
    <p:sldId id="258" r:id="rId12"/>
    <p:sldId id="257" r:id="rId13"/>
    <p:sldId id="260" r:id="rId14"/>
    <p:sldId id="259" r:id="rId15"/>
    <p:sldId id="263" r:id="rId16"/>
    <p:sldId id="264" r:id="rId17"/>
    <p:sldId id="349" r:id="rId18"/>
    <p:sldId id="262" r:id="rId19"/>
    <p:sldId id="353" r:id="rId20"/>
    <p:sldId id="267" r:id="rId21"/>
    <p:sldId id="354" r:id="rId22"/>
    <p:sldId id="355" r:id="rId23"/>
    <p:sldId id="356" r:id="rId24"/>
    <p:sldId id="357" r:id="rId25"/>
    <p:sldId id="261" r:id="rId26"/>
    <p:sldId id="359" r:id="rId27"/>
    <p:sldId id="360" r:id="rId28"/>
    <p:sldId id="361" r:id="rId29"/>
    <p:sldId id="362" r:id="rId30"/>
    <p:sldId id="363" r:id="rId31"/>
    <p:sldId id="364" r:id="rId32"/>
    <p:sldId id="365" r:id="rId33"/>
    <p:sldId id="268" r:id="rId34"/>
    <p:sldId id="366" r:id="rId35"/>
    <p:sldId id="367" r:id="rId36"/>
    <p:sldId id="369" r:id="rId37"/>
    <p:sldId id="370" r:id="rId38"/>
    <p:sldId id="371" r:id="rId39"/>
    <p:sldId id="372" r:id="rId40"/>
    <p:sldId id="373" r:id="rId41"/>
    <p:sldId id="375" r:id="rId42"/>
    <p:sldId id="270" r:id="rId43"/>
    <p:sldId id="315" r:id="rId44"/>
  </p:sldIdLst>
  <p:sldSz cx="9144000" cy="5143500" type="screen16x9"/>
  <p:notesSz cx="6858000" cy="9144000"/>
  <p:embeddedFontLst>
    <p:embeddedFont>
      <p:font typeface="Malgun Gothic" panose="020B0503020000020004" pitchFamily="34" charset="-127"/>
      <p:regular r:id="rId46"/>
      <p:bold r:id="rId47"/>
    </p:embeddedFont>
    <p:embeddedFont>
      <p:font typeface="Barlow Semi Condensed SemiBold" panose="020B0604020202020204" charset="0"/>
      <p:regular r:id="rId48"/>
      <p:bold r:id="rId49"/>
      <p:italic r:id="rId50"/>
      <p:boldItalic r:id="rId51"/>
    </p:embeddedFont>
    <p:embeddedFont>
      <p:font typeface="Roboto" panose="020B0604020202020204" charset="0"/>
      <p:regular r:id="rId52"/>
      <p:bold r:id="rId53"/>
      <p:italic r:id="rId54"/>
      <p:boldItalic r:id="rId55"/>
    </p:embeddedFont>
    <p:embeddedFont>
      <p:font typeface="Barlow Semi Condensed" panose="020B0604020202020204" charset="0"/>
      <p:regular r:id="rId56"/>
      <p:bold r:id="rId57"/>
      <p:italic r:id="rId58"/>
      <p:boldItalic r:id="rId59"/>
    </p:embeddedFont>
    <p:embeddedFont>
      <p:font typeface="Merriweather" panose="020B0604020202020204" charset="0"/>
      <p:regular r:id="rId60"/>
      <p:bold r:id="rId61"/>
      <p:italic r:id="rId62"/>
      <p:boldItalic r:id="rId63"/>
    </p:embeddedFont>
    <p:embeddedFont>
      <p:font typeface="Georgia" panose="02040502050405020303" pitchFamily="18" charset="0"/>
      <p:regular r:id="rId64"/>
      <p:bold r:id="rId65"/>
      <p:italic r:id="rId66"/>
      <p:boldItalic r:id="rId67"/>
    </p:embeddedFont>
    <p:embeddedFont>
      <p:font typeface="Cambria Math" panose="02040503050406030204" pitchFamily="18" charset="0"/>
      <p:regular r:id="rId68"/>
    </p:embeddedFont>
    <p:embeddedFont>
      <p:font typeface="Calibri" panose="020F0502020204030204" pitchFamily="3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719B"/>
    <a:srgbClr val="000000"/>
    <a:srgbClr val="F4A488"/>
    <a:srgbClr val="FDEFEA"/>
    <a:srgbClr val="CDE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DC70D6-850A-441E-B59B-DE5B0545A95A}">
  <a:tblStyle styleId="{52DC70D6-850A-441E-B59B-DE5B0545A9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font" Target="fonts/font23.fntdata"/><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font" Target="fonts/font26.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font" Target="fonts/font24.fntdata"/><Relationship Id="rId8" Type="http://schemas.openxmlformats.org/officeDocument/2006/relationships/slide" Target="slides/slide5.xml"/><Relationship Id="rId51" Type="http://schemas.openxmlformats.org/officeDocument/2006/relationships/font" Target="fonts/font6.fntdata"/><Relationship Id="rId72" Type="http://schemas.openxmlformats.org/officeDocument/2006/relationships/font" Target="fonts/font2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font" Target="fonts/font25.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7"/>
        <p:cNvGrpSpPr/>
        <p:nvPr/>
      </p:nvGrpSpPr>
      <p:grpSpPr>
        <a:xfrm>
          <a:off x="0" y="0"/>
          <a:ext cx="0" cy="0"/>
          <a:chOff x="0" y="0"/>
          <a:chExt cx="0" cy="0"/>
        </a:xfrm>
      </p:grpSpPr>
      <p:sp>
        <p:nvSpPr>
          <p:cNvPr id="1948" name="Google Shape;19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9" name="Google Shape;19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8"/>
        <p:cNvGrpSpPr/>
        <p:nvPr/>
      </p:nvGrpSpPr>
      <p:grpSpPr>
        <a:xfrm>
          <a:off x="0" y="0"/>
          <a:ext cx="0" cy="0"/>
          <a:chOff x="0" y="0"/>
          <a:chExt cx="0" cy="0"/>
        </a:xfrm>
      </p:grpSpPr>
      <p:sp>
        <p:nvSpPr>
          <p:cNvPr id="1999" name="Google Shape;1999;g150762ce77e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0" name="Google Shape;2000;g150762ce77e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2"/>
        <p:cNvGrpSpPr/>
        <p:nvPr/>
      </p:nvGrpSpPr>
      <p:grpSpPr>
        <a:xfrm>
          <a:off x="0" y="0"/>
          <a:ext cx="0" cy="0"/>
          <a:chOff x="0" y="0"/>
          <a:chExt cx="0" cy="0"/>
        </a:xfrm>
      </p:grpSpPr>
      <p:sp>
        <p:nvSpPr>
          <p:cNvPr id="1983" name="Google Shape;1983;g111d1b47e8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4" name="Google Shape;1984;g111d1b47e8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8"/>
        <p:cNvGrpSpPr/>
        <p:nvPr/>
      </p:nvGrpSpPr>
      <p:grpSpPr>
        <a:xfrm>
          <a:off x="0" y="0"/>
          <a:ext cx="0" cy="0"/>
          <a:chOff x="0" y="0"/>
          <a:chExt cx="0" cy="0"/>
        </a:xfrm>
      </p:grpSpPr>
      <p:sp>
        <p:nvSpPr>
          <p:cNvPr id="2089" name="Google Shape;2089;g150762ce77e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0" name="Google Shape;2090;g150762ce77e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p:cNvGrpSpPr/>
        <p:nvPr/>
      </p:nvGrpSpPr>
      <p:grpSpPr>
        <a:xfrm>
          <a:off x="0" y="0"/>
          <a:ext cx="0" cy="0"/>
          <a:chOff x="0" y="0"/>
          <a:chExt cx="0" cy="0"/>
        </a:xfrm>
      </p:grpSpPr>
      <p:sp>
        <p:nvSpPr>
          <p:cNvPr id="2130" name="Google Shape;2130;g111d1b47e8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1" name="Google Shape;2131;g111d1b47e8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608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125a64d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1125a64da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125a64d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1125a64da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2681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5"/>
        <p:cNvGrpSpPr/>
        <p:nvPr/>
      </p:nvGrpSpPr>
      <p:grpSpPr>
        <a:xfrm>
          <a:off x="0" y="0"/>
          <a:ext cx="0" cy="0"/>
          <a:chOff x="0" y="0"/>
          <a:chExt cx="0" cy="0"/>
        </a:xfrm>
      </p:grpSpPr>
      <p:sp>
        <p:nvSpPr>
          <p:cNvPr id="2236" name="Google Shape;2236;g155d6eede3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7" name="Google Shape;2237;g155d6eede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5"/>
        <p:cNvGrpSpPr/>
        <p:nvPr/>
      </p:nvGrpSpPr>
      <p:grpSpPr>
        <a:xfrm>
          <a:off x="0" y="0"/>
          <a:ext cx="0" cy="0"/>
          <a:chOff x="0" y="0"/>
          <a:chExt cx="0" cy="0"/>
        </a:xfrm>
      </p:grpSpPr>
      <p:sp>
        <p:nvSpPr>
          <p:cNvPr id="2236" name="Google Shape;2236;g155d6eede3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7" name="Google Shape;2237;g155d6eede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205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125a64d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1125a64da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851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baseline="0" smtClean="0"/>
              <a:t>GV bấm vào từng quả bóng để mở câu hỏi. Sau khi HS trả lời xong, nhân vật sẽ tự đập vỡ quả bóng. GV bấm vào hình mặt trăng để kết thúc trò chơi.</a:t>
            </a:r>
            <a:endParaRPr lang="en-VN" sz="1600"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F51FF-E4B9-3A40-B0B9-CED29703244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395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125a64d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1125a64da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9711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125a64d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1125a64da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1751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g1125a64dae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7" name="Google Shape;2047;g1125a64dae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125a64d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1125a64da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15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125a64d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1125a64da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677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125a64d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1125a64da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5062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125a64d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1125a64da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6276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125a64d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1125a64da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2190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125a64d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1125a64da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3446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125a64d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1125a64da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577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bấm</a:t>
            </a:r>
            <a:r>
              <a:rPr lang="en-US" baseline="0" smtClean="0"/>
              <a:t> vào hình mặt trăng để trở lại slide chọn câu hỏi.</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F51FF-E4B9-3A40-B0B9-CED29703244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67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g111d1b47e8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5" name="Google Shape;2265;g111d1b47e8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g111d1b47e8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5" name="Google Shape;2265;g111d1b47e8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6584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125a64d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1125a64da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2213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125a64d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1125a64da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479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125a64d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1125a64da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1079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125a64d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1125a64da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7919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125a64d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1125a64da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5332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125a64d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1125a64da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7480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1125a64da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1125a64da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3820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3"/>
        <p:cNvGrpSpPr/>
        <p:nvPr/>
      </p:nvGrpSpPr>
      <p:grpSpPr>
        <a:xfrm>
          <a:off x="0" y="0"/>
          <a:ext cx="0" cy="0"/>
          <a:chOff x="0" y="0"/>
          <a:chExt cx="0" cy="0"/>
        </a:xfrm>
      </p:grpSpPr>
      <p:sp>
        <p:nvSpPr>
          <p:cNvPr id="2314" name="Google Shape;2314;g155d6eede36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5" name="Google Shape;2315;g155d6eede36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GV bấm</a:t>
            </a:r>
            <a:r>
              <a:rPr lang="en-US" baseline="0" smtClean="0"/>
              <a:t> vào hình mặt trăng để trở lại slide chọn câu hỏi.</a:t>
            </a:r>
            <a:endParaRPr lang="en-VN"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F51FF-E4B9-3A40-B0B9-CED29703244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4509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1"/>
        <p:cNvGrpSpPr/>
        <p:nvPr/>
      </p:nvGrpSpPr>
      <p:grpSpPr>
        <a:xfrm>
          <a:off x="0" y="0"/>
          <a:ext cx="0" cy="0"/>
          <a:chOff x="0" y="0"/>
          <a:chExt cx="0" cy="0"/>
        </a:xfrm>
      </p:grpSpPr>
      <p:sp>
        <p:nvSpPr>
          <p:cNvPr id="3552" name="Google Shape;3552;g1125a64dae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3" name="Google Shape;3553;g1125a64dae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GV bấm</a:t>
            </a:r>
            <a:r>
              <a:rPr lang="en-US" baseline="0" smtClean="0"/>
              <a:t> vào hình mặt trăng để trở lại slide chọn câu hỏi.</a:t>
            </a:r>
            <a:endParaRPr lang="en-VN"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F51FF-E4B9-3A40-B0B9-CED29703244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608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GV bấm</a:t>
            </a:r>
            <a:r>
              <a:rPr lang="en-US" baseline="0" smtClean="0"/>
              <a:t> vào hình mặt trăng để trở lại slide chọn câu hỏi.</a:t>
            </a:r>
            <a:endParaRPr lang="en-VN"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F51FF-E4B9-3A40-B0B9-CED29703244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72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GV bấm</a:t>
            </a:r>
            <a:r>
              <a:rPr lang="en-US" baseline="0" smtClean="0"/>
              <a:t> vào hình mặt trăng để trở lại slide chọn câu hỏi.</a:t>
            </a:r>
            <a:endParaRPr lang="en-VN" smtClean="0"/>
          </a:p>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F51FF-E4B9-3A40-B0B9-CED29703244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35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fea98995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fea98995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111d1b47e8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111d1b47e8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38288" y="540150"/>
            <a:ext cx="7667400" cy="4063200"/>
          </a:xfrm>
          <a:prstGeom prst="roundRect">
            <a:avLst>
              <a:gd name="adj" fmla="val 6860"/>
            </a:avLst>
          </a:prstGeom>
          <a:solidFill>
            <a:schemeClr val="dk1"/>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384000" y="1447800"/>
            <a:ext cx="6375900" cy="1799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5200"/>
              <a:buNone/>
              <a:defRPr sz="4300" b="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383988" y="3615300"/>
            <a:ext cx="6375900" cy="3957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6876975" y="3615300"/>
            <a:ext cx="1552200" cy="3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975" y="3615300"/>
            <a:ext cx="7607100" cy="3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604488" y="924325"/>
            <a:ext cx="461337" cy="3294850"/>
            <a:chOff x="604488" y="924325"/>
            <a:chExt cx="461337" cy="3294850"/>
          </a:xfrm>
        </p:grpSpPr>
        <p:sp>
          <p:nvSpPr>
            <p:cNvPr id="15" name="Google Shape;15;p2"/>
            <p:cNvSpPr/>
            <p:nvPr/>
          </p:nvSpPr>
          <p:spPr>
            <a:xfrm>
              <a:off x="910425" y="92432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 name="Google Shape;16;p2"/>
            <p:cNvCxnSpPr/>
            <p:nvPr/>
          </p:nvCxnSpPr>
          <p:spPr>
            <a:xfrm>
              <a:off x="604488" y="100202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7" name="Google Shape;17;p2"/>
            <p:cNvSpPr/>
            <p:nvPr/>
          </p:nvSpPr>
          <p:spPr>
            <a:xfrm>
              <a:off x="910425" y="1372818"/>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 name="Google Shape;18;p2"/>
            <p:cNvCxnSpPr/>
            <p:nvPr/>
          </p:nvCxnSpPr>
          <p:spPr>
            <a:xfrm>
              <a:off x="604488" y="1450518"/>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9" name="Google Shape;19;p2"/>
            <p:cNvSpPr/>
            <p:nvPr/>
          </p:nvSpPr>
          <p:spPr>
            <a:xfrm>
              <a:off x="910425" y="1821311"/>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20;p2"/>
            <p:cNvCxnSpPr/>
            <p:nvPr/>
          </p:nvCxnSpPr>
          <p:spPr>
            <a:xfrm>
              <a:off x="604488" y="1899011"/>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21" name="Google Shape;21;p2"/>
            <p:cNvSpPr/>
            <p:nvPr/>
          </p:nvSpPr>
          <p:spPr>
            <a:xfrm>
              <a:off x="910425" y="226980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Google Shape;22;p2"/>
            <p:cNvCxnSpPr/>
            <p:nvPr/>
          </p:nvCxnSpPr>
          <p:spPr>
            <a:xfrm>
              <a:off x="604488" y="2347504"/>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23" name="Google Shape;23;p2"/>
            <p:cNvSpPr/>
            <p:nvPr/>
          </p:nvSpPr>
          <p:spPr>
            <a:xfrm>
              <a:off x="910425" y="2718296"/>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 name="Google Shape;24;p2"/>
            <p:cNvCxnSpPr/>
            <p:nvPr/>
          </p:nvCxnSpPr>
          <p:spPr>
            <a:xfrm>
              <a:off x="604488" y="2795996"/>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25" name="Google Shape;25;p2"/>
            <p:cNvSpPr/>
            <p:nvPr/>
          </p:nvSpPr>
          <p:spPr>
            <a:xfrm>
              <a:off x="910425" y="316678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 name="Google Shape;26;p2"/>
            <p:cNvCxnSpPr/>
            <p:nvPr/>
          </p:nvCxnSpPr>
          <p:spPr>
            <a:xfrm>
              <a:off x="604488" y="3244489"/>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27" name="Google Shape;27;p2"/>
            <p:cNvSpPr/>
            <p:nvPr/>
          </p:nvSpPr>
          <p:spPr>
            <a:xfrm>
              <a:off x="910425" y="3615282"/>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 name="Google Shape;28;p2"/>
            <p:cNvCxnSpPr/>
            <p:nvPr/>
          </p:nvCxnSpPr>
          <p:spPr>
            <a:xfrm>
              <a:off x="604488" y="3692982"/>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29" name="Google Shape;29;p2"/>
            <p:cNvSpPr/>
            <p:nvPr/>
          </p:nvSpPr>
          <p:spPr>
            <a:xfrm>
              <a:off x="910425" y="406377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 name="Google Shape;30;p2"/>
            <p:cNvCxnSpPr/>
            <p:nvPr/>
          </p:nvCxnSpPr>
          <p:spPr>
            <a:xfrm>
              <a:off x="604488" y="414147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673"/>
        <p:cNvGrpSpPr/>
        <p:nvPr/>
      </p:nvGrpSpPr>
      <p:grpSpPr>
        <a:xfrm>
          <a:off x="0" y="0"/>
          <a:ext cx="0" cy="0"/>
          <a:chOff x="0" y="0"/>
          <a:chExt cx="0" cy="0"/>
        </a:xfrm>
      </p:grpSpPr>
      <p:sp>
        <p:nvSpPr>
          <p:cNvPr id="674" name="Google Shape;674;p20"/>
          <p:cNvSpPr/>
          <p:nvPr/>
        </p:nvSpPr>
        <p:spPr>
          <a:xfrm flipH="1">
            <a:off x="738311" y="540150"/>
            <a:ext cx="7667400" cy="4063200"/>
          </a:xfrm>
          <a:prstGeom prst="roundRect">
            <a:avLst>
              <a:gd name="adj" fmla="val 6860"/>
            </a:avLst>
          </a:prstGeom>
          <a:solidFill>
            <a:schemeClr val="dk1"/>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flipH="1">
            <a:off x="830100" y="631200"/>
            <a:ext cx="7483800" cy="3881100"/>
          </a:xfrm>
          <a:prstGeom prst="roundRect">
            <a:avLst>
              <a:gd name="adj" fmla="val 7064"/>
            </a:avLst>
          </a:prstGeom>
          <a:solidFill>
            <a:schemeClr val="accent4"/>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20"/>
          <p:cNvGrpSpPr/>
          <p:nvPr/>
        </p:nvGrpSpPr>
        <p:grpSpPr>
          <a:xfrm>
            <a:off x="1482000" y="1328125"/>
            <a:ext cx="6180000" cy="3019000"/>
            <a:chOff x="1218700" y="1328125"/>
            <a:chExt cx="6180000" cy="3019000"/>
          </a:xfrm>
        </p:grpSpPr>
        <p:cxnSp>
          <p:nvCxnSpPr>
            <p:cNvPr id="677" name="Google Shape;677;p20"/>
            <p:cNvCxnSpPr/>
            <p:nvPr/>
          </p:nvCxnSpPr>
          <p:spPr>
            <a:xfrm>
              <a:off x="1218700" y="1328125"/>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78" name="Google Shape;678;p20"/>
            <p:cNvCxnSpPr/>
            <p:nvPr/>
          </p:nvCxnSpPr>
          <p:spPr>
            <a:xfrm>
              <a:off x="1218700" y="148702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79" name="Google Shape;679;p20"/>
            <p:cNvCxnSpPr/>
            <p:nvPr/>
          </p:nvCxnSpPr>
          <p:spPr>
            <a:xfrm>
              <a:off x="1218700" y="164591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80" name="Google Shape;680;p20"/>
            <p:cNvCxnSpPr/>
            <p:nvPr/>
          </p:nvCxnSpPr>
          <p:spPr>
            <a:xfrm>
              <a:off x="1218700" y="180480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81" name="Google Shape;681;p20"/>
            <p:cNvCxnSpPr/>
            <p:nvPr/>
          </p:nvCxnSpPr>
          <p:spPr>
            <a:xfrm>
              <a:off x="1218700" y="196370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82" name="Google Shape;682;p20"/>
            <p:cNvCxnSpPr/>
            <p:nvPr/>
          </p:nvCxnSpPr>
          <p:spPr>
            <a:xfrm>
              <a:off x="1218700" y="212259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83" name="Google Shape;683;p20"/>
            <p:cNvCxnSpPr/>
            <p:nvPr/>
          </p:nvCxnSpPr>
          <p:spPr>
            <a:xfrm>
              <a:off x="1218700" y="228149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84" name="Google Shape;684;p20"/>
            <p:cNvCxnSpPr/>
            <p:nvPr/>
          </p:nvCxnSpPr>
          <p:spPr>
            <a:xfrm>
              <a:off x="1218700" y="244038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85" name="Google Shape;685;p20"/>
            <p:cNvCxnSpPr/>
            <p:nvPr/>
          </p:nvCxnSpPr>
          <p:spPr>
            <a:xfrm>
              <a:off x="1218700" y="259928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86" name="Google Shape;686;p20"/>
            <p:cNvCxnSpPr/>
            <p:nvPr/>
          </p:nvCxnSpPr>
          <p:spPr>
            <a:xfrm>
              <a:off x="1218700" y="275817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87" name="Google Shape;687;p20"/>
            <p:cNvCxnSpPr/>
            <p:nvPr/>
          </p:nvCxnSpPr>
          <p:spPr>
            <a:xfrm>
              <a:off x="1218700" y="291707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88" name="Google Shape;688;p20"/>
            <p:cNvCxnSpPr/>
            <p:nvPr/>
          </p:nvCxnSpPr>
          <p:spPr>
            <a:xfrm>
              <a:off x="1218700" y="307596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89" name="Google Shape;689;p20"/>
            <p:cNvCxnSpPr/>
            <p:nvPr/>
          </p:nvCxnSpPr>
          <p:spPr>
            <a:xfrm>
              <a:off x="1218700" y="323486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90" name="Google Shape;690;p20"/>
            <p:cNvCxnSpPr/>
            <p:nvPr/>
          </p:nvCxnSpPr>
          <p:spPr>
            <a:xfrm>
              <a:off x="1218700" y="339375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91" name="Google Shape;691;p20"/>
            <p:cNvCxnSpPr/>
            <p:nvPr/>
          </p:nvCxnSpPr>
          <p:spPr>
            <a:xfrm>
              <a:off x="1218700" y="355265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92" name="Google Shape;692;p20"/>
            <p:cNvCxnSpPr/>
            <p:nvPr/>
          </p:nvCxnSpPr>
          <p:spPr>
            <a:xfrm>
              <a:off x="1218700" y="371154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93" name="Google Shape;693;p20"/>
            <p:cNvCxnSpPr/>
            <p:nvPr/>
          </p:nvCxnSpPr>
          <p:spPr>
            <a:xfrm>
              <a:off x="1218700" y="387044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94" name="Google Shape;694;p20"/>
            <p:cNvCxnSpPr/>
            <p:nvPr/>
          </p:nvCxnSpPr>
          <p:spPr>
            <a:xfrm>
              <a:off x="1218700" y="402933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95" name="Google Shape;695;p20"/>
            <p:cNvCxnSpPr/>
            <p:nvPr/>
          </p:nvCxnSpPr>
          <p:spPr>
            <a:xfrm>
              <a:off x="1218700" y="418823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96" name="Google Shape;696;p20"/>
            <p:cNvCxnSpPr/>
            <p:nvPr/>
          </p:nvCxnSpPr>
          <p:spPr>
            <a:xfrm>
              <a:off x="1218700" y="4347125"/>
              <a:ext cx="6180000" cy="0"/>
            </a:xfrm>
            <a:prstGeom prst="straightConnector1">
              <a:avLst/>
            </a:prstGeom>
            <a:noFill/>
            <a:ln w="9525" cap="flat" cmpd="sng">
              <a:solidFill>
                <a:schemeClr val="accent2"/>
              </a:solidFill>
              <a:prstDash val="solid"/>
              <a:round/>
              <a:headEnd type="none" w="med" len="med"/>
              <a:tailEnd type="none" w="med" len="med"/>
            </a:ln>
          </p:spPr>
        </p:cxnSp>
      </p:grpSp>
      <p:sp>
        <p:nvSpPr>
          <p:cNvPr id="697" name="Google Shape;697;p20"/>
          <p:cNvSpPr txBox="1">
            <a:spLocks noGrp="1"/>
          </p:cNvSpPr>
          <p:nvPr>
            <p:ph type="title"/>
          </p:nvPr>
        </p:nvSpPr>
        <p:spPr>
          <a:xfrm>
            <a:off x="1722300" y="861875"/>
            <a:ext cx="5699400" cy="4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b="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grpSp>
        <p:nvGrpSpPr>
          <p:cNvPr id="698" name="Google Shape;698;p20"/>
          <p:cNvGrpSpPr/>
          <p:nvPr/>
        </p:nvGrpSpPr>
        <p:grpSpPr>
          <a:xfrm>
            <a:off x="604488" y="924325"/>
            <a:ext cx="461337" cy="3294850"/>
            <a:chOff x="604488" y="924325"/>
            <a:chExt cx="461337" cy="3294850"/>
          </a:xfrm>
        </p:grpSpPr>
        <p:sp>
          <p:nvSpPr>
            <p:cNvPr id="699" name="Google Shape;699;p20"/>
            <p:cNvSpPr/>
            <p:nvPr/>
          </p:nvSpPr>
          <p:spPr>
            <a:xfrm>
              <a:off x="910425" y="92432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0" name="Google Shape;700;p20"/>
            <p:cNvCxnSpPr/>
            <p:nvPr/>
          </p:nvCxnSpPr>
          <p:spPr>
            <a:xfrm>
              <a:off x="604488" y="100202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701" name="Google Shape;701;p20"/>
            <p:cNvSpPr/>
            <p:nvPr/>
          </p:nvSpPr>
          <p:spPr>
            <a:xfrm>
              <a:off x="910425" y="1372818"/>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2" name="Google Shape;702;p20"/>
            <p:cNvCxnSpPr/>
            <p:nvPr/>
          </p:nvCxnSpPr>
          <p:spPr>
            <a:xfrm>
              <a:off x="604488" y="1450518"/>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703" name="Google Shape;703;p20"/>
            <p:cNvSpPr/>
            <p:nvPr/>
          </p:nvSpPr>
          <p:spPr>
            <a:xfrm>
              <a:off x="910425" y="1821311"/>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4" name="Google Shape;704;p20"/>
            <p:cNvCxnSpPr/>
            <p:nvPr/>
          </p:nvCxnSpPr>
          <p:spPr>
            <a:xfrm>
              <a:off x="604488" y="1899011"/>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705" name="Google Shape;705;p20"/>
            <p:cNvSpPr/>
            <p:nvPr/>
          </p:nvSpPr>
          <p:spPr>
            <a:xfrm>
              <a:off x="910425" y="226980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6" name="Google Shape;706;p20"/>
            <p:cNvCxnSpPr/>
            <p:nvPr/>
          </p:nvCxnSpPr>
          <p:spPr>
            <a:xfrm>
              <a:off x="604488" y="2347504"/>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707" name="Google Shape;707;p20"/>
            <p:cNvSpPr/>
            <p:nvPr/>
          </p:nvSpPr>
          <p:spPr>
            <a:xfrm>
              <a:off x="910425" y="2718296"/>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8" name="Google Shape;708;p20"/>
            <p:cNvCxnSpPr/>
            <p:nvPr/>
          </p:nvCxnSpPr>
          <p:spPr>
            <a:xfrm>
              <a:off x="604488" y="2795996"/>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709" name="Google Shape;709;p20"/>
            <p:cNvSpPr/>
            <p:nvPr/>
          </p:nvSpPr>
          <p:spPr>
            <a:xfrm>
              <a:off x="910425" y="316678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0" name="Google Shape;710;p20"/>
            <p:cNvCxnSpPr/>
            <p:nvPr/>
          </p:nvCxnSpPr>
          <p:spPr>
            <a:xfrm>
              <a:off x="604488" y="3244489"/>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711" name="Google Shape;711;p20"/>
            <p:cNvSpPr/>
            <p:nvPr/>
          </p:nvSpPr>
          <p:spPr>
            <a:xfrm>
              <a:off x="910425" y="3615282"/>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2" name="Google Shape;712;p20"/>
            <p:cNvCxnSpPr/>
            <p:nvPr/>
          </p:nvCxnSpPr>
          <p:spPr>
            <a:xfrm>
              <a:off x="604488" y="3692982"/>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713" name="Google Shape;713;p20"/>
            <p:cNvSpPr/>
            <p:nvPr/>
          </p:nvSpPr>
          <p:spPr>
            <a:xfrm>
              <a:off x="910425" y="406377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4" name="Google Shape;714;p20"/>
            <p:cNvCxnSpPr/>
            <p:nvPr/>
          </p:nvCxnSpPr>
          <p:spPr>
            <a:xfrm>
              <a:off x="604488" y="414147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grpSp>
      <p:grpSp>
        <p:nvGrpSpPr>
          <p:cNvPr id="715" name="Google Shape;715;p20"/>
          <p:cNvGrpSpPr/>
          <p:nvPr/>
        </p:nvGrpSpPr>
        <p:grpSpPr>
          <a:xfrm>
            <a:off x="604488" y="924325"/>
            <a:ext cx="461337" cy="3294850"/>
            <a:chOff x="604488" y="924325"/>
            <a:chExt cx="461337" cy="3294850"/>
          </a:xfrm>
        </p:grpSpPr>
        <p:sp>
          <p:nvSpPr>
            <p:cNvPr id="716" name="Google Shape;716;p20"/>
            <p:cNvSpPr/>
            <p:nvPr/>
          </p:nvSpPr>
          <p:spPr>
            <a:xfrm>
              <a:off x="910425" y="92432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7" name="Google Shape;717;p20"/>
            <p:cNvCxnSpPr/>
            <p:nvPr/>
          </p:nvCxnSpPr>
          <p:spPr>
            <a:xfrm>
              <a:off x="604488" y="100202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718" name="Google Shape;718;p20"/>
            <p:cNvSpPr/>
            <p:nvPr/>
          </p:nvSpPr>
          <p:spPr>
            <a:xfrm>
              <a:off x="910425" y="1372818"/>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9" name="Google Shape;719;p20"/>
            <p:cNvCxnSpPr/>
            <p:nvPr/>
          </p:nvCxnSpPr>
          <p:spPr>
            <a:xfrm>
              <a:off x="604488" y="1450518"/>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720" name="Google Shape;720;p20"/>
            <p:cNvSpPr/>
            <p:nvPr/>
          </p:nvSpPr>
          <p:spPr>
            <a:xfrm>
              <a:off x="910425" y="1821311"/>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1" name="Google Shape;721;p20"/>
            <p:cNvCxnSpPr/>
            <p:nvPr/>
          </p:nvCxnSpPr>
          <p:spPr>
            <a:xfrm>
              <a:off x="604488" y="1899011"/>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722" name="Google Shape;722;p20"/>
            <p:cNvSpPr/>
            <p:nvPr/>
          </p:nvSpPr>
          <p:spPr>
            <a:xfrm>
              <a:off x="910425" y="226980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3" name="Google Shape;723;p20"/>
            <p:cNvCxnSpPr/>
            <p:nvPr/>
          </p:nvCxnSpPr>
          <p:spPr>
            <a:xfrm>
              <a:off x="604488" y="2347504"/>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724" name="Google Shape;724;p20"/>
            <p:cNvSpPr/>
            <p:nvPr/>
          </p:nvSpPr>
          <p:spPr>
            <a:xfrm>
              <a:off x="910425" y="2718296"/>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5" name="Google Shape;725;p20"/>
            <p:cNvCxnSpPr/>
            <p:nvPr/>
          </p:nvCxnSpPr>
          <p:spPr>
            <a:xfrm>
              <a:off x="604488" y="2795996"/>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726" name="Google Shape;726;p20"/>
            <p:cNvSpPr/>
            <p:nvPr/>
          </p:nvSpPr>
          <p:spPr>
            <a:xfrm>
              <a:off x="910425" y="316678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7" name="Google Shape;727;p20"/>
            <p:cNvCxnSpPr/>
            <p:nvPr/>
          </p:nvCxnSpPr>
          <p:spPr>
            <a:xfrm>
              <a:off x="604488" y="3244489"/>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728" name="Google Shape;728;p20"/>
            <p:cNvSpPr/>
            <p:nvPr/>
          </p:nvSpPr>
          <p:spPr>
            <a:xfrm>
              <a:off x="910425" y="3615282"/>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9" name="Google Shape;729;p20"/>
            <p:cNvCxnSpPr/>
            <p:nvPr/>
          </p:nvCxnSpPr>
          <p:spPr>
            <a:xfrm>
              <a:off x="604488" y="3692982"/>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730" name="Google Shape;730;p20"/>
            <p:cNvSpPr/>
            <p:nvPr/>
          </p:nvSpPr>
          <p:spPr>
            <a:xfrm>
              <a:off x="910425" y="406377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1" name="Google Shape;731;p20"/>
            <p:cNvCxnSpPr/>
            <p:nvPr/>
          </p:nvCxnSpPr>
          <p:spPr>
            <a:xfrm>
              <a:off x="604488" y="414147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910"/>
        <p:cNvGrpSpPr/>
        <p:nvPr/>
      </p:nvGrpSpPr>
      <p:grpSpPr>
        <a:xfrm>
          <a:off x="0" y="0"/>
          <a:ext cx="0" cy="0"/>
          <a:chOff x="0" y="0"/>
          <a:chExt cx="0" cy="0"/>
        </a:xfrm>
      </p:grpSpPr>
      <p:sp>
        <p:nvSpPr>
          <p:cNvPr id="911" name="Google Shape;911;p25"/>
          <p:cNvSpPr/>
          <p:nvPr/>
        </p:nvSpPr>
        <p:spPr>
          <a:xfrm flipH="1">
            <a:off x="738311" y="540150"/>
            <a:ext cx="7667400" cy="4063200"/>
          </a:xfrm>
          <a:prstGeom prst="roundRect">
            <a:avLst>
              <a:gd name="adj" fmla="val 6860"/>
            </a:avLst>
          </a:prstGeom>
          <a:solidFill>
            <a:schemeClr val="dk1"/>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5"/>
          <p:cNvSpPr/>
          <p:nvPr/>
        </p:nvSpPr>
        <p:spPr>
          <a:xfrm flipH="1">
            <a:off x="830100" y="631200"/>
            <a:ext cx="7483800" cy="3881100"/>
          </a:xfrm>
          <a:prstGeom prst="roundRect">
            <a:avLst>
              <a:gd name="adj" fmla="val 7064"/>
            </a:avLst>
          </a:prstGeom>
          <a:solidFill>
            <a:schemeClr val="accent4"/>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25"/>
          <p:cNvGrpSpPr/>
          <p:nvPr/>
        </p:nvGrpSpPr>
        <p:grpSpPr>
          <a:xfrm>
            <a:off x="1482000" y="1328125"/>
            <a:ext cx="6180000" cy="3019000"/>
            <a:chOff x="1218700" y="1328125"/>
            <a:chExt cx="6180000" cy="3019000"/>
          </a:xfrm>
        </p:grpSpPr>
        <p:cxnSp>
          <p:nvCxnSpPr>
            <p:cNvPr id="914" name="Google Shape;914;p25"/>
            <p:cNvCxnSpPr/>
            <p:nvPr/>
          </p:nvCxnSpPr>
          <p:spPr>
            <a:xfrm>
              <a:off x="1218700" y="1328125"/>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15" name="Google Shape;915;p25"/>
            <p:cNvCxnSpPr/>
            <p:nvPr/>
          </p:nvCxnSpPr>
          <p:spPr>
            <a:xfrm>
              <a:off x="1218700" y="148702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16" name="Google Shape;916;p25"/>
            <p:cNvCxnSpPr/>
            <p:nvPr/>
          </p:nvCxnSpPr>
          <p:spPr>
            <a:xfrm>
              <a:off x="1218700" y="164591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17" name="Google Shape;917;p25"/>
            <p:cNvCxnSpPr/>
            <p:nvPr/>
          </p:nvCxnSpPr>
          <p:spPr>
            <a:xfrm>
              <a:off x="1218700" y="180480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18" name="Google Shape;918;p25"/>
            <p:cNvCxnSpPr/>
            <p:nvPr/>
          </p:nvCxnSpPr>
          <p:spPr>
            <a:xfrm>
              <a:off x="1218700" y="196370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19" name="Google Shape;919;p25"/>
            <p:cNvCxnSpPr/>
            <p:nvPr/>
          </p:nvCxnSpPr>
          <p:spPr>
            <a:xfrm>
              <a:off x="1218700" y="212259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20" name="Google Shape;920;p25"/>
            <p:cNvCxnSpPr/>
            <p:nvPr/>
          </p:nvCxnSpPr>
          <p:spPr>
            <a:xfrm>
              <a:off x="1218700" y="228149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21" name="Google Shape;921;p25"/>
            <p:cNvCxnSpPr/>
            <p:nvPr/>
          </p:nvCxnSpPr>
          <p:spPr>
            <a:xfrm>
              <a:off x="1218700" y="244038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22" name="Google Shape;922;p25"/>
            <p:cNvCxnSpPr/>
            <p:nvPr/>
          </p:nvCxnSpPr>
          <p:spPr>
            <a:xfrm>
              <a:off x="1218700" y="259928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23" name="Google Shape;923;p25"/>
            <p:cNvCxnSpPr/>
            <p:nvPr/>
          </p:nvCxnSpPr>
          <p:spPr>
            <a:xfrm>
              <a:off x="1218700" y="275817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24" name="Google Shape;924;p25"/>
            <p:cNvCxnSpPr/>
            <p:nvPr/>
          </p:nvCxnSpPr>
          <p:spPr>
            <a:xfrm>
              <a:off x="1218700" y="291707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25" name="Google Shape;925;p25"/>
            <p:cNvCxnSpPr/>
            <p:nvPr/>
          </p:nvCxnSpPr>
          <p:spPr>
            <a:xfrm>
              <a:off x="1218700" y="307596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26" name="Google Shape;926;p25"/>
            <p:cNvCxnSpPr/>
            <p:nvPr/>
          </p:nvCxnSpPr>
          <p:spPr>
            <a:xfrm>
              <a:off x="1218700" y="323486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27" name="Google Shape;927;p25"/>
            <p:cNvCxnSpPr/>
            <p:nvPr/>
          </p:nvCxnSpPr>
          <p:spPr>
            <a:xfrm>
              <a:off x="1218700" y="339375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28" name="Google Shape;928;p25"/>
            <p:cNvCxnSpPr/>
            <p:nvPr/>
          </p:nvCxnSpPr>
          <p:spPr>
            <a:xfrm>
              <a:off x="1218700" y="355265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29" name="Google Shape;929;p25"/>
            <p:cNvCxnSpPr/>
            <p:nvPr/>
          </p:nvCxnSpPr>
          <p:spPr>
            <a:xfrm>
              <a:off x="1218700" y="371154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30" name="Google Shape;930;p25"/>
            <p:cNvCxnSpPr/>
            <p:nvPr/>
          </p:nvCxnSpPr>
          <p:spPr>
            <a:xfrm>
              <a:off x="1218700" y="387044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31" name="Google Shape;931;p25"/>
            <p:cNvCxnSpPr/>
            <p:nvPr/>
          </p:nvCxnSpPr>
          <p:spPr>
            <a:xfrm>
              <a:off x="1218700" y="402933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32" name="Google Shape;932;p25"/>
            <p:cNvCxnSpPr/>
            <p:nvPr/>
          </p:nvCxnSpPr>
          <p:spPr>
            <a:xfrm>
              <a:off x="1218700" y="418823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33" name="Google Shape;933;p25"/>
            <p:cNvCxnSpPr/>
            <p:nvPr/>
          </p:nvCxnSpPr>
          <p:spPr>
            <a:xfrm>
              <a:off x="1218700" y="4347125"/>
              <a:ext cx="6180000" cy="0"/>
            </a:xfrm>
            <a:prstGeom prst="straightConnector1">
              <a:avLst/>
            </a:prstGeom>
            <a:noFill/>
            <a:ln w="9525" cap="flat" cmpd="sng">
              <a:solidFill>
                <a:schemeClr val="accent2"/>
              </a:solidFill>
              <a:prstDash val="solid"/>
              <a:round/>
              <a:headEnd type="none" w="med" len="med"/>
              <a:tailEnd type="none" w="med" len="med"/>
            </a:ln>
          </p:spPr>
        </p:cxnSp>
      </p:grpSp>
      <p:sp>
        <p:nvSpPr>
          <p:cNvPr id="934" name="Google Shape;934;p25"/>
          <p:cNvSpPr txBox="1">
            <a:spLocks noGrp="1"/>
          </p:cNvSpPr>
          <p:nvPr>
            <p:ph type="title"/>
          </p:nvPr>
        </p:nvSpPr>
        <p:spPr>
          <a:xfrm>
            <a:off x="2349232" y="1750225"/>
            <a:ext cx="1823700" cy="276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35" name="Google Shape;935;p25"/>
          <p:cNvSpPr txBox="1">
            <a:spLocks noGrp="1"/>
          </p:cNvSpPr>
          <p:nvPr>
            <p:ph type="subTitle" idx="1"/>
          </p:nvPr>
        </p:nvSpPr>
        <p:spPr>
          <a:xfrm>
            <a:off x="2349225" y="2150225"/>
            <a:ext cx="1823700" cy="613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6" name="Google Shape;936;p25"/>
          <p:cNvSpPr txBox="1">
            <a:spLocks noGrp="1"/>
          </p:cNvSpPr>
          <p:nvPr>
            <p:ph type="title" idx="2"/>
          </p:nvPr>
        </p:nvSpPr>
        <p:spPr>
          <a:xfrm>
            <a:off x="1618200" y="861875"/>
            <a:ext cx="5906100" cy="4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b="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937" name="Google Shape;937;p25"/>
          <p:cNvSpPr txBox="1">
            <a:spLocks noGrp="1"/>
          </p:cNvSpPr>
          <p:nvPr>
            <p:ph type="title" idx="3"/>
          </p:nvPr>
        </p:nvSpPr>
        <p:spPr>
          <a:xfrm>
            <a:off x="5469032" y="1750225"/>
            <a:ext cx="1823700" cy="276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38" name="Google Shape;938;p25"/>
          <p:cNvSpPr txBox="1">
            <a:spLocks noGrp="1"/>
          </p:cNvSpPr>
          <p:nvPr>
            <p:ph type="subTitle" idx="4"/>
          </p:nvPr>
        </p:nvSpPr>
        <p:spPr>
          <a:xfrm>
            <a:off x="5469025" y="2150225"/>
            <a:ext cx="1823700" cy="613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9" name="Google Shape;939;p25"/>
          <p:cNvSpPr txBox="1">
            <a:spLocks noGrp="1"/>
          </p:cNvSpPr>
          <p:nvPr>
            <p:ph type="title" idx="5"/>
          </p:nvPr>
        </p:nvSpPr>
        <p:spPr>
          <a:xfrm>
            <a:off x="3909132" y="3106675"/>
            <a:ext cx="1823700" cy="276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0" name="Google Shape;940;p25"/>
          <p:cNvSpPr txBox="1">
            <a:spLocks noGrp="1"/>
          </p:cNvSpPr>
          <p:nvPr>
            <p:ph type="subTitle" idx="6"/>
          </p:nvPr>
        </p:nvSpPr>
        <p:spPr>
          <a:xfrm>
            <a:off x="3909125" y="3506675"/>
            <a:ext cx="1823700" cy="613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41" name="Google Shape;941;p25"/>
          <p:cNvGrpSpPr/>
          <p:nvPr/>
        </p:nvGrpSpPr>
        <p:grpSpPr>
          <a:xfrm>
            <a:off x="604488" y="924325"/>
            <a:ext cx="461337" cy="3294850"/>
            <a:chOff x="604488" y="924325"/>
            <a:chExt cx="461337" cy="3294850"/>
          </a:xfrm>
        </p:grpSpPr>
        <p:sp>
          <p:nvSpPr>
            <p:cNvPr id="942" name="Google Shape;942;p25"/>
            <p:cNvSpPr/>
            <p:nvPr/>
          </p:nvSpPr>
          <p:spPr>
            <a:xfrm>
              <a:off x="910425" y="92432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3" name="Google Shape;943;p25"/>
            <p:cNvCxnSpPr/>
            <p:nvPr/>
          </p:nvCxnSpPr>
          <p:spPr>
            <a:xfrm>
              <a:off x="604488" y="100202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944" name="Google Shape;944;p25"/>
            <p:cNvSpPr/>
            <p:nvPr/>
          </p:nvSpPr>
          <p:spPr>
            <a:xfrm>
              <a:off x="910425" y="1372818"/>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5" name="Google Shape;945;p25"/>
            <p:cNvCxnSpPr/>
            <p:nvPr/>
          </p:nvCxnSpPr>
          <p:spPr>
            <a:xfrm>
              <a:off x="604488" y="1450518"/>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946" name="Google Shape;946;p25"/>
            <p:cNvSpPr/>
            <p:nvPr/>
          </p:nvSpPr>
          <p:spPr>
            <a:xfrm>
              <a:off x="910425" y="1821311"/>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7" name="Google Shape;947;p25"/>
            <p:cNvCxnSpPr/>
            <p:nvPr/>
          </p:nvCxnSpPr>
          <p:spPr>
            <a:xfrm>
              <a:off x="604488" y="1899011"/>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948" name="Google Shape;948;p25"/>
            <p:cNvSpPr/>
            <p:nvPr/>
          </p:nvSpPr>
          <p:spPr>
            <a:xfrm>
              <a:off x="910425" y="226980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9" name="Google Shape;949;p25"/>
            <p:cNvCxnSpPr/>
            <p:nvPr/>
          </p:nvCxnSpPr>
          <p:spPr>
            <a:xfrm>
              <a:off x="604488" y="2347504"/>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950" name="Google Shape;950;p25"/>
            <p:cNvSpPr/>
            <p:nvPr/>
          </p:nvSpPr>
          <p:spPr>
            <a:xfrm>
              <a:off x="910425" y="2718296"/>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1" name="Google Shape;951;p25"/>
            <p:cNvCxnSpPr/>
            <p:nvPr/>
          </p:nvCxnSpPr>
          <p:spPr>
            <a:xfrm>
              <a:off x="604488" y="2795996"/>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952" name="Google Shape;952;p25"/>
            <p:cNvSpPr/>
            <p:nvPr/>
          </p:nvSpPr>
          <p:spPr>
            <a:xfrm>
              <a:off x="910425" y="316678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3" name="Google Shape;953;p25"/>
            <p:cNvCxnSpPr/>
            <p:nvPr/>
          </p:nvCxnSpPr>
          <p:spPr>
            <a:xfrm>
              <a:off x="604488" y="3244489"/>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954" name="Google Shape;954;p25"/>
            <p:cNvSpPr/>
            <p:nvPr/>
          </p:nvSpPr>
          <p:spPr>
            <a:xfrm>
              <a:off x="910425" y="3615282"/>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5" name="Google Shape;955;p25"/>
            <p:cNvCxnSpPr/>
            <p:nvPr/>
          </p:nvCxnSpPr>
          <p:spPr>
            <a:xfrm>
              <a:off x="604488" y="3692982"/>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956" name="Google Shape;956;p25"/>
            <p:cNvSpPr/>
            <p:nvPr/>
          </p:nvSpPr>
          <p:spPr>
            <a:xfrm>
              <a:off x="910425" y="406377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7" name="Google Shape;957;p25"/>
            <p:cNvCxnSpPr/>
            <p:nvPr/>
          </p:nvCxnSpPr>
          <p:spPr>
            <a:xfrm>
              <a:off x="604488" y="414147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8">
  <p:cSld name="CUSTOM_4_1_1_1_1_1_1_3">
    <p:spTree>
      <p:nvGrpSpPr>
        <p:cNvPr id="1" name="Shape 1614"/>
        <p:cNvGrpSpPr/>
        <p:nvPr/>
      </p:nvGrpSpPr>
      <p:grpSpPr>
        <a:xfrm>
          <a:off x="0" y="0"/>
          <a:ext cx="0" cy="0"/>
          <a:chOff x="0" y="0"/>
          <a:chExt cx="0" cy="0"/>
        </a:xfrm>
      </p:grpSpPr>
      <p:sp>
        <p:nvSpPr>
          <p:cNvPr id="1615" name="Google Shape;1615;p40"/>
          <p:cNvSpPr/>
          <p:nvPr/>
        </p:nvSpPr>
        <p:spPr>
          <a:xfrm flipH="1">
            <a:off x="738311" y="540150"/>
            <a:ext cx="7667400" cy="4063200"/>
          </a:xfrm>
          <a:prstGeom prst="roundRect">
            <a:avLst>
              <a:gd name="adj" fmla="val 6860"/>
            </a:avLst>
          </a:prstGeom>
          <a:solidFill>
            <a:schemeClr val="dk1"/>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0"/>
          <p:cNvSpPr/>
          <p:nvPr/>
        </p:nvSpPr>
        <p:spPr>
          <a:xfrm flipH="1">
            <a:off x="830100" y="631200"/>
            <a:ext cx="7483800" cy="3881100"/>
          </a:xfrm>
          <a:prstGeom prst="roundRect">
            <a:avLst>
              <a:gd name="adj" fmla="val 7064"/>
            </a:avLst>
          </a:prstGeom>
          <a:solidFill>
            <a:schemeClr val="accent4"/>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7" name="Google Shape;1617;p40"/>
          <p:cNvGrpSpPr/>
          <p:nvPr/>
        </p:nvGrpSpPr>
        <p:grpSpPr>
          <a:xfrm>
            <a:off x="1482000" y="1328125"/>
            <a:ext cx="6180000" cy="3019000"/>
            <a:chOff x="1218700" y="1328125"/>
            <a:chExt cx="6180000" cy="3019000"/>
          </a:xfrm>
        </p:grpSpPr>
        <p:cxnSp>
          <p:nvCxnSpPr>
            <p:cNvPr id="1618" name="Google Shape;1618;p40"/>
            <p:cNvCxnSpPr/>
            <p:nvPr/>
          </p:nvCxnSpPr>
          <p:spPr>
            <a:xfrm>
              <a:off x="1218700" y="1328125"/>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619" name="Google Shape;1619;p40"/>
            <p:cNvCxnSpPr/>
            <p:nvPr/>
          </p:nvCxnSpPr>
          <p:spPr>
            <a:xfrm>
              <a:off x="1218700" y="148702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620" name="Google Shape;1620;p40"/>
            <p:cNvCxnSpPr/>
            <p:nvPr/>
          </p:nvCxnSpPr>
          <p:spPr>
            <a:xfrm>
              <a:off x="1218700" y="164591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621" name="Google Shape;1621;p40"/>
            <p:cNvCxnSpPr/>
            <p:nvPr/>
          </p:nvCxnSpPr>
          <p:spPr>
            <a:xfrm>
              <a:off x="1218700" y="180480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622" name="Google Shape;1622;p40"/>
            <p:cNvCxnSpPr/>
            <p:nvPr/>
          </p:nvCxnSpPr>
          <p:spPr>
            <a:xfrm>
              <a:off x="1218700" y="196370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623" name="Google Shape;1623;p40"/>
            <p:cNvCxnSpPr/>
            <p:nvPr/>
          </p:nvCxnSpPr>
          <p:spPr>
            <a:xfrm>
              <a:off x="1218700" y="212259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624" name="Google Shape;1624;p40"/>
            <p:cNvCxnSpPr/>
            <p:nvPr/>
          </p:nvCxnSpPr>
          <p:spPr>
            <a:xfrm>
              <a:off x="1218700" y="228149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625" name="Google Shape;1625;p40"/>
            <p:cNvCxnSpPr/>
            <p:nvPr/>
          </p:nvCxnSpPr>
          <p:spPr>
            <a:xfrm>
              <a:off x="1218700" y="244038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626" name="Google Shape;1626;p40"/>
            <p:cNvCxnSpPr/>
            <p:nvPr/>
          </p:nvCxnSpPr>
          <p:spPr>
            <a:xfrm>
              <a:off x="1218700" y="259928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627" name="Google Shape;1627;p40"/>
            <p:cNvCxnSpPr/>
            <p:nvPr/>
          </p:nvCxnSpPr>
          <p:spPr>
            <a:xfrm>
              <a:off x="1218700" y="275817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628" name="Google Shape;1628;p40"/>
            <p:cNvCxnSpPr/>
            <p:nvPr/>
          </p:nvCxnSpPr>
          <p:spPr>
            <a:xfrm>
              <a:off x="1218700" y="291707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629" name="Google Shape;1629;p40"/>
            <p:cNvCxnSpPr/>
            <p:nvPr/>
          </p:nvCxnSpPr>
          <p:spPr>
            <a:xfrm>
              <a:off x="1218700" y="307596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630" name="Google Shape;1630;p40"/>
            <p:cNvCxnSpPr/>
            <p:nvPr/>
          </p:nvCxnSpPr>
          <p:spPr>
            <a:xfrm>
              <a:off x="1218700" y="323486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631" name="Google Shape;1631;p40"/>
            <p:cNvCxnSpPr/>
            <p:nvPr/>
          </p:nvCxnSpPr>
          <p:spPr>
            <a:xfrm>
              <a:off x="1218700" y="339375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632" name="Google Shape;1632;p40"/>
            <p:cNvCxnSpPr/>
            <p:nvPr/>
          </p:nvCxnSpPr>
          <p:spPr>
            <a:xfrm>
              <a:off x="1218700" y="355265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633" name="Google Shape;1633;p40"/>
            <p:cNvCxnSpPr/>
            <p:nvPr/>
          </p:nvCxnSpPr>
          <p:spPr>
            <a:xfrm>
              <a:off x="1218700" y="371154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634" name="Google Shape;1634;p40"/>
            <p:cNvCxnSpPr/>
            <p:nvPr/>
          </p:nvCxnSpPr>
          <p:spPr>
            <a:xfrm>
              <a:off x="1218700" y="387044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635" name="Google Shape;1635;p40"/>
            <p:cNvCxnSpPr/>
            <p:nvPr/>
          </p:nvCxnSpPr>
          <p:spPr>
            <a:xfrm>
              <a:off x="1218700" y="402933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636" name="Google Shape;1636;p40"/>
            <p:cNvCxnSpPr/>
            <p:nvPr/>
          </p:nvCxnSpPr>
          <p:spPr>
            <a:xfrm>
              <a:off x="1218700" y="418823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637" name="Google Shape;1637;p40"/>
            <p:cNvCxnSpPr/>
            <p:nvPr/>
          </p:nvCxnSpPr>
          <p:spPr>
            <a:xfrm>
              <a:off x="1218700" y="4347125"/>
              <a:ext cx="6180000" cy="0"/>
            </a:xfrm>
            <a:prstGeom prst="straightConnector1">
              <a:avLst/>
            </a:prstGeom>
            <a:noFill/>
            <a:ln w="9525" cap="flat" cmpd="sng">
              <a:solidFill>
                <a:schemeClr val="accent2"/>
              </a:solidFill>
              <a:prstDash val="solid"/>
              <a:round/>
              <a:headEnd type="none" w="med" len="med"/>
              <a:tailEnd type="none" w="med" len="med"/>
            </a:ln>
          </p:spPr>
        </p:cxnSp>
      </p:grpSp>
      <p:sp>
        <p:nvSpPr>
          <p:cNvPr id="1638" name="Google Shape;1638;p40"/>
          <p:cNvSpPr txBox="1">
            <a:spLocks noGrp="1"/>
          </p:cNvSpPr>
          <p:nvPr>
            <p:ph type="subTitle" idx="1"/>
          </p:nvPr>
        </p:nvSpPr>
        <p:spPr>
          <a:xfrm flipH="1">
            <a:off x="2608650" y="2702498"/>
            <a:ext cx="3926700" cy="6753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39" name="Google Shape;1639;p40"/>
          <p:cNvSpPr txBox="1">
            <a:spLocks noGrp="1"/>
          </p:cNvSpPr>
          <p:nvPr>
            <p:ph type="title"/>
          </p:nvPr>
        </p:nvSpPr>
        <p:spPr>
          <a:xfrm>
            <a:off x="2556163" y="1765700"/>
            <a:ext cx="4042200" cy="918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2800"/>
              <a:buNone/>
              <a:defRPr sz="6000" b="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grpSp>
        <p:nvGrpSpPr>
          <p:cNvPr id="1640" name="Google Shape;1640;p40"/>
          <p:cNvGrpSpPr/>
          <p:nvPr/>
        </p:nvGrpSpPr>
        <p:grpSpPr>
          <a:xfrm>
            <a:off x="604488" y="924325"/>
            <a:ext cx="461337" cy="3294850"/>
            <a:chOff x="604488" y="924325"/>
            <a:chExt cx="461337" cy="3294850"/>
          </a:xfrm>
        </p:grpSpPr>
        <p:sp>
          <p:nvSpPr>
            <p:cNvPr id="1641" name="Google Shape;1641;p40"/>
            <p:cNvSpPr/>
            <p:nvPr/>
          </p:nvSpPr>
          <p:spPr>
            <a:xfrm>
              <a:off x="910425" y="92432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2" name="Google Shape;1642;p40"/>
            <p:cNvCxnSpPr/>
            <p:nvPr/>
          </p:nvCxnSpPr>
          <p:spPr>
            <a:xfrm>
              <a:off x="604488" y="100202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643" name="Google Shape;1643;p40"/>
            <p:cNvSpPr/>
            <p:nvPr/>
          </p:nvSpPr>
          <p:spPr>
            <a:xfrm>
              <a:off x="910425" y="1372818"/>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4" name="Google Shape;1644;p40"/>
            <p:cNvCxnSpPr/>
            <p:nvPr/>
          </p:nvCxnSpPr>
          <p:spPr>
            <a:xfrm>
              <a:off x="604488" y="1450518"/>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645" name="Google Shape;1645;p40"/>
            <p:cNvSpPr/>
            <p:nvPr/>
          </p:nvSpPr>
          <p:spPr>
            <a:xfrm>
              <a:off x="910425" y="1821311"/>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6" name="Google Shape;1646;p40"/>
            <p:cNvCxnSpPr/>
            <p:nvPr/>
          </p:nvCxnSpPr>
          <p:spPr>
            <a:xfrm>
              <a:off x="604488" y="1899011"/>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647" name="Google Shape;1647;p40"/>
            <p:cNvSpPr/>
            <p:nvPr/>
          </p:nvSpPr>
          <p:spPr>
            <a:xfrm>
              <a:off x="910425" y="226980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8" name="Google Shape;1648;p40"/>
            <p:cNvCxnSpPr/>
            <p:nvPr/>
          </p:nvCxnSpPr>
          <p:spPr>
            <a:xfrm>
              <a:off x="604488" y="2347504"/>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649" name="Google Shape;1649;p40"/>
            <p:cNvSpPr/>
            <p:nvPr/>
          </p:nvSpPr>
          <p:spPr>
            <a:xfrm>
              <a:off x="910425" y="2718296"/>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50" name="Google Shape;1650;p40"/>
            <p:cNvCxnSpPr/>
            <p:nvPr/>
          </p:nvCxnSpPr>
          <p:spPr>
            <a:xfrm>
              <a:off x="604488" y="2795996"/>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651" name="Google Shape;1651;p40"/>
            <p:cNvSpPr/>
            <p:nvPr/>
          </p:nvSpPr>
          <p:spPr>
            <a:xfrm>
              <a:off x="910425" y="316678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52" name="Google Shape;1652;p40"/>
            <p:cNvCxnSpPr/>
            <p:nvPr/>
          </p:nvCxnSpPr>
          <p:spPr>
            <a:xfrm>
              <a:off x="604488" y="3244489"/>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653" name="Google Shape;1653;p40"/>
            <p:cNvSpPr/>
            <p:nvPr/>
          </p:nvSpPr>
          <p:spPr>
            <a:xfrm>
              <a:off x="910425" y="3615282"/>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54" name="Google Shape;1654;p40"/>
            <p:cNvCxnSpPr/>
            <p:nvPr/>
          </p:nvCxnSpPr>
          <p:spPr>
            <a:xfrm>
              <a:off x="604488" y="3692982"/>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655" name="Google Shape;1655;p40"/>
            <p:cNvSpPr/>
            <p:nvPr/>
          </p:nvSpPr>
          <p:spPr>
            <a:xfrm>
              <a:off x="910425" y="406377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56" name="Google Shape;1656;p40"/>
            <p:cNvCxnSpPr/>
            <p:nvPr/>
          </p:nvCxnSpPr>
          <p:spPr>
            <a:xfrm>
              <a:off x="604488" y="414147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1830"/>
        <p:cNvGrpSpPr/>
        <p:nvPr/>
      </p:nvGrpSpPr>
      <p:grpSpPr>
        <a:xfrm>
          <a:off x="0" y="0"/>
          <a:ext cx="0" cy="0"/>
          <a:chOff x="0" y="0"/>
          <a:chExt cx="0" cy="0"/>
        </a:xfrm>
      </p:grpSpPr>
      <p:sp>
        <p:nvSpPr>
          <p:cNvPr id="1831" name="Google Shape;1831;p45"/>
          <p:cNvSpPr/>
          <p:nvPr/>
        </p:nvSpPr>
        <p:spPr>
          <a:xfrm rot="10800000">
            <a:off x="325263" y="3564263"/>
            <a:ext cx="791400" cy="395700"/>
          </a:xfrm>
          <a:prstGeom prst="homePlate">
            <a:avLst>
              <a:gd name="adj" fmla="val 5180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5"/>
          <p:cNvSpPr/>
          <p:nvPr/>
        </p:nvSpPr>
        <p:spPr>
          <a:xfrm>
            <a:off x="738288" y="540150"/>
            <a:ext cx="7667400" cy="4063200"/>
          </a:xfrm>
          <a:prstGeom prst="roundRect">
            <a:avLst>
              <a:gd name="adj" fmla="val 6860"/>
            </a:avLst>
          </a:prstGeom>
          <a:solidFill>
            <a:schemeClr val="dk1"/>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txBox="1">
            <a:spLocks noGrp="1"/>
          </p:cNvSpPr>
          <p:nvPr>
            <p:ph type="subTitle" idx="1"/>
          </p:nvPr>
        </p:nvSpPr>
        <p:spPr>
          <a:xfrm>
            <a:off x="2414550" y="1902450"/>
            <a:ext cx="4314900" cy="112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1400"/>
              <a:buNone/>
              <a:defRPr sz="1600">
                <a:solidFill>
                  <a:schemeClr val="accent2"/>
                </a:solidFill>
              </a:defRPr>
            </a:lvl1pPr>
            <a:lvl2pPr lvl="1" algn="ctr" rtl="0">
              <a:lnSpc>
                <a:spcPct val="100000"/>
              </a:lnSpc>
              <a:spcBef>
                <a:spcPts val="0"/>
              </a:spcBef>
              <a:spcAft>
                <a:spcPts val="0"/>
              </a:spcAft>
              <a:buClr>
                <a:schemeClr val="accent2"/>
              </a:buClr>
              <a:buSzPts val="1400"/>
              <a:buNone/>
              <a:defRPr>
                <a:solidFill>
                  <a:schemeClr val="accent2"/>
                </a:solidFill>
              </a:defRPr>
            </a:lvl2pPr>
            <a:lvl3pPr lvl="2" algn="ctr" rtl="0">
              <a:lnSpc>
                <a:spcPct val="100000"/>
              </a:lnSpc>
              <a:spcBef>
                <a:spcPts val="0"/>
              </a:spcBef>
              <a:spcAft>
                <a:spcPts val="0"/>
              </a:spcAft>
              <a:buClr>
                <a:schemeClr val="accent2"/>
              </a:buClr>
              <a:buSzPts val="1400"/>
              <a:buNone/>
              <a:defRPr>
                <a:solidFill>
                  <a:schemeClr val="accent2"/>
                </a:solidFill>
              </a:defRPr>
            </a:lvl3pPr>
            <a:lvl4pPr lvl="3" algn="ctr" rtl="0">
              <a:lnSpc>
                <a:spcPct val="100000"/>
              </a:lnSpc>
              <a:spcBef>
                <a:spcPts val="0"/>
              </a:spcBef>
              <a:spcAft>
                <a:spcPts val="0"/>
              </a:spcAft>
              <a:buClr>
                <a:schemeClr val="accent2"/>
              </a:buClr>
              <a:buSzPts val="1400"/>
              <a:buNone/>
              <a:defRPr>
                <a:solidFill>
                  <a:schemeClr val="accent2"/>
                </a:solidFill>
              </a:defRPr>
            </a:lvl4pPr>
            <a:lvl5pPr lvl="4" algn="ctr" rtl="0">
              <a:lnSpc>
                <a:spcPct val="100000"/>
              </a:lnSpc>
              <a:spcBef>
                <a:spcPts val="0"/>
              </a:spcBef>
              <a:spcAft>
                <a:spcPts val="0"/>
              </a:spcAft>
              <a:buClr>
                <a:schemeClr val="accent2"/>
              </a:buClr>
              <a:buSzPts val="1400"/>
              <a:buNone/>
              <a:defRPr>
                <a:solidFill>
                  <a:schemeClr val="accent2"/>
                </a:solidFill>
              </a:defRPr>
            </a:lvl5pPr>
            <a:lvl6pPr lvl="5" algn="ctr" rtl="0">
              <a:lnSpc>
                <a:spcPct val="100000"/>
              </a:lnSpc>
              <a:spcBef>
                <a:spcPts val="0"/>
              </a:spcBef>
              <a:spcAft>
                <a:spcPts val="0"/>
              </a:spcAft>
              <a:buClr>
                <a:schemeClr val="accent2"/>
              </a:buClr>
              <a:buSzPts val="1400"/>
              <a:buNone/>
              <a:defRPr>
                <a:solidFill>
                  <a:schemeClr val="accent2"/>
                </a:solidFill>
              </a:defRPr>
            </a:lvl6pPr>
            <a:lvl7pPr lvl="6" algn="ctr" rtl="0">
              <a:lnSpc>
                <a:spcPct val="100000"/>
              </a:lnSpc>
              <a:spcBef>
                <a:spcPts val="0"/>
              </a:spcBef>
              <a:spcAft>
                <a:spcPts val="0"/>
              </a:spcAft>
              <a:buClr>
                <a:schemeClr val="accent2"/>
              </a:buClr>
              <a:buSzPts val="1400"/>
              <a:buNone/>
              <a:defRPr>
                <a:solidFill>
                  <a:schemeClr val="accent2"/>
                </a:solidFill>
              </a:defRPr>
            </a:lvl7pPr>
            <a:lvl8pPr lvl="7" algn="ctr" rtl="0">
              <a:lnSpc>
                <a:spcPct val="100000"/>
              </a:lnSpc>
              <a:spcBef>
                <a:spcPts val="0"/>
              </a:spcBef>
              <a:spcAft>
                <a:spcPts val="0"/>
              </a:spcAft>
              <a:buClr>
                <a:schemeClr val="accent2"/>
              </a:buClr>
              <a:buSzPts val="1400"/>
              <a:buNone/>
              <a:defRPr>
                <a:solidFill>
                  <a:schemeClr val="accent2"/>
                </a:solidFill>
              </a:defRPr>
            </a:lvl8pPr>
            <a:lvl9pPr lvl="8" algn="ctr" rtl="0">
              <a:lnSpc>
                <a:spcPct val="100000"/>
              </a:lnSpc>
              <a:spcBef>
                <a:spcPts val="0"/>
              </a:spcBef>
              <a:spcAft>
                <a:spcPts val="0"/>
              </a:spcAft>
              <a:buClr>
                <a:schemeClr val="accent2"/>
              </a:buClr>
              <a:buSzPts val="1400"/>
              <a:buNone/>
              <a:defRPr>
                <a:solidFill>
                  <a:schemeClr val="accent2"/>
                </a:solidFill>
              </a:defRPr>
            </a:lvl9pPr>
          </a:lstStyle>
          <a:p>
            <a:endParaRPr/>
          </a:p>
        </p:txBody>
      </p:sp>
      <p:sp>
        <p:nvSpPr>
          <p:cNvPr id="1834" name="Google Shape;1834;p45"/>
          <p:cNvSpPr txBox="1"/>
          <p:nvPr/>
        </p:nvSpPr>
        <p:spPr>
          <a:xfrm>
            <a:off x="2414550" y="3777513"/>
            <a:ext cx="4314900" cy="32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accent2"/>
                </a:solidFill>
                <a:latin typeface="Barlow Semi Condensed"/>
                <a:ea typeface="Barlow Semi Condensed"/>
                <a:cs typeface="Barlow Semi Condensed"/>
                <a:sym typeface="Barlow Semi Condensed"/>
              </a:rPr>
              <a:t>CREDITS: This presentation template was created by </a:t>
            </a:r>
            <a:r>
              <a:rPr lang="en" sz="1200">
                <a:solidFill>
                  <a:schemeClr val="accent2"/>
                </a:solidFill>
                <a:uFill>
                  <a:noFill/>
                </a:uFill>
                <a:latin typeface="Barlow Semi Condensed SemiBold"/>
                <a:ea typeface="Barlow Semi Condensed SemiBold"/>
                <a:cs typeface="Barlow Semi Condensed SemiBold"/>
                <a:sym typeface="Barlow Semi Condensed SemiBold"/>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accent2"/>
                </a:solidFill>
                <a:latin typeface="Barlow Semi Condensed"/>
                <a:ea typeface="Barlow Semi Condensed"/>
                <a:cs typeface="Barlow Semi Condensed"/>
                <a:sym typeface="Barlow Semi Condensed"/>
              </a:rPr>
              <a:t>, including icons by</a:t>
            </a:r>
            <a:r>
              <a:rPr lang="en" sz="1200">
                <a:solidFill>
                  <a:schemeClr val="accent2"/>
                </a:solidFill>
                <a:latin typeface="Barlow Semi Condensed SemiBold"/>
                <a:ea typeface="Barlow Semi Condensed SemiBold"/>
                <a:cs typeface="Barlow Semi Condensed SemiBold"/>
                <a:sym typeface="Barlow Semi Condensed SemiBold"/>
              </a:rPr>
              <a:t> </a:t>
            </a:r>
            <a:r>
              <a:rPr lang="en" sz="1200">
                <a:solidFill>
                  <a:schemeClr val="accent2"/>
                </a:solidFill>
                <a:uFill>
                  <a:noFill/>
                </a:uFill>
                <a:latin typeface="Barlow Semi Condensed SemiBold"/>
                <a:ea typeface="Barlow Semi Condensed SemiBold"/>
                <a:cs typeface="Barlow Semi Condensed SemiBold"/>
                <a:sym typeface="Barlow Semi Condensed SemiBold"/>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accent2"/>
                </a:solidFill>
                <a:latin typeface="Barlow Semi Condensed"/>
                <a:ea typeface="Barlow Semi Condensed"/>
                <a:cs typeface="Barlow Semi Condensed"/>
                <a:sym typeface="Barlow Semi Condensed"/>
              </a:rPr>
              <a:t>, and infographics &amp; images by </a:t>
            </a:r>
            <a:r>
              <a:rPr lang="en" sz="1200">
                <a:solidFill>
                  <a:schemeClr val="accent2"/>
                </a:solidFill>
                <a:uFill>
                  <a:noFill/>
                </a:uFill>
                <a:latin typeface="Barlow Semi Condensed SemiBold"/>
                <a:ea typeface="Barlow Semi Condensed SemiBold"/>
                <a:cs typeface="Barlow Semi Condensed SemiBold"/>
                <a:sym typeface="Barlow Semi Condensed SemiBold"/>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a:solidFill>
                  <a:schemeClr val="accent2"/>
                </a:solidFill>
                <a:latin typeface="Barlow Semi Condensed SemiBold"/>
                <a:ea typeface="Barlow Semi Condensed SemiBold"/>
                <a:cs typeface="Barlow Semi Condensed SemiBold"/>
                <a:sym typeface="Barlow Semi Condensed SemiBold"/>
              </a:rPr>
              <a:t> </a:t>
            </a:r>
            <a:endParaRPr sz="1200">
              <a:solidFill>
                <a:schemeClr val="accent2"/>
              </a:solidFill>
              <a:latin typeface="Barlow Semi Condensed"/>
              <a:ea typeface="Barlow Semi Condensed"/>
              <a:cs typeface="Barlow Semi Condensed"/>
              <a:sym typeface="Barlow Semi Condensed"/>
            </a:endParaRPr>
          </a:p>
        </p:txBody>
      </p:sp>
      <p:sp>
        <p:nvSpPr>
          <p:cNvPr id="1835" name="Google Shape;1835;p45"/>
          <p:cNvSpPr/>
          <p:nvPr/>
        </p:nvSpPr>
        <p:spPr>
          <a:xfrm>
            <a:off x="6668575" y="800100"/>
            <a:ext cx="1736700" cy="873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5"/>
          <p:cNvSpPr/>
          <p:nvPr/>
        </p:nvSpPr>
        <p:spPr>
          <a:xfrm>
            <a:off x="737449" y="800100"/>
            <a:ext cx="1736700" cy="873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45"/>
          <p:cNvGrpSpPr/>
          <p:nvPr/>
        </p:nvGrpSpPr>
        <p:grpSpPr>
          <a:xfrm>
            <a:off x="8088850" y="924325"/>
            <a:ext cx="461337" cy="3294850"/>
            <a:chOff x="8088850" y="924325"/>
            <a:chExt cx="461337" cy="3294850"/>
          </a:xfrm>
        </p:grpSpPr>
        <p:sp>
          <p:nvSpPr>
            <p:cNvPr id="1838" name="Google Shape;1838;p45"/>
            <p:cNvSpPr/>
            <p:nvPr/>
          </p:nvSpPr>
          <p:spPr>
            <a:xfrm flipH="1">
              <a:off x="8088850" y="92432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9" name="Google Shape;1839;p45"/>
            <p:cNvCxnSpPr/>
            <p:nvPr/>
          </p:nvCxnSpPr>
          <p:spPr>
            <a:xfrm rot="10800000">
              <a:off x="8170688" y="100202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840" name="Google Shape;1840;p45"/>
            <p:cNvSpPr/>
            <p:nvPr/>
          </p:nvSpPr>
          <p:spPr>
            <a:xfrm flipH="1">
              <a:off x="8088850" y="1372818"/>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1" name="Google Shape;1841;p45"/>
            <p:cNvCxnSpPr/>
            <p:nvPr/>
          </p:nvCxnSpPr>
          <p:spPr>
            <a:xfrm rot="10800000">
              <a:off x="8170688" y="1450518"/>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842" name="Google Shape;1842;p45"/>
            <p:cNvSpPr/>
            <p:nvPr/>
          </p:nvSpPr>
          <p:spPr>
            <a:xfrm flipH="1">
              <a:off x="8088850" y="1821311"/>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3" name="Google Shape;1843;p45"/>
            <p:cNvCxnSpPr/>
            <p:nvPr/>
          </p:nvCxnSpPr>
          <p:spPr>
            <a:xfrm rot="10800000">
              <a:off x="8170688" y="1899011"/>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844" name="Google Shape;1844;p45"/>
            <p:cNvSpPr/>
            <p:nvPr/>
          </p:nvSpPr>
          <p:spPr>
            <a:xfrm flipH="1">
              <a:off x="8088850" y="226980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5" name="Google Shape;1845;p45"/>
            <p:cNvCxnSpPr/>
            <p:nvPr/>
          </p:nvCxnSpPr>
          <p:spPr>
            <a:xfrm rot="10800000">
              <a:off x="8170688" y="2347504"/>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846" name="Google Shape;1846;p45"/>
            <p:cNvSpPr/>
            <p:nvPr/>
          </p:nvSpPr>
          <p:spPr>
            <a:xfrm flipH="1">
              <a:off x="8088850" y="2718296"/>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7" name="Google Shape;1847;p45"/>
            <p:cNvCxnSpPr/>
            <p:nvPr/>
          </p:nvCxnSpPr>
          <p:spPr>
            <a:xfrm rot="10800000">
              <a:off x="8170688" y="2795996"/>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848" name="Google Shape;1848;p45"/>
            <p:cNvSpPr/>
            <p:nvPr/>
          </p:nvSpPr>
          <p:spPr>
            <a:xfrm flipH="1">
              <a:off x="8088850" y="316678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9" name="Google Shape;1849;p45"/>
            <p:cNvCxnSpPr/>
            <p:nvPr/>
          </p:nvCxnSpPr>
          <p:spPr>
            <a:xfrm rot="10800000">
              <a:off x="8170688" y="3244489"/>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850" name="Google Shape;1850;p45"/>
            <p:cNvSpPr/>
            <p:nvPr/>
          </p:nvSpPr>
          <p:spPr>
            <a:xfrm flipH="1">
              <a:off x="8088850" y="3615282"/>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51" name="Google Shape;1851;p45"/>
            <p:cNvCxnSpPr/>
            <p:nvPr/>
          </p:nvCxnSpPr>
          <p:spPr>
            <a:xfrm rot="10800000">
              <a:off x="8170688" y="3692982"/>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852" name="Google Shape;1852;p45"/>
            <p:cNvSpPr/>
            <p:nvPr/>
          </p:nvSpPr>
          <p:spPr>
            <a:xfrm flipH="1">
              <a:off x="8088850" y="406377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53" name="Google Shape;1853;p45"/>
            <p:cNvCxnSpPr/>
            <p:nvPr/>
          </p:nvCxnSpPr>
          <p:spPr>
            <a:xfrm rot="10800000">
              <a:off x="8170688" y="414147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grpSp>
      <p:sp>
        <p:nvSpPr>
          <p:cNvPr id="1854" name="Google Shape;1854;p45"/>
          <p:cNvSpPr txBox="1">
            <a:spLocks noGrp="1"/>
          </p:cNvSpPr>
          <p:nvPr>
            <p:ph type="title"/>
          </p:nvPr>
        </p:nvSpPr>
        <p:spPr>
          <a:xfrm>
            <a:off x="2099975" y="800100"/>
            <a:ext cx="4944000" cy="8730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2800"/>
              <a:buNone/>
              <a:defRPr sz="6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1855"/>
        <p:cNvGrpSpPr/>
        <p:nvPr/>
      </p:nvGrpSpPr>
      <p:grpSpPr>
        <a:xfrm>
          <a:off x="0" y="0"/>
          <a:ext cx="0" cy="0"/>
          <a:chOff x="0" y="0"/>
          <a:chExt cx="0" cy="0"/>
        </a:xfrm>
      </p:grpSpPr>
      <p:sp>
        <p:nvSpPr>
          <p:cNvPr id="1856" name="Google Shape;1856;p46"/>
          <p:cNvSpPr/>
          <p:nvPr/>
        </p:nvSpPr>
        <p:spPr>
          <a:xfrm flipH="1">
            <a:off x="738311" y="540150"/>
            <a:ext cx="7667400" cy="4063200"/>
          </a:xfrm>
          <a:prstGeom prst="roundRect">
            <a:avLst>
              <a:gd name="adj" fmla="val 6860"/>
            </a:avLst>
          </a:prstGeom>
          <a:solidFill>
            <a:schemeClr val="dk1"/>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6"/>
          <p:cNvSpPr/>
          <p:nvPr/>
        </p:nvSpPr>
        <p:spPr>
          <a:xfrm flipH="1">
            <a:off x="830100" y="631200"/>
            <a:ext cx="7483800" cy="3881100"/>
          </a:xfrm>
          <a:prstGeom prst="roundRect">
            <a:avLst>
              <a:gd name="adj" fmla="val 7064"/>
            </a:avLst>
          </a:prstGeom>
          <a:solidFill>
            <a:schemeClr val="accent4"/>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8" name="Google Shape;1858;p46"/>
          <p:cNvGrpSpPr/>
          <p:nvPr/>
        </p:nvGrpSpPr>
        <p:grpSpPr>
          <a:xfrm>
            <a:off x="1482000" y="1328125"/>
            <a:ext cx="6180000" cy="3019000"/>
            <a:chOff x="1218700" y="1328125"/>
            <a:chExt cx="6180000" cy="3019000"/>
          </a:xfrm>
        </p:grpSpPr>
        <p:cxnSp>
          <p:nvCxnSpPr>
            <p:cNvPr id="1859" name="Google Shape;1859;p46"/>
            <p:cNvCxnSpPr/>
            <p:nvPr/>
          </p:nvCxnSpPr>
          <p:spPr>
            <a:xfrm>
              <a:off x="1218700" y="1328125"/>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860" name="Google Shape;1860;p46"/>
            <p:cNvCxnSpPr/>
            <p:nvPr/>
          </p:nvCxnSpPr>
          <p:spPr>
            <a:xfrm>
              <a:off x="1218700" y="148702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861" name="Google Shape;1861;p46"/>
            <p:cNvCxnSpPr/>
            <p:nvPr/>
          </p:nvCxnSpPr>
          <p:spPr>
            <a:xfrm>
              <a:off x="1218700" y="164591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862" name="Google Shape;1862;p46"/>
            <p:cNvCxnSpPr/>
            <p:nvPr/>
          </p:nvCxnSpPr>
          <p:spPr>
            <a:xfrm>
              <a:off x="1218700" y="180480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863" name="Google Shape;1863;p46"/>
            <p:cNvCxnSpPr/>
            <p:nvPr/>
          </p:nvCxnSpPr>
          <p:spPr>
            <a:xfrm>
              <a:off x="1218700" y="196370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864" name="Google Shape;1864;p46"/>
            <p:cNvCxnSpPr/>
            <p:nvPr/>
          </p:nvCxnSpPr>
          <p:spPr>
            <a:xfrm>
              <a:off x="1218700" y="212259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865" name="Google Shape;1865;p46"/>
            <p:cNvCxnSpPr/>
            <p:nvPr/>
          </p:nvCxnSpPr>
          <p:spPr>
            <a:xfrm>
              <a:off x="1218700" y="228149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866" name="Google Shape;1866;p46"/>
            <p:cNvCxnSpPr/>
            <p:nvPr/>
          </p:nvCxnSpPr>
          <p:spPr>
            <a:xfrm>
              <a:off x="1218700" y="244038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867" name="Google Shape;1867;p46"/>
            <p:cNvCxnSpPr/>
            <p:nvPr/>
          </p:nvCxnSpPr>
          <p:spPr>
            <a:xfrm>
              <a:off x="1218700" y="259928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868" name="Google Shape;1868;p46"/>
            <p:cNvCxnSpPr/>
            <p:nvPr/>
          </p:nvCxnSpPr>
          <p:spPr>
            <a:xfrm>
              <a:off x="1218700" y="275817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869" name="Google Shape;1869;p46"/>
            <p:cNvCxnSpPr/>
            <p:nvPr/>
          </p:nvCxnSpPr>
          <p:spPr>
            <a:xfrm>
              <a:off x="1218700" y="291707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870" name="Google Shape;1870;p46"/>
            <p:cNvCxnSpPr/>
            <p:nvPr/>
          </p:nvCxnSpPr>
          <p:spPr>
            <a:xfrm>
              <a:off x="1218700" y="307596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871" name="Google Shape;1871;p46"/>
            <p:cNvCxnSpPr/>
            <p:nvPr/>
          </p:nvCxnSpPr>
          <p:spPr>
            <a:xfrm>
              <a:off x="1218700" y="323486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872" name="Google Shape;1872;p46"/>
            <p:cNvCxnSpPr/>
            <p:nvPr/>
          </p:nvCxnSpPr>
          <p:spPr>
            <a:xfrm>
              <a:off x="1218700" y="339375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873" name="Google Shape;1873;p46"/>
            <p:cNvCxnSpPr/>
            <p:nvPr/>
          </p:nvCxnSpPr>
          <p:spPr>
            <a:xfrm>
              <a:off x="1218700" y="355265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874" name="Google Shape;1874;p46"/>
            <p:cNvCxnSpPr/>
            <p:nvPr/>
          </p:nvCxnSpPr>
          <p:spPr>
            <a:xfrm>
              <a:off x="1218700" y="371154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875" name="Google Shape;1875;p46"/>
            <p:cNvCxnSpPr/>
            <p:nvPr/>
          </p:nvCxnSpPr>
          <p:spPr>
            <a:xfrm>
              <a:off x="1218700" y="387044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876" name="Google Shape;1876;p46"/>
            <p:cNvCxnSpPr/>
            <p:nvPr/>
          </p:nvCxnSpPr>
          <p:spPr>
            <a:xfrm>
              <a:off x="1218700" y="402933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877" name="Google Shape;1877;p46"/>
            <p:cNvCxnSpPr/>
            <p:nvPr/>
          </p:nvCxnSpPr>
          <p:spPr>
            <a:xfrm>
              <a:off x="1218700" y="418823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878" name="Google Shape;1878;p46"/>
            <p:cNvCxnSpPr/>
            <p:nvPr/>
          </p:nvCxnSpPr>
          <p:spPr>
            <a:xfrm>
              <a:off x="1218700" y="4347125"/>
              <a:ext cx="6180000" cy="0"/>
            </a:xfrm>
            <a:prstGeom prst="straightConnector1">
              <a:avLst/>
            </a:prstGeom>
            <a:noFill/>
            <a:ln w="9525" cap="flat" cmpd="sng">
              <a:solidFill>
                <a:schemeClr val="accent2"/>
              </a:solidFill>
              <a:prstDash val="solid"/>
              <a:round/>
              <a:headEnd type="none" w="med" len="med"/>
              <a:tailEnd type="none" w="med" len="med"/>
            </a:ln>
          </p:spPr>
        </p:cxnSp>
      </p:grpSp>
      <p:grpSp>
        <p:nvGrpSpPr>
          <p:cNvPr id="1879" name="Google Shape;1879;p46"/>
          <p:cNvGrpSpPr/>
          <p:nvPr/>
        </p:nvGrpSpPr>
        <p:grpSpPr>
          <a:xfrm>
            <a:off x="604488" y="924325"/>
            <a:ext cx="461337" cy="3294850"/>
            <a:chOff x="604488" y="924325"/>
            <a:chExt cx="461337" cy="3294850"/>
          </a:xfrm>
        </p:grpSpPr>
        <p:sp>
          <p:nvSpPr>
            <p:cNvPr id="1880" name="Google Shape;1880;p46"/>
            <p:cNvSpPr/>
            <p:nvPr/>
          </p:nvSpPr>
          <p:spPr>
            <a:xfrm>
              <a:off x="910425" y="92432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81" name="Google Shape;1881;p46"/>
            <p:cNvCxnSpPr/>
            <p:nvPr/>
          </p:nvCxnSpPr>
          <p:spPr>
            <a:xfrm>
              <a:off x="604488" y="100202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882" name="Google Shape;1882;p46"/>
            <p:cNvSpPr/>
            <p:nvPr/>
          </p:nvSpPr>
          <p:spPr>
            <a:xfrm>
              <a:off x="910425" y="1372818"/>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83" name="Google Shape;1883;p46"/>
            <p:cNvCxnSpPr/>
            <p:nvPr/>
          </p:nvCxnSpPr>
          <p:spPr>
            <a:xfrm>
              <a:off x="604488" y="1450518"/>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884" name="Google Shape;1884;p46"/>
            <p:cNvSpPr/>
            <p:nvPr/>
          </p:nvSpPr>
          <p:spPr>
            <a:xfrm>
              <a:off x="910425" y="1821311"/>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85" name="Google Shape;1885;p46"/>
            <p:cNvCxnSpPr/>
            <p:nvPr/>
          </p:nvCxnSpPr>
          <p:spPr>
            <a:xfrm>
              <a:off x="604488" y="1899011"/>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886" name="Google Shape;1886;p46"/>
            <p:cNvSpPr/>
            <p:nvPr/>
          </p:nvSpPr>
          <p:spPr>
            <a:xfrm>
              <a:off x="910425" y="226980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87" name="Google Shape;1887;p46"/>
            <p:cNvCxnSpPr/>
            <p:nvPr/>
          </p:nvCxnSpPr>
          <p:spPr>
            <a:xfrm>
              <a:off x="604488" y="2347504"/>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888" name="Google Shape;1888;p46"/>
            <p:cNvSpPr/>
            <p:nvPr/>
          </p:nvSpPr>
          <p:spPr>
            <a:xfrm>
              <a:off x="910425" y="2718296"/>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89" name="Google Shape;1889;p46"/>
            <p:cNvCxnSpPr/>
            <p:nvPr/>
          </p:nvCxnSpPr>
          <p:spPr>
            <a:xfrm>
              <a:off x="604488" y="2795996"/>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890" name="Google Shape;1890;p46"/>
            <p:cNvSpPr/>
            <p:nvPr/>
          </p:nvSpPr>
          <p:spPr>
            <a:xfrm>
              <a:off x="910425" y="316678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1" name="Google Shape;1891;p46"/>
            <p:cNvCxnSpPr/>
            <p:nvPr/>
          </p:nvCxnSpPr>
          <p:spPr>
            <a:xfrm>
              <a:off x="604488" y="3244489"/>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892" name="Google Shape;1892;p46"/>
            <p:cNvSpPr/>
            <p:nvPr/>
          </p:nvSpPr>
          <p:spPr>
            <a:xfrm>
              <a:off x="910425" y="3615282"/>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3" name="Google Shape;1893;p46"/>
            <p:cNvCxnSpPr/>
            <p:nvPr/>
          </p:nvCxnSpPr>
          <p:spPr>
            <a:xfrm>
              <a:off x="604488" y="3692982"/>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894" name="Google Shape;1894;p46"/>
            <p:cNvSpPr/>
            <p:nvPr/>
          </p:nvSpPr>
          <p:spPr>
            <a:xfrm>
              <a:off x="910425" y="406377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5" name="Google Shape;1895;p46"/>
            <p:cNvCxnSpPr/>
            <p:nvPr/>
          </p:nvCxnSpPr>
          <p:spPr>
            <a:xfrm>
              <a:off x="604488" y="414147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1896"/>
        <p:cNvGrpSpPr/>
        <p:nvPr/>
      </p:nvGrpSpPr>
      <p:grpSpPr>
        <a:xfrm>
          <a:off x="0" y="0"/>
          <a:ext cx="0" cy="0"/>
          <a:chOff x="0" y="0"/>
          <a:chExt cx="0" cy="0"/>
        </a:xfrm>
      </p:grpSpPr>
      <p:sp>
        <p:nvSpPr>
          <p:cNvPr id="1897" name="Google Shape;1897;p47"/>
          <p:cNvSpPr/>
          <p:nvPr/>
        </p:nvSpPr>
        <p:spPr>
          <a:xfrm flipH="1">
            <a:off x="738311" y="540150"/>
            <a:ext cx="7667400" cy="4063200"/>
          </a:xfrm>
          <a:prstGeom prst="roundRect">
            <a:avLst>
              <a:gd name="adj" fmla="val 6860"/>
            </a:avLst>
          </a:prstGeom>
          <a:solidFill>
            <a:schemeClr val="dk1"/>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7"/>
          <p:cNvSpPr/>
          <p:nvPr/>
        </p:nvSpPr>
        <p:spPr>
          <a:xfrm flipH="1">
            <a:off x="830100" y="631200"/>
            <a:ext cx="7483800" cy="3881100"/>
          </a:xfrm>
          <a:prstGeom prst="roundRect">
            <a:avLst>
              <a:gd name="adj" fmla="val 7064"/>
            </a:avLst>
          </a:prstGeom>
          <a:solidFill>
            <a:schemeClr val="accent4"/>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9" name="Google Shape;1899;p47"/>
          <p:cNvGrpSpPr/>
          <p:nvPr/>
        </p:nvGrpSpPr>
        <p:grpSpPr>
          <a:xfrm>
            <a:off x="1482000" y="1328125"/>
            <a:ext cx="6180000" cy="3019000"/>
            <a:chOff x="1218700" y="1328125"/>
            <a:chExt cx="6180000" cy="3019000"/>
          </a:xfrm>
        </p:grpSpPr>
        <p:cxnSp>
          <p:nvCxnSpPr>
            <p:cNvPr id="1900" name="Google Shape;1900;p47"/>
            <p:cNvCxnSpPr/>
            <p:nvPr/>
          </p:nvCxnSpPr>
          <p:spPr>
            <a:xfrm>
              <a:off x="1218700" y="1328125"/>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901" name="Google Shape;1901;p47"/>
            <p:cNvCxnSpPr/>
            <p:nvPr/>
          </p:nvCxnSpPr>
          <p:spPr>
            <a:xfrm>
              <a:off x="1218700" y="148702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902" name="Google Shape;1902;p47"/>
            <p:cNvCxnSpPr/>
            <p:nvPr/>
          </p:nvCxnSpPr>
          <p:spPr>
            <a:xfrm>
              <a:off x="1218700" y="164591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903" name="Google Shape;1903;p47"/>
            <p:cNvCxnSpPr/>
            <p:nvPr/>
          </p:nvCxnSpPr>
          <p:spPr>
            <a:xfrm>
              <a:off x="1218700" y="180480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904" name="Google Shape;1904;p47"/>
            <p:cNvCxnSpPr/>
            <p:nvPr/>
          </p:nvCxnSpPr>
          <p:spPr>
            <a:xfrm>
              <a:off x="1218700" y="196370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905" name="Google Shape;1905;p47"/>
            <p:cNvCxnSpPr/>
            <p:nvPr/>
          </p:nvCxnSpPr>
          <p:spPr>
            <a:xfrm>
              <a:off x="1218700" y="212259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906" name="Google Shape;1906;p47"/>
            <p:cNvCxnSpPr/>
            <p:nvPr/>
          </p:nvCxnSpPr>
          <p:spPr>
            <a:xfrm>
              <a:off x="1218700" y="228149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907" name="Google Shape;1907;p47"/>
            <p:cNvCxnSpPr/>
            <p:nvPr/>
          </p:nvCxnSpPr>
          <p:spPr>
            <a:xfrm>
              <a:off x="1218700" y="244038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908" name="Google Shape;1908;p47"/>
            <p:cNvCxnSpPr/>
            <p:nvPr/>
          </p:nvCxnSpPr>
          <p:spPr>
            <a:xfrm>
              <a:off x="1218700" y="259928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909" name="Google Shape;1909;p47"/>
            <p:cNvCxnSpPr/>
            <p:nvPr/>
          </p:nvCxnSpPr>
          <p:spPr>
            <a:xfrm>
              <a:off x="1218700" y="275817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910" name="Google Shape;1910;p47"/>
            <p:cNvCxnSpPr/>
            <p:nvPr/>
          </p:nvCxnSpPr>
          <p:spPr>
            <a:xfrm>
              <a:off x="1218700" y="291707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911" name="Google Shape;1911;p47"/>
            <p:cNvCxnSpPr/>
            <p:nvPr/>
          </p:nvCxnSpPr>
          <p:spPr>
            <a:xfrm>
              <a:off x="1218700" y="307596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912" name="Google Shape;1912;p47"/>
            <p:cNvCxnSpPr/>
            <p:nvPr/>
          </p:nvCxnSpPr>
          <p:spPr>
            <a:xfrm>
              <a:off x="1218700" y="323486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913" name="Google Shape;1913;p47"/>
            <p:cNvCxnSpPr/>
            <p:nvPr/>
          </p:nvCxnSpPr>
          <p:spPr>
            <a:xfrm>
              <a:off x="1218700" y="339375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914" name="Google Shape;1914;p47"/>
            <p:cNvCxnSpPr/>
            <p:nvPr/>
          </p:nvCxnSpPr>
          <p:spPr>
            <a:xfrm>
              <a:off x="1218700" y="355265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915" name="Google Shape;1915;p47"/>
            <p:cNvCxnSpPr/>
            <p:nvPr/>
          </p:nvCxnSpPr>
          <p:spPr>
            <a:xfrm>
              <a:off x="1218700" y="371154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916" name="Google Shape;1916;p47"/>
            <p:cNvCxnSpPr/>
            <p:nvPr/>
          </p:nvCxnSpPr>
          <p:spPr>
            <a:xfrm>
              <a:off x="1218700" y="387044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917" name="Google Shape;1917;p47"/>
            <p:cNvCxnSpPr/>
            <p:nvPr/>
          </p:nvCxnSpPr>
          <p:spPr>
            <a:xfrm>
              <a:off x="1218700" y="402933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918" name="Google Shape;1918;p47"/>
            <p:cNvCxnSpPr/>
            <p:nvPr/>
          </p:nvCxnSpPr>
          <p:spPr>
            <a:xfrm>
              <a:off x="1218700" y="418823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1919" name="Google Shape;1919;p47"/>
            <p:cNvCxnSpPr/>
            <p:nvPr/>
          </p:nvCxnSpPr>
          <p:spPr>
            <a:xfrm>
              <a:off x="1218700" y="4347125"/>
              <a:ext cx="6180000" cy="0"/>
            </a:xfrm>
            <a:prstGeom prst="straightConnector1">
              <a:avLst/>
            </a:prstGeom>
            <a:noFill/>
            <a:ln w="9525" cap="flat" cmpd="sng">
              <a:solidFill>
                <a:schemeClr val="accent2"/>
              </a:solidFill>
              <a:prstDash val="solid"/>
              <a:round/>
              <a:headEnd type="none" w="med" len="med"/>
              <a:tailEnd type="none" w="med" len="med"/>
            </a:ln>
          </p:spPr>
        </p:cxnSp>
      </p:grpSp>
      <p:grpSp>
        <p:nvGrpSpPr>
          <p:cNvPr id="1920" name="Google Shape;1920;p47"/>
          <p:cNvGrpSpPr/>
          <p:nvPr/>
        </p:nvGrpSpPr>
        <p:grpSpPr>
          <a:xfrm>
            <a:off x="8088850" y="924325"/>
            <a:ext cx="461337" cy="3294850"/>
            <a:chOff x="8088850" y="924325"/>
            <a:chExt cx="461337" cy="3294850"/>
          </a:xfrm>
        </p:grpSpPr>
        <p:sp>
          <p:nvSpPr>
            <p:cNvPr id="1921" name="Google Shape;1921;p47"/>
            <p:cNvSpPr/>
            <p:nvPr/>
          </p:nvSpPr>
          <p:spPr>
            <a:xfrm flipH="1">
              <a:off x="8088850" y="92432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2" name="Google Shape;1922;p47"/>
            <p:cNvCxnSpPr/>
            <p:nvPr/>
          </p:nvCxnSpPr>
          <p:spPr>
            <a:xfrm rot="10800000">
              <a:off x="8170688" y="100202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923" name="Google Shape;1923;p47"/>
            <p:cNvSpPr/>
            <p:nvPr/>
          </p:nvSpPr>
          <p:spPr>
            <a:xfrm flipH="1">
              <a:off x="8088850" y="1372818"/>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4" name="Google Shape;1924;p47"/>
            <p:cNvCxnSpPr/>
            <p:nvPr/>
          </p:nvCxnSpPr>
          <p:spPr>
            <a:xfrm rot="10800000">
              <a:off x="8170688" y="1450518"/>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925" name="Google Shape;1925;p47"/>
            <p:cNvSpPr/>
            <p:nvPr/>
          </p:nvSpPr>
          <p:spPr>
            <a:xfrm flipH="1">
              <a:off x="8088850" y="1821311"/>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6" name="Google Shape;1926;p47"/>
            <p:cNvCxnSpPr/>
            <p:nvPr/>
          </p:nvCxnSpPr>
          <p:spPr>
            <a:xfrm rot="10800000">
              <a:off x="8170688" y="1899011"/>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927" name="Google Shape;1927;p47"/>
            <p:cNvSpPr/>
            <p:nvPr/>
          </p:nvSpPr>
          <p:spPr>
            <a:xfrm flipH="1">
              <a:off x="8088850" y="226980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8" name="Google Shape;1928;p47"/>
            <p:cNvCxnSpPr/>
            <p:nvPr/>
          </p:nvCxnSpPr>
          <p:spPr>
            <a:xfrm rot="10800000">
              <a:off x="8170688" y="2347504"/>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929" name="Google Shape;1929;p47"/>
            <p:cNvSpPr/>
            <p:nvPr/>
          </p:nvSpPr>
          <p:spPr>
            <a:xfrm flipH="1">
              <a:off x="8088850" y="2718296"/>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30" name="Google Shape;1930;p47"/>
            <p:cNvCxnSpPr/>
            <p:nvPr/>
          </p:nvCxnSpPr>
          <p:spPr>
            <a:xfrm rot="10800000">
              <a:off x="8170688" y="2795996"/>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931" name="Google Shape;1931;p47"/>
            <p:cNvSpPr/>
            <p:nvPr/>
          </p:nvSpPr>
          <p:spPr>
            <a:xfrm flipH="1">
              <a:off x="8088850" y="316678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32" name="Google Shape;1932;p47"/>
            <p:cNvCxnSpPr/>
            <p:nvPr/>
          </p:nvCxnSpPr>
          <p:spPr>
            <a:xfrm rot="10800000">
              <a:off x="8170688" y="3244489"/>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933" name="Google Shape;1933;p47"/>
            <p:cNvSpPr/>
            <p:nvPr/>
          </p:nvSpPr>
          <p:spPr>
            <a:xfrm flipH="1">
              <a:off x="8088850" y="3615282"/>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34" name="Google Shape;1934;p47"/>
            <p:cNvCxnSpPr/>
            <p:nvPr/>
          </p:nvCxnSpPr>
          <p:spPr>
            <a:xfrm rot="10800000">
              <a:off x="8170688" y="3692982"/>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935" name="Google Shape;1935;p47"/>
            <p:cNvSpPr/>
            <p:nvPr/>
          </p:nvSpPr>
          <p:spPr>
            <a:xfrm flipH="1">
              <a:off x="8088850" y="406377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36" name="Google Shape;1936;p47"/>
            <p:cNvCxnSpPr/>
            <p:nvPr/>
          </p:nvCxnSpPr>
          <p:spPr>
            <a:xfrm rot="10800000">
              <a:off x="8170688" y="414147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8/27/2024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14938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8/27/2024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881654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8/27/2024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92721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8/27/2024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06570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
          <p:cNvSpPr/>
          <p:nvPr/>
        </p:nvSpPr>
        <p:spPr>
          <a:xfrm flipH="1">
            <a:off x="738311" y="540150"/>
            <a:ext cx="7667400" cy="4063200"/>
          </a:xfrm>
          <a:prstGeom prst="roundRect">
            <a:avLst>
              <a:gd name="adj" fmla="val 6860"/>
            </a:avLst>
          </a:prstGeom>
          <a:solidFill>
            <a:schemeClr val="dk1"/>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830100" y="631200"/>
            <a:ext cx="7483800" cy="3881100"/>
          </a:xfrm>
          <a:prstGeom prst="roundRect">
            <a:avLst>
              <a:gd name="adj" fmla="val 7064"/>
            </a:avLst>
          </a:prstGeom>
          <a:solidFill>
            <a:schemeClr val="accent4"/>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3"/>
          <p:cNvGrpSpPr/>
          <p:nvPr/>
        </p:nvGrpSpPr>
        <p:grpSpPr>
          <a:xfrm>
            <a:off x="1482000" y="1328125"/>
            <a:ext cx="6180000" cy="3019000"/>
            <a:chOff x="1218700" y="1328125"/>
            <a:chExt cx="6180000" cy="3019000"/>
          </a:xfrm>
        </p:grpSpPr>
        <p:cxnSp>
          <p:nvCxnSpPr>
            <p:cNvPr id="35" name="Google Shape;35;p3"/>
            <p:cNvCxnSpPr/>
            <p:nvPr/>
          </p:nvCxnSpPr>
          <p:spPr>
            <a:xfrm>
              <a:off x="1218700" y="1328125"/>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6" name="Google Shape;36;p3"/>
            <p:cNvCxnSpPr/>
            <p:nvPr/>
          </p:nvCxnSpPr>
          <p:spPr>
            <a:xfrm>
              <a:off x="1218700" y="148702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7" name="Google Shape;37;p3"/>
            <p:cNvCxnSpPr/>
            <p:nvPr/>
          </p:nvCxnSpPr>
          <p:spPr>
            <a:xfrm>
              <a:off x="1218700" y="164591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8" name="Google Shape;38;p3"/>
            <p:cNvCxnSpPr/>
            <p:nvPr/>
          </p:nvCxnSpPr>
          <p:spPr>
            <a:xfrm>
              <a:off x="1218700" y="180480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9" name="Google Shape;39;p3"/>
            <p:cNvCxnSpPr/>
            <p:nvPr/>
          </p:nvCxnSpPr>
          <p:spPr>
            <a:xfrm>
              <a:off x="1218700" y="196370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0" name="Google Shape;40;p3"/>
            <p:cNvCxnSpPr/>
            <p:nvPr/>
          </p:nvCxnSpPr>
          <p:spPr>
            <a:xfrm>
              <a:off x="1218700" y="212259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1" name="Google Shape;41;p3"/>
            <p:cNvCxnSpPr/>
            <p:nvPr/>
          </p:nvCxnSpPr>
          <p:spPr>
            <a:xfrm>
              <a:off x="1218700" y="228149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2" name="Google Shape;42;p3"/>
            <p:cNvCxnSpPr/>
            <p:nvPr/>
          </p:nvCxnSpPr>
          <p:spPr>
            <a:xfrm>
              <a:off x="1218700" y="244038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3" name="Google Shape;43;p3"/>
            <p:cNvCxnSpPr/>
            <p:nvPr/>
          </p:nvCxnSpPr>
          <p:spPr>
            <a:xfrm>
              <a:off x="1218700" y="259928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4" name="Google Shape;44;p3"/>
            <p:cNvCxnSpPr/>
            <p:nvPr/>
          </p:nvCxnSpPr>
          <p:spPr>
            <a:xfrm>
              <a:off x="1218700" y="275817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5" name="Google Shape;45;p3"/>
            <p:cNvCxnSpPr/>
            <p:nvPr/>
          </p:nvCxnSpPr>
          <p:spPr>
            <a:xfrm>
              <a:off x="1218700" y="291707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6" name="Google Shape;46;p3"/>
            <p:cNvCxnSpPr/>
            <p:nvPr/>
          </p:nvCxnSpPr>
          <p:spPr>
            <a:xfrm>
              <a:off x="1218700" y="307596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7" name="Google Shape;47;p3"/>
            <p:cNvCxnSpPr/>
            <p:nvPr/>
          </p:nvCxnSpPr>
          <p:spPr>
            <a:xfrm>
              <a:off x="1218700" y="323486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8" name="Google Shape;48;p3"/>
            <p:cNvCxnSpPr/>
            <p:nvPr/>
          </p:nvCxnSpPr>
          <p:spPr>
            <a:xfrm>
              <a:off x="1218700" y="339375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9" name="Google Shape;49;p3"/>
            <p:cNvCxnSpPr/>
            <p:nvPr/>
          </p:nvCxnSpPr>
          <p:spPr>
            <a:xfrm>
              <a:off x="1218700" y="355265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50" name="Google Shape;50;p3"/>
            <p:cNvCxnSpPr/>
            <p:nvPr/>
          </p:nvCxnSpPr>
          <p:spPr>
            <a:xfrm>
              <a:off x="1218700" y="371154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51" name="Google Shape;51;p3"/>
            <p:cNvCxnSpPr/>
            <p:nvPr/>
          </p:nvCxnSpPr>
          <p:spPr>
            <a:xfrm>
              <a:off x="1218700" y="387044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52" name="Google Shape;52;p3"/>
            <p:cNvCxnSpPr/>
            <p:nvPr/>
          </p:nvCxnSpPr>
          <p:spPr>
            <a:xfrm>
              <a:off x="1218700" y="402933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53" name="Google Shape;53;p3"/>
            <p:cNvCxnSpPr/>
            <p:nvPr/>
          </p:nvCxnSpPr>
          <p:spPr>
            <a:xfrm>
              <a:off x="1218700" y="418823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54" name="Google Shape;54;p3"/>
            <p:cNvCxnSpPr/>
            <p:nvPr/>
          </p:nvCxnSpPr>
          <p:spPr>
            <a:xfrm>
              <a:off x="1218700" y="4347125"/>
              <a:ext cx="6180000" cy="0"/>
            </a:xfrm>
            <a:prstGeom prst="straightConnector1">
              <a:avLst/>
            </a:prstGeom>
            <a:noFill/>
            <a:ln w="9525" cap="flat" cmpd="sng">
              <a:solidFill>
                <a:schemeClr val="accent2"/>
              </a:solidFill>
              <a:prstDash val="solid"/>
              <a:round/>
              <a:headEnd type="none" w="med" len="med"/>
              <a:tailEnd type="none" w="med" len="med"/>
            </a:ln>
          </p:spPr>
        </p:cxnSp>
      </p:grpSp>
      <p:sp>
        <p:nvSpPr>
          <p:cNvPr id="55" name="Google Shape;55;p3"/>
          <p:cNvSpPr txBox="1">
            <a:spLocks noGrp="1"/>
          </p:cNvSpPr>
          <p:nvPr>
            <p:ph type="title" hasCustomPrompt="1"/>
          </p:nvPr>
        </p:nvSpPr>
        <p:spPr>
          <a:xfrm flipH="1">
            <a:off x="2304120" y="1972300"/>
            <a:ext cx="1155600" cy="9273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500"/>
              <a:buNone/>
              <a:defRPr sz="7000" b="0">
                <a:solidFill>
                  <a:schemeClr val="accen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56" name="Google Shape;56;p3"/>
          <p:cNvSpPr txBox="1">
            <a:spLocks noGrp="1"/>
          </p:cNvSpPr>
          <p:nvPr>
            <p:ph type="title" idx="2"/>
          </p:nvPr>
        </p:nvSpPr>
        <p:spPr>
          <a:xfrm>
            <a:off x="3620280" y="2224840"/>
            <a:ext cx="3219600" cy="674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4000" b="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7" name="Google Shape;57;p3"/>
          <p:cNvSpPr txBox="1">
            <a:spLocks noGrp="1"/>
          </p:cNvSpPr>
          <p:nvPr>
            <p:ph type="subTitle" idx="1"/>
          </p:nvPr>
        </p:nvSpPr>
        <p:spPr>
          <a:xfrm>
            <a:off x="1841550" y="3565157"/>
            <a:ext cx="5460900" cy="299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58" name="Google Shape;58;p3"/>
          <p:cNvGrpSpPr/>
          <p:nvPr/>
        </p:nvGrpSpPr>
        <p:grpSpPr>
          <a:xfrm>
            <a:off x="604488" y="924325"/>
            <a:ext cx="461337" cy="3294850"/>
            <a:chOff x="604488" y="924325"/>
            <a:chExt cx="461337" cy="3294850"/>
          </a:xfrm>
        </p:grpSpPr>
        <p:sp>
          <p:nvSpPr>
            <p:cNvPr id="59" name="Google Shape;59;p3"/>
            <p:cNvSpPr/>
            <p:nvPr/>
          </p:nvSpPr>
          <p:spPr>
            <a:xfrm>
              <a:off x="910425" y="92432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 name="Google Shape;60;p3"/>
            <p:cNvCxnSpPr/>
            <p:nvPr/>
          </p:nvCxnSpPr>
          <p:spPr>
            <a:xfrm>
              <a:off x="604488" y="100202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61" name="Google Shape;61;p3"/>
            <p:cNvSpPr/>
            <p:nvPr/>
          </p:nvSpPr>
          <p:spPr>
            <a:xfrm>
              <a:off x="910425" y="1372818"/>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 name="Google Shape;62;p3"/>
            <p:cNvCxnSpPr/>
            <p:nvPr/>
          </p:nvCxnSpPr>
          <p:spPr>
            <a:xfrm>
              <a:off x="604488" y="1450518"/>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63" name="Google Shape;63;p3"/>
            <p:cNvSpPr/>
            <p:nvPr/>
          </p:nvSpPr>
          <p:spPr>
            <a:xfrm>
              <a:off x="910425" y="1821311"/>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 name="Google Shape;64;p3"/>
            <p:cNvCxnSpPr/>
            <p:nvPr/>
          </p:nvCxnSpPr>
          <p:spPr>
            <a:xfrm>
              <a:off x="604488" y="1899011"/>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65" name="Google Shape;65;p3"/>
            <p:cNvSpPr/>
            <p:nvPr/>
          </p:nvSpPr>
          <p:spPr>
            <a:xfrm>
              <a:off x="910425" y="226980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 name="Google Shape;66;p3"/>
            <p:cNvCxnSpPr/>
            <p:nvPr/>
          </p:nvCxnSpPr>
          <p:spPr>
            <a:xfrm>
              <a:off x="604488" y="2347504"/>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67" name="Google Shape;67;p3"/>
            <p:cNvSpPr/>
            <p:nvPr/>
          </p:nvSpPr>
          <p:spPr>
            <a:xfrm>
              <a:off x="910425" y="2718296"/>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 name="Google Shape;68;p3"/>
            <p:cNvCxnSpPr/>
            <p:nvPr/>
          </p:nvCxnSpPr>
          <p:spPr>
            <a:xfrm>
              <a:off x="604488" y="2795996"/>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69" name="Google Shape;69;p3"/>
            <p:cNvSpPr/>
            <p:nvPr/>
          </p:nvSpPr>
          <p:spPr>
            <a:xfrm>
              <a:off x="910425" y="316678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 name="Google Shape;70;p3"/>
            <p:cNvCxnSpPr/>
            <p:nvPr/>
          </p:nvCxnSpPr>
          <p:spPr>
            <a:xfrm>
              <a:off x="604488" y="3244489"/>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71" name="Google Shape;71;p3"/>
            <p:cNvSpPr/>
            <p:nvPr/>
          </p:nvSpPr>
          <p:spPr>
            <a:xfrm>
              <a:off x="910425" y="3615282"/>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 name="Google Shape;72;p3"/>
            <p:cNvCxnSpPr/>
            <p:nvPr/>
          </p:nvCxnSpPr>
          <p:spPr>
            <a:xfrm>
              <a:off x="604488" y="3692982"/>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73" name="Google Shape;73;p3"/>
            <p:cNvSpPr/>
            <p:nvPr/>
          </p:nvSpPr>
          <p:spPr>
            <a:xfrm>
              <a:off x="910425" y="406377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 name="Google Shape;74;p3"/>
            <p:cNvCxnSpPr/>
            <p:nvPr/>
          </p:nvCxnSpPr>
          <p:spPr>
            <a:xfrm>
              <a:off x="604488" y="414147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8/27/2024</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77808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8/27/2024</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40975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8/27/2024</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67700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8/27/2024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42988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8/27/2024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32566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8/27/2024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02715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8/27/2024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254911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4093236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0"/>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5" name="Google Shape;15;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16" name="Google Shape;16;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17" name="Google Shape;17;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4130540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1" name="Google Shape;21;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2" name="Google Shape;22;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3" name="Google Shape;23;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337480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
        <p:cNvGrpSpPr/>
        <p:nvPr/>
      </p:nvGrpSpPr>
      <p:grpSpPr>
        <a:xfrm>
          <a:off x="0" y="0"/>
          <a:ext cx="0" cy="0"/>
          <a:chOff x="0" y="0"/>
          <a:chExt cx="0" cy="0"/>
        </a:xfrm>
      </p:grpSpPr>
      <p:sp>
        <p:nvSpPr>
          <p:cNvPr id="76" name="Google Shape;76;p4"/>
          <p:cNvSpPr/>
          <p:nvPr/>
        </p:nvSpPr>
        <p:spPr>
          <a:xfrm>
            <a:off x="604488" y="540150"/>
            <a:ext cx="7667400" cy="4063200"/>
          </a:xfrm>
          <a:prstGeom prst="roundRect">
            <a:avLst>
              <a:gd name="adj" fmla="val 6860"/>
            </a:avLst>
          </a:prstGeom>
          <a:solidFill>
            <a:schemeClr val="dk1"/>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696299" y="631200"/>
            <a:ext cx="7483800" cy="3881100"/>
          </a:xfrm>
          <a:prstGeom prst="roundRect">
            <a:avLst>
              <a:gd name="adj" fmla="val 7064"/>
            </a:avLst>
          </a:prstGeom>
          <a:solidFill>
            <a:schemeClr val="accent4"/>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4"/>
          <p:cNvGrpSpPr/>
          <p:nvPr/>
        </p:nvGrpSpPr>
        <p:grpSpPr>
          <a:xfrm flipH="1">
            <a:off x="1348199" y="1328125"/>
            <a:ext cx="6180000" cy="3019000"/>
            <a:chOff x="1218700" y="1328125"/>
            <a:chExt cx="6180000" cy="3019000"/>
          </a:xfrm>
        </p:grpSpPr>
        <p:cxnSp>
          <p:nvCxnSpPr>
            <p:cNvPr id="79" name="Google Shape;79;p4"/>
            <p:cNvCxnSpPr/>
            <p:nvPr/>
          </p:nvCxnSpPr>
          <p:spPr>
            <a:xfrm>
              <a:off x="1218700" y="1328125"/>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80" name="Google Shape;80;p4"/>
            <p:cNvCxnSpPr/>
            <p:nvPr/>
          </p:nvCxnSpPr>
          <p:spPr>
            <a:xfrm>
              <a:off x="1218700" y="148702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81" name="Google Shape;81;p4"/>
            <p:cNvCxnSpPr/>
            <p:nvPr/>
          </p:nvCxnSpPr>
          <p:spPr>
            <a:xfrm>
              <a:off x="1218700" y="164591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82" name="Google Shape;82;p4"/>
            <p:cNvCxnSpPr/>
            <p:nvPr/>
          </p:nvCxnSpPr>
          <p:spPr>
            <a:xfrm>
              <a:off x="1218700" y="180480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83" name="Google Shape;83;p4"/>
            <p:cNvCxnSpPr/>
            <p:nvPr/>
          </p:nvCxnSpPr>
          <p:spPr>
            <a:xfrm>
              <a:off x="1218700" y="196370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84" name="Google Shape;84;p4"/>
            <p:cNvCxnSpPr/>
            <p:nvPr/>
          </p:nvCxnSpPr>
          <p:spPr>
            <a:xfrm>
              <a:off x="1218700" y="212259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85" name="Google Shape;85;p4"/>
            <p:cNvCxnSpPr/>
            <p:nvPr/>
          </p:nvCxnSpPr>
          <p:spPr>
            <a:xfrm>
              <a:off x="1218700" y="228149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86" name="Google Shape;86;p4"/>
            <p:cNvCxnSpPr/>
            <p:nvPr/>
          </p:nvCxnSpPr>
          <p:spPr>
            <a:xfrm>
              <a:off x="1218700" y="244038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87" name="Google Shape;87;p4"/>
            <p:cNvCxnSpPr/>
            <p:nvPr/>
          </p:nvCxnSpPr>
          <p:spPr>
            <a:xfrm>
              <a:off x="1218700" y="259928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88" name="Google Shape;88;p4"/>
            <p:cNvCxnSpPr/>
            <p:nvPr/>
          </p:nvCxnSpPr>
          <p:spPr>
            <a:xfrm>
              <a:off x="1218700" y="275817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89" name="Google Shape;89;p4"/>
            <p:cNvCxnSpPr/>
            <p:nvPr/>
          </p:nvCxnSpPr>
          <p:spPr>
            <a:xfrm>
              <a:off x="1218700" y="291707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0" name="Google Shape;90;p4"/>
            <p:cNvCxnSpPr/>
            <p:nvPr/>
          </p:nvCxnSpPr>
          <p:spPr>
            <a:xfrm>
              <a:off x="1218700" y="307596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1" name="Google Shape;91;p4"/>
            <p:cNvCxnSpPr/>
            <p:nvPr/>
          </p:nvCxnSpPr>
          <p:spPr>
            <a:xfrm>
              <a:off x="1218700" y="323486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2" name="Google Shape;92;p4"/>
            <p:cNvCxnSpPr/>
            <p:nvPr/>
          </p:nvCxnSpPr>
          <p:spPr>
            <a:xfrm>
              <a:off x="1218700" y="339375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3" name="Google Shape;93;p4"/>
            <p:cNvCxnSpPr/>
            <p:nvPr/>
          </p:nvCxnSpPr>
          <p:spPr>
            <a:xfrm>
              <a:off x="1218700" y="355265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4" name="Google Shape;94;p4"/>
            <p:cNvCxnSpPr/>
            <p:nvPr/>
          </p:nvCxnSpPr>
          <p:spPr>
            <a:xfrm>
              <a:off x="1218700" y="371154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5" name="Google Shape;95;p4"/>
            <p:cNvCxnSpPr/>
            <p:nvPr/>
          </p:nvCxnSpPr>
          <p:spPr>
            <a:xfrm>
              <a:off x="1218700" y="387044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6" name="Google Shape;96;p4"/>
            <p:cNvCxnSpPr/>
            <p:nvPr/>
          </p:nvCxnSpPr>
          <p:spPr>
            <a:xfrm>
              <a:off x="1218700" y="402933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7" name="Google Shape;97;p4"/>
            <p:cNvCxnSpPr/>
            <p:nvPr/>
          </p:nvCxnSpPr>
          <p:spPr>
            <a:xfrm>
              <a:off x="1218700" y="418823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98" name="Google Shape;98;p4"/>
            <p:cNvCxnSpPr/>
            <p:nvPr/>
          </p:nvCxnSpPr>
          <p:spPr>
            <a:xfrm>
              <a:off x="1218700" y="4347125"/>
              <a:ext cx="6180000" cy="0"/>
            </a:xfrm>
            <a:prstGeom prst="straightConnector1">
              <a:avLst/>
            </a:prstGeom>
            <a:noFill/>
            <a:ln w="9525" cap="flat" cmpd="sng">
              <a:solidFill>
                <a:schemeClr val="accent2"/>
              </a:solidFill>
              <a:prstDash val="solid"/>
              <a:round/>
              <a:headEnd type="none" w="med" len="med"/>
              <a:tailEnd type="none" w="med" len="med"/>
            </a:ln>
          </p:spPr>
        </p:cxnSp>
      </p:grpSp>
      <p:sp>
        <p:nvSpPr>
          <p:cNvPr id="99" name="Google Shape;99;p4"/>
          <p:cNvSpPr txBox="1">
            <a:spLocks noGrp="1"/>
          </p:cNvSpPr>
          <p:nvPr>
            <p:ph type="body" idx="1"/>
          </p:nvPr>
        </p:nvSpPr>
        <p:spPr>
          <a:xfrm>
            <a:off x="1250700" y="1358675"/>
            <a:ext cx="6642600" cy="30144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accent1"/>
              </a:buClr>
              <a:buSzPts val="1400"/>
              <a:buChar char="●"/>
              <a:defRPr sz="11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00" name="Google Shape;100;p4"/>
          <p:cNvSpPr txBox="1">
            <a:spLocks noGrp="1"/>
          </p:cNvSpPr>
          <p:nvPr>
            <p:ph type="title"/>
          </p:nvPr>
        </p:nvSpPr>
        <p:spPr>
          <a:xfrm>
            <a:off x="1249950" y="861875"/>
            <a:ext cx="6642600" cy="4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b="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grpSp>
        <p:nvGrpSpPr>
          <p:cNvPr id="101" name="Google Shape;101;p4"/>
          <p:cNvGrpSpPr/>
          <p:nvPr/>
        </p:nvGrpSpPr>
        <p:grpSpPr>
          <a:xfrm flipH="1">
            <a:off x="7944373" y="924325"/>
            <a:ext cx="461337" cy="3294850"/>
            <a:chOff x="604488" y="924325"/>
            <a:chExt cx="461337" cy="3294850"/>
          </a:xfrm>
        </p:grpSpPr>
        <p:sp>
          <p:nvSpPr>
            <p:cNvPr id="102" name="Google Shape;102;p4"/>
            <p:cNvSpPr/>
            <p:nvPr/>
          </p:nvSpPr>
          <p:spPr>
            <a:xfrm>
              <a:off x="910425" y="92432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3" name="Google Shape;103;p4"/>
            <p:cNvCxnSpPr/>
            <p:nvPr/>
          </p:nvCxnSpPr>
          <p:spPr>
            <a:xfrm>
              <a:off x="604488" y="100202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04" name="Google Shape;104;p4"/>
            <p:cNvSpPr/>
            <p:nvPr/>
          </p:nvSpPr>
          <p:spPr>
            <a:xfrm>
              <a:off x="910425" y="1372818"/>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 name="Google Shape;105;p4"/>
            <p:cNvCxnSpPr/>
            <p:nvPr/>
          </p:nvCxnSpPr>
          <p:spPr>
            <a:xfrm>
              <a:off x="604488" y="1450518"/>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06" name="Google Shape;106;p4"/>
            <p:cNvSpPr/>
            <p:nvPr/>
          </p:nvSpPr>
          <p:spPr>
            <a:xfrm>
              <a:off x="910425" y="1821311"/>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 name="Google Shape;107;p4"/>
            <p:cNvCxnSpPr/>
            <p:nvPr/>
          </p:nvCxnSpPr>
          <p:spPr>
            <a:xfrm>
              <a:off x="604488" y="1899011"/>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08" name="Google Shape;108;p4"/>
            <p:cNvSpPr/>
            <p:nvPr/>
          </p:nvSpPr>
          <p:spPr>
            <a:xfrm>
              <a:off x="910425" y="226980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 name="Google Shape;109;p4"/>
            <p:cNvCxnSpPr/>
            <p:nvPr/>
          </p:nvCxnSpPr>
          <p:spPr>
            <a:xfrm>
              <a:off x="604488" y="2347504"/>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10" name="Google Shape;110;p4"/>
            <p:cNvSpPr/>
            <p:nvPr/>
          </p:nvSpPr>
          <p:spPr>
            <a:xfrm>
              <a:off x="910425" y="2718296"/>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 name="Google Shape;111;p4"/>
            <p:cNvCxnSpPr/>
            <p:nvPr/>
          </p:nvCxnSpPr>
          <p:spPr>
            <a:xfrm>
              <a:off x="604488" y="2795996"/>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12" name="Google Shape;112;p4"/>
            <p:cNvSpPr/>
            <p:nvPr/>
          </p:nvSpPr>
          <p:spPr>
            <a:xfrm>
              <a:off x="910425" y="316678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 name="Google Shape;113;p4"/>
            <p:cNvCxnSpPr/>
            <p:nvPr/>
          </p:nvCxnSpPr>
          <p:spPr>
            <a:xfrm>
              <a:off x="604488" y="3244489"/>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14" name="Google Shape;114;p4"/>
            <p:cNvSpPr/>
            <p:nvPr/>
          </p:nvSpPr>
          <p:spPr>
            <a:xfrm>
              <a:off x="910425" y="3615282"/>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5" name="Google Shape;115;p4"/>
            <p:cNvCxnSpPr/>
            <p:nvPr/>
          </p:nvCxnSpPr>
          <p:spPr>
            <a:xfrm>
              <a:off x="604488" y="3692982"/>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116" name="Google Shape;116;p4"/>
            <p:cNvSpPr/>
            <p:nvPr/>
          </p:nvSpPr>
          <p:spPr>
            <a:xfrm>
              <a:off x="910425" y="406377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7" name="Google Shape;117;p4"/>
            <p:cNvCxnSpPr/>
            <p:nvPr/>
          </p:nvCxnSpPr>
          <p:spPr>
            <a:xfrm>
              <a:off x="604488" y="414147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7" name="Google Shape;27;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8" name="Google Shape;28;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9" name="Google Shape;29;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1186129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3" name="Google Shape;33;p23"/>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4" name="Google Shape;34;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35" name="Google Shape;35;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36" name="Google Shape;36;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4129888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0" name="Google Shape;40;p2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2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2" name="Google Shape;42;p2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3" name="Google Shape;43;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44" name="Google Shape;44;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45" name="Google Shape;45;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3942165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49" name="Google Shape;49;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50" name="Google Shape;50;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26497552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53" name="Google Shape;53;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54" name="Google Shape;54;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39193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8" name="Google Shape;58;p27"/>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9" name="Google Shape;59;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60" name="Google Shape;60;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61" name="Google Shape;61;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1160264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2"/>
        <p:cNvGrpSpPr/>
        <p:nvPr/>
      </p:nvGrpSpPr>
      <p:grpSpPr>
        <a:xfrm>
          <a:off x="0" y="0"/>
          <a:ext cx="0" cy="0"/>
          <a:chOff x="0" y="0"/>
          <a:chExt cx="0" cy="0"/>
        </a:xfrm>
      </p:grpSpPr>
      <p:sp>
        <p:nvSpPr>
          <p:cNvPr id="63" name="Google Shape;63;p2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8"/>
          <p:cNvSpPr>
            <a:spLocks noGrp="1"/>
          </p:cNvSpPr>
          <p:nvPr>
            <p:ph type="pic" idx="2"/>
          </p:nvPr>
        </p:nvSpPr>
        <p:spPr>
          <a:xfrm>
            <a:off x="3887391" y="740569"/>
            <a:ext cx="4629150" cy="3655219"/>
          </a:xfrm>
          <a:prstGeom prst="rect">
            <a:avLst/>
          </a:prstGeom>
          <a:noFill/>
          <a:ln>
            <a:noFill/>
          </a:ln>
        </p:spPr>
      </p:sp>
      <p:sp>
        <p:nvSpPr>
          <p:cNvPr id="65" name="Google Shape;65;p28"/>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6" name="Google Shape;66;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67" name="Google Shape;67;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68" name="Google Shape;68;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479881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9"/>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2" name="Google Shape;72;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73" name="Google Shape;73;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74" name="Google Shape;74;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2571527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0"/>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8" name="Google Shape;78;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79" name="Google Shape;79;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80" name="Google Shape;80;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1119248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1"/>
        <p:cNvGrpSpPr/>
        <p:nvPr/>
      </p:nvGrpSpPr>
      <p:grpSpPr>
        <a:xfrm>
          <a:off x="0" y="0"/>
          <a:ext cx="0" cy="0"/>
          <a:chOff x="0" y="0"/>
          <a:chExt cx="0" cy="0"/>
        </a:xfrm>
      </p:grpSpPr>
      <p:sp>
        <p:nvSpPr>
          <p:cNvPr id="292" name="Google Shape;292;p9"/>
          <p:cNvSpPr/>
          <p:nvPr/>
        </p:nvSpPr>
        <p:spPr>
          <a:xfrm>
            <a:off x="604488" y="540150"/>
            <a:ext cx="7667400" cy="4063200"/>
          </a:xfrm>
          <a:prstGeom prst="roundRect">
            <a:avLst>
              <a:gd name="adj" fmla="val 6860"/>
            </a:avLst>
          </a:prstGeom>
          <a:solidFill>
            <a:schemeClr val="dk1"/>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696299" y="631200"/>
            <a:ext cx="7483800" cy="3881100"/>
          </a:xfrm>
          <a:prstGeom prst="roundRect">
            <a:avLst>
              <a:gd name="adj" fmla="val 7064"/>
            </a:avLst>
          </a:prstGeom>
          <a:solidFill>
            <a:schemeClr val="accent4"/>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9"/>
          <p:cNvGrpSpPr/>
          <p:nvPr/>
        </p:nvGrpSpPr>
        <p:grpSpPr>
          <a:xfrm flipH="1">
            <a:off x="1348199" y="1328125"/>
            <a:ext cx="6180000" cy="3019000"/>
            <a:chOff x="1218700" y="1328125"/>
            <a:chExt cx="6180000" cy="3019000"/>
          </a:xfrm>
        </p:grpSpPr>
        <p:cxnSp>
          <p:nvCxnSpPr>
            <p:cNvPr id="295" name="Google Shape;295;p9"/>
            <p:cNvCxnSpPr/>
            <p:nvPr/>
          </p:nvCxnSpPr>
          <p:spPr>
            <a:xfrm>
              <a:off x="1218700" y="1328125"/>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296" name="Google Shape;296;p9"/>
            <p:cNvCxnSpPr/>
            <p:nvPr/>
          </p:nvCxnSpPr>
          <p:spPr>
            <a:xfrm>
              <a:off x="1218700" y="148702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297" name="Google Shape;297;p9"/>
            <p:cNvCxnSpPr/>
            <p:nvPr/>
          </p:nvCxnSpPr>
          <p:spPr>
            <a:xfrm>
              <a:off x="1218700" y="164591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298" name="Google Shape;298;p9"/>
            <p:cNvCxnSpPr/>
            <p:nvPr/>
          </p:nvCxnSpPr>
          <p:spPr>
            <a:xfrm>
              <a:off x="1218700" y="180480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299" name="Google Shape;299;p9"/>
            <p:cNvCxnSpPr/>
            <p:nvPr/>
          </p:nvCxnSpPr>
          <p:spPr>
            <a:xfrm>
              <a:off x="1218700" y="196370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00" name="Google Shape;300;p9"/>
            <p:cNvCxnSpPr/>
            <p:nvPr/>
          </p:nvCxnSpPr>
          <p:spPr>
            <a:xfrm>
              <a:off x="1218700" y="212259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01" name="Google Shape;301;p9"/>
            <p:cNvCxnSpPr/>
            <p:nvPr/>
          </p:nvCxnSpPr>
          <p:spPr>
            <a:xfrm>
              <a:off x="1218700" y="228149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02" name="Google Shape;302;p9"/>
            <p:cNvCxnSpPr/>
            <p:nvPr/>
          </p:nvCxnSpPr>
          <p:spPr>
            <a:xfrm>
              <a:off x="1218700" y="244038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03" name="Google Shape;303;p9"/>
            <p:cNvCxnSpPr/>
            <p:nvPr/>
          </p:nvCxnSpPr>
          <p:spPr>
            <a:xfrm>
              <a:off x="1218700" y="259928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04" name="Google Shape;304;p9"/>
            <p:cNvCxnSpPr/>
            <p:nvPr/>
          </p:nvCxnSpPr>
          <p:spPr>
            <a:xfrm>
              <a:off x="1218700" y="275817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05" name="Google Shape;305;p9"/>
            <p:cNvCxnSpPr/>
            <p:nvPr/>
          </p:nvCxnSpPr>
          <p:spPr>
            <a:xfrm>
              <a:off x="1218700" y="291707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06" name="Google Shape;306;p9"/>
            <p:cNvCxnSpPr/>
            <p:nvPr/>
          </p:nvCxnSpPr>
          <p:spPr>
            <a:xfrm>
              <a:off x="1218700" y="307596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07" name="Google Shape;307;p9"/>
            <p:cNvCxnSpPr/>
            <p:nvPr/>
          </p:nvCxnSpPr>
          <p:spPr>
            <a:xfrm>
              <a:off x="1218700" y="323486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08" name="Google Shape;308;p9"/>
            <p:cNvCxnSpPr/>
            <p:nvPr/>
          </p:nvCxnSpPr>
          <p:spPr>
            <a:xfrm>
              <a:off x="1218700" y="339375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09" name="Google Shape;309;p9"/>
            <p:cNvCxnSpPr/>
            <p:nvPr/>
          </p:nvCxnSpPr>
          <p:spPr>
            <a:xfrm>
              <a:off x="1218700" y="355265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10" name="Google Shape;310;p9"/>
            <p:cNvCxnSpPr/>
            <p:nvPr/>
          </p:nvCxnSpPr>
          <p:spPr>
            <a:xfrm>
              <a:off x="1218700" y="371154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11" name="Google Shape;311;p9"/>
            <p:cNvCxnSpPr/>
            <p:nvPr/>
          </p:nvCxnSpPr>
          <p:spPr>
            <a:xfrm>
              <a:off x="1218700" y="387044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12" name="Google Shape;312;p9"/>
            <p:cNvCxnSpPr/>
            <p:nvPr/>
          </p:nvCxnSpPr>
          <p:spPr>
            <a:xfrm>
              <a:off x="1218700" y="402933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13" name="Google Shape;313;p9"/>
            <p:cNvCxnSpPr/>
            <p:nvPr/>
          </p:nvCxnSpPr>
          <p:spPr>
            <a:xfrm>
              <a:off x="1218700" y="418823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14" name="Google Shape;314;p9"/>
            <p:cNvCxnSpPr/>
            <p:nvPr/>
          </p:nvCxnSpPr>
          <p:spPr>
            <a:xfrm>
              <a:off x="1218700" y="4347125"/>
              <a:ext cx="6180000" cy="0"/>
            </a:xfrm>
            <a:prstGeom prst="straightConnector1">
              <a:avLst/>
            </a:prstGeom>
            <a:noFill/>
            <a:ln w="9525" cap="flat" cmpd="sng">
              <a:solidFill>
                <a:schemeClr val="accent2"/>
              </a:solidFill>
              <a:prstDash val="solid"/>
              <a:round/>
              <a:headEnd type="none" w="med" len="med"/>
              <a:tailEnd type="none" w="med" len="med"/>
            </a:ln>
          </p:spPr>
        </p:cxnSp>
      </p:grpSp>
      <p:sp>
        <p:nvSpPr>
          <p:cNvPr id="315" name="Google Shape;315;p9"/>
          <p:cNvSpPr txBox="1">
            <a:spLocks noGrp="1"/>
          </p:cNvSpPr>
          <p:nvPr>
            <p:ph type="title"/>
          </p:nvPr>
        </p:nvSpPr>
        <p:spPr>
          <a:xfrm>
            <a:off x="2617663" y="1548550"/>
            <a:ext cx="3908700" cy="918600"/>
          </a:xfrm>
          <a:prstGeom prst="rect">
            <a:avLst/>
          </a:prstGeom>
          <a:solidFill>
            <a:schemeClr val="lt2"/>
          </a:solidFill>
        </p:spPr>
        <p:txBody>
          <a:bodyPr spcFirstLastPara="1" wrap="square" lIns="91425" tIns="91425" rIns="91425" bIns="91425" anchor="ctr" anchorCtr="0">
            <a:noAutofit/>
          </a:bodyPr>
          <a:lstStyle>
            <a:lvl1pPr lvl="0" algn="ctr">
              <a:spcBef>
                <a:spcPts val="0"/>
              </a:spcBef>
              <a:spcAft>
                <a:spcPts val="0"/>
              </a:spcAft>
              <a:buSzPts val="4200"/>
              <a:buNone/>
              <a:defRPr sz="4000" b="0">
                <a:solidFill>
                  <a:schemeClr val="accen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16" name="Google Shape;316;p9"/>
          <p:cNvSpPr txBox="1">
            <a:spLocks noGrp="1"/>
          </p:cNvSpPr>
          <p:nvPr>
            <p:ph type="subTitle" idx="1"/>
          </p:nvPr>
        </p:nvSpPr>
        <p:spPr>
          <a:xfrm>
            <a:off x="2477863" y="2674225"/>
            <a:ext cx="4188300" cy="920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317" name="Google Shape;317;p9"/>
          <p:cNvGrpSpPr/>
          <p:nvPr/>
        </p:nvGrpSpPr>
        <p:grpSpPr>
          <a:xfrm flipH="1">
            <a:off x="7944373" y="924325"/>
            <a:ext cx="461337" cy="3294850"/>
            <a:chOff x="604488" y="924325"/>
            <a:chExt cx="461337" cy="3294850"/>
          </a:xfrm>
        </p:grpSpPr>
        <p:sp>
          <p:nvSpPr>
            <p:cNvPr id="318" name="Google Shape;318;p9"/>
            <p:cNvSpPr/>
            <p:nvPr/>
          </p:nvSpPr>
          <p:spPr>
            <a:xfrm>
              <a:off x="910425" y="92432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9" name="Google Shape;319;p9"/>
            <p:cNvCxnSpPr/>
            <p:nvPr/>
          </p:nvCxnSpPr>
          <p:spPr>
            <a:xfrm>
              <a:off x="604488" y="100202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320" name="Google Shape;320;p9"/>
            <p:cNvSpPr/>
            <p:nvPr/>
          </p:nvSpPr>
          <p:spPr>
            <a:xfrm>
              <a:off x="910425" y="1372818"/>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1" name="Google Shape;321;p9"/>
            <p:cNvCxnSpPr/>
            <p:nvPr/>
          </p:nvCxnSpPr>
          <p:spPr>
            <a:xfrm>
              <a:off x="604488" y="1450518"/>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322" name="Google Shape;322;p9"/>
            <p:cNvSpPr/>
            <p:nvPr/>
          </p:nvSpPr>
          <p:spPr>
            <a:xfrm>
              <a:off x="910425" y="1821311"/>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3" name="Google Shape;323;p9"/>
            <p:cNvCxnSpPr/>
            <p:nvPr/>
          </p:nvCxnSpPr>
          <p:spPr>
            <a:xfrm>
              <a:off x="604488" y="1899011"/>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324" name="Google Shape;324;p9"/>
            <p:cNvSpPr/>
            <p:nvPr/>
          </p:nvSpPr>
          <p:spPr>
            <a:xfrm>
              <a:off x="910425" y="226980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5" name="Google Shape;325;p9"/>
            <p:cNvCxnSpPr/>
            <p:nvPr/>
          </p:nvCxnSpPr>
          <p:spPr>
            <a:xfrm>
              <a:off x="604488" y="2347504"/>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326" name="Google Shape;326;p9"/>
            <p:cNvSpPr/>
            <p:nvPr/>
          </p:nvSpPr>
          <p:spPr>
            <a:xfrm>
              <a:off x="910425" y="2718296"/>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7" name="Google Shape;327;p9"/>
            <p:cNvCxnSpPr/>
            <p:nvPr/>
          </p:nvCxnSpPr>
          <p:spPr>
            <a:xfrm>
              <a:off x="604488" y="2795996"/>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328" name="Google Shape;328;p9"/>
            <p:cNvSpPr/>
            <p:nvPr/>
          </p:nvSpPr>
          <p:spPr>
            <a:xfrm>
              <a:off x="910425" y="316678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9" name="Google Shape;329;p9"/>
            <p:cNvCxnSpPr/>
            <p:nvPr/>
          </p:nvCxnSpPr>
          <p:spPr>
            <a:xfrm>
              <a:off x="604488" y="3244489"/>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330" name="Google Shape;330;p9"/>
            <p:cNvSpPr/>
            <p:nvPr/>
          </p:nvSpPr>
          <p:spPr>
            <a:xfrm>
              <a:off x="910425" y="3615282"/>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1" name="Google Shape;331;p9"/>
            <p:cNvCxnSpPr/>
            <p:nvPr/>
          </p:nvCxnSpPr>
          <p:spPr>
            <a:xfrm>
              <a:off x="604488" y="3692982"/>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332" name="Google Shape;332;p9"/>
            <p:cNvSpPr/>
            <p:nvPr/>
          </p:nvSpPr>
          <p:spPr>
            <a:xfrm>
              <a:off x="910425" y="406377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3" name="Google Shape;333;p9"/>
            <p:cNvCxnSpPr/>
            <p:nvPr/>
          </p:nvCxnSpPr>
          <p:spPr>
            <a:xfrm>
              <a:off x="604488" y="414147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80"/>
        <p:cNvGrpSpPr/>
        <p:nvPr/>
      </p:nvGrpSpPr>
      <p:grpSpPr>
        <a:xfrm>
          <a:off x="0" y="0"/>
          <a:ext cx="0" cy="0"/>
          <a:chOff x="0" y="0"/>
          <a:chExt cx="0" cy="0"/>
        </a:xfrm>
      </p:grpSpPr>
      <p:sp>
        <p:nvSpPr>
          <p:cNvPr id="381" name="Google Shape;381;p13"/>
          <p:cNvSpPr/>
          <p:nvPr/>
        </p:nvSpPr>
        <p:spPr>
          <a:xfrm flipH="1">
            <a:off x="738311" y="540150"/>
            <a:ext cx="7667400" cy="4063200"/>
          </a:xfrm>
          <a:prstGeom prst="roundRect">
            <a:avLst>
              <a:gd name="adj" fmla="val 6860"/>
            </a:avLst>
          </a:prstGeom>
          <a:solidFill>
            <a:schemeClr val="dk1"/>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flipH="1">
            <a:off x="830100" y="631200"/>
            <a:ext cx="7483800" cy="3881100"/>
          </a:xfrm>
          <a:prstGeom prst="roundRect">
            <a:avLst>
              <a:gd name="adj" fmla="val 7064"/>
            </a:avLst>
          </a:prstGeom>
          <a:solidFill>
            <a:schemeClr val="accent4"/>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 name="Google Shape;383;p13"/>
          <p:cNvGrpSpPr/>
          <p:nvPr/>
        </p:nvGrpSpPr>
        <p:grpSpPr>
          <a:xfrm>
            <a:off x="1482000" y="1328125"/>
            <a:ext cx="6180000" cy="3019000"/>
            <a:chOff x="1218700" y="1328125"/>
            <a:chExt cx="6180000" cy="3019000"/>
          </a:xfrm>
        </p:grpSpPr>
        <p:cxnSp>
          <p:nvCxnSpPr>
            <p:cNvPr id="384" name="Google Shape;384;p13"/>
            <p:cNvCxnSpPr/>
            <p:nvPr/>
          </p:nvCxnSpPr>
          <p:spPr>
            <a:xfrm>
              <a:off x="1218700" y="1328125"/>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85" name="Google Shape;385;p13"/>
            <p:cNvCxnSpPr/>
            <p:nvPr/>
          </p:nvCxnSpPr>
          <p:spPr>
            <a:xfrm>
              <a:off x="1218700" y="148702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86" name="Google Shape;386;p13"/>
            <p:cNvCxnSpPr/>
            <p:nvPr/>
          </p:nvCxnSpPr>
          <p:spPr>
            <a:xfrm>
              <a:off x="1218700" y="164591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87" name="Google Shape;387;p13"/>
            <p:cNvCxnSpPr/>
            <p:nvPr/>
          </p:nvCxnSpPr>
          <p:spPr>
            <a:xfrm>
              <a:off x="1218700" y="180480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88" name="Google Shape;388;p13"/>
            <p:cNvCxnSpPr/>
            <p:nvPr/>
          </p:nvCxnSpPr>
          <p:spPr>
            <a:xfrm>
              <a:off x="1218700" y="196370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89" name="Google Shape;389;p13"/>
            <p:cNvCxnSpPr/>
            <p:nvPr/>
          </p:nvCxnSpPr>
          <p:spPr>
            <a:xfrm>
              <a:off x="1218700" y="212259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90" name="Google Shape;390;p13"/>
            <p:cNvCxnSpPr/>
            <p:nvPr/>
          </p:nvCxnSpPr>
          <p:spPr>
            <a:xfrm>
              <a:off x="1218700" y="228149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91" name="Google Shape;391;p13"/>
            <p:cNvCxnSpPr/>
            <p:nvPr/>
          </p:nvCxnSpPr>
          <p:spPr>
            <a:xfrm>
              <a:off x="1218700" y="244038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92" name="Google Shape;392;p13"/>
            <p:cNvCxnSpPr/>
            <p:nvPr/>
          </p:nvCxnSpPr>
          <p:spPr>
            <a:xfrm>
              <a:off x="1218700" y="259928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93" name="Google Shape;393;p13"/>
            <p:cNvCxnSpPr/>
            <p:nvPr/>
          </p:nvCxnSpPr>
          <p:spPr>
            <a:xfrm>
              <a:off x="1218700" y="275817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94" name="Google Shape;394;p13"/>
            <p:cNvCxnSpPr/>
            <p:nvPr/>
          </p:nvCxnSpPr>
          <p:spPr>
            <a:xfrm>
              <a:off x="1218700" y="291707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95" name="Google Shape;395;p13"/>
            <p:cNvCxnSpPr/>
            <p:nvPr/>
          </p:nvCxnSpPr>
          <p:spPr>
            <a:xfrm>
              <a:off x="1218700" y="307596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96" name="Google Shape;396;p13"/>
            <p:cNvCxnSpPr/>
            <p:nvPr/>
          </p:nvCxnSpPr>
          <p:spPr>
            <a:xfrm>
              <a:off x="1218700" y="323486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97" name="Google Shape;397;p13"/>
            <p:cNvCxnSpPr/>
            <p:nvPr/>
          </p:nvCxnSpPr>
          <p:spPr>
            <a:xfrm>
              <a:off x="1218700" y="339375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98" name="Google Shape;398;p13"/>
            <p:cNvCxnSpPr/>
            <p:nvPr/>
          </p:nvCxnSpPr>
          <p:spPr>
            <a:xfrm>
              <a:off x="1218700" y="355265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399" name="Google Shape;399;p13"/>
            <p:cNvCxnSpPr/>
            <p:nvPr/>
          </p:nvCxnSpPr>
          <p:spPr>
            <a:xfrm>
              <a:off x="1218700" y="371154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00" name="Google Shape;400;p13"/>
            <p:cNvCxnSpPr/>
            <p:nvPr/>
          </p:nvCxnSpPr>
          <p:spPr>
            <a:xfrm>
              <a:off x="1218700" y="387044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01" name="Google Shape;401;p13"/>
            <p:cNvCxnSpPr/>
            <p:nvPr/>
          </p:nvCxnSpPr>
          <p:spPr>
            <a:xfrm>
              <a:off x="1218700" y="402933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02" name="Google Shape;402;p13"/>
            <p:cNvCxnSpPr/>
            <p:nvPr/>
          </p:nvCxnSpPr>
          <p:spPr>
            <a:xfrm>
              <a:off x="1218700" y="418823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03" name="Google Shape;403;p13"/>
            <p:cNvCxnSpPr/>
            <p:nvPr/>
          </p:nvCxnSpPr>
          <p:spPr>
            <a:xfrm>
              <a:off x="1218700" y="4347125"/>
              <a:ext cx="6180000" cy="0"/>
            </a:xfrm>
            <a:prstGeom prst="straightConnector1">
              <a:avLst/>
            </a:prstGeom>
            <a:noFill/>
            <a:ln w="9525" cap="flat" cmpd="sng">
              <a:solidFill>
                <a:schemeClr val="accent2"/>
              </a:solidFill>
              <a:prstDash val="solid"/>
              <a:round/>
              <a:headEnd type="none" w="med" len="med"/>
              <a:tailEnd type="none" w="med" len="med"/>
            </a:ln>
          </p:spPr>
        </p:cxnSp>
      </p:grpSp>
      <p:sp>
        <p:nvSpPr>
          <p:cNvPr id="404" name="Google Shape;404;p13"/>
          <p:cNvSpPr txBox="1">
            <a:spLocks noGrp="1"/>
          </p:cNvSpPr>
          <p:nvPr>
            <p:ph type="title"/>
          </p:nvPr>
        </p:nvSpPr>
        <p:spPr>
          <a:xfrm>
            <a:off x="1638550" y="861875"/>
            <a:ext cx="5866800" cy="42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b="0"/>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a:endParaRPr/>
          </a:p>
        </p:txBody>
      </p:sp>
      <p:sp>
        <p:nvSpPr>
          <p:cNvPr id="405" name="Google Shape;405;p13"/>
          <p:cNvSpPr txBox="1">
            <a:spLocks noGrp="1"/>
          </p:cNvSpPr>
          <p:nvPr>
            <p:ph type="title" idx="2"/>
          </p:nvPr>
        </p:nvSpPr>
        <p:spPr>
          <a:xfrm>
            <a:off x="2375932" y="1507075"/>
            <a:ext cx="1974300" cy="276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6" name="Google Shape;406;p13"/>
          <p:cNvSpPr txBox="1">
            <a:spLocks noGrp="1"/>
          </p:cNvSpPr>
          <p:nvPr>
            <p:ph type="subTitle" idx="1"/>
          </p:nvPr>
        </p:nvSpPr>
        <p:spPr>
          <a:xfrm>
            <a:off x="2375932" y="1865625"/>
            <a:ext cx="1974300" cy="379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7" name="Google Shape;407;p13"/>
          <p:cNvSpPr txBox="1">
            <a:spLocks noGrp="1"/>
          </p:cNvSpPr>
          <p:nvPr>
            <p:ph type="title" idx="3" hasCustomPrompt="1"/>
          </p:nvPr>
        </p:nvSpPr>
        <p:spPr>
          <a:xfrm>
            <a:off x="1637032" y="1507075"/>
            <a:ext cx="738900" cy="73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b="0">
                <a:solidFill>
                  <a:schemeClr val="accent1"/>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408" name="Google Shape;408;p13"/>
          <p:cNvSpPr txBox="1">
            <a:spLocks noGrp="1"/>
          </p:cNvSpPr>
          <p:nvPr>
            <p:ph type="title" idx="4"/>
          </p:nvPr>
        </p:nvSpPr>
        <p:spPr>
          <a:xfrm>
            <a:off x="5531157" y="1507075"/>
            <a:ext cx="1974300" cy="276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9" name="Google Shape;409;p13"/>
          <p:cNvSpPr txBox="1">
            <a:spLocks noGrp="1"/>
          </p:cNvSpPr>
          <p:nvPr>
            <p:ph type="subTitle" idx="5"/>
          </p:nvPr>
        </p:nvSpPr>
        <p:spPr>
          <a:xfrm>
            <a:off x="5531157" y="1865625"/>
            <a:ext cx="1974300" cy="379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0" name="Google Shape;410;p13"/>
          <p:cNvSpPr txBox="1">
            <a:spLocks noGrp="1"/>
          </p:cNvSpPr>
          <p:nvPr>
            <p:ph type="title" idx="6" hasCustomPrompt="1"/>
          </p:nvPr>
        </p:nvSpPr>
        <p:spPr>
          <a:xfrm>
            <a:off x="4792257" y="1507075"/>
            <a:ext cx="738900" cy="73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b="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411" name="Google Shape;411;p13"/>
          <p:cNvSpPr txBox="1">
            <a:spLocks noGrp="1"/>
          </p:cNvSpPr>
          <p:nvPr>
            <p:ph type="title" idx="7"/>
          </p:nvPr>
        </p:nvSpPr>
        <p:spPr>
          <a:xfrm>
            <a:off x="2375932" y="2494100"/>
            <a:ext cx="1974300" cy="276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12" name="Google Shape;412;p13"/>
          <p:cNvSpPr txBox="1">
            <a:spLocks noGrp="1"/>
          </p:cNvSpPr>
          <p:nvPr>
            <p:ph type="subTitle" idx="8"/>
          </p:nvPr>
        </p:nvSpPr>
        <p:spPr>
          <a:xfrm>
            <a:off x="2375932" y="2852650"/>
            <a:ext cx="1974300" cy="379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 name="Google Shape;413;p13"/>
          <p:cNvSpPr txBox="1">
            <a:spLocks noGrp="1"/>
          </p:cNvSpPr>
          <p:nvPr>
            <p:ph type="title" idx="9" hasCustomPrompt="1"/>
          </p:nvPr>
        </p:nvSpPr>
        <p:spPr>
          <a:xfrm>
            <a:off x="1637032" y="2494100"/>
            <a:ext cx="738900" cy="73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b="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414" name="Google Shape;414;p13"/>
          <p:cNvSpPr txBox="1">
            <a:spLocks noGrp="1"/>
          </p:cNvSpPr>
          <p:nvPr>
            <p:ph type="title" idx="13"/>
          </p:nvPr>
        </p:nvSpPr>
        <p:spPr>
          <a:xfrm>
            <a:off x="5531157" y="2494100"/>
            <a:ext cx="1974300" cy="276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15" name="Google Shape;415;p13"/>
          <p:cNvSpPr txBox="1">
            <a:spLocks noGrp="1"/>
          </p:cNvSpPr>
          <p:nvPr>
            <p:ph type="subTitle" idx="14"/>
          </p:nvPr>
        </p:nvSpPr>
        <p:spPr>
          <a:xfrm>
            <a:off x="5531157" y="2852650"/>
            <a:ext cx="1974300" cy="379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6" name="Google Shape;416;p13"/>
          <p:cNvSpPr txBox="1">
            <a:spLocks noGrp="1"/>
          </p:cNvSpPr>
          <p:nvPr>
            <p:ph type="title" idx="15" hasCustomPrompt="1"/>
          </p:nvPr>
        </p:nvSpPr>
        <p:spPr>
          <a:xfrm>
            <a:off x="4792257" y="2494100"/>
            <a:ext cx="738900" cy="73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b="0">
                <a:solidFill>
                  <a:schemeClr val="accent1"/>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417" name="Google Shape;417;p13"/>
          <p:cNvSpPr txBox="1">
            <a:spLocks noGrp="1"/>
          </p:cNvSpPr>
          <p:nvPr>
            <p:ph type="title" idx="16"/>
          </p:nvPr>
        </p:nvSpPr>
        <p:spPr>
          <a:xfrm>
            <a:off x="2375932" y="3481125"/>
            <a:ext cx="1974300" cy="276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18" name="Google Shape;418;p13"/>
          <p:cNvSpPr txBox="1">
            <a:spLocks noGrp="1"/>
          </p:cNvSpPr>
          <p:nvPr>
            <p:ph type="subTitle" idx="17"/>
          </p:nvPr>
        </p:nvSpPr>
        <p:spPr>
          <a:xfrm>
            <a:off x="2375932" y="3839675"/>
            <a:ext cx="1974300" cy="379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9" name="Google Shape;419;p13"/>
          <p:cNvSpPr txBox="1">
            <a:spLocks noGrp="1"/>
          </p:cNvSpPr>
          <p:nvPr>
            <p:ph type="title" idx="18" hasCustomPrompt="1"/>
          </p:nvPr>
        </p:nvSpPr>
        <p:spPr>
          <a:xfrm>
            <a:off x="1637032" y="3481125"/>
            <a:ext cx="738900" cy="73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b="0">
                <a:solidFill>
                  <a:schemeClr val="accent1"/>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420" name="Google Shape;420;p13"/>
          <p:cNvSpPr txBox="1">
            <a:spLocks noGrp="1"/>
          </p:cNvSpPr>
          <p:nvPr>
            <p:ph type="title" idx="19"/>
          </p:nvPr>
        </p:nvSpPr>
        <p:spPr>
          <a:xfrm>
            <a:off x="5531157" y="3481125"/>
            <a:ext cx="1974300" cy="276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21" name="Google Shape;421;p13"/>
          <p:cNvSpPr txBox="1">
            <a:spLocks noGrp="1"/>
          </p:cNvSpPr>
          <p:nvPr>
            <p:ph type="subTitle" idx="20"/>
          </p:nvPr>
        </p:nvSpPr>
        <p:spPr>
          <a:xfrm>
            <a:off x="5531157" y="3839675"/>
            <a:ext cx="1974300" cy="379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2" name="Google Shape;422;p13"/>
          <p:cNvSpPr txBox="1">
            <a:spLocks noGrp="1"/>
          </p:cNvSpPr>
          <p:nvPr>
            <p:ph type="title" idx="21" hasCustomPrompt="1"/>
          </p:nvPr>
        </p:nvSpPr>
        <p:spPr>
          <a:xfrm>
            <a:off x="4792257" y="3481125"/>
            <a:ext cx="738900" cy="73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b="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grpSp>
        <p:nvGrpSpPr>
          <p:cNvPr id="423" name="Google Shape;423;p13"/>
          <p:cNvGrpSpPr/>
          <p:nvPr/>
        </p:nvGrpSpPr>
        <p:grpSpPr>
          <a:xfrm>
            <a:off x="8088850" y="924325"/>
            <a:ext cx="461337" cy="3294850"/>
            <a:chOff x="8088850" y="924325"/>
            <a:chExt cx="461337" cy="3294850"/>
          </a:xfrm>
        </p:grpSpPr>
        <p:sp>
          <p:nvSpPr>
            <p:cNvPr id="424" name="Google Shape;424;p13"/>
            <p:cNvSpPr/>
            <p:nvPr/>
          </p:nvSpPr>
          <p:spPr>
            <a:xfrm flipH="1">
              <a:off x="8088850" y="92432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5" name="Google Shape;425;p13"/>
            <p:cNvCxnSpPr/>
            <p:nvPr/>
          </p:nvCxnSpPr>
          <p:spPr>
            <a:xfrm rot="10800000">
              <a:off x="8170688" y="100202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426" name="Google Shape;426;p13"/>
            <p:cNvSpPr/>
            <p:nvPr/>
          </p:nvSpPr>
          <p:spPr>
            <a:xfrm flipH="1">
              <a:off x="8088850" y="1372818"/>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7" name="Google Shape;427;p13"/>
            <p:cNvCxnSpPr/>
            <p:nvPr/>
          </p:nvCxnSpPr>
          <p:spPr>
            <a:xfrm rot="10800000">
              <a:off x="8170688" y="1450518"/>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428" name="Google Shape;428;p13"/>
            <p:cNvSpPr/>
            <p:nvPr/>
          </p:nvSpPr>
          <p:spPr>
            <a:xfrm flipH="1">
              <a:off x="8088850" y="1821311"/>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9" name="Google Shape;429;p13"/>
            <p:cNvCxnSpPr/>
            <p:nvPr/>
          </p:nvCxnSpPr>
          <p:spPr>
            <a:xfrm rot="10800000">
              <a:off x="8170688" y="1899011"/>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430" name="Google Shape;430;p13"/>
            <p:cNvSpPr/>
            <p:nvPr/>
          </p:nvSpPr>
          <p:spPr>
            <a:xfrm flipH="1">
              <a:off x="8088850" y="226980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1" name="Google Shape;431;p13"/>
            <p:cNvCxnSpPr/>
            <p:nvPr/>
          </p:nvCxnSpPr>
          <p:spPr>
            <a:xfrm rot="10800000">
              <a:off x="8170688" y="2347504"/>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432" name="Google Shape;432;p13"/>
            <p:cNvSpPr/>
            <p:nvPr/>
          </p:nvSpPr>
          <p:spPr>
            <a:xfrm flipH="1">
              <a:off x="8088850" y="2718296"/>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3" name="Google Shape;433;p13"/>
            <p:cNvCxnSpPr/>
            <p:nvPr/>
          </p:nvCxnSpPr>
          <p:spPr>
            <a:xfrm rot="10800000">
              <a:off x="8170688" y="2795996"/>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434" name="Google Shape;434;p13"/>
            <p:cNvSpPr/>
            <p:nvPr/>
          </p:nvSpPr>
          <p:spPr>
            <a:xfrm flipH="1">
              <a:off x="8088850" y="316678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5" name="Google Shape;435;p13"/>
            <p:cNvCxnSpPr/>
            <p:nvPr/>
          </p:nvCxnSpPr>
          <p:spPr>
            <a:xfrm rot="10800000">
              <a:off x="8170688" y="3244489"/>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436" name="Google Shape;436;p13"/>
            <p:cNvSpPr/>
            <p:nvPr/>
          </p:nvSpPr>
          <p:spPr>
            <a:xfrm flipH="1">
              <a:off x="8088850" y="3615282"/>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7" name="Google Shape;437;p13"/>
            <p:cNvCxnSpPr/>
            <p:nvPr/>
          </p:nvCxnSpPr>
          <p:spPr>
            <a:xfrm rot="10800000">
              <a:off x="8170688" y="3692982"/>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438" name="Google Shape;438;p13"/>
            <p:cNvSpPr/>
            <p:nvPr/>
          </p:nvSpPr>
          <p:spPr>
            <a:xfrm flipH="1">
              <a:off x="8088850" y="406377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9" name="Google Shape;439;p13"/>
            <p:cNvCxnSpPr/>
            <p:nvPr/>
          </p:nvCxnSpPr>
          <p:spPr>
            <a:xfrm rot="10800000">
              <a:off x="8170688" y="414147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1">
  <p:cSld name="CUSTOM_6">
    <p:spTree>
      <p:nvGrpSpPr>
        <p:cNvPr id="1" name="Shape 440"/>
        <p:cNvGrpSpPr/>
        <p:nvPr/>
      </p:nvGrpSpPr>
      <p:grpSpPr>
        <a:xfrm>
          <a:off x="0" y="0"/>
          <a:ext cx="0" cy="0"/>
          <a:chOff x="0" y="0"/>
          <a:chExt cx="0" cy="0"/>
        </a:xfrm>
      </p:grpSpPr>
      <p:sp>
        <p:nvSpPr>
          <p:cNvPr id="441" name="Google Shape;441;p14"/>
          <p:cNvSpPr/>
          <p:nvPr/>
        </p:nvSpPr>
        <p:spPr>
          <a:xfrm flipH="1">
            <a:off x="738311" y="540150"/>
            <a:ext cx="7667400" cy="4063200"/>
          </a:xfrm>
          <a:prstGeom prst="roundRect">
            <a:avLst>
              <a:gd name="adj" fmla="val 6860"/>
            </a:avLst>
          </a:prstGeom>
          <a:solidFill>
            <a:schemeClr val="dk1"/>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flipH="1">
            <a:off x="830100" y="631200"/>
            <a:ext cx="7483800" cy="3881100"/>
          </a:xfrm>
          <a:prstGeom prst="roundRect">
            <a:avLst>
              <a:gd name="adj" fmla="val 7064"/>
            </a:avLst>
          </a:prstGeom>
          <a:solidFill>
            <a:schemeClr val="accent4"/>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 name="Google Shape;443;p14"/>
          <p:cNvGrpSpPr/>
          <p:nvPr/>
        </p:nvGrpSpPr>
        <p:grpSpPr>
          <a:xfrm>
            <a:off x="1482000" y="1328125"/>
            <a:ext cx="6180000" cy="3019000"/>
            <a:chOff x="1218700" y="1328125"/>
            <a:chExt cx="6180000" cy="3019000"/>
          </a:xfrm>
        </p:grpSpPr>
        <p:cxnSp>
          <p:nvCxnSpPr>
            <p:cNvPr id="444" name="Google Shape;444;p14"/>
            <p:cNvCxnSpPr/>
            <p:nvPr/>
          </p:nvCxnSpPr>
          <p:spPr>
            <a:xfrm>
              <a:off x="1218700" y="1328125"/>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45" name="Google Shape;445;p14"/>
            <p:cNvCxnSpPr/>
            <p:nvPr/>
          </p:nvCxnSpPr>
          <p:spPr>
            <a:xfrm>
              <a:off x="1218700" y="148702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46" name="Google Shape;446;p14"/>
            <p:cNvCxnSpPr/>
            <p:nvPr/>
          </p:nvCxnSpPr>
          <p:spPr>
            <a:xfrm>
              <a:off x="1218700" y="164591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47" name="Google Shape;447;p14"/>
            <p:cNvCxnSpPr/>
            <p:nvPr/>
          </p:nvCxnSpPr>
          <p:spPr>
            <a:xfrm>
              <a:off x="1218700" y="180480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48" name="Google Shape;448;p14"/>
            <p:cNvCxnSpPr/>
            <p:nvPr/>
          </p:nvCxnSpPr>
          <p:spPr>
            <a:xfrm>
              <a:off x="1218700" y="196370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49" name="Google Shape;449;p14"/>
            <p:cNvCxnSpPr/>
            <p:nvPr/>
          </p:nvCxnSpPr>
          <p:spPr>
            <a:xfrm>
              <a:off x="1218700" y="212259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50" name="Google Shape;450;p14"/>
            <p:cNvCxnSpPr/>
            <p:nvPr/>
          </p:nvCxnSpPr>
          <p:spPr>
            <a:xfrm>
              <a:off x="1218700" y="228149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51" name="Google Shape;451;p14"/>
            <p:cNvCxnSpPr/>
            <p:nvPr/>
          </p:nvCxnSpPr>
          <p:spPr>
            <a:xfrm>
              <a:off x="1218700" y="244038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52" name="Google Shape;452;p14"/>
            <p:cNvCxnSpPr/>
            <p:nvPr/>
          </p:nvCxnSpPr>
          <p:spPr>
            <a:xfrm>
              <a:off x="1218700" y="259928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53" name="Google Shape;453;p14"/>
            <p:cNvCxnSpPr/>
            <p:nvPr/>
          </p:nvCxnSpPr>
          <p:spPr>
            <a:xfrm>
              <a:off x="1218700" y="275817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54" name="Google Shape;454;p14"/>
            <p:cNvCxnSpPr/>
            <p:nvPr/>
          </p:nvCxnSpPr>
          <p:spPr>
            <a:xfrm>
              <a:off x="1218700" y="291707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55" name="Google Shape;455;p14"/>
            <p:cNvCxnSpPr/>
            <p:nvPr/>
          </p:nvCxnSpPr>
          <p:spPr>
            <a:xfrm>
              <a:off x="1218700" y="307596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56" name="Google Shape;456;p14"/>
            <p:cNvCxnSpPr/>
            <p:nvPr/>
          </p:nvCxnSpPr>
          <p:spPr>
            <a:xfrm>
              <a:off x="1218700" y="323486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57" name="Google Shape;457;p14"/>
            <p:cNvCxnSpPr/>
            <p:nvPr/>
          </p:nvCxnSpPr>
          <p:spPr>
            <a:xfrm>
              <a:off x="1218700" y="339375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58" name="Google Shape;458;p14"/>
            <p:cNvCxnSpPr/>
            <p:nvPr/>
          </p:nvCxnSpPr>
          <p:spPr>
            <a:xfrm>
              <a:off x="1218700" y="355265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59" name="Google Shape;459;p14"/>
            <p:cNvCxnSpPr/>
            <p:nvPr/>
          </p:nvCxnSpPr>
          <p:spPr>
            <a:xfrm>
              <a:off x="1218700" y="371154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60" name="Google Shape;460;p14"/>
            <p:cNvCxnSpPr/>
            <p:nvPr/>
          </p:nvCxnSpPr>
          <p:spPr>
            <a:xfrm>
              <a:off x="1218700" y="387044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61" name="Google Shape;461;p14"/>
            <p:cNvCxnSpPr/>
            <p:nvPr/>
          </p:nvCxnSpPr>
          <p:spPr>
            <a:xfrm>
              <a:off x="1218700" y="402933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62" name="Google Shape;462;p14"/>
            <p:cNvCxnSpPr/>
            <p:nvPr/>
          </p:nvCxnSpPr>
          <p:spPr>
            <a:xfrm>
              <a:off x="1218700" y="418823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463" name="Google Shape;463;p14"/>
            <p:cNvCxnSpPr/>
            <p:nvPr/>
          </p:nvCxnSpPr>
          <p:spPr>
            <a:xfrm>
              <a:off x="1218700" y="4347125"/>
              <a:ext cx="6180000" cy="0"/>
            </a:xfrm>
            <a:prstGeom prst="straightConnector1">
              <a:avLst/>
            </a:prstGeom>
            <a:noFill/>
            <a:ln w="9525" cap="flat" cmpd="sng">
              <a:solidFill>
                <a:schemeClr val="accent2"/>
              </a:solidFill>
              <a:prstDash val="solid"/>
              <a:round/>
              <a:headEnd type="none" w="med" len="med"/>
              <a:tailEnd type="none" w="med" len="med"/>
            </a:ln>
          </p:spPr>
        </p:cxnSp>
      </p:grpSp>
      <p:grpSp>
        <p:nvGrpSpPr>
          <p:cNvPr id="464" name="Google Shape;464;p14"/>
          <p:cNvGrpSpPr/>
          <p:nvPr/>
        </p:nvGrpSpPr>
        <p:grpSpPr>
          <a:xfrm>
            <a:off x="604488" y="924325"/>
            <a:ext cx="461337" cy="3294850"/>
            <a:chOff x="604488" y="924325"/>
            <a:chExt cx="461337" cy="3294850"/>
          </a:xfrm>
        </p:grpSpPr>
        <p:sp>
          <p:nvSpPr>
            <p:cNvPr id="465" name="Google Shape;465;p14"/>
            <p:cNvSpPr/>
            <p:nvPr/>
          </p:nvSpPr>
          <p:spPr>
            <a:xfrm>
              <a:off x="910425" y="92432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6" name="Google Shape;466;p14"/>
            <p:cNvCxnSpPr/>
            <p:nvPr/>
          </p:nvCxnSpPr>
          <p:spPr>
            <a:xfrm>
              <a:off x="604488" y="100202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467" name="Google Shape;467;p14"/>
            <p:cNvSpPr/>
            <p:nvPr/>
          </p:nvSpPr>
          <p:spPr>
            <a:xfrm>
              <a:off x="910425" y="1372818"/>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8" name="Google Shape;468;p14"/>
            <p:cNvCxnSpPr/>
            <p:nvPr/>
          </p:nvCxnSpPr>
          <p:spPr>
            <a:xfrm>
              <a:off x="604488" y="1450518"/>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469" name="Google Shape;469;p14"/>
            <p:cNvSpPr/>
            <p:nvPr/>
          </p:nvSpPr>
          <p:spPr>
            <a:xfrm>
              <a:off x="910425" y="1821311"/>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0" name="Google Shape;470;p14"/>
            <p:cNvCxnSpPr/>
            <p:nvPr/>
          </p:nvCxnSpPr>
          <p:spPr>
            <a:xfrm>
              <a:off x="604488" y="1899011"/>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471" name="Google Shape;471;p14"/>
            <p:cNvSpPr/>
            <p:nvPr/>
          </p:nvSpPr>
          <p:spPr>
            <a:xfrm>
              <a:off x="910425" y="226980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p14"/>
            <p:cNvCxnSpPr/>
            <p:nvPr/>
          </p:nvCxnSpPr>
          <p:spPr>
            <a:xfrm>
              <a:off x="604488" y="2347504"/>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473" name="Google Shape;473;p14"/>
            <p:cNvSpPr/>
            <p:nvPr/>
          </p:nvSpPr>
          <p:spPr>
            <a:xfrm>
              <a:off x="910425" y="2718296"/>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14"/>
            <p:cNvCxnSpPr/>
            <p:nvPr/>
          </p:nvCxnSpPr>
          <p:spPr>
            <a:xfrm>
              <a:off x="604488" y="2795996"/>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475" name="Google Shape;475;p14"/>
            <p:cNvSpPr/>
            <p:nvPr/>
          </p:nvSpPr>
          <p:spPr>
            <a:xfrm>
              <a:off x="910425" y="316678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6" name="Google Shape;476;p14"/>
            <p:cNvCxnSpPr/>
            <p:nvPr/>
          </p:nvCxnSpPr>
          <p:spPr>
            <a:xfrm>
              <a:off x="604488" y="3244489"/>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477" name="Google Shape;477;p14"/>
            <p:cNvSpPr/>
            <p:nvPr/>
          </p:nvSpPr>
          <p:spPr>
            <a:xfrm>
              <a:off x="910425" y="3615282"/>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8" name="Google Shape;478;p14"/>
            <p:cNvCxnSpPr/>
            <p:nvPr/>
          </p:nvCxnSpPr>
          <p:spPr>
            <a:xfrm>
              <a:off x="604488" y="3692982"/>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479" name="Google Shape;479;p14"/>
            <p:cNvSpPr/>
            <p:nvPr/>
          </p:nvSpPr>
          <p:spPr>
            <a:xfrm>
              <a:off x="910425" y="406377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0" name="Google Shape;480;p14"/>
            <p:cNvCxnSpPr/>
            <p:nvPr/>
          </p:nvCxnSpPr>
          <p:spPr>
            <a:xfrm>
              <a:off x="604488" y="414147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grpSp>
      <p:sp>
        <p:nvSpPr>
          <p:cNvPr id="481" name="Google Shape;481;p14"/>
          <p:cNvSpPr txBox="1">
            <a:spLocks noGrp="1"/>
          </p:cNvSpPr>
          <p:nvPr>
            <p:ph type="title"/>
          </p:nvPr>
        </p:nvSpPr>
        <p:spPr>
          <a:xfrm>
            <a:off x="1638550" y="861875"/>
            <a:ext cx="5866800" cy="4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b="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2" name="Google Shape;482;p14"/>
          <p:cNvSpPr txBox="1">
            <a:spLocks noGrp="1"/>
          </p:cNvSpPr>
          <p:nvPr>
            <p:ph type="title" idx="2"/>
          </p:nvPr>
        </p:nvSpPr>
        <p:spPr>
          <a:xfrm>
            <a:off x="1492682" y="1984650"/>
            <a:ext cx="1974300" cy="27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3" name="Google Shape;483;p14"/>
          <p:cNvSpPr txBox="1">
            <a:spLocks noGrp="1"/>
          </p:cNvSpPr>
          <p:nvPr>
            <p:ph type="subTitle" idx="1"/>
          </p:nvPr>
        </p:nvSpPr>
        <p:spPr>
          <a:xfrm>
            <a:off x="1492682" y="2343200"/>
            <a:ext cx="1974300" cy="37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4" name="Google Shape;484;p14"/>
          <p:cNvSpPr txBox="1">
            <a:spLocks noGrp="1"/>
          </p:cNvSpPr>
          <p:nvPr>
            <p:ph type="title" idx="3" hasCustomPrompt="1"/>
          </p:nvPr>
        </p:nvSpPr>
        <p:spPr>
          <a:xfrm>
            <a:off x="2110375" y="1479088"/>
            <a:ext cx="738900" cy="42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b="0">
                <a:solidFill>
                  <a:schemeClr val="accent1"/>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485" name="Google Shape;485;p14"/>
          <p:cNvSpPr txBox="1">
            <a:spLocks noGrp="1"/>
          </p:cNvSpPr>
          <p:nvPr>
            <p:ph type="title" idx="4"/>
          </p:nvPr>
        </p:nvSpPr>
        <p:spPr>
          <a:xfrm>
            <a:off x="3586397" y="1984650"/>
            <a:ext cx="1974300" cy="27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6" name="Google Shape;486;p14"/>
          <p:cNvSpPr txBox="1">
            <a:spLocks noGrp="1"/>
          </p:cNvSpPr>
          <p:nvPr>
            <p:ph type="subTitle" idx="5"/>
          </p:nvPr>
        </p:nvSpPr>
        <p:spPr>
          <a:xfrm>
            <a:off x="3586397" y="2343200"/>
            <a:ext cx="1974300" cy="37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7" name="Google Shape;487;p14"/>
          <p:cNvSpPr txBox="1">
            <a:spLocks noGrp="1"/>
          </p:cNvSpPr>
          <p:nvPr>
            <p:ph type="title" idx="6" hasCustomPrompt="1"/>
          </p:nvPr>
        </p:nvSpPr>
        <p:spPr>
          <a:xfrm>
            <a:off x="4204102" y="1479088"/>
            <a:ext cx="738900" cy="42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b="0">
                <a:solidFill>
                  <a:schemeClr val="accent1"/>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488" name="Google Shape;488;p14"/>
          <p:cNvSpPr txBox="1">
            <a:spLocks noGrp="1"/>
          </p:cNvSpPr>
          <p:nvPr>
            <p:ph type="title" idx="7"/>
          </p:nvPr>
        </p:nvSpPr>
        <p:spPr>
          <a:xfrm>
            <a:off x="5742482" y="1984650"/>
            <a:ext cx="1974300" cy="27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9" name="Google Shape;489;p14"/>
          <p:cNvSpPr txBox="1">
            <a:spLocks noGrp="1"/>
          </p:cNvSpPr>
          <p:nvPr>
            <p:ph type="subTitle" idx="8"/>
          </p:nvPr>
        </p:nvSpPr>
        <p:spPr>
          <a:xfrm>
            <a:off x="5742482" y="2343200"/>
            <a:ext cx="1974300" cy="37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0" name="Google Shape;490;p14"/>
          <p:cNvSpPr txBox="1">
            <a:spLocks noGrp="1"/>
          </p:cNvSpPr>
          <p:nvPr>
            <p:ph type="title" idx="9" hasCustomPrompt="1"/>
          </p:nvPr>
        </p:nvSpPr>
        <p:spPr>
          <a:xfrm>
            <a:off x="6360175" y="1479088"/>
            <a:ext cx="738900" cy="42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b="0">
                <a:solidFill>
                  <a:schemeClr val="accent1"/>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491" name="Google Shape;491;p14"/>
          <p:cNvSpPr txBox="1">
            <a:spLocks noGrp="1"/>
          </p:cNvSpPr>
          <p:nvPr>
            <p:ph type="title" idx="13"/>
          </p:nvPr>
        </p:nvSpPr>
        <p:spPr>
          <a:xfrm>
            <a:off x="2522407" y="3404925"/>
            <a:ext cx="1974300" cy="27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2" name="Google Shape;492;p14"/>
          <p:cNvSpPr txBox="1">
            <a:spLocks noGrp="1"/>
          </p:cNvSpPr>
          <p:nvPr>
            <p:ph type="subTitle" idx="14"/>
          </p:nvPr>
        </p:nvSpPr>
        <p:spPr>
          <a:xfrm>
            <a:off x="2522407" y="3763475"/>
            <a:ext cx="1974300" cy="37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3" name="Google Shape;493;p14"/>
          <p:cNvSpPr txBox="1">
            <a:spLocks noGrp="1"/>
          </p:cNvSpPr>
          <p:nvPr>
            <p:ph type="title" idx="15" hasCustomPrompt="1"/>
          </p:nvPr>
        </p:nvSpPr>
        <p:spPr>
          <a:xfrm>
            <a:off x="3140100" y="2899375"/>
            <a:ext cx="738900" cy="42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b="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494" name="Google Shape;494;p14"/>
          <p:cNvSpPr txBox="1">
            <a:spLocks noGrp="1"/>
          </p:cNvSpPr>
          <p:nvPr>
            <p:ph type="title" idx="16"/>
          </p:nvPr>
        </p:nvSpPr>
        <p:spPr>
          <a:xfrm>
            <a:off x="4647307" y="3404925"/>
            <a:ext cx="1974300" cy="27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5" name="Google Shape;495;p14"/>
          <p:cNvSpPr txBox="1">
            <a:spLocks noGrp="1"/>
          </p:cNvSpPr>
          <p:nvPr>
            <p:ph type="subTitle" idx="17"/>
          </p:nvPr>
        </p:nvSpPr>
        <p:spPr>
          <a:xfrm>
            <a:off x="4647307" y="3763475"/>
            <a:ext cx="1974300" cy="37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6" name="Google Shape;496;p14"/>
          <p:cNvSpPr txBox="1">
            <a:spLocks noGrp="1"/>
          </p:cNvSpPr>
          <p:nvPr>
            <p:ph type="title" idx="18" hasCustomPrompt="1"/>
          </p:nvPr>
        </p:nvSpPr>
        <p:spPr>
          <a:xfrm>
            <a:off x="5265000" y="2899375"/>
            <a:ext cx="738900" cy="42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b="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587"/>
        <p:cNvGrpSpPr/>
        <p:nvPr/>
      </p:nvGrpSpPr>
      <p:grpSpPr>
        <a:xfrm>
          <a:off x="0" y="0"/>
          <a:ext cx="0" cy="0"/>
          <a:chOff x="0" y="0"/>
          <a:chExt cx="0" cy="0"/>
        </a:xfrm>
      </p:grpSpPr>
      <p:sp>
        <p:nvSpPr>
          <p:cNvPr id="588" name="Google Shape;588;p18"/>
          <p:cNvSpPr/>
          <p:nvPr/>
        </p:nvSpPr>
        <p:spPr>
          <a:xfrm flipH="1">
            <a:off x="738311" y="540150"/>
            <a:ext cx="7667400" cy="4063200"/>
          </a:xfrm>
          <a:prstGeom prst="roundRect">
            <a:avLst>
              <a:gd name="adj" fmla="val 6860"/>
            </a:avLst>
          </a:prstGeom>
          <a:solidFill>
            <a:schemeClr val="dk1"/>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8"/>
          <p:cNvSpPr/>
          <p:nvPr/>
        </p:nvSpPr>
        <p:spPr>
          <a:xfrm flipH="1">
            <a:off x="830100" y="631200"/>
            <a:ext cx="7483800" cy="3881100"/>
          </a:xfrm>
          <a:prstGeom prst="roundRect">
            <a:avLst>
              <a:gd name="adj" fmla="val 7064"/>
            </a:avLst>
          </a:prstGeom>
          <a:solidFill>
            <a:schemeClr val="accent4"/>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0" name="Google Shape;590;p18"/>
          <p:cNvGrpSpPr/>
          <p:nvPr/>
        </p:nvGrpSpPr>
        <p:grpSpPr>
          <a:xfrm>
            <a:off x="1482000" y="1328125"/>
            <a:ext cx="6180000" cy="3019000"/>
            <a:chOff x="1218700" y="1328125"/>
            <a:chExt cx="6180000" cy="3019000"/>
          </a:xfrm>
        </p:grpSpPr>
        <p:cxnSp>
          <p:nvCxnSpPr>
            <p:cNvPr id="591" name="Google Shape;591;p18"/>
            <p:cNvCxnSpPr/>
            <p:nvPr/>
          </p:nvCxnSpPr>
          <p:spPr>
            <a:xfrm>
              <a:off x="1218700" y="1328125"/>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592" name="Google Shape;592;p18"/>
            <p:cNvCxnSpPr/>
            <p:nvPr/>
          </p:nvCxnSpPr>
          <p:spPr>
            <a:xfrm>
              <a:off x="1218700" y="148702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593" name="Google Shape;593;p18"/>
            <p:cNvCxnSpPr/>
            <p:nvPr/>
          </p:nvCxnSpPr>
          <p:spPr>
            <a:xfrm>
              <a:off x="1218700" y="164591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594" name="Google Shape;594;p18"/>
            <p:cNvCxnSpPr/>
            <p:nvPr/>
          </p:nvCxnSpPr>
          <p:spPr>
            <a:xfrm>
              <a:off x="1218700" y="180480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595" name="Google Shape;595;p18"/>
            <p:cNvCxnSpPr/>
            <p:nvPr/>
          </p:nvCxnSpPr>
          <p:spPr>
            <a:xfrm>
              <a:off x="1218700" y="196370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596" name="Google Shape;596;p18"/>
            <p:cNvCxnSpPr/>
            <p:nvPr/>
          </p:nvCxnSpPr>
          <p:spPr>
            <a:xfrm>
              <a:off x="1218700" y="212259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597" name="Google Shape;597;p18"/>
            <p:cNvCxnSpPr/>
            <p:nvPr/>
          </p:nvCxnSpPr>
          <p:spPr>
            <a:xfrm>
              <a:off x="1218700" y="228149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598" name="Google Shape;598;p18"/>
            <p:cNvCxnSpPr/>
            <p:nvPr/>
          </p:nvCxnSpPr>
          <p:spPr>
            <a:xfrm>
              <a:off x="1218700" y="244038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599" name="Google Shape;599;p18"/>
            <p:cNvCxnSpPr/>
            <p:nvPr/>
          </p:nvCxnSpPr>
          <p:spPr>
            <a:xfrm>
              <a:off x="1218700" y="259928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00" name="Google Shape;600;p18"/>
            <p:cNvCxnSpPr/>
            <p:nvPr/>
          </p:nvCxnSpPr>
          <p:spPr>
            <a:xfrm>
              <a:off x="1218700" y="275817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01" name="Google Shape;601;p18"/>
            <p:cNvCxnSpPr/>
            <p:nvPr/>
          </p:nvCxnSpPr>
          <p:spPr>
            <a:xfrm>
              <a:off x="1218700" y="291707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02" name="Google Shape;602;p18"/>
            <p:cNvCxnSpPr/>
            <p:nvPr/>
          </p:nvCxnSpPr>
          <p:spPr>
            <a:xfrm>
              <a:off x="1218700" y="307596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03" name="Google Shape;603;p18"/>
            <p:cNvCxnSpPr/>
            <p:nvPr/>
          </p:nvCxnSpPr>
          <p:spPr>
            <a:xfrm>
              <a:off x="1218700" y="323486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04" name="Google Shape;604;p18"/>
            <p:cNvCxnSpPr/>
            <p:nvPr/>
          </p:nvCxnSpPr>
          <p:spPr>
            <a:xfrm>
              <a:off x="1218700" y="339375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05" name="Google Shape;605;p18"/>
            <p:cNvCxnSpPr/>
            <p:nvPr/>
          </p:nvCxnSpPr>
          <p:spPr>
            <a:xfrm>
              <a:off x="1218700" y="355265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06" name="Google Shape;606;p18"/>
            <p:cNvCxnSpPr/>
            <p:nvPr/>
          </p:nvCxnSpPr>
          <p:spPr>
            <a:xfrm>
              <a:off x="1218700" y="371154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07" name="Google Shape;607;p18"/>
            <p:cNvCxnSpPr/>
            <p:nvPr/>
          </p:nvCxnSpPr>
          <p:spPr>
            <a:xfrm>
              <a:off x="1218700" y="387044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08" name="Google Shape;608;p18"/>
            <p:cNvCxnSpPr/>
            <p:nvPr/>
          </p:nvCxnSpPr>
          <p:spPr>
            <a:xfrm>
              <a:off x="1218700" y="402933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09" name="Google Shape;609;p18"/>
            <p:cNvCxnSpPr/>
            <p:nvPr/>
          </p:nvCxnSpPr>
          <p:spPr>
            <a:xfrm>
              <a:off x="1218700" y="418823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10" name="Google Shape;610;p18"/>
            <p:cNvCxnSpPr/>
            <p:nvPr/>
          </p:nvCxnSpPr>
          <p:spPr>
            <a:xfrm>
              <a:off x="1218700" y="4347125"/>
              <a:ext cx="6180000" cy="0"/>
            </a:xfrm>
            <a:prstGeom prst="straightConnector1">
              <a:avLst/>
            </a:prstGeom>
            <a:noFill/>
            <a:ln w="9525" cap="flat" cmpd="sng">
              <a:solidFill>
                <a:schemeClr val="accent2"/>
              </a:solidFill>
              <a:prstDash val="solid"/>
              <a:round/>
              <a:headEnd type="none" w="med" len="med"/>
              <a:tailEnd type="none" w="med" len="med"/>
            </a:ln>
          </p:spPr>
        </p:cxnSp>
      </p:grpSp>
      <p:sp>
        <p:nvSpPr>
          <p:cNvPr id="611" name="Google Shape;611;p18"/>
          <p:cNvSpPr txBox="1">
            <a:spLocks noGrp="1"/>
          </p:cNvSpPr>
          <p:nvPr>
            <p:ph type="title"/>
          </p:nvPr>
        </p:nvSpPr>
        <p:spPr>
          <a:xfrm>
            <a:off x="5734500" y="2352413"/>
            <a:ext cx="1799100" cy="49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200"/>
              <a:buNone/>
              <a:defRPr sz="16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12" name="Google Shape;612;p18"/>
          <p:cNvSpPr txBox="1">
            <a:spLocks noGrp="1"/>
          </p:cNvSpPr>
          <p:nvPr>
            <p:ph type="subTitle" idx="1"/>
          </p:nvPr>
        </p:nvSpPr>
        <p:spPr>
          <a:xfrm>
            <a:off x="1610388" y="1783038"/>
            <a:ext cx="3673800" cy="1577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613" name="Google Shape;613;p18"/>
          <p:cNvGrpSpPr/>
          <p:nvPr/>
        </p:nvGrpSpPr>
        <p:grpSpPr>
          <a:xfrm>
            <a:off x="8088850" y="924325"/>
            <a:ext cx="461337" cy="3294850"/>
            <a:chOff x="8088850" y="924325"/>
            <a:chExt cx="461337" cy="3294850"/>
          </a:xfrm>
        </p:grpSpPr>
        <p:sp>
          <p:nvSpPr>
            <p:cNvPr id="614" name="Google Shape;614;p18"/>
            <p:cNvSpPr/>
            <p:nvPr/>
          </p:nvSpPr>
          <p:spPr>
            <a:xfrm flipH="1">
              <a:off x="8088850" y="92432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5" name="Google Shape;615;p18"/>
            <p:cNvCxnSpPr/>
            <p:nvPr/>
          </p:nvCxnSpPr>
          <p:spPr>
            <a:xfrm rot="10800000">
              <a:off x="8170688" y="100202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616" name="Google Shape;616;p18"/>
            <p:cNvSpPr/>
            <p:nvPr/>
          </p:nvSpPr>
          <p:spPr>
            <a:xfrm flipH="1">
              <a:off x="8088850" y="1372818"/>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7" name="Google Shape;617;p18"/>
            <p:cNvCxnSpPr/>
            <p:nvPr/>
          </p:nvCxnSpPr>
          <p:spPr>
            <a:xfrm rot="10800000">
              <a:off x="8170688" y="1450518"/>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618" name="Google Shape;618;p18"/>
            <p:cNvSpPr/>
            <p:nvPr/>
          </p:nvSpPr>
          <p:spPr>
            <a:xfrm flipH="1">
              <a:off x="8088850" y="1821311"/>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9" name="Google Shape;619;p18"/>
            <p:cNvCxnSpPr/>
            <p:nvPr/>
          </p:nvCxnSpPr>
          <p:spPr>
            <a:xfrm rot="10800000">
              <a:off x="8170688" y="1899011"/>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620" name="Google Shape;620;p18"/>
            <p:cNvSpPr/>
            <p:nvPr/>
          </p:nvSpPr>
          <p:spPr>
            <a:xfrm flipH="1">
              <a:off x="8088850" y="226980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1" name="Google Shape;621;p18"/>
            <p:cNvCxnSpPr/>
            <p:nvPr/>
          </p:nvCxnSpPr>
          <p:spPr>
            <a:xfrm rot="10800000">
              <a:off x="8170688" y="2347504"/>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622" name="Google Shape;622;p18"/>
            <p:cNvSpPr/>
            <p:nvPr/>
          </p:nvSpPr>
          <p:spPr>
            <a:xfrm flipH="1">
              <a:off x="8088850" y="2718296"/>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3" name="Google Shape;623;p18"/>
            <p:cNvCxnSpPr/>
            <p:nvPr/>
          </p:nvCxnSpPr>
          <p:spPr>
            <a:xfrm rot="10800000">
              <a:off x="8170688" y="2795996"/>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624" name="Google Shape;624;p18"/>
            <p:cNvSpPr/>
            <p:nvPr/>
          </p:nvSpPr>
          <p:spPr>
            <a:xfrm flipH="1">
              <a:off x="8088850" y="316678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5" name="Google Shape;625;p18"/>
            <p:cNvCxnSpPr/>
            <p:nvPr/>
          </p:nvCxnSpPr>
          <p:spPr>
            <a:xfrm rot="10800000">
              <a:off x="8170688" y="3244489"/>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626" name="Google Shape;626;p18"/>
            <p:cNvSpPr/>
            <p:nvPr/>
          </p:nvSpPr>
          <p:spPr>
            <a:xfrm flipH="1">
              <a:off x="8088850" y="3615282"/>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7" name="Google Shape;627;p18"/>
            <p:cNvCxnSpPr/>
            <p:nvPr/>
          </p:nvCxnSpPr>
          <p:spPr>
            <a:xfrm rot="10800000">
              <a:off x="8170688" y="3692982"/>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628" name="Google Shape;628;p18"/>
            <p:cNvSpPr/>
            <p:nvPr/>
          </p:nvSpPr>
          <p:spPr>
            <a:xfrm flipH="1">
              <a:off x="8088850" y="406377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9" name="Google Shape;629;p18"/>
            <p:cNvCxnSpPr/>
            <p:nvPr/>
          </p:nvCxnSpPr>
          <p:spPr>
            <a:xfrm rot="10800000">
              <a:off x="8170688" y="414147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1">
  <p:cSld name="CUSTOM_2_1">
    <p:spTree>
      <p:nvGrpSpPr>
        <p:cNvPr id="1" name="Shape 630"/>
        <p:cNvGrpSpPr/>
        <p:nvPr/>
      </p:nvGrpSpPr>
      <p:grpSpPr>
        <a:xfrm>
          <a:off x="0" y="0"/>
          <a:ext cx="0" cy="0"/>
          <a:chOff x="0" y="0"/>
          <a:chExt cx="0" cy="0"/>
        </a:xfrm>
      </p:grpSpPr>
      <p:sp>
        <p:nvSpPr>
          <p:cNvPr id="631" name="Google Shape;631;p19"/>
          <p:cNvSpPr/>
          <p:nvPr/>
        </p:nvSpPr>
        <p:spPr>
          <a:xfrm flipH="1">
            <a:off x="738311" y="540150"/>
            <a:ext cx="7667400" cy="4063200"/>
          </a:xfrm>
          <a:prstGeom prst="roundRect">
            <a:avLst>
              <a:gd name="adj" fmla="val 6860"/>
            </a:avLst>
          </a:prstGeom>
          <a:solidFill>
            <a:schemeClr val="dk1"/>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9"/>
          <p:cNvSpPr/>
          <p:nvPr/>
        </p:nvSpPr>
        <p:spPr>
          <a:xfrm flipH="1">
            <a:off x="830100" y="631200"/>
            <a:ext cx="7483800" cy="3881100"/>
          </a:xfrm>
          <a:prstGeom prst="roundRect">
            <a:avLst>
              <a:gd name="adj" fmla="val 7064"/>
            </a:avLst>
          </a:prstGeom>
          <a:solidFill>
            <a:schemeClr val="accent4"/>
          </a:solidFill>
          <a:ln>
            <a:noFill/>
          </a:ln>
          <a:effectLst>
            <a:outerShdw blurRad="14288" dist="57150" dir="2640000" algn="bl" rotWithShape="0">
              <a:schemeClr val="accent3">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 name="Google Shape;633;p19"/>
          <p:cNvGrpSpPr/>
          <p:nvPr/>
        </p:nvGrpSpPr>
        <p:grpSpPr>
          <a:xfrm>
            <a:off x="1482000" y="1328125"/>
            <a:ext cx="6180000" cy="3019000"/>
            <a:chOff x="1218700" y="1328125"/>
            <a:chExt cx="6180000" cy="3019000"/>
          </a:xfrm>
        </p:grpSpPr>
        <p:cxnSp>
          <p:nvCxnSpPr>
            <p:cNvPr id="634" name="Google Shape;634;p19"/>
            <p:cNvCxnSpPr/>
            <p:nvPr/>
          </p:nvCxnSpPr>
          <p:spPr>
            <a:xfrm>
              <a:off x="1218700" y="1328125"/>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35" name="Google Shape;635;p19"/>
            <p:cNvCxnSpPr/>
            <p:nvPr/>
          </p:nvCxnSpPr>
          <p:spPr>
            <a:xfrm>
              <a:off x="1218700" y="148702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36" name="Google Shape;636;p19"/>
            <p:cNvCxnSpPr/>
            <p:nvPr/>
          </p:nvCxnSpPr>
          <p:spPr>
            <a:xfrm>
              <a:off x="1218700" y="164591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37" name="Google Shape;637;p19"/>
            <p:cNvCxnSpPr/>
            <p:nvPr/>
          </p:nvCxnSpPr>
          <p:spPr>
            <a:xfrm>
              <a:off x="1218700" y="180480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38" name="Google Shape;638;p19"/>
            <p:cNvCxnSpPr/>
            <p:nvPr/>
          </p:nvCxnSpPr>
          <p:spPr>
            <a:xfrm>
              <a:off x="1218700" y="1963704"/>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39" name="Google Shape;639;p19"/>
            <p:cNvCxnSpPr/>
            <p:nvPr/>
          </p:nvCxnSpPr>
          <p:spPr>
            <a:xfrm>
              <a:off x="1218700" y="2122599"/>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40" name="Google Shape;640;p19"/>
            <p:cNvCxnSpPr/>
            <p:nvPr/>
          </p:nvCxnSpPr>
          <p:spPr>
            <a:xfrm>
              <a:off x="1218700" y="228149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41" name="Google Shape;641;p19"/>
            <p:cNvCxnSpPr/>
            <p:nvPr/>
          </p:nvCxnSpPr>
          <p:spPr>
            <a:xfrm>
              <a:off x="1218700" y="244038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42" name="Google Shape;642;p19"/>
            <p:cNvCxnSpPr/>
            <p:nvPr/>
          </p:nvCxnSpPr>
          <p:spPr>
            <a:xfrm>
              <a:off x="1218700" y="2599283"/>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43" name="Google Shape;643;p19"/>
            <p:cNvCxnSpPr/>
            <p:nvPr/>
          </p:nvCxnSpPr>
          <p:spPr>
            <a:xfrm>
              <a:off x="1218700" y="2758178"/>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44" name="Google Shape;644;p19"/>
            <p:cNvCxnSpPr/>
            <p:nvPr/>
          </p:nvCxnSpPr>
          <p:spPr>
            <a:xfrm>
              <a:off x="1218700" y="291707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45" name="Google Shape;645;p19"/>
            <p:cNvCxnSpPr/>
            <p:nvPr/>
          </p:nvCxnSpPr>
          <p:spPr>
            <a:xfrm>
              <a:off x="1218700" y="307596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46" name="Google Shape;646;p19"/>
            <p:cNvCxnSpPr/>
            <p:nvPr/>
          </p:nvCxnSpPr>
          <p:spPr>
            <a:xfrm>
              <a:off x="1218700" y="3234862"/>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47" name="Google Shape;647;p19"/>
            <p:cNvCxnSpPr/>
            <p:nvPr/>
          </p:nvCxnSpPr>
          <p:spPr>
            <a:xfrm>
              <a:off x="1218700" y="3393757"/>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48" name="Google Shape;648;p19"/>
            <p:cNvCxnSpPr/>
            <p:nvPr/>
          </p:nvCxnSpPr>
          <p:spPr>
            <a:xfrm>
              <a:off x="1218700" y="355265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49" name="Google Shape;649;p19"/>
            <p:cNvCxnSpPr/>
            <p:nvPr/>
          </p:nvCxnSpPr>
          <p:spPr>
            <a:xfrm>
              <a:off x="1218700" y="371154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50" name="Google Shape;650;p19"/>
            <p:cNvCxnSpPr/>
            <p:nvPr/>
          </p:nvCxnSpPr>
          <p:spPr>
            <a:xfrm>
              <a:off x="1218700" y="3870441"/>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51" name="Google Shape;651;p19"/>
            <p:cNvCxnSpPr/>
            <p:nvPr/>
          </p:nvCxnSpPr>
          <p:spPr>
            <a:xfrm>
              <a:off x="1218700" y="4029336"/>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52" name="Google Shape;652;p19"/>
            <p:cNvCxnSpPr/>
            <p:nvPr/>
          </p:nvCxnSpPr>
          <p:spPr>
            <a:xfrm>
              <a:off x="1218700" y="4188230"/>
              <a:ext cx="6180000" cy="0"/>
            </a:xfrm>
            <a:prstGeom prst="straightConnector1">
              <a:avLst/>
            </a:prstGeom>
            <a:noFill/>
            <a:ln w="9525" cap="flat" cmpd="sng">
              <a:solidFill>
                <a:schemeClr val="accent2"/>
              </a:solidFill>
              <a:prstDash val="solid"/>
              <a:round/>
              <a:headEnd type="none" w="med" len="med"/>
              <a:tailEnd type="none" w="med" len="med"/>
            </a:ln>
          </p:spPr>
        </p:cxnSp>
        <p:cxnSp>
          <p:nvCxnSpPr>
            <p:cNvPr id="653" name="Google Shape;653;p19"/>
            <p:cNvCxnSpPr/>
            <p:nvPr/>
          </p:nvCxnSpPr>
          <p:spPr>
            <a:xfrm>
              <a:off x="1218700" y="4347125"/>
              <a:ext cx="6180000" cy="0"/>
            </a:xfrm>
            <a:prstGeom prst="straightConnector1">
              <a:avLst/>
            </a:prstGeom>
            <a:noFill/>
            <a:ln w="9525" cap="flat" cmpd="sng">
              <a:solidFill>
                <a:schemeClr val="accent2"/>
              </a:solidFill>
              <a:prstDash val="solid"/>
              <a:round/>
              <a:headEnd type="none" w="med" len="med"/>
              <a:tailEnd type="none" w="med" len="med"/>
            </a:ln>
          </p:spPr>
        </p:cxnSp>
      </p:grpSp>
      <p:grpSp>
        <p:nvGrpSpPr>
          <p:cNvPr id="654" name="Google Shape;654;p19"/>
          <p:cNvGrpSpPr/>
          <p:nvPr/>
        </p:nvGrpSpPr>
        <p:grpSpPr>
          <a:xfrm>
            <a:off x="604488" y="924325"/>
            <a:ext cx="461337" cy="3294850"/>
            <a:chOff x="604488" y="924325"/>
            <a:chExt cx="461337" cy="3294850"/>
          </a:xfrm>
        </p:grpSpPr>
        <p:sp>
          <p:nvSpPr>
            <p:cNvPr id="655" name="Google Shape;655;p19"/>
            <p:cNvSpPr/>
            <p:nvPr/>
          </p:nvSpPr>
          <p:spPr>
            <a:xfrm>
              <a:off x="910425" y="92432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6" name="Google Shape;656;p19"/>
            <p:cNvCxnSpPr/>
            <p:nvPr/>
          </p:nvCxnSpPr>
          <p:spPr>
            <a:xfrm>
              <a:off x="604488" y="100202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657" name="Google Shape;657;p19"/>
            <p:cNvSpPr/>
            <p:nvPr/>
          </p:nvSpPr>
          <p:spPr>
            <a:xfrm>
              <a:off x="910425" y="1372818"/>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8" name="Google Shape;658;p19"/>
            <p:cNvCxnSpPr/>
            <p:nvPr/>
          </p:nvCxnSpPr>
          <p:spPr>
            <a:xfrm>
              <a:off x="604488" y="1450518"/>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659" name="Google Shape;659;p19"/>
            <p:cNvSpPr/>
            <p:nvPr/>
          </p:nvSpPr>
          <p:spPr>
            <a:xfrm>
              <a:off x="910425" y="1821311"/>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0" name="Google Shape;660;p19"/>
            <p:cNvCxnSpPr/>
            <p:nvPr/>
          </p:nvCxnSpPr>
          <p:spPr>
            <a:xfrm>
              <a:off x="604488" y="1899011"/>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661" name="Google Shape;661;p19"/>
            <p:cNvSpPr/>
            <p:nvPr/>
          </p:nvSpPr>
          <p:spPr>
            <a:xfrm>
              <a:off x="910425" y="226980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2" name="Google Shape;662;p19"/>
            <p:cNvCxnSpPr/>
            <p:nvPr/>
          </p:nvCxnSpPr>
          <p:spPr>
            <a:xfrm>
              <a:off x="604488" y="2347504"/>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663" name="Google Shape;663;p19"/>
            <p:cNvSpPr/>
            <p:nvPr/>
          </p:nvSpPr>
          <p:spPr>
            <a:xfrm>
              <a:off x="910425" y="2718296"/>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4" name="Google Shape;664;p19"/>
            <p:cNvCxnSpPr/>
            <p:nvPr/>
          </p:nvCxnSpPr>
          <p:spPr>
            <a:xfrm>
              <a:off x="604488" y="2795996"/>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665" name="Google Shape;665;p19"/>
            <p:cNvSpPr/>
            <p:nvPr/>
          </p:nvSpPr>
          <p:spPr>
            <a:xfrm>
              <a:off x="910425" y="316678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6" name="Google Shape;666;p19"/>
            <p:cNvCxnSpPr/>
            <p:nvPr/>
          </p:nvCxnSpPr>
          <p:spPr>
            <a:xfrm>
              <a:off x="604488" y="3244489"/>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667" name="Google Shape;667;p19"/>
            <p:cNvSpPr/>
            <p:nvPr/>
          </p:nvSpPr>
          <p:spPr>
            <a:xfrm>
              <a:off x="910425" y="3615282"/>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8" name="Google Shape;668;p19"/>
            <p:cNvCxnSpPr/>
            <p:nvPr/>
          </p:nvCxnSpPr>
          <p:spPr>
            <a:xfrm>
              <a:off x="604488" y="3692982"/>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sp>
          <p:nvSpPr>
            <p:cNvPr id="669" name="Google Shape;669;p19"/>
            <p:cNvSpPr/>
            <p:nvPr/>
          </p:nvSpPr>
          <p:spPr>
            <a:xfrm>
              <a:off x="910425" y="4063775"/>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0" name="Google Shape;670;p19"/>
            <p:cNvCxnSpPr/>
            <p:nvPr/>
          </p:nvCxnSpPr>
          <p:spPr>
            <a:xfrm>
              <a:off x="604488" y="4141475"/>
              <a:ext cx="379500" cy="0"/>
            </a:xfrm>
            <a:prstGeom prst="straightConnector1">
              <a:avLst/>
            </a:prstGeom>
            <a:noFill/>
            <a:ln w="76200" cap="rnd" cmpd="sng">
              <a:solidFill>
                <a:schemeClr val="lt1"/>
              </a:solidFill>
              <a:prstDash val="solid"/>
              <a:round/>
              <a:headEnd type="none" w="med" len="med"/>
              <a:tailEnd type="none" w="med" len="med"/>
            </a:ln>
            <a:effectLst>
              <a:outerShdw dist="28575" dir="4800000" algn="bl" rotWithShape="0">
                <a:schemeClr val="accent3">
                  <a:alpha val="50000"/>
                </a:schemeClr>
              </a:outerShdw>
            </a:effectLst>
          </p:spPr>
        </p:cxnSp>
      </p:grpSp>
      <p:sp>
        <p:nvSpPr>
          <p:cNvPr id="671" name="Google Shape;671;p19"/>
          <p:cNvSpPr txBox="1">
            <a:spLocks noGrp="1"/>
          </p:cNvSpPr>
          <p:nvPr>
            <p:ph type="title"/>
          </p:nvPr>
        </p:nvSpPr>
        <p:spPr>
          <a:xfrm>
            <a:off x="2549291" y="3000313"/>
            <a:ext cx="3761400" cy="49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200"/>
              <a:buNone/>
              <a:defRPr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2" name="Google Shape;672;p19"/>
          <p:cNvSpPr txBox="1">
            <a:spLocks noGrp="1"/>
          </p:cNvSpPr>
          <p:nvPr>
            <p:ph type="subTitle" idx="1"/>
          </p:nvPr>
        </p:nvSpPr>
        <p:spPr>
          <a:xfrm>
            <a:off x="2093700" y="1645188"/>
            <a:ext cx="4956600" cy="1157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DEFE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1pPr>
            <a:lvl2pPr lvl="1">
              <a:lnSpc>
                <a:spcPct val="100000"/>
              </a:lnSpc>
              <a:spcBef>
                <a:spcPts val="0"/>
              </a:spcBef>
              <a:spcAft>
                <a:spcPts val="0"/>
              </a:spcAft>
              <a:buClr>
                <a:schemeClr val="dk1"/>
              </a:buClr>
              <a:buSzPts val="2800"/>
              <a:buNone/>
              <a:defRPr sz="2800">
                <a:solidFill>
                  <a:schemeClr val="dk1"/>
                </a:solidFill>
              </a:defRPr>
            </a:lvl2pPr>
            <a:lvl3pPr lvl="2">
              <a:lnSpc>
                <a:spcPct val="100000"/>
              </a:lnSpc>
              <a:spcBef>
                <a:spcPts val="0"/>
              </a:spcBef>
              <a:spcAft>
                <a:spcPts val="0"/>
              </a:spcAft>
              <a:buClr>
                <a:schemeClr val="dk1"/>
              </a:buClr>
              <a:buSzPts val="2800"/>
              <a:buNone/>
              <a:defRPr sz="2800">
                <a:solidFill>
                  <a:schemeClr val="dk1"/>
                </a:solidFill>
              </a:defRPr>
            </a:lvl3pPr>
            <a:lvl4pPr lvl="3">
              <a:lnSpc>
                <a:spcPct val="100000"/>
              </a:lnSpc>
              <a:spcBef>
                <a:spcPts val="0"/>
              </a:spcBef>
              <a:spcAft>
                <a:spcPts val="0"/>
              </a:spcAft>
              <a:buClr>
                <a:schemeClr val="dk1"/>
              </a:buClr>
              <a:buSzPts val="2800"/>
              <a:buNone/>
              <a:defRPr sz="2800">
                <a:solidFill>
                  <a:schemeClr val="dk1"/>
                </a:solidFill>
              </a:defRPr>
            </a:lvl4pPr>
            <a:lvl5pPr lvl="4">
              <a:lnSpc>
                <a:spcPct val="100000"/>
              </a:lnSpc>
              <a:spcBef>
                <a:spcPts val="0"/>
              </a:spcBef>
              <a:spcAft>
                <a:spcPts val="0"/>
              </a:spcAft>
              <a:buClr>
                <a:schemeClr val="dk1"/>
              </a:buClr>
              <a:buSzPts val="2800"/>
              <a:buNone/>
              <a:defRPr sz="2800">
                <a:solidFill>
                  <a:schemeClr val="dk1"/>
                </a:solidFill>
              </a:defRPr>
            </a:lvl5pPr>
            <a:lvl6pPr lvl="5">
              <a:lnSpc>
                <a:spcPct val="100000"/>
              </a:lnSpc>
              <a:spcBef>
                <a:spcPts val="0"/>
              </a:spcBef>
              <a:spcAft>
                <a:spcPts val="0"/>
              </a:spcAft>
              <a:buClr>
                <a:schemeClr val="dk1"/>
              </a:buClr>
              <a:buSzPts val="2800"/>
              <a:buNone/>
              <a:defRPr sz="2800">
                <a:solidFill>
                  <a:schemeClr val="dk1"/>
                </a:solidFill>
              </a:defRPr>
            </a:lvl6pPr>
            <a:lvl7pPr lvl="6">
              <a:lnSpc>
                <a:spcPct val="100000"/>
              </a:lnSpc>
              <a:spcBef>
                <a:spcPts val="0"/>
              </a:spcBef>
              <a:spcAft>
                <a:spcPts val="0"/>
              </a:spcAft>
              <a:buClr>
                <a:schemeClr val="dk1"/>
              </a:buClr>
              <a:buSzPts val="2800"/>
              <a:buNone/>
              <a:defRPr sz="2800">
                <a:solidFill>
                  <a:schemeClr val="dk1"/>
                </a:solidFill>
              </a:defRPr>
            </a:lvl7pPr>
            <a:lvl8pPr lvl="7">
              <a:lnSpc>
                <a:spcPct val="100000"/>
              </a:lnSpc>
              <a:spcBef>
                <a:spcPts val="0"/>
              </a:spcBef>
              <a:spcAft>
                <a:spcPts val="0"/>
              </a:spcAft>
              <a:buClr>
                <a:schemeClr val="dk1"/>
              </a:buClr>
              <a:buSzPts val="2800"/>
              <a:buNone/>
              <a:defRPr sz="2800">
                <a:solidFill>
                  <a:schemeClr val="dk1"/>
                </a:solidFill>
              </a:defRPr>
            </a:lvl8pPr>
            <a:lvl9pPr lvl="8">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1pPr>
            <a:lvl2pPr marL="914400" lvl="1" indent="-317500" rtl="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2pPr>
            <a:lvl3pPr marL="1371600" lvl="2" indent="-317500" rtl="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3pPr>
            <a:lvl4pPr marL="1828800" lvl="3" indent="-317500" rtl="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4pPr>
            <a:lvl5pPr marL="2286000" lvl="4" indent="-317500" rtl="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5pPr>
            <a:lvl6pPr marL="2743200" lvl="5" indent="-317500" rtl="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6pPr>
            <a:lvl7pPr marL="3200400" lvl="6" indent="-317500" rtl="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7pPr>
            <a:lvl8pPr marL="3657600" lvl="7" indent="-317500" rtl="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8pPr>
            <a:lvl9pPr marL="4114800" lvl="8" indent="-317500" rtl="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0" r:id="rId7"/>
    <p:sldLayoutId id="2147483664" r:id="rId8"/>
    <p:sldLayoutId id="2147483665" r:id="rId9"/>
    <p:sldLayoutId id="2147483666" r:id="rId10"/>
    <p:sldLayoutId id="2147483671" r:id="rId11"/>
    <p:sldLayoutId id="2147483686" r:id="rId12"/>
    <p:sldLayoutId id="2147483691" r:id="rId13"/>
    <p:sldLayoutId id="2147483692" r:id="rId14"/>
    <p:sldLayoutId id="214748369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F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8/27/2024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4118503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defTabSz="685800"/>
            <a:endParaRPr lang="en-US"/>
          </a:p>
        </p:txBody>
      </p:sp>
      <p:sp>
        <p:nvSpPr>
          <p:cNvPr id="9" name="Google Shape;9;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defTabSz="685800"/>
            <a:endParaRPr lang="en-US"/>
          </a:p>
        </p:txBody>
      </p:sp>
      <p:sp>
        <p:nvSpPr>
          <p:cNvPr id="10" name="Google Shape;10;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753711373"/>
      </p:ext>
    </p:extLst>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42.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5.gif"/><Relationship Id="rId3" Type="http://schemas.openxmlformats.org/officeDocument/2006/relationships/slide" Target="slide4.xml"/><Relationship Id="rId7" Type="http://schemas.openxmlformats.org/officeDocument/2006/relationships/slide" Target="slide5.xml"/><Relationship Id="rId12"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NULL"/><Relationship Id="rId11"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slide" Target="slide8.xml"/><Relationship Id="rId4" Type="http://schemas.openxmlformats.org/officeDocument/2006/relationships/image" Target="../media/image2.png"/><Relationship Id="rId9" Type="http://schemas.openxmlformats.org/officeDocument/2006/relationships/slide" Target="slide7.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77.png"/><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5.gif"/><Relationship Id="rId11" Type="http://schemas.openxmlformats.org/officeDocument/2006/relationships/image" Target="../media/image11.png"/><Relationship Id="rId5" Type="http://schemas.openxmlformats.org/officeDocument/2006/relationships/slide" Target="slide3.xml"/><Relationship Id="rId10" Type="http://schemas.openxmlformats.org/officeDocument/2006/relationships/image" Target="../media/image10.png"/><Relationship Id="rId4" Type="http://schemas.openxmlformats.org/officeDocument/2006/relationships/image" Target="NULL"/><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5.gif"/><Relationship Id="rId11" Type="http://schemas.openxmlformats.org/officeDocument/2006/relationships/image" Target="../media/image13.png"/><Relationship Id="rId5" Type="http://schemas.openxmlformats.org/officeDocument/2006/relationships/slide" Target="slide3.xml"/><Relationship Id="rId10" Type="http://schemas.openxmlformats.org/officeDocument/2006/relationships/image" Target="../media/image10.png"/><Relationship Id="rId4" Type="http://schemas.openxmlformats.org/officeDocument/2006/relationships/image" Target="NUL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5.gif"/><Relationship Id="rId5" Type="http://schemas.openxmlformats.org/officeDocument/2006/relationships/slide" Target="slide3.xml"/><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5.gif"/><Relationship Id="rId5" Type="http://schemas.openxmlformats.org/officeDocument/2006/relationships/slide" Target="slide3.xml"/><Relationship Id="rId10" Type="http://schemas.openxmlformats.org/officeDocument/2006/relationships/image" Target="../media/image15.png"/><Relationship Id="rId4" Type="http://schemas.openxmlformats.org/officeDocument/2006/relationships/image" Target="NUL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5.gif"/><Relationship Id="rId5" Type="http://schemas.openxmlformats.org/officeDocument/2006/relationships/slide" Target="slide3.xml"/><Relationship Id="rId4" Type="http://schemas.openxmlformats.org/officeDocument/2006/relationships/image" Target="NUL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0"/>
        <p:cNvGrpSpPr/>
        <p:nvPr/>
      </p:nvGrpSpPr>
      <p:grpSpPr>
        <a:xfrm>
          <a:off x="0" y="0"/>
          <a:ext cx="0" cy="0"/>
          <a:chOff x="0" y="0"/>
          <a:chExt cx="0" cy="0"/>
        </a:xfrm>
      </p:grpSpPr>
      <p:sp>
        <p:nvSpPr>
          <p:cNvPr id="1951" name="Google Shape;1951;p53"/>
          <p:cNvSpPr txBox="1">
            <a:spLocks noGrp="1"/>
          </p:cNvSpPr>
          <p:nvPr>
            <p:ph type="ctrTitle"/>
          </p:nvPr>
        </p:nvSpPr>
        <p:spPr>
          <a:xfrm>
            <a:off x="1415804" y="1360337"/>
            <a:ext cx="6375900" cy="1799400"/>
          </a:xfrm>
          <a:prstGeom prst="rect">
            <a:avLst/>
          </a:prstGeom>
        </p:spPr>
        <p:txBody>
          <a:bodyPr spcFirstLastPara="1" wrap="square" lIns="91425" tIns="91425" rIns="91425" bIns="91425" anchor="ctr" anchorCtr="0">
            <a:noAutofit/>
          </a:bodyPr>
          <a:lstStyle/>
          <a:p>
            <a:pPr lvl="0">
              <a:lnSpc>
                <a:spcPct val="150000"/>
              </a:lnSpc>
            </a:pPr>
            <a:r>
              <a:rPr lang="en-US" sz="4200" b="1">
                <a:solidFill>
                  <a:schemeClr val="accent2"/>
                </a:solidFill>
                <a:latin typeface="+mj-lt"/>
              </a:rPr>
              <a:t>CHÀO MỪNG CÁC EM </a:t>
            </a:r>
            <a:br>
              <a:rPr lang="en-US" sz="4200" b="1">
                <a:solidFill>
                  <a:schemeClr val="accent2"/>
                </a:solidFill>
                <a:latin typeface="+mj-lt"/>
              </a:rPr>
            </a:br>
            <a:r>
              <a:rPr lang="en-US" sz="4200" b="1">
                <a:solidFill>
                  <a:schemeClr val="accent2"/>
                </a:solidFill>
                <a:latin typeface="+mj-lt"/>
              </a:rPr>
              <a:t>ĐẾN VỚI TIẾT </a:t>
            </a:r>
            <a:r>
              <a:rPr lang="en-US" sz="4200" b="1">
                <a:solidFill>
                  <a:schemeClr val="accent2"/>
                </a:solidFill>
                <a:latin typeface="+mj-lt"/>
              </a:rPr>
              <a:t>HỌC </a:t>
            </a:r>
            <a:r>
              <a:rPr lang="en-US" sz="4200" b="1" smtClean="0">
                <a:solidFill>
                  <a:schemeClr val="accent2"/>
                </a:solidFill>
                <a:latin typeface="+mj-lt"/>
              </a:rPr>
              <a:t>!</a:t>
            </a:r>
            <a:endParaRPr lang="en-US" sz="4200" b="1">
              <a:solidFill>
                <a:schemeClr val="accent2"/>
              </a:solidFill>
              <a:latin typeface="+mj-lt"/>
            </a:endParaRPr>
          </a:p>
        </p:txBody>
      </p:sp>
      <p:sp>
        <p:nvSpPr>
          <p:cNvPr id="1953" name="Google Shape;1953;p53"/>
          <p:cNvSpPr/>
          <p:nvPr/>
        </p:nvSpPr>
        <p:spPr>
          <a:xfrm rot="5400000">
            <a:off x="7257363" y="740438"/>
            <a:ext cx="791400" cy="395700"/>
          </a:xfrm>
          <a:prstGeom prst="homePlate">
            <a:avLst>
              <a:gd name="adj" fmla="val 5180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4" name="Rectangle 3"/>
          <p:cNvSpPr/>
          <p:nvPr/>
        </p:nvSpPr>
        <p:spPr>
          <a:xfrm>
            <a:off x="1269438" y="763680"/>
            <a:ext cx="4903907" cy="517193"/>
          </a:xfrm>
          <a:prstGeom prst="rect">
            <a:avLst/>
          </a:prstGeom>
        </p:spPr>
        <p:txBody>
          <a:bodyPr wrap="none">
            <a:spAutoFit/>
          </a:bodyPr>
          <a:lstStyle/>
          <a:p>
            <a:pPr algn="just">
              <a:lnSpc>
                <a:spcPct val="150000"/>
              </a:lnSpc>
            </a:pPr>
            <a:r>
              <a:rPr lang="en-US" sz="2100" b="1" kern="100">
                <a:solidFill>
                  <a:schemeClr val="accent5">
                    <a:lumMod val="50000"/>
                  </a:schemeClr>
                </a:solidFill>
                <a:latin typeface="+mj-lt"/>
                <a:ea typeface="Aptos"/>
                <a:cs typeface="Times New Roman" panose="02020603050405020304" pitchFamily="18" charset="0"/>
              </a:rPr>
              <a:t>Ôn tập kiến thức đã học chuyên đề 1</a:t>
            </a:r>
            <a:endParaRPr lang="en-US" sz="2100" kern="100">
              <a:solidFill>
                <a:schemeClr val="accent5">
                  <a:lumMod val="50000"/>
                </a:schemeClr>
              </a:solidFill>
              <a:effectLst/>
              <a:latin typeface="+mj-lt"/>
              <a:ea typeface="Aptos"/>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angle 4"/>
              <p:cNvSpPr/>
              <p:nvPr/>
            </p:nvSpPr>
            <p:spPr>
              <a:xfrm>
                <a:off x="1269438" y="1451781"/>
                <a:ext cx="6570548" cy="436273"/>
              </a:xfrm>
              <a:prstGeom prst="rect">
                <a:avLst/>
              </a:prstGeom>
            </p:spPr>
            <p:txBody>
              <a:bodyPr wrap="square">
                <a:spAutoFit/>
              </a:bodyPr>
              <a:lstStyle/>
              <a:p>
                <a:pPr algn="just">
                  <a:lnSpc>
                    <a:spcPct val="150000"/>
                  </a:lnSpc>
                  <a:spcAft>
                    <a:spcPts val="800"/>
                  </a:spcAft>
                </a:pPr>
                <a:r>
                  <a:rPr lang="en-US" sz="1700" kern="100" smtClean="0">
                    <a:solidFill>
                      <a:schemeClr val="tx2">
                        <a:lumMod val="10000"/>
                      </a:schemeClr>
                    </a:solidFill>
                    <a:latin typeface="+mj-lt"/>
                    <a:ea typeface="Aptos"/>
                    <a:cs typeface="Times New Roman" panose="02020603050405020304" pitchFamily="18" charset="0"/>
                  </a:rPr>
                  <a:t>Cho </a:t>
                </a:r>
                <a14:m>
                  <m:oMath xmlns:m="http://schemas.openxmlformats.org/officeDocument/2006/math">
                    <m:r>
                      <a:rPr lang="en-US" sz="1700" i="1" kern="100" smtClean="0">
                        <a:solidFill>
                          <a:schemeClr val="tx2">
                            <a:lumMod val="10000"/>
                          </a:schemeClr>
                        </a:solidFill>
                        <a:latin typeface="Cambria Math" panose="02040503050406030204" pitchFamily="18" charset="0"/>
                        <a:ea typeface="Aptos"/>
                        <a:cs typeface="Times New Roman" panose="02020603050405020304" pitchFamily="18" charset="0"/>
                      </a:rPr>
                      <m:t>𝑋</m:t>
                    </m:r>
                  </m:oMath>
                </a14:m>
                <a:r>
                  <a:rPr lang="en-US" sz="1700" kern="100">
                    <a:solidFill>
                      <a:schemeClr val="tx2">
                        <a:lumMod val="10000"/>
                      </a:schemeClr>
                    </a:solidFill>
                    <a:latin typeface="+mj-lt"/>
                    <a:ea typeface="Aptos"/>
                    <a:cs typeface="Times New Roman" panose="02020603050405020304" pitchFamily="18" charset="0"/>
                  </a:rPr>
                  <a:t> là một biến ngẫu nhiên rời rạc với bảng phân bố </a:t>
                </a:r>
                <a:r>
                  <a:rPr lang="en-US" sz="1700" kern="100">
                    <a:solidFill>
                      <a:schemeClr val="tx2">
                        <a:lumMod val="10000"/>
                      </a:schemeClr>
                    </a:solidFill>
                    <a:latin typeface="+mj-lt"/>
                    <a:ea typeface="Aptos"/>
                    <a:cs typeface="Times New Roman" panose="02020603050405020304" pitchFamily="18" charset="0"/>
                  </a:rPr>
                  <a:t>xác </a:t>
                </a:r>
                <a:r>
                  <a:rPr lang="en-US" sz="1700" kern="100" smtClean="0">
                    <a:solidFill>
                      <a:schemeClr val="tx2">
                        <a:lumMod val="10000"/>
                      </a:schemeClr>
                    </a:solidFill>
                    <a:latin typeface="+mj-lt"/>
                    <a:ea typeface="Aptos"/>
                    <a:cs typeface="Times New Roman" panose="02020603050405020304" pitchFamily="18" charset="0"/>
                  </a:rPr>
                  <a:t>suất:</a:t>
                </a:r>
                <a:endParaRPr lang="en-US" sz="1700" kern="100">
                  <a:solidFill>
                    <a:schemeClr val="tx2">
                      <a:lumMod val="10000"/>
                    </a:schemeClr>
                  </a:solidFill>
                  <a:effectLst/>
                  <a:latin typeface="+mj-lt"/>
                  <a:ea typeface="Aptos"/>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269438" y="1451781"/>
                <a:ext cx="6570548" cy="436273"/>
              </a:xfrm>
              <a:prstGeom prst="rect">
                <a:avLst/>
              </a:prstGeom>
              <a:blipFill>
                <a:blip r:embed="rId3"/>
                <a:stretch>
                  <a:fillRect l="-557" b="-180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1397895350"/>
                  </p:ext>
                </p:extLst>
              </p:nvPr>
            </p:nvGraphicFramePr>
            <p:xfrm>
              <a:off x="2487158" y="2178351"/>
              <a:ext cx="3904519" cy="779534"/>
            </p:xfrm>
            <a:graphic>
              <a:graphicData uri="http://schemas.openxmlformats.org/drawingml/2006/table">
                <a:tbl>
                  <a:tblPr firstRow="1" firstCol="1" bandRow="1"/>
                  <a:tblGrid>
                    <a:gridCol w="658716">
                      <a:extLst>
                        <a:ext uri="{9D8B030D-6E8A-4147-A177-3AD203B41FA5}">
                          <a16:colId xmlns:a16="http://schemas.microsoft.com/office/drawing/2014/main" val="4059777910"/>
                        </a:ext>
                      </a:extLst>
                    </a:gridCol>
                    <a:gridCol w="672815">
                      <a:extLst>
                        <a:ext uri="{9D8B030D-6E8A-4147-A177-3AD203B41FA5}">
                          <a16:colId xmlns:a16="http://schemas.microsoft.com/office/drawing/2014/main" val="104515716"/>
                        </a:ext>
                      </a:extLst>
                    </a:gridCol>
                    <a:gridCol w="674381">
                      <a:extLst>
                        <a:ext uri="{9D8B030D-6E8A-4147-A177-3AD203B41FA5}">
                          <a16:colId xmlns:a16="http://schemas.microsoft.com/office/drawing/2014/main" val="2299246387"/>
                        </a:ext>
                      </a:extLst>
                    </a:gridCol>
                    <a:gridCol w="654799">
                      <a:extLst>
                        <a:ext uri="{9D8B030D-6E8A-4147-A177-3AD203B41FA5}">
                          <a16:colId xmlns:a16="http://schemas.microsoft.com/office/drawing/2014/main" val="3864565009"/>
                        </a:ext>
                      </a:extLst>
                    </a:gridCol>
                    <a:gridCol w="621904">
                      <a:extLst>
                        <a:ext uri="{9D8B030D-6E8A-4147-A177-3AD203B41FA5}">
                          <a16:colId xmlns:a16="http://schemas.microsoft.com/office/drawing/2014/main" val="2833782125"/>
                        </a:ext>
                      </a:extLst>
                    </a:gridCol>
                    <a:gridCol w="621904">
                      <a:extLst>
                        <a:ext uri="{9D8B030D-6E8A-4147-A177-3AD203B41FA5}">
                          <a16:colId xmlns:a16="http://schemas.microsoft.com/office/drawing/2014/main" val="2226629487"/>
                        </a:ext>
                      </a:extLst>
                    </a:gridCol>
                  </a:tblGrid>
                  <a:tr h="389767">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solidFill>
                                      <a:srgbClr val="000000"/>
                                    </a:solidFill>
                                    <a:effectLst/>
                                    <a:latin typeface="+mj-lt"/>
                                    <a:ea typeface="Aptos"/>
                                    <a:cs typeface="Times New Roman" panose="02020603050405020304" pitchFamily="18" charset="0"/>
                                  </a:rPr>
                                  <m:t>𝑋</m:t>
                                </m:r>
                              </m:oMath>
                            </m:oMathPara>
                          </a14:m>
                          <a:endParaRPr lang="en-US" sz="1700" kern="100">
                            <a:solidFill>
                              <a:srgbClr val="000000"/>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n-US" sz="1700" i="1" kern="100" smtClean="0">
                                        <a:solidFill>
                                          <a:srgbClr val="000000"/>
                                        </a:solidFill>
                                        <a:effectLst/>
                                        <a:latin typeface="+mj-lt"/>
                                        <a:ea typeface="Aptos"/>
                                        <a:cs typeface="Times New Roman" panose="02020603050405020304" pitchFamily="18" charset="0"/>
                                      </a:rPr>
                                    </m:ctrlPr>
                                  </m:sSubPr>
                                  <m:e>
                                    <m:r>
                                      <a:rPr lang="nl-NL" sz="1700" i="1" kern="0">
                                        <a:solidFill>
                                          <a:srgbClr val="000000"/>
                                        </a:solidFill>
                                        <a:effectLst/>
                                        <a:latin typeface="+mj-lt"/>
                                        <a:ea typeface="Aptos"/>
                                        <a:cs typeface="Times New Roman" panose="02020603050405020304" pitchFamily="18" charset="0"/>
                                      </a:rPr>
                                      <m:t>𝑥</m:t>
                                    </m:r>
                                  </m:e>
                                  <m:sub>
                                    <m:r>
                                      <a:rPr lang="nl-NL" sz="1700" i="1" kern="0">
                                        <a:solidFill>
                                          <a:srgbClr val="000000"/>
                                        </a:solidFill>
                                        <a:effectLst/>
                                        <a:latin typeface="+mj-lt"/>
                                        <a:ea typeface="Aptos"/>
                                        <a:cs typeface="Times New Roman" panose="02020603050405020304" pitchFamily="18" charset="0"/>
                                      </a:rPr>
                                      <m:t>1</m:t>
                                    </m:r>
                                  </m:sub>
                                </m:sSub>
                              </m:oMath>
                            </m:oMathPara>
                          </a14:m>
                          <a:endParaRPr lang="en-US" sz="1700" kern="100">
                            <a:solidFill>
                              <a:srgbClr val="000000"/>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n-US" sz="1700" i="1" kern="100" smtClean="0">
                                        <a:solidFill>
                                          <a:srgbClr val="000000"/>
                                        </a:solidFill>
                                        <a:effectLst/>
                                        <a:latin typeface="+mj-lt"/>
                                        <a:ea typeface="Aptos"/>
                                        <a:cs typeface="Times New Roman" panose="02020603050405020304" pitchFamily="18" charset="0"/>
                                      </a:rPr>
                                    </m:ctrlPr>
                                  </m:sSubPr>
                                  <m:e>
                                    <m:r>
                                      <a:rPr lang="nl-NL" sz="1700" i="1" kern="0">
                                        <a:solidFill>
                                          <a:srgbClr val="000000"/>
                                        </a:solidFill>
                                        <a:effectLst/>
                                        <a:latin typeface="+mj-lt"/>
                                        <a:ea typeface="Aptos"/>
                                        <a:cs typeface="Times New Roman" panose="02020603050405020304" pitchFamily="18" charset="0"/>
                                      </a:rPr>
                                      <m:t>𝑥</m:t>
                                    </m:r>
                                  </m:e>
                                  <m:sub>
                                    <m:r>
                                      <a:rPr lang="nl-NL" sz="1700" i="1" kern="0">
                                        <a:solidFill>
                                          <a:srgbClr val="000000"/>
                                        </a:solidFill>
                                        <a:effectLst/>
                                        <a:latin typeface="+mj-lt"/>
                                        <a:ea typeface="Aptos"/>
                                        <a:cs typeface="Times New Roman" panose="02020603050405020304" pitchFamily="18" charset="0"/>
                                      </a:rPr>
                                      <m:t>2</m:t>
                                    </m:r>
                                  </m:sub>
                                </m:sSub>
                              </m:oMath>
                            </m:oMathPara>
                          </a14:m>
                          <a:endParaRPr lang="en-US" sz="1700" kern="100">
                            <a:solidFill>
                              <a:srgbClr val="000000"/>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nl-NL" sz="1700" kern="0">
                              <a:solidFill>
                                <a:srgbClr val="000000"/>
                              </a:solidFill>
                              <a:effectLst/>
                              <a:latin typeface="+mj-lt"/>
                              <a:ea typeface="Aptos"/>
                              <a:cs typeface="Times New Roman" panose="02020603050405020304" pitchFamily="18" charset="0"/>
                            </a:rPr>
                            <a:t>...</a:t>
                          </a:r>
                          <a:endParaRPr lang="en-US" sz="1700" kern="100">
                            <a:solidFill>
                              <a:srgbClr val="000000"/>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n-US" sz="1700" i="1" kern="100" smtClean="0">
                                        <a:solidFill>
                                          <a:srgbClr val="000000"/>
                                        </a:solidFill>
                                        <a:effectLst/>
                                        <a:latin typeface="+mj-lt"/>
                                        <a:ea typeface="Aptos"/>
                                        <a:cs typeface="Times New Roman" panose="02020603050405020304" pitchFamily="18" charset="0"/>
                                      </a:rPr>
                                    </m:ctrlPr>
                                  </m:sSubPr>
                                  <m:e>
                                    <m:r>
                                      <a:rPr lang="nl-NL" sz="1700" i="1" kern="0">
                                        <a:solidFill>
                                          <a:srgbClr val="000000"/>
                                        </a:solidFill>
                                        <a:effectLst/>
                                        <a:latin typeface="+mj-lt"/>
                                        <a:ea typeface="Aptos"/>
                                        <a:cs typeface="Times New Roman" panose="02020603050405020304" pitchFamily="18" charset="0"/>
                                      </a:rPr>
                                      <m:t>𝑥</m:t>
                                    </m:r>
                                  </m:e>
                                  <m:sub>
                                    <m:r>
                                      <a:rPr lang="nl-NL" sz="1700" i="1" kern="0">
                                        <a:solidFill>
                                          <a:srgbClr val="000000"/>
                                        </a:solidFill>
                                        <a:effectLst/>
                                        <a:latin typeface="+mj-lt"/>
                                        <a:ea typeface="Aptos"/>
                                        <a:cs typeface="Times New Roman" panose="02020603050405020304" pitchFamily="18" charset="0"/>
                                      </a:rPr>
                                      <m:t>𝑛</m:t>
                                    </m:r>
                                    <m:r>
                                      <a:rPr lang="nl-NL" sz="1700" i="1" kern="0">
                                        <a:solidFill>
                                          <a:srgbClr val="000000"/>
                                        </a:solidFill>
                                        <a:effectLst/>
                                        <a:latin typeface="+mj-lt"/>
                                        <a:ea typeface="Aptos"/>
                                        <a:cs typeface="Times New Roman" panose="02020603050405020304" pitchFamily="18" charset="0"/>
                                      </a:rPr>
                                      <m:t>−1</m:t>
                                    </m:r>
                                  </m:sub>
                                </m:sSub>
                              </m:oMath>
                            </m:oMathPara>
                          </a14:m>
                          <a:endParaRPr lang="en-US" sz="1700" kern="100">
                            <a:solidFill>
                              <a:srgbClr val="000000"/>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n-US" sz="1700" i="1" kern="100" smtClean="0">
                                        <a:solidFill>
                                          <a:srgbClr val="000000"/>
                                        </a:solidFill>
                                        <a:effectLst/>
                                        <a:latin typeface="+mj-lt"/>
                                        <a:ea typeface="Aptos"/>
                                        <a:cs typeface="Times New Roman" panose="02020603050405020304" pitchFamily="18" charset="0"/>
                                      </a:rPr>
                                    </m:ctrlPr>
                                  </m:sSubPr>
                                  <m:e>
                                    <m:r>
                                      <a:rPr lang="nl-NL" sz="1700" i="1" kern="0">
                                        <a:solidFill>
                                          <a:srgbClr val="000000"/>
                                        </a:solidFill>
                                        <a:effectLst/>
                                        <a:latin typeface="+mj-lt"/>
                                        <a:ea typeface="Aptos"/>
                                        <a:cs typeface="Times New Roman" panose="02020603050405020304" pitchFamily="18" charset="0"/>
                                      </a:rPr>
                                      <m:t>𝑥</m:t>
                                    </m:r>
                                  </m:e>
                                  <m:sub>
                                    <m:r>
                                      <a:rPr lang="nl-NL" sz="1700" i="1" kern="0">
                                        <a:solidFill>
                                          <a:srgbClr val="000000"/>
                                        </a:solidFill>
                                        <a:effectLst/>
                                        <a:latin typeface="+mj-lt"/>
                                        <a:ea typeface="Aptos"/>
                                        <a:cs typeface="Times New Roman" panose="02020603050405020304" pitchFamily="18" charset="0"/>
                                      </a:rPr>
                                      <m:t>𝑛</m:t>
                                    </m:r>
                                  </m:sub>
                                </m:sSub>
                              </m:oMath>
                            </m:oMathPara>
                          </a14:m>
                          <a:endParaRPr lang="en-US" sz="1700" kern="100">
                            <a:solidFill>
                              <a:srgbClr val="000000"/>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186049"/>
                      </a:ext>
                    </a:extLst>
                  </a:tr>
                  <a:tr h="389767">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solidFill>
                                      <a:srgbClr val="000000"/>
                                    </a:solidFill>
                                    <a:effectLst/>
                                    <a:latin typeface="+mj-lt"/>
                                    <a:ea typeface="Aptos"/>
                                    <a:cs typeface="Times New Roman" panose="02020603050405020304" pitchFamily="18" charset="0"/>
                                  </a:rPr>
                                  <m:t>𝑃</m:t>
                                </m:r>
                              </m:oMath>
                            </m:oMathPara>
                          </a14:m>
                          <a:endParaRPr lang="en-US" sz="1700" kern="100">
                            <a:solidFill>
                              <a:srgbClr val="000000"/>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n-US" sz="1700" i="1" kern="100" smtClean="0">
                                        <a:solidFill>
                                          <a:srgbClr val="000000"/>
                                        </a:solidFill>
                                        <a:effectLst/>
                                        <a:latin typeface="+mj-lt"/>
                                        <a:ea typeface="Aptos"/>
                                        <a:cs typeface="Times New Roman" panose="02020603050405020304" pitchFamily="18" charset="0"/>
                                      </a:rPr>
                                    </m:ctrlPr>
                                  </m:sSubPr>
                                  <m:e>
                                    <m:r>
                                      <a:rPr lang="nl-NL" sz="1700" i="1" kern="0">
                                        <a:solidFill>
                                          <a:srgbClr val="000000"/>
                                        </a:solidFill>
                                        <a:effectLst/>
                                        <a:latin typeface="+mj-lt"/>
                                        <a:ea typeface="Aptos"/>
                                        <a:cs typeface="Times New Roman" panose="02020603050405020304" pitchFamily="18" charset="0"/>
                                      </a:rPr>
                                      <m:t>𝑝</m:t>
                                    </m:r>
                                  </m:e>
                                  <m:sub>
                                    <m:r>
                                      <a:rPr lang="nl-NL" sz="1700" i="1" kern="0">
                                        <a:solidFill>
                                          <a:srgbClr val="000000"/>
                                        </a:solidFill>
                                        <a:effectLst/>
                                        <a:latin typeface="+mj-lt"/>
                                        <a:ea typeface="Aptos"/>
                                        <a:cs typeface="Times New Roman" panose="02020603050405020304" pitchFamily="18" charset="0"/>
                                      </a:rPr>
                                      <m:t>1</m:t>
                                    </m:r>
                                  </m:sub>
                                </m:sSub>
                              </m:oMath>
                            </m:oMathPara>
                          </a14:m>
                          <a:endParaRPr lang="en-US" sz="1700" kern="100">
                            <a:solidFill>
                              <a:srgbClr val="000000"/>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n-US" sz="1700" i="1" kern="100" smtClean="0">
                                        <a:solidFill>
                                          <a:srgbClr val="000000"/>
                                        </a:solidFill>
                                        <a:effectLst/>
                                        <a:latin typeface="+mj-lt"/>
                                        <a:ea typeface="Aptos"/>
                                        <a:cs typeface="Times New Roman" panose="02020603050405020304" pitchFamily="18" charset="0"/>
                                      </a:rPr>
                                    </m:ctrlPr>
                                  </m:sSubPr>
                                  <m:e>
                                    <m:r>
                                      <a:rPr lang="nl-NL" sz="1700" i="1" kern="0">
                                        <a:solidFill>
                                          <a:srgbClr val="000000"/>
                                        </a:solidFill>
                                        <a:effectLst/>
                                        <a:latin typeface="+mj-lt"/>
                                        <a:ea typeface="Aptos"/>
                                        <a:cs typeface="Times New Roman" panose="02020603050405020304" pitchFamily="18" charset="0"/>
                                      </a:rPr>
                                      <m:t>𝑝</m:t>
                                    </m:r>
                                  </m:e>
                                  <m:sub>
                                    <m:r>
                                      <a:rPr lang="nl-NL" sz="1700" i="1" kern="0">
                                        <a:solidFill>
                                          <a:srgbClr val="000000"/>
                                        </a:solidFill>
                                        <a:effectLst/>
                                        <a:latin typeface="+mj-lt"/>
                                        <a:ea typeface="Aptos"/>
                                        <a:cs typeface="Times New Roman" panose="02020603050405020304" pitchFamily="18" charset="0"/>
                                      </a:rPr>
                                      <m:t>2</m:t>
                                    </m:r>
                                  </m:sub>
                                </m:sSub>
                              </m:oMath>
                            </m:oMathPara>
                          </a14:m>
                          <a:endParaRPr lang="en-US" sz="1700" kern="100">
                            <a:solidFill>
                              <a:srgbClr val="000000"/>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nl-NL" sz="1700" kern="0">
                              <a:solidFill>
                                <a:srgbClr val="000000"/>
                              </a:solidFill>
                              <a:effectLst/>
                              <a:latin typeface="+mj-lt"/>
                              <a:ea typeface="Aptos"/>
                              <a:cs typeface="Times New Roman" panose="02020603050405020304" pitchFamily="18" charset="0"/>
                            </a:rPr>
                            <a:t>...</a:t>
                          </a:r>
                          <a:endParaRPr lang="en-US" sz="1700" kern="100">
                            <a:solidFill>
                              <a:srgbClr val="000000"/>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n-US" sz="1700" i="1" kern="100" smtClean="0">
                                        <a:solidFill>
                                          <a:srgbClr val="000000"/>
                                        </a:solidFill>
                                        <a:effectLst/>
                                        <a:latin typeface="+mj-lt"/>
                                        <a:ea typeface="Aptos"/>
                                        <a:cs typeface="Times New Roman" panose="02020603050405020304" pitchFamily="18" charset="0"/>
                                      </a:rPr>
                                    </m:ctrlPr>
                                  </m:sSubPr>
                                  <m:e>
                                    <m:r>
                                      <a:rPr lang="nl-NL" sz="1700" i="1" kern="0">
                                        <a:solidFill>
                                          <a:srgbClr val="000000"/>
                                        </a:solidFill>
                                        <a:effectLst/>
                                        <a:latin typeface="+mj-lt"/>
                                        <a:ea typeface="Aptos"/>
                                        <a:cs typeface="Times New Roman" panose="02020603050405020304" pitchFamily="18" charset="0"/>
                                      </a:rPr>
                                      <m:t>𝑝</m:t>
                                    </m:r>
                                  </m:e>
                                  <m:sub>
                                    <m:r>
                                      <a:rPr lang="nl-NL" sz="1700" i="1" kern="0">
                                        <a:solidFill>
                                          <a:srgbClr val="000000"/>
                                        </a:solidFill>
                                        <a:effectLst/>
                                        <a:latin typeface="+mj-lt"/>
                                        <a:ea typeface="Aptos"/>
                                        <a:cs typeface="Times New Roman" panose="02020603050405020304" pitchFamily="18" charset="0"/>
                                      </a:rPr>
                                      <m:t>𝑛</m:t>
                                    </m:r>
                                    <m:r>
                                      <a:rPr lang="nl-NL" sz="1700" i="1" kern="0">
                                        <a:solidFill>
                                          <a:srgbClr val="000000"/>
                                        </a:solidFill>
                                        <a:effectLst/>
                                        <a:latin typeface="+mj-lt"/>
                                        <a:ea typeface="Aptos"/>
                                        <a:cs typeface="Times New Roman" panose="02020603050405020304" pitchFamily="18" charset="0"/>
                                      </a:rPr>
                                      <m:t>−1 </m:t>
                                    </m:r>
                                  </m:sub>
                                </m:sSub>
                              </m:oMath>
                            </m:oMathPara>
                          </a14:m>
                          <a:endParaRPr lang="en-US" sz="1700" kern="100">
                            <a:solidFill>
                              <a:srgbClr val="000000"/>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n-US" sz="1700" i="1" kern="100" smtClean="0">
                                        <a:solidFill>
                                          <a:srgbClr val="000000"/>
                                        </a:solidFill>
                                        <a:effectLst/>
                                        <a:latin typeface="+mj-lt"/>
                                        <a:ea typeface="Aptos"/>
                                        <a:cs typeface="Times New Roman" panose="02020603050405020304" pitchFamily="18" charset="0"/>
                                      </a:rPr>
                                    </m:ctrlPr>
                                  </m:sSubPr>
                                  <m:e>
                                    <m:r>
                                      <a:rPr lang="nl-NL" sz="1700" i="1" kern="0">
                                        <a:solidFill>
                                          <a:srgbClr val="000000"/>
                                        </a:solidFill>
                                        <a:effectLst/>
                                        <a:latin typeface="+mj-lt"/>
                                        <a:ea typeface="Aptos"/>
                                        <a:cs typeface="Times New Roman" panose="02020603050405020304" pitchFamily="18" charset="0"/>
                                      </a:rPr>
                                      <m:t>𝑝</m:t>
                                    </m:r>
                                  </m:e>
                                  <m:sub>
                                    <m:r>
                                      <a:rPr lang="nl-NL" sz="1700" i="1" kern="0">
                                        <a:solidFill>
                                          <a:srgbClr val="000000"/>
                                        </a:solidFill>
                                        <a:effectLst/>
                                        <a:latin typeface="+mj-lt"/>
                                        <a:ea typeface="Aptos"/>
                                        <a:cs typeface="Times New Roman" panose="02020603050405020304" pitchFamily="18" charset="0"/>
                                      </a:rPr>
                                      <m:t>𝑛</m:t>
                                    </m:r>
                                  </m:sub>
                                </m:sSub>
                              </m:oMath>
                            </m:oMathPara>
                          </a14:m>
                          <a:endParaRPr lang="en-US" sz="1700" kern="100">
                            <a:solidFill>
                              <a:srgbClr val="000000"/>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476711"/>
                      </a:ext>
                    </a:extLst>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1397895350"/>
                  </p:ext>
                </p:extLst>
              </p:nvPr>
            </p:nvGraphicFramePr>
            <p:xfrm>
              <a:off x="2487158" y="2178351"/>
              <a:ext cx="3904519" cy="779534"/>
            </p:xfrm>
            <a:graphic>
              <a:graphicData uri="http://schemas.openxmlformats.org/drawingml/2006/table">
                <a:tbl>
                  <a:tblPr firstRow="1" firstCol="1" bandRow="1"/>
                  <a:tblGrid>
                    <a:gridCol w="658716">
                      <a:extLst>
                        <a:ext uri="{9D8B030D-6E8A-4147-A177-3AD203B41FA5}">
                          <a16:colId xmlns:a16="http://schemas.microsoft.com/office/drawing/2014/main" val="4059777910"/>
                        </a:ext>
                      </a:extLst>
                    </a:gridCol>
                    <a:gridCol w="672815">
                      <a:extLst>
                        <a:ext uri="{9D8B030D-6E8A-4147-A177-3AD203B41FA5}">
                          <a16:colId xmlns:a16="http://schemas.microsoft.com/office/drawing/2014/main" val="104515716"/>
                        </a:ext>
                      </a:extLst>
                    </a:gridCol>
                    <a:gridCol w="674381">
                      <a:extLst>
                        <a:ext uri="{9D8B030D-6E8A-4147-A177-3AD203B41FA5}">
                          <a16:colId xmlns:a16="http://schemas.microsoft.com/office/drawing/2014/main" val="2299246387"/>
                        </a:ext>
                      </a:extLst>
                    </a:gridCol>
                    <a:gridCol w="654799">
                      <a:extLst>
                        <a:ext uri="{9D8B030D-6E8A-4147-A177-3AD203B41FA5}">
                          <a16:colId xmlns:a16="http://schemas.microsoft.com/office/drawing/2014/main" val="3864565009"/>
                        </a:ext>
                      </a:extLst>
                    </a:gridCol>
                    <a:gridCol w="621904">
                      <a:extLst>
                        <a:ext uri="{9D8B030D-6E8A-4147-A177-3AD203B41FA5}">
                          <a16:colId xmlns:a16="http://schemas.microsoft.com/office/drawing/2014/main" val="2833782125"/>
                        </a:ext>
                      </a:extLst>
                    </a:gridCol>
                    <a:gridCol w="621904">
                      <a:extLst>
                        <a:ext uri="{9D8B030D-6E8A-4147-A177-3AD203B41FA5}">
                          <a16:colId xmlns:a16="http://schemas.microsoft.com/office/drawing/2014/main" val="2226629487"/>
                        </a:ext>
                      </a:extLst>
                    </a:gridCol>
                  </a:tblGrid>
                  <a:tr h="389767">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926" t="-1538" r="-496296" b="-11230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98198" t="-1538" r="-382883" b="-11230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98198" t="-1538" r="-282883" b="-112308"/>
                          </a:stretch>
                        </a:blipFill>
                      </a:tcPr>
                    </a:tc>
                    <a:tc>
                      <a:txBody>
                        <a:bodyPr/>
                        <a:lstStyle/>
                        <a:p>
                          <a:pPr algn="ctr">
                            <a:lnSpc>
                              <a:spcPct val="100000"/>
                            </a:lnSpc>
                            <a:spcAft>
                              <a:spcPts val="0"/>
                            </a:spcAft>
                          </a:pPr>
                          <a:r>
                            <a:rPr lang="nl-NL" sz="1700" kern="0">
                              <a:solidFill>
                                <a:srgbClr val="000000"/>
                              </a:solidFill>
                              <a:effectLst/>
                              <a:latin typeface="+mj-lt"/>
                              <a:ea typeface="Aptos"/>
                              <a:cs typeface="Times New Roman" panose="02020603050405020304" pitchFamily="18" charset="0"/>
                            </a:rPr>
                            <a:t>...</a:t>
                          </a:r>
                          <a:endParaRPr lang="en-US" sz="1700" kern="100">
                            <a:solidFill>
                              <a:srgbClr val="000000"/>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25243" t="-1538" r="-100971" b="-11230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30392" t="-1538" r="-1961" b="-112308"/>
                          </a:stretch>
                        </a:blipFill>
                      </a:tcPr>
                    </a:tc>
                    <a:extLst>
                      <a:ext uri="{0D108BD9-81ED-4DB2-BD59-A6C34878D82A}">
                        <a16:rowId xmlns:a16="http://schemas.microsoft.com/office/drawing/2014/main" val="3249186049"/>
                      </a:ext>
                    </a:extLst>
                  </a:tr>
                  <a:tr h="389767">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926" t="-103125" r="-496296" b="-1406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98198" t="-103125" r="-382883" b="-1406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98198" t="-103125" r="-282883" b="-14063"/>
                          </a:stretch>
                        </a:blipFill>
                      </a:tcPr>
                    </a:tc>
                    <a:tc>
                      <a:txBody>
                        <a:bodyPr/>
                        <a:lstStyle/>
                        <a:p>
                          <a:pPr algn="ctr">
                            <a:lnSpc>
                              <a:spcPct val="100000"/>
                            </a:lnSpc>
                            <a:spcAft>
                              <a:spcPts val="0"/>
                            </a:spcAft>
                          </a:pPr>
                          <a:r>
                            <a:rPr lang="nl-NL" sz="1700" kern="0">
                              <a:solidFill>
                                <a:srgbClr val="000000"/>
                              </a:solidFill>
                              <a:effectLst/>
                              <a:latin typeface="+mj-lt"/>
                              <a:ea typeface="Aptos"/>
                              <a:cs typeface="Times New Roman" panose="02020603050405020304" pitchFamily="18" charset="0"/>
                            </a:rPr>
                            <a:t>...</a:t>
                          </a:r>
                          <a:endParaRPr lang="en-US" sz="1700" kern="100">
                            <a:solidFill>
                              <a:srgbClr val="000000"/>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25243" t="-103125" r="-100971" b="-1406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30392" t="-103125" r="-1961" b="-14063"/>
                          </a:stretch>
                        </a:blipFill>
                      </a:tcPr>
                    </a:tc>
                    <a:extLst>
                      <a:ext uri="{0D108BD9-81ED-4DB2-BD59-A6C34878D82A}">
                        <a16:rowId xmlns:a16="http://schemas.microsoft.com/office/drawing/2014/main" val="1219476711"/>
                      </a:ext>
                    </a:extLst>
                  </a:tr>
                </a:tbl>
              </a:graphicData>
            </a:graphic>
          </p:graphicFrame>
        </mc:Fallback>
      </mc:AlternateContent>
      <mc:AlternateContent xmlns:mc="http://schemas.openxmlformats.org/markup-compatibility/2006">
        <mc:Choice xmlns:a14="http://schemas.microsoft.com/office/drawing/2010/main" Requires="a14">
          <p:sp>
            <p:nvSpPr>
              <p:cNvPr id="7" name="Rectangle 6"/>
              <p:cNvSpPr/>
              <p:nvPr/>
            </p:nvSpPr>
            <p:spPr>
              <a:xfrm>
                <a:off x="1269438" y="3116821"/>
                <a:ext cx="6339960" cy="979755"/>
              </a:xfrm>
              <a:prstGeom prst="rect">
                <a:avLst/>
              </a:prstGeom>
            </p:spPr>
            <p:txBody>
              <a:bodyPr wrap="square">
                <a:spAutoFit/>
              </a:bodyPr>
              <a:lstStyle/>
              <a:p>
                <a:pPr algn="just">
                  <a:lnSpc>
                    <a:spcPct val="150000"/>
                  </a:lnSpc>
                  <a:spcAft>
                    <a:spcPts val="800"/>
                  </a:spcAft>
                </a:pPr>
                <a:r>
                  <a:rPr lang="en-US" sz="1700" kern="100">
                    <a:latin typeface="+mj-lt"/>
                    <a:ea typeface="Aptos"/>
                    <a:cs typeface="Times New Roman" panose="02020603050405020304" pitchFamily="18" charset="0"/>
                  </a:rPr>
                  <a:t>Kì vọng của </a:t>
                </a:r>
                <a14:m>
                  <m:oMath xmlns:m="http://schemas.openxmlformats.org/officeDocument/2006/math">
                    <m:r>
                      <a:rPr lang="en-US" sz="1700" i="1" kern="100" smtClean="0">
                        <a:latin typeface="Cambria Math" panose="02040503050406030204" pitchFamily="18" charset="0"/>
                        <a:ea typeface="Aptos"/>
                        <a:cs typeface="Times New Roman" panose="02020603050405020304" pitchFamily="18" charset="0"/>
                      </a:rPr>
                      <m:t>𝑋</m:t>
                    </m:r>
                  </m:oMath>
                </a14:m>
                <a:r>
                  <a:rPr lang="en-US" sz="1700" kern="100">
                    <a:latin typeface="+mj-lt"/>
                    <a:ea typeface="Aptos"/>
                    <a:cs typeface="Times New Roman" panose="02020603050405020304" pitchFamily="18" charset="0"/>
                  </a:rPr>
                  <a:t>:</a:t>
                </a:r>
                <a:endParaRPr lang="en-US" sz="1700" kern="100">
                  <a:effectLst/>
                  <a:latin typeface="+mj-lt"/>
                  <a:ea typeface="Aptos"/>
                  <a:cs typeface="Times New Roman" panose="02020603050405020304" pitchFamily="18" charset="0"/>
                </a:endParaRPr>
              </a:p>
              <a:p>
                <a:pPr algn="ctr">
                  <a:lnSpc>
                    <a:spcPct val="150000"/>
                  </a:lnSpc>
                  <a:spcAft>
                    <a:spcPts val="800"/>
                  </a:spcAft>
                </a:pPr>
                <a14:m>
                  <m:oMath xmlns:m="http://schemas.openxmlformats.org/officeDocument/2006/math">
                    <m:r>
                      <a:rPr lang="nl-NL" sz="1700" i="1" kern="100">
                        <a:effectLst/>
                        <a:latin typeface="+mj-lt"/>
                        <a:ea typeface="Aptos"/>
                        <a:cs typeface="Times New Roman" panose="02020603050405020304" pitchFamily="18" charset="0"/>
                      </a:rPr>
                      <m:t>𝐸</m:t>
                    </m:r>
                    <m:d>
                      <m:dPr>
                        <m:ctrlPr>
                          <a:rPr lang="en-US" sz="1700" i="1" kern="100">
                            <a:effectLst/>
                            <a:latin typeface="+mj-lt"/>
                            <a:ea typeface="Aptos"/>
                            <a:cs typeface="Times New Roman" panose="02020603050405020304" pitchFamily="18" charset="0"/>
                          </a:rPr>
                        </m:ctrlPr>
                      </m:dPr>
                      <m:e>
                        <m:r>
                          <a:rPr lang="nl-NL" sz="1700" i="1" kern="100">
                            <a:effectLst/>
                            <a:latin typeface="+mj-lt"/>
                            <a:ea typeface="Aptos"/>
                            <a:cs typeface="Times New Roman" panose="02020603050405020304" pitchFamily="18" charset="0"/>
                          </a:rPr>
                          <m:t>𝑋</m:t>
                        </m:r>
                      </m:e>
                    </m:d>
                    <m:r>
                      <a:rPr lang="en-US" sz="1700" i="1" kern="100">
                        <a:effectLst/>
                        <a:latin typeface="+mj-lt"/>
                        <a:ea typeface="Aptos"/>
                        <a:cs typeface="Times New Roman" panose="02020603050405020304" pitchFamily="18" charset="0"/>
                      </a:rPr>
                      <m:t>=</m:t>
                    </m:r>
                    <m:sSub>
                      <m:sSubPr>
                        <m:ctrlPr>
                          <a:rPr lang="en-US" sz="1700" i="1" kern="100">
                            <a:effectLst/>
                            <a:latin typeface="+mj-lt"/>
                            <a:ea typeface="Aptos"/>
                            <a:cs typeface="Times New Roman" panose="02020603050405020304" pitchFamily="18" charset="0"/>
                          </a:rPr>
                        </m:ctrlPr>
                      </m:sSubPr>
                      <m:e>
                        <m:r>
                          <a:rPr lang="nl-NL" sz="1700" i="1" kern="100">
                            <a:effectLst/>
                            <a:latin typeface="+mj-lt"/>
                            <a:ea typeface="Aptos"/>
                            <a:cs typeface="Times New Roman" panose="02020603050405020304" pitchFamily="18" charset="0"/>
                          </a:rPr>
                          <m:t>𝑥</m:t>
                        </m:r>
                      </m:e>
                      <m:sub>
                        <m:r>
                          <a:rPr lang="en-US" sz="1700" i="1" kern="100">
                            <a:effectLst/>
                            <a:latin typeface="+mj-lt"/>
                            <a:ea typeface="Aptos"/>
                            <a:cs typeface="Times New Roman" panose="02020603050405020304" pitchFamily="18" charset="0"/>
                          </a:rPr>
                          <m:t>1</m:t>
                        </m:r>
                      </m:sub>
                    </m:sSub>
                    <m:sSub>
                      <m:sSubPr>
                        <m:ctrlPr>
                          <a:rPr lang="en-US" sz="1700" i="1" kern="100">
                            <a:effectLst/>
                            <a:latin typeface="+mj-lt"/>
                            <a:ea typeface="Aptos"/>
                            <a:cs typeface="Times New Roman" panose="02020603050405020304" pitchFamily="18" charset="0"/>
                          </a:rPr>
                        </m:ctrlPr>
                      </m:sSubPr>
                      <m:e>
                        <m:r>
                          <a:rPr lang="nl-NL" sz="1700" i="1" kern="100">
                            <a:effectLst/>
                            <a:latin typeface="+mj-lt"/>
                            <a:ea typeface="Aptos"/>
                            <a:cs typeface="Times New Roman" panose="02020603050405020304" pitchFamily="18" charset="0"/>
                          </a:rPr>
                          <m:t>𝑝</m:t>
                        </m:r>
                      </m:e>
                      <m:sub>
                        <m:r>
                          <a:rPr lang="en-US" sz="1700" i="1" kern="100">
                            <a:effectLst/>
                            <a:latin typeface="+mj-lt"/>
                            <a:ea typeface="Aptos"/>
                            <a:cs typeface="Times New Roman" panose="02020603050405020304" pitchFamily="18" charset="0"/>
                          </a:rPr>
                          <m:t>1</m:t>
                        </m:r>
                      </m:sub>
                    </m:sSub>
                    <m:r>
                      <a:rPr lang="en-US" sz="1700" i="1" kern="100">
                        <a:effectLst/>
                        <a:latin typeface="+mj-lt"/>
                        <a:ea typeface="Aptos"/>
                        <a:cs typeface="Times New Roman" panose="02020603050405020304" pitchFamily="18" charset="0"/>
                      </a:rPr>
                      <m:t>+</m:t>
                    </m:r>
                    <m:sSub>
                      <m:sSubPr>
                        <m:ctrlPr>
                          <a:rPr lang="en-US" sz="1700" i="1" kern="100">
                            <a:effectLst/>
                            <a:latin typeface="+mj-lt"/>
                            <a:ea typeface="Aptos"/>
                            <a:cs typeface="Times New Roman" panose="02020603050405020304" pitchFamily="18" charset="0"/>
                          </a:rPr>
                        </m:ctrlPr>
                      </m:sSubPr>
                      <m:e>
                        <m:r>
                          <a:rPr lang="nl-NL" sz="1700" i="1" kern="100">
                            <a:effectLst/>
                            <a:latin typeface="+mj-lt"/>
                            <a:ea typeface="Aptos"/>
                            <a:cs typeface="Times New Roman" panose="02020603050405020304" pitchFamily="18" charset="0"/>
                          </a:rPr>
                          <m:t>𝑥</m:t>
                        </m:r>
                      </m:e>
                      <m:sub>
                        <m:r>
                          <a:rPr lang="en-US" sz="1700" i="1" kern="100">
                            <a:effectLst/>
                            <a:latin typeface="+mj-lt"/>
                            <a:ea typeface="Aptos"/>
                            <a:cs typeface="Times New Roman" panose="02020603050405020304" pitchFamily="18" charset="0"/>
                          </a:rPr>
                          <m:t>2</m:t>
                        </m:r>
                      </m:sub>
                    </m:sSub>
                    <m:sSub>
                      <m:sSubPr>
                        <m:ctrlPr>
                          <a:rPr lang="en-US" sz="1700" i="1" kern="100">
                            <a:effectLst/>
                            <a:latin typeface="+mj-lt"/>
                            <a:ea typeface="Aptos"/>
                            <a:cs typeface="Times New Roman" panose="02020603050405020304" pitchFamily="18" charset="0"/>
                          </a:rPr>
                        </m:ctrlPr>
                      </m:sSubPr>
                      <m:e>
                        <m:r>
                          <a:rPr lang="nl-NL" sz="1700" i="1" kern="100">
                            <a:effectLst/>
                            <a:latin typeface="+mj-lt"/>
                            <a:ea typeface="Aptos"/>
                            <a:cs typeface="Times New Roman" panose="02020603050405020304" pitchFamily="18" charset="0"/>
                          </a:rPr>
                          <m:t>𝑝</m:t>
                        </m:r>
                      </m:e>
                      <m:sub>
                        <m:r>
                          <a:rPr lang="en-US" sz="1700" i="1" kern="100">
                            <a:effectLst/>
                            <a:latin typeface="+mj-lt"/>
                            <a:ea typeface="Aptos"/>
                            <a:cs typeface="Times New Roman" panose="02020603050405020304" pitchFamily="18" charset="0"/>
                          </a:rPr>
                          <m:t>2</m:t>
                        </m:r>
                      </m:sub>
                    </m:sSub>
                    <m:r>
                      <a:rPr lang="en-US" sz="1700" i="1" kern="100">
                        <a:effectLst/>
                        <a:latin typeface="+mj-lt"/>
                        <a:ea typeface="Aptos"/>
                        <a:cs typeface="Times New Roman" panose="02020603050405020304" pitchFamily="18" charset="0"/>
                      </a:rPr>
                      <m:t>+…+</m:t>
                    </m:r>
                    <m:sSub>
                      <m:sSubPr>
                        <m:ctrlPr>
                          <a:rPr lang="en-US" sz="1700" i="1" kern="100">
                            <a:effectLst/>
                            <a:latin typeface="+mj-lt"/>
                            <a:ea typeface="Aptos"/>
                            <a:cs typeface="Times New Roman" panose="02020603050405020304" pitchFamily="18" charset="0"/>
                          </a:rPr>
                        </m:ctrlPr>
                      </m:sSubPr>
                      <m:e>
                        <m:r>
                          <a:rPr lang="nl-NL" sz="1700" i="1" kern="100">
                            <a:effectLst/>
                            <a:latin typeface="+mj-lt"/>
                            <a:ea typeface="Aptos"/>
                            <a:cs typeface="Times New Roman" panose="02020603050405020304" pitchFamily="18" charset="0"/>
                          </a:rPr>
                          <m:t>𝑥</m:t>
                        </m:r>
                      </m:e>
                      <m:sub>
                        <m:r>
                          <a:rPr lang="nl-NL" sz="1700" i="1" kern="100">
                            <a:effectLst/>
                            <a:latin typeface="+mj-lt"/>
                            <a:ea typeface="Aptos"/>
                            <a:cs typeface="Times New Roman" panose="02020603050405020304" pitchFamily="18" charset="0"/>
                          </a:rPr>
                          <m:t>𝑛</m:t>
                        </m:r>
                        <m:r>
                          <a:rPr lang="en-US" sz="1700" i="1" kern="100">
                            <a:effectLst/>
                            <a:latin typeface="+mj-lt"/>
                            <a:ea typeface="Aptos"/>
                            <a:cs typeface="Times New Roman" panose="02020603050405020304" pitchFamily="18" charset="0"/>
                          </a:rPr>
                          <m:t>−1</m:t>
                        </m:r>
                      </m:sub>
                    </m:sSub>
                    <m:sSub>
                      <m:sSubPr>
                        <m:ctrlPr>
                          <a:rPr lang="en-US" sz="1700" i="1" kern="100">
                            <a:effectLst/>
                            <a:latin typeface="+mj-lt"/>
                            <a:ea typeface="Aptos"/>
                            <a:cs typeface="Times New Roman" panose="02020603050405020304" pitchFamily="18" charset="0"/>
                          </a:rPr>
                        </m:ctrlPr>
                      </m:sSubPr>
                      <m:e>
                        <m:r>
                          <a:rPr lang="nl-NL" sz="1700" i="1" kern="100">
                            <a:effectLst/>
                            <a:latin typeface="+mj-lt"/>
                            <a:ea typeface="Aptos"/>
                            <a:cs typeface="Times New Roman" panose="02020603050405020304" pitchFamily="18" charset="0"/>
                          </a:rPr>
                          <m:t>𝑝</m:t>
                        </m:r>
                      </m:e>
                      <m:sub>
                        <m:r>
                          <a:rPr lang="nl-NL" sz="1700" i="1" kern="100">
                            <a:effectLst/>
                            <a:latin typeface="+mj-lt"/>
                            <a:ea typeface="Aptos"/>
                            <a:cs typeface="Times New Roman" panose="02020603050405020304" pitchFamily="18" charset="0"/>
                          </a:rPr>
                          <m:t>𝑛</m:t>
                        </m:r>
                        <m:r>
                          <a:rPr lang="en-US" sz="1700" i="1" kern="100">
                            <a:effectLst/>
                            <a:latin typeface="+mj-lt"/>
                            <a:ea typeface="Aptos"/>
                            <a:cs typeface="Times New Roman" panose="02020603050405020304" pitchFamily="18" charset="0"/>
                          </a:rPr>
                          <m:t>−1 </m:t>
                        </m:r>
                      </m:sub>
                    </m:sSub>
                    <m:r>
                      <a:rPr lang="en-US" sz="1700" i="1" kern="100">
                        <a:effectLst/>
                        <a:latin typeface="+mj-lt"/>
                        <a:ea typeface="Aptos"/>
                        <a:cs typeface="Times New Roman" panose="02020603050405020304" pitchFamily="18" charset="0"/>
                      </a:rPr>
                      <m:t>+</m:t>
                    </m:r>
                    <m:sSub>
                      <m:sSubPr>
                        <m:ctrlPr>
                          <a:rPr lang="en-US" sz="1700" i="1" kern="100">
                            <a:effectLst/>
                            <a:latin typeface="+mj-lt"/>
                            <a:ea typeface="Aptos"/>
                            <a:cs typeface="Times New Roman" panose="02020603050405020304" pitchFamily="18" charset="0"/>
                          </a:rPr>
                        </m:ctrlPr>
                      </m:sSubPr>
                      <m:e>
                        <m:r>
                          <a:rPr lang="nl-NL" sz="1700" i="1" kern="100">
                            <a:effectLst/>
                            <a:latin typeface="+mj-lt"/>
                            <a:ea typeface="Aptos"/>
                            <a:cs typeface="Times New Roman" panose="02020603050405020304" pitchFamily="18" charset="0"/>
                          </a:rPr>
                          <m:t>𝑥</m:t>
                        </m:r>
                      </m:e>
                      <m:sub>
                        <m:r>
                          <a:rPr lang="nl-NL" sz="1700" i="1" kern="100">
                            <a:effectLst/>
                            <a:latin typeface="+mj-lt"/>
                            <a:ea typeface="Aptos"/>
                            <a:cs typeface="Times New Roman" panose="02020603050405020304" pitchFamily="18" charset="0"/>
                          </a:rPr>
                          <m:t>𝑛</m:t>
                        </m:r>
                      </m:sub>
                    </m:sSub>
                    <m:sSub>
                      <m:sSubPr>
                        <m:ctrlPr>
                          <a:rPr lang="en-US" sz="1700" i="1" kern="100">
                            <a:effectLst/>
                            <a:latin typeface="+mj-lt"/>
                            <a:ea typeface="Aptos"/>
                            <a:cs typeface="Times New Roman" panose="02020603050405020304" pitchFamily="18" charset="0"/>
                          </a:rPr>
                        </m:ctrlPr>
                      </m:sSubPr>
                      <m:e>
                        <m:r>
                          <a:rPr lang="nl-NL" sz="1700" i="1" kern="100">
                            <a:effectLst/>
                            <a:latin typeface="+mj-lt"/>
                            <a:ea typeface="Aptos"/>
                            <a:cs typeface="Times New Roman" panose="02020603050405020304" pitchFamily="18" charset="0"/>
                          </a:rPr>
                          <m:t>𝑝</m:t>
                        </m:r>
                      </m:e>
                      <m:sub>
                        <m:r>
                          <a:rPr lang="nl-NL" sz="1700" i="1" kern="100">
                            <a:effectLst/>
                            <a:latin typeface="+mj-lt"/>
                            <a:ea typeface="Aptos"/>
                            <a:cs typeface="Times New Roman" panose="02020603050405020304" pitchFamily="18" charset="0"/>
                          </a:rPr>
                          <m:t>𝑛</m:t>
                        </m:r>
                      </m:sub>
                    </m:sSub>
                  </m:oMath>
                </a14:m>
                <a:r>
                  <a:rPr lang="en-US" sz="1700" kern="100">
                    <a:effectLst/>
                    <a:latin typeface="+mj-lt"/>
                    <a:ea typeface="Malgun Gothic" panose="020B0503020000020004" pitchFamily="34" charset="-127"/>
                    <a:cs typeface="Times New Roman" panose="02020603050405020304" pitchFamily="18" charset="0"/>
                  </a:rPr>
                  <a:t>.</a:t>
                </a:r>
                <a:endParaRPr lang="en-US" sz="1700" kern="100">
                  <a:effectLst/>
                  <a:latin typeface="+mj-lt"/>
                  <a:ea typeface="Aptos"/>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1269438" y="3116821"/>
                <a:ext cx="6339960" cy="979755"/>
              </a:xfrm>
              <a:prstGeom prst="rect">
                <a:avLst/>
              </a:prstGeom>
              <a:blipFill>
                <a:blip r:embed="rId5"/>
                <a:stretch>
                  <a:fillRect l="-577" b="-2484"/>
                </a:stretch>
              </a:blipFill>
            </p:spPr>
            <p:txBody>
              <a:bodyPr/>
              <a:lstStyle/>
              <a:p>
                <a:r>
                  <a:rPr lang="en-US">
                    <a:noFill/>
                  </a:rPr>
                  <a:t> </a:t>
                </a:r>
              </a:p>
            </p:txBody>
          </p:sp>
        </mc:Fallback>
      </mc:AlternateContent>
      <p:pic>
        <p:nvPicPr>
          <p:cNvPr id="8" name="Picture 7"/>
          <p:cNvPicPr>
            <a:picLocks noChangeAspect="1"/>
          </p:cNvPicPr>
          <p:nvPr/>
        </p:nvPicPr>
        <p:blipFill>
          <a:blip r:embed="rId6"/>
          <a:stretch>
            <a:fillRect/>
          </a:stretch>
        </p:blipFill>
        <p:spPr>
          <a:xfrm>
            <a:off x="7100514" y="3975288"/>
            <a:ext cx="682325" cy="805114"/>
          </a:xfrm>
          <a:prstGeom prst="rect">
            <a:avLst/>
          </a:prstGeom>
        </p:spPr>
      </p:pic>
      <p:pic>
        <p:nvPicPr>
          <p:cNvPr id="9" name="Picture 8"/>
          <p:cNvPicPr>
            <a:picLocks noChangeAspect="1"/>
          </p:cNvPicPr>
          <p:nvPr/>
        </p:nvPicPr>
        <p:blipFill>
          <a:blip r:embed="rId7"/>
          <a:stretch>
            <a:fillRect/>
          </a:stretch>
        </p:blipFill>
        <p:spPr>
          <a:xfrm>
            <a:off x="578820" y="4756549"/>
            <a:ext cx="1838378" cy="3232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1"/>
        <p:cNvGrpSpPr/>
        <p:nvPr/>
      </p:nvGrpSpPr>
      <p:grpSpPr>
        <a:xfrm>
          <a:off x="0" y="0"/>
          <a:ext cx="0" cy="0"/>
          <a:chOff x="0" y="0"/>
          <a:chExt cx="0" cy="0"/>
        </a:xfrm>
      </p:grpSpPr>
      <p:grpSp>
        <p:nvGrpSpPr>
          <p:cNvPr id="2039" name="Google Shape;2039;p57"/>
          <p:cNvGrpSpPr/>
          <p:nvPr/>
        </p:nvGrpSpPr>
        <p:grpSpPr>
          <a:xfrm>
            <a:off x="7619616" y="620025"/>
            <a:ext cx="462925" cy="689725"/>
            <a:chOff x="1274475" y="627975"/>
            <a:chExt cx="462925" cy="689725"/>
          </a:xfrm>
        </p:grpSpPr>
        <p:sp>
          <p:nvSpPr>
            <p:cNvPr id="2040" name="Google Shape;2040;p57"/>
            <p:cNvSpPr/>
            <p:nvPr/>
          </p:nvSpPr>
          <p:spPr>
            <a:xfrm>
              <a:off x="1274475" y="627975"/>
              <a:ext cx="462925" cy="689725"/>
            </a:xfrm>
            <a:custGeom>
              <a:avLst/>
              <a:gdLst/>
              <a:ahLst/>
              <a:cxnLst/>
              <a:rect l="l" t="t" r="r" b="b"/>
              <a:pathLst>
                <a:path w="18517" h="27589" extrusionOk="0">
                  <a:moveTo>
                    <a:pt x="1" y="0"/>
                  </a:moveTo>
                  <a:lnTo>
                    <a:pt x="1" y="27589"/>
                  </a:lnTo>
                  <a:lnTo>
                    <a:pt x="9271" y="22302"/>
                  </a:lnTo>
                  <a:lnTo>
                    <a:pt x="18516" y="27589"/>
                  </a:lnTo>
                  <a:lnTo>
                    <a:pt x="185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7"/>
            <p:cNvSpPr/>
            <p:nvPr/>
          </p:nvSpPr>
          <p:spPr>
            <a:xfrm>
              <a:off x="1274475" y="627975"/>
              <a:ext cx="462925" cy="107174"/>
            </a:xfrm>
            <a:custGeom>
              <a:avLst/>
              <a:gdLst/>
              <a:ahLst/>
              <a:cxnLst/>
              <a:rect l="l" t="t" r="r" b="b"/>
              <a:pathLst>
                <a:path w="18517" h="2558" extrusionOk="0">
                  <a:moveTo>
                    <a:pt x="1" y="0"/>
                  </a:moveTo>
                  <a:lnTo>
                    <a:pt x="1" y="2557"/>
                  </a:lnTo>
                  <a:lnTo>
                    <a:pt x="18516" y="2557"/>
                  </a:lnTo>
                  <a:lnTo>
                    <a:pt x="185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47" name="Rectangle 46"/>
              <p:cNvSpPr/>
              <p:nvPr/>
            </p:nvSpPr>
            <p:spPr>
              <a:xfrm>
                <a:off x="1446633" y="1150726"/>
                <a:ext cx="6212738" cy="2950167"/>
              </a:xfrm>
              <a:prstGeom prst="rect">
                <a:avLst/>
              </a:prstGeom>
            </p:spPr>
            <p:txBody>
              <a:bodyPr wrap="square">
                <a:spAutoFit/>
              </a:bodyPr>
              <a:lstStyle/>
              <a:p>
                <a:pPr marL="285750" indent="-285750" algn="just">
                  <a:lnSpc>
                    <a:spcPct val="175000"/>
                  </a:lnSpc>
                  <a:buFont typeface="Arial" panose="020B0604020202020204" pitchFamily="34" charset="0"/>
                  <a:buChar char="•"/>
                </a:pPr>
                <a:r>
                  <a:rPr lang="en-US" sz="1800" b="1" kern="100" smtClean="0">
                    <a:latin typeface="+mj-lt"/>
                    <a:ea typeface="Malgun Gothic" panose="020B0503020000020004" pitchFamily="34" charset="-127"/>
                    <a:cs typeface="Times New Roman" panose="02020603050405020304" pitchFamily="18" charset="0"/>
                  </a:rPr>
                  <a:t>Công </a:t>
                </a:r>
                <a:r>
                  <a:rPr lang="en-US" sz="1800" b="1" kern="100">
                    <a:latin typeface="+mj-lt"/>
                    <a:ea typeface="Malgun Gothic" panose="020B0503020000020004" pitchFamily="34" charset="-127"/>
                    <a:cs typeface="Times New Roman" panose="02020603050405020304" pitchFamily="18" charset="0"/>
                  </a:rPr>
                  <a:t>thức Bernoulli:</a:t>
                </a:r>
                <a:endParaRPr lang="en-US" sz="1800" b="1" kern="100">
                  <a:latin typeface="+mj-lt"/>
                  <a:ea typeface="Aptos"/>
                  <a:cs typeface="Times New Roman" panose="02020603050405020304" pitchFamily="18" charset="0"/>
                </a:endParaRPr>
              </a:p>
              <a:p>
                <a:pPr algn="just">
                  <a:lnSpc>
                    <a:spcPct val="175000"/>
                  </a:lnSpc>
                </a:pPr>
                <a:r>
                  <a:rPr lang="en-US" sz="1800" kern="100">
                    <a:effectLst/>
                    <a:latin typeface="+mj-lt"/>
                    <a:ea typeface="Aptos"/>
                    <a:cs typeface="Times New Roman" panose="02020603050405020304" pitchFamily="18" charset="0"/>
                  </a:rPr>
                  <a:t>Ta thực hiện phép thử </a:t>
                </a:r>
                <a14:m>
                  <m:oMath xmlns:m="http://schemas.openxmlformats.org/officeDocument/2006/math">
                    <m:r>
                      <a:rPr lang="en-US" sz="1800" i="1" kern="100">
                        <a:effectLst/>
                        <a:latin typeface="+mj-lt"/>
                        <a:ea typeface="Aptos"/>
                        <a:cs typeface="Times New Roman" panose="02020603050405020304" pitchFamily="18" charset="0"/>
                      </a:rPr>
                      <m:t>𝑇</m:t>
                    </m:r>
                  </m:oMath>
                </a14:m>
                <a:r>
                  <a:rPr lang="en-US" sz="1800" kern="100">
                    <a:effectLst/>
                    <a:latin typeface="+mj-lt"/>
                    <a:ea typeface="Aptos"/>
                    <a:cs typeface="Times New Roman" panose="02020603050405020304" pitchFamily="18" charset="0"/>
                  </a:rPr>
                  <a:t> lặp lại </a:t>
                </a:r>
                <a14:m>
                  <m:oMath xmlns:m="http://schemas.openxmlformats.org/officeDocument/2006/math">
                    <m:r>
                      <a:rPr lang="en-US" sz="1800" i="1" kern="100" smtClean="0">
                        <a:effectLst/>
                        <a:latin typeface="Cambria Math" panose="02040503050406030204" pitchFamily="18" charset="0"/>
                        <a:ea typeface="Aptos"/>
                        <a:cs typeface="Times New Roman" panose="02020603050405020304" pitchFamily="18" charset="0"/>
                      </a:rPr>
                      <m:t>𝑛</m:t>
                    </m:r>
                  </m:oMath>
                </a14:m>
                <a:r>
                  <a:rPr lang="en-US" sz="1800" kern="100">
                    <a:effectLst/>
                    <a:latin typeface="+mj-lt"/>
                    <a:ea typeface="Aptos"/>
                    <a:cs typeface="Times New Roman" panose="02020603050405020304" pitchFamily="18" charset="0"/>
                  </a:rPr>
                  <a:t> lần một cách độc lập.</a:t>
                </a:r>
                <a:endParaRPr lang="en-US" sz="1800" kern="100">
                  <a:latin typeface="+mj-lt"/>
                  <a:ea typeface="Aptos"/>
                  <a:cs typeface="Times New Roman" panose="02020603050405020304" pitchFamily="18" charset="0"/>
                </a:endParaRPr>
              </a:p>
              <a:p>
                <a:pPr algn="just">
                  <a:lnSpc>
                    <a:spcPct val="175000"/>
                  </a:lnSpc>
                </a:pPr>
                <a:r>
                  <a:rPr lang="en-US" sz="1800" kern="100">
                    <a:effectLst/>
                    <a:latin typeface="+mj-lt"/>
                    <a:ea typeface="Aptos"/>
                    <a:cs typeface="Times New Roman" panose="02020603050405020304" pitchFamily="18" charset="0"/>
                  </a:rPr>
                  <a:t>Kí hiệu </a:t>
                </a:r>
                <a14:m>
                  <m:oMath xmlns:m="http://schemas.openxmlformats.org/officeDocument/2006/math">
                    <m:r>
                      <a:rPr lang="en-US" sz="1800" i="1" kern="100">
                        <a:effectLst/>
                        <a:latin typeface="+mj-lt"/>
                        <a:ea typeface="Aptos"/>
                        <a:cs typeface="Times New Roman" panose="02020603050405020304" pitchFamily="18" charset="0"/>
                      </a:rPr>
                      <m:t>𝐸</m:t>
                    </m:r>
                    <m:r>
                      <a:rPr lang="en-US" sz="1800" i="1" kern="100">
                        <a:effectLst/>
                        <a:latin typeface="+mj-lt"/>
                        <a:ea typeface="Aptos"/>
                        <a:cs typeface="Times New Roman" panose="02020603050405020304" pitchFamily="18" charset="0"/>
                      </a:rPr>
                      <m:t>,</m:t>
                    </m:r>
                  </m:oMath>
                </a14:m>
                <a:r>
                  <a:rPr lang="en-US" sz="1800" kern="100">
                    <a:effectLst/>
                    <a:latin typeface="+mj-lt"/>
                    <a:ea typeface="Aptos"/>
                    <a:cs typeface="Times New Roman" panose="02020603050405020304" pitchFamily="18" charset="0"/>
                  </a:rPr>
                  <a:t> là biến cố: "Trong phép thử lặp này, biến cố </a:t>
                </a:r>
                <a14:m>
                  <m:oMath xmlns:m="http://schemas.openxmlformats.org/officeDocument/2006/math">
                    <m:r>
                      <a:rPr lang="en-US" sz="1800" i="1" kern="100">
                        <a:effectLst/>
                        <a:latin typeface="+mj-lt"/>
                        <a:ea typeface="Aptos"/>
                        <a:cs typeface="Times New Roman" panose="02020603050405020304" pitchFamily="18" charset="0"/>
                      </a:rPr>
                      <m:t>𝐸</m:t>
                    </m:r>
                  </m:oMath>
                </a14:m>
                <a:r>
                  <a:rPr lang="en-US" sz="1800" kern="100" smtClean="0">
                    <a:effectLst/>
                    <a:latin typeface="+mj-lt"/>
                    <a:ea typeface="Aptos"/>
                    <a:cs typeface="Times New Roman" panose="02020603050405020304" pitchFamily="18" charset="0"/>
                  </a:rPr>
                  <a:t> </a:t>
                </a:r>
                <a:r>
                  <a:rPr lang="en-US" sz="1800" kern="100">
                    <a:effectLst/>
                    <a:latin typeface="+mj-lt"/>
                    <a:ea typeface="Aptos"/>
                    <a:cs typeface="Times New Roman" panose="02020603050405020304" pitchFamily="18" charset="0"/>
                  </a:rPr>
                  <a:t>xuất hiện đúng </a:t>
                </a:r>
                <a14:m>
                  <m:oMath xmlns:m="http://schemas.openxmlformats.org/officeDocument/2006/math">
                    <m:r>
                      <a:rPr lang="en-US" sz="1800" i="1" kern="100">
                        <a:effectLst/>
                        <a:latin typeface="+mj-lt"/>
                        <a:ea typeface="Aptos"/>
                        <a:cs typeface="Times New Roman" panose="02020603050405020304" pitchFamily="18" charset="0"/>
                      </a:rPr>
                      <m:t>𝑘</m:t>
                    </m:r>
                  </m:oMath>
                </a14:m>
                <a:r>
                  <a:rPr lang="en-US" sz="1800" kern="100">
                    <a:effectLst/>
                    <a:latin typeface="+mj-lt"/>
                    <a:ea typeface="Aptos"/>
                    <a:cs typeface="Times New Roman" panose="02020603050405020304" pitchFamily="18" charset="0"/>
                  </a:rPr>
                  <a:t> lần </a:t>
                </a:r>
                <a14:m>
                  <m:oMath xmlns:m="http://schemas.openxmlformats.org/officeDocument/2006/math">
                    <m:r>
                      <a:rPr lang="en-US" sz="1800" i="1" kern="100">
                        <a:effectLst/>
                        <a:latin typeface="+mj-lt"/>
                        <a:ea typeface="Aptos"/>
                        <a:cs typeface="Times New Roman" panose="02020603050405020304" pitchFamily="18" charset="0"/>
                      </a:rPr>
                      <m:t>(</m:t>
                    </m:r>
                    <m:r>
                      <a:rPr lang="en-US" sz="1800" i="1" kern="100">
                        <a:effectLst/>
                        <a:latin typeface="+mj-lt"/>
                        <a:ea typeface="Aptos"/>
                        <a:cs typeface="Times New Roman" panose="02020603050405020304" pitchFamily="18" charset="0"/>
                      </a:rPr>
                      <m:t>0</m:t>
                    </m:r>
                    <m:r>
                      <a:rPr lang="en-US" sz="1800" i="1" kern="100">
                        <a:effectLst/>
                        <a:latin typeface="+mj-lt"/>
                        <a:ea typeface="Aptos"/>
                        <a:cs typeface="Times New Roman" panose="02020603050405020304" pitchFamily="18" charset="0"/>
                      </a:rPr>
                      <m:t> ≤ </m:t>
                    </m:r>
                    <m:r>
                      <a:rPr lang="en-US" sz="1800" i="1" kern="100">
                        <a:effectLst/>
                        <a:latin typeface="+mj-lt"/>
                        <a:ea typeface="Aptos"/>
                        <a:cs typeface="Times New Roman" panose="02020603050405020304" pitchFamily="18" charset="0"/>
                      </a:rPr>
                      <m:t>𝑘</m:t>
                    </m:r>
                    <m:r>
                      <a:rPr lang="en-US" sz="1800" i="1" kern="100">
                        <a:effectLst/>
                        <a:latin typeface="+mj-lt"/>
                        <a:ea typeface="Aptos"/>
                        <a:cs typeface="Times New Roman" panose="02020603050405020304" pitchFamily="18" charset="0"/>
                      </a:rPr>
                      <m:t> ≤</m:t>
                    </m:r>
                    <m:r>
                      <a:rPr lang="en-US" sz="1800" i="1" kern="100">
                        <a:effectLst/>
                        <a:latin typeface="+mj-lt"/>
                        <a:ea typeface="Aptos"/>
                        <a:cs typeface="Times New Roman" panose="02020603050405020304" pitchFamily="18" charset="0"/>
                      </a:rPr>
                      <m:t>𝑛</m:t>
                    </m:r>
                    <m:r>
                      <a:rPr lang="en-US" sz="1800" i="1" kern="100">
                        <a:effectLst/>
                        <a:latin typeface="+mj-lt"/>
                        <a:ea typeface="Aptos"/>
                        <a:cs typeface="Times New Roman" panose="02020603050405020304" pitchFamily="18" charset="0"/>
                      </a:rPr>
                      <m:t>)</m:t>
                    </m:r>
                  </m:oMath>
                </a14:m>
                <a:r>
                  <a:rPr lang="en-US" sz="1800" kern="100">
                    <a:effectLst/>
                    <a:latin typeface="+mj-lt"/>
                    <a:ea typeface="Aptos"/>
                    <a:cs typeface="Times New Roman" panose="02020603050405020304" pitchFamily="18" charset="0"/>
                  </a:rPr>
                  <a:t>". Khi đó </a:t>
                </a:r>
                <a:endParaRPr lang="en-US" sz="1800" kern="100">
                  <a:latin typeface="+mj-lt"/>
                  <a:ea typeface="Aptos"/>
                  <a:cs typeface="Times New Roman" panose="02020603050405020304" pitchFamily="18" charset="0"/>
                </a:endParaRPr>
              </a:p>
              <a:p>
                <a:pPr algn="just">
                  <a:lnSpc>
                    <a:spcPct val="175000"/>
                  </a:lnSpc>
                </a:pPr>
                <a14:m>
                  <m:oMathPara xmlns:m="http://schemas.openxmlformats.org/officeDocument/2006/math">
                    <m:oMathParaPr>
                      <m:jc m:val="centerGroup"/>
                    </m:oMathParaPr>
                    <m:oMath xmlns:m="http://schemas.openxmlformats.org/officeDocument/2006/math">
                      <m:r>
                        <a:rPr lang="en-US" sz="1800" i="1" kern="100">
                          <a:effectLst/>
                          <a:latin typeface="+mj-lt"/>
                          <a:ea typeface="Aptos"/>
                          <a:cs typeface="Times New Roman" panose="02020603050405020304" pitchFamily="18" charset="0"/>
                        </a:rPr>
                        <m:t>𝑃</m:t>
                      </m:r>
                      <m:d>
                        <m:dPr>
                          <m:ctrlPr>
                            <a:rPr lang="en-US" sz="1800" i="1" kern="100">
                              <a:effectLst/>
                              <a:latin typeface="+mj-lt"/>
                              <a:ea typeface="Aptos"/>
                              <a:cs typeface="Times New Roman" panose="02020603050405020304" pitchFamily="18" charset="0"/>
                            </a:rPr>
                          </m:ctrlPr>
                        </m:dPr>
                        <m:e>
                          <m:sSub>
                            <m:sSubPr>
                              <m:ctrlPr>
                                <a:rPr lang="en-US" sz="1800" i="1" kern="100">
                                  <a:effectLst/>
                                  <a:latin typeface="+mj-lt"/>
                                  <a:ea typeface="Aptos"/>
                                  <a:cs typeface="Times New Roman" panose="02020603050405020304" pitchFamily="18" charset="0"/>
                                </a:rPr>
                              </m:ctrlPr>
                            </m:sSubPr>
                            <m:e>
                              <m:r>
                                <a:rPr lang="en-US" sz="1800" i="1" kern="100">
                                  <a:effectLst/>
                                  <a:latin typeface="+mj-lt"/>
                                  <a:ea typeface="Aptos"/>
                                  <a:cs typeface="Times New Roman" panose="02020603050405020304" pitchFamily="18" charset="0"/>
                                </a:rPr>
                                <m:t>𝐸</m:t>
                              </m:r>
                            </m:e>
                            <m:sub>
                              <m:r>
                                <a:rPr lang="en-US" sz="1800" i="1" kern="100">
                                  <a:effectLst/>
                                  <a:latin typeface="+mj-lt"/>
                                  <a:ea typeface="Aptos"/>
                                  <a:cs typeface="Times New Roman" panose="02020603050405020304" pitchFamily="18" charset="0"/>
                                </a:rPr>
                                <m:t>𝑘</m:t>
                              </m:r>
                            </m:sub>
                          </m:sSub>
                        </m:e>
                      </m:d>
                      <m:r>
                        <a:rPr lang="en-US" sz="1800" i="1" kern="100">
                          <a:effectLst/>
                          <a:latin typeface="+mj-lt"/>
                          <a:ea typeface="Aptos"/>
                          <a:cs typeface="Times New Roman" panose="02020603050405020304" pitchFamily="18" charset="0"/>
                        </a:rPr>
                        <m:t>=</m:t>
                      </m:r>
                      <m:sSubSup>
                        <m:sSubSupPr>
                          <m:ctrlPr>
                            <a:rPr lang="en-US" sz="1800" i="1" kern="100">
                              <a:effectLst/>
                              <a:latin typeface="+mj-lt"/>
                              <a:ea typeface="Aptos"/>
                              <a:cs typeface="Times New Roman" panose="02020603050405020304" pitchFamily="18" charset="0"/>
                            </a:rPr>
                          </m:ctrlPr>
                        </m:sSubSupPr>
                        <m:e>
                          <m:r>
                            <a:rPr lang="en-US" sz="1800" i="1" kern="100">
                              <a:effectLst/>
                              <a:latin typeface="+mj-lt"/>
                              <a:ea typeface="Aptos"/>
                              <a:cs typeface="Times New Roman" panose="02020603050405020304" pitchFamily="18" charset="0"/>
                            </a:rPr>
                            <m:t>𝐶</m:t>
                          </m:r>
                        </m:e>
                        <m:sub>
                          <m:r>
                            <a:rPr lang="en-US" sz="1800" i="1" kern="100">
                              <a:effectLst/>
                              <a:latin typeface="+mj-lt"/>
                              <a:ea typeface="Aptos"/>
                              <a:cs typeface="Times New Roman" panose="02020603050405020304" pitchFamily="18" charset="0"/>
                            </a:rPr>
                            <m:t>𝑛</m:t>
                          </m:r>
                        </m:sub>
                        <m:sup>
                          <m:r>
                            <a:rPr lang="en-US" sz="1800" i="1" kern="100">
                              <a:effectLst/>
                              <a:latin typeface="+mj-lt"/>
                              <a:ea typeface="Aptos"/>
                              <a:cs typeface="Times New Roman" panose="02020603050405020304" pitchFamily="18" charset="0"/>
                            </a:rPr>
                            <m:t>𝑘</m:t>
                          </m:r>
                        </m:sup>
                      </m:sSubSup>
                      <m:r>
                        <a:rPr lang="en-US" sz="1800" i="1" kern="100">
                          <a:effectLst/>
                          <a:latin typeface="+mj-lt"/>
                          <a:ea typeface="Aptos"/>
                          <a:cs typeface="Times New Roman" panose="02020603050405020304" pitchFamily="18" charset="0"/>
                        </a:rPr>
                        <m:t>.</m:t>
                      </m:r>
                      <m:sSup>
                        <m:sSupPr>
                          <m:ctrlPr>
                            <a:rPr lang="en-US" sz="1800" i="1" kern="100">
                              <a:effectLst/>
                              <a:latin typeface="+mj-lt"/>
                              <a:ea typeface="Aptos"/>
                              <a:cs typeface="Times New Roman" panose="02020603050405020304" pitchFamily="18" charset="0"/>
                            </a:rPr>
                          </m:ctrlPr>
                        </m:sSupPr>
                        <m:e>
                          <m:r>
                            <a:rPr lang="en-US" sz="1800" i="1" kern="100">
                              <a:effectLst/>
                              <a:latin typeface="+mj-lt"/>
                              <a:ea typeface="Aptos"/>
                              <a:cs typeface="Times New Roman" panose="02020603050405020304" pitchFamily="18" charset="0"/>
                            </a:rPr>
                            <m:t>𝑝</m:t>
                          </m:r>
                        </m:e>
                        <m:sup>
                          <m:r>
                            <a:rPr lang="en-US" sz="1800" i="1" kern="100">
                              <a:effectLst/>
                              <a:latin typeface="+mj-lt"/>
                              <a:ea typeface="Aptos"/>
                              <a:cs typeface="Times New Roman" panose="02020603050405020304" pitchFamily="18" charset="0"/>
                            </a:rPr>
                            <m:t>𝑘</m:t>
                          </m:r>
                        </m:sup>
                      </m:sSup>
                      <m:sSup>
                        <m:sSupPr>
                          <m:ctrlPr>
                            <a:rPr lang="en-US" sz="1800" i="1" kern="100">
                              <a:effectLst/>
                              <a:latin typeface="+mj-lt"/>
                              <a:ea typeface="Aptos"/>
                              <a:cs typeface="Times New Roman" panose="02020603050405020304" pitchFamily="18" charset="0"/>
                            </a:rPr>
                          </m:ctrlPr>
                        </m:sSupPr>
                        <m:e>
                          <m:d>
                            <m:dPr>
                              <m:ctrlPr>
                                <a:rPr lang="en-US" sz="1800" i="1" kern="100">
                                  <a:effectLst/>
                                  <a:latin typeface="+mj-lt"/>
                                  <a:ea typeface="Aptos"/>
                                  <a:cs typeface="Times New Roman" panose="02020603050405020304" pitchFamily="18" charset="0"/>
                                </a:rPr>
                              </m:ctrlPr>
                            </m:dPr>
                            <m:e>
                              <m:r>
                                <a:rPr lang="en-US" sz="1800" i="1" kern="100">
                                  <a:effectLst/>
                                  <a:latin typeface="+mj-lt"/>
                                  <a:ea typeface="Aptos"/>
                                  <a:cs typeface="Times New Roman" panose="02020603050405020304" pitchFamily="18" charset="0"/>
                                </a:rPr>
                                <m:t>1</m:t>
                              </m:r>
                              <m:r>
                                <a:rPr lang="en-US" sz="1800" i="1" kern="100">
                                  <a:effectLst/>
                                  <a:latin typeface="+mj-lt"/>
                                  <a:ea typeface="Aptos"/>
                                  <a:cs typeface="Times New Roman" panose="02020603050405020304" pitchFamily="18" charset="0"/>
                                </a:rPr>
                                <m:t>−</m:t>
                              </m:r>
                              <m:r>
                                <a:rPr lang="en-US" sz="1800" i="1" kern="100">
                                  <a:effectLst/>
                                  <a:latin typeface="+mj-lt"/>
                                  <a:ea typeface="Aptos"/>
                                  <a:cs typeface="Times New Roman" panose="02020603050405020304" pitchFamily="18" charset="0"/>
                                </a:rPr>
                                <m:t>𝑝</m:t>
                              </m:r>
                            </m:e>
                          </m:d>
                        </m:e>
                        <m:sup>
                          <m:r>
                            <a:rPr lang="en-US" sz="1800" i="1" kern="100">
                              <a:effectLst/>
                              <a:latin typeface="+mj-lt"/>
                              <a:ea typeface="Aptos"/>
                              <a:cs typeface="Times New Roman" panose="02020603050405020304" pitchFamily="18" charset="0"/>
                            </a:rPr>
                            <m:t>𝑛</m:t>
                          </m:r>
                          <m:r>
                            <a:rPr lang="en-US" sz="1800" i="1" kern="100">
                              <a:effectLst/>
                              <a:latin typeface="+mj-lt"/>
                              <a:ea typeface="Aptos"/>
                              <a:cs typeface="Times New Roman" panose="02020603050405020304" pitchFamily="18" charset="0"/>
                            </a:rPr>
                            <m:t>−</m:t>
                          </m:r>
                          <m:r>
                            <a:rPr lang="en-US" sz="1800" i="1" kern="100">
                              <a:effectLst/>
                              <a:latin typeface="+mj-lt"/>
                              <a:ea typeface="Aptos"/>
                              <a:cs typeface="Times New Roman" panose="02020603050405020304" pitchFamily="18" charset="0"/>
                            </a:rPr>
                            <m:t>𝑘</m:t>
                          </m:r>
                        </m:sup>
                      </m:sSup>
                      <m:r>
                        <a:rPr lang="en-US" sz="1800" i="1" kern="100">
                          <a:effectLst/>
                          <a:latin typeface="+mj-lt"/>
                          <a:ea typeface="Aptos"/>
                          <a:cs typeface="Times New Roman" panose="02020603050405020304" pitchFamily="18" charset="0"/>
                        </a:rPr>
                        <m:t>.</m:t>
                      </m:r>
                    </m:oMath>
                  </m:oMathPara>
                </a14:m>
                <a:endParaRPr lang="en-US" sz="1800" kern="100">
                  <a:latin typeface="+mj-lt"/>
                  <a:ea typeface="Aptos"/>
                  <a:cs typeface="Times New Roman" panose="02020603050405020304" pitchFamily="18" charset="0"/>
                </a:endParaRPr>
              </a:p>
              <a:p>
                <a:pPr algn="just">
                  <a:lnSpc>
                    <a:spcPct val="175000"/>
                  </a:lnSpc>
                </a:pPr>
                <a:r>
                  <a:rPr lang="en-US" sz="1800" kern="100">
                    <a:effectLst/>
                    <a:latin typeface="+mj-lt"/>
                    <a:ea typeface="Aptos"/>
                    <a:cs typeface="Times New Roman" panose="02020603050405020304" pitchFamily="18" charset="0"/>
                  </a:rPr>
                  <a:t>Công thức trên gọi là công thức Bernoulli.</a:t>
                </a:r>
                <a:endParaRPr lang="en-US" sz="1800" kern="100">
                  <a:latin typeface="+mj-lt"/>
                  <a:ea typeface="Aptos"/>
                  <a:cs typeface="Times New Roman" panose="02020603050405020304" pitchFamily="18" charset="0"/>
                </a:endParaRPr>
              </a:p>
            </p:txBody>
          </p:sp>
        </mc:Choice>
        <mc:Fallback>
          <p:sp>
            <p:nvSpPr>
              <p:cNvPr id="47" name="Rectangle 46"/>
              <p:cNvSpPr>
                <a:spLocks noRot="1" noChangeAspect="1" noMove="1" noResize="1" noEditPoints="1" noAdjustHandles="1" noChangeArrowheads="1" noChangeShapeType="1" noTextEdit="1"/>
              </p:cNvSpPr>
              <p:nvPr/>
            </p:nvSpPr>
            <p:spPr>
              <a:xfrm>
                <a:off x="1446633" y="1150726"/>
                <a:ext cx="6212738" cy="2950167"/>
              </a:xfrm>
              <a:prstGeom prst="rect">
                <a:avLst/>
              </a:prstGeom>
              <a:blipFill>
                <a:blip r:embed="rId3"/>
                <a:stretch>
                  <a:fillRect l="-785" b="-2479"/>
                </a:stretch>
              </a:blipFill>
            </p:spPr>
            <p:txBody>
              <a:bodyPr/>
              <a:lstStyle/>
              <a:p>
                <a:r>
                  <a:rPr lang="en-US">
                    <a:noFill/>
                  </a:rPr>
                  <a:t> </a:t>
                </a:r>
              </a:p>
            </p:txBody>
          </p:sp>
        </mc:Fallback>
      </mc:AlternateContent>
      <p:pic>
        <p:nvPicPr>
          <p:cNvPr id="48" name="Picture 47"/>
          <p:cNvPicPr>
            <a:picLocks noChangeAspect="1"/>
          </p:cNvPicPr>
          <p:nvPr/>
        </p:nvPicPr>
        <p:blipFill>
          <a:blip r:embed="rId4"/>
          <a:stretch>
            <a:fillRect/>
          </a:stretch>
        </p:blipFill>
        <p:spPr>
          <a:xfrm>
            <a:off x="7100514" y="3975288"/>
            <a:ext cx="682325" cy="8051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39"/>
                                        </p:tgtEl>
                                        <p:attrNameLst>
                                          <p:attrName>style.visibility</p:attrName>
                                        </p:attrNameLst>
                                      </p:cBhvr>
                                      <p:to>
                                        <p:strVal val="visible"/>
                                      </p:to>
                                    </p:set>
                                    <p:anim calcmode="lin" valueType="num">
                                      <p:cBhvr additive="base">
                                        <p:cTn id="7" dur="1000"/>
                                        <p:tgtEl>
                                          <p:spTgt spid="203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up)">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5"/>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 name="Rectangle 15"/>
              <p:cNvSpPr/>
              <p:nvPr/>
            </p:nvSpPr>
            <p:spPr>
              <a:xfrm>
                <a:off x="985458" y="800868"/>
                <a:ext cx="6894284" cy="742063"/>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n-US" sz="1500" kern="100" smtClean="0">
                    <a:latin typeface="+mn-lt"/>
                    <a:ea typeface="Aptos"/>
                    <a:cs typeface="Times New Roman" panose="02020603050405020304" pitchFamily="18" charset="0"/>
                  </a:rPr>
                  <a:t>Biến </a:t>
                </a:r>
                <a:r>
                  <a:rPr lang="en-US" sz="1500" kern="100">
                    <a:latin typeface="+mn-lt"/>
                    <a:ea typeface="Aptos"/>
                    <a:cs typeface="Times New Roman" panose="02020603050405020304" pitchFamily="18" charset="0"/>
                  </a:rPr>
                  <a:t>ngẫu nhiên rời rạc </a:t>
                </a:r>
                <a14:m>
                  <m:oMath xmlns:m="http://schemas.openxmlformats.org/officeDocument/2006/math">
                    <m:r>
                      <a:rPr lang="nl-NL" sz="1500" i="1" kern="100">
                        <a:effectLst/>
                        <a:latin typeface="+mn-lt"/>
                        <a:ea typeface="Aptos"/>
                        <a:cs typeface="Times New Roman" panose="02020603050405020304" pitchFamily="18" charset="0"/>
                      </a:rPr>
                      <m:t>𝑋</m:t>
                    </m:r>
                  </m:oMath>
                </a14:m>
                <a:r>
                  <a:rPr lang="en-US" sz="1500" kern="100">
                    <a:effectLst/>
                    <a:latin typeface="+mn-lt"/>
                    <a:ea typeface="Malgun Gothic" panose="020B0503020000020004" pitchFamily="34" charset="-127"/>
                    <a:cs typeface="Times New Roman" panose="02020603050405020304" pitchFamily="18" charset="0"/>
                  </a:rPr>
                  <a:t> với tập các giá trị có thể là </a:t>
                </a:r>
                <a14:m>
                  <m:oMath xmlns:m="http://schemas.openxmlformats.org/officeDocument/2006/math">
                    <m:r>
                      <a:rPr lang="en-US" sz="1500" i="1" kern="100">
                        <a:effectLst/>
                        <a:latin typeface="+mn-lt"/>
                        <a:ea typeface="Malgun Gothic" panose="020B0503020000020004" pitchFamily="34" charset="-127"/>
                        <a:cs typeface="Times New Roman" panose="02020603050405020304" pitchFamily="18" charset="0"/>
                      </a:rPr>
                      <m:t>{0;1;2;…;</m:t>
                    </m:r>
                    <m:r>
                      <a:rPr lang="nl-NL" sz="1500" i="1" kern="100">
                        <a:effectLst/>
                        <a:latin typeface="+mn-lt"/>
                        <a:ea typeface="Malgun Gothic" panose="020B0503020000020004" pitchFamily="34" charset="-127"/>
                        <a:cs typeface="Times New Roman" panose="02020603050405020304" pitchFamily="18" charset="0"/>
                      </a:rPr>
                      <m:t>𝑛</m:t>
                    </m:r>
                    <m:r>
                      <a:rPr lang="en-US" sz="1500" i="1" kern="100">
                        <a:effectLst/>
                        <a:latin typeface="+mn-lt"/>
                        <a:ea typeface="Malgun Gothic" panose="020B0503020000020004" pitchFamily="34" charset="-127"/>
                        <a:cs typeface="Times New Roman" panose="02020603050405020304" pitchFamily="18" charset="0"/>
                      </a:rPr>
                      <m:t>}</m:t>
                    </m:r>
                  </m:oMath>
                </a14:m>
                <a:r>
                  <a:rPr lang="en-US" sz="1500" kern="100">
                    <a:effectLst/>
                    <a:latin typeface="+mn-lt"/>
                    <a:ea typeface="Malgun Gothic" panose="020B0503020000020004" pitchFamily="34" charset="-127"/>
                    <a:cs typeface="Times New Roman" panose="02020603050405020304" pitchFamily="18" charset="0"/>
                  </a:rPr>
                  <a:t> và có bảng phân bố xác suất như sau:</a:t>
                </a:r>
                <a:endParaRPr lang="en-US" sz="1500" kern="100">
                  <a:latin typeface="+mn-lt"/>
                  <a:ea typeface="Aptos"/>
                  <a:cs typeface="Times New Roman" panose="02020603050405020304" pitchFamily="18"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985458" y="800868"/>
                <a:ext cx="6894284" cy="742063"/>
              </a:xfrm>
              <a:prstGeom prst="rect">
                <a:avLst/>
              </a:prstGeom>
              <a:blipFill>
                <a:blip r:embed="rId3"/>
                <a:stretch>
                  <a:fillRect l="-265" r="-354" b="-81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1308733" y="2665199"/>
                <a:ext cx="6571009" cy="1511504"/>
              </a:xfrm>
              <a:prstGeom prst="rect">
                <a:avLst/>
              </a:prstGeom>
            </p:spPr>
            <p:txBody>
              <a:bodyPr wrap="square">
                <a:spAutoFit/>
              </a:bodyPr>
              <a:lstStyle/>
              <a:p>
                <a:pPr algn="just">
                  <a:lnSpc>
                    <a:spcPct val="150000"/>
                  </a:lnSpc>
                  <a:spcBef>
                    <a:spcPts val="300"/>
                  </a:spcBef>
                  <a:spcAft>
                    <a:spcPts val="300"/>
                  </a:spcAft>
                </a:pPr>
                <a:r>
                  <a:rPr lang="nl-NL" sz="1500" kern="100">
                    <a:latin typeface="+mj-lt"/>
                    <a:ea typeface="Aptos"/>
                    <a:cs typeface="Times New Roman" panose="02020603050405020304" pitchFamily="18" charset="0"/>
                  </a:rPr>
                  <a:t>Biến ngẫu nhiên </a:t>
                </a:r>
                <a14:m>
                  <m:oMath xmlns:m="http://schemas.openxmlformats.org/officeDocument/2006/math">
                    <m:r>
                      <a:rPr lang="nl-NL" sz="1500" i="1" kern="100">
                        <a:effectLst/>
                        <a:latin typeface="+mj-lt"/>
                        <a:ea typeface="Aptos"/>
                        <a:cs typeface="Times New Roman" panose="02020603050405020304" pitchFamily="18" charset="0"/>
                      </a:rPr>
                      <m:t>𝑋</m:t>
                    </m:r>
                    <m:r>
                      <a:rPr lang="nl-NL" sz="1500" i="1" kern="100">
                        <a:effectLst/>
                        <a:latin typeface="+mj-lt"/>
                        <a:ea typeface="Aptos"/>
                        <a:cs typeface="Times New Roman" panose="02020603050405020304" pitchFamily="18" charset="0"/>
                      </a:rPr>
                      <m:t> </m:t>
                    </m:r>
                  </m:oMath>
                </a14:m>
                <a:r>
                  <a:rPr lang="nl-NL" sz="1500" kern="100">
                    <a:effectLst/>
                    <a:latin typeface="+mj-lt"/>
                    <a:ea typeface="Malgun Gothic" panose="020B0503020000020004" pitchFamily="34" charset="-127"/>
                    <a:cs typeface="Times New Roman" panose="02020603050405020304" pitchFamily="18" charset="0"/>
                  </a:rPr>
                  <a:t>như trên được gọi là biến ngẫu nhiên có phân bố nhị thức với tham số </a:t>
                </a:r>
                <a14:m>
                  <m:oMath xmlns:m="http://schemas.openxmlformats.org/officeDocument/2006/math">
                    <m:d>
                      <m:dPr>
                        <m:ctrlPr>
                          <a:rPr lang="en-US" sz="1500" i="1" kern="100">
                            <a:effectLst/>
                            <a:latin typeface="+mj-lt"/>
                            <a:ea typeface="Malgun Gothic" panose="020B0503020000020004" pitchFamily="34" charset="-127"/>
                            <a:cs typeface="Times New Roman" panose="02020603050405020304" pitchFamily="18" charset="0"/>
                          </a:rPr>
                        </m:ctrlPr>
                      </m:dPr>
                      <m:e>
                        <m:r>
                          <a:rPr lang="nl-NL" sz="1500" i="1" kern="100">
                            <a:effectLst/>
                            <a:latin typeface="+mj-lt"/>
                            <a:ea typeface="Malgun Gothic" panose="020B0503020000020004" pitchFamily="34" charset="-127"/>
                            <a:cs typeface="Times New Roman" panose="02020603050405020304" pitchFamily="18" charset="0"/>
                          </a:rPr>
                          <m:t>𝑛</m:t>
                        </m:r>
                        <m:r>
                          <a:rPr lang="nl-NL" sz="1500" i="1" kern="100">
                            <a:effectLst/>
                            <a:latin typeface="+mj-lt"/>
                            <a:ea typeface="Malgun Gothic" panose="020B0503020000020004" pitchFamily="34" charset="-127"/>
                            <a:cs typeface="Times New Roman" panose="02020603050405020304" pitchFamily="18" charset="0"/>
                          </a:rPr>
                          <m:t>,</m:t>
                        </m:r>
                        <m:r>
                          <a:rPr lang="nl-NL" sz="1500" i="1" kern="100">
                            <a:effectLst/>
                            <a:latin typeface="+mj-lt"/>
                            <a:ea typeface="Malgun Gothic" panose="020B0503020000020004" pitchFamily="34" charset="-127"/>
                            <a:cs typeface="Times New Roman" panose="02020603050405020304" pitchFamily="18" charset="0"/>
                          </a:rPr>
                          <m:t>𝑝</m:t>
                        </m:r>
                      </m:e>
                    </m:d>
                    <m:r>
                      <a:rPr lang="nl-NL" sz="1500" i="1" kern="100">
                        <a:effectLst/>
                        <a:latin typeface="+mj-lt"/>
                        <a:ea typeface="Malgun Gothic" panose="020B0503020000020004" pitchFamily="34" charset="-127"/>
                        <a:cs typeface="Times New Roman" panose="02020603050405020304" pitchFamily="18" charset="0"/>
                      </a:rPr>
                      <m:t>,</m:t>
                    </m:r>
                  </m:oMath>
                </a14:m>
                <a:r>
                  <a:rPr lang="nl-NL" sz="1500" kern="100">
                    <a:effectLst/>
                    <a:latin typeface="+mj-lt"/>
                    <a:ea typeface="Malgun Gothic" panose="020B0503020000020004" pitchFamily="34" charset="-127"/>
                    <a:cs typeface="Times New Roman" panose="02020603050405020304" pitchFamily="18" charset="0"/>
                  </a:rPr>
                  <a:t> kí hiệu là </a:t>
                </a:r>
                <a14:m>
                  <m:oMath xmlns:m="http://schemas.openxmlformats.org/officeDocument/2006/math">
                    <m:r>
                      <a:rPr lang="nl-NL" sz="1500" i="1" kern="100">
                        <a:effectLst/>
                        <a:latin typeface="+mj-lt"/>
                        <a:ea typeface="Malgun Gothic" panose="020B0503020000020004" pitchFamily="34" charset="-127"/>
                        <a:cs typeface="Times New Roman" panose="02020603050405020304" pitchFamily="18" charset="0"/>
                      </a:rPr>
                      <m:t>𝑋</m:t>
                    </m:r>
                    <m:r>
                      <a:rPr lang="nl-NL" sz="1500" i="1" kern="100">
                        <a:effectLst/>
                        <a:latin typeface="+mj-lt"/>
                        <a:ea typeface="Malgun Gothic" panose="020B0503020000020004" pitchFamily="34" charset="-127"/>
                        <a:cs typeface="Times New Roman" panose="02020603050405020304" pitchFamily="18" charset="0"/>
                      </a:rPr>
                      <m:t>~</m:t>
                    </m:r>
                    <m:r>
                      <a:rPr lang="nl-NL" sz="1500" i="1" kern="100">
                        <a:effectLst/>
                        <a:latin typeface="+mj-lt"/>
                        <a:ea typeface="Malgun Gothic" panose="020B0503020000020004" pitchFamily="34" charset="-127"/>
                        <a:cs typeface="Times New Roman" panose="02020603050405020304" pitchFamily="18" charset="0"/>
                      </a:rPr>
                      <m:t>𝐵</m:t>
                    </m:r>
                    <m:d>
                      <m:dPr>
                        <m:ctrlPr>
                          <a:rPr lang="en-US" sz="1500" i="1" kern="100">
                            <a:effectLst/>
                            <a:latin typeface="+mj-lt"/>
                            <a:ea typeface="Malgun Gothic" panose="020B0503020000020004" pitchFamily="34" charset="-127"/>
                            <a:cs typeface="Times New Roman" panose="02020603050405020304" pitchFamily="18" charset="0"/>
                          </a:rPr>
                        </m:ctrlPr>
                      </m:dPr>
                      <m:e>
                        <m:r>
                          <a:rPr lang="nl-NL" sz="1500" i="1" kern="100">
                            <a:effectLst/>
                            <a:latin typeface="+mj-lt"/>
                            <a:ea typeface="Malgun Gothic" panose="020B0503020000020004" pitchFamily="34" charset="-127"/>
                            <a:cs typeface="Times New Roman" panose="02020603050405020304" pitchFamily="18" charset="0"/>
                          </a:rPr>
                          <m:t>𝑛</m:t>
                        </m:r>
                        <m:r>
                          <a:rPr lang="nl-NL" sz="1500" i="1" kern="100">
                            <a:effectLst/>
                            <a:latin typeface="+mj-lt"/>
                            <a:ea typeface="Malgun Gothic" panose="020B0503020000020004" pitchFamily="34" charset="-127"/>
                            <a:cs typeface="Times New Roman" panose="02020603050405020304" pitchFamily="18" charset="0"/>
                          </a:rPr>
                          <m:t>,</m:t>
                        </m:r>
                        <m:r>
                          <a:rPr lang="nl-NL" sz="1500" i="1" kern="100">
                            <a:effectLst/>
                            <a:latin typeface="+mj-lt"/>
                            <a:ea typeface="Malgun Gothic" panose="020B0503020000020004" pitchFamily="34" charset="-127"/>
                            <a:cs typeface="Times New Roman" panose="02020603050405020304" pitchFamily="18" charset="0"/>
                          </a:rPr>
                          <m:t>𝑝</m:t>
                        </m:r>
                      </m:e>
                    </m:d>
                    <m:r>
                      <a:rPr lang="nl-NL" sz="1500" i="1" kern="100">
                        <a:effectLst/>
                        <a:latin typeface="+mj-lt"/>
                        <a:ea typeface="Malgun Gothic" panose="020B0503020000020004" pitchFamily="34" charset="-127"/>
                        <a:cs typeface="Times New Roman" panose="02020603050405020304" pitchFamily="18" charset="0"/>
                      </a:rPr>
                      <m:t>.</m:t>
                    </m:r>
                  </m:oMath>
                </a14:m>
                <a:endParaRPr lang="en-US" sz="1500" kern="100">
                  <a:effectLst/>
                  <a:latin typeface="+mj-lt"/>
                  <a:ea typeface="Aptos"/>
                  <a:cs typeface="Times New Roman" panose="02020603050405020304" pitchFamily="18" charset="0"/>
                </a:endParaRPr>
              </a:p>
              <a:p>
                <a:pPr algn="just">
                  <a:lnSpc>
                    <a:spcPct val="150000"/>
                  </a:lnSpc>
                  <a:spcBef>
                    <a:spcPts val="300"/>
                  </a:spcBef>
                  <a:spcAft>
                    <a:spcPts val="300"/>
                  </a:spcAft>
                </a:pPr>
                <a:r>
                  <a:rPr lang="nl-NL" sz="1500" kern="100">
                    <a:effectLst/>
                    <a:latin typeface="+mj-lt"/>
                    <a:ea typeface="Malgun Gothic" panose="020B0503020000020004" pitchFamily="34" charset="-127"/>
                    <a:cs typeface="Times New Roman" panose="02020603050405020304" pitchFamily="18" charset="0"/>
                  </a:rPr>
                  <a:t>Biến ngẫu nhiên </a:t>
                </a:r>
                <a14:m>
                  <m:oMath xmlns:m="http://schemas.openxmlformats.org/officeDocument/2006/math">
                    <m:r>
                      <a:rPr lang="nl-NL" sz="1500" i="1" kern="100">
                        <a:effectLst/>
                        <a:latin typeface="+mj-lt"/>
                        <a:ea typeface="Malgun Gothic" panose="020B0503020000020004" pitchFamily="34" charset="-127"/>
                        <a:cs typeface="Times New Roman" panose="02020603050405020304" pitchFamily="18" charset="0"/>
                      </a:rPr>
                      <m:t>𝑋</m:t>
                    </m:r>
                  </m:oMath>
                </a14:m>
                <a:r>
                  <a:rPr lang="nl-NL" sz="1500" kern="100">
                    <a:effectLst/>
                    <a:latin typeface="+mj-lt"/>
                    <a:ea typeface="Malgun Gothic" panose="020B0503020000020004" pitchFamily="34" charset="-127"/>
                    <a:cs typeface="Times New Roman" panose="02020603050405020304" pitchFamily="18" charset="0"/>
                  </a:rPr>
                  <a:t> có phân bố nhị thức với tham số </a:t>
                </a:r>
                <a14:m>
                  <m:oMath xmlns:m="http://schemas.openxmlformats.org/officeDocument/2006/math">
                    <m:d>
                      <m:dPr>
                        <m:ctrlPr>
                          <a:rPr lang="en-US" sz="1500" i="1" kern="100">
                            <a:effectLst/>
                            <a:latin typeface="+mj-lt"/>
                            <a:ea typeface="Malgun Gothic" panose="020B0503020000020004" pitchFamily="34" charset="-127"/>
                            <a:cs typeface="Times New Roman" panose="02020603050405020304" pitchFamily="18" charset="0"/>
                          </a:rPr>
                        </m:ctrlPr>
                      </m:dPr>
                      <m:e>
                        <m:r>
                          <a:rPr lang="nl-NL" sz="1500" i="1" kern="100">
                            <a:effectLst/>
                            <a:latin typeface="+mj-lt"/>
                            <a:ea typeface="Malgun Gothic" panose="020B0503020000020004" pitchFamily="34" charset="-127"/>
                            <a:cs typeface="Times New Roman" panose="02020603050405020304" pitchFamily="18" charset="0"/>
                          </a:rPr>
                          <m:t>1,</m:t>
                        </m:r>
                        <m:r>
                          <a:rPr lang="nl-NL" sz="1500" i="1" kern="100">
                            <a:effectLst/>
                            <a:latin typeface="+mj-lt"/>
                            <a:ea typeface="Malgun Gothic" panose="020B0503020000020004" pitchFamily="34" charset="-127"/>
                            <a:cs typeface="Times New Roman" panose="02020603050405020304" pitchFamily="18" charset="0"/>
                          </a:rPr>
                          <m:t>𝑝</m:t>
                        </m:r>
                      </m:e>
                    </m:d>
                  </m:oMath>
                </a14:m>
                <a:r>
                  <a:rPr lang="nl-NL" sz="1500" kern="100">
                    <a:effectLst/>
                    <a:latin typeface="+mj-lt"/>
                    <a:ea typeface="Malgun Gothic" panose="020B0503020000020004" pitchFamily="34" charset="-127"/>
                    <a:cs typeface="Times New Roman" panose="02020603050405020304" pitchFamily="18" charset="0"/>
                  </a:rPr>
                  <a:t> được gọi là biến ngẫu nhiên có phân bố Bernoulli, kí hiệu là </a:t>
                </a:r>
                <a14:m>
                  <m:oMath xmlns:m="http://schemas.openxmlformats.org/officeDocument/2006/math">
                    <m:r>
                      <a:rPr lang="nl-NL" sz="1500" i="1" kern="100">
                        <a:effectLst/>
                        <a:latin typeface="+mj-lt"/>
                        <a:ea typeface="Malgun Gothic" panose="020B0503020000020004" pitchFamily="34" charset="-127"/>
                        <a:cs typeface="Times New Roman" panose="02020603050405020304" pitchFamily="18" charset="0"/>
                      </a:rPr>
                      <m:t>𝑋</m:t>
                    </m:r>
                    <m:r>
                      <a:rPr lang="nl-NL" sz="1500" i="1" kern="100">
                        <a:effectLst/>
                        <a:latin typeface="+mj-lt"/>
                        <a:ea typeface="Malgun Gothic" panose="020B0503020000020004" pitchFamily="34" charset="-127"/>
                        <a:cs typeface="Times New Roman" panose="02020603050405020304" pitchFamily="18" charset="0"/>
                      </a:rPr>
                      <m:t>~</m:t>
                    </m:r>
                    <m:r>
                      <a:rPr lang="nl-NL" sz="1500" i="1" kern="100">
                        <a:effectLst/>
                        <a:latin typeface="+mj-lt"/>
                        <a:ea typeface="Malgun Gothic" panose="020B0503020000020004" pitchFamily="34" charset="-127"/>
                        <a:cs typeface="Times New Roman" panose="02020603050405020304" pitchFamily="18" charset="0"/>
                      </a:rPr>
                      <m:t>𝐵𝑒𝑟</m:t>
                    </m:r>
                    <m:d>
                      <m:dPr>
                        <m:ctrlPr>
                          <a:rPr lang="en-US" sz="1500" i="1" kern="100">
                            <a:effectLst/>
                            <a:latin typeface="+mj-lt"/>
                            <a:ea typeface="Malgun Gothic" panose="020B0503020000020004" pitchFamily="34" charset="-127"/>
                            <a:cs typeface="Times New Roman" panose="02020603050405020304" pitchFamily="18" charset="0"/>
                          </a:rPr>
                        </m:ctrlPr>
                      </m:dPr>
                      <m:e>
                        <m:r>
                          <a:rPr lang="nl-NL" sz="1500" i="1" kern="100">
                            <a:effectLst/>
                            <a:latin typeface="+mj-lt"/>
                            <a:ea typeface="Malgun Gothic" panose="020B0503020000020004" pitchFamily="34" charset="-127"/>
                            <a:cs typeface="Times New Roman" panose="02020603050405020304" pitchFamily="18" charset="0"/>
                          </a:rPr>
                          <m:t>𝑝</m:t>
                        </m:r>
                      </m:e>
                    </m:d>
                    <m:r>
                      <a:rPr lang="nl-NL" sz="1500" i="1" kern="100">
                        <a:effectLst/>
                        <a:latin typeface="+mj-lt"/>
                        <a:ea typeface="Malgun Gothic" panose="020B0503020000020004" pitchFamily="34" charset="-127"/>
                        <a:cs typeface="Times New Roman" panose="02020603050405020304" pitchFamily="18" charset="0"/>
                      </a:rPr>
                      <m:t>.</m:t>
                    </m:r>
                  </m:oMath>
                </a14:m>
                <a:endParaRPr lang="en-US" sz="1500" kern="100">
                  <a:effectLst/>
                  <a:latin typeface="+mj-lt"/>
                  <a:ea typeface="Aptos"/>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308733" y="2665199"/>
                <a:ext cx="6571009" cy="1511504"/>
              </a:xfrm>
              <a:prstGeom prst="rect">
                <a:avLst/>
              </a:prstGeom>
              <a:blipFill>
                <a:blip r:embed="rId4"/>
                <a:stretch>
                  <a:fillRect l="-371" r="-371" b="-36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1267968474"/>
                  </p:ext>
                </p:extLst>
              </p:nvPr>
            </p:nvGraphicFramePr>
            <p:xfrm>
              <a:off x="1450368" y="1767078"/>
              <a:ext cx="6261651" cy="753485"/>
            </p:xfrm>
            <a:graphic>
              <a:graphicData uri="http://schemas.openxmlformats.org/drawingml/2006/table">
                <a:tbl>
                  <a:tblPr firstRow="1" firstCol="1" bandRow="1"/>
                  <a:tblGrid>
                    <a:gridCol w="435125">
                      <a:extLst>
                        <a:ext uri="{9D8B030D-6E8A-4147-A177-3AD203B41FA5}">
                          <a16:colId xmlns:a16="http://schemas.microsoft.com/office/drawing/2014/main" val="2456028805"/>
                        </a:ext>
                      </a:extLst>
                    </a:gridCol>
                    <a:gridCol w="886825">
                      <a:extLst>
                        <a:ext uri="{9D8B030D-6E8A-4147-A177-3AD203B41FA5}">
                          <a16:colId xmlns:a16="http://schemas.microsoft.com/office/drawing/2014/main" val="982526564"/>
                        </a:ext>
                      </a:extLst>
                    </a:gridCol>
                    <a:gridCol w="1538552">
                      <a:extLst>
                        <a:ext uri="{9D8B030D-6E8A-4147-A177-3AD203B41FA5}">
                          <a16:colId xmlns:a16="http://schemas.microsoft.com/office/drawing/2014/main" val="101527173"/>
                        </a:ext>
                      </a:extLst>
                    </a:gridCol>
                    <a:gridCol w="500318">
                      <a:extLst>
                        <a:ext uri="{9D8B030D-6E8A-4147-A177-3AD203B41FA5}">
                          <a16:colId xmlns:a16="http://schemas.microsoft.com/office/drawing/2014/main" val="1216004610"/>
                        </a:ext>
                      </a:extLst>
                    </a:gridCol>
                    <a:gridCol w="1831667">
                      <a:extLst>
                        <a:ext uri="{9D8B030D-6E8A-4147-A177-3AD203B41FA5}">
                          <a16:colId xmlns:a16="http://schemas.microsoft.com/office/drawing/2014/main" val="408278931"/>
                        </a:ext>
                      </a:extLst>
                    </a:gridCol>
                    <a:gridCol w="528515">
                      <a:extLst>
                        <a:ext uri="{9D8B030D-6E8A-4147-A177-3AD203B41FA5}">
                          <a16:colId xmlns:a16="http://schemas.microsoft.com/office/drawing/2014/main" val="1190091351"/>
                        </a:ext>
                      </a:extLst>
                    </a:gridCol>
                    <a:gridCol w="540649">
                      <a:extLst>
                        <a:ext uri="{9D8B030D-6E8A-4147-A177-3AD203B41FA5}">
                          <a16:colId xmlns:a16="http://schemas.microsoft.com/office/drawing/2014/main" val="1347674688"/>
                        </a:ext>
                      </a:extLst>
                    </a:gridCol>
                  </a:tblGrid>
                  <a:tr h="369859">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500" i="1" kern="0" smtClean="0">
                                    <a:solidFill>
                                      <a:schemeClr val="tx2">
                                        <a:lumMod val="10000"/>
                                      </a:schemeClr>
                                    </a:solidFill>
                                    <a:effectLst/>
                                    <a:latin typeface="+mj-lt"/>
                                    <a:ea typeface="Aptos"/>
                                    <a:cs typeface="Times New Roman" panose="02020603050405020304" pitchFamily="18" charset="0"/>
                                  </a:rPr>
                                  <m:t>𝑋</m:t>
                                </m:r>
                              </m:oMath>
                            </m:oMathPara>
                          </a14:m>
                          <a:endParaRPr lang="en-US" sz="15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500" i="1" kern="0" smtClean="0">
                                    <a:solidFill>
                                      <a:schemeClr val="tx2">
                                        <a:lumMod val="10000"/>
                                      </a:schemeClr>
                                    </a:solidFill>
                                    <a:effectLst/>
                                    <a:latin typeface="Cambria Math" panose="02040503050406030204" pitchFamily="18" charset="0"/>
                                    <a:ea typeface="Aptos"/>
                                    <a:cs typeface="Times New Roman" panose="02020603050405020304" pitchFamily="18" charset="0"/>
                                  </a:rPr>
                                  <m:t>0</m:t>
                                </m:r>
                              </m:oMath>
                            </m:oMathPara>
                          </a14:m>
                          <a:endParaRPr lang="en-US" sz="15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500" i="1" kern="0" smtClean="0">
                                    <a:solidFill>
                                      <a:schemeClr val="tx2">
                                        <a:lumMod val="10000"/>
                                      </a:schemeClr>
                                    </a:solidFill>
                                    <a:effectLst/>
                                    <a:latin typeface="Cambria Math" panose="02040503050406030204" pitchFamily="18" charset="0"/>
                                    <a:ea typeface="Aptos"/>
                                    <a:cs typeface="Times New Roman" panose="02020603050405020304" pitchFamily="18" charset="0"/>
                                  </a:rPr>
                                  <m:t>1</m:t>
                                </m:r>
                              </m:oMath>
                            </m:oMathPara>
                          </a14:m>
                          <a:endParaRPr lang="en-US" sz="15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500" i="1" kern="0" smtClean="0">
                                    <a:solidFill>
                                      <a:schemeClr val="tx2">
                                        <a:lumMod val="10000"/>
                                      </a:schemeClr>
                                    </a:solidFill>
                                    <a:effectLst/>
                                    <a:latin typeface="Cambria Math" panose="02040503050406030204" pitchFamily="18" charset="0"/>
                                    <a:ea typeface="Aptos"/>
                                    <a:cs typeface="Times New Roman" panose="02020603050405020304" pitchFamily="18" charset="0"/>
                                  </a:rPr>
                                  <m:t>…</m:t>
                                </m:r>
                              </m:oMath>
                            </m:oMathPara>
                          </a14:m>
                          <a:endParaRPr lang="en-US" sz="15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500" i="1" kern="0" smtClean="0">
                                    <a:solidFill>
                                      <a:schemeClr val="tx2">
                                        <a:lumMod val="10000"/>
                                      </a:schemeClr>
                                    </a:solidFill>
                                    <a:effectLst/>
                                    <a:latin typeface="+mj-lt"/>
                                    <a:ea typeface="Aptos"/>
                                    <a:cs typeface="Times New Roman" panose="02020603050405020304" pitchFamily="18" charset="0"/>
                                  </a:rPr>
                                  <m:t>𝑘</m:t>
                                </m:r>
                              </m:oMath>
                            </m:oMathPara>
                          </a14:m>
                          <a:endParaRPr lang="en-US" sz="15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500" i="1" kern="0" smtClean="0">
                                    <a:solidFill>
                                      <a:schemeClr val="tx2">
                                        <a:lumMod val="10000"/>
                                      </a:schemeClr>
                                    </a:solidFill>
                                    <a:effectLst/>
                                    <a:latin typeface="Cambria Math" panose="02040503050406030204" pitchFamily="18" charset="0"/>
                                    <a:ea typeface="Aptos"/>
                                    <a:cs typeface="Times New Roman" panose="02020603050405020304" pitchFamily="18" charset="0"/>
                                  </a:rPr>
                                  <m:t>…</m:t>
                                </m:r>
                              </m:oMath>
                            </m:oMathPara>
                          </a14:m>
                          <a:endParaRPr lang="en-US" sz="15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500" i="1" kern="0" smtClean="0">
                                    <a:solidFill>
                                      <a:schemeClr val="tx2">
                                        <a:lumMod val="10000"/>
                                      </a:schemeClr>
                                    </a:solidFill>
                                    <a:effectLst/>
                                    <a:latin typeface="+mj-lt"/>
                                    <a:ea typeface="Aptos"/>
                                    <a:cs typeface="Times New Roman" panose="02020603050405020304" pitchFamily="18" charset="0"/>
                                  </a:rPr>
                                  <m:t>𝑛</m:t>
                                </m:r>
                              </m:oMath>
                            </m:oMathPara>
                          </a14:m>
                          <a:endParaRPr lang="en-US" sz="15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505167"/>
                      </a:ext>
                    </a:extLst>
                  </a:tr>
                  <a:tr h="383626">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500" i="1" kern="0" smtClean="0">
                                    <a:solidFill>
                                      <a:schemeClr val="tx2">
                                        <a:lumMod val="10000"/>
                                      </a:schemeClr>
                                    </a:solidFill>
                                    <a:effectLst/>
                                    <a:latin typeface="+mj-lt"/>
                                    <a:ea typeface="Aptos"/>
                                    <a:cs typeface="Times New Roman" panose="02020603050405020304" pitchFamily="18" charset="0"/>
                                  </a:rPr>
                                  <m:t>𝑝</m:t>
                                </m:r>
                              </m:oMath>
                            </m:oMathPara>
                          </a14:m>
                          <a:endParaRPr lang="en-US" sz="15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sSup>
                                  <m:sSupPr>
                                    <m:ctrlPr>
                                      <a:rPr lang="en-US" sz="1500" i="1" kern="100" smtClean="0">
                                        <a:solidFill>
                                          <a:schemeClr val="tx2">
                                            <a:lumMod val="10000"/>
                                          </a:schemeClr>
                                        </a:solidFill>
                                        <a:effectLst/>
                                        <a:latin typeface="+mj-lt"/>
                                        <a:ea typeface="Aptos"/>
                                        <a:cs typeface="Times New Roman" panose="02020603050405020304" pitchFamily="18" charset="0"/>
                                      </a:rPr>
                                    </m:ctrlPr>
                                  </m:sSupPr>
                                  <m:e>
                                    <m:d>
                                      <m:dPr>
                                        <m:ctrlPr>
                                          <a:rPr lang="en-US" sz="1500" i="1" kern="100">
                                            <a:solidFill>
                                              <a:schemeClr val="tx2">
                                                <a:lumMod val="10000"/>
                                              </a:schemeClr>
                                            </a:solidFill>
                                            <a:effectLst/>
                                            <a:latin typeface="+mj-lt"/>
                                            <a:ea typeface="Aptos"/>
                                            <a:cs typeface="Times New Roman" panose="02020603050405020304" pitchFamily="18" charset="0"/>
                                          </a:rPr>
                                        </m:ctrlPr>
                                      </m:dPr>
                                      <m:e>
                                        <m:r>
                                          <a:rPr lang="nl-NL" sz="1500" i="1" kern="0">
                                            <a:solidFill>
                                              <a:schemeClr val="tx2">
                                                <a:lumMod val="10000"/>
                                              </a:schemeClr>
                                            </a:solidFill>
                                            <a:effectLst/>
                                            <a:latin typeface="+mj-lt"/>
                                            <a:ea typeface="Aptos"/>
                                            <a:cs typeface="Times New Roman" panose="02020603050405020304" pitchFamily="18" charset="0"/>
                                          </a:rPr>
                                          <m:t>1−</m:t>
                                        </m:r>
                                        <m:r>
                                          <a:rPr lang="nl-NL" sz="1500" i="1" kern="0">
                                            <a:solidFill>
                                              <a:schemeClr val="tx2">
                                                <a:lumMod val="10000"/>
                                              </a:schemeClr>
                                            </a:solidFill>
                                            <a:effectLst/>
                                            <a:latin typeface="+mj-lt"/>
                                            <a:ea typeface="Aptos"/>
                                            <a:cs typeface="Times New Roman" panose="02020603050405020304" pitchFamily="18" charset="0"/>
                                          </a:rPr>
                                          <m:t>𝑝</m:t>
                                        </m:r>
                                      </m:e>
                                    </m:d>
                                  </m:e>
                                  <m:sup>
                                    <m:r>
                                      <a:rPr lang="nl-NL" sz="1500" i="1" kern="0">
                                        <a:solidFill>
                                          <a:schemeClr val="tx2">
                                            <a:lumMod val="10000"/>
                                          </a:schemeClr>
                                        </a:solidFill>
                                        <a:effectLst/>
                                        <a:latin typeface="+mj-lt"/>
                                        <a:ea typeface="Aptos"/>
                                        <a:cs typeface="Times New Roman" panose="02020603050405020304" pitchFamily="18" charset="0"/>
                                      </a:rPr>
                                      <m:t>𝑛</m:t>
                                    </m:r>
                                  </m:sup>
                                </m:sSup>
                              </m:oMath>
                            </m:oMathPara>
                          </a14:m>
                          <a:endParaRPr lang="en-US" sz="15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 xmlns:m="http://schemas.openxmlformats.org/officeDocument/2006/math">
                              <m:sSubSup>
                                <m:sSubSupPr>
                                  <m:ctrlPr>
                                    <a:rPr lang="en-US" sz="1500" i="1" kern="100" smtClean="0">
                                      <a:solidFill>
                                        <a:schemeClr val="tx2">
                                          <a:lumMod val="10000"/>
                                        </a:schemeClr>
                                      </a:solidFill>
                                      <a:effectLst/>
                                      <a:latin typeface="+mj-lt"/>
                                      <a:ea typeface="Aptos"/>
                                      <a:cs typeface="Times New Roman" panose="02020603050405020304" pitchFamily="18" charset="0"/>
                                    </a:rPr>
                                  </m:ctrlPr>
                                </m:sSubSupPr>
                                <m:e>
                                  <m:r>
                                    <a:rPr lang="nl-NL" sz="1500" i="1" kern="0">
                                      <a:solidFill>
                                        <a:schemeClr val="tx2">
                                          <a:lumMod val="10000"/>
                                        </a:schemeClr>
                                      </a:solidFill>
                                      <a:effectLst/>
                                      <a:latin typeface="+mj-lt"/>
                                      <a:ea typeface="Aptos"/>
                                      <a:cs typeface="Times New Roman" panose="02020603050405020304" pitchFamily="18" charset="0"/>
                                    </a:rPr>
                                    <m:t>𝐶</m:t>
                                  </m:r>
                                </m:e>
                                <m:sub>
                                  <m:r>
                                    <a:rPr lang="nl-NL" sz="1500" i="1" kern="0">
                                      <a:solidFill>
                                        <a:schemeClr val="tx2">
                                          <a:lumMod val="10000"/>
                                        </a:schemeClr>
                                      </a:solidFill>
                                      <a:effectLst/>
                                      <a:latin typeface="+mj-lt"/>
                                      <a:ea typeface="Aptos"/>
                                      <a:cs typeface="Times New Roman" panose="02020603050405020304" pitchFamily="18" charset="0"/>
                                    </a:rPr>
                                    <m:t>𝑛</m:t>
                                  </m:r>
                                </m:sub>
                                <m:sup>
                                  <m:r>
                                    <a:rPr lang="nl-NL" sz="1500" i="1" kern="0">
                                      <a:solidFill>
                                        <a:schemeClr val="tx2">
                                          <a:lumMod val="10000"/>
                                        </a:schemeClr>
                                      </a:solidFill>
                                      <a:effectLst/>
                                      <a:latin typeface="+mj-lt"/>
                                      <a:ea typeface="Aptos"/>
                                      <a:cs typeface="Times New Roman" panose="02020603050405020304" pitchFamily="18" charset="0"/>
                                    </a:rPr>
                                    <m:t>1</m:t>
                                  </m:r>
                                </m:sup>
                              </m:sSubSup>
                              <m:r>
                                <a:rPr lang="nl-NL" sz="1500" i="1" kern="0">
                                  <a:solidFill>
                                    <a:schemeClr val="tx2">
                                      <a:lumMod val="10000"/>
                                    </a:schemeClr>
                                  </a:solidFill>
                                  <a:effectLst/>
                                  <a:latin typeface="+mj-lt"/>
                                  <a:ea typeface="Aptos"/>
                                  <a:cs typeface="Times New Roman" panose="02020603050405020304" pitchFamily="18" charset="0"/>
                                </a:rPr>
                                <m:t>.</m:t>
                              </m:r>
                              <m:r>
                                <a:rPr lang="nl-NL" sz="1500" i="1" kern="0">
                                  <a:solidFill>
                                    <a:schemeClr val="tx2">
                                      <a:lumMod val="10000"/>
                                    </a:schemeClr>
                                  </a:solidFill>
                                  <a:effectLst/>
                                  <a:latin typeface="+mj-lt"/>
                                  <a:ea typeface="Aptos"/>
                                  <a:cs typeface="Times New Roman" panose="02020603050405020304" pitchFamily="18" charset="0"/>
                                </a:rPr>
                                <m:t>𝑝</m:t>
                              </m:r>
                              <m:sSup>
                                <m:sSupPr>
                                  <m:ctrlPr>
                                    <a:rPr lang="en-US" sz="1500" i="1" kern="100">
                                      <a:solidFill>
                                        <a:schemeClr val="tx2">
                                          <a:lumMod val="10000"/>
                                        </a:schemeClr>
                                      </a:solidFill>
                                      <a:effectLst/>
                                      <a:latin typeface="+mj-lt"/>
                                      <a:ea typeface="Aptos"/>
                                      <a:cs typeface="Times New Roman" panose="02020603050405020304" pitchFamily="18" charset="0"/>
                                    </a:rPr>
                                  </m:ctrlPr>
                                </m:sSupPr>
                                <m:e>
                                  <m:d>
                                    <m:dPr>
                                      <m:ctrlPr>
                                        <a:rPr lang="en-US" sz="1500" i="1" kern="100">
                                          <a:solidFill>
                                            <a:schemeClr val="tx2">
                                              <a:lumMod val="10000"/>
                                            </a:schemeClr>
                                          </a:solidFill>
                                          <a:effectLst/>
                                          <a:latin typeface="+mj-lt"/>
                                          <a:ea typeface="Aptos"/>
                                          <a:cs typeface="Times New Roman" panose="02020603050405020304" pitchFamily="18" charset="0"/>
                                        </a:rPr>
                                      </m:ctrlPr>
                                    </m:dPr>
                                    <m:e>
                                      <m:r>
                                        <a:rPr lang="nl-NL" sz="1500" i="1" kern="0">
                                          <a:solidFill>
                                            <a:schemeClr val="tx2">
                                              <a:lumMod val="10000"/>
                                            </a:schemeClr>
                                          </a:solidFill>
                                          <a:effectLst/>
                                          <a:latin typeface="+mj-lt"/>
                                          <a:ea typeface="Aptos"/>
                                          <a:cs typeface="Times New Roman" panose="02020603050405020304" pitchFamily="18" charset="0"/>
                                        </a:rPr>
                                        <m:t>1−</m:t>
                                      </m:r>
                                      <m:r>
                                        <a:rPr lang="nl-NL" sz="1500" i="1" kern="0">
                                          <a:solidFill>
                                            <a:schemeClr val="tx2">
                                              <a:lumMod val="10000"/>
                                            </a:schemeClr>
                                          </a:solidFill>
                                          <a:effectLst/>
                                          <a:latin typeface="+mj-lt"/>
                                          <a:ea typeface="Aptos"/>
                                          <a:cs typeface="Times New Roman" panose="02020603050405020304" pitchFamily="18" charset="0"/>
                                        </a:rPr>
                                        <m:t>𝑝</m:t>
                                      </m:r>
                                    </m:e>
                                  </m:d>
                                </m:e>
                                <m:sup>
                                  <m:r>
                                    <a:rPr lang="nl-NL" sz="1500" i="1" kern="0">
                                      <a:solidFill>
                                        <a:schemeClr val="tx2">
                                          <a:lumMod val="10000"/>
                                        </a:schemeClr>
                                      </a:solidFill>
                                      <a:effectLst/>
                                      <a:latin typeface="+mj-lt"/>
                                      <a:ea typeface="Malgun Gothic" panose="020B0503020000020004" pitchFamily="34" charset="-127"/>
                                      <a:cs typeface="Times New Roman" panose="02020603050405020304" pitchFamily="18" charset="0"/>
                                    </a:rPr>
                                    <m:t>𝑛</m:t>
                                  </m:r>
                                  <m:r>
                                    <a:rPr lang="nl-NL" sz="1500" i="1" kern="0">
                                      <a:solidFill>
                                        <a:schemeClr val="tx2">
                                          <a:lumMod val="10000"/>
                                        </a:schemeClr>
                                      </a:solidFill>
                                      <a:effectLst/>
                                      <a:latin typeface="+mj-lt"/>
                                      <a:ea typeface="Malgun Gothic" panose="020B0503020000020004" pitchFamily="34" charset="-127"/>
                                      <a:cs typeface="Times New Roman" panose="02020603050405020304" pitchFamily="18" charset="0"/>
                                    </a:rPr>
                                    <m:t>−1</m:t>
                                  </m:r>
                                </m:sup>
                              </m:sSup>
                            </m:oMath>
                          </a14:m>
                          <a:r>
                            <a:rPr lang="nl-NL" sz="1500" kern="0">
                              <a:solidFill>
                                <a:schemeClr val="tx2">
                                  <a:lumMod val="10000"/>
                                </a:schemeClr>
                              </a:solidFill>
                              <a:effectLst/>
                              <a:latin typeface="+mj-lt"/>
                              <a:ea typeface="Malgun Gothic" panose="020B0503020000020004" pitchFamily="34" charset="-127"/>
                              <a:cs typeface="Times New Roman" panose="02020603050405020304" pitchFamily="18" charset="0"/>
                            </a:rPr>
                            <a:t> </a:t>
                          </a:r>
                          <a:endParaRPr lang="en-US" sz="15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500" i="1" kern="0" smtClean="0">
                                    <a:solidFill>
                                      <a:schemeClr val="tx2">
                                        <a:lumMod val="10000"/>
                                      </a:schemeClr>
                                    </a:solidFill>
                                    <a:effectLst/>
                                    <a:latin typeface="Cambria Math" panose="02040503050406030204" pitchFamily="18" charset="0"/>
                                    <a:ea typeface="Aptos"/>
                                    <a:cs typeface="Times New Roman" panose="02020603050405020304" pitchFamily="18" charset="0"/>
                                  </a:rPr>
                                  <m:t>…</m:t>
                                </m:r>
                              </m:oMath>
                            </m:oMathPara>
                          </a14:m>
                          <a:endParaRPr lang="en-US" sz="15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sSubSup>
                                  <m:sSubSupPr>
                                    <m:ctrlPr>
                                      <a:rPr lang="en-US" sz="1500" i="1" kern="100" smtClean="0">
                                        <a:solidFill>
                                          <a:schemeClr val="tx2">
                                            <a:lumMod val="10000"/>
                                          </a:schemeClr>
                                        </a:solidFill>
                                        <a:effectLst/>
                                        <a:latin typeface="+mj-lt"/>
                                        <a:ea typeface="Aptos"/>
                                        <a:cs typeface="Times New Roman" panose="02020603050405020304" pitchFamily="18" charset="0"/>
                                      </a:rPr>
                                    </m:ctrlPr>
                                  </m:sSubSupPr>
                                  <m:e>
                                    <m:r>
                                      <a:rPr lang="nl-NL" sz="1500" i="1" kern="0">
                                        <a:solidFill>
                                          <a:schemeClr val="tx2">
                                            <a:lumMod val="10000"/>
                                          </a:schemeClr>
                                        </a:solidFill>
                                        <a:effectLst/>
                                        <a:latin typeface="+mj-lt"/>
                                        <a:ea typeface="Aptos"/>
                                        <a:cs typeface="Times New Roman" panose="02020603050405020304" pitchFamily="18" charset="0"/>
                                      </a:rPr>
                                      <m:t>𝐶</m:t>
                                    </m:r>
                                  </m:e>
                                  <m:sub>
                                    <m:r>
                                      <a:rPr lang="nl-NL" sz="1500" i="1" kern="0">
                                        <a:solidFill>
                                          <a:schemeClr val="tx2">
                                            <a:lumMod val="10000"/>
                                          </a:schemeClr>
                                        </a:solidFill>
                                        <a:effectLst/>
                                        <a:latin typeface="+mj-lt"/>
                                        <a:ea typeface="Aptos"/>
                                        <a:cs typeface="Times New Roman" panose="02020603050405020304" pitchFamily="18" charset="0"/>
                                      </a:rPr>
                                      <m:t>𝑛</m:t>
                                    </m:r>
                                  </m:sub>
                                  <m:sup>
                                    <m:r>
                                      <a:rPr lang="nl-NL" sz="1500" i="1" kern="0">
                                        <a:solidFill>
                                          <a:schemeClr val="tx2">
                                            <a:lumMod val="10000"/>
                                          </a:schemeClr>
                                        </a:solidFill>
                                        <a:effectLst/>
                                        <a:latin typeface="+mj-lt"/>
                                        <a:ea typeface="Aptos"/>
                                        <a:cs typeface="Times New Roman" panose="02020603050405020304" pitchFamily="18" charset="0"/>
                                      </a:rPr>
                                      <m:t>𝑘</m:t>
                                    </m:r>
                                  </m:sup>
                                </m:sSubSup>
                                <m:r>
                                  <a:rPr lang="nl-NL" sz="1500" i="1" kern="0">
                                    <a:solidFill>
                                      <a:schemeClr val="tx2">
                                        <a:lumMod val="10000"/>
                                      </a:schemeClr>
                                    </a:solidFill>
                                    <a:effectLst/>
                                    <a:latin typeface="+mj-lt"/>
                                    <a:ea typeface="Aptos"/>
                                    <a:cs typeface="Times New Roman" panose="02020603050405020304" pitchFamily="18" charset="0"/>
                                  </a:rPr>
                                  <m:t>.</m:t>
                                </m:r>
                                <m:sSup>
                                  <m:sSupPr>
                                    <m:ctrlPr>
                                      <a:rPr lang="en-US" sz="1500" i="1" kern="100">
                                        <a:solidFill>
                                          <a:schemeClr val="tx2">
                                            <a:lumMod val="10000"/>
                                          </a:schemeClr>
                                        </a:solidFill>
                                        <a:effectLst/>
                                        <a:latin typeface="+mj-lt"/>
                                        <a:ea typeface="Aptos"/>
                                        <a:cs typeface="Times New Roman" panose="02020603050405020304" pitchFamily="18" charset="0"/>
                                      </a:rPr>
                                    </m:ctrlPr>
                                  </m:sSupPr>
                                  <m:e>
                                    <m:r>
                                      <a:rPr lang="nl-NL" sz="1500" i="1" kern="0">
                                        <a:solidFill>
                                          <a:schemeClr val="tx2">
                                            <a:lumMod val="10000"/>
                                          </a:schemeClr>
                                        </a:solidFill>
                                        <a:effectLst/>
                                        <a:latin typeface="+mj-lt"/>
                                        <a:ea typeface="Aptos"/>
                                        <a:cs typeface="Times New Roman" panose="02020603050405020304" pitchFamily="18" charset="0"/>
                                      </a:rPr>
                                      <m:t>𝑝</m:t>
                                    </m:r>
                                  </m:e>
                                  <m:sup>
                                    <m:r>
                                      <a:rPr lang="nl-NL" sz="1500" i="1" kern="0">
                                        <a:solidFill>
                                          <a:schemeClr val="tx2">
                                            <a:lumMod val="10000"/>
                                          </a:schemeClr>
                                        </a:solidFill>
                                        <a:effectLst/>
                                        <a:latin typeface="+mj-lt"/>
                                        <a:ea typeface="Aptos"/>
                                        <a:cs typeface="Times New Roman" panose="02020603050405020304" pitchFamily="18" charset="0"/>
                                      </a:rPr>
                                      <m:t>𝑘</m:t>
                                    </m:r>
                                  </m:sup>
                                </m:sSup>
                                <m:sSup>
                                  <m:sSupPr>
                                    <m:ctrlPr>
                                      <a:rPr lang="en-US" sz="1500" i="1" kern="100">
                                        <a:solidFill>
                                          <a:schemeClr val="tx2">
                                            <a:lumMod val="10000"/>
                                          </a:schemeClr>
                                        </a:solidFill>
                                        <a:effectLst/>
                                        <a:latin typeface="+mj-lt"/>
                                        <a:ea typeface="Aptos"/>
                                        <a:cs typeface="Times New Roman" panose="02020603050405020304" pitchFamily="18" charset="0"/>
                                      </a:rPr>
                                    </m:ctrlPr>
                                  </m:sSupPr>
                                  <m:e>
                                    <m:d>
                                      <m:dPr>
                                        <m:ctrlPr>
                                          <a:rPr lang="en-US" sz="1500" i="1" kern="100">
                                            <a:solidFill>
                                              <a:schemeClr val="tx2">
                                                <a:lumMod val="10000"/>
                                              </a:schemeClr>
                                            </a:solidFill>
                                            <a:effectLst/>
                                            <a:latin typeface="+mj-lt"/>
                                            <a:ea typeface="Aptos"/>
                                            <a:cs typeface="Times New Roman" panose="02020603050405020304" pitchFamily="18" charset="0"/>
                                          </a:rPr>
                                        </m:ctrlPr>
                                      </m:dPr>
                                      <m:e>
                                        <m:r>
                                          <a:rPr lang="nl-NL" sz="1500" i="1" kern="0">
                                            <a:solidFill>
                                              <a:schemeClr val="tx2">
                                                <a:lumMod val="10000"/>
                                              </a:schemeClr>
                                            </a:solidFill>
                                            <a:effectLst/>
                                            <a:latin typeface="+mj-lt"/>
                                            <a:ea typeface="Aptos"/>
                                            <a:cs typeface="Times New Roman" panose="02020603050405020304" pitchFamily="18" charset="0"/>
                                          </a:rPr>
                                          <m:t>1−</m:t>
                                        </m:r>
                                        <m:r>
                                          <a:rPr lang="nl-NL" sz="1500" i="1" kern="0">
                                            <a:solidFill>
                                              <a:schemeClr val="tx2">
                                                <a:lumMod val="10000"/>
                                              </a:schemeClr>
                                            </a:solidFill>
                                            <a:effectLst/>
                                            <a:latin typeface="+mj-lt"/>
                                            <a:ea typeface="Aptos"/>
                                            <a:cs typeface="Times New Roman" panose="02020603050405020304" pitchFamily="18" charset="0"/>
                                          </a:rPr>
                                          <m:t>𝑝</m:t>
                                        </m:r>
                                      </m:e>
                                    </m:d>
                                  </m:e>
                                  <m:sup>
                                    <m:r>
                                      <a:rPr lang="nl-NL" sz="1500" i="1" kern="0">
                                        <a:solidFill>
                                          <a:schemeClr val="tx2">
                                            <a:lumMod val="10000"/>
                                          </a:schemeClr>
                                        </a:solidFill>
                                        <a:effectLst/>
                                        <a:latin typeface="+mj-lt"/>
                                        <a:ea typeface="Malgun Gothic" panose="020B0503020000020004" pitchFamily="34" charset="-127"/>
                                        <a:cs typeface="Times New Roman" panose="02020603050405020304" pitchFamily="18" charset="0"/>
                                      </a:rPr>
                                      <m:t>𝑛</m:t>
                                    </m:r>
                                    <m:r>
                                      <a:rPr lang="nl-NL" sz="1500" i="1" kern="0">
                                        <a:solidFill>
                                          <a:schemeClr val="tx2">
                                            <a:lumMod val="10000"/>
                                          </a:schemeClr>
                                        </a:solidFill>
                                        <a:effectLst/>
                                        <a:latin typeface="+mj-lt"/>
                                        <a:ea typeface="Malgun Gothic" panose="020B0503020000020004" pitchFamily="34" charset="-127"/>
                                        <a:cs typeface="Times New Roman" panose="02020603050405020304" pitchFamily="18" charset="0"/>
                                      </a:rPr>
                                      <m:t>−1</m:t>
                                    </m:r>
                                  </m:sup>
                                </m:sSup>
                              </m:oMath>
                            </m:oMathPara>
                          </a14:m>
                          <a:endParaRPr lang="en-US" sz="15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500" i="1" kern="0" smtClean="0">
                                    <a:solidFill>
                                      <a:schemeClr val="tx2">
                                        <a:lumMod val="10000"/>
                                      </a:schemeClr>
                                    </a:solidFill>
                                    <a:effectLst/>
                                    <a:latin typeface="Cambria Math" panose="02040503050406030204" pitchFamily="18" charset="0"/>
                                    <a:ea typeface="Aptos"/>
                                    <a:cs typeface="Times New Roman" panose="02020603050405020304" pitchFamily="18" charset="0"/>
                                  </a:rPr>
                                  <m:t>…</m:t>
                                </m:r>
                              </m:oMath>
                            </m:oMathPara>
                          </a14:m>
                          <a:endParaRPr lang="en-US" sz="15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sSup>
                                  <m:sSupPr>
                                    <m:ctrlPr>
                                      <a:rPr lang="en-US" sz="1500" i="1" kern="100" smtClean="0">
                                        <a:solidFill>
                                          <a:schemeClr val="tx2">
                                            <a:lumMod val="10000"/>
                                          </a:schemeClr>
                                        </a:solidFill>
                                        <a:effectLst/>
                                        <a:latin typeface="+mj-lt"/>
                                        <a:ea typeface="Aptos"/>
                                        <a:cs typeface="Times New Roman" panose="02020603050405020304" pitchFamily="18" charset="0"/>
                                      </a:rPr>
                                    </m:ctrlPr>
                                  </m:sSupPr>
                                  <m:e>
                                    <m:r>
                                      <a:rPr lang="nl-NL" sz="1500" i="1" kern="0">
                                        <a:solidFill>
                                          <a:schemeClr val="tx2">
                                            <a:lumMod val="10000"/>
                                          </a:schemeClr>
                                        </a:solidFill>
                                        <a:effectLst/>
                                        <a:latin typeface="+mj-lt"/>
                                        <a:ea typeface="Aptos"/>
                                        <a:cs typeface="Times New Roman" panose="02020603050405020304" pitchFamily="18" charset="0"/>
                                      </a:rPr>
                                      <m:t>𝑝</m:t>
                                    </m:r>
                                  </m:e>
                                  <m:sup>
                                    <m:r>
                                      <a:rPr lang="nl-NL" sz="1500" i="1" kern="0">
                                        <a:solidFill>
                                          <a:schemeClr val="tx2">
                                            <a:lumMod val="10000"/>
                                          </a:schemeClr>
                                        </a:solidFill>
                                        <a:effectLst/>
                                        <a:latin typeface="+mj-lt"/>
                                        <a:ea typeface="Aptos"/>
                                        <a:cs typeface="Times New Roman" panose="02020603050405020304" pitchFamily="18" charset="0"/>
                                      </a:rPr>
                                      <m:t>𝑛</m:t>
                                    </m:r>
                                  </m:sup>
                                </m:sSup>
                              </m:oMath>
                            </m:oMathPara>
                          </a14:m>
                          <a:endParaRPr lang="en-US" sz="15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493423"/>
                      </a:ext>
                    </a:extLst>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1267968474"/>
                  </p:ext>
                </p:extLst>
              </p:nvPr>
            </p:nvGraphicFramePr>
            <p:xfrm>
              <a:off x="1450368" y="1767078"/>
              <a:ext cx="6261651" cy="753485"/>
            </p:xfrm>
            <a:graphic>
              <a:graphicData uri="http://schemas.openxmlformats.org/drawingml/2006/table">
                <a:tbl>
                  <a:tblPr firstRow="1" firstCol="1" bandRow="1"/>
                  <a:tblGrid>
                    <a:gridCol w="435125">
                      <a:extLst>
                        <a:ext uri="{9D8B030D-6E8A-4147-A177-3AD203B41FA5}">
                          <a16:colId xmlns:a16="http://schemas.microsoft.com/office/drawing/2014/main" val="2456028805"/>
                        </a:ext>
                      </a:extLst>
                    </a:gridCol>
                    <a:gridCol w="886825">
                      <a:extLst>
                        <a:ext uri="{9D8B030D-6E8A-4147-A177-3AD203B41FA5}">
                          <a16:colId xmlns:a16="http://schemas.microsoft.com/office/drawing/2014/main" val="982526564"/>
                        </a:ext>
                      </a:extLst>
                    </a:gridCol>
                    <a:gridCol w="1538552">
                      <a:extLst>
                        <a:ext uri="{9D8B030D-6E8A-4147-A177-3AD203B41FA5}">
                          <a16:colId xmlns:a16="http://schemas.microsoft.com/office/drawing/2014/main" val="101527173"/>
                        </a:ext>
                      </a:extLst>
                    </a:gridCol>
                    <a:gridCol w="500318">
                      <a:extLst>
                        <a:ext uri="{9D8B030D-6E8A-4147-A177-3AD203B41FA5}">
                          <a16:colId xmlns:a16="http://schemas.microsoft.com/office/drawing/2014/main" val="1216004610"/>
                        </a:ext>
                      </a:extLst>
                    </a:gridCol>
                    <a:gridCol w="1831667">
                      <a:extLst>
                        <a:ext uri="{9D8B030D-6E8A-4147-A177-3AD203B41FA5}">
                          <a16:colId xmlns:a16="http://schemas.microsoft.com/office/drawing/2014/main" val="408278931"/>
                        </a:ext>
                      </a:extLst>
                    </a:gridCol>
                    <a:gridCol w="528515">
                      <a:extLst>
                        <a:ext uri="{9D8B030D-6E8A-4147-A177-3AD203B41FA5}">
                          <a16:colId xmlns:a16="http://schemas.microsoft.com/office/drawing/2014/main" val="1190091351"/>
                        </a:ext>
                      </a:extLst>
                    </a:gridCol>
                    <a:gridCol w="540649">
                      <a:extLst>
                        <a:ext uri="{9D8B030D-6E8A-4147-A177-3AD203B41FA5}">
                          <a16:colId xmlns:a16="http://schemas.microsoft.com/office/drawing/2014/main" val="1347674688"/>
                        </a:ext>
                      </a:extLst>
                    </a:gridCol>
                  </a:tblGrid>
                  <a:tr h="369859">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389" t="-1639" r="-1331944" b="-10819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0345" t="-1639" r="-561379" b="-10819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86166" t="-1639" r="-221739" b="-10819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74390" t="-1639" r="-584146" b="-10819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83721" t="-1639" r="-59136" b="-10819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981609" t="-1639" r="-104598" b="-108197"/>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057303" t="-1639" r="-2247" b="-108197"/>
                          </a:stretch>
                        </a:blipFill>
                      </a:tcPr>
                    </a:tc>
                    <a:extLst>
                      <a:ext uri="{0D108BD9-81ED-4DB2-BD59-A6C34878D82A}">
                        <a16:rowId xmlns:a16="http://schemas.microsoft.com/office/drawing/2014/main" val="1055505167"/>
                      </a:ext>
                    </a:extLst>
                  </a:tr>
                  <a:tr h="383626">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389" t="-96875" r="-1331944" b="-312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0345" t="-96875" r="-561379" b="-312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86166" t="-96875" r="-221739" b="-312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74390" t="-96875" r="-584146" b="-312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83721" t="-96875" r="-59136" b="-312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981609" t="-96875" r="-104598" b="-312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057303" t="-96875" r="-2247" b="-3125"/>
                          </a:stretch>
                        </a:blipFill>
                      </a:tcPr>
                    </a:tc>
                    <a:extLst>
                      <a:ext uri="{0D108BD9-81ED-4DB2-BD59-A6C34878D82A}">
                        <a16:rowId xmlns:a16="http://schemas.microsoft.com/office/drawing/2014/main" val="2479493423"/>
                      </a:ext>
                    </a:extLst>
                  </a:tr>
                </a:tbl>
              </a:graphicData>
            </a:graphic>
          </p:graphicFrame>
        </mc:Fallback>
      </mc:AlternateContent>
      <p:sp>
        <p:nvSpPr>
          <p:cNvPr id="23" name="Google Shape;2058;p58"/>
          <p:cNvSpPr/>
          <p:nvPr/>
        </p:nvSpPr>
        <p:spPr>
          <a:xfrm rot="5776818" flipV="1">
            <a:off x="7151317" y="4003744"/>
            <a:ext cx="506592" cy="900244"/>
          </a:xfrm>
          <a:custGeom>
            <a:avLst/>
            <a:gdLst/>
            <a:ahLst/>
            <a:cxnLst/>
            <a:rect l="l" t="t" r="r" b="b"/>
            <a:pathLst>
              <a:path w="19211" h="30970" extrusionOk="0">
                <a:moveTo>
                  <a:pt x="9597" y="0"/>
                </a:moveTo>
                <a:lnTo>
                  <a:pt x="1" y="13090"/>
                </a:lnTo>
                <a:lnTo>
                  <a:pt x="4879" y="13090"/>
                </a:lnTo>
                <a:lnTo>
                  <a:pt x="4879" y="30970"/>
                </a:lnTo>
                <a:lnTo>
                  <a:pt x="14847" y="30970"/>
                </a:lnTo>
                <a:lnTo>
                  <a:pt x="14847" y="13090"/>
                </a:lnTo>
                <a:lnTo>
                  <a:pt x="19211" y="13090"/>
                </a:lnTo>
                <a:lnTo>
                  <a:pt x="9597" y="0"/>
                </a:lnTo>
                <a:close/>
              </a:path>
            </a:pathLst>
          </a:custGeom>
          <a:solidFill>
            <a:schemeClr val="dk2"/>
          </a:solidFill>
          <a:ln>
            <a:noFill/>
          </a:ln>
          <a:effectLst>
            <a:outerShdw dist="19050" dir="9600000" algn="bl" rotWithShape="0">
              <a:schemeClr val="accent3">
                <a:alpha val="42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1"/>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8" name="Rectangle 17"/>
              <p:cNvSpPr/>
              <p:nvPr/>
            </p:nvSpPr>
            <p:spPr>
              <a:xfrm>
                <a:off x="1776319" y="1413780"/>
                <a:ext cx="5804655" cy="2240742"/>
              </a:xfrm>
              <a:prstGeom prst="rect">
                <a:avLst/>
              </a:prstGeom>
            </p:spPr>
            <p:txBody>
              <a:bodyPr wrap="square">
                <a:spAutoFit/>
              </a:bodyPr>
              <a:lstStyle/>
              <a:p>
                <a:pPr marL="285750" indent="-285750" algn="just">
                  <a:lnSpc>
                    <a:spcPct val="150000"/>
                  </a:lnSpc>
                  <a:spcBef>
                    <a:spcPts val="600"/>
                  </a:spcBef>
                  <a:spcAft>
                    <a:spcPts val="600"/>
                  </a:spcAft>
                  <a:buFont typeface="Arial" panose="020B0604020202020204" pitchFamily="34" charset="0"/>
                  <a:buChar char="•"/>
                </a:pPr>
                <a:r>
                  <a:rPr lang="nl-NL" sz="1800" kern="100" smtClean="0">
                    <a:effectLst/>
                    <a:latin typeface="+mn-lt"/>
                    <a:ea typeface="Malgun Gothic" panose="020B0503020000020004" pitchFamily="34" charset="-127"/>
                    <a:cs typeface="Times New Roman" panose="02020603050405020304" pitchFamily="18" charset="0"/>
                  </a:rPr>
                  <a:t>Cho </a:t>
                </a:r>
                <a14:m>
                  <m:oMath xmlns:m="http://schemas.openxmlformats.org/officeDocument/2006/math">
                    <m:r>
                      <a:rPr lang="nl-NL" sz="1800" i="1" kern="100" smtClean="0">
                        <a:effectLst/>
                        <a:latin typeface="Cambria Math" panose="02040503050406030204" pitchFamily="18" charset="0"/>
                        <a:ea typeface="Malgun Gothic" panose="020B0503020000020004" pitchFamily="34" charset="-127"/>
                        <a:cs typeface="Times New Roman" panose="02020603050405020304" pitchFamily="18" charset="0"/>
                      </a:rPr>
                      <m:t>𝑋</m:t>
                    </m:r>
                  </m:oMath>
                </a14:m>
                <a:r>
                  <a:rPr lang="nl-NL" sz="1800" kern="100">
                    <a:effectLst/>
                    <a:latin typeface="+mn-lt"/>
                    <a:ea typeface="Malgun Gothic" panose="020B0503020000020004" pitchFamily="34" charset="-127"/>
                    <a:cs typeface="Times New Roman" panose="02020603050405020304" pitchFamily="18" charset="0"/>
                  </a:rPr>
                  <a:t> là biến ngẫu nhiên với </a:t>
                </a:r>
                <a14:m>
                  <m:oMath xmlns:m="http://schemas.openxmlformats.org/officeDocument/2006/math">
                    <m:r>
                      <a:rPr lang="nl-NL" sz="1800" i="1" kern="100">
                        <a:effectLst/>
                        <a:latin typeface="+mn-lt"/>
                        <a:ea typeface="Malgun Gothic" panose="020B0503020000020004" pitchFamily="34" charset="-127"/>
                        <a:cs typeface="Times New Roman" panose="02020603050405020304" pitchFamily="18" charset="0"/>
                      </a:rPr>
                      <m:t>𝑋</m:t>
                    </m:r>
                    <m:r>
                      <a:rPr lang="nl-NL" sz="1800" i="1" kern="100">
                        <a:effectLst/>
                        <a:latin typeface="+mn-lt"/>
                        <a:ea typeface="Malgun Gothic" panose="020B0503020000020004" pitchFamily="34" charset="-127"/>
                        <a:cs typeface="Times New Roman" panose="02020603050405020304" pitchFamily="18" charset="0"/>
                      </a:rPr>
                      <m:t> ~ </m:t>
                    </m:r>
                    <m:r>
                      <a:rPr lang="nl-NL" sz="1800" i="1" kern="100">
                        <a:effectLst/>
                        <a:latin typeface="+mn-lt"/>
                        <a:ea typeface="Malgun Gothic" panose="020B0503020000020004" pitchFamily="34" charset="-127"/>
                        <a:cs typeface="Times New Roman" panose="02020603050405020304" pitchFamily="18" charset="0"/>
                      </a:rPr>
                      <m:t>𝐵</m:t>
                    </m:r>
                    <m:d>
                      <m:dPr>
                        <m:ctrlPr>
                          <a:rPr lang="en-US" sz="1800" i="1" kern="100">
                            <a:effectLst/>
                            <a:latin typeface="+mn-lt"/>
                            <a:ea typeface="Malgun Gothic" panose="020B0503020000020004" pitchFamily="34" charset="-127"/>
                            <a:cs typeface="Times New Roman" panose="02020603050405020304" pitchFamily="18" charset="0"/>
                          </a:rPr>
                        </m:ctrlPr>
                      </m:dPr>
                      <m:e>
                        <m:r>
                          <a:rPr lang="nl-NL" sz="1800" i="1" kern="100">
                            <a:effectLst/>
                            <a:latin typeface="+mn-lt"/>
                            <a:ea typeface="Malgun Gothic" panose="020B0503020000020004" pitchFamily="34" charset="-127"/>
                            <a:cs typeface="Times New Roman" panose="02020603050405020304" pitchFamily="18" charset="0"/>
                          </a:rPr>
                          <m:t>𝑛</m:t>
                        </m:r>
                        <m:r>
                          <a:rPr lang="nl-NL" sz="1800" i="1" kern="100">
                            <a:effectLst/>
                            <a:latin typeface="+mn-lt"/>
                            <a:ea typeface="Malgun Gothic" panose="020B0503020000020004" pitchFamily="34" charset="-127"/>
                            <a:cs typeface="Times New Roman" panose="02020603050405020304" pitchFamily="18" charset="0"/>
                          </a:rPr>
                          <m:t>, </m:t>
                        </m:r>
                        <m:r>
                          <a:rPr lang="nl-NL" sz="1800" i="1" kern="100">
                            <a:effectLst/>
                            <a:latin typeface="+mn-lt"/>
                            <a:ea typeface="Malgun Gothic" panose="020B0503020000020004" pitchFamily="34" charset="-127"/>
                            <a:cs typeface="Times New Roman" panose="02020603050405020304" pitchFamily="18" charset="0"/>
                          </a:rPr>
                          <m:t>𝑝</m:t>
                        </m:r>
                      </m:e>
                    </m:d>
                    <m:r>
                      <a:rPr lang="nl-NL" sz="1800" i="1" kern="100">
                        <a:effectLst/>
                        <a:latin typeface="+mn-lt"/>
                        <a:ea typeface="Malgun Gothic" panose="020B0503020000020004" pitchFamily="34" charset="-127"/>
                        <a:cs typeface="Times New Roman" panose="02020603050405020304" pitchFamily="18" charset="0"/>
                      </a:rPr>
                      <m:t>. </m:t>
                    </m:r>
                  </m:oMath>
                </a14:m>
                <a:endParaRPr lang="nl-NL" sz="1800" kern="100" smtClean="0">
                  <a:effectLst/>
                  <a:latin typeface="+mn-lt"/>
                  <a:ea typeface="Malgun Gothic" panose="020B0503020000020004" pitchFamily="34" charset="-127"/>
                  <a:cs typeface="Times New Roman" panose="02020603050405020304" pitchFamily="18" charset="0"/>
                </a:endParaRPr>
              </a:p>
              <a:p>
                <a:pPr algn="just">
                  <a:lnSpc>
                    <a:spcPct val="150000"/>
                  </a:lnSpc>
                  <a:spcBef>
                    <a:spcPts val="600"/>
                  </a:spcBef>
                  <a:spcAft>
                    <a:spcPts val="600"/>
                  </a:spcAft>
                </a:pPr>
                <a:r>
                  <a:rPr lang="nl-NL" sz="1800" kern="100" smtClean="0">
                    <a:effectLst/>
                    <a:latin typeface="+mn-lt"/>
                    <a:ea typeface="Malgun Gothic" panose="020B0503020000020004" pitchFamily="34" charset="-127"/>
                    <a:cs typeface="Times New Roman" panose="02020603050405020304" pitchFamily="18" charset="0"/>
                  </a:rPr>
                  <a:t>Khi </a:t>
                </a:r>
                <a:r>
                  <a:rPr lang="nl-NL" sz="1800" kern="100">
                    <a:effectLst/>
                    <a:latin typeface="+mn-lt"/>
                    <a:ea typeface="Malgun Gothic" panose="020B0503020000020004" pitchFamily="34" charset="-127"/>
                    <a:cs typeface="Times New Roman" panose="02020603050405020304" pitchFamily="18" charset="0"/>
                  </a:rPr>
                  <a:t>đó, với mỗi số nguyên dương </a:t>
                </a:r>
                <a14:m>
                  <m:oMath xmlns:m="http://schemas.openxmlformats.org/officeDocument/2006/math">
                    <m:r>
                      <a:rPr lang="nl-NL" sz="1800" i="1" kern="100">
                        <a:effectLst/>
                        <a:latin typeface="+mn-lt"/>
                        <a:ea typeface="Malgun Gothic" panose="020B0503020000020004" pitchFamily="34" charset="-127"/>
                        <a:cs typeface="Times New Roman" panose="02020603050405020304" pitchFamily="18" charset="0"/>
                      </a:rPr>
                      <m:t>𝑘</m:t>
                    </m:r>
                    <m:r>
                      <a:rPr lang="nl-NL" sz="1800" i="1" kern="100">
                        <a:effectLst/>
                        <a:latin typeface="+mn-lt"/>
                        <a:ea typeface="Malgun Gothic" panose="020B0503020000020004" pitchFamily="34" charset="-127"/>
                        <a:cs typeface="Times New Roman" panose="02020603050405020304" pitchFamily="18" charset="0"/>
                      </a:rPr>
                      <m:t> (1≤ </m:t>
                    </m:r>
                    <m:r>
                      <a:rPr lang="nl-NL" sz="1800" i="1" kern="100">
                        <a:effectLst/>
                        <a:latin typeface="+mn-lt"/>
                        <a:ea typeface="Malgun Gothic" panose="020B0503020000020004" pitchFamily="34" charset="-127"/>
                        <a:cs typeface="Times New Roman" panose="02020603050405020304" pitchFamily="18" charset="0"/>
                      </a:rPr>
                      <m:t>𝑘</m:t>
                    </m:r>
                    <m:r>
                      <a:rPr lang="nl-NL" sz="1800" i="1" kern="100">
                        <a:effectLst/>
                        <a:latin typeface="+mn-lt"/>
                        <a:ea typeface="Malgun Gothic" panose="020B0503020000020004" pitchFamily="34" charset="-127"/>
                        <a:cs typeface="Times New Roman" panose="02020603050405020304" pitchFamily="18" charset="0"/>
                      </a:rPr>
                      <m:t> ≤</m:t>
                    </m:r>
                    <m:r>
                      <a:rPr lang="nl-NL" sz="1800" i="1" kern="100">
                        <a:effectLst/>
                        <a:latin typeface="+mn-lt"/>
                        <a:ea typeface="Malgun Gothic" panose="020B0503020000020004" pitchFamily="34" charset="-127"/>
                        <a:cs typeface="Times New Roman" panose="02020603050405020304" pitchFamily="18" charset="0"/>
                      </a:rPr>
                      <m:t>𝑛</m:t>
                    </m:r>
                    <m:r>
                      <a:rPr lang="nl-NL" sz="1800" i="1" kern="100">
                        <a:effectLst/>
                        <a:latin typeface="+mn-lt"/>
                        <a:ea typeface="Malgun Gothic" panose="020B0503020000020004" pitchFamily="34" charset="-127"/>
                        <a:cs typeface="Times New Roman" panose="02020603050405020304" pitchFamily="18" charset="0"/>
                      </a:rPr>
                      <m:t>) </m:t>
                    </m:r>
                  </m:oMath>
                </a14:m>
                <a:r>
                  <a:rPr lang="nl-NL" sz="1800" kern="100">
                    <a:effectLst/>
                    <a:latin typeface="+mn-lt"/>
                    <a:ea typeface="Malgun Gothic" panose="020B0503020000020004" pitchFamily="34" charset="-127"/>
                    <a:cs typeface="Times New Roman" panose="02020603050405020304" pitchFamily="18" charset="0"/>
                  </a:rPr>
                  <a:t>ta có: </a:t>
                </a:r>
                <a:endParaRPr lang="en-US" sz="1800" kern="100">
                  <a:effectLst/>
                  <a:latin typeface="+mn-lt"/>
                  <a:ea typeface="Aptos"/>
                  <a:cs typeface="Times New Roman" panose="02020603050405020304" pitchFamily="18" charset="0"/>
                </a:endParaRPr>
              </a:p>
              <a:p>
                <a:pPr algn="ctr">
                  <a:lnSpc>
                    <a:spcPct val="150000"/>
                  </a:lnSpc>
                  <a:spcBef>
                    <a:spcPts val="600"/>
                  </a:spcBef>
                  <a:spcAft>
                    <a:spcPts val="600"/>
                  </a:spcAft>
                </a:pPr>
                <a:r>
                  <a:rPr lang="nl-NL" sz="1800" kern="100">
                    <a:effectLst/>
                    <a:latin typeface="+mn-lt"/>
                    <a:ea typeface="Malgun Gothic" panose="020B0503020000020004" pitchFamily="34" charset="-127"/>
                    <a:cs typeface="Times New Roman" panose="02020603050405020304" pitchFamily="18" charset="0"/>
                  </a:rPr>
                  <a:t> </a:t>
                </a:r>
                <a14:m>
                  <m:oMath xmlns:m="http://schemas.openxmlformats.org/officeDocument/2006/math">
                    <m:r>
                      <a:rPr lang="nl-NL" sz="1800" i="1" kern="100">
                        <a:effectLst/>
                        <a:latin typeface="+mn-lt"/>
                        <a:ea typeface="Malgun Gothic" panose="020B0503020000020004" pitchFamily="34" charset="-127"/>
                        <a:cs typeface="Times New Roman" panose="02020603050405020304" pitchFamily="18" charset="0"/>
                      </a:rPr>
                      <m:t>𝑃</m:t>
                    </m:r>
                    <m:d>
                      <m:dPr>
                        <m:ctrlPr>
                          <a:rPr lang="nl-NL" sz="180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r>
                          <a:rPr lang="nl-NL" sz="1800" i="1" kern="100">
                            <a:effectLst/>
                            <a:latin typeface="+mn-lt"/>
                            <a:ea typeface="Malgun Gothic" panose="020B0503020000020004" pitchFamily="34" charset="-127"/>
                            <a:cs typeface="Times New Roman" panose="02020603050405020304" pitchFamily="18" charset="0"/>
                          </a:rPr>
                          <m:t>𝑋</m:t>
                        </m:r>
                        <m:r>
                          <a:rPr lang="nl-NL" sz="1800" i="1" kern="100">
                            <a:effectLst/>
                            <a:latin typeface="+mn-lt"/>
                            <a:ea typeface="Malgun Gothic" panose="020B0503020000020004" pitchFamily="34" charset="-127"/>
                            <a:cs typeface="Times New Roman" panose="02020603050405020304" pitchFamily="18" charset="0"/>
                          </a:rPr>
                          <m:t>≤</m:t>
                        </m:r>
                        <m:r>
                          <a:rPr lang="nl-NL" sz="1800" i="1" kern="100">
                            <a:effectLst/>
                            <a:latin typeface="+mn-lt"/>
                            <a:ea typeface="Malgun Gothic" panose="020B0503020000020004" pitchFamily="34" charset="-127"/>
                            <a:cs typeface="Times New Roman" panose="02020603050405020304" pitchFamily="18" charset="0"/>
                          </a:rPr>
                          <m:t>𝑘</m:t>
                        </m:r>
                      </m:e>
                    </m:d>
                    <m:r>
                      <a:rPr lang="nl-NL" sz="1800" i="1" kern="100">
                        <a:effectLst/>
                        <a:latin typeface="+mn-lt"/>
                        <a:ea typeface="Malgun Gothic" panose="020B0503020000020004" pitchFamily="34" charset="-127"/>
                        <a:cs typeface="Times New Roman" panose="02020603050405020304" pitchFamily="18" charset="0"/>
                      </a:rPr>
                      <m:t>=</m:t>
                    </m:r>
                    <m:sSubSup>
                      <m:sSubSupPr>
                        <m:ctrlPr>
                          <a:rPr lang="en-US" sz="1800" i="1" kern="100">
                            <a:effectLst/>
                            <a:latin typeface="+mn-lt"/>
                            <a:ea typeface="Malgun Gothic" panose="020B0503020000020004" pitchFamily="34" charset="-127"/>
                            <a:cs typeface="Times New Roman" panose="02020603050405020304" pitchFamily="18" charset="0"/>
                          </a:rPr>
                        </m:ctrlPr>
                      </m:sSubSupPr>
                      <m:e>
                        <m:r>
                          <a:rPr lang="nl-NL" sz="1800" i="1" kern="100">
                            <a:effectLst/>
                            <a:latin typeface="+mn-lt"/>
                            <a:ea typeface="Malgun Gothic" panose="020B0503020000020004" pitchFamily="34" charset="-127"/>
                            <a:cs typeface="Times New Roman" panose="02020603050405020304" pitchFamily="18" charset="0"/>
                          </a:rPr>
                          <m:t>𝐶</m:t>
                        </m:r>
                      </m:e>
                      <m:sub>
                        <m:r>
                          <a:rPr lang="nl-NL" sz="1800" i="1" kern="100">
                            <a:effectLst/>
                            <a:latin typeface="+mn-lt"/>
                            <a:ea typeface="Malgun Gothic" panose="020B0503020000020004" pitchFamily="34" charset="-127"/>
                            <a:cs typeface="Times New Roman" panose="02020603050405020304" pitchFamily="18" charset="0"/>
                          </a:rPr>
                          <m:t>𝑛</m:t>
                        </m:r>
                      </m:sub>
                      <m:sup>
                        <m:r>
                          <a:rPr lang="nl-NL" sz="1800" i="1" kern="100">
                            <a:effectLst/>
                            <a:latin typeface="+mn-lt"/>
                            <a:ea typeface="Malgun Gothic" panose="020B0503020000020004" pitchFamily="34" charset="-127"/>
                            <a:cs typeface="Times New Roman" panose="02020603050405020304" pitchFamily="18" charset="0"/>
                          </a:rPr>
                          <m:t>0</m:t>
                        </m:r>
                      </m:sup>
                    </m:sSubSup>
                    <m:r>
                      <a:rPr lang="nl-NL" sz="1800" i="1" kern="100">
                        <a:effectLst/>
                        <a:latin typeface="+mn-lt"/>
                        <a:ea typeface="Malgun Gothic" panose="020B0503020000020004" pitchFamily="34" charset="-127"/>
                        <a:cs typeface="Times New Roman" panose="02020603050405020304" pitchFamily="18" charset="0"/>
                      </a:rPr>
                      <m:t> </m:t>
                    </m:r>
                    <m:sSup>
                      <m:sSupPr>
                        <m:ctrlPr>
                          <a:rPr lang="en-US" sz="1800" i="1" kern="100">
                            <a:effectLst/>
                            <a:latin typeface="+mn-lt"/>
                            <a:ea typeface="Malgun Gothic" panose="020B0503020000020004" pitchFamily="34" charset="-127"/>
                            <a:cs typeface="Times New Roman" panose="02020603050405020304" pitchFamily="18" charset="0"/>
                          </a:rPr>
                        </m:ctrlPr>
                      </m:sSupPr>
                      <m:e>
                        <m:d>
                          <m:dPr>
                            <m:ctrlPr>
                              <a:rPr lang="en-US" sz="1800" i="1" kern="100">
                                <a:effectLst/>
                                <a:latin typeface="+mn-lt"/>
                                <a:ea typeface="Malgun Gothic" panose="020B0503020000020004" pitchFamily="34" charset="-127"/>
                                <a:cs typeface="Times New Roman" panose="02020603050405020304" pitchFamily="18" charset="0"/>
                              </a:rPr>
                            </m:ctrlPr>
                          </m:dPr>
                          <m:e>
                            <m:r>
                              <a:rPr lang="nl-NL" sz="1800" i="1" kern="100">
                                <a:effectLst/>
                                <a:latin typeface="+mn-lt"/>
                                <a:ea typeface="Malgun Gothic" panose="020B0503020000020004" pitchFamily="34" charset="-127"/>
                                <a:cs typeface="Times New Roman" panose="02020603050405020304" pitchFamily="18" charset="0"/>
                              </a:rPr>
                              <m:t>1−</m:t>
                            </m:r>
                            <m:r>
                              <a:rPr lang="nl-NL" sz="1800" i="1" kern="100">
                                <a:effectLst/>
                                <a:latin typeface="+mn-lt"/>
                                <a:ea typeface="Malgun Gothic" panose="020B0503020000020004" pitchFamily="34" charset="-127"/>
                                <a:cs typeface="Times New Roman" panose="02020603050405020304" pitchFamily="18" charset="0"/>
                              </a:rPr>
                              <m:t>𝑝</m:t>
                            </m:r>
                          </m:e>
                        </m:d>
                      </m:e>
                      <m:sup>
                        <m:r>
                          <a:rPr lang="nl-NL" sz="1800" i="1" kern="100">
                            <a:effectLst/>
                            <a:latin typeface="+mn-lt"/>
                            <a:ea typeface="Malgun Gothic" panose="020B0503020000020004" pitchFamily="34" charset="-127"/>
                            <a:cs typeface="Times New Roman" panose="02020603050405020304" pitchFamily="18" charset="0"/>
                          </a:rPr>
                          <m:t>𝑛</m:t>
                        </m:r>
                      </m:sup>
                    </m:sSup>
                    <m:r>
                      <a:rPr lang="nl-NL" sz="1800" i="1" kern="100">
                        <a:effectLst/>
                        <a:latin typeface="+mn-lt"/>
                        <a:ea typeface="Malgun Gothic" panose="020B0503020000020004" pitchFamily="34" charset="-127"/>
                        <a:cs typeface="Times New Roman" panose="02020603050405020304" pitchFamily="18" charset="0"/>
                      </a:rPr>
                      <m:t> +</m:t>
                    </m:r>
                    <m:sSubSup>
                      <m:sSubSupPr>
                        <m:ctrlPr>
                          <a:rPr lang="en-US" sz="1800" i="1" kern="100">
                            <a:effectLst/>
                            <a:latin typeface="+mn-lt"/>
                            <a:ea typeface="Malgun Gothic" panose="020B0503020000020004" pitchFamily="34" charset="-127"/>
                            <a:cs typeface="Times New Roman" panose="02020603050405020304" pitchFamily="18" charset="0"/>
                          </a:rPr>
                        </m:ctrlPr>
                      </m:sSubSupPr>
                      <m:e>
                        <m:r>
                          <a:rPr lang="nl-NL" sz="1800" i="1" kern="100">
                            <a:effectLst/>
                            <a:latin typeface="+mn-lt"/>
                            <a:ea typeface="Malgun Gothic" panose="020B0503020000020004" pitchFamily="34" charset="-127"/>
                            <a:cs typeface="Times New Roman" panose="02020603050405020304" pitchFamily="18" charset="0"/>
                          </a:rPr>
                          <m:t>𝐶</m:t>
                        </m:r>
                      </m:e>
                      <m:sub>
                        <m:r>
                          <a:rPr lang="nl-NL" sz="1800" i="1" kern="100">
                            <a:effectLst/>
                            <a:latin typeface="+mn-lt"/>
                            <a:ea typeface="Malgun Gothic" panose="020B0503020000020004" pitchFamily="34" charset="-127"/>
                            <a:cs typeface="Times New Roman" panose="02020603050405020304" pitchFamily="18" charset="0"/>
                          </a:rPr>
                          <m:t>𝑛</m:t>
                        </m:r>
                      </m:sub>
                      <m:sup>
                        <m:r>
                          <a:rPr lang="nl-NL" sz="1800" i="1" kern="100">
                            <a:effectLst/>
                            <a:latin typeface="+mn-lt"/>
                            <a:ea typeface="Malgun Gothic" panose="020B0503020000020004" pitchFamily="34" charset="-127"/>
                            <a:cs typeface="Times New Roman" panose="02020603050405020304" pitchFamily="18" charset="0"/>
                          </a:rPr>
                          <m:t>1</m:t>
                        </m:r>
                      </m:sup>
                    </m:sSubSup>
                    <m:r>
                      <a:rPr lang="nl-NL" sz="1800" i="1" kern="100">
                        <a:effectLst/>
                        <a:latin typeface="+mn-lt"/>
                        <a:ea typeface="Malgun Gothic" panose="020B0503020000020004" pitchFamily="34" charset="-127"/>
                        <a:cs typeface="Times New Roman" panose="02020603050405020304" pitchFamily="18" charset="0"/>
                      </a:rPr>
                      <m:t>𝑝</m:t>
                    </m:r>
                    <m:r>
                      <a:rPr lang="nl-NL" sz="1800" i="1" kern="100">
                        <a:effectLst/>
                        <a:latin typeface="+mn-lt"/>
                        <a:ea typeface="Malgun Gothic" panose="020B0503020000020004" pitchFamily="34" charset="-127"/>
                        <a:cs typeface="Times New Roman" panose="02020603050405020304" pitchFamily="18" charset="0"/>
                      </a:rPr>
                      <m:t> </m:t>
                    </m:r>
                    <m:sSup>
                      <m:sSupPr>
                        <m:ctrlPr>
                          <a:rPr lang="en-US" sz="1800" i="1" kern="100">
                            <a:effectLst/>
                            <a:latin typeface="+mn-lt"/>
                            <a:ea typeface="Malgun Gothic" panose="020B0503020000020004" pitchFamily="34" charset="-127"/>
                            <a:cs typeface="Times New Roman" panose="02020603050405020304" pitchFamily="18" charset="0"/>
                          </a:rPr>
                        </m:ctrlPr>
                      </m:sSupPr>
                      <m:e>
                        <m:d>
                          <m:dPr>
                            <m:ctrlPr>
                              <a:rPr lang="en-US" sz="1800" i="1" kern="100">
                                <a:effectLst/>
                                <a:latin typeface="+mn-lt"/>
                                <a:ea typeface="Malgun Gothic" panose="020B0503020000020004" pitchFamily="34" charset="-127"/>
                                <a:cs typeface="Times New Roman" panose="02020603050405020304" pitchFamily="18" charset="0"/>
                              </a:rPr>
                            </m:ctrlPr>
                          </m:dPr>
                          <m:e>
                            <m:r>
                              <a:rPr lang="nl-NL" sz="1800" i="1" kern="100">
                                <a:effectLst/>
                                <a:latin typeface="+mn-lt"/>
                                <a:ea typeface="Malgun Gothic" panose="020B0503020000020004" pitchFamily="34" charset="-127"/>
                                <a:cs typeface="Times New Roman" panose="02020603050405020304" pitchFamily="18" charset="0"/>
                              </a:rPr>
                              <m:t>1−</m:t>
                            </m:r>
                            <m:r>
                              <a:rPr lang="nl-NL" sz="1800" i="1" kern="100">
                                <a:effectLst/>
                                <a:latin typeface="+mn-lt"/>
                                <a:ea typeface="Malgun Gothic" panose="020B0503020000020004" pitchFamily="34" charset="-127"/>
                                <a:cs typeface="Times New Roman" panose="02020603050405020304" pitchFamily="18" charset="0"/>
                              </a:rPr>
                              <m:t>𝑝</m:t>
                            </m:r>
                          </m:e>
                        </m:d>
                      </m:e>
                      <m:sup>
                        <m:r>
                          <a:rPr lang="nl-NL" sz="1800" i="1" kern="100">
                            <a:effectLst/>
                            <a:latin typeface="+mn-lt"/>
                            <a:ea typeface="Malgun Gothic" panose="020B0503020000020004" pitchFamily="34" charset="-127"/>
                            <a:cs typeface="Times New Roman" panose="02020603050405020304" pitchFamily="18" charset="0"/>
                          </a:rPr>
                          <m:t>𝑛</m:t>
                        </m:r>
                        <m:r>
                          <a:rPr lang="nl-NL" sz="1800" i="1" kern="100">
                            <a:effectLst/>
                            <a:latin typeface="+mn-lt"/>
                            <a:ea typeface="Malgun Gothic" panose="020B0503020000020004" pitchFamily="34" charset="-127"/>
                            <a:cs typeface="Times New Roman" panose="02020603050405020304" pitchFamily="18" charset="0"/>
                          </a:rPr>
                          <m:t>−1</m:t>
                        </m:r>
                      </m:sup>
                    </m:sSup>
                    <m:r>
                      <a:rPr lang="nl-NL" sz="1800" i="1" kern="100">
                        <a:effectLst/>
                        <a:latin typeface="+mn-lt"/>
                        <a:ea typeface="Malgun Gothic" panose="020B0503020000020004" pitchFamily="34" charset="-127"/>
                        <a:cs typeface="Times New Roman" panose="02020603050405020304" pitchFamily="18" charset="0"/>
                      </a:rPr>
                      <m:t> +…</m:t>
                    </m:r>
                  </m:oMath>
                </a14:m>
                <a:endParaRPr lang="en-US" sz="1800" i="1" kern="100" smtClean="0">
                  <a:effectLst/>
                  <a:latin typeface="+mn-lt"/>
                  <a:ea typeface="Malgun Gothic" panose="020B0503020000020004" pitchFamily="34" charset="-127"/>
                  <a:cs typeface="Times New Roman" panose="02020603050405020304" pitchFamily="18" charset="0"/>
                </a:endParaRPr>
              </a:p>
              <a:p>
                <a:pPr>
                  <a:lnSpc>
                    <a:spcPct val="150000"/>
                  </a:lnSpc>
                  <a:spcBef>
                    <a:spcPts val="600"/>
                  </a:spcBef>
                  <a:spcAft>
                    <a:spcPts val="600"/>
                  </a:spcAft>
                </a:pPr>
                <a:r>
                  <a:rPr lang="nl-NL" sz="1800" kern="100" smtClean="0">
                    <a:effectLst/>
                    <a:ea typeface="Malgun Gothic" panose="020B0503020000020004" pitchFamily="34" charset="-127"/>
                    <a:cs typeface="Times New Roman" panose="02020603050405020304" pitchFamily="18" charset="0"/>
                  </a:rPr>
                  <a:t>	             </a:t>
                </a:r>
                <a14:m>
                  <m:oMath xmlns:m="http://schemas.openxmlformats.org/officeDocument/2006/math">
                    <m:r>
                      <a:rPr lang="nl-NL" sz="1800" i="1" kern="100">
                        <a:effectLst/>
                        <a:latin typeface="+mn-lt"/>
                        <a:ea typeface="Malgun Gothic" panose="020B0503020000020004" pitchFamily="34" charset="-127"/>
                        <a:cs typeface="Times New Roman" panose="02020603050405020304" pitchFamily="18" charset="0"/>
                      </a:rPr>
                      <m:t>+ </m:t>
                    </m:r>
                    <m:sSubSup>
                      <m:sSubSupPr>
                        <m:ctrlPr>
                          <a:rPr lang="en-US" sz="1800" i="1" kern="100">
                            <a:effectLst/>
                            <a:latin typeface="+mn-lt"/>
                            <a:ea typeface="Malgun Gothic" panose="020B0503020000020004" pitchFamily="34" charset="-127"/>
                            <a:cs typeface="Times New Roman" panose="02020603050405020304" pitchFamily="18" charset="0"/>
                          </a:rPr>
                        </m:ctrlPr>
                      </m:sSubSupPr>
                      <m:e>
                        <m:r>
                          <a:rPr lang="nl-NL" sz="1800" i="1" kern="100">
                            <a:effectLst/>
                            <a:latin typeface="+mn-lt"/>
                            <a:ea typeface="Malgun Gothic" panose="020B0503020000020004" pitchFamily="34" charset="-127"/>
                            <a:cs typeface="Times New Roman" panose="02020603050405020304" pitchFamily="18" charset="0"/>
                          </a:rPr>
                          <m:t>𝐶</m:t>
                        </m:r>
                      </m:e>
                      <m:sub>
                        <m:r>
                          <a:rPr lang="nl-NL" sz="1800" i="1" kern="100">
                            <a:effectLst/>
                            <a:latin typeface="+mn-lt"/>
                            <a:ea typeface="Malgun Gothic" panose="020B0503020000020004" pitchFamily="34" charset="-127"/>
                            <a:cs typeface="Times New Roman" panose="02020603050405020304" pitchFamily="18" charset="0"/>
                          </a:rPr>
                          <m:t>𝑛</m:t>
                        </m:r>
                      </m:sub>
                      <m:sup>
                        <m:r>
                          <a:rPr lang="nl-NL" sz="1800" i="1" kern="100">
                            <a:effectLst/>
                            <a:latin typeface="+mn-lt"/>
                            <a:ea typeface="Malgun Gothic" panose="020B0503020000020004" pitchFamily="34" charset="-127"/>
                            <a:cs typeface="Times New Roman" panose="02020603050405020304" pitchFamily="18" charset="0"/>
                          </a:rPr>
                          <m:t>𝑘</m:t>
                        </m:r>
                      </m:sup>
                    </m:sSubSup>
                    <m:sSup>
                      <m:sSupPr>
                        <m:ctrlPr>
                          <a:rPr lang="en-US" sz="1800" i="1" kern="100">
                            <a:effectLst/>
                            <a:latin typeface="+mn-lt"/>
                            <a:ea typeface="Malgun Gothic" panose="020B0503020000020004" pitchFamily="34" charset="-127"/>
                            <a:cs typeface="Times New Roman" panose="02020603050405020304" pitchFamily="18" charset="0"/>
                          </a:rPr>
                        </m:ctrlPr>
                      </m:sSupPr>
                      <m:e>
                        <m:r>
                          <a:rPr lang="nl-NL" sz="1800" i="1" kern="100">
                            <a:effectLst/>
                            <a:latin typeface="+mn-lt"/>
                            <a:ea typeface="Malgun Gothic" panose="020B0503020000020004" pitchFamily="34" charset="-127"/>
                            <a:cs typeface="Times New Roman" panose="02020603050405020304" pitchFamily="18" charset="0"/>
                          </a:rPr>
                          <m:t>𝑝</m:t>
                        </m:r>
                      </m:e>
                      <m:sup>
                        <m:r>
                          <a:rPr lang="nl-NL" sz="1800" i="1" kern="100">
                            <a:effectLst/>
                            <a:latin typeface="+mn-lt"/>
                            <a:ea typeface="Malgun Gothic" panose="020B0503020000020004" pitchFamily="34" charset="-127"/>
                            <a:cs typeface="Times New Roman" panose="02020603050405020304" pitchFamily="18" charset="0"/>
                          </a:rPr>
                          <m:t>𝑘</m:t>
                        </m:r>
                      </m:sup>
                    </m:sSup>
                    <m:r>
                      <a:rPr lang="nl-NL" sz="1800" i="1" kern="100">
                        <a:effectLst/>
                        <a:latin typeface="+mn-lt"/>
                        <a:ea typeface="Malgun Gothic" panose="020B0503020000020004" pitchFamily="34" charset="-127"/>
                        <a:cs typeface="Times New Roman" panose="02020603050405020304" pitchFamily="18" charset="0"/>
                      </a:rPr>
                      <m:t>  </m:t>
                    </m:r>
                    <m:sSup>
                      <m:sSupPr>
                        <m:ctrlPr>
                          <a:rPr lang="en-US" sz="1800" i="1" kern="100">
                            <a:effectLst/>
                            <a:latin typeface="+mn-lt"/>
                            <a:ea typeface="Malgun Gothic" panose="020B0503020000020004" pitchFamily="34" charset="-127"/>
                            <a:cs typeface="Times New Roman" panose="02020603050405020304" pitchFamily="18" charset="0"/>
                          </a:rPr>
                        </m:ctrlPr>
                      </m:sSupPr>
                      <m:e>
                        <m:d>
                          <m:dPr>
                            <m:ctrlPr>
                              <a:rPr lang="en-US" sz="1800" i="1" kern="100">
                                <a:effectLst/>
                                <a:latin typeface="+mn-lt"/>
                                <a:ea typeface="Malgun Gothic" panose="020B0503020000020004" pitchFamily="34" charset="-127"/>
                                <a:cs typeface="Times New Roman" panose="02020603050405020304" pitchFamily="18" charset="0"/>
                              </a:rPr>
                            </m:ctrlPr>
                          </m:dPr>
                          <m:e>
                            <m:r>
                              <a:rPr lang="nl-NL" sz="1800" i="1" kern="100">
                                <a:effectLst/>
                                <a:latin typeface="+mn-lt"/>
                                <a:ea typeface="Malgun Gothic" panose="020B0503020000020004" pitchFamily="34" charset="-127"/>
                                <a:cs typeface="Times New Roman" panose="02020603050405020304" pitchFamily="18" charset="0"/>
                              </a:rPr>
                              <m:t>1−</m:t>
                            </m:r>
                            <m:r>
                              <a:rPr lang="nl-NL" sz="1800" i="1" kern="100">
                                <a:effectLst/>
                                <a:latin typeface="+mn-lt"/>
                                <a:ea typeface="Malgun Gothic" panose="020B0503020000020004" pitchFamily="34" charset="-127"/>
                                <a:cs typeface="Times New Roman" panose="02020603050405020304" pitchFamily="18" charset="0"/>
                              </a:rPr>
                              <m:t>𝑝</m:t>
                            </m:r>
                          </m:e>
                        </m:d>
                      </m:e>
                      <m:sup>
                        <m:r>
                          <a:rPr lang="nl-NL" sz="1800" i="1" kern="100">
                            <a:effectLst/>
                            <a:latin typeface="+mn-lt"/>
                            <a:ea typeface="Malgun Gothic" panose="020B0503020000020004" pitchFamily="34" charset="-127"/>
                            <a:cs typeface="Times New Roman" panose="02020603050405020304" pitchFamily="18" charset="0"/>
                          </a:rPr>
                          <m:t>𝑛</m:t>
                        </m:r>
                        <m:r>
                          <a:rPr lang="nl-NL" sz="1800" i="1" kern="100">
                            <a:effectLst/>
                            <a:latin typeface="+mn-lt"/>
                            <a:ea typeface="Malgun Gothic" panose="020B0503020000020004" pitchFamily="34" charset="-127"/>
                            <a:cs typeface="Times New Roman" panose="02020603050405020304" pitchFamily="18" charset="0"/>
                          </a:rPr>
                          <m:t>−</m:t>
                        </m:r>
                        <m:r>
                          <a:rPr lang="nl-NL" sz="1800" i="1" kern="100">
                            <a:effectLst/>
                            <a:latin typeface="+mn-lt"/>
                            <a:ea typeface="Malgun Gothic" panose="020B0503020000020004" pitchFamily="34" charset="-127"/>
                            <a:cs typeface="Times New Roman" panose="02020603050405020304" pitchFamily="18" charset="0"/>
                          </a:rPr>
                          <m:t>𝑘</m:t>
                        </m:r>
                      </m:sup>
                    </m:sSup>
                    <m:r>
                      <a:rPr lang="en-US" sz="1800" b="0" i="1" kern="100" smtClean="0">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1800" kern="100">
                  <a:effectLst/>
                  <a:latin typeface="+mn-lt"/>
                  <a:ea typeface="Aptos"/>
                  <a:cs typeface="Times New Roman" panose="02020603050405020304" pitchFamily="18"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1776319" y="1413780"/>
                <a:ext cx="5804655" cy="2240742"/>
              </a:xfrm>
              <a:prstGeom prst="rect">
                <a:avLst/>
              </a:prstGeom>
              <a:blipFill>
                <a:blip r:embed="rId3"/>
                <a:stretch>
                  <a:fillRect l="-839"/>
                </a:stretch>
              </a:blipFill>
            </p:spPr>
            <p:txBody>
              <a:bodyPr/>
              <a:lstStyle/>
              <a:p>
                <a:r>
                  <a:rPr lang="en-US">
                    <a:noFill/>
                  </a:rPr>
                  <a:t> </a:t>
                </a:r>
              </a:p>
            </p:txBody>
          </p:sp>
        </mc:Fallback>
      </mc:AlternateContent>
      <p:pic>
        <p:nvPicPr>
          <p:cNvPr id="56" name="Picture 55"/>
          <p:cNvPicPr>
            <a:picLocks noChangeAspect="1"/>
          </p:cNvPicPr>
          <p:nvPr/>
        </p:nvPicPr>
        <p:blipFill>
          <a:blip r:embed="rId4"/>
          <a:stretch>
            <a:fillRect/>
          </a:stretch>
        </p:blipFill>
        <p:spPr>
          <a:xfrm>
            <a:off x="1651083" y="3998383"/>
            <a:ext cx="703183" cy="829726"/>
          </a:xfrm>
          <a:prstGeom prst="rect">
            <a:avLst/>
          </a:prstGeom>
        </p:spPr>
      </p:pic>
      <p:grpSp>
        <p:nvGrpSpPr>
          <p:cNvPr id="57" name="Google Shape;2059;p58"/>
          <p:cNvGrpSpPr/>
          <p:nvPr/>
        </p:nvGrpSpPr>
        <p:grpSpPr>
          <a:xfrm>
            <a:off x="7432600" y="623546"/>
            <a:ext cx="312650" cy="723336"/>
            <a:chOff x="7432600" y="623546"/>
            <a:chExt cx="312650" cy="723336"/>
          </a:xfrm>
        </p:grpSpPr>
        <p:sp>
          <p:nvSpPr>
            <p:cNvPr id="58" name="Google Shape;2060;p58"/>
            <p:cNvSpPr/>
            <p:nvPr/>
          </p:nvSpPr>
          <p:spPr>
            <a:xfrm rot="5400000">
              <a:off x="7227257" y="828889"/>
              <a:ext cx="723336" cy="312650"/>
            </a:xfrm>
            <a:custGeom>
              <a:avLst/>
              <a:gdLst/>
              <a:ahLst/>
              <a:cxnLst/>
              <a:rect l="l" t="t" r="r" b="b"/>
              <a:pathLst>
                <a:path w="43333" h="12506" extrusionOk="0">
                  <a:moveTo>
                    <a:pt x="0" y="1"/>
                  </a:moveTo>
                  <a:lnTo>
                    <a:pt x="0" y="12505"/>
                  </a:lnTo>
                  <a:lnTo>
                    <a:pt x="43333" y="12505"/>
                  </a:lnTo>
                  <a:lnTo>
                    <a:pt x="433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61;p58"/>
            <p:cNvSpPr/>
            <p:nvPr/>
          </p:nvSpPr>
          <p:spPr>
            <a:xfrm rot="5400000">
              <a:off x="7489438" y="566708"/>
              <a:ext cx="198975" cy="312650"/>
            </a:xfrm>
            <a:custGeom>
              <a:avLst/>
              <a:gdLst/>
              <a:ahLst/>
              <a:cxnLst/>
              <a:rect l="l" t="t" r="r" b="b"/>
              <a:pathLst>
                <a:path w="11920" h="12506" extrusionOk="0">
                  <a:moveTo>
                    <a:pt x="0" y="1"/>
                  </a:moveTo>
                  <a:lnTo>
                    <a:pt x="11920" y="1"/>
                  </a:lnTo>
                  <a:lnTo>
                    <a:pt x="11920" y="12505"/>
                  </a:lnTo>
                  <a:lnTo>
                    <a:pt x="0" y="125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Picture 18"/>
          <p:cNvPicPr>
            <a:picLocks noChangeAspect="1"/>
          </p:cNvPicPr>
          <p:nvPr/>
        </p:nvPicPr>
        <p:blipFill>
          <a:blip r:embed="rId5"/>
          <a:stretch>
            <a:fillRect/>
          </a:stretch>
        </p:blipFill>
        <p:spPr>
          <a:xfrm>
            <a:off x="6176537" y="4728999"/>
            <a:ext cx="2108722" cy="3707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6B719B"/>
        </a:solidFill>
        <a:effectLst/>
      </p:bgPr>
    </p:bg>
    <p:spTree>
      <p:nvGrpSpPr>
        <p:cNvPr id="1" name="Shape 2132"/>
        <p:cNvGrpSpPr/>
        <p:nvPr/>
      </p:nvGrpSpPr>
      <p:grpSpPr>
        <a:xfrm>
          <a:off x="0" y="0"/>
          <a:ext cx="0" cy="0"/>
          <a:chOff x="0" y="0"/>
          <a:chExt cx="0" cy="0"/>
        </a:xfrm>
      </p:grpSpPr>
      <p:grpSp>
        <p:nvGrpSpPr>
          <p:cNvPr id="4" name="Group 3"/>
          <p:cNvGrpSpPr/>
          <p:nvPr/>
        </p:nvGrpSpPr>
        <p:grpSpPr>
          <a:xfrm>
            <a:off x="1350580" y="1248419"/>
            <a:ext cx="6426937" cy="2600019"/>
            <a:chOff x="1611832" y="1497219"/>
            <a:chExt cx="5905809" cy="1789457"/>
          </a:xfrm>
        </p:grpSpPr>
        <p:sp>
          <p:nvSpPr>
            <p:cNvPr id="2133" name="Google Shape;2133;p61"/>
            <p:cNvSpPr/>
            <p:nvPr/>
          </p:nvSpPr>
          <p:spPr>
            <a:xfrm rot="5400000">
              <a:off x="3743239" y="-175204"/>
              <a:ext cx="1657522" cy="5222305"/>
            </a:xfrm>
            <a:custGeom>
              <a:avLst/>
              <a:gdLst/>
              <a:ahLst/>
              <a:cxnLst/>
              <a:rect l="l" t="t" r="r" b="b"/>
              <a:pathLst>
                <a:path w="33808" h="46047" extrusionOk="0">
                  <a:moveTo>
                    <a:pt x="0" y="0"/>
                  </a:moveTo>
                  <a:lnTo>
                    <a:pt x="0" y="2767"/>
                  </a:lnTo>
                  <a:lnTo>
                    <a:pt x="1401" y="2767"/>
                  </a:lnTo>
                  <a:lnTo>
                    <a:pt x="1401" y="2324"/>
                  </a:lnTo>
                  <a:lnTo>
                    <a:pt x="3086" y="2324"/>
                  </a:lnTo>
                  <a:lnTo>
                    <a:pt x="3086" y="4027"/>
                  </a:lnTo>
                  <a:lnTo>
                    <a:pt x="1401" y="4027"/>
                  </a:lnTo>
                  <a:lnTo>
                    <a:pt x="1401" y="3494"/>
                  </a:lnTo>
                  <a:lnTo>
                    <a:pt x="0" y="3494"/>
                  </a:lnTo>
                  <a:lnTo>
                    <a:pt x="0" y="5658"/>
                  </a:lnTo>
                  <a:lnTo>
                    <a:pt x="1401" y="5658"/>
                  </a:lnTo>
                  <a:lnTo>
                    <a:pt x="1401" y="5162"/>
                  </a:lnTo>
                  <a:lnTo>
                    <a:pt x="3086" y="5162"/>
                  </a:lnTo>
                  <a:lnTo>
                    <a:pt x="3086" y="6865"/>
                  </a:lnTo>
                  <a:lnTo>
                    <a:pt x="1401" y="6865"/>
                  </a:lnTo>
                  <a:lnTo>
                    <a:pt x="1401" y="6386"/>
                  </a:lnTo>
                  <a:lnTo>
                    <a:pt x="0" y="6386"/>
                  </a:lnTo>
                  <a:lnTo>
                    <a:pt x="0" y="8479"/>
                  </a:lnTo>
                  <a:lnTo>
                    <a:pt x="1401" y="8479"/>
                  </a:lnTo>
                  <a:lnTo>
                    <a:pt x="1401" y="8000"/>
                  </a:lnTo>
                  <a:lnTo>
                    <a:pt x="3086" y="8000"/>
                  </a:lnTo>
                  <a:lnTo>
                    <a:pt x="3086" y="9685"/>
                  </a:lnTo>
                  <a:lnTo>
                    <a:pt x="1401" y="9685"/>
                  </a:lnTo>
                  <a:lnTo>
                    <a:pt x="1401" y="9206"/>
                  </a:lnTo>
                  <a:lnTo>
                    <a:pt x="0" y="9206"/>
                  </a:lnTo>
                  <a:lnTo>
                    <a:pt x="0" y="11352"/>
                  </a:lnTo>
                  <a:lnTo>
                    <a:pt x="1401" y="11352"/>
                  </a:lnTo>
                  <a:lnTo>
                    <a:pt x="1401" y="10838"/>
                  </a:lnTo>
                  <a:lnTo>
                    <a:pt x="3086" y="10838"/>
                  </a:lnTo>
                  <a:lnTo>
                    <a:pt x="3086" y="12523"/>
                  </a:lnTo>
                  <a:lnTo>
                    <a:pt x="1401" y="12523"/>
                  </a:lnTo>
                  <a:lnTo>
                    <a:pt x="1401" y="12079"/>
                  </a:lnTo>
                  <a:lnTo>
                    <a:pt x="0" y="12079"/>
                  </a:lnTo>
                  <a:lnTo>
                    <a:pt x="0" y="14155"/>
                  </a:lnTo>
                  <a:lnTo>
                    <a:pt x="1401" y="14155"/>
                  </a:lnTo>
                  <a:lnTo>
                    <a:pt x="1401" y="13658"/>
                  </a:lnTo>
                  <a:lnTo>
                    <a:pt x="3086" y="13658"/>
                  </a:lnTo>
                  <a:lnTo>
                    <a:pt x="3086" y="15361"/>
                  </a:lnTo>
                  <a:lnTo>
                    <a:pt x="1401" y="15361"/>
                  </a:lnTo>
                  <a:lnTo>
                    <a:pt x="1401" y="14882"/>
                  </a:lnTo>
                  <a:lnTo>
                    <a:pt x="0" y="14882"/>
                  </a:lnTo>
                  <a:lnTo>
                    <a:pt x="0" y="17010"/>
                  </a:lnTo>
                  <a:lnTo>
                    <a:pt x="1401" y="17010"/>
                  </a:lnTo>
                  <a:lnTo>
                    <a:pt x="1401" y="16496"/>
                  </a:lnTo>
                  <a:lnTo>
                    <a:pt x="3086" y="16496"/>
                  </a:lnTo>
                  <a:lnTo>
                    <a:pt x="3086" y="18199"/>
                  </a:lnTo>
                  <a:lnTo>
                    <a:pt x="1401" y="18199"/>
                  </a:lnTo>
                  <a:lnTo>
                    <a:pt x="1401" y="17738"/>
                  </a:lnTo>
                  <a:lnTo>
                    <a:pt x="0" y="17738"/>
                  </a:lnTo>
                  <a:lnTo>
                    <a:pt x="0" y="19813"/>
                  </a:lnTo>
                  <a:lnTo>
                    <a:pt x="1401" y="19813"/>
                  </a:lnTo>
                  <a:lnTo>
                    <a:pt x="1401" y="19334"/>
                  </a:lnTo>
                  <a:lnTo>
                    <a:pt x="3086" y="19334"/>
                  </a:lnTo>
                  <a:lnTo>
                    <a:pt x="3086" y="21037"/>
                  </a:lnTo>
                  <a:lnTo>
                    <a:pt x="1401" y="21037"/>
                  </a:lnTo>
                  <a:lnTo>
                    <a:pt x="1401" y="20540"/>
                  </a:lnTo>
                  <a:lnTo>
                    <a:pt x="0" y="20540"/>
                  </a:lnTo>
                  <a:lnTo>
                    <a:pt x="0" y="22651"/>
                  </a:lnTo>
                  <a:lnTo>
                    <a:pt x="1401" y="22651"/>
                  </a:lnTo>
                  <a:lnTo>
                    <a:pt x="1401" y="22172"/>
                  </a:lnTo>
                  <a:lnTo>
                    <a:pt x="3086" y="22172"/>
                  </a:lnTo>
                  <a:lnTo>
                    <a:pt x="3086" y="23875"/>
                  </a:lnTo>
                  <a:lnTo>
                    <a:pt x="1401" y="23875"/>
                  </a:lnTo>
                  <a:lnTo>
                    <a:pt x="1401" y="23378"/>
                  </a:lnTo>
                  <a:lnTo>
                    <a:pt x="0" y="23378"/>
                  </a:lnTo>
                  <a:lnTo>
                    <a:pt x="0" y="25507"/>
                  </a:lnTo>
                  <a:lnTo>
                    <a:pt x="1401" y="25507"/>
                  </a:lnTo>
                  <a:lnTo>
                    <a:pt x="1401" y="25010"/>
                  </a:lnTo>
                  <a:lnTo>
                    <a:pt x="3086" y="25010"/>
                  </a:lnTo>
                  <a:lnTo>
                    <a:pt x="3086" y="26713"/>
                  </a:lnTo>
                  <a:lnTo>
                    <a:pt x="1401" y="26713"/>
                  </a:lnTo>
                  <a:lnTo>
                    <a:pt x="1401" y="26234"/>
                  </a:lnTo>
                  <a:lnTo>
                    <a:pt x="0" y="26234"/>
                  </a:lnTo>
                  <a:lnTo>
                    <a:pt x="0" y="28309"/>
                  </a:lnTo>
                  <a:lnTo>
                    <a:pt x="1401" y="28309"/>
                  </a:lnTo>
                  <a:lnTo>
                    <a:pt x="1401" y="27848"/>
                  </a:lnTo>
                  <a:lnTo>
                    <a:pt x="3086" y="27848"/>
                  </a:lnTo>
                  <a:lnTo>
                    <a:pt x="3086" y="29533"/>
                  </a:lnTo>
                  <a:lnTo>
                    <a:pt x="1401" y="29533"/>
                  </a:lnTo>
                  <a:lnTo>
                    <a:pt x="1401" y="29036"/>
                  </a:lnTo>
                  <a:lnTo>
                    <a:pt x="0" y="29036"/>
                  </a:lnTo>
                  <a:lnTo>
                    <a:pt x="0" y="31165"/>
                  </a:lnTo>
                  <a:lnTo>
                    <a:pt x="1401" y="31165"/>
                  </a:lnTo>
                  <a:lnTo>
                    <a:pt x="1401" y="30686"/>
                  </a:lnTo>
                  <a:lnTo>
                    <a:pt x="3086" y="30686"/>
                  </a:lnTo>
                  <a:lnTo>
                    <a:pt x="3086" y="32371"/>
                  </a:lnTo>
                  <a:lnTo>
                    <a:pt x="1401" y="32371"/>
                  </a:lnTo>
                  <a:lnTo>
                    <a:pt x="1401" y="31892"/>
                  </a:lnTo>
                  <a:lnTo>
                    <a:pt x="0" y="31892"/>
                  </a:lnTo>
                  <a:lnTo>
                    <a:pt x="0" y="33967"/>
                  </a:lnTo>
                  <a:lnTo>
                    <a:pt x="1401" y="33967"/>
                  </a:lnTo>
                  <a:lnTo>
                    <a:pt x="1401" y="33524"/>
                  </a:lnTo>
                  <a:lnTo>
                    <a:pt x="3086" y="33524"/>
                  </a:lnTo>
                  <a:lnTo>
                    <a:pt x="3086" y="35209"/>
                  </a:lnTo>
                  <a:lnTo>
                    <a:pt x="1401" y="35209"/>
                  </a:lnTo>
                  <a:lnTo>
                    <a:pt x="1401" y="34695"/>
                  </a:lnTo>
                  <a:lnTo>
                    <a:pt x="0" y="34695"/>
                  </a:lnTo>
                  <a:lnTo>
                    <a:pt x="0" y="36841"/>
                  </a:lnTo>
                  <a:lnTo>
                    <a:pt x="1401" y="36841"/>
                  </a:lnTo>
                  <a:lnTo>
                    <a:pt x="1401" y="36344"/>
                  </a:lnTo>
                  <a:lnTo>
                    <a:pt x="3086" y="36344"/>
                  </a:lnTo>
                  <a:lnTo>
                    <a:pt x="3086" y="38047"/>
                  </a:lnTo>
                  <a:lnTo>
                    <a:pt x="1401" y="38047"/>
                  </a:lnTo>
                  <a:lnTo>
                    <a:pt x="1401" y="37568"/>
                  </a:lnTo>
                  <a:lnTo>
                    <a:pt x="0" y="37568"/>
                  </a:lnTo>
                  <a:lnTo>
                    <a:pt x="0" y="39679"/>
                  </a:lnTo>
                  <a:lnTo>
                    <a:pt x="1401" y="39679"/>
                  </a:lnTo>
                  <a:lnTo>
                    <a:pt x="1401" y="39182"/>
                  </a:lnTo>
                  <a:lnTo>
                    <a:pt x="3086" y="39182"/>
                  </a:lnTo>
                  <a:lnTo>
                    <a:pt x="3086" y="40885"/>
                  </a:lnTo>
                  <a:lnTo>
                    <a:pt x="1401" y="40885"/>
                  </a:lnTo>
                  <a:lnTo>
                    <a:pt x="1401" y="40406"/>
                  </a:lnTo>
                  <a:lnTo>
                    <a:pt x="0" y="40406"/>
                  </a:lnTo>
                  <a:lnTo>
                    <a:pt x="0" y="42499"/>
                  </a:lnTo>
                  <a:lnTo>
                    <a:pt x="1401" y="42499"/>
                  </a:lnTo>
                  <a:lnTo>
                    <a:pt x="1401" y="42020"/>
                  </a:lnTo>
                  <a:lnTo>
                    <a:pt x="3086" y="42020"/>
                  </a:lnTo>
                  <a:lnTo>
                    <a:pt x="3086" y="43723"/>
                  </a:lnTo>
                  <a:lnTo>
                    <a:pt x="1401" y="43723"/>
                  </a:lnTo>
                  <a:lnTo>
                    <a:pt x="1401" y="43244"/>
                  </a:lnTo>
                  <a:lnTo>
                    <a:pt x="0" y="43244"/>
                  </a:lnTo>
                  <a:lnTo>
                    <a:pt x="0" y="46046"/>
                  </a:lnTo>
                  <a:lnTo>
                    <a:pt x="33808" y="46046"/>
                  </a:lnTo>
                  <a:lnTo>
                    <a:pt x="33808" y="0"/>
                  </a:lnTo>
                  <a:close/>
                </a:path>
              </a:pathLst>
            </a:custGeom>
            <a:solidFill>
              <a:schemeClr val="accent2"/>
            </a:solidFill>
            <a:ln>
              <a:noFill/>
            </a:ln>
            <a:effectLst>
              <a:outerShdw dist="19050" dir="3240000" algn="bl" rotWithShape="0">
                <a:schemeClr val="accent3">
                  <a:alpha val="42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37" name="Google Shape;2137;p61"/>
            <p:cNvSpPr/>
            <p:nvPr/>
          </p:nvSpPr>
          <p:spPr>
            <a:xfrm rot="2173104">
              <a:off x="6687104" y="1497219"/>
              <a:ext cx="830537" cy="280265"/>
            </a:xfrm>
            <a:custGeom>
              <a:avLst/>
              <a:gdLst/>
              <a:ahLst/>
              <a:cxnLst/>
              <a:rect l="l" t="t" r="r" b="b"/>
              <a:pathLst>
                <a:path w="37475" h="8302" extrusionOk="0">
                  <a:moveTo>
                    <a:pt x="633" y="1"/>
                  </a:moveTo>
                  <a:lnTo>
                    <a:pt x="385" y="463"/>
                  </a:lnTo>
                  <a:lnTo>
                    <a:pt x="610" y="992"/>
                  </a:lnTo>
                  <a:lnTo>
                    <a:pt x="321" y="2409"/>
                  </a:lnTo>
                  <a:lnTo>
                    <a:pt x="0" y="3263"/>
                  </a:lnTo>
                  <a:lnTo>
                    <a:pt x="418" y="3741"/>
                  </a:lnTo>
                  <a:lnTo>
                    <a:pt x="385" y="4867"/>
                  </a:lnTo>
                  <a:lnTo>
                    <a:pt x="161" y="5380"/>
                  </a:lnTo>
                  <a:lnTo>
                    <a:pt x="468" y="6818"/>
                  </a:lnTo>
                  <a:lnTo>
                    <a:pt x="286" y="7177"/>
                  </a:lnTo>
                  <a:lnTo>
                    <a:pt x="24" y="7435"/>
                  </a:lnTo>
                  <a:lnTo>
                    <a:pt x="972" y="7735"/>
                  </a:lnTo>
                  <a:lnTo>
                    <a:pt x="1163" y="8204"/>
                  </a:lnTo>
                  <a:lnTo>
                    <a:pt x="36666" y="8301"/>
                  </a:lnTo>
                  <a:lnTo>
                    <a:pt x="36666" y="8301"/>
                  </a:lnTo>
                  <a:lnTo>
                    <a:pt x="36650" y="8080"/>
                  </a:lnTo>
                  <a:lnTo>
                    <a:pt x="36745" y="7976"/>
                  </a:lnTo>
                  <a:lnTo>
                    <a:pt x="36790" y="7544"/>
                  </a:lnTo>
                  <a:lnTo>
                    <a:pt x="36501" y="6706"/>
                  </a:lnTo>
                  <a:lnTo>
                    <a:pt x="36692" y="5770"/>
                  </a:lnTo>
                  <a:lnTo>
                    <a:pt x="36276" y="4725"/>
                  </a:lnTo>
                  <a:lnTo>
                    <a:pt x="36482" y="4462"/>
                  </a:lnTo>
                  <a:lnTo>
                    <a:pt x="36976" y="3968"/>
                  </a:lnTo>
                  <a:lnTo>
                    <a:pt x="37121" y="3334"/>
                  </a:lnTo>
                  <a:lnTo>
                    <a:pt x="37140" y="2172"/>
                  </a:lnTo>
                  <a:lnTo>
                    <a:pt x="37475" y="1844"/>
                  </a:lnTo>
                  <a:lnTo>
                    <a:pt x="36685" y="1163"/>
                  </a:lnTo>
                  <a:lnTo>
                    <a:pt x="36690" y="384"/>
                  </a:lnTo>
                  <a:lnTo>
                    <a:pt x="36809" y="61"/>
                  </a:lnTo>
                  <a:lnTo>
                    <a:pt x="36780" y="1"/>
                  </a:lnTo>
                  <a:close/>
                </a:path>
              </a:pathLst>
            </a:custGeom>
            <a:solidFill>
              <a:schemeClr val="lt1">
                <a:alpha val="42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61"/>
            <p:cNvSpPr/>
            <p:nvPr/>
          </p:nvSpPr>
          <p:spPr>
            <a:xfrm rot="2501104">
              <a:off x="1611832" y="3006395"/>
              <a:ext cx="830604" cy="280281"/>
            </a:xfrm>
            <a:custGeom>
              <a:avLst/>
              <a:gdLst/>
              <a:ahLst/>
              <a:cxnLst/>
              <a:rect l="l" t="t" r="r" b="b"/>
              <a:pathLst>
                <a:path w="37475" h="8302" extrusionOk="0">
                  <a:moveTo>
                    <a:pt x="633" y="1"/>
                  </a:moveTo>
                  <a:lnTo>
                    <a:pt x="385" y="463"/>
                  </a:lnTo>
                  <a:lnTo>
                    <a:pt x="610" y="992"/>
                  </a:lnTo>
                  <a:lnTo>
                    <a:pt x="321" y="2409"/>
                  </a:lnTo>
                  <a:lnTo>
                    <a:pt x="0" y="3263"/>
                  </a:lnTo>
                  <a:lnTo>
                    <a:pt x="418" y="3741"/>
                  </a:lnTo>
                  <a:lnTo>
                    <a:pt x="385" y="4867"/>
                  </a:lnTo>
                  <a:lnTo>
                    <a:pt x="161" y="5380"/>
                  </a:lnTo>
                  <a:lnTo>
                    <a:pt x="468" y="6818"/>
                  </a:lnTo>
                  <a:lnTo>
                    <a:pt x="286" y="7177"/>
                  </a:lnTo>
                  <a:lnTo>
                    <a:pt x="24" y="7435"/>
                  </a:lnTo>
                  <a:lnTo>
                    <a:pt x="972" y="7735"/>
                  </a:lnTo>
                  <a:lnTo>
                    <a:pt x="1163" y="8204"/>
                  </a:lnTo>
                  <a:lnTo>
                    <a:pt x="36666" y="8301"/>
                  </a:lnTo>
                  <a:lnTo>
                    <a:pt x="36666" y="8301"/>
                  </a:lnTo>
                  <a:lnTo>
                    <a:pt x="36650" y="8080"/>
                  </a:lnTo>
                  <a:lnTo>
                    <a:pt x="36745" y="7976"/>
                  </a:lnTo>
                  <a:lnTo>
                    <a:pt x="36790" y="7544"/>
                  </a:lnTo>
                  <a:lnTo>
                    <a:pt x="36501" y="6706"/>
                  </a:lnTo>
                  <a:lnTo>
                    <a:pt x="36692" y="5770"/>
                  </a:lnTo>
                  <a:lnTo>
                    <a:pt x="36276" y="4725"/>
                  </a:lnTo>
                  <a:lnTo>
                    <a:pt x="36482" y="4462"/>
                  </a:lnTo>
                  <a:lnTo>
                    <a:pt x="36976" y="3968"/>
                  </a:lnTo>
                  <a:lnTo>
                    <a:pt x="37121" y="3334"/>
                  </a:lnTo>
                  <a:lnTo>
                    <a:pt x="37140" y="2172"/>
                  </a:lnTo>
                  <a:lnTo>
                    <a:pt x="37475" y="1844"/>
                  </a:lnTo>
                  <a:lnTo>
                    <a:pt x="36685" y="1163"/>
                  </a:lnTo>
                  <a:lnTo>
                    <a:pt x="36690" y="384"/>
                  </a:lnTo>
                  <a:lnTo>
                    <a:pt x="36809" y="61"/>
                  </a:lnTo>
                  <a:lnTo>
                    <a:pt x="36780" y="1"/>
                  </a:lnTo>
                  <a:close/>
                </a:path>
              </a:pathLst>
            </a:custGeom>
            <a:solidFill>
              <a:schemeClr val="lt1">
                <a:alpha val="42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5" name="Google Shape;2135;p61"/>
          <p:cNvSpPr txBox="1">
            <a:spLocks noGrp="1"/>
          </p:cNvSpPr>
          <p:nvPr>
            <p:ph type="title" idx="2"/>
          </p:nvPr>
        </p:nvSpPr>
        <p:spPr>
          <a:xfrm>
            <a:off x="2962153" y="2071395"/>
            <a:ext cx="3219600" cy="1177342"/>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3600" b="1" smtClean="0">
                <a:latin typeface="+mj-lt"/>
              </a:rPr>
              <a:t>LUYỆN TẬP, VẬN DỤNG</a:t>
            </a:r>
            <a:endParaRPr sz="3600" b="1">
              <a:latin typeface="+mj-lt"/>
            </a:endParaRPr>
          </a:p>
        </p:txBody>
      </p:sp>
      <p:pic>
        <p:nvPicPr>
          <p:cNvPr id="5" name="Picture 4"/>
          <p:cNvPicPr>
            <a:picLocks noChangeAspect="1"/>
          </p:cNvPicPr>
          <p:nvPr/>
        </p:nvPicPr>
        <p:blipFill>
          <a:blip r:embed="rId3"/>
          <a:stretch>
            <a:fillRect/>
          </a:stretch>
        </p:blipFill>
        <p:spPr>
          <a:xfrm>
            <a:off x="6181753" y="3412822"/>
            <a:ext cx="1378474" cy="8233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SzPts val="2400"/>
              </a:pPr>
              <a:r>
                <a:rPr lang="en-US" sz="1800" u="sng">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defTabSz="685800">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defTabSz="685800">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defTabSz="685800">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073153" y="4396690"/>
            <a:ext cx="3814139" cy="577051"/>
          </a:xfrm>
          <a:prstGeom prst="rect">
            <a:avLst/>
          </a:prstGeom>
          <a:noFill/>
          <a:ln>
            <a:noFill/>
          </a:ln>
        </p:spPr>
        <p:txBody>
          <a:bodyPr spcFirstLastPara="1" wrap="square" lIns="68569" tIns="34275" rIns="68569" bIns="34275" anchor="t" anchorCtr="0">
            <a:spAutoFit/>
          </a:bodyPr>
          <a:lstStyle/>
          <a:p>
            <a:pPr algn="ctr" defTabSz="685800">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3894948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21" name="Rectangle 20"/>
          <p:cNvSpPr/>
          <p:nvPr/>
        </p:nvSpPr>
        <p:spPr>
          <a:xfrm>
            <a:off x="182882" y="182882"/>
            <a:ext cx="8770288" cy="4754878"/>
          </a:xfrm>
          <a:prstGeom prst="rect">
            <a:avLst/>
          </a:prstGeom>
          <a:solidFill>
            <a:schemeClr val="accent6"/>
          </a:solidFill>
          <a:ln>
            <a:solidFill>
              <a:srgbClr val="6B7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5" name="Rectangle 44"/>
              <p:cNvSpPr/>
              <p:nvPr/>
            </p:nvSpPr>
            <p:spPr>
              <a:xfrm>
                <a:off x="1050232" y="698480"/>
                <a:ext cx="7720057" cy="877163"/>
              </a:xfrm>
              <a:prstGeom prst="rect">
                <a:avLst/>
              </a:prstGeom>
            </p:spPr>
            <p:txBody>
              <a:bodyPr wrap="square">
                <a:spAutoFit/>
              </a:bodyPr>
              <a:lstStyle/>
              <a:p>
                <a:pPr algn="just">
                  <a:lnSpc>
                    <a:spcPct val="150000"/>
                  </a:lnSpc>
                </a:pPr>
                <a:r>
                  <a:rPr lang="fr-FR" sz="1700" b="1" kern="100">
                    <a:latin typeface="+mj-lt"/>
                    <a:ea typeface="Aptos"/>
                    <a:cs typeface="Times New Roman" panose="02020603050405020304" pitchFamily="18" charset="0"/>
                  </a:rPr>
                  <a:t>Câu 1:</a:t>
                </a:r>
                <a:r>
                  <a:rPr lang="fr-FR" sz="1700" kern="100">
                    <a:latin typeface="+mj-lt"/>
                    <a:ea typeface="Aptos"/>
                    <a:cs typeface="Times New Roman" panose="02020603050405020304" pitchFamily="18" charset="0"/>
                  </a:rPr>
                  <a:t> Cho bảng phân bố xác suất của số lượng xe (kí hiệu </a:t>
                </a:r>
                <a14:m>
                  <m:oMath xmlns:m="http://schemas.openxmlformats.org/officeDocument/2006/math">
                    <m:r>
                      <a:rPr lang="fr-FR" sz="1700" i="1" kern="100" smtClean="0">
                        <a:latin typeface="Cambria Math" panose="02040503050406030204" pitchFamily="18" charset="0"/>
                        <a:ea typeface="Aptos"/>
                        <a:cs typeface="Times New Roman" panose="02020603050405020304" pitchFamily="18" charset="0"/>
                      </a:rPr>
                      <m:t>𝑋</m:t>
                    </m:r>
                  </m:oMath>
                </a14:m>
                <a:r>
                  <a:rPr lang="fr-FR" sz="1700" kern="100">
                    <a:latin typeface="+mj-lt"/>
                    <a:ea typeface="Aptos"/>
                    <a:cs typeface="Times New Roman" panose="02020603050405020304" pitchFamily="18" charset="0"/>
                  </a:rPr>
                  <a:t>), sạc điện ở mỗi cột sạc trong </a:t>
                </a:r>
                <a:r>
                  <a:rPr lang="fr-FR" sz="1700" kern="100">
                    <a:latin typeface="+mj-lt"/>
                    <a:ea typeface="Aptos"/>
                    <a:cs typeface="Times New Roman" panose="02020603050405020304" pitchFamily="18" charset="0"/>
                  </a:rPr>
                  <a:t>một </a:t>
                </a:r>
                <a:r>
                  <a:rPr lang="fr-FR" sz="1700" kern="100" smtClean="0">
                    <a:latin typeface="+mj-lt"/>
                    <a:ea typeface="Aptos"/>
                    <a:cs typeface="Times New Roman" panose="02020603050405020304" pitchFamily="18" charset="0"/>
                  </a:rPr>
                  <a:t>ngày:</a:t>
                </a:r>
                <a:endParaRPr lang="en-US" sz="1700" kern="100">
                  <a:effectLst/>
                  <a:latin typeface="+mj-lt"/>
                  <a:ea typeface="Aptos"/>
                  <a:cs typeface="Times New Roman" panose="02020603050405020304" pitchFamily="18" charset="0"/>
                </a:endParaRPr>
              </a:p>
            </p:txBody>
          </p:sp>
        </mc:Choice>
        <mc:Fallback>
          <p:sp>
            <p:nvSpPr>
              <p:cNvPr id="45" name="Rectangle 44"/>
              <p:cNvSpPr>
                <a:spLocks noRot="1" noChangeAspect="1" noMove="1" noResize="1" noEditPoints="1" noAdjustHandles="1" noChangeArrowheads="1" noChangeShapeType="1" noTextEdit="1"/>
              </p:cNvSpPr>
              <p:nvPr/>
            </p:nvSpPr>
            <p:spPr>
              <a:xfrm>
                <a:off x="1050232" y="698480"/>
                <a:ext cx="7720057" cy="877163"/>
              </a:xfrm>
              <a:prstGeom prst="rect">
                <a:avLst/>
              </a:prstGeom>
              <a:blipFill>
                <a:blip r:embed="rId3"/>
                <a:stretch>
                  <a:fillRect l="-474" r="-474" b="-41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2" name="Table 21"/>
              <p:cNvGraphicFramePr>
                <a:graphicFrameLocks noGrp="1"/>
              </p:cNvGraphicFramePr>
              <p:nvPr>
                <p:extLst>
                  <p:ext uri="{D42A27DB-BD31-4B8C-83A1-F6EECF244321}">
                    <p14:modId xmlns:p14="http://schemas.microsoft.com/office/powerpoint/2010/main" val="619239574"/>
                  </p:ext>
                </p:extLst>
              </p:nvPr>
            </p:nvGraphicFramePr>
            <p:xfrm>
              <a:off x="2276970" y="1685637"/>
              <a:ext cx="5349240" cy="613314"/>
            </p:xfrm>
            <a:graphic>
              <a:graphicData uri="http://schemas.openxmlformats.org/drawingml/2006/table">
                <a:tbl>
                  <a:tblPr firstRow="1" firstCol="1" bandRow="1"/>
                  <a:tblGrid>
                    <a:gridCol w="875665">
                      <a:extLst>
                        <a:ext uri="{9D8B030D-6E8A-4147-A177-3AD203B41FA5}">
                          <a16:colId xmlns:a16="http://schemas.microsoft.com/office/drawing/2014/main" val="3405483088"/>
                        </a:ext>
                      </a:extLst>
                    </a:gridCol>
                    <a:gridCol w="944245">
                      <a:extLst>
                        <a:ext uri="{9D8B030D-6E8A-4147-A177-3AD203B41FA5}">
                          <a16:colId xmlns:a16="http://schemas.microsoft.com/office/drawing/2014/main" val="2724367413"/>
                        </a:ext>
                      </a:extLst>
                    </a:gridCol>
                    <a:gridCol w="945515">
                      <a:extLst>
                        <a:ext uri="{9D8B030D-6E8A-4147-A177-3AD203B41FA5}">
                          <a16:colId xmlns:a16="http://schemas.microsoft.com/office/drawing/2014/main" val="889660362"/>
                        </a:ext>
                      </a:extLst>
                    </a:gridCol>
                    <a:gridCol w="945515">
                      <a:extLst>
                        <a:ext uri="{9D8B030D-6E8A-4147-A177-3AD203B41FA5}">
                          <a16:colId xmlns:a16="http://schemas.microsoft.com/office/drawing/2014/main" val="2741340179"/>
                        </a:ext>
                      </a:extLst>
                    </a:gridCol>
                    <a:gridCol w="819150">
                      <a:extLst>
                        <a:ext uri="{9D8B030D-6E8A-4147-A177-3AD203B41FA5}">
                          <a16:colId xmlns:a16="http://schemas.microsoft.com/office/drawing/2014/main" val="760695422"/>
                        </a:ext>
                      </a:extLst>
                    </a:gridCol>
                    <a:gridCol w="819150">
                      <a:extLst>
                        <a:ext uri="{9D8B030D-6E8A-4147-A177-3AD203B41FA5}">
                          <a16:colId xmlns:a16="http://schemas.microsoft.com/office/drawing/2014/main" val="3496396932"/>
                        </a:ext>
                      </a:extLst>
                    </a:gridCol>
                  </a:tblGrid>
                  <a:tr h="306657">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solidFill>
                                      <a:schemeClr val="tx2">
                                        <a:lumMod val="10000"/>
                                      </a:schemeClr>
                                    </a:solidFill>
                                    <a:effectLst/>
                                    <a:latin typeface="+mj-lt"/>
                                    <a:ea typeface="Aptos"/>
                                    <a:cs typeface="Times New Roman" panose="02020603050405020304" pitchFamily="18" charset="0"/>
                                  </a:rPr>
                                  <m:t>𝑋</m:t>
                                </m:r>
                              </m:oMath>
                            </m:oMathPara>
                          </a14:m>
                          <a:endParaRPr lang="en-US" sz="17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solidFill>
                                      <a:schemeClr val="tx2">
                                        <a:lumMod val="10000"/>
                                      </a:schemeClr>
                                    </a:solidFill>
                                    <a:effectLst/>
                                    <a:latin typeface="Cambria Math" panose="02040503050406030204" pitchFamily="18" charset="0"/>
                                    <a:ea typeface="Aptos"/>
                                    <a:cs typeface="Times New Roman" panose="02020603050405020304" pitchFamily="18" charset="0"/>
                                  </a:rPr>
                                  <m:t>0</m:t>
                                </m:r>
                              </m:oMath>
                            </m:oMathPara>
                          </a14:m>
                          <a:endParaRPr lang="en-US" sz="17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solidFill>
                                      <a:schemeClr val="tx2">
                                        <a:lumMod val="10000"/>
                                      </a:schemeClr>
                                    </a:solidFill>
                                    <a:effectLst/>
                                    <a:latin typeface="Cambria Math" panose="02040503050406030204" pitchFamily="18" charset="0"/>
                                    <a:ea typeface="Aptos"/>
                                    <a:cs typeface="Times New Roman" panose="02020603050405020304" pitchFamily="18" charset="0"/>
                                  </a:rPr>
                                  <m:t>1</m:t>
                                </m:r>
                              </m:oMath>
                            </m:oMathPara>
                          </a14:m>
                          <a:endParaRPr lang="en-US" sz="17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solidFill>
                                      <a:schemeClr val="tx2">
                                        <a:lumMod val="10000"/>
                                      </a:schemeClr>
                                    </a:solidFill>
                                    <a:effectLst/>
                                    <a:latin typeface="Cambria Math" panose="02040503050406030204" pitchFamily="18" charset="0"/>
                                    <a:ea typeface="Aptos"/>
                                    <a:cs typeface="Times New Roman" panose="02020603050405020304" pitchFamily="18" charset="0"/>
                                  </a:rPr>
                                  <m:t>2</m:t>
                                </m:r>
                              </m:oMath>
                            </m:oMathPara>
                          </a14:m>
                          <a:endParaRPr lang="en-US" sz="17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solidFill>
                                      <a:schemeClr val="tx2">
                                        <a:lumMod val="10000"/>
                                      </a:schemeClr>
                                    </a:solidFill>
                                    <a:effectLst/>
                                    <a:latin typeface="Cambria Math" panose="02040503050406030204" pitchFamily="18" charset="0"/>
                                    <a:ea typeface="Aptos"/>
                                    <a:cs typeface="Times New Roman" panose="02020603050405020304" pitchFamily="18" charset="0"/>
                                  </a:rPr>
                                  <m:t>3</m:t>
                                </m:r>
                              </m:oMath>
                            </m:oMathPara>
                          </a14:m>
                          <a:endParaRPr lang="en-US" sz="17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solidFill>
                                      <a:schemeClr val="tx2">
                                        <a:lumMod val="10000"/>
                                      </a:schemeClr>
                                    </a:solidFill>
                                    <a:effectLst/>
                                    <a:latin typeface="Cambria Math" panose="02040503050406030204" pitchFamily="18" charset="0"/>
                                    <a:ea typeface="Aptos"/>
                                    <a:cs typeface="Times New Roman" panose="02020603050405020304" pitchFamily="18" charset="0"/>
                                  </a:rPr>
                                  <m:t>4</m:t>
                                </m:r>
                              </m:oMath>
                            </m:oMathPara>
                          </a14:m>
                          <a:endParaRPr lang="en-US" sz="17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5030868"/>
                      </a:ext>
                    </a:extLst>
                  </a:tr>
                  <a:tr h="306657">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solidFill>
                                      <a:schemeClr val="tx2">
                                        <a:lumMod val="10000"/>
                                      </a:schemeClr>
                                    </a:solidFill>
                                    <a:effectLst/>
                                    <a:latin typeface="+mj-lt"/>
                                    <a:ea typeface="Aptos"/>
                                    <a:cs typeface="Times New Roman" panose="02020603050405020304" pitchFamily="18" charset="0"/>
                                  </a:rPr>
                                  <m:t>𝑃</m:t>
                                </m:r>
                              </m:oMath>
                            </m:oMathPara>
                          </a14:m>
                          <a:endParaRPr lang="en-US" sz="17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solidFill>
                                      <a:schemeClr val="tx2">
                                        <a:lumMod val="10000"/>
                                      </a:schemeClr>
                                    </a:solidFill>
                                    <a:effectLst/>
                                    <a:latin typeface="Cambria Math" panose="02040503050406030204" pitchFamily="18" charset="0"/>
                                    <a:ea typeface="Aptos"/>
                                    <a:cs typeface="Times New Roman" panose="02020603050405020304" pitchFamily="18" charset="0"/>
                                  </a:rPr>
                                  <m:t>0,1</m:t>
                                </m:r>
                              </m:oMath>
                            </m:oMathPara>
                          </a14:m>
                          <a:endParaRPr lang="en-US" sz="17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solidFill>
                                      <a:schemeClr val="tx2">
                                        <a:lumMod val="10000"/>
                                      </a:schemeClr>
                                    </a:solidFill>
                                    <a:effectLst/>
                                    <a:latin typeface="Cambria Math" panose="02040503050406030204" pitchFamily="18" charset="0"/>
                                    <a:ea typeface="Aptos"/>
                                    <a:cs typeface="Times New Roman" panose="02020603050405020304" pitchFamily="18" charset="0"/>
                                  </a:rPr>
                                  <m:t>𝑝</m:t>
                                </m:r>
                              </m:oMath>
                            </m:oMathPara>
                          </a14:m>
                          <a:endParaRPr lang="en-US" sz="17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solidFill>
                                      <a:schemeClr val="tx2">
                                        <a:lumMod val="10000"/>
                                      </a:schemeClr>
                                    </a:solidFill>
                                    <a:effectLst/>
                                    <a:latin typeface="Cambria Math" panose="02040503050406030204" pitchFamily="18" charset="0"/>
                                    <a:ea typeface="Aptos"/>
                                    <a:cs typeface="Times New Roman" panose="02020603050405020304" pitchFamily="18" charset="0"/>
                                  </a:rPr>
                                  <m:t>4</m:t>
                                </m:r>
                                <m:r>
                                  <a:rPr lang="nl-NL" sz="1700" i="1" kern="0" smtClean="0">
                                    <a:solidFill>
                                      <a:schemeClr val="tx2">
                                        <a:lumMod val="10000"/>
                                      </a:schemeClr>
                                    </a:solidFill>
                                    <a:effectLst/>
                                    <a:latin typeface="Cambria Math" panose="02040503050406030204" pitchFamily="18" charset="0"/>
                                    <a:ea typeface="Aptos"/>
                                    <a:cs typeface="Times New Roman" panose="02020603050405020304" pitchFamily="18" charset="0"/>
                                  </a:rPr>
                                  <m:t>𝑝</m:t>
                                </m:r>
                              </m:oMath>
                            </m:oMathPara>
                          </a14:m>
                          <a:endParaRPr lang="en-US" sz="17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solidFill>
                                      <a:schemeClr val="tx2">
                                        <a:lumMod val="10000"/>
                                      </a:schemeClr>
                                    </a:solidFill>
                                    <a:effectLst/>
                                    <a:latin typeface="Cambria Math" panose="02040503050406030204" pitchFamily="18" charset="0"/>
                                    <a:ea typeface="Aptos"/>
                                    <a:cs typeface="Times New Roman" panose="02020603050405020304" pitchFamily="18" charset="0"/>
                                  </a:rPr>
                                  <m:t>3</m:t>
                                </m:r>
                                <m:r>
                                  <a:rPr lang="nl-NL" sz="1700" i="1" kern="0" smtClean="0">
                                    <a:solidFill>
                                      <a:schemeClr val="tx2">
                                        <a:lumMod val="10000"/>
                                      </a:schemeClr>
                                    </a:solidFill>
                                    <a:effectLst/>
                                    <a:latin typeface="Cambria Math" panose="02040503050406030204" pitchFamily="18" charset="0"/>
                                    <a:ea typeface="Aptos"/>
                                    <a:cs typeface="Times New Roman" panose="02020603050405020304" pitchFamily="18" charset="0"/>
                                  </a:rPr>
                                  <m:t>𝑝</m:t>
                                </m:r>
                              </m:oMath>
                            </m:oMathPara>
                          </a14:m>
                          <a:endParaRPr lang="en-US" sz="17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solidFill>
                                      <a:schemeClr val="tx2">
                                        <a:lumMod val="10000"/>
                                      </a:schemeClr>
                                    </a:solidFill>
                                    <a:effectLst/>
                                    <a:latin typeface="Cambria Math" panose="02040503050406030204" pitchFamily="18" charset="0"/>
                                    <a:ea typeface="Aptos"/>
                                    <a:cs typeface="Times New Roman" panose="02020603050405020304" pitchFamily="18" charset="0"/>
                                  </a:rPr>
                                  <m:t>𝑝</m:t>
                                </m:r>
                              </m:oMath>
                            </m:oMathPara>
                          </a14:m>
                          <a:endParaRPr lang="en-US" sz="1700" kern="100">
                            <a:solidFill>
                              <a:schemeClr val="tx2">
                                <a:lumMod val="10000"/>
                              </a:schemeClr>
                            </a:solidFill>
                            <a:effectLst/>
                            <a:latin typeface="+mj-lt"/>
                            <a:ea typeface="Aptos"/>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607829"/>
                      </a:ext>
                    </a:extLst>
                  </a:tr>
                </a:tbl>
              </a:graphicData>
            </a:graphic>
          </p:graphicFrame>
        </mc:Choice>
        <mc:Fallback>
          <p:graphicFrame>
            <p:nvGraphicFramePr>
              <p:cNvPr id="22" name="Table 21"/>
              <p:cNvGraphicFramePr>
                <a:graphicFrameLocks noGrp="1"/>
              </p:cNvGraphicFramePr>
              <p:nvPr>
                <p:extLst>
                  <p:ext uri="{D42A27DB-BD31-4B8C-83A1-F6EECF244321}">
                    <p14:modId xmlns:p14="http://schemas.microsoft.com/office/powerpoint/2010/main" val="619239574"/>
                  </p:ext>
                </p:extLst>
              </p:nvPr>
            </p:nvGraphicFramePr>
            <p:xfrm>
              <a:off x="2276970" y="1685637"/>
              <a:ext cx="5349240" cy="613314"/>
            </p:xfrm>
            <a:graphic>
              <a:graphicData uri="http://schemas.openxmlformats.org/drawingml/2006/table">
                <a:tbl>
                  <a:tblPr firstRow="1" firstCol="1" bandRow="1"/>
                  <a:tblGrid>
                    <a:gridCol w="875665">
                      <a:extLst>
                        <a:ext uri="{9D8B030D-6E8A-4147-A177-3AD203B41FA5}">
                          <a16:colId xmlns:a16="http://schemas.microsoft.com/office/drawing/2014/main" val="3405483088"/>
                        </a:ext>
                      </a:extLst>
                    </a:gridCol>
                    <a:gridCol w="944245">
                      <a:extLst>
                        <a:ext uri="{9D8B030D-6E8A-4147-A177-3AD203B41FA5}">
                          <a16:colId xmlns:a16="http://schemas.microsoft.com/office/drawing/2014/main" val="2724367413"/>
                        </a:ext>
                      </a:extLst>
                    </a:gridCol>
                    <a:gridCol w="945515">
                      <a:extLst>
                        <a:ext uri="{9D8B030D-6E8A-4147-A177-3AD203B41FA5}">
                          <a16:colId xmlns:a16="http://schemas.microsoft.com/office/drawing/2014/main" val="889660362"/>
                        </a:ext>
                      </a:extLst>
                    </a:gridCol>
                    <a:gridCol w="945515">
                      <a:extLst>
                        <a:ext uri="{9D8B030D-6E8A-4147-A177-3AD203B41FA5}">
                          <a16:colId xmlns:a16="http://schemas.microsoft.com/office/drawing/2014/main" val="2741340179"/>
                        </a:ext>
                      </a:extLst>
                    </a:gridCol>
                    <a:gridCol w="819150">
                      <a:extLst>
                        <a:ext uri="{9D8B030D-6E8A-4147-A177-3AD203B41FA5}">
                          <a16:colId xmlns:a16="http://schemas.microsoft.com/office/drawing/2014/main" val="760695422"/>
                        </a:ext>
                      </a:extLst>
                    </a:gridCol>
                    <a:gridCol w="819150">
                      <a:extLst>
                        <a:ext uri="{9D8B030D-6E8A-4147-A177-3AD203B41FA5}">
                          <a16:colId xmlns:a16="http://schemas.microsoft.com/office/drawing/2014/main" val="3496396932"/>
                        </a:ext>
                      </a:extLst>
                    </a:gridCol>
                  </a:tblGrid>
                  <a:tr h="306657">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694" t="-1961" r="-511806" b="-11176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93548" t="-1961" r="-375484" b="-11176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93548" t="-1961" r="-275484" b="-11176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1667" t="-1961" r="-173718" b="-11176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55970" t="-1961" r="-102239" b="-11176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51852" t="-1961" r="-1481" b="-111765"/>
                          </a:stretch>
                        </a:blipFill>
                      </a:tcPr>
                    </a:tc>
                    <a:extLst>
                      <a:ext uri="{0D108BD9-81ED-4DB2-BD59-A6C34878D82A}">
                        <a16:rowId xmlns:a16="http://schemas.microsoft.com/office/drawing/2014/main" val="1725030868"/>
                      </a:ext>
                    </a:extLst>
                  </a:tr>
                  <a:tr h="306657">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694" t="-101961" r="-511806" b="-1176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93548" t="-101961" r="-375484" b="-1176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93548" t="-101961" r="-275484" b="-1176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1667" t="-101961" r="-173718" b="-1176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55970" t="-101961" r="-102239" b="-11765"/>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51852" t="-101961" r="-1481" b="-11765"/>
                          </a:stretch>
                        </a:blipFill>
                      </a:tcPr>
                    </a:tc>
                    <a:extLst>
                      <a:ext uri="{0D108BD9-81ED-4DB2-BD59-A6C34878D82A}">
                        <a16:rowId xmlns:a16="http://schemas.microsoft.com/office/drawing/2014/main" val="400607829"/>
                      </a:ext>
                    </a:extLst>
                  </a:tr>
                </a:tbl>
              </a:graphicData>
            </a:graphic>
          </p:graphicFrame>
        </mc:Fallback>
      </mc:AlternateContent>
      <mc:AlternateContent xmlns:mc="http://schemas.openxmlformats.org/markup-compatibility/2006">
        <mc:Choice xmlns:a14="http://schemas.microsoft.com/office/drawing/2010/main" Requires="a14">
          <p:sp>
            <p:nvSpPr>
              <p:cNvPr id="23" name="Rectangle 22"/>
              <p:cNvSpPr/>
              <p:nvPr/>
            </p:nvSpPr>
            <p:spPr>
              <a:xfrm>
                <a:off x="1986996" y="2306902"/>
                <a:ext cx="7017026" cy="2646878"/>
              </a:xfrm>
              <a:prstGeom prst="rect">
                <a:avLst/>
              </a:prstGeom>
            </p:spPr>
            <p:txBody>
              <a:bodyPr wrap="square">
                <a:spAutoFit/>
              </a:bodyPr>
              <a:lstStyle/>
              <a:p>
                <a:pPr>
                  <a:lnSpc>
                    <a:spcPct val="200000"/>
                  </a:lnSpc>
                  <a:spcBef>
                    <a:spcPts val="600"/>
                  </a:spcBef>
                  <a:spcAft>
                    <a:spcPts val="600"/>
                  </a:spcAft>
                  <a:tabLst>
                    <a:tab pos="1719580" algn="l"/>
                    <a:tab pos="3262630" algn="l"/>
                    <a:tab pos="4806315" algn="l"/>
                  </a:tabLst>
                </a:pPr>
                <a:r>
                  <a:rPr lang="en-US" sz="1700" kern="100" smtClean="0">
                    <a:solidFill>
                      <a:schemeClr val="tx2">
                        <a:lumMod val="10000"/>
                      </a:schemeClr>
                    </a:solidFill>
                    <a:latin typeface="+mj-lt"/>
                    <a:ea typeface="Aptos"/>
                    <a:cs typeface="Times New Roman" panose="02020603050405020304" pitchFamily="18" charset="0"/>
                  </a:rPr>
                  <a:t>a) </a:t>
                </a:r>
                <a:r>
                  <a:rPr lang="en-US" sz="1700" kern="100">
                    <a:solidFill>
                      <a:schemeClr val="tx2">
                        <a:lumMod val="10000"/>
                      </a:schemeClr>
                    </a:solidFill>
                    <a:effectLst/>
                    <a:latin typeface="+mj-lt"/>
                    <a:ea typeface="Aptos"/>
                    <a:cs typeface="Times New Roman" panose="02020603050405020304" pitchFamily="18" charset="0"/>
                  </a:rPr>
                  <a:t> </a:t>
                </a:r>
                <a14:m>
                  <m:oMath xmlns:m="http://schemas.openxmlformats.org/officeDocument/2006/math">
                    <m:r>
                      <a:rPr lang="en-US" sz="1700" i="1" kern="100">
                        <a:solidFill>
                          <a:schemeClr val="tx2">
                            <a:lumMod val="10000"/>
                          </a:schemeClr>
                        </a:solidFill>
                        <a:effectLst/>
                        <a:latin typeface="+mj-lt"/>
                        <a:ea typeface="Aptos"/>
                        <a:cs typeface="Times New Roman" panose="02020603050405020304" pitchFamily="18" charset="0"/>
                      </a:rPr>
                      <m:t>𝑝</m:t>
                    </m:r>
                    <m:r>
                      <a:rPr lang="en-US" sz="1700" i="1" kern="100">
                        <a:solidFill>
                          <a:schemeClr val="tx2">
                            <a:lumMod val="10000"/>
                          </a:schemeClr>
                        </a:solidFill>
                        <a:effectLst/>
                        <a:latin typeface="+mj-lt"/>
                        <a:ea typeface="Aptos"/>
                        <a:cs typeface="Times New Roman" panose="02020603050405020304" pitchFamily="18" charset="0"/>
                      </a:rPr>
                      <m:t>=0,1.</m:t>
                    </m:r>
                  </m:oMath>
                </a14:m>
                <a:endParaRPr lang="en-US" sz="1700" kern="100">
                  <a:solidFill>
                    <a:schemeClr val="tx2">
                      <a:lumMod val="10000"/>
                    </a:schemeClr>
                  </a:solidFill>
                  <a:effectLst/>
                  <a:latin typeface="+mj-lt"/>
                  <a:ea typeface="Aptos"/>
                  <a:cs typeface="Times New Roman" panose="02020603050405020304" pitchFamily="18" charset="0"/>
                </a:endParaRPr>
              </a:p>
              <a:p>
                <a:pPr>
                  <a:lnSpc>
                    <a:spcPct val="200000"/>
                  </a:lnSpc>
                  <a:spcBef>
                    <a:spcPts val="600"/>
                  </a:spcBef>
                  <a:spcAft>
                    <a:spcPts val="600"/>
                  </a:spcAft>
                  <a:tabLst>
                    <a:tab pos="1719580" algn="l"/>
                    <a:tab pos="3262630" algn="l"/>
                    <a:tab pos="4806315" algn="l"/>
                  </a:tabLst>
                </a:pPr>
                <a:r>
                  <a:rPr lang="en-US" sz="1700" kern="100">
                    <a:solidFill>
                      <a:schemeClr val="tx2">
                        <a:lumMod val="10000"/>
                      </a:schemeClr>
                    </a:solidFill>
                    <a:effectLst/>
                    <a:latin typeface="+mj-lt"/>
                    <a:ea typeface="Malgun Gothic" panose="020B0503020000020004" pitchFamily="34" charset="-127"/>
                    <a:cs typeface="Times New Roman" panose="02020603050405020304" pitchFamily="18" charset="0"/>
                  </a:rPr>
                  <a:t>b) Kì vọng của </a:t>
                </a:r>
                <a14:m>
                  <m:oMath xmlns:m="http://schemas.openxmlformats.org/officeDocument/2006/math">
                    <m:r>
                      <a:rPr lang="en-US" sz="1700" i="1" kern="100" smtClean="0">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𝑋</m:t>
                    </m:r>
                  </m:oMath>
                </a14:m>
                <a:r>
                  <a:rPr lang="en-US" sz="1700" kern="100">
                    <a:solidFill>
                      <a:schemeClr val="tx2">
                        <a:lumMod val="10000"/>
                      </a:schemeClr>
                    </a:solidFill>
                    <a:effectLst/>
                    <a:latin typeface="+mj-lt"/>
                    <a:ea typeface="Malgun Gothic" panose="020B0503020000020004" pitchFamily="34" charset="-127"/>
                    <a:cs typeface="Times New Roman" panose="02020603050405020304" pitchFamily="18" charset="0"/>
                  </a:rPr>
                  <a:t> là </a:t>
                </a:r>
                <a14:m>
                  <m:oMath xmlns:m="http://schemas.openxmlformats.org/officeDocument/2006/math">
                    <m:r>
                      <a:rPr lang="en-US" sz="1700" i="1" kern="100" smtClean="0">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2,1.</m:t>
                    </m:r>
                  </m:oMath>
                </a14:m>
                <a:endParaRPr lang="en-US" sz="1700" kern="100">
                  <a:solidFill>
                    <a:schemeClr val="tx2">
                      <a:lumMod val="10000"/>
                    </a:schemeClr>
                  </a:solidFill>
                  <a:effectLst/>
                  <a:latin typeface="+mj-lt"/>
                  <a:ea typeface="Aptos"/>
                  <a:cs typeface="Times New Roman" panose="02020603050405020304" pitchFamily="18" charset="0"/>
                </a:endParaRPr>
              </a:p>
              <a:p>
                <a:pPr>
                  <a:lnSpc>
                    <a:spcPct val="200000"/>
                  </a:lnSpc>
                  <a:spcBef>
                    <a:spcPts val="600"/>
                  </a:spcBef>
                  <a:spcAft>
                    <a:spcPts val="600"/>
                  </a:spcAft>
                  <a:tabLst>
                    <a:tab pos="1719580" algn="l"/>
                    <a:tab pos="3262630" algn="l"/>
                    <a:tab pos="4806315" algn="l"/>
                  </a:tabLst>
                </a:pPr>
                <a:r>
                  <a:rPr lang="en-US" sz="1700" kern="100">
                    <a:solidFill>
                      <a:schemeClr val="tx2">
                        <a:lumMod val="10000"/>
                      </a:schemeClr>
                    </a:solidFill>
                    <a:effectLst/>
                    <a:latin typeface="+mj-lt"/>
                    <a:ea typeface="Malgun Gothic" panose="020B0503020000020004" pitchFamily="34" charset="-127"/>
                    <a:cs typeface="Times New Roman" panose="02020603050405020304" pitchFamily="18" charset="0"/>
                  </a:rPr>
                  <a:t>c) Trung bình một ngày có khoảng </a:t>
                </a:r>
                <a14:m>
                  <m:oMath xmlns:m="http://schemas.openxmlformats.org/officeDocument/2006/math">
                    <m:r>
                      <a:rPr lang="en-US" sz="1700" i="1" kern="100" smtClean="0">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en-US" sz="1700" kern="100">
                    <a:solidFill>
                      <a:schemeClr val="tx2">
                        <a:lumMod val="10000"/>
                      </a:schemeClr>
                    </a:solidFill>
                    <a:effectLst/>
                    <a:latin typeface="+mj-lt"/>
                    <a:ea typeface="Malgun Gothic" panose="020B0503020000020004" pitchFamily="34" charset="-127"/>
                    <a:cs typeface="Times New Roman" panose="02020603050405020304" pitchFamily="18" charset="0"/>
                  </a:rPr>
                  <a:t> xe được sạc điện ở một cột sạc.</a:t>
                </a:r>
                <a:endParaRPr lang="en-US" sz="1700" kern="100">
                  <a:solidFill>
                    <a:schemeClr val="tx2">
                      <a:lumMod val="10000"/>
                    </a:schemeClr>
                  </a:solidFill>
                  <a:effectLst/>
                  <a:latin typeface="+mj-lt"/>
                  <a:ea typeface="Aptos"/>
                  <a:cs typeface="Times New Roman" panose="02020603050405020304" pitchFamily="18" charset="0"/>
                </a:endParaRPr>
              </a:p>
              <a:p>
                <a:pPr>
                  <a:lnSpc>
                    <a:spcPct val="200000"/>
                  </a:lnSpc>
                  <a:spcBef>
                    <a:spcPts val="600"/>
                  </a:spcBef>
                  <a:spcAft>
                    <a:spcPts val="600"/>
                  </a:spcAft>
                  <a:tabLst>
                    <a:tab pos="1719580" algn="l"/>
                    <a:tab pos="3262630" algn="l"/>
                    <a:tab pos="4806315" algn="l"/>
                  </a:tabLst>
                </a:pPr>
                <a:r>
                  <a:rPr lang="en-US" sz="1700" kern="100">
                    <a:solidFill>
                      <a:schemeClr val="tx2">
                        <a:lumMod val="10000"/>
                      </a:schemeClr>
                    </a:solidFill>
                    <a:effectLst/>
                    <a:latin typeface="+mj-lt"/>
                    <a:ea typeface="Malgun Gothic" panose="020B0503020000020004" pitchFamily="34" charset="-127"/>
                    <a:cs typeface="Times New Roman" panose="02020603050405020304" pitchFamily="18" charset="0"/>
                  </a:rPr>
                  <a:t>d) Phương sai của </a:t>
                </a:r>
                <a14:m>
                  <m:oMath xmlns:m="http://schemas.openxmlformats.org/officeDocument/2006/math">
                    <m:r>
                      <a:rPr lang="en-US" sz="1700" i="1" kern="100" smtClean="0">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𝑋</m:t>
                    </m:r>
                  </m:oMath>
                </a14:m>
                <a:r>
                  <a:rPr lang="en-US" sz="1700" kern="100">
                    <a:solidFill>
                      <a:schemeClr val="tx2">
                        <a:lumMod val="10000"/>
                      </a:schemeClr>
                    </a:solidFill>
                    <a:effectLst/>
                    <a:latin typeface="+mj-lt"/>
                    <a:ea typeface="Malgun Gothic" panose="020B0503020000020004" pitchFamily="34" charset="-127"/>
                    <a:cs typeface="Times New Roman" panose="02020603050405020304" pitchFamily="18" charset="0"/>
                  </a:rPr>
                  <a:t> thuộc khoảng </a:t>
                </a:r>
                <a14:m>
                  <m:oMath xmlns:m="http://schemas.openxmlformats.org/officeDocument/2006/math">
                    <m:d>
                      <m:dPr>
                        <m:ctrlPr>
                          <a:rPr lang="en-US" sz="1700" i="1" kern="100">
                            <a:solidFill>
                              <a:schemeClr val="tx2">
                                <a:lumMod val="10000"/>
                              </a:schemeClr>
                            </a:solidFill>
                            <a:effectLst/>
                            <a:latin typeface="+mj-lt"/>
                            <a:ea typeface="Malgun Gothic" panose="020B0503020000020004" pitchFamily="34" charset="-127"/>
                            <a:cs typeface="Times New Roman" panose="02020603050405020304" pitchFamily="18" charset="0"/>
                          </a:rPr>
                        </m:ctrlPr>
                      </m:dPr>
                      <m:e>
                        <m:r>
                          <a:rPr lang="en-US" sz="1700" i="1" kern="100">
                            <a:solidFill>
                              <a:schemeClr val="tx2">
                                <a:lumMod val="10000"/>
                              </a:schemeClr>
                            </a:solidFill>
                            <a:effectLst/>
                            <a:latin typeface="+mj-lt"/>
                            <a:ea typeface="Malgun Gothic" panose="020B0503020000020004" pitchFamily="34" charset="-127"/>
                            <a:cs typeface="Times New Roman" panose="02020603050405020304" pitchFamily="18" charset="0"/>
                          </a:rPr>
                          <m:t>1;1,1</m:t>
                        </m:r>
                      </m:e>
                    </m:d>
                    <m:r>
                      <a:rPr lang="en-US" sz="1700" i="1" kern="100">
                        <a:solidFill>
                          <a:schemeClr val="tx2">
                            <a:lumMod val="10000"/>
                          </a:schemeClr>
                        </a:solidFill>
                        <a:effectLst/>
                        <a:latin typeface="+mj-lt"/>
                        <a:ea typeface="Malgun Gothic" panose="020B0503020000020004" pitchFamily="34" charset="-127"/>
                        <a:cs typeface="Times New Roman" panose="02020603050405020304" pitchFamily="18" charset="0"/>
                      </a:rPr>
                      <m:t>.</m:t>
                    </m:r>
                  </m:oMath>
                </a14:m>
                <a:endParaRPr lang="en-US" sz="1700" kern="100">
                  <a:solidFill>
                    <a:schemeClr val="tx2">
                      <a:lumMod val="10000"/>
                    </a:schemeClr>
                  </a:solidFill>
                  <a:effectLst/>
                  <a:latin typeface="+mj-lt"/>
                  <a:ea typeface="Aptos"/>
                  <a:cs typeface="Times New Roman" panose="02020603050405020304" pitchFamily="18"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1986996" y="2306902"/>
                <a:ext cx="7017026" cy="2646878"/>
              </a:xfrm>
              <a:prstGeom prst="rect">
                <a:avLst/>
              </a:prstGeom>
              <a:blipFill>
                <a:blip r:embed="rId5"/>
                <a:stretch>
                  <a:fillRect l="-608"/>
                </a:stretch>
              </a:blipFill>
            </p:spPr>
            <p:txBody>
              <a:bodyPr/>
              <a:lstStyle/>
              <a:p>
                <a:r>
                  <a:rPr lang="en-US">
                    <a:noFill/>
                  </a:rPr>
                  <a:t> </a:t>
                </a:r>
              </a:p>
            </p:txBody>
          </p:sp>
        </mc:Fallback>
      </mc:AlternateContent>
      <p:pic>
        <p:nvPicPr>
          <p:cNvPr id="48" name="Picture 47"/>
          <p:cNvPicPr>
            <a:picLocks noChangeAspect="1"/>
          </p:cNvPicPr>
          <p:nvPr/>
        </p:nvPicPr>
        <p:blipFill>
          <a:blip r:embed="rId6"/>
          <a:stretch>
            <a:fillRect/>
          </a:stretch>
        </p:blipFill>
        <p:spPr>
          <a:xfrm>
            <a:off x="1050232" y="2524055"/>
            <a:ext cx="326003" cy="310025"/>
          </a:xfrm>
          <a:prstGeom prst="rect">
            <a:avLst/>
          </a:prstGeom>
        </p:spPr>
      </p:pic>
      <p:pic>
        <p:nvPicPr>
          <p:cNvPr id="49" name="Picture 48"/>
          <p:cNvPicPr>
            <a:picLocks noChangeAspect="1"/>
          </p:cNvPicPr>
          <p:nvPr/>
        </p:nvPicPr>
        <p:blipFill>
          <a:blip r:embed="rId7"/>
          <a:stretch>
            <a:fillRect/>
          </a:stretch>
        </p:blipFill>
        <p:spPr>
          <a:xfrm>
            <a:off x="1050232" y="3190295"/>
            <a:ext cx="318052" cy="291048"/>
          </a:xfrm>
          <a:prstGeom prst="rect">
            <a:avLst/>
          </a:prstGeom>
        </p:spPr>
      </p:pic>
      <p:pic>
        <p:nvPicPr>
          <p:cNvPr id="50" name="Picture 49"/>
          <p:cNvPicPr>
            <a:picLocks noChangeAspect="1"/>
          </p:cNvPicPr>
          <p:nvPr/>
        </p:nvPicPr>
        <p:blipFill>
          <a:blip r:embed="rId7"/>
          <a:stretch>
            <a:fillRect/>
          </a:stretch>
        </p:blipFill>
        <p:spPr>
          <a:xfrm>
            <a:off x="1050232" y="4503798"/>
            <a:ext cx="318052" cy="291048"/>
          </a:xfrm>
          <a:prstGeom prst="rect">
            <a:avLst/>
          </a:prstGeom>
        </p:spPr>
      </p:pic>
      <p:pic>
        <p:nvPicPr>
          <p:cNvPr id="51" name="Picture 50"/>
          <p:cNvPicPr>
            <a:picLocks noChangeAspect="1"/>
          </p:cNvPicPr>
          <p:nvPr/>
        </p:nvPicPr>
        <p:blipFill>
          <a:blip r:embed="rId6"/>
          <a:stretch>
            <a:fillRect/>
          </a:stretch>
        </p:blipFill>
        <p:spPr>
          <a:xfrm>
            <a:off x="1050232" y="3837558"/>
            <a:ext cx="326003" cy="310025"/>
          </a:xfrm>
          <a:prstGeom prst="rect">
            <a:avLst/>
          </a:prstGeom>
        </p:spPr>
      </p:pic>
      <p:pic>
        <p:nvPicPr>
          <p:cNvPr id="24" name="Picture 23"/>
          <p:cNvPicPr>
            <a:picLocks noChangeAspect="1"/>
          </p:cNvPicPr>
          <p:nvPr/>
        </p:nvPicPr>
        <p:blipFill>
          <a:blip r:embed="rId8"/>
          <a:stretch>
            <a:fillRect/>
          </a:stretch>
        </p:blipFill>
        <p:spPr>
          <a:xfrm>
            <a:off x="123709" y="141743"/>
            <a:ext cx="590683" cy="797423"/>
          </a:xfrm>
          <a:prstGeom prst="rect">
            <a:avLst/>
          </a:prstGeom>
        </p:spPr>
      </p:pic>
      <p:sp>
        <p:nvSpPr>
          <p:cNvPr id="53" name="Rectangle 52"/>
          <p:cNvSpPr/>
          <p:nvPr/>
        </p:nvSpPr>
        <p:spPr>
          <a:xfrm>
            <a:off x="1023233" y="299515"/>
            <a:ext cx="3106941" cy="43088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Trắc nghiệm đúng sai</a:t>
            </a:r>
          </a:p>
        </p:txBody>
      </p:sp>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animEffect transition="in" filter="fade">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Effect transition="in" filter="fade">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Effect transition="in" filter="fade">
                                      <p:cBhvr>
                                        <p:cTn id="45" dur="500"/>
                                        <p:tgtEl>
                                          <p:spTgt spid="5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fltVal val="0"/>
                                          </p:val>
                                        </p:tav>
                                        <p:tav tm="100000">
                                          <p:val>
                                            <p:strVal val="#ppt_w"/>
                                          </p:val>
                                        </p:tav>
                                      </p:tavLst>
                                    </p:anim>
                                    <p:anim calcmode="lin" valueType="num">
                                      <p:cBhvr>
                                        <p:cTn id="51" dur="500" fill="hold"/>
                                        <p:tgtEl>
                                          <p:spTgt spid="50"/>
                                        </p:tgtEl>
                                        <p:attrNameLst>
                                          <p:attrName>ppt_h</p:attrName>
                                        </p:attrNameLst>
                                      </p:cBhvr>
                                      <p:tavLst>
                                        <p:tav tm="0">
                                          <p:val>
                                            <p:fltVal val="0"/>
                                          </p:val>
                                        </p:tav>
                                        <p:tav tm="100000">
                                          <p:val>
                                            <p:strVal val="#ppt_h"/>
                                          </p:val>
                                        </p:tav>
                                      </p:tavLst>
                                    </p:anim>
                                    <p:animEffect transition="in" filter="fade">
                                      <p:cBhvr>
                                        <p:cTn id="5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3"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21" name="Rectangle 20"/>
          <p:cNvSpPr/>
          <p:nvPr/>
        </p:nvSpPr>
        <p:spPr>
          <a:xfrm>
            <a:off x="182882" y="182882"/>
            <a:ext cx="8770288" cy="4754878"/>
          </a:xfrm>
          <a:prstGeom prst="rect">
            <a:avLst/>
          </a:prstGeom>
          <a:solidFill>
            <a:schemeClr val="accent6"/>
          </a:solidFill>
          <a:ln>
            <a:solidFill>
              <a:srgbClr val="6B7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9B09D"/>
              </a:solidFill>
              <a:effectLst/>
              <a:uLnTx/>
              <a:uFillTx/>
              <a:latin typeface="Arial"/>
              <a:ea typeface="+mn-ea"/>
              <a:cs typeface="+mn-cs"/>
              <a:sym typeface="Arial"/>
            </a:endParaRPr>
          </a:p>
        </p:txBody>
      </p:sp>
      <p:sp>
        <p:nvSpPr>
          <p:cNvPr id="44" name="Rectangle 43"/>
          <p:cNvSpPr/>
          <p:nvPr/>
        </p:nvSpPr>
        <p:spPr>
          <a:xfrm>
            <a:off x="1023233" y="299515"/>
            <a:ext cx="3106941" cy="43088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Trắc nghiệm đúng sai</a:t>
            </a:r>
          </a:p>
        </p:txBody>
      </p:sp>
      <mc:AlternateContent xmlns:mc="http://schemas.openxmlformats.org/markup-compatibility/2006">
        <mc:Choice xmlns:a14="http://schemas.microsoft.com/office/drawing/2010/main" Requires="a14">
          <p:sp>
            <p:nvSpPr>
              <p:cNvPr id="45" name="Rectangle 44"/>
              <p:cNvSpPr/>
              <p:nvPr/>
            </p:nvSpPr>
            <p:spPr>
              <a:xfrm>
                <a:off x="1078892" y="754335"/>
                <a:ext cx="7651640" cy="4154984"/>
              </a:xfrm>
              <a:prstGeom prst="rect">
                <a:avLst/>
              </a:prstGeom>
            </p:spPr>
            <p:txBody>
              <a:bodyPr wrap="square">
                <a:spAutoFit/>
              </a:bodyPr>
              <a:lstStyle/>
              <a:p>
                <a:pPr algn="just">
                  <a:lnSpc>
                    <a:spcPct val="150000"/>
                  </a:lnSpc>
                  <a:tabLst>
                    <a:tab pos="1719580" algn="l"/>
                    <a:tab pos="3262630" algn="l"/>
                    <a:tab pos="4806315" algn="l"/>
                  </a:tabLst>
                </a:pPr>
                <a:r>
                  <a:rPr lang="en-US" sz="1700" b="1" kern="100">
                    <a:latin typeface="+mj-lt"/>
                    <a:ea typeface="Malgun Gothic" panose="020B0503020000020004" pitchFamily="34" charset="-127"/>
                    <a:cs typeface="Times New Roman" panose="02020603050405020304" pitchFamily="18" charset="0"/>
                  </a:rPr>
                  <a:t>Câu 2: </a:t>
                </a:r>
                <a:r>
                  <a:rPr lang="en-US" sz="1700" kern="100">
                    <a:effectLst/>
                    <a:latin typeface="+mj-lt"/>
                    <a:ea typeface="Malgun Gothic" panose="020B0503020000020004" pitchFamily="34" charset="-127"/>
                    <a:cs typeface="Times New Roman" panose="02020603050405020304" pitchFamily="18" charset="0"/>
                  </a:rPr>
                  <a:t>Một bác sĩ chữa khỏi bệnh A cho một người bị bệnh đó với xác suất là 95%. Giả sử có 10 người bị bệnh A đến bác sĩ chữa một cách độc lập. Gọi </a:t>
                </a:r>
                <a14:m>
                  <m:oMath xmlns:m="http://schemas.openxmlformats.org/officeDocument/2006/math">
                    <m:r>
                      <a:rPr lang="en-US" sz="1700" i="1" kern="100" smtClean="0">
                        <a:effectLst/>
                        <a:latin typeface="Cambria Math" panose="02040503050406030204" pitchFamily="18" charset="0"/>
                        <a:ea typeface="Malgun Gothic" panose="020B0503020000020004" pitchFamily="34" charset="-127"/>
                        <a:cs typeface="Times New Roman" panose="02020603050405020304" pitchFamily="18" charset="0"/>
                      </a:rPr>
                      <m:t>𝑋</m:t>
                    </m:r>
                  </m:oMath>
                </a14:m>
                <a:r>
                  <a:rPr lang="en-US" sz="1700" kern="100">
                    <a:effectLst/>
                    <a:latin typeface="+mj-lt"/>
                    <a:ea typeface="Malgun Gothic" panose="020B0503020000020004" pitchFamily="34" charset="-127"/>
                    <a:cs typeface="Times New Roman" panose="02020603050405020304" pitchFamily="18" charset="0"/>
                  </a:rPr>
                  <a:t> là số người bị bệnh được bác sĩ chữa khỏi bệnh.</a:t>
                </a:r>
                <a:endParaRPr lang="en-US" sz="1700" kern="100">
                  <a:latin typeface="+mj-lt"/>
                  <a:ea typeface="Aptos"/>
                  <a:cs typeface="Times New Roman" panose="02020603050405020304" pitchFamily="18" charset="0"/>
                </a:endParaRPr>
              </a:p>
              <a:p>
                <a:pPr algn="just">
                  <a:lnSpc>
                    <a:spcPct val="250000"/>
                  </a:lnSpc>
                  <a:spcBef>
                    <a:spcPts val="300"/>
                  </a:spcBef>
                  <a:spcAft>
                    <a:spcPts val="300"/>
                  </a:spcAft>
                  <a:tabLst>
                    <a:tab pos="1719580" algn="l"/>
                    <a:tab pos="3262630" algn="l"/>
                    <a:tab pos="4806315" algn="l"/>
                  </a:tabLst>
                </a:pPr>
                <a:r>
                  <a:rPr lang="en-US" sz="1700" kern="100" smtClean="0">
                    <a:solidFill>
                      <a:schemeClr val="tx2">
                        <a:lumMod val="10000"/>
                      </a:schemeClr>
                    </a:solidFill>
                    <a:effectLst/>
                    <a:latin typeface="+mj-lt"/>
                    <a:ea typeface="Malgun Gothic" panose="020B0503020000020004" pitchFamily="34" charset="-127"/>
                    <a:cs typeface="Times New Roman" panose="02020603050405020304" pitchFamily="18" charset="0"/>
                  </a:rPr>
                  <a:t>a) </a:t>
                </a:r>
                <a14:m>
                  <m:oMath xmlns:m="http://schemas.openxmlformats.org/officeDocument/2006/math">
                    <m:r>
                      <a:rPr lang="en-US" sz="1700" i="1" kern="100" smtClean="0">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𝑋</m:t>
                    </m:r>
                  </m:oMath>
                </a14:m>
                <a:r>
                  <a:rPr lang="en-US" sz="1700" kern="100">
                    <a:solidFill>
                      <a:schemeClr val="tx2">
                        <a:lumMod val="10000"/>
                      </a:schemeClr>
                    </a:solidFill>
                    <a:effectLst/>
                    <a:latin typeface="+mj-lt"/>
                    <a:ea typeface="Malgun Gothic" panose="020B0503020000020004" pitchFamily="34" charset="-127"/>
                    <a:cs typeface="Times New Roman" panose="02020603050405020304" pitchFamily="18" charset="0"/>
                  </a:rPr>
                  <a:t> là biến ngẫu nhiên rời rạc có phân bố nhị thức với tham số </a:t>
                </a:r>
                <a14:m>
                  <m:oMath xmlns:m="http://schemas.openxmlformats.org/officeDocument/2006/math">
                    <m:d>
                      <m:dPr>
                        <m:ctrlPr>
                          <a:rPr lang="en-US" sz="1700" i="1" kern="100">
                            <a:solidFill>
                              <a:schemeClr val="tx2">
                                <a:lumMod val="10000"/>
                              </a:schemeClr>
                            </a:solidFill>
                            <a:effectLst/>
                            <a:latin typeface="+mj-lt"/>
                            <a:ea typeface="Malgun Gothic" panose="020B0503020000020004" pitchFamily="34" charset="-127"/>
                            <a:cs typeface="Times New Roman" panose="02020603050405020304" pitchFamily="18" charset="0"/>
                          </a:rPr>
                        </m:ctrlPr>
                      </m:dPr>
                      <m:e>
                        <m:r>
                          <a:rPr lang="en-US" sz="1700" i="1" kern="100">
                            <a:solidFill>
                              <a:schemeClr val="tx2">
                                <a:lumMod val="10000"/>
                              </a:schemeClr>
                            </a:solidFill>
                            <a:effectLst/>
                            <a:latin typeface="+mj-lt"/>
                            <a:ea typeface="Malgun Gothic" panose="020B0503020000020004" pitchFamily="34" charset="-127"/>
                            <a:cs typeface="Times New Roman" panose="02020603050405020304" pitchFamily="18" charset="0"/>
                          </a:rPr>
                          <m:t>10;0,95</m:t>
                        </m:r>
                      </m:e>
                    </m:d>
                    <m:r>
                      <a:rPr lang="en-US" sz="1700" i="1" kern="100">
                        <a:solidFill>
                          <a:schemeClr val="tx2">
                            <a:lumMod val="10000"/>
                          </a:schemeClr>
                        </a:solidFill>
                        <a:effectLst/>
                        <a:latin typeface="+mj-lt"/>
                        <a:ea typeface="Malgun Gothic" panose="020B0503020000020004" pitchFamily="34" charset="-127"/>
                        <a:cs typeface="Times New Roman" panose="02020603050405020304" pitchFamily="18" charset="0"/>
                      </a:rPr>
                      <m:t>.</m:t>
                    </m:r>
                  </m:oMath>
                </a14:m>
                <a:endParaRPr lang="en-US" sz="1700" kern="100">
                  <a:solidFill>
                    <a:schemeClr val="tx2">
                      <a:lumMod val="10000"/>
                    </a:schemeClr>
                  </a:solidFill>
                  <a:latin typeface="+mj-lt"/>
                  <a:ea typeface="Aptos"/>
                  <a:cs typeface="Times New Roman" panose="02020603050405020304" pitchFamily="18" charset="0"/>
                </a:endParaRPr>
              </a:p>
              <a:p>
                <a:pPr algn="just">
                  <a:lnSpc>
                    <a:spcPct val="250000"/>
                  </a:lnSpc>
                  <a:spcBef>
                    <a:spcPts val="300"/>
                  </a:spcBef>
                  <a:spcAft>
                    <a:spcPts val="300"/>
                  </a:spcAft>
                  <a:tabLst>
                    <a:tab pos="1719580" algn="l"/>
                    <a:tab pos="3262630" algn="l"/>
                    <a:tab pos="4806315" algn="l"/>
                  </a:tabLst>
                </a:pPr>
                <a:r>
                  <a:rPr lang="en-US" sz="1700" kern="100">
                    <a:solidFill>
                      <a:schemeClr val="tx2">
                        <a:lumMod val="10000"/>
                      </a:schemeClr>
                    </a:solidFill>
                    <a:effectLst/>
                    <a:latin typeface="+mj-lt"/>
                    <a:ea typeface="Malgun Gothic" panose="020B0503020000020004" pitchFamily="34" charset="-127"/>
                    <a:cs typeface="Times New Roman" panose="02020603050405020304" pitchFamily="18" charset="0"/>
                  </a:rPr>
                  <a:t>b) Xác suất để có 8 người khỏi bệnh là xấp xỉ </a:t>
                </a:r>
                <a14:m>
                  <m:oMath xmlns:m="http://schemas.openxmlformats.org/officeDocument/2006/math">
                    <m:r>
                      <a:rPr lang="en-US" sz="1700" i="1" kern="100">
                        <a:solidFill>
                          <a:schemeClr val="tx2">
                            <a:lumMod val="10000"/>
                          </a:schemeClr>
                        </a:solidFill>
                        <a:effectLst/>
                        <a:latin typeface="+mj-lt"/>
                        <a:ea typeface="Malgun Gothic" panose="020B0503020000020004" pitchFamily="34" charset="-127"/>
                        <a:cs typeface="Times New Roman" panose="02020603050405020304" pitchFamily="18" charset="0"/>
                      </a:rPr>
                      <m:t>7,5%.</m:t>
                    </m:r>
                  </m:oMath>
                </a14:m>
                <a:endParaRPr lang="en-US" sz="1700" kern="100">
                  <a:solidFill>
                    <a:schemeClr val="tx2">
                      <a:lumMod val="10000"/>
                    </a:schemeClr>
                  </a:solidFill>
                  <a:latin typeface="+mj-lt"/>
                  <a:ea typeface="Aptos"/>
                  <a:cs typeface="Times New Roman" panose="02020603050405020304" pitchFamily="18" charset="0"/>
                </a:endParaRPr>
              </a:p>
              <a:p>
                <a:pPr algn="just">
                  <a:lnSpc>
                    <a:spcPct val="250000"/>
                  </a:lnSpc>
                  <a:spcBef>
                    <a:spcPts val="300"/>
                  </a:spcBef>
                  <a:spcAft>
                    <a:spcPts val="300"/>
                  </a:spcAft>
                  <a:tabLst>
                    <a:tab pos="1719580" algn="l"/>
                    <a:tab pos="3262630" algn="l"/>
                    <a:tab pos="4806315" algn="l"/>
                  </a:tabLst>
                </a:pPr>
                <a:r>
                  <a:rPr lang="en-US" sz="1700" kern="100">
                    <a:solidFill>
                      <a:schemeClr val="tx2">
                        <a:lumMod val="10000"/>
                      </a:schemeClr>
                    </a:solidFill>
                    <a:effectLst/>
                    <a:latin typeface="+mj-lt"/>
                    <a:ea typeface="Malgun Gothic" panose="020B0503020000020004" pitchFamily="34" charset="-127"/>
                    <a:cs typeface="Times New Roman" panose="02020603050405020304" pitchFamily="18" charset="0"/>
                  </a:rPr>
                  <a:t>c) Xác suất có nhiều nhất là 9 người khỏi bệnh A là: 40%.</a:t>
                </a:r>
                <a:endParaRPr lang="en-US" sz="1700" kern="100">
                  <a:solidFill>
                    <a:schemeClr val="tx2">
                      <a:lumMod val="10000"/>
                    </a:schemeClr>
                  </a:solidFill>
                  <a:latin typeface="+mj-lt"/>
                  <a:ea typeface="Aptos"/>
                  <a:cs typeface="Times New Roman" panose="02020603050405020304" pitchFamily="18" charset="0"/>
                </a:endParaRPr>
              </a:p>
              <a:p>
                <a:pPr algn="just">
                  <a:lnSpc>
                    <a:spcPct val="250000"/>
                  </a:lnSpc>
                  <a:spcBef>
                    <a:spcPts val="300"/>
                  </a:spcBef>
                  <a:spcAft>
                    <a:spcPts val="300"/>
                  </a:spcAft>
                  <a:tabLst>
                    <a:tab pos="1719580" algn="l"/>
                    <a:tab pos="3262630" algn="l"/>
                    <a:tab pos="4806315" algn="l"/>
                  </a:tabLst>
                </a:pPr>
                <a:r>
                  <a:rPr lang="en-US" sz="1700" kern="100">
                    <a:solidFill>
                      <a:schemeClr val="tx2">
                        <a:lumMod val="10000"/>
                      </a:schemeClr>
                    </a:solidFill>
                    <a:effectLst/>
                    <a:latin typeface="+mj-lt"/>
                    <a:ea typeface="Malgun Gothic" panose="020B0503020000020004" pitchFamily="34" charset="-127"/>
                    <a:cs typeface="Times New Roman" panose="02020603050405020304" pitchFamily="18" charset="0"/>
                  </a:rPr>
                  <a:t>d) Xác suất có ít nhất 9 người khỏi bệnh là: 60%.</a:t>
                </a:r>
                <a:endParaRPr lang="en-US" sz="1700" kern="100">
                  <a:solidFill>
                    <a:schemeClr val="tx2">
                      <a:lumMod val="10000"/>
                    </a:schemeClr>
                  </a:solidFill>
                  <a:latin typeface="+mj-lt"/>
                  <a:ea typeface="Aptos"/>
                  <a:cs typeface="Times New Roman" panose="02020603050405020304" pitchFamily="18" charset="0"/>
                </a:endParaRPr>
              </a:p>
            </p:txBody>
          </p:sp>
        </mc:Choice>
        <mc:Fallback>
          <p:sp>
            <p:nvSpPr>
              <p:cNvPr id="45" name="Rectangle 44"/>
              <p:cNvSpPr>
                <a:spLocks noRot="1" noChangeAspect="1" noMove="1" noResize="1" noEditPoints="1" noAdjustHandles="1" noChangeArrowheads="1" noChangeShapeType="1" noTextEdit="1"/>
              </p:cNvSpPr>
              <p:nvPr/>
            </p:nvSpPr>
            <p:spPr>
              <a:xfrm>
                <a:off x="1078892" y="754335"/>
                <a:ext cx="7651640" cy="4154984"/>
              </a:xfrm>
              <a:prstGeom prst="rect">
                <a:avLst/>
              </a:prstGeom>
              <a:blipFill>
                <a:blip r:embed="rId3"/>
                <a:stretch>
                  <a:fillRect l="-558" r="-478"/>
                </a:stretch>
              </a:blipFill>
            </p:spPr>
            <p:txBody>
              <a:bodyPr/>
              <a:lstStyle/>
              <a:p>
                <a:r>
                  <a:rPr lang="en-US">
                    <a:noFill/>
                  </a:rPr>
                  <a:t> </a:t>
                </a:r>
              </a:p>
            </p:txBody>
          </p:sp>
        </mc:Fallback>
      </mc:AlternateContent>
      <p:pic>
        <p:nvPicPr>
          <p:cNvPr id="48" name="Picture 47"/>
          <p:cNvPicPr>
            <a:picLocks noChangeAspect="1"/>
          </p:cNvPicPr>
          <p:nvPr/>
        </p:nvPicPr>
        <p:blipFill>
          <a:blip r:embed="rId4"/>
          <a:stretch>
            <a:fillRect/>
          </a:stretch>
        </p:blipFill>
        <p:spPr>
          <a:xfrm>
            <a:off x="489336" y="2294024"/>
            <a:ext cx="326003" cy="310025"/>
          </a:xfrm>
          <a:prstGeom prst="rect">
            <a:avLst/>
          </a:prstGeom>
        </p:spPr>
      </p:pic>
      <p:pic>
        <p:nvPicPr>
          <p:cNvPr id="50" name="Picture 49"/>
          <p:cNvPicPr>
            <a:picLocks noChangeAspect="1"/>
          </p:cNvPicPr>
          <p:nvPr/>
        </p:nvPicPr>
        <p:blipFill>
          <a:blip r:embed="rId5"/>
          <a:stretch>
            <a:fillRect/>
          </a:stretch>
        </p:blipFill>
        <p:spPr>
          <a:xfrm>
            <a:off x="489335" y="4458514"/>
            <a:ext cx="318052" cy="291048"/>
          </a:xfrm>
          <a:prstGeom prst="rect">
            <a:avLst/>
          </a:prstGeom>
        </p:spPr>
      </p:pic>
      <p:pic>
        <p:nvPicPr>
          <p:cNvPr id="51" name="Picture 50"/>
          <p:cNvPicPr>
            <a:picLocks noChangeAspect="1"/>
          </p:cNvPicPr>
          <p:nvPr/>
        </p:nvPicPr>
        <p:blipFill>
          <a:blip r:embed="rId4"/>
          <a:stretch>
            <a:fillRect/>
          </a:stretch>
        </p:blipFill>
        <p:spPr>
          <a:xfrm>
            <a:off x="489335" y="3027727"/>
            <a:ext cx="326003" cy="310025"/>
          </a:xfrm>
          <a:prstGeom prst="rect">
            <a:avLst/>
          </a:prstGeom>
        </p:spPr>
      </p:pic>
      <p:pic>
        <p:nvPicPr>
          <p:cNvPr id="12" name="Picture 11"/>
          <p:cNvPicPr>
            <a:picLocks noChangeAspect="1"/>
          </p:cNvPicPr>
          <p:nvPr/>
        </p:nvPicPr>
        <p:blipFill>
          <a:blip r:embed="rId6"/>
          <a:stretch>
            <a:fillRect/>
          </a:stretch>
        </p:blipFill>
        <p:spPr>
          <a:xfrm>
            <a:off x="123709" y="141743"/>
            <a:ext cx="590683" cy="797423"/>
          </a:xfrm>
          <a:prstGeom prst="rect">
            <a:avLst/>
          </a:prstGeom>
        </p:spPr>
      </p:pic>
      <p:pic>
        <p:nvPicPr>
          <p:cNvPr id="13" name="Picture 12"/>
          <p:cNvPicPr>
            <a:picLocks noChangeAspect="1"/>
          </p:cNvPicPr>
          <p:nvPr/>
        </p:nvPicPr>
        <p:blipFill>
          <a:blip r:embed="rId4"/>
          <a:stretch>
            <a:fillRect/>
          </a:stretch>
        </p:blipFill>
        <p:spPr>
          <a:xfrm>
            <a:off x="489335" y="3731927"/>
            <a:ext cx="326003" cy="310025"/>
          </a:xfrm>
          <a:prstGeom prst="rect">
            <a:avLst/>
          </a:prstGeom>
        </p:spPr>
      </p:pic>
    </p:spTree>
    <p:extLst>
      <p:ext uri="{BB962C8B-B14F-4D97-AF65-F5344CB8AC3E}">
        <p14:creationId xmlns:p14="http://schemas.microsoft.com/office/powerpoint/2010/main" val="2887560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500" fill="hold"/>
                                        <p:tgtEl>
                                          <p:spTgt spid="48"/>
                                        </p:tgtEl>
                                        <p:attrNameLst>
                                          <p:attrName>ppt_w</p:attrName>
                                        </p:attrNameLst>
                                      </p:cBhvr>
                                      <p:tavLst>
                                        <p:tav tm="0">
                                          <p:val>
                                            <p:fltVal val="0"/>
                                          </p:val>
                                        </p:tav>
                                        <p:tav tm="100000">
                                          <p:val>
                                            <p:strVal val="#ppt_w"/>
                                          </p:val>
                                        </p:tav>
                                      </p:tavLst>
                                    </p:anim>
                                    <p:anim calcmode="lin" valueType="num">
                                      <p:cBhvr>
                                        <p:cTn id="15" dur="500" fill="hold"/>
                                        <p:tgtEl>
                                          <p:spTgt spid="48"/>
                                        </p:tgtEl>
                                        <p:attrNameLst>
                                          <p:attrName>ppt_h</p:attrName>
                                        </p:attrNameLst>
                                      </p:cBhvr>
                                      <p:tavLst>
                                        <p:tav tm="0">
                                          <p:val>
                                            <p:fltVal val="0"/>
                                          </p:val>
                                        </p:tav>
                                        <p:tav tm="100000">
                                          <p:val>
                                            <p:strVal val="#ppt_h"/>
                                          </p:val>
                                        </p:tav>
                                      </p:tavLst>
                                    </p:anim>
                                    <p:animEffect transition="in" filter="fad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8"/>
        <p:cNvGrpSpPr/>
        <p:nvPr/>
      </p:nvGrpSpPr>
      <p:grpSpPr>
        <a:xfrm>
          <a:off x="0" y="0"/>
          <a:ext cx="0" cy="0"/>
          <a:chOff x="0" y="0"/>
          <a:chExt cx="0" cy="0"/>
        </a:xfrm>
      </p:grpSpPr>
      <p:sp>
        <p:nvSpPr>
          <p:cNvPr id="29" name="Rectangle 28"/>
          <p:cNvSpPr/>
          <p:nvPr/>
        </p:nvSpPr>
        <p:spPr>
          <a:xfrm>
            <a:off x="2755637" y="827440"/>
            <a:ext cx="3632726" cy="446276"/>
          </a:xfrm>
          <a:prstGeom prst="rect">
            <a:avLst/>
          </a:prstGeom>
        </p:spPr>
        <p:txBody>
          <a:bodyPr wrap="none">
            <a:spAutoFit/>
          </a:bodyPr>
          <a:lstStyle/>
          <a:p>
            <a:pPr algn="ctr" defTabSz="457200">
              <a:buClrTx/>
              <a:defRPr/>
            </a:pPr>
            <a:r>
              <a:rPr lang="en-US" sz="2300" b="1">
                <a:solidFill>
                  <a:srgbClr val="1F497D"/>
                </a:solidFill>
                <a:latin typeface="Arial" panose="020B0604020202020204" pitchFamily="34" charset="0"/>
                <a:ea typeface="+mn-ea"/>
                <a:cs typeface="Arial" panose="020B0604020202020204" pitchFamily="34" charset="0"/>
              </a:rPr>
              <a:t>Trắc nghiệm trả lời ngắn</a:t>
            </a:r>
          </a:p>
        </p:txBody>
      </p:sp>
      <mc:AlternateContent xmlns:mc="http://schemas.openxmlformats.org/markup-compatibility/2006">
        <mc:Choice xmlns:a14="http://schemas.microsoft.com/office/drawing/2010/main" Requires="a14">
          <p:sp>
            <p:nvSpPr>
              <p:cNvPr id="30" name="Rectangle 29"/>
              <p:cNvSpPr/>
              <p:nvPr/>
            </p:nvSpPr>
            <p:spPr>
              <a:xfrm>
                <a:off x="1281900" y="1373744"/>
                <a:ext cx="6580200" cy="1661993"/>
              </a:xfrm>
              <a:prstGeom prst="rect">
                <a:avLst/>
              </a:prstGeom>
            </p:spPr>
            <p:txBody>
              <a:bodyPr wrap="square">
                <a:spAutoFit/>
              </a:bodyPr>
              <a:lstStyle/>
              <a:p>
                <a:pPr algn="just">
                  <a:lnSpc>
                    <a:spcPct val="155000"/>
                  </a:lnSpc>
                  <a:tabLst>
                    <a:tab pos="1719580" algn="l"/>
                    <a:tab pos="3262630" algn="l"/>
                    <a:tab pos="4806315" algn="l"/>
                  </a:tabLst>
                </a:pPr>
                <a:r>
                  <a:rPr lang="en-US" sz="1700" b="1" kern="100">
                    <a:latin typeface="+mj-lt"/>
                    <a:ea typeface="Malgun Gothic" panose="020B0503020000020004" pitchFamily="34" charset="-127"/>
                    <a:cs typeface="Times New Roman" panose="02020603050405020304" pitchFamily="18" charset="0"/>
                  </a:rPr>
                  <a:t>Câu 1: </a:t>
                </a:r>
                <a:r>
                  <a:rPr lang="en-US" sz="1700" kern="100">
                    <a:effectLst/>
                    <a:latin typeface="+mj-lt"/>
                    <a:ea typeface="Malgun Gothic" panose="020B0503020000020004" pitchFamily="34" charset="-127"/>
                    <a:cs typeface="Times New Roman" panose="02020603050405020304" pitchFamily="18" charset="0"/>
                  </a:rPr>
                  <a:t>Một người bắn bia với xác suất bắn trúng là 0,7. Giả sử người đó bắn </a:t>
                </a:r>
                <a14:m>
                  <m:oMath xmlns:m="http://schemas.openxmlformats.org/officeDocument/2006/math">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𝑛</m:t>
                    </m:r>
                  </m:oMath>
                </a14:m>
                <a:r>
                  <a:rPr lang="en-US" sz="1700" kern="100">
                    <a:effectLst/>
                    <a:latin typeface="+mj-lt"/>
                    <a:ea typeface="Malgun Gothic" panose="020B0503020000020004" pitchFamily="34" charset="-127"/>
                    <a:cs typeface="Times New Roman" panose="02020603050405020304" pitchFamily="18" charset="0"/>
                  </a:rPr>
                  <a:t> lần liên tiếp một cách độc lập. Tìm giá trị nhỏ nhất của </a:t>
                </a:r>
                <a14:m>
                  <m:oMath xmlns:m="http://schemas.openxmlformats.org/officeDocument/2006/math">
                    <m:r>
                      <a:rPr lang="en-US" sz="1700" i="1" kern="100">
                        <a:effectLst/>
                        <a:latin typeface="+mj-lt"/>
                        <a:ea typeface="Malgun Gothic" panose="020B0503020000020004" pitchFamily="34" charset="-127"/>
                        <a:cs typeface="Times New Roman" panose="02020603050405020304" pitchFamily="18" charset="0"/>
                      </a:rPr>
                      <m:t>𝑛</m:t>
                    </m:r>
                  </m:oMath>
                </a14:m>
                <a:r>
                  <a:rPr lang="en-US" sz="1700" kern="100">
                    <a:effectLst/>
                    <a:latin typeface="+mj-lt"/>
                    <a:ea typeface="Malgun Gothic" panose="020B0503020000020004" pitchFamily="34" charset="-127"/>
                    <a:cs typeface="Times New Roman" panose="02020603050405020304" pitchFamily="18" charset="0"/>
                  </a:rPr>
                  <a:t> sao cho xác suất có ít nhất 1 lần bắn trúng bia trong </a:t>
                </a:r>
                <a14:m>
                  <m:oMath xmlns:m="http://schemas.openxmlformats.org/officeDocument/2006/math">
                    <m:r>
                      <a:rPr lang="en-US" sz="1700" i="1" kern="100" smtClean="0">
                        <a:effectLst/>
                        <a:latin typeface="Cambria Math" panose="02040503050406030204" pitchFamily="18" charset="0"/>
                        <a:ea typeface="Malgun Gothic" panose="020B0503020000020004" pitchFamily="34" charset="-127"/>
                        <a:cs typeface="Times New Roman" panose="02020603050405020304" pitchFamily="18" charset="0"/>
                      </a:rPr>
                      <m:t>𝑛</m:t>
                    </m:r>
                  </m:oMath>
                </a14:m>
                <a:r>
                  <a:rPr lang="en-US" sz="1700" kern="100">
                    <a:effectLst/>
                    <a:latin typeface="+mj-lt"/>
                    <a:ea typeface="Malgun Gothic" panose="020B0503020000020004" pitchFamily="34" charset="-127"/>
                    <a:cs typeface="Times New Roman" panose="02020603050405020304" pitchFamily="18" charset="0"/>
                  </a:rPr>
                  <a:t> lần bắn đó là lớn hơn 0,9.</a:t>
                </a:r>
                <a:endParaRPr lang="en-US" sz="1700" kern="100">
                  <a:effectLst/>
                  <a:latin typeface="+mj-lt"/>
                  <a:ea typeface="Aptos"/>
                  <a:cs typeface="Times New Roman" panose="02020603050405020304" pitchFamily="18" charset="0"/>
                </a:endParaRPr>
              </a:p>
            </p:txBody>
          </p:sp>
        </mc:Choice>
        <mc:Fallback>
          <p:sp>
            <p:nvSpPr>
              <p:cNvPr id="30" name="Rectangle 29"/>
              <p:cNvSpPr>
                <a:spLocks noRot="1" noChangeAspect="1" noMove="1" noResize="1" noEditPoints="1" noAdjustHandles="1" noChangeArrowheads="1" noChangeShapeType="1" noTextEdit="1"/>
              </p:cNvSpPr>
              <p:nvPr/>
            </p:nvSpPr>
            <p:spPr>
              <a:xfrm>
                <a:off x="1281900" y="1373744"/>
                <a:ext cx="6580200" cy="1661993"/>
              </a:xfrm>
              <a:prstGeom prst="rect">
                <a:avLst/>
              </a:prstGeom>
              <a:blipFill>
                <a:blip r:embed="rId3"/>
                <a:stretch>
                  <a:fillRect l="-556" r="-556" b="-4029"/>
                </a:stretch>
              </a:blipFill>
            </p:spPr>
            <p:txBody>
              <a:bodyPr/>
              <a:lstStyle/>
              <a:p>
                <a:r>
                  <a:rPr lang="en-US">
                    <a:noFill/>
                  </a:rPr>
                  <a:t> </a:t>
                </a:r>
              </a:p>
            </p:txBody>
          </p:sp>
        </mc:Fallback>
      </mc:AlternateContent>
      <p:sp>
        <p:nvSpPr>
          <p:cNvPr id="31" name="Rectangle 30"/>
          <p:cNvSpPr/>
          <p:nvPr/>
        </p:nvSpPr>
        <p:spPr>
          <a:xfrm>
            <a:off x="1353462" y="3691279"/>
            <a:ext cx="6653502" cy="584775"/>
          </a:xfrm>
          <a:prstGeom prst="rect">
            <a:avLst/>
          </a:prstGeom>
        </p:spPr>
        <p:txBody>
          <a:bodyPr wrap="square">
            <a:spAutoFit/>
          </a:bodyPr>
          <a:lstStyle/>
          <a:p>
            <a:pPr defTabSz="457200">
              <a:lnSpc>
                <a:spcPct val="200000"/>
              </a:lnSpc>
              <a:spcBef>
                <a:spcPts val="600"/>
              </a:spcBef>
              <a:spcAft>
                <a:spcPts val="600"/>
              </a:spcAft>
              <a:buClrTx/>
              <a:defRPr/>
            </a:pPr>
            <a:r>
              <a:rPr lang="en-US" sz="1600" kern="1200">
                <a:latin typeface="Arial" panose="020B0604020202020204" pitchFamily="34" charset="0"/>
                <a:ea typeface="Times New Roman" panose="02020603050405020304" pitchFamily="18" charset="0"/>
                <a:cs typeface="Times New Roman" panose="02020603050405020304" pitchFamily="18" charset="0"/>
              </a:rPr>
              <a:t>..</a:t>
            </a:r>
            <a:r>
              <a:rPr lang="vi-VN" sz="1600" kern="1200">
                <a:latin typeface="Arial" panose="020B0604020202020204" pitchFamily="34" charset="0"/>
                <a:ea typeface="Times New Roman" panose="02020603050405020304" pitchFamily="18" charset="0"/>
                <a:cs typeface="Times New Roman" panose="02020603050405020304" pitchFamily="18" charset="0"/>
              </a:rPr>
              <a:t>........</a:t>
            </a:r>
            <a:r>
              <a:rPr lang="en-US" sz="1600" kern="1200">
                <a:latin typeface="Arial" panose="020B0604020202020204" pitchFamily="34" charset="0"/>
                <a:ea typeface="Times New Roman" panose="02020603050405020304" pitchFamily="18" charset="0"/>
                <a:cs typeface="Times New Roman" panose="02020603050405020304" pitchFamily="18" charset="0"/>
              </a:rPr>
              <a:t>.....</a:t>
            </a:r>
            <a:r>
              <a:rPr lang="vi-VN" sz="1600" kern="1200" smtClean="0">
                <a:latin typeface="Arial" panose="020B0604020202020204" pitchFamily="34" charset="0"/>
                <a:ea typeface="Times New Roman" panose="02020603050405020304" pitchFamily="18" charset="0"/>
                <a:cs typeface="Times New Roman" panose="02020603050405020304" pitchFamily="18" charset="0"/>
              </a:rPr>
              <a:t>...............</a:t>
            </a:r>
            <a:r>
              <a:rPr lang="en-US" sz="1600" kern="1200">
                <a:latin typeface="Arial" panose="020B0604020202020204" pitchFamily="34" charset="0"/>
                <a:ea typeface="Times New Roman" panose="02020603050405020304" pitchFamily="18" charset="0"/>
                <a:cs typeface="Times New Roman" panose="02020603050405020304" pitchFamily="18" charset="0"/>
              </a:rPr>
              <a:t>...........</a:t>
            </a:r>
            <a:r>
              <a:rPr lang="vi-VN" sz="1600" kern="1200" smtClean="0">
                <a:latin typeface="Arial" panose="020B0604020202020204" pitchFamily="34" charset="0"/>
                <a:ea typeface="Times New Roman" panose="02020603050405020304" pitchFamily="18" charset="0"/>
                <a:cs typeface="Times New Roman" panose="02020603050405020304" pitchFamily="18" charset="0"/>
              </a:rPr>
              <a:t>.....................................</a:t>
            </a:r>
            <a:r>
              <a:rPr lang="en-US" sz="1600" kern="1200">
                <a:latin typeface="Arial" panose="020B0604020202020204" pitchFamily="34" charset="0"/>
                <a:ea typeface="Times New Roman" panose="02020603050405020304" pitchFamily="18" charset="0"/>
                <a:cs typeface="Times New Roman" panose="02020603050405020304" pitchFamily="18" charset="0"/>
              </a:rPr>
              <a:t>.....................</a:t>
            </a:r>
            <a:r>
              <a:rPr lang="vi-VN" sz="1600" kern="1200" smtClean="0">
                <a:latin typeface="Arial" panose="020B0604020202020204" pitchFamily="34" charset="0"/>
                <a:ea typeface="Times New Roman" panose="02020603050405020304" pitchFamily="18" charset="0"/>
                <a:cs typeface="Times New Roman" panose="02020603050405020304" pitchFamily="18" charset="0"/>
              </a:rPr>
              <a:t>............</a:t>
            </a:r>
            <a:endParaRPr lang="en-US" sz="1600">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2" name="Rectangle 31"/>
              <p:cNvSpPr/>
              <p:nvPr/>
            </p:nvSpPr>
            <p:spPr>
              <a:xfrm>
                <a:off x="3866864" y="3598945"/>
                <a:ext cx="1410271" cy="384721"/>
              </a:xfrm>
              <a:prstGeom prst="rect">
                <a:avLst/>
              </a:prstGeom>
            </p:spPr>
            <p:txBody>
              <a:bodyPr wrap="square">
                <a:spAutoFit/>
              </a:bodyPr>
              <a:lstStyle/>
              <a:p>
                <a:pPr algn="ctr" defTabSz="457200">
                  <a:buClrTx/>
                  <a:defRPr/>
                </a:pPr>
                <a14:m>
                  <m:oMathPara xmlns:m="http://schemas.openxmlformats.org/officeDocument/2006/math">
                    <m:oMathParaPr>
                      <m:jc m:val="centerGroup"/>
                    </m:oMathParaPr>
                    <m:oMath xmlns:m="http://schemas.openxmlformats.org/officeDocument/2006/math">
                      <m:r>
                        <a:rPr lang="en-US" sz="1900" b="1" i="0"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𝟐</m:t>
                      </m:r>
                    </m:oMath>
                  </m:oMathPara>
                </a14:m>
                <a:endParaRPr lang="en-US" sz="1900" b="1">
                  <a:solidFill>
                    <a:srgbClr val="C00000"/>
                  </a:solidFill>
                  <a:ea typeface="Calibri" panose="020F0502020204030204" pitchFamily="34" charset="0"/>
                  <a:cs typeface="Times New Roman" panose="02020603050405020304" pitchFamily="18" charset="0"/>
                </a:endParaRPr>
              </a:p>
            </p:txBody>
          </p:sp>
        </mc:Choice>
        <mc:Fallback>
          <p:sp>
            <p:nvSpPr>
              <p:cNvPr id="32" name="Rectangle 31"/>
              <p:cNvSpPr>
                <a:spLocks noRot="1" noChangeAspect="1" noMove="1" noResize="1" noEditPoints="1" noAdjustHandles="1" noChangeArrowheads="1" noChangeShapeType="1" noTextEdit="1"/>
              </p:cNvSpPr>
              <p:nvPr/>
            </p:nvSpPr>
            <p:spPr>
              <a:xfrm>
                <a:off x="3866864" y="3598945"/>
                <a:ext cx="1410271" cy="384721"/>
              </a:xfrm>
              <a:prstGeom prst="rect">
                <a:avLst/>
              </a:prstGeom>
              <a:blipFill>
                <a:blip r:embed="rId4"/>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5"/>
          <a:stretch>
            <a:fillRect/>
          </a:stretch>
        </p:blipFill>
        <p:spPr>
          <a:xfrm>
            <a:off x="7790537" y="3441415"/>
            <a:ext cx="873058" cy="1084501"/>
          </a:xfrm>
          <a:prstGeom prst="rect">
            <a:avLst/>
          </a:prstGeom>
        </p:spPr>
      </p:pic>
      <p:sp>
        <p:nvSpPr>
          <p:cNvPr id="37" name="Google Shape;2297;p65"/>
          <p:cNvSpPr/>
          <p:nvPr/>
        </p:nvSpPr>
        <p:spPr>
          <a:xfrm rot="-2433495">
            <a:off x="7567954" y="380404"/>
            <a:ext cx="267358" cy="770677"/>
          </a:xfrm>
          <a:custGeom>
            <a:avLst/>
            <a:gdLst/>
            <a:ahLst/>
            <a:cxnLst/>
            <a:rect l="l" t="t" r="r" b="b"/>
            <a:pathLst>
              <a:path w="7716" h="22244" extrusionOk="0">
                <a:moveTo>
                  <a:pt x="3104" y="1"/>
                </a:moveTo>
                <a:cubicBezTo>
                  <a:pt x="1384" y="1"/>
                  <a:pt x="0" y="1420"/>
                  <a:pt x="36" y="3158"/>
                </a:cubicBezTo>
                <a:lnTo>
                  <a:pt x="36" y="18394"/>
                </a:lnTo>
                <a:cubicBezTo>
                  <a:pt x="36" y="20523"/>
                  <a:pt x="1756" y="22226"/>
                  <a:pt x="3885" y="22243"/>
                </a:cubicBezTo>
                <a:cubicBezTo>
                  <a:pt x="5995" y="22226"/>
                  <a:pt x="7716" y="20505"/>
                  <a:pt x="7716" y="18394"/>
                </a:cubicBezTo>
                <a:lnTo>
                  <a:pt x="7716" y="10076"/>
                </a:lnTo>
                <a:cubicBezTo>
                  <a:pt x="7716" y="9881"/>
                  <a:pt x="7570" y="9783"/>
                  <a:pt x="7423" y="9783"/>
                </a:cubicBezTo>
                <a:cubicBezTo>
                  <a:pt x="7277" y="9783"/>
                  <a:pt x="7131" y="9881"/>
                  <a:pt x="7131" y="10076"/>
                </a:cubicBezTo>
                <a:lnTo>
                  <a:pt x="7131" y="18394"/>
                </a:lnTo>
                <a:cubicBezTo>
                  <a:pt x="7166" y="20221"/>
                  <a:pt x="5712" y="21711"/>
                  <a:pt x="3885" y="21711"/>
                </a:cubicBezTo>
                <a:cubicBezTo>
                  <a:pt x="2058" y="21711"/>
                  <a:pt x="586" y="20221"/>
                  <a:pt x="639" y="18394"/>
                </a:cubicBezTo>
                <a:lnTo>
                  <a:pt x="639" y="3158"/>
                </a:lnTo>
                <a:cubicBezTo>
                  <a:pt x="674" y="1810"/>
                  <a:pt x="1774" y="746"/>
                  <a:pt x="3104" y="746"/>
                </a:cubicBezTo>
                <a:cubicBezTo>
                  <a:pt x="4452" y="746"/>
                  <a:pt x="5534" y="1810"/>
                  <a:pt x="5587" y="3158"/>
                </a:cubicBezTo>
                <a:lnTo>
                  <a:pt x="5587" y="16851"/>
                </a:lnTo>
                <a:cubicBezTo>
                  <a:pt x="5552" y="17774"/>
                  <a:pt x="4789" y="18501"/>
                  <a:pt x="3885" y="18501"/>
                </a:cubicBezTo>
                <a:cubicBezTo>
                  <a:pt x="2962" y="18501"/>
                  <a:pt x="2200" y="17774"/>
                  <a:pt x="2182" y="16851"/>
                </a:cubicBezTo>
                <a:lnTo>
                  <a:pt x="2182" y="4240"/>
                </a:lnTo>
                <a:cubicBezTo>
                  <a:pt x="2182" y="4036"/>
                  <a:pt x="2031" y="3934"/>
                  <a:pt x="1880" y="3934"/>
                </a:cubicBezTo>
                <a:cubicBezTo>
                  <a:pt x="1730" y="3934"/>
                  <a:pt x="1579" y="4036"/>
                  <a:pt x="1579" y="4240"/>
                </a:cubicBezTo>
                <a:lnTo>
                  <a:pt x="1579" y="16851"/>
                </a:lnTo>
                <a:cubicBezTo>
                  <a:pt x="1543" y="18146"/>
                  <a:pt x="2590" y="19228"/>
                  <a:pt x="3885" y="19228"/>
                </a:cubicBezTo>
                <a:cubicBezTo>
                  <a:pt x="5180" y="19228"/>
                  <a:pt x="6226" y="18146"/>
                  <a:pt x="6173" y="16851"/>
                </a:cubicBezTo>
                <a:lnTo>
                  <a:pt x="6173" y="3158"/>
                </a:lnTo>
                <a:cubicBezTo>
                  <a:pt x="6226" y="1420"/>
                  <a:pt x="4842" y="1"/>
                  <a:pt x="3104" y="1"/>
                </a:cubicBezTo>
                <a:close/>
              </a:path>
            </a:pathLst>
          </a:custGeom>
          <a:solidFill>
            <a:schemeClr val="lt1"/>
          </a:solidFill>
          <a:ln>
            <a:noFill/>
          </a:ln>
          <a:effectLst>
            <a:outerShdw dist="19050" dir="1380000" algn="bl" rotWithShape="0">
              <a:schemeClr val="accent3">
                <a:alpha val="42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 name="Google Shape;2298;p65"/>
          <p:cNvSpPr/>
          <p:nvPr/>
        </p:nvSpPr>
        <p:spPr>
          <a:xfrm rot="-5400496">
            <a:off x="7873284" y="199117"/>
            <a:ext cx="267359" cy="770699"/>
          </a:xfrm>
          <a:custGeom>
            <a:avLst/>
            <a:gdLst/>
            <a:ahLst/>
            <a:cxnLst/>
            <a:rect l="l" t="t" r="r" b="b"/>
            <a:pathLst>
              <a:path w="7716" h="22244" extrusionOk="0">
                <a:moveTo>
                  <a:pt x="3104" y="1"/>
                </a:moveTo>
                <a:cubicBezTo>
                  <a:pt x="1384" y="1"/>
                  <a:pt x="0" y="1420"/>
                  <a:pt x="36" y="3158"/>
                </a:cubicBezTo>
                <a:lnTo>
                  <a:pt x="36" y="18394"/>
                </a:lnTo>
                <a:cubicBezTo>
                  <a:pt x="36" y="20523"/>
                  <a:pt x="1756" y="22226"/>
                  <a:pt x="3885" y="22243"/>
                </a:cubicBezTo>
                <a:cubicBezTo>
                  <a:pt x="5995" y="22226"/>
                  <a:pt x="7716" y="20505"/>
                  <a:pt x="7716" y="18394"/>
                </a:cubicBezTo>
                <a:lnTo>
                  <a:pt x="7716" y="10076"/>
                </a:lnTo>
                <a:cubicBezTo>
                  <a:pt x="7716" y="9881"/>
                  <a:pt x="7570" y="9783"/>
                  <a:pt x="7423" y="9783"/>
                </a:cubicBezTo>
                <a:cubicBezTo>
                  <a:pt x="7277" y="9783"/>
                  <a:pt x="7131" y="9881"/>
                  <a:pt x="7131" y="10076"/>
                </a:cubicBezTo>
                <a:lnTo>
                  <a:pt x="7131" y="18394"/>
                </a:lnTo>
                <a:cubicBezTo>
                  <a:pt x="7166" y="20221"/>
                  <a:pt x="5712" y="21711"/>
                  <a:pt x="3885" y="21711"/>
                </a:cubicBezTo>
                <a:cubicBezTo>
                  <a:pt x="2058" y="21711"/>
                  <a:pt x="586" y="20221"/>
                  <a:pt x="639" y="18394"/>
                </a:cubicBezTo>
                <a:lnTo>
                  <a:pt x="639" y="3158"/>
                </a:lnTo>
                <a:cubicBezTo>
                  <a:pt x="674" y="1810"/>
                  <a:pt x="1774" y="746"/>
                  <a:pt x="3104" y="746"/>
                </a:cubicBezTo>
                <a:cubicBezTo>
                  <a:pt x="4452" y="746"/>
                  <a:pt x="5534" y="1810"/>
                  <a:pt x="5587" y="3158"/>
                </a:cubicBezTo>
                <a:lnTo>
                  <a:pt x="5587" y="16851"/>
                </a:lnTo>
                <a:cubicBezTo>
                  <a:pt x="5552" y="17774"/>
                  <a:pt x="4789" y="18501"/>
                  <a:pt x="3885" y="18501"/>
                </a:cubicBezTo>
                <a:cubicBezTo>
                  <a:pt x="2962" y="18501"/>
                  <a:pt x="2200" y="17774"/>
                  <a:pt x="2182" y="16851"/>
                </a:cubicBezTo>
                <a:lnTo>
                  <a:pt x="2182" y="4240"/>
                </a:lnTo>
                <a:cubicBezTo>
                  <a:pt x="2182" y="4036"/>
                  <a:pt x="2031" y="3934"/>
                  <a:pt x="1880" y="3934"/>
                </a:cubicBezTo>
                <a:cubicBezTo>
                  <a:pt x="1730" y="3934"/>
                  <a:pt x="1579" y="4036"/>
                  <a:pt x="1579" y="4240"/>
                </a:cubicBezTo>
                <a:lnTo>
                  <a:pt x="1579" y="16851"/>
                </a:lnTo>
                <a:cubicBezTo>
                  <a:pt x="1543" y="18146"/>
                  <a:pt x="2590" y="19228"/>
                  <a:pt x="3885" y="19228"/>
                </a:cubicBezTo>
                <a:cubicBezTo>
                  <a:pt x="5180" y="19228"/>
                  <a:pt x="6226" y="18146"/>
                  <a:pt x="6173" y="16851"/>
                </a:cubicBezTo>
                <a:lnTo>
                  <a:pt x="6173" y="3158"/>
                </a:lnTo>
                <a:cubicBezTo>
                  <a:pt x="6226" y="1420"/>
                  <a:pt x="4842" y="1"/>
                  <a:pt x="3104" y="1"/>
                </a:cubicBezTo>
                <a:close/>
              </a:path>
            </a:pathLst>
          </a:custGeom>
          <a:solidFill>
            <a:schemeClr val="accent5"/>
          </a:solidFill>
          <a:ln>
            <a:noFill/>
          </a:ln>
          <a:effectLst>
            <a:outerShdw dist="19050" dir="1380000" algn="bl" rotWithShape="0">
              <a:schemeClr val="accent3">
                <a:alpha val="42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8"/>
        <p:cNvGrpSpPr/>
        <p:nvPr/>
      </p:nvGrpSpPr>
      <p:grpSpPr>
        <a:xfrm>
          <a:off x="0" y="0"/>
          <a:ext cx="0" cy="0"/>
          <a:chOff x="0" y="0"/>
          <a:chExt cx="0" cy="0"/>
        </a:xfrm>
      </p:grpSpPr>
      <p:sp>
        <p:nvSpPr>
          <p:cNvPr id="29" name="Rectangle 28"/>
          <p:cNvSpPr/>
          <p:nvPr/>
        </p:nvSpPr>
        <p:spPr>
          <a:xfrm>
            <a:off x="2755637" y="827440"/>
            <a:ext cx="3632726" cy="44627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300" b="1" i="0" u="none" strike="noStrike" kern="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sym typeface="Arial"/>
              </a:rPr>
              <a:t>Trắc nghiệm trả lời ngắn</a:t>
            </a:r>
          </a:p>
        </p:txBody>
      </p:sp>
      <p:sp>
        <p:nvSpPr>
          <p:cNvPr id="31" name="Rectangle 30"/>
          <p:cNvSpPr/>
          <p:nvPr/>
        </p:nvSpPr>
        <p:spPr>
          <a:xfrm>
            <a:off x="1353462" y="3762838"/>
            <a:ext cx="6653502" cy="584775"/>
          </a:xfrm>
          <a:prstGeom prst="rect">
            <a:avLst/>
          </a:prstGeom>
        </p:spPr>
        <p:txBody>
          <a:bodyPr wrap="square">
            <a:spAutoFit/>
          </a:bodyPr>
          <a:lstStyle/>
          <a:p>
            <a:pPr marL="0" marR="0" lvl="0" indent="0" algn="l" defTabSz="457200" rtl="0" eaLnBrk="1" fontAlgn="auto" latinLnBrk="0" hangingPunct="1">
              <a:lnSpc>
                <a:spcPct val="200000"/>
              </a:lnSpc>
              <a:spcBef>
                <a:spcPts val="600"/>
              </a:spcBef>
              <a:spcAft>
                <a:spcPts val="600"/>
              </a:spcAft>
              <a:buClrTx/>
              <a:buSzTx/>
              <a:buFont typeface="Arial"/>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r>
              <a:rPr kumimoji="0" lang="vi-VN"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r>
              <a:rPr kumimoji="0" lang="vi-VN" sz="1600" b="0" i="0" u="none" strike="noStrike" kern="120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r>
              <a:rPr kumimoji="0" lang="vi-VN" sz="1600" b="0" i="0" u="none" strike="noStrike" kern="120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r>
              <a:rPr kumimoji="0" lang="vi-VN" sz="1600" b="0" i="0" u="none" strike="noStrike" kern="120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6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32" name="Rectangle 31"/>
              <p:cNvSpPr/>
              <p:nvPr/>
            </p:nvSpPr>
            <p:spPr>
              <a:xfrm>
                <a:off x="3866864" y="3670504"/>
                <a:ext cx="1410271" cy="384721"/>
              </a:xfrm>
              <a:prstGeom prst="rect">
                <a:avLst/>
              </a:prstGeom>
            </p:spPr>
            <p:txBody>
              <a:bodyPr wrap="square">
                <a:spAutoFit/>
              </a:bodyPr>
              <a:lstStyle/>
              <a:p>
                <a:pPr lvl="0" algn="ctr" defTabSz="457200">
                  <a:buClrTx/>
                  <a:defRPr/>
                </a:pPr>
                <a14:m>
                  <m:oMathPara xmlns:m="http://schemas.openxmlformats.org/officeDocument/2006/math">
                    <m:oMathParaPr>
                      <m:jc m:val="centerGroup"/>
                    </m:oMathParaPr>
                    <m:oMath xmlns:m="http://schemas.openxmlformats.org/officeDocument/2006/math">
                      <m:r>
                        <a:rPr lang="en-US" sz="1900" b="1">
                          <a:solidFill>
                            <a:srgbClr val="C00000"/>
                          </a:solidFill>
                          <a:latin typeface="Cambria Math" panose="02040503050406030204" pitchFamily="18" charset="0"/>
                          <a:ea typeface="Calibri" panose="020F0502020204030204" pitchFamily="34" charset="0"/>
                          <a:cs typeface="Times New Roman" panose="02020603050405020304" pitchFamily="18" charset="0"/>
                        </a:rPr>
                        <m:t>𝟎</m:t>
                      </m:r>
                      <m:r>
                        <a:rPr lang="en-US" sz="1900" b="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1900" b="1">
                          <a:solidFill>
                            <a:srgbClr val="C00000"/>
                          </a:solidFill>
                          <a:latin typeface="Cambria Math" panose="02040503050406030204" pitchFamily="18" charset="0"/>
                          <a:ea typeface="Calibri" panose="020F0502020204030204" pitchFamily="34" charset="0"/>
                          <a:cs typeface="Times New Roman" panose="02020603050405020304" pitchFamily="18" charset="0"/>
                        </a:rPr>
                        <m:t>𝟔𝟒𝟏</m:t>
                      </m:r>
                    </m:oMath>
                  </m:oMathPara>
                </a14:m>
                <a:endParaRPr kumimoji="0" lang="en-US" sz="1900" b="1" i="0" u="none" strike="noStrike" kern="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endParaRPr>
              </a:p>
            </p:txBody>
          </p:sp>
        </mc:Choice>
        <mc:Fallback>
          <p:sp>
            <p:nvSpPr>
              <p:cNvPr id="32" name="Rectangle 31"/>
              <p:cNvSpPr>
                <a:spLocks noRot="1" noChangeAspect="1" noMove="1" noResize="1" noEditPoints="1" noAdjustHandles="1" noChangeArrowheads="1" noChangeShapeType="1" noTextEdit="1"/>
              </p:cNvSpPr>
              <p:nvPr/>
            </p:nvSpPr>
            <p:spPr>
              <a:xfrm>
                <a:off x="3866864" y="3670504"/>
                <a:ext cx="1410271" cy="384721"/>
              </a:xfrm>
              <a:prstGeom prst="rect">
                <a:avLst/>
              </a:prstGeom>
              <a:blipFill>
                <a:blip r:embed="rId3"/>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7790537" y="3441415"/>
            <a:ext cx="873058" cy="1084501"/>
          </a:xfrm>
          <a:prstGeom prst="rect">
            <a:avLst/>
          </a:prstGeom>
        </p:spPr>
      </p:pic>
      <p:grpSp>
        <p:nvGrpSpPr>
          <p:cNvPr id="3" name="Group 2"/>
          <p:cNvGrpSpPr/>
          <p:nvPr/>
        </p:nvGrpSpPr>
        <p:grpSpPr>
          <a:xfrm>
            <a:off x="1281900" y="1365793"/>
            <a:ext cx="6580200" cy="1938992"/>
            <a:chOff x="1281900" y="1373744"/>
            <a:chExt cx="6580200" cy="1938992"/>
          </a:xfrm>
        </p:grpSpPr>
        <p:sp>
          <p:nvSpPr>
            <p:cNvPr id="30" name="Rectangle 29"/>
            <p:cNvSpPr/>
            <p:nvPr/>
          </p:nvSpPr>
          <p:spPr>
            <a:xfrm>
              <a:off x="1281900" y="1373744"/>
              <a:ext cx="6580200" cy="1938992"/>
            </a:xfrm>
            <a:prstGeom prst="rect">
              <a:avLst/>
            </a:prstGeom>
          </p:spPr>
          <p:txBody>
            <a:bodyPr wrap="square">
              <a:spAutoFit/>
            </a:bodyPr>
            <a:lstStyle/>
            <a:p>
              <a:pPr algn="just">
                <a:lnSpc>
                  <a:spcPct val="150000"/>
                </a:lnSpc>
                <a:tabLst>
                  <a:tab pos="1719580" algn="l"/>
                  <a:tab pos="3262630" algn="l"/>
                  <a:tab pos="4806315" algn="l"/>
                </a:tabLst>
              </a:pPr>
              <a:r>
                <a:rPr lang="en-US" sz="1600" b="1" kern="100">
                  <a:latin typeface="+mj-lt"/>
                  <a:ea typeface="Malgun Gothic" panose="020B0503020000020004" pitchFamily="34" charset="-127"/>
                  <a:cs typeface="Times New Roman" panose="02020603050405020304" pitchFamily="18" charset="0"/>
                </a:rPr>
                <a:t>Câu 2: </a:t>
              </a:r>
              <a:r>
                <a:rPr lang="en-US" sz="1600" kern="100">
                  <a:effectLst/>
                  <a:latin typeface="+mj-lt"/>
                  <a:ea typeface="Malgun Gothic" panose="020B0503020000020004" pitchFamily="34" charset="-127"/>
                  <a:cs typeface="Times New Roman" panose="02020603050405020304" pitchFamily="18" charset="0"/>
                </a:rPr>
                <a:t>Anh Bình tham gia quảng cáo cho một loại sản phẩm. Xác suất 1 lần quảng cáo thành công (tức là bán được sản phẩm sau lần quảng cáo đó) của anh Bình là</a:t>
              </a:r>
              <a:r>
                <a:rPr lang="en-US" sz="1600" kern="100">
                  <a:effectLst/>
                  <a:latin typeface="+mj-lt"/>
                  <a:ea typeface="Malgun Gothic" panose="020B0503020000020004" pitchFamily="34" charset="-127"/>
                  <a:cs typeface="Times New Roman" panose="02020603050405020304" pitchFamily="18" charset="0"/>
                </a:rPr>
                <a:t> </a:t>
              </a:r>
              <a:r>
                <a:rPr lang="en-US" sz="1600" kern="100" smtClean="0">
                  <a:effectLst/>
                  <a:latin typeface="+mj-lt"/>
                  <a:ea typeface="Malgun Gothic" panose="020B0503020000020004" pitchFamily="34" charset="-127"/>
                  <a:cs typeface="Times New Roman" panose="02020603050405020304" pitchFamily="18" charset="0"/>
                </a:rPr>
                <a:t>    . </a:t>
              </a:r>
              <a:r>
                <a:rPr lang="en-US" sz="1600" kern="100">
                  <a:effectLst/>
                  <a:latin typeface="+mj-lt"/>
                  <a:ea typeface="Malgun Gothic" panose="020B0503020000020004" pitchFamily="34" charset="-127"/>
                  <a:cs typeface="Times New Roman" panose="02020603050405020304" pitchFamily="18" charset="0"/>
                </a:rPr>
                <a:t>Anh Bình thực hiện 12 lần quảng cáo liên tiếp một cách độc lập. Tính xác suất để có từ 3 đến 5 lần quảng cáo thành công. (Làm tròn đến chữ số thập phân thứ ba).</a:t>
              </a:r>
              <a:endParaRPr lang="en-US" sz="1600" kern="100">
                <a:latin typeface="+mj-lt"/>
                <a:ea typeface="Aptos"/>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Rectangle 1"/>
                <p:cNvSpPr/>
                <p:nvPr/>
              </p:nvSpPr>
              <p:spPr>
                <a:xfrm>
                  <a:off x="3558382" y="2057809"/>
                  <a:ext cx="356188" cy="55496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1600" i="1" kern="100">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kern="100">
                                <a:latin typeface="Cambria Math" panose="02040503050406030204" pitchFamily="18" charset="0"/>
                                <a:ea typeface="Malgun Gothic" panose="020B0503020000020004" pitchFamily="34" charset="-127"/>
                                <a:cs typeface="Times New Roman" panose="02020603050405020304" pitchFamily="18" charset="0"/>
                              </a:rPr>
                              <m:t>1</m:t>
                            </m:r>
                          </m:num>
                          <m:den>
                            <m:r>
                              <a:rPr lang="en-US" sz="1600" i="1" kern="100">
                                <a:latin typeface="Cambria Math" panose="02040503050406030204" pitchFamily="18" charset="0"/>
                                <a:ea typeface="Malgun Gothic" panose="020B0503020000020004" pitchFamily="34" charset="-127"/>
                                <a:cs typeface="Times New Roman" panose="02020603050405020304" pitchFamily="18" charset="0"/>
                              </a:rPr>
                              <m:t>3</m:t>
                            </m:r>
                          </m:den>
                        </m:f>
                      </m:oMath>
                    </m:oMathPara>
                  </a14:m>
                  <a:endParaRPr lang="en-US"/>
                </a:p>
              </p:txBody>
            </p:sp>
          </mc:Choice>
          <mc:Fallback>
            <p:sp>
              <p:nvSpPr>
                <p:cNvPr id="2" name="Rectangle 1"/>
                <p:cNvSpPr>
                  <a:spLocks noRot="1" noChangeAspect="1" noMove="1" noResize="1" noEditPoints="1" noAdjustHandles="1" noChangeArrowheads="1" noChangeShapeType="1" noTextEdit="1"/>
                </p:cNvSpPr>
                <p:nvPr/>
              </p:nvSpPr>
              <p:spPr>
                <a:xfrm>
                  <a:off x="3558382" y="2057809"/>
                  <a:ext cx="356188" cy="554960"/>
                </a:xfrm>
                <a:prstGeom prst="rect">
                  <a:avLst/>
                </a:prstGeom>
                <a:blipFill>
                  <a:blip r:embed="rId5"/>
                  <a:stretch>
                    <a:fillRect/>
                  </a:stretch>
                </a:blipFill>
              </p:spPr>
              <p:txBody>
                <a:bodyPr/>
                <a:lstStyle/>
                <a:p>
                  <a:r>
                    <a:rPr lang="en-US">
                      <a:noFill/>
                    </a:rPr>
                    <a:t> </a:t>
                  </a:r>
                </a:p>
              </p:txBody>
            </p:sp>
          </mc:Fallback>
        </mc:AlternateContent>
      </p:grpSp>
      <p:sp>
        <p:nvSpPr>
          <p:cNvPr id="9" name="Google Shape;2297;p65"/>
          <p:cNvSpPr/>
          <p:nvPr/>
        </p:nvSpPr>
        <p:spPr>
          <a:xfrm rot="-2433495">
            <a:off x="7567954" y="380404"/>
            <a:ext cx="267358" cy="770677"/>
          </a:xfrm>
          <a:custGeom>
            <a:avLst/>
            <a:gdLst/>
            <a:ahLst/>
            <a:cxnLst/>
            <a:rect l="l" t="t" r="r" b="b"/>
            <a:pathLst>
              <a:path w="7716" h="22244" extrusionOk="0">
                <a:moveTo>
                  <a:pt x="3104" y="1"/>
                </a:moveTo>
                <a:cubicBezTo>
                  <a:pt x="1384" y="1"/>
                  <a:pt x="0" y="1420"/>
                  <a:pt x="36" y="3158"/>
                </a:cubicBezTo>
                <a:lnTo>
                  <a:pt x="36" y="18394"/>
                </a:lnTo>
                <a:cubicBezTo>
                  <a:pt x="36" y="20523"/>
                  <a:pt x="1756" y="22226"/>
                  <a:pt x="3885" y="22243"/>
                </a:cubicBezTo>
                <a:cubicBezTo>
                  <a:pt x="5995" y="22226"/>
                  <a:pt x="7716" y="20505"/>
                  <a:pt x="7716" y="18394"/>
                </a:cubicBezTo>
                <a:lnTo>
                  <a:pt x="7716" y="10076"/>
                </a:lnTo>
                <a:cubicBezTo>
                  <a:pt x="7716" y="9881"/>
                  <a:pt x="7570" y="9783"/>
                  <a:pt x="7423" y="9783"/>
                </a:cubicBezTo>
                <a:cubicBezTo>
                  <a:pt x="7277" y="9783"/>
                  <a:pt x="7131" y="9881"/>
                  <a:pt x="7131" y="10076"/>
                </a:cubicBezTo>
                <a:lnTo>
                  <a:pt x="7131" y="18394"/>
                </a:lnTo>
                <a:cubicBezTo>
                  <a:pt x="7166" y="20221"/>
                  <a:pt x="5712" y="21711"/>
                  <a:pt x="3885" y="21711"/>
                </a:cubicBezTo>
                <a:cubicBezTo>
                  <a:pt x="2058" y="21711"/>
                  <a:pt x="586" y="20221"/>
                  <a:pt x="639" y="18394"/>
                </a:cubicBezTo>
                <a:lnTo>
                  <a:pt x="639" y="3158"/>
                </a:lnTo>
                <a:cubicBezTo>
                  <a:pt x="674" y="1810"/>
                  <a:pt x="1774" y="746"/>
                  <a:pt x="3104" y="746"/>
                </a:cubicBezTo>
                <a:cubicBezTo>
                  <a:pt x="4452" y="746"/>
                  <a:pt x="5534" y="1810"/>
                  <a:pt x="5587" y="3158"/>
                </a:cubicBezTo>
                <a:lnTo>
                  <a:pt x="5587" y="16851"/>
                </a:lnTo>
                <a:cubicBezTo>
                  <a:pt x="5552" y="17774"/>
                  <a:pt x="4789" y="18501"/>
                  <a:pt x="3885" y="18501"/>
                </a:cubicBezTo>
                <a:cubicBezTo>
                  <a:pt x="2962" y="18501"/>
                  <a:pt x="2200" y="17774"/>
                  <a:pt x="2182" y="16851"/>
                </a:cubicBezTo>
                <a:lnTo>
                  <a:pt x="2182" y="4240"/>
                </a:lnTo>
                <a:cubicBezTo>
                  <a:pt x="2182" y="4036"/>
                  <a:pt x="2031" y="3934"/>
                  <a:pt x="1880" y="3934"/>
                </a:cubicBezTo>
                <a:cubicBezTo>
                  <a:pt x="1730" y="3934"/>
                  <a:pt x="1579" y="4036"/>
                  <a:pt x="1579" y="4240"/>
                </a:cubicBezTo>
                <a:lnTo>
                  <a:pt x="1579" y="16851"/>
                </a:lnTo>
                <a:cubicBezTo>
                  <a:pt x="1543" y="18146"/>
                  <a:pt x="2590" y="19228"/>
                  <a:pt x="3885" y="19228"/>
                </a:cubicBezTo>
                <a:cubicBezTo>
                  <a:pt x="5180" y="19228"/>
                  <a:pt x="6226" y="18146"/>
                  <a:pt x="6173" y="16851"/>
                </a:cubicBezTo>
                <a:lnTo>
                  <a:pt x="6173" y="3158"/>
                </a:lnTo>
                <a:cubicBezTo>
                  <a:pt x="6226" y="1420"/>
                  <a:pt x="4842" y="1"/>
                  <a:pt x="3104" y="1"/>
                </a:cubicBezTo>
                <a:close/>
              </a:path>
            </a:pathLst>
          </a:custGeom>
          <a:solidFill>
            <a:schemeClr val="lt1"/>
          </a:solidFill>
          <a:ln>
            <a:noFill/>
          </a:ln>
          <a:effectLst>
            <a:outerShdw dist="19050" dir="1380000" algn="bl" rotWithShape="0">
              <a:schemeClr val="accent3">
                <a:alpha val="42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 name="Google Shape;2298;p65"/>
          <p:cNvSpPr/>
          <p:nvPr/>
        </p:nvSpPr>
        <p:spPr>
          <a:xfrm rot="-5400496">
            <a:off x="7873284" y="199117"/>
            <a:ext cx="267359" cy="770699"/>
          </a:xfrm>
          <a:custGeom>
            <a:avLst/>
            <a:gdLst/>
            <a:ahLst/>
            <a:cxnLst/>
            <a:rect l="l" t="t" r="r" b="b"/>
            <a:pathLst>
              <a:path w="7716" h="22244" extrusionOk="0">
                <a:moveTo>
                  <a:pt x="3104" y="1"/>
                </a:moveTo>
                <a:cubicBezTo>
                  <a:pt x="1384" y="1"/>
                  <a:pt x="0" y="1420"/>
                  <a:pt x="36" y="3158"/>
                </a:cubicBezTo>
                <a:lnTo>
                  <a:pt x="36" y="18394"/>
                </a:lnTo>
                <a:cubicBezTo>
                  <a:pt x="36" y="20523"/>
                  <a:pt x="1756" y="22226"/>
                  <a:pt x="3885" y="22243"/>
                </a:cubicBezTo>
                <a:cubicBezTo>
                  <a:pt x="5995" y="22226"/>
                  <a:pt x="7716" y="20505"/>
                  <a:pt x="7716" y="18394"/>
                </a:cubicBezTo>
                <a:lnTo>
                  <a:pt x="7716" y="10076"/>
                </a:lnTo>
                <a:cubicBezTo>
                  <a:pt x="7716" y="9881"/>
                  <a:pt x="7570" y="9783"/>
                  <a:pt x="7423" y="9783"/>
                </a:cubicBezTo>
                <a:cubicBezTo>
                  <a:pt x="7277" y="9783"/>
                  <a:pt x="7131" y="9881"/>
                  <a:pt x="7131" y="10076"/>
                </a:cubicBezTo>
                <a:lnTo>
                  <a:pt x="7131" y="18394"/>
                </a:lnTo>
                <a:cubicBezTo>
                  <a:pt x="7166" y="20221"/>
                  <a:pt x="5712" y="21711"/>
                  <a:pt x="3885" y="21711"/>
                </a:cubicBezTo>
                <a:cubicBezTo>
                  <a:pt x="2058" y="21711"/>
                  <a:pt x="586" y="20221"/>
                  <a:pt x="639" y="18394"/>
                </a:cubicBezTo>
                <a:lnTo>
                  <a:pt x="639" y="3158"/>
                </a:lnTo>
                <a:cubicBezTo>
                  <a:pt x="674" y="1810"/>
                  <a:pt x="1774" y="746"/>
                  <a:pt x="3104" y="746"/>
                </a:cubicBezTo>
                <a:cubicBezTo>
                  <a:pt x="4452" y="746"/>
                  <a:pt x="5534" y="1810"/>
                  <a:pt x="5587" y="3158"/>
                </a:cubicBezTo>
                <a:lnTo>
                  <a:pt x="5587" y="16851"/>
                </a:lnTo>
                <a:cubicBezTo>
                  <a:pt x="5552" y="17774"/>
                  <a:pt x="4789" y="18501"/>
                  <a:pt x="3885" y="18501"/>
                </a:cubicBezTo>
                <a:cubicBezTo>
                  <a:pt x="2962" y="18501"/>
                  <a:pt x="2200" y="17774"/>
                  <a:pt x="2182" y="16851"/>
                </a:cubicBezTo>
                <a:lnTo>
                  <a:pt x="2182" y="4240"/>
                </a:lnTo>
                <a:cubicBezTo>
                  <a:pt x="2182" y="4036"/>
                  <a:pt x="2031" y="3934"/>
                  <a:pt x="1880" y="3934"/>
                </a:cubicBezTo>
                <a:cubicBezTo>
                  <a:pt x="1730" y="3934"/>
                  <a:pt x="1579" y="4036"/>
                  <a:pt x="1579" y="4240"/>
                </a:cubicBezTo>
                <a:lnTo>
                  <a:pt x="1579" y="16851"/>
                </a:lnTo>
                <a:cubicBezTo>
                  <a:pt x="1543" y="18146"/>
                  <a:pt x="2590" y="19228"/>
                  <a:pt x="3885" y="19228"/>
                </a:cubicBezTo>
                <a:cubicBezTo>
                  <a:pt x="5180" y="19228"/>
                  <a:pt x="6226" y="18146"/>
                  <a:pt x="6173" y="16851"/>
                </a:cubicBezTo>
                <a:lnTo>
                  <a:pt x="6173" y="3158"/>
                </a:lnTo>
                <a:cubicBezTo>
                  <a:pt x="6226" y="1420"/>
                  <a:pt x="4842" y="1"/>
                  <a:pt x="3104" y="1"/>
                </a:cubicBezTo>
                <a:close/>
              </a:path>
            </a:pathLst>
          </a:custGeom>
          <a:solidFill>
            <a:schemeClr val="accent5"/>
          </a:solidFill>
          <a:ln>
            <a:noFill/>
          </a:ln>
          <a:effectLst>
            <a:outerShdw dist="19050" dir="1380000" algn="bl" rotWithShape="0">
              <a:schemeClr val="accent3">
                <a:alpha val="42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34798214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2180" y="4280622"/>
            <a:ext cx="9626589" cy="862879"/>
            <a:chOff x="0" y="0"/>
            <a:chExt cx="5070796" cy="454520"/>
          </a:xfrm>
          <a:solidFill>
            <a:srgbClr val="F4A488"/>
          </a:solidFill>
        </p:grpSpPr>
        <p:sp>
          <p:nvSpPr>
            <p:cNvPr id="3" name="Freeform 3"/>
            <p:cNvSpPr/>
            <p:nvPr/>
          </p:nvSpPr>
          <p:spPr>
            <a:xfrm>
              <a:off x="0" y="0"/>
              <a:ext cx="5070796" cy="454520"/>
            </a:xfrm>
            <a:custGeom>
              <a:avLst/>
              <a:gdLst/>
              <a:ahLst/>
              <a:cxnLst/>
              <a:rect l="l" t="t" r="r" b="b"/>
              <a:pathLst>
                <a:path w="5070796" h="454520">
                  <a:moveTo>
                    <a:pt x="0" y="0"/>
                  </a:moveTo>
                  <a:lnTo>
                    <a:pt x="5070796" y="0"/>
                  </a:lnTo>
                  <a:lnTo>
                    <a:pt x="5070796" y="454520"/>
                  </a:lnTo>
                  <a:lnTo>
                    <a:pt x="0" y="454520"/>
                  </a:lnTo>
                  <a:close/>
                </a:path>
              </a:pathLst>
            </a:custGeom>
            <a:grpFill/>
          </p:spPr>
        </p:sp>
        <p:sp>
          <p:nvSpPr>
            <p:cNvPr id="4" name="TextBox 4"/>
            <p:cNvSpPr txBox="1"/>
            <p:nvPr/>
          </p:nvSpPr>
          <p:spPr>
            <a:xfrm>
              <a:off x="0" y="-38100"/>
              <a:ext cx="5070796" cy="492620"/>
            </a:xfrm>
            <a:prstGeom prst="rect">
              <a:avLst/>
            </a:prstGeom>
            <a:grpFill/>
          </p:spPr>
          <p:txBody>
            <a:bodyPr lIns="25400" tIns="25400" rIns="25400" bIns="25400" rtlCol="0" anchor="ctr"/>
            <a:lstStyle/>
            <a:p>
              <a:pPr algn="ctr" defTabSz="457200">
                <a:lnSpc>
                  <a:spcPts val="1330"/>
                </a:lnSpc>
                <a:spcBef>
                  <a:spcPct val="0"/>
                </a:spcBef>
                <a:buClrTx/>
              </a:pPr>
              <a:endParaRPr sz="900" kern="1200">
                <a:solidFill>
                  <a:prstClr val="black"/>
                </a:solidFill>
                <a:latin typeface="Calibri"/>
                <a:ea typeface="+mn-ea"/>
                <a:cs typeface="+mn-cs"/>
              </a:endParaRPr>
            </a:p>
          </p:txBody>
        </p:sp>
      </p:grpSp>
      <p:sp>
        <p:nvSpPr>
          <p:cNvPr id="5" name="Freeform 5"/>
          <p:cNvSpPr/>
          <p:nvPr/>
        </p:nvSpPr>
        <p:spPr>
          <a:xfrm>
            <a:off x="4910484" y="509270"/>
            <a:ext cx="4267201" cy="4124961"/>
          </a:xfrm>
          <a:custGeom>
            <a:avLst/>
            <a:gdLst/>
            <a:ahLst/>
            <a:cxnLst/>
            <a:rect l="l" t="t" r="r" b="b"/>
            <a:pathLst>
              <a:path w="9064015" h="8761881">
                <a:moveTo>
                  <a:pt x="0" y="0"/>
                </a:moveTo>
                <a:lnTo>
                  <a:pt x="9064015" y="0"/>
                </a:lnTo>
                <a:lnTo>
                  <a:pt x="9064015" y="8761882"/>
                </a:lnTo>
                <a:lnTo>
                  <a:pt x="0" y="876188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7" name="Group 2">
            <a:extLst>
              <a:ext uri="{FF2B5EF4-FFF2-40B4-BE49-F238E27FC236}">
                <a16:creationId xmlns:a16="http://schemas.microsoft.com/office/drawing/2014/main" id="{C801F0B9-90B5-8BC7-5C73-0A1C2F62E426}"/>
              </a:ext>
            </a:extLst>
          </p:cNvPr>
          <p:cNvGrpSpPr/>
          <p:nvPr/>
        </p:nvGrpSpPr>
        <p:grpSpPr>
          <a:xfrm>
            <a:off x="533400" y="735312"/>
            <a:ext cx="4267200" cy="882477"/>
            <a:chOff x="0" y="-38100"/>
            <a:chExt cx="1845097" cy="464844"/>
          </a:xfrm>
        </p:grpSpPr>
        <p:sp>
          <p:nvSpPr>
            <p:cNvPr id="8" name="Freeform 3">
              <a:extLst>
                <a:ext uri="{FF2B5EF4-FFF2-40B4-BE49-F238E27FC236}">
                  <a16:creationId xmlns:a16="http://schemas.microsoft.com/office/drawing/2014/main" id="{DFA3FC64-5454-E84F-29A3-07713E644394}"/>
                </a:ext>
              </a:extLst>
            </p:cNvPr>
            <p:cNvSpPr/>
            <p:nvPr/>
          </p:nvSpPr>
          <p:spPr>
            <a:xfrm>
              <a:off x="161303" y="-4188"/>
              <a:ext cx="1367514" cy="363328"/>
            </a:xfrm>
            <a:custGeom>
              <a:avLst/>
              <a:gdLst/>
              <a:ahLst/>
              <a:cxnLst/>
              <a:rect l="l" t="t" r="r" b="b"/>
              <a:pathLst>
                <a:path w="1845097" h="426744">
                  <a:moveTo>
                    <a:pt x="56360" y="0"/>
                  </a:moveTo>
                  <a:lnTo>
                    <a:pt x="1788737" y="0"/>
                  </a:lnTo>
                  <a:cubicBezTo>
                    <a:pt x="1819864" y="0"/>
                    <a:pt x="1845097" y="25233"/>
                    <a:pt x="1845097" y="56360"/>
                  </a:cubicBezTo>
                  <a:lnTo>
                    <a:pt x="1845097" y="370384"/>
                  </a:lnTo>
                  <a:cubicBezTo>
                    <a:pt x="1845097" y="385331"/>
                    <a:pt x="1839159" y="399667"/>
                    <a:pt x="1828590" y="410236"/>
                  </a:cubicBezTo>
                  <a:cubicBezTo>
                    <a:pt x="1818020" y="420806"/>
                    <a:pt x="1803684" y="426744"/>
                    <a:pt x="1788737" y="426744"/>
                  </a:cubicBezTo>
                  <a:lnTo>
                    <a:pt x="56360" y="426744"/>
                  </a:lnTo>
                  <a:cubicBezTo>
                    <a:pt x="25233" y="426744"/>
                    <a:pt x="0" y="401510"/>
                    <a:pt x="0" y="370384"/>
                  </a:cubicBezTo>
                  <a:lnTo>
                    <a:pt x="0" y="56360"/>
                  </a:lnTo>
                  <a:cubicBezTo>
                    <a:pt x="0" y="25233"/>
                    <a:pt x="25233" y="0"/>
                    <a:pt x="56360" y="0"/>
                  </a:cubicBezTo>
                  <a:close/>
                </a:path>
              </a:pathLst>
            </a:custGeom>
            <a:solidFill>
              <a:srgbClr val="FFFFFF"/>
            </a:solidFill>
          </p:spPr>
        </p:sp>
        <p:sp>
          <p:nvSpPr>
            <p:cNvPr id="9" name="TextBox 4">
              <a:extLst>
                <a:ext uri="{FF2B5EF4-FFF2-40B4-BE49-F238E27FC236}">
                  <a16:creationId xmlns:a16="http://schemas.microsoft.com/office/drawing/2014/main" id="{709AEE94-773E-1370-DFD7-055E0204C3FC}"/>
                </a:ext>
              </a:extLst>
            </p:cNvPr>
            <p:cNvSpPr txBox="1"/>
            <p:nvPr/>
          </p:nvSpPr>
          <p:spPr>
            <a:xfrm>
              <a:off x="0" y="-38100"/>
              <a:ext cx="1845097" cy="464844"/>
            </a:xfrm>
            <a:prstGeom prst="rect">
              <a:avLst/>
            </a:prstGeom>
          </p:spPr>
          <p:txBody>
            <a:bodyPr lIns="25400" tIns="25400" rIns="25400" bIns="25400" rtlCol="0" anchor="ctr"/>
            <a:lstStyle/>
            <a:p>
              <a:pPr algn="ctr" defTabSz="457200">
                <a:lnSpc>
                  <a:spcPts val="1330"/>
                </a:lnSpc>
                <a:buClrTx/>
              </a:pPr>
              <a:endParaRPr sz="900" kern="1200">
                <a:solidFill>
                  <a:prstClr val="black"/>
                </a:solidFill>
                <a:latin typeface="Calibri"/>
                <a:ea typeface="+mn-ea"/>
                <a:cs typeface="+mn-cs"/>
              </a:endParaRPr>
            </a:p>
          </p:txBody>
        </p:sp>
      </p:grpSp>
      <p:sp>
        <p:nvSpPr>
          <p:cNvPr id="10" name="TextBox 7">
            <a:extLst>
              <a:ext uri="{FF2B5EF4-FFF2-40B4-BE49-F238E27FC236}">
                <a16:creationId xmlns:a16="http://schemas.microsoft.com/office/drawing/2014/main" id="{168C53FD-F384-E9DB-C067-6C978C74395A}"/>
              </a:ext>
            </a:extLst>
          </p:cNvPr>
          <p:cNvSpPr txBox="1"/>
          <p:nvPr/>
        </p:nvSpPr>
        <p:spPr>
          <a:xfrm>
            <a:off x="423517" y="765022"/>
            <a:ext cx="4180880" cy="667683"/>
          </a:xfrm>
          <a:prstGeom prst="rect">
            <a:avLst/>
          </a:prstGeom>
        </p:spPr>
        <p:txBody>
          <a:bodyPr lIns="0" tIns="0" rIns="0" bIns="0" rtlCol="0" anchor="t">
            <a:spAutoFit/>
          </a:bodyPr>
          <a:lstStyle/>
          <a:p>
            <a:pPr algn="ctr" defTabSz="457200">
              <a:lnSpc>
                <a:spcPct val="150000"/>
              </a:lnSpc>
              <a:buClrTx/>
            </a:pPr>
            <a:r>
              <a:rPr lang="en-US" sz="3200" b="1" kern="1200">
                <a:solidFill>
                  <a:srgbClr val="013E50"/>
                </a:solidFill>
                <a:latin typeface="Arial" panose="020B0604020202020204" pitchFamily="34" charset="0"/>
                <a:ea typeface="+mn-ea"/>
                <a:cs typeface="Arial" panose="020B0604020202020204" pitchFamily="34" charset="0"/>
              </a:rPr>
              <a:t>KHỞI ĐỘNG</a:t>
            </a:r>
          </a:p>
        </p:txBody>
      </p:sp>
      <p:sp>
        <p:nvSpPr>
          <p:cNvPr id="6" name="TextBox 7">
            <a:extLst>
              <a:ext uri="{FF2B5EF4-FFF2-40B4-BE49-F238E27FC236}">
                <a16:creationId xmlns:a16="http://schemas.microsoft.com/office/drawing/2014/main" id="{B5A8152D-DA8E-68A5-3AE8-EEB2911C4B4B}"/>
              </a:ext>
            </a:extLst>
          </p:cNvPr>
          <p:cNvSpPr txBox="1"/>
          <p:nvPr/>
        </p:nvSpPr>
        <p:spPr>
          <a:xfrm>
            <a:off x="1077707" y="1989918"/>
            <a:ext cx="2820166" cy="1015663"/>
          </a:xfrm>
          <a:prstGeom prst="rect">
            <a:avLst/>
          </a:prstGeom>
        </p:spPr>
        <p:txBody>
          <a:bodyPr wrap="square" lIns="0" tIns="0" rIns="0" bIns="0" rtlCol="0" anchor="t">
            <a:spAutoFit/>
          </a:bodyPr>
          <a:lstStyle/>
          <a:p>
            <a:pPr algn="ctr" defTabSz="457200">
              <a:lnSpc>
                <a:spcPct val="150000"/>
              </a:lnSpc>
              <a:buClrTx/>
            </a:pPr>
            <a:r>
              <a:rPr lang="en-US" sz="2200" b="1" kern="1200" dirty="0">
                <a:solidFill>
                  <a:srgbClr val="013E50"/>
                </a:solidFill>
                <a:latin typeface="Arial" panose="020B0604020202020204" pitchFamily="34" charset="0"/>
                <a:ea typeface="+mn-ea"/>
                <a:cs typeface="Arial" panose="020B0604020202020204" pitchFamily="34" charset="0"/>
              </a:rPr>
              <a:t>TRÒ CHƠI</a:t>
            </a:r>
          </a:p>
          <a:p>
            <a:pPr algn="ctr" defTabSz="457200">
              <a:lnSpc>
                <a:spcPct val="150000"/>
              </a:lnSpc>
              <a:buClrTx/>
            </a:pPr>
            <a:r>
              <a:rPr lang="en-US" sz="2200" b="1" kern="1200" dirty="0">
                <a:solidFill>
                  <a:srgbClr val="013E50"/>
                </a:solidFill>
                <a:latin typeface="Arial" panose="020B0604020202020204" pitchFamily="34" charset="0"/>
                <a:ea typeface="+mn-ea"/>
                <a:cs typeface="Arial" panose="020B0604020202020204" pitchFamily="34" charset="0"/>
              </a:rPr>
              <a:t>“</a:t>
            </a:r>
            <a:r>
              <a:rPr lang="en-US" sz="2200" b="1" kern="1200" dirty="0" err="1">
                <a:solidFill>
                  <a:srgbClr val="013E50"/>
                </a:solidFill>
                <a:latin typeface="Arial" panose="020B0604020202020204" pitchFamily="34" charset="0"/>
                <a:ea typeface="+mn-ea"/>
                <a:cs typeface="Arial" panose="020B0604020202020204" pitchFamily="34" charset="0"/>
              </a:rPr>
              <a:t>Đập</a:t>
            </a:r>
            <a:r>
              <a:rPr lang="en-US" sz="2200" b="1" kern="1200" dirty="0">
                <a:solidFill>
                  <a:srgbClr val="013E50"/>
                </a:solidFill>
                <a:latin typeface="Arial" panose="020B0604020202020204" pitchFamily="34" charset="0"/>
                <a:ea typeface="+mn-ea"/>
                <a:cs typeface="Arial" panose="020B0604020202020204" pitchFamily="34" charset="0"/>
              </a:rPr>
              <a:t> </a:t>
            </a:r>
            <a:r>
              <a:rPr lang="en-US" sz="2200" b="1" kern="1200" dirty="0" err="1">
                <a:solidFill>
                  <a:srgbClr val="013E50"/>
                </a:solidFill>
                <a:latin typeface="Arial" panose="020B0604020202020204" pitchFamily="34" charset="0"/>
                <a:ea typeface="+mn-ea"/>
                <a:cs typeface="Arial" panose="020B0604020202020204" pitchFamily="34" charset="0"/>
              </a:rPr>
              <a:t>bóng</a:t>
            </a:r>
            <a:r>
              <a:rPr lang="en-US" sz="2200" b="1" kern="1200" dirty="0">
                <a:solidFill>
                  <a:srgbClr val="013E50"/>
                </a:solidFill>
                <a:latin typeface="Arial" panose="020B0604020202020204" pitchFamily="34" charset="0"/>
                <a:ea typeface="+mn-ea"/>
                <a:cs typeface="Arial" panose="020B0604020202020204" pitchFamily="34" charset="0"/>
              </a:rPr>
              <a:t> </a:t>
            </a:r>
            <a:r>
              <a:rPr lang="en-US" sz="2200" b="1" kern="1200" dirty="0" err="1">
                <a:solidFill>
                  <a:srgbClr val="013E50"/>
                </a:solidFill>
                <a:latin typeface="Arial" panose="020B0604020202020204" pitchFamily="34" charset="0"/>
                <a:ea typeface="+mn-ea"/>
                <a:cs typeface="Arial" panose="020B0604020202020204" pitchFamily="34" charset="0"/>
              </a:rPr>
              <a:t>nước</a:t>
            </a:r>
            <a:r>
              <a:rPr lang="en-US" sz="2200" b="1" kern="1200" dirty="0">
                <a:solidFill>
                  <a:srgbClr val="013E50"/>
                </a:solidFill>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589288744"/>
      </p:ext>
    </p:extLst>
  </p:cSld>
  <p:clrMapOvr>
    <a:masterClrMapping/>
  </p:clrMapOvr>
  <mc:AlternateContent xmlns:mc="http://schemas.openxmlformats.org/markup-compatibility/2006">
    <mc:Choice xmlns:p14="http://schemas.microsoft.com/office/powerpoint/2010/main" Requires="p14">
      <p:transition spd="med" p14:dur="700">
        <p:blinds dir="vert"/>
      </p:transition>
    </mc:Choice>
    <mc:Fallback>
      <p:transition spd="med">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21" name="Rectangle 20"/>
          <p:cNvSpPr/>
          <p:nvPr/>
        </p:nvSpPr>
        <p:spPr>
          <a:xfrm>
            <a:off x="182882" y="182882"/>
            <a:ext cx="8770288" cy="4754878"/>
          </a:xfrm>
          <a:prstGeom prst="rect">
            <a:avLst/>
          </a:prstGeom>
          <a:solidFill>
            <a:schemeClr val="accent6"/>
          </a:solidFill>
          <a:ln>
            <a:solidFill>
              <a:srgbClr val="6B7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9B09D"/>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13" name="Rectangle 1"/>
              <p:cNvSpPr>
                <a:spLocks noChangeArrowheads="1"/>
              </p:cNvSpPr>
              <p:nvPr/>
            </p:nvSpPr>
            <p:spPr bwMode="auto">
              <a:xfrm>
                <a:off x="337971" y="261094"/>
                <a:ext cx="8460110" cy="18097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70000"/>
                  </a:lnSpc>
                  <a:defRPr/>
                </a:pPr>
                <a14:m>
                  <m:oMath xmlns:m="http://schemas.openxmlformats.org/officeDocument/2006/math">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1.13 (</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22)</m:t>
                    </m:r>
                  </m:oMath>
                </a14:m>
                <a:r>
                  <a:rPr kumimoji="0" lang="en-US" sz="1700" b="0" i="0" u="none" strike="noStrike" kern="1200" cap="none" spc="0" normalizeH="0" baseline="0" noProof="0" smtClean="0">
                    <a:ln>
                      <a:noFill/>
                    </a:ln>
                    <a:solidFill>
                      <a:schemeClr val="tx2">
                        <a:lumMod val="10000"/>
                      </a:schemeClr>
                    </a:solidFill>
                    <a:effectLst/>
                    <a:uLnTx/>
                    <a:uFillTx/>
                    <a:latin typeface="Arial"/>
                    <a:ea typeface="Calibri" panose="020F0502020204030204" pitchFamily="34" charset="0"/>
                    <a:cs typeface="Arial" panose="020B0604020202020204" pitchFamily="34" charset="0"/>
                    <a:sym typeface="Arial"/>
                  </a:rPr>
                  <a:t> </a:t>
                </a:r>
                <a:r>
                  <a:rPr lang="vi-VN" sz="1700" kern="1200" smtClean="0">
                    <a:solidFill>
                      <a:schemeClr val="tx2">
                        <a:lumMod val="10000"/>
                      </a:schemeClr>
                    </a:solidFill>
                    <a:ea typeface="Calibri" panose="020F0502020204030204" pitchFamily="34" charset="0"/>
                    <a:cs typeface="Arial" panose="020B0604020202020204" pitchFamily="34" charset="0"/>
                  </a:rPr>
                  <a:t>Một </a:t>
                </a:r>
                <a:r>
                  <a:rPr lang="vi-VN" sz="1700" kern="1200">
                    <a:solidFill>
                      <a:schemeClr val="tx2">
                        <a:lumMod val="10000"/>
                      </a:schemeClr>
                    </a:solidFill>
                    <a:ea typeface="Calibri" panose="020F0502020204030204" pitchFamily="34" charset="0"/>
                    <a:cs typeface="Arial" panose="020B0604020202020204" pitchFamily="34" charset="0"/>
                  </a:rPr>
                  <a:t>chiếc hộp đựng ba tấm thẻ cùng loại ghi số 0, ghi số 1 và ghi số 2. Bạn An </a:t>
                </a:r>
                <a:r>
                  <a:rPr lang="vi-VN" sz="1700" kern="1200">
                    <a:solidFill>
                      <a:schemeClr val="tx2">
                        <a:lumMod val="10000"/>
                      </a:schemeClr>
                    </a:solidFill>
                    <a:ea typeface="Calibri" panose="020F0502020204030204" pitchFamily="34" charset="0"/>
                    <a:cs typeface="Arial" panose="020B0604020202020204" pitchFamily="34" charset="0"/>
                  </a:rPr>
                  <a:t>rút </a:t>
                </a:r>
                <a:r>
                  <a:rPr lang="vi-VN" sz="1700" kern="1200" smtClean="0">
                    <a:solidFill>
                      <a:schemeClr val="tx2">
                        <a:lumMod val="10000"/>
                      </a:schemeClr>
                    </a:solidFill>
                    <a:ea typeface="Calibri" panose="020F0502020204030204" pitchFamily="34" charset="0"/>
                    <a:cs typeface="Arial" panose="020B0604020202020204" pitchFamily="34" charset="0"/>
                  </a:rPr>
                  <a:t>thẻ</a:t>
                </a:r>
                <a:r>
                  <a:rPr lang="en-US" sz="1700" kern="1200" smtClean="0">
                    <a:solidFill>
                      <a:schemeClr val="tx2">
                        <a:lumMod val="10000"/>
                      </a:schemeClr>
                    </a:solidFill>
                    <a:ea typeface="Calibri" panose="020F0502020204030204" pitchFamily="34" charset="0"/>
                    <a:cs typeface="Arial" panose="020B0604020202020204" pitchFamily="34" charset="0"/>
                  </a:rPr>
                  <a:t> </a:t>
                </a:r>
                <a:r>
                  <a:rPr lang="vi-VN" sz="1700" kern="1200" smtClean="0">
                    <a:solidFill>
                      <a:schemeClr val="tx2">
                        <a:lumMod val="10000"/>
                      </a:schemeClr>
                    </a:solidFill>
                    <a:ea typeface="Calibri" panose="020F0502020204030204" pitchFamily="34" charset="0"/>
                    <a:cs typeface="Arial" panose="020B0604020202020204" pitchFamily="34" charset="0"/>
                  </a:rPr>
                  <a:t>ba </a:t>
                </a:r>
                <a:r>
                  <a:rPr lang="vi-VN" sz="1700" kern="1200">
                    <a:solidFill>
                      <a:schemeClr val="tx2">
                        <a:lumMod val="10000"/>
                      </a:schemeClr>
                    </a:solidFill>
                    <a:ea typeface="Calibri" panose="020F0502020204030204" pitchFamily="34" charset="0"/>
                    <a:cs typeface="Arial" panose="020B0604020202020204" pitchFamily="34" charset="0"/>
                  </a:rPr>
                  <a:t>lần một cách độc lập, mỗi lần rút một tấm thẻ từ trong túi, ghi lại số trên tấm </a:t>
                </a:r>
                <a:r>
                  <a:rPr lang="vi-VN" sz="1700" kern="1200">
                    <a:solidFill>
                      <a:schemeClr val="tx2">
                        <a:lumMod val="10000"/>
                      </a:schemeClr>
                    </a:solidFill>
                    <a:ea typeface="Calibri" panose="020F0502020204030204" pitchFamily="34" charset="0"/>
                    <a:cs typeface="Arial" panose="020B0604020202020204" pitchFamily="34" charset="0"/>
                  </a:rPr>
                  <a:t>thẻ </a:t>
                </a:r>
                <a:r>
                  <a:rPr lang="vi-VN" sz="1700" kern="1200" smtClean="0">
                    <a:solidFill>
                      <a:schemeClr val="tx2">
                        <a:lumMod val="10000"/>
                      </a:schemeClr>
                    </a:solidFill>
                    <a:ea typeface="Calibri" panose="020F0502020204030204" pitchFamily="34" charset="0"/>
                    <a:cs typeface="Arial" panose="020B0604020202020204" pitchFamily="34" charset="0"/>
                  </a:rPr>
                  <a:t>rồi</a:t>
                </a:r>
                <a:r>
                  <a:rPr lang="en-US" sz="1700" kern="1200" smtClean="0">
                    <a:solidFill>
                      <a:schemeClr val="tx2">
                        <a:lumMod val="10000"/>
                      </a:schemeClr>
                    </a:solidFill>
                    <a:ea typeface="Calibri" panose="020F0502020204030204" pitchFamily="34" charset="0"/>
                    <a:cs typeface="Arial" panose="020B0604020202020204" pitchFamily="34" charset="0"/>
                  </a:rPr>
                  <a:t> </a:t>
                </a:r>
                <a:r>
                  <a:rPr lang="vi-VN" sz="1700" kern="1200" smtClean="0">
                    <a:solidFill>
                      <a:schemeClr val="tx2">
                        <a:lumMod val="10000"/>
                      </a:schemeClr>
                    </a:solidFill>
                    <a:ea typeface="Calibri" panose="020F0502020204030204" pitchFamily="34" charset="0"/>
                    <a:cs typeface="Arial" panose="020B0604020202020204" pitchFamily="34" charset="0"/>
                  </a:rPr>
                  <a:t>trả </a:t>
                </a:r>
                <a:r>
                  <a:rPr lang="vi-VN" sz="1700" kern="1200">
                    <a:solidFill>
                      <a:schemeClr val="tx2">
                        <a:lumMod val="10000"/>
                      </a:schemeClr>
                    </a:solidFill>
                    <a:ea typeface="Calibri" panose="020F0502020204030204" pitchFamily="34" charset="0"/>
                    <a:cs typeface="Arial" panose="020B0604020202020204" pitchFamily="34" charset="0"/>
                  </a:rPr>
                  <a:t>lại thẻ vào hộp. Gọi </a:t>
                </a:r>
                <a14:m>
                  <m:oMath xmlns:m="http://schemas.openxmlformats.org/officeDocument/2006/math">
                    <m:r>
                      <a:rPr lang="vi-VN" sz="1700" i="1" kern="1200" smtClean="0">
                        <a:solidFill>
                          <a:schemeClr val="tx2">
                            <a:lumMod val="10000"/>
                          </a:schemeClr>
                        </a:solidFill>
                        <a:latin typeface="Cambria Math" panose="02040503050406030204" pitchFamily="18" charset="0"/>
                        <a:ea typeface="Calibri" panose="020F0502020204030204" pitchFamily="34" charset="0"/>
                        <a:cs typeface="Arial" panose="020B0604020202020204" pitchFamily="34" charset="0"/>
                      </a:rPr>
                      <m:t>𝑋</m:t>
                    </m:r>
                  </m:oMath>
                </a14:m>
                <a:r>
                  <a:rPr lang="en-US" sz="1700" kern="1200" smtClean="0">
                    <a:solidFill>
                      <a:schemeClr val="tx2">
                        <a:lumMod val="10000"/>
                      </a:schemeClr>
                    </a:solidFill>
                    <a:ea typeface="Calibri" panose="020F0502020204030204" pitchFamily="34" charset="0"/>
                    <a:cs typeface="Arial" panose="020B0604020202020204" pitchFamily="34" charset="0"/>
                  </a:rPr>
                  <a:t> </a:t>
                </a:r>
                <a:r>
                  <a:rPr lang="vi-VN" sz="1700" kern="1200">
                    <a:solidFill>
                      <a:schemeClr val="tx2">
                        <a:lumMod val="10000"/>
                      </a:schemeClr>
                    </a:solidFill>
                    <a:ea typeface="Calibri" panose="020F0502020204030204" pitchFamily="34" charset="0"/>
                    <a:cs typeface="Arial" panose="020B0604020202020204" pitchFamily="34" charset="0"/>
                  </a:rPr>
                  <a:t>là tổng ba số An nhận được sau ba lần rút thẻ. Lập </a:t>
                </a:r>
                <a:r>
                  <a:rPr lang="vi-VN" sz="1700" kern="1200">
                    <a:solidFill>
                      <a:schemeClr val="tx2">
                        <a:lumMod val="10000"/>
                      </a:schemeClr>
                    </a:solidFill>
                    <a:ea typeface="Calibri" panose="020F0502020204030204" pitchFamily="34" charset="0"/>
                    <a:cs typeface="Arial" panose="020B0604020202020204" pitchFamily="34" charset="0"/>
                  </a:rPr>
                  <a:t>bảng </a:t>
                </a:r>
                <a:r>
                  <a:rPr lang="vi-VN" sz="1700" kern="1200" smtClean="0">
                    <a:solidFill>
                      <a:schemeClr val="tx2">
                        <a:lumMod val="10000"/>
                      </a:schemeClr>
                    </a:solidFill>
                    <a:ea typeface="Calibri" panose="020F0502020204030204" pitchFamily="34" charset="0"/>
                    <a:cs typeface="Arial" panose="020B0604020202020204" pitchFamily="34" charset="0"/>
                  </a:rPr>
                  <a:t>phân</a:t>
                </a:r>
                <a:r>
                  <a:rPr lang="en-US" sz="1700" kern="1200" smtClean="0">
                    <a:solidFill>
                      <a:schemeClr val="tx2">
                        <a:lumMod val="10000"/>
                      </a:schemeClr>
                    </a:solidFill>
                    <a:ea typeface="Calibri" panose="020F0502020204030204" pitchFamily="34" charset="0"/>
                    <a:cs typeface="Arial" panose="020B0604020202020204" pitchFamily="34" charset="0"/>
                  </a:rPr>
                  <a:t> </a:t>
                </a:r>
                <a:r>
                  <a:rPr lang="vi-VN" sz="1700" kern="1200" smtClean="0">
                    <a:solidFill>
                      <a:schemeClr val="tx2">
                        <a:lumMod val="10000"/>
                      </a:schemeClr>
                    </a:solidFill>
                    <a:ea typeface="Calibri" panose="020F0502020204030204" pitchFamily="34" charset="0"/>
                    <a:cs typeface="Arial" panose="020B0604020202020204" pitchFamily="34" charset="0"/>
                  </a:rPr>
                  <a:t>bố </a:t>
                </a:r>
                <a:r>
                  <a:rPr lang="vi-VN" sz="1700" kern="1200">
                    <a:solidFill>
                      <a:schemeClr val="tx2">
                        <a:lumMod val="10000"/>
                      </a:schemeClr>
                    </a:solidFill>
                    <a:ea typeface="Calibri" panose="020F0502020204030204" pitchFamily="34" charset="0"/>
                    <a:cs typeface="Arial" panose="020B0604020202020204" pitchFamily="34" charset="0"/>
                  </a:rPr>
                  <a:t>xác suất của </a:t>
                </a:r>
                <a14:m>
                  <m:oMath xmlns:m="http://schemas.openxmlformats.org/officeDocument/2006/math">
                    <m:r>
                      <a:rPr lang="vi-VN" sz="1700" i="1" kern="1200" smtClean="0">
                        <a:solidFill>
                          <a:schemeClr val="tx2">
                            <a:lumMod val="10000"/>
                          </a:schemeClr>
                        </a:solidFill>
                        <a:latin typeface="Cambria Math" panose="02040503050406030204" pitchFamily="18" charset="0"/>
                        <a:ea typeface="Calibri" panose="020F0502020204030204" pitchFamily="34" charset="0"/>
                        <a:cs typeface="Arial" panose="020B0604020202020204" pitchFamily="34" charset="0"/>
                      </a:rPr>
                      <m:t>𝑋</m:t>
                    </m:r>
                  </m:oMath>
                </a14:m>
                <a:r>
                  <a:rPr lang="vi-VN" sz="1700" kern="1200">
                    <a:solidFill>
                      <a:schemeClr val="tx2">
                        <a:lumMod val="10000"/>
                      </a:schemeClr>
                    </a:solidFill>
                    <a:ea typeface="Calibri" panose="020F0502020204030204" pitchFamily="34" charset="0"/>
                    <a:cs typeface="Arial" panose="020B0604020202020204" pitchFamily="34" charset="0"/>
                  </a:rPr>
                  <a:t>.</a:t>
                </a:r>
                <a:r>
                  <a:rPr kumimoji="0" lang="en-US" sz="1700" b="0" i="0" u="none" strike="noStrike" kern="1200" cap="none" spc="0" normalizeH="0" baseline="0" noProof="0" smtClean="0">
                    <a:ln>
                      <a:noFill/>
                    </a:ln>
                    <a:solidFill>
                      <a:schemeClr val="tx2">
                        <a:lumMod val="10000"/>
                      </a:schemeClr>
                    </a:solidFill>
                    <a:effectLst/>
                    <a:uLnTx/>
                    <a:uFillTx/>
                    <a:latin typeface="Arial"/>
                    <a:ea typeface="Calibri" panose="020F0502020204030204" pitchFamily="34" charset="0"/>
                    <a:cs typeface="Arial" panose="020B0604020202020204" pitchFamily="34" charset="0"/>
                    <a:sym typeface="Arial"/>
                  </a:rPr>
                  <a:t> </a:t>
                </a:r>
                <a:endParaRPr kumimoji="0" lang="en-US" sz="1700" b="0" i="0" u="none" strike="noStrike" kern="1200" cap="none" spc="0" normalizeH="0" baseline="0" noProof="0">
                  <a:ln>
                    <a:noFill/>
                  </a:ln>
                  <a:solidFill>
                    <a:schemeClr val="tx2">
                      <a:lumMod val="10000"/>
                    </a:schemeClr>
                  </a:solidFill>
                  <a:effectLst/>
                  <a:uLnTx/>
                  <a:uFillTx/>
                  <a:latin typeface="Arial"/>
                  <a:ea typeface="Calibri" panose="020F0502020204030204" pitchFamily="34" charset="0"/>
                  <a:cs typeface="Arial" panose="020B0604020202020204" pitchFamily="34" charset="0"/>
                  <a:sym typeface="Arial"/>
                </a:endParaRPr>
              </a:p>
            </p:txBody>
          </p:sp>
        </mc:Choice>
        <mc:Fallback>
          <p:sp>
            <p:nvSpPr>
              <p:cNvPr id="13" name="Rectangle 1"/>
              <p:cNvSpPr>
                <a:spLocks noRot="1" noChangeAspect="1" noMove="1" noResize="1" noEditPoints="1" noAdjustHandles="1" noChangeArrowheads="1" noChangeShapeType="1" noTextEdit="1"/>
              </p:cNvSpPr>
              <p:nvPr/>
            </p:nvSpPr>
            <p:spPr bwMode="auto">
              <a:xfrm>
                <a:off x="337971" y="261094"/>
                <a:ext cx="8460110" cy="1809726"/>
              </a:xfrm>
              <a:prstGeom prst="rect">
                <a:avLst/>
              </a:prstGeom>
              <a:blipFill>
                <a:blip r:embed="rId3"/>
                <a:stretch>
                  <a:fillRect l="-432" r="-504" b="-23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4" name="Group 3"/>
          <p:cNvGrpSpPr/>
          <p:nvPr/>
        </p:nvGrpSpPr>
        <p:grpSpPr>
          <a:xfrm>
            <a:off x="412924" y="2370343"/>
            <a:ext cx="819527" cy="427661"/>
            <a:chOff x="1335275" y="2180367"/>
            <a:chExt cx="819527" cy="427661"/>
          </a:xfrm>
        </p:grpSpPr>
        <p:sp>
          <p:nvSpPr>
            <p:cNvPr id="18" name="Google Shape;2177;p63"/>
            <p:cNvSpPr/>
            <p:nvPr/>
          </p:nvSpPr>
          <p:spPr>
            <a:xfrm>
              <a:off x="1335275" y="2180367"/>
              <a:ext cx="819527" cy="427661"/>
            </a:xfrm>
            <a:prstGeom prst="homePlate">
              <a:avLst>
                <a:gd name="adj" fmla="val 51801"/>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Barlow Semi Condensed SemiBold"/>
                <a:ea typeface="Barlow Semi Condensed SemiBold"/>
                <a:cs typeface="Barlow Semi Condensed SemiBold"/>
                <a:sym typeface="Barlow Semi Condensed SemiBold"/>
              </a:endParaRPr>
            </a:p>
          </p:txBody>
        </p:sp>
        <p:sp>
          <p:nvSpPr>
            <p:cNvPr id="19" name="Rectangle 18"/>
            <p:cNvSpPr/>
            <p:nvPr/>
          </p:nvSpPr>
          <p:spPr>
            <a:xfrm>
              <a:off x="1335276" y="2197379"/>
              <a:ext cx="659155" cy="353943"/>
            </a:xfrm>
            <a:prstGeom prst="rect">
              <a:avLst/>
            </a:prstGeom>
          </p:spPr>
          <p:txBody>
            <a:bodyPr wrap="none">
              <a:spAutoFit/>
            </a:bodyPr>
            <a:lstStyle/>
            <a:p>
              <a:pPr lvl="0" defTabSz="457200">
                <a:buClrTx/>
                <a:defRPr/>
              </a:pPr>
              <a:r>
                <a:rPr lang="vi-VN" sz="1700" b="1" i="1">
                  <a:latin typeface="Arial" panose="020B0604020202020204" pitchFamily="34" charset="0"/>
                  <a:ea typeface="+mn-ea"/>
                </a:rPr>
                <a:t>Giải</a:t>
              </a:r>
              <a:r>
                <a:rPr lang="en-US" sz="1700" b="1" i="1">
                  <a:latin typeface="Calibri"/>
                  <a:ea typeface="+mn-ea"/>
                </a:rPr>
                <a:t>:</a:t>
              </a:r>
              <a:endParaRPr lang="en-US" sz="1700" b="1" i="1" dirty="0">
                <a:ea typeface="+mn-ea"/>
              </a:endParaRPr>
            </a:p>
          </p:txBody>
        </p:sp>
      </p:grpSp>
      <mc:AlternateContent xmlns:mc="http://schemas.openxmlformats.org/markup-compatibility/2006">
        <mc:Choice xmlns:a14="http://schemas.microsoft.com/office/drawing/2010/main" Requires="a14">
          <p:sp>
            <p:nvSpPr>
              <p:cNvPr id="5" name="Rectangle 4"/>
              <p:cNvSpPr/>
              <p:nvPr/>
            </p:nvSpPr>
            <p:spPr>
              <a:xfrm>
                <a:off x="1508625" y="3018424"/>
                <a:ext cx="6325536" cy="1518877"/>
              </a:xfrm>
              <a:prstGeom prst="rect">
                <a:avLst/>
              </a:prstGeom>
            </p:spPr>
            <p:txBody>
              <a:bodyPr wrap="square">
                <a:spAutoFit/>
              </a:bodyPr>
              <a:lstStyle/>
              <a:p>
                <a:pPr>
                  <a:lnSpc>
                    <a:spcPct val="170000"/>
                  </a:lnSpc>
                  <a:spcBef>
                    <a:spcPts val="300"/>
                  </a:spcBef>
                  <a:spcAft>
                    <a:spcPts val="300"/>
                  </a:spcAft>
                </a:pPr>
                <a14:m>
                  <m:oMath xmlns:m="http://schemas.openxmlformats.org/officeDocument/2006/math">
                    <m:r>
                      <a:rPr lang="en-US" sz="1700" i="1" kern="100" smtClean="0">
                        <a:latin typeface="+mj-lt"/>
                        <a:ea typeface="Aptos"/>
                        <a:cs typeface="Times New Roman" panose="02020603050405020304" pitchFamily="18" charset="0"/>
                      </a:rPr>
                      <m:t>𝑋</m:t>
                    </m:r>
                  </m:oMath>
                </a14:m>
                <a:r>
                  <a:rPr lang="fr-FR" sz="1700" kern="100">
                    <a:effectLst/>
                    <a:latin typeface="+mj-lt"/>
                    <a:ea typeface="Georgia" panose="02040502050405020303" pitchFamily="18" charset="0"/>
                    <a:cs typeface="Times New Roman" panose="02020603050405020304" pitchFamily="18" charset="0"/>
                  </a:rPr>
                  <a:t> nhận các giá trị </a:t>
                </a:r>
                <a14:m>
                  <m:oMath xmlns:m="http://schemas.openxmlformats.org/officeDocument/2006/math">
                    <m:r>
                      <a:rPr lang="fr-FR" sz="1700" kern="100">
                        <a:effectLst/>
                        <a:latin typeface="+mj-lt"/>
                        <a:ea typeface="Aptos"/>
                        <a:cs typeface="Times New Roman" panose="02020603050405020304" pitchFamily="18" charset="0"/>
                      </a:rPr>
                      <m:t>{0;1;2;3;4;5;6}</m:t>
                    </m:r>
                  </m:oMath>
                </a14:m>
                <a:r>
                  <a:rPr lang="fr-FR" sz="1700" kern="100">
                    <a:effectLst/>
                    <a:latin typeface="+mj-lt"/>
                    <a:ea typeface="Georgia" panose="02040502050405020303" pitchFamily="18" charset="0"/>
                    <a:cs typeface="Times New Roman" panose="02020603050405020304" pitchFamily="18" charset="0"/>
                  </a:rPr>
                  <a:t>. </a:t>
                </a:r>
                <a:endParaRPr lang="fr-FR" sz="1700" kern="100" smtClean="0">
                  <a:effectLst/>
                  <a:latin typeface="+mj-lt"/>
                  <a:ea typeface="Georgia" panose="02040502050405020303" pitchFamily="18" charset="0"/>
                  <a:cs typeface="Times New Roman" panose="02020603050405020304" pitchFamily="18" charset="0"/>
                </a:endParaRPr>
              </a:p>
              <a:p>
                <a:pPr>
                  <a:lnSpc>
                    <a:spcPct val="170000"/>
                  </a:lnSpc>
                  <a:spcBef>
                    <a:spcPts val="300"/>
                  </a:spcBef>
                  <a:spcAft>
                    <a:spcPts val="300"/>
                  </a:spcAft>
                </a:pPr>
                <a:r>
                  <a:rPr lang="fr-FR" sz="1700" kern="100" smtClean="0">
                    <a:effectLst/>
                    <a:latin typeface="+mj-lt"/>
                    <a:ea typeface="Georgia" panose="02040502050405020303" pitchFamily="18" charset="0"/>
                    <a:cs typeface="Times New Roman" panose="02020603050405020304" pitchFamily="18" charset="0"/>
                  </a:rPr>
                  <a:t>Kết </a:t>
                </a:r>
                <a:r>
                  <a:rPr lang="fr-FR" sz="1700" kern="100">
                    <a:effectLst/>
                    <a:latin typeface="+mj-lt"/>
                    <a:ea typeface="Georgia" panose="02040502050405020303" pitchFamily="18" charset="0"/>
                    <a:cs typeface="Times New Roman" panose="02020603050405020304" pitchFamily="18" charset="0"/>
                  </a:rPr>
                  <a:t>quả của </a:t>
                </a:r>
                <a:r>
                  <a:rPr lang="fr-FR" sz="1700" kern="100">
                    <a:effectLst/>
                    <a:latin typeface="+mj-lt"/>
                    <a:ea typeface="Georgia" panose="02040502050405020303" pitchFamily="18" charset="0"/>
                    <a:cs typeface="Times New Roman" panose="02020603050405020304" pitchFamily="18" charset="0"/>
                  </a:rPr>
                  <a:t>ba </a:t>
                </a:r>
                <a:r>
                  <a:rPr lang="fr-FR" sz="1700" kern="100" smtClean="0">
                    <a:effectLst/>
                    <a:latin typeface="+mj-lt"/>
                    <a:ea typeface="Georgia" panose="02040502050405020303" pitchFamily="18" charset="0"/>
                    <a:cs typeface="Times New Roman" panose="02020603050405020304" pitchFamily="18" charset="0"/>
                  </a:rPr>
                  <a:t>lần </a:t>
                </a:r>
                <a:r>
                  <a:rPr lang="fr-FR" sz="1700" kern="100">
                    <a:effectLst/>
                    <a:latin typeface="+mj-lt"/>
                    <a:ea typeface="Georgia" panose="02040502050405020303" pitchFamily="18" charset="0"/>
                    <a:cs typeface="Times New Roman" panose="02020603050405020304" pitchFamily="18" charset="0"/>
                  </a:rPr>
                  <a:t>rút thẻ là </a:t>
                </a:r>
                <a14:m>
                  <m:oMath xmlns:m="http://schemas.openxmlformats.org/officeDocument/2006/math">
                    <m:r>
                      <a:rPr lang="fr-FR" sz="1700" kern="100">
                        <a:effectLst/>
                        <a:latin typeface="+mj-lt"/>
                        <a:ea typeface="Aptos"/>
                        <a:cs typeface="Times New Roman" panose="02020603050405020304" pitchFamily="18" charset="0"/>
                      </a:rPr>
                      <m:t>(</m:t>
                    </m:r>
                    <m:r>
                      <a:rPr lang="en-US" sz="1700" i="1" kern="100">
                        <a:effectLst/>
                        <a:latin typeface="+mj-lt"/>
                        <a:ea typeface="Aptos"/>
                        <a:cs typeface="Times New Roman" panose="02020603050405020304" pitchFamily="18" charset="0"/>
                      </a:rPr>
                      <m:t>𝑎</m:t>
                    </m:r>
                    <m:r>
                      <a:rPr lang="fr-FR" sz="1700" kern="100">
                        <a:effectLst/>
                        <a:latin typeface="+mj-lt"/>
                        <a:ea typeface="Aptos"/>
                        <a:cs typeface="Times New Roman" panose="02020603050405020304" pitchFamily="18" charset="0"/>
                      </a:rPr>
                      <m:t>;</m:t>
                    </m:r>
                    <m:r>
                      <a:rPr lang="en-US" sz="1700" i="1" kern="100">
                        <a:effectLst/>
                        <a:latin typeface="+mj-lt"/>
                        <a:ea typeface="Aptos"/>
                        <a:cs typeface="Times New Roman" panose="02020603050405020304" pitchFamily="18" charset="0"/>
                      </a:rPr>
                      <m:t>𝑏</m:t>
                    </m:r>
                    <m:r>
                      <a:rPr lang="fr-FR" sz="1700" kern="100">
                        <a:effectLst/>
                        <a:latin typeface="+mj-lt"/>
                        <a:ea typeface="Aptos"/>
                        <a:cs typeface="Times New Roman" panose="02020603050405020304" pitchFamily="18" charset="0"/>
                      </a:rPr>
                      <m:t>;</m:t>
                    </m:r>
                    <m:r>
                      <a:rPr lang="en-US" sz="1700" i="1" kern="100">
                        <a:effectLst/>
                        <a:latin typeface="+mj-lt"/>
                        <a:ea typeface="Aptos"/>
                        <a:cs typeface="Times New Roman" panose="02020603050405020304" pitchFamily="18" charset="0"/>
                      </a:rPr>
                      <m:t>𝑐</m:t>
                    </m:r>
                    <m:r>
                      <a:rPr lang="fr-FR" sz="1700" kern="100">
                        <a:effectLst/>
                        <a:latin typeface="+mj-lt"/>
                        <a:ea typeface="Aptos"/>
                        <a:cs typeface="Times New Roman" panose="02020603050405020304" pitchFamily="18" charset="0"/>
                      </a:rPr>
                      <m:t>)</m:t>
                    </m:r>
                  </m:oMath>
                </a14:m>
                <a:r>
                  <a:rPr lang="fr-FR" sz="1700" kern="100">
                    <a:effectLst/>
                    <a:latin typeface="+mj-lt"/>
                    <a:ea typeface="Georgia" panose="02040502050405020303" pitchFamily="18" charset="0"/>
                    <a:cs typeface="Times New Roman" panose="02020603050405020304" pitchFamily="18" charset="0"/>
                  </a:rPr>
                  <a:t> trong đó </a:t>
                </a:r>
                <a14:m>
                  <m:oMath xmlns:m="http://schemas.openxmlformats.org/officeDocument/2006/math">
                    <m:r>
                      <a:rPr lang="en-US" sz="1700" i="1" kern="100">
                        <a:effectLst/>
                        <a:latin typeface="+mj-lt"/>
                        <a:ea typeface="Aptos"/>
                        <a:cs typeface="Times New Roman" panose="02020603050405020304" pitchFamily="18" charset="0"/>
                      </a:rPr>
                      <m:t>𝑎</m:t>
                    </m:r>
                  </m:oMath>
                </a14:m>
                <a:r>
                  <a:rPr lang="fr-FR" sz="1700" kern="100">
                    <a:effectLst/>
                    <a:latin typeface="+mj-lt"/>
                    <a:ea typeface="Aptos"/>
                    <a:cs typeface="Times New Roman" panose="02020603050405020304" pitchFamily="18" charset="0"/>
                  </a:rPr>
                  <a:t>, </a:t>
                </a:r>
                <a14:m>
                  <m:oMath xmlns:m="http://schemas.openxmlformats.org/officeDocument/2006/math">
                    <m:r>
                      <a:rPr lang="en-US" sz="1700" i="1" kern="100">
                        <a:effectLst/>
                        <a:latin typeface="+mj-lt"/>
                        <a:ea typeface="Aptos"/>
                        <a:cs typeface="Times New Roman" panose="02020603050405020304" pitchFamily="18" charset="0"/>
                      </a:rPr>
                      <m:t>𝑏</m:t>
                    </m:r>
                    <m:r>
                      <a:rPr lang="fr-FR" sz="1700" kern="100">
                        <a:effectLst/>
                        <a:latin typeface="+mj-lt"/>
                        <a:ea typeface="Aptos"/>
                        <a:cs typeface="Times New Roman" panose="02020603050405020304" pitchFamily="18" charset="0"/>
                      </a:rPr>
                      <m:t>,</m:t>
                    </m:r>
                    <m:r>
                      <a:rPr lang="en-US" sz="1700" i="1" kern="100">
                        <a:effectLst/>
                        <a:latin typeface="+mj-lt"/>
                        <a:ea typeface="Aptos"/>
                        <a:cs typeface="Times New Roman" panose="02020603050405020304" pitchFamily="18" charset="0"/>
                      </a:rPr>
                      <m:t>𝑐</m:t>
                    </m:r>
                    <m:r>
                      <a:rPr lang="fr-FR" sz="1700" kern="100">
                        <a:effectLst/>
                        <a:latin typeface="+mj-lt"/>
                        <a:ea typeface="Aptos"/>
                        <a:cs typeface="Times New Roman" panose="02020603050405020304" pitchFamily="18" charset="0"/>
                      </a:rPr>
                      <m:t>∈{0;1;2}</m:t>
                    </m:r>
                  </m:oMath>
                </a14:m>
                <a:r>
                  <a:rPr lang="fr-FR" sz="1700" kern="100">
                    <a:effectLst/>
                    <a:latin typeface="+mj-lt"/>
                    <a:ea typeface="Georgia" panose="02040502050405020303" pitchFamily="18" charset="0"/>
                    <a:cs typeface="Times New Roman" panose="02020603050405020304" pitchFamily="18" charset="0"/>
                  </a:rPr>
                  <a:t>. </a:t>
                </a:r>
                <a:endParaRPr lang="fr-FR" sz="1700" kern="100" smtClean="0">
                  <a:effectLst/>
                  <a:latin typeface="+mj-lt"/>
                  <a:ea typeface="Georgia" panose="02040502050405020303" pitchFamily="18" charset="0"/>
                  <a:cs typeface="Times New Roman" panose="02020603050405020304" pitchFamily="18" charset="0"/>
                </a:endParaRPr>
              </a:p>
              <a:p>
                <a:pPr>
                  <a:lnSpc>
                    <a:spcPct val="170000"/>
                  </a:lnSpc>
                  <a:spcBef>
                    <a:spcPts val="300"/>
                  </a:spcBef>
                  <a:spcAft>
                    <a:spcPts val="300"/>
                  </a:spcAft>
                </a:pPr>
                <a:r>
                  <a:rPr lang="fr-FR" sz="1700" kern="100" smtClean="0">
                    <a:effectLst/>
                    <a:latin typeface="+mj-lt"/>
                    <a:ea typeface="Georgia" panose="02040502050405020303" pitchFamily="18" charset="0"/>
                    <a:cs typeface="Times New Roman" panose="02020603050405020304" pitchFamily="18" charset="0"/>
                  </a:rPr>
                  <a:t>Vậy </a:t>
                </a:r>
                <a:r>
                  <a:rPr lang="fr-FR" sz="1700" kern="100">
                    <a:effectLst/>
                    <a:latin typeface="+mj-lt"/>
                    <a:ea typeface="Georgia" panose="02040502050405020303" pitchFamily="18" charset="0"/>
                    <a:cs typeface="Times New Roman" panose="02020603050405020304" pitchFamily="18" charset="0"/>
                  </a:rPr>
                  <a:t>số kết quả có thể của </a:t>
                </a:r>
                <a:r>
                  <a:rPr lang="fr-FR" sz="1700" kern="100">
                    <a:effectLst/>
                    <a:latin typeface="+mj-lt"/>
                    <a:ea typeface="Georgia" panose="02040502050405020303" pitchFamily="18" charset="0"/>
                    <a:cs typeface="Times New Roman" panose="02020603050405020304" pitchFamily="18" charset="0"/>
                  </a:rPr>
                  <a:t>ba </a:t>
                </a:r>
                <a:r>
                  <a:rPr lang="fr-FR" sz="1700" kern="100" smtClean="0">
                    <a:effectLst/>
                    <a:latin typeface="+mj-lt"/>
                    <a:ea typeface="Georgia" panose="02040502050405020303" pitchFamily="18" charset="0"/>
                    <a:cs typeface="Times New Roman" panose="02020603050405020304" pitchFamily="18" charset="0"/>
                  </a:rPr>
                  <a:t>lần </a:t>
                </a:r>
                <a:r>
                  <a:rPr lang="fr-FR" sz="1700" kern="100">
                    <a:effectLst/>
                    <a:latin typeface="+mj-lt"/>
                    <a:ea typeface="Georgia" panose="02040502050405020303" pitchFamily="18" charset="0"/>
                    <a:cs typeface="Times New Roman" panose="02020603050405020304" pitchFamily="18" charset="0"/>
                  </a:rPr>
                  <a:t>rút thẻ là </a:t>
                </a:r>
                <a14:m>
                  <m:oMath xmlns:m="http://schemas.openxmlformats.org/officeDocument/2006/math">
                    <m:r>
                      <a:rPr lang="fr-FR" sz="1700" i="1" kern="100" smtClean="0">
                        <a:effectLst/>
                        <a:latin typeface="Cambria Math" panose="02040503050406030204" pitchFamily="18" charset="0"/>
                        <a:ea typeface="Georgia" panose="02040502050405020303" pitchFamily="18" charset="0"/>
                        <a:cs typeface="Times New Roman" panose="02020603050405020304" pitchFamily="18" charset="0"/>
                      </a:rPr>
                      <m:t>27</m:t>
                    </m:r>
                  </m:oMath>
                </a14:m>
                <a:r>
                  <a:rPr lang="fr-FR" sz="1700" kern="100" smtClean="0">
                    <a:effectLst/>
                    <a:latin typeface="+mj-lt"/>
                    <a:ea typeface="Georgia" panose="02040502050405020303" pitchFamily="18" charset="0"/>
                    <a:cs typeface="Times New Roman" panose="02020603050405020304" pitchFamily="18" charset="0"/>
                  </a:rPr>
                  <a:t>.</a:t>
                </a:r>
              </a:p>
            </p:txBody>
          </p:sp>
        </mc:Choice>
        <mc:Fallback>
          <p:sp>
            <p:nvSpPr>
              <p:cNvPr id="5" name="Rectangle 4"/>
              <p:cNvSpPr>
                <a:spLocks noRot="1" noChangeAspect="1" noMove="1" noResize="1" noEditPoints="1" noAdjustHandles="1" noChangeArrowheads="1" noChangeShapeType="1" noTextEdit="1"/>
              </p:cNvSpPr>
              <p:nvPr/>
            </p:nvSpPr>
            <p:spPr>
              <a:xfrm>
                <a:off x="1508625" y="3018424"/>
                <a:ext cx="6325536" cy="1518877"/>
              </a:xfrm>
              <a:prstGeom prst="rect">
                <a:avLst/>
              </a:prstGeom>
              <a:blipFill>
                <a:blip r:embed="rId4"/>
                <a:stretch>
                  <a:fillRect l="-578" b="-4819"/>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7688911" y="2146952"/>
            <a:ext cx="1037609" cy="904892"/>
          </a:xfrm>
          <a:prstGeom prst="rect">
            <a:avLst/>
          </a:prstGeom>
        </p:spPr>
      </p:pic>
    </p:spTree>
    <p:extLst>
      <p:ext uri="{BB962C8B-B14F-4D97-AF65-F5344CB8AC3E}">
        <p14:creationId xmlns:p14="http://schemas.microsoft.com/office/powerpoint/2010/main" val="3592535635"/>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21" name="Rectangle 20"/>
          <p:cNvSpPr/>
          <p:nvPr/>
        </p:nvSpPr>
        <p:spPr>
          <a:xfrm>
            <a:off x="182882" y="182882"/>
            <a:ext cx="8770288" cy="4754878"/>
          </a:xfrm>
          <a:prstGeom prst="rect">
            <a:avLst/>
          </a:prstGeom>
          <a:solidFill>
            <a:schemeClr val="accent6"/>
          </a:solidFill>
          <a:ln>
            <a:solidFill>
              <a:srgbClr val="6B7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9B09D"/>
              </a:solidFill>
              <a:effectLst/>
              <a:uLnTx/>
              <a:uFillTx/>
              <a:latin typeface="Arial"/>
              <a:ea typeface="+mn-ea"/>
              <a:cs typeface="+mn-cs"/>
              <a:sym typeface="Arial"/>
            </a:endParaRPr>
          </a:p>
        </p:txBody>
      </p:sp>
      <p:grpSp>
        <p:nvGrpSpPr>
          <p:cNvPr id="4" name="Group 3"/>
          <p:cNvGrpSpPr/>
          <p:nvPr/>
        </p:nvGrpSpPr>
        <p:grpSpPr>
          <a:xfrm>
            <a:off x="579898" y="478787"/>
            <a:ext cx="819527" cy="427661"/>
            <a:chOff x="1335275" y="2180367"/>
            <a:chExt cx="819527" cy="427661"/>
          </a:xfrm>
        </p:grpSpPr>
        <p:sp>
          <p:nvSpPr>
            <p:cNvPr id="18" name="Google Shape;2177;p63"/>
            <p:cNvSpPr/>
            <p:nvPr/>
          </p:nvSpPr>
          <p:spPr>
            <a:xfrm>
              <a:off x="1335275" y="2180367"/>
              <a:ext cx="819527" cy="427661"/>
            </a:xfrm>
            <a:prstGeom prst="homePlate">
              <a:avLst>
                <a:gd name="adj" fmla="val 51801"/>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9B09D"/>
                </a:solidFill>
                <a:effectLst/>
                <a:uLnTx/>
                <a:uFillTx/>
                <a:latin typeface="Barlow Semi Condensed SemiBold"/>
                <a:ea typeface="Barlow Semi Condensed SemiBold"/>
                <a:cs typeface="Barlow Semi Condensed SemiBold"/>
                <a:sym typeface="Barlow Semi Condensed SemiBold"/>
              </a:endParaRPr>
            </a:p>
          </p:txBody>
        </p:sp>
        <p:sp>
          <p:nvSpPr>
            <p:cNvPr id="19" name="Rectangle 18"/>
            <p:cNvSpPr/>
            <p:nvPr/>
          </p:nvSpPr>
          <p:spPr>
            <a:xfrm>
              <a:off x="1335276" y="2197379"/>
              <a:ext cx="659155" cy="35394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700" b="1" i="1" strike="noStrike" kern="0" cap="none" spc="0" normalizeH="0" baseline="0" noProof="0">
                  <a:ln>
                    <a:noFill/>
                  </a:ln>
                  <a:effectLst/>
                  <a:uLnTx/>
                  <a:uFillTx/>
                  <a:latin typeface="Arial" panose="020B0604020202020204" pitchFamily="34" charset="0"/>
                  <a:ea typeface="+mn-ea"/>
                  <a:cs typeface="Arial"/>
                  <a:sym typeface="Arial"/>
                </a:rPr>
                <a:t>Giải</a:t>
              </a:r>
              <a:r>
                <a:rPr kumimoji="0" lang="en-US" sz="1700" b="1" i="1" strike="noStrike" kern="0" cap="none" spc="0" normalizeH="0" baseline="0" noProof="0">
                  <a:ln>
                    <a:noFill/>
                  </a:ln>
                  <a:effectLst/>
                  <a:uLnTx/>
                  <a:uFillTx/>
                  <a:latin typeface="Calibri"/>
                  <a:ea typeface="+mn-ea"/>
                  <a:cs typeface="Arial"/>
                  <a:sym typeface="Arial"/>
                </a:rPr>
                <a:t>:</a:t>
              </a:r>
              <a:endParaRPr kumimoji="0" lang="en-US" sz="1700" b="1" i="1" strike="noStrike" kern="0" cap="none" spc="0" normalizeH="0" baseline="0" noProof="0" dirty="0">
                <a:ln>
                  <a:noFill/>
                </a:ln>
                <a:effectLst/>
                <a:uLnTx/>
                <a:uFillTx/>
                <a:ea typeface="+mn-ea"/>
                <a:cs typeface="Arial"/>
                <a:sym typeface="Arial"/>
              </a:endParaRPr>
            </a:p>
          </p:txBody>
        </p:sp>
      </p:grpSp>
      <mc:AlternateContent xmlns:mc="http://schemas.openxmlformats.org/markup-compatibility/2006">
        <mc:Choice xmlns:a14="http://schemas.microsoft.com/office/drawing/2010/main" Requires="a14">
          <p:sp>
            <p:nvSpPr>
              <p:cNvPr id="8" name="Rectangle 7"/>
              <p:cNvSpPr/>
              <p:nvPr/>
            </p:nvSpPr>
            <p:spPr>
              <a:xfrm>
                <a:off x="1899011" y="189543"/>
                <a:ext cx="6846619" cy="4709751"/>
              </a:xfrm>
              <a:prstGeom prst="rect">
                <a:avLst/>
              </a:prstGeom>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m:rPr>
                          <m:nor/>
                        </m:rPr>
                        <a:rPr lang="fr-FR" sz="1600" kern="100" smtClean="0">
                          <a:latin typeface="+mj-lt"/>
                          <a:ea typeface="Georgia" panose="02040502050405020303" pitchFamily="18" charset="0"/>
                          <a:cs typeface="Times New Roman" panose="02020603050405020304" pitchFamily="18" charset="0"/>
                        </a:rPr>
                        <m:t>+) </m:t>
                      </m:r>
                      <m:r>
                        <m:rPr>
                          <m:nor/>
                        </m:rPr>
                        <a:rPr lang="fr-FR" sz="1600" kern="100" smtClean="0">
                          <a:latin typeface="+mj-lt"/>
                          <a:ea typeface="Georgia" panose="02040502050405020303" pitchFamily="18" charset="0"/>
                          <a:cs typeface="Times New Roman" panose="02020603050405020304" pitchFamily="18" charset="0"/>
                        </a:rPr>
                        <m:t>K</m:t>
                      </m:r>
                      <m:r>
                        <m:rPr>
                          <m:nor/>
                        </m:rPr>
                        <a:rPr lang="fr-FR" sz="1600" kern="100" smtClean="0">
                          <a:latin typeface="+mj-lt"/>
                          <a:ea typeface="Georgia" panose="02040502050405020303" pitchFamily="18" charset="0"/>
                          <a:cs typeface="Times New Roman" panose="02020603050405020304" pitchFamily="18" charset="0"/>
                        </a:rPr>
                        <m:t>ế</m:t>
                      </m:r>
                      <m:r>
                        <m:rPr>
                          <m:nor/>
                        </m:rPr>
                        <a:rPr lang="fr-FR" sz="1600" kern="100" smtClean="0">
                          <a:latin typeface="+mj-lt"/>
                          <a:ea typeface="Georgia" panose="02040502050405020303" pitchFamily="18" charset="0"/>
                          <a:cs typeface="Times New Roman" panose="02020603050405020304" pitchFamily="18" charset="0"/>
                        </a:rPr>
                        <m:t>t</m:t>
                      </m:r>
                      <m:r>
                        <m:rPr>
                          <m:nor/>
                        </m:rPr>
                        <a:rPr lang="fr-FR" sz="1600" kern="100" smtClean="0">
                          <a:latin typeface="+mj-lt"/>
                          <a:ea typeface="Georgia" panose="02040502050405020303" pitchFamily="18" charset="0"/>
                          <a:cs typeface="Times New Roman" panose="02020603050405020304" pitchFamily="18" charset="0"/>
                        </a:rPr>
                        <m:t> </m:t>
                      </m:r>
                      <m:r>
                        <m:rPr>
                          <m:nor/>
                        </m:rPr>
                        <a:rPr lang="fr-FR" sz="1600" kern="100" smtClean="0">
                          <a:latin typeface="+mj-lt"/>
                          <a:ea typeface="Georgia" panose="02040502050405020303" pitchFamily="18" charset="0"/>
                          <a:cs typeface="Times New Roman" panose="02020603050405020304" pitchFamily="18" charset="0"/>
                        </a:rPr>
                        <m:t>qu</m:t>
                      </m:r>
                      <m:r>
                        <m:rPr>
                          <m:nor/>
                        </m:rPr>
                        <a:rPr lang="fr-FR" sz="1600" kern="100" smtClean="0">
                          <a:latin typeface="+mj-lt"/>
                          <a:ea typeface="Georgia" panose="02040502050405020303" pitchFamily="18" charset="0"/>
                          <a:cs typeface="Times New Roman" panose="02020603050405020304" pitchFamily="18" charset="0"/>
                        </a:rPr>
                        <m:t>ả </m:t>
                      </m:r>
                      <m:r>
                        <m:rPr>
                          <m:nor/>
                        </m:rPr>
                        <a:rPr lang="fr-FR" sz="1600" kern="100" smtClean="0">
                          <a:latin typeface="+mj-lt"/>
                          <a:ea typeface="Georgia" panose="02040502050405020303" pitchFamily="18" charset="0"/>
                          <a:cs typeface="Times New Roman" panose="02020603050405020304" pitchFamily="18" charset="0"/>
                        </a:rPr>
                        <m:t>thu</m:t>
                      </m:r>
                      <m:r>
                        <m:rPr>
                          <m:nor/>
                        </m:rPr>
                        <a:rPr lang="fr-FR" sz="1600" kern="100" smtClean="0">
                          <a:latin typeface="+mj-lt"/>
                          <a:ea typeface="Georgia" panose="02040502050405020303" pitchFamily="18" charset="0"/>
                          <a:cs typeface="Times New Roman" panose="02020603050405020304" pitchFamily="18" charset="0"/>
                        </a:rPr>
                        <m:t>ậ</m:t>
                      </m:r>
                      <m:r>
                        <m:rPr>
                          <m:nor/>
                        </m:rPr>
                        <a:rPr lang="fr-FR" sz="1600" kern="100" smtClean="0">
                          <a:latin typeface="+mj-lt"/>
                          <a:ea typeface="Georgia" panose="02040502050405020303" pitchFamily="18" charset="0"/>
                          <a:cs typeface="Times New Roman" panose="02020603050405020304" pitchFamily="18" charset="0"/>
                        </a:rPr>
                        <m:t>n</m:t>
                      </m:r>
                      <m:r>
                        <m:rPr>
                          <m:nor/>
                        </m:rPr>
                        <a:rPr lang="fr-FR" sz="1600" kern="100" smtClean="0">
                          <a:latin typeface="+mj-lt"/>
                          <a:ea typeface="Georgia" panose="02040502050405020303" pitchFamily="18" charset="0"/>
                          <a:cs typeface="Times New Roman" panose="02020603050405020304" pitchFamily="18" charset="0"/>
                        </a:rPr>
                        <m:t> </m:t>
                      </m:r>
                      <m:r>
                        <m:rPr>
                          <m:nor/>
                        </m:rPr>
                        <a:rPr lang="fr-FR" sz="1600" kern="100" smtClean="0">
                          <a:latin typeface="+mj-lt"/>
                          <a:ea typeface="Georgia" panose="02040502050405020303" pitchFamily="18" charset="0"/>
                          <a:cs typeface="Times New Roman" panose="02020603050405020304" pitchFamily="18" charset="0"/>
                        </a:rPr>
                        <m:t>l</m:t>
                      </m:r>
                      <m:r>
                        <m:rPr>
                          <m:nor/>
                        </m:rPr>
                        <a:rPr lang="fr-FR" sz="1600" kern="100" smtClean="0">
                          <a:latin typeface="+mj-lt"/>
                          <a:ea typeface="Georgia" panose="02040502050405020303" pitchFamily="18" charset="0"/>
                          <a:cs typeface="Times New Roman" panose="02020603050405020304" pitchFamily="18" charset="0"/>
                        </a:rPr>
                        <m:t>ợ</m:t>
                      </m:r>
                      <m:r>
                        <m:rPr>
                          <m:nor/>
                        </m:rPr>
                        <a:rPr lang="fr-FR" sz="1600" kern="100" smtClean="0">
                          <a:latin typeface="+mj-lt"/>
                          <a:ea typeface="Georgia" panose="02040502050405020303" pitchFamily="18" charset="0"/>
                          <a:cs typeface="Times New Roman" panose="02020603050405020304" pitchFamily="18" charset="0"/>
                        </a:rPr>
                        <m:t>i</m:t>
                      </m:r>
                      <m:r>
                        <m:rPr>
                          <m:nor/>
                        </m:rPr>
                        <a:rPr lang="fr-FR" sz="1600" kern="100" smtClean="0">
                          <a:latin typeface="+mj-lt"/>
                          <a:ea typeface="Georgia" panose="02040502050405020303" pitchFamily="18" charset="0"/>
                          <a:cs typeface="Times New Roman" panose="02020603050405020304" pitchFamily="18" charset="0"/>
                        </a:rPr>
                        <m:t> </m:t>
                      </m:r>
                      <m:r>
                        <m:rPr>
                          <m:nor/>
                        </m:rPr>
                        <a:rPr lang="fr-FR" sz="1600" kern="100" smtClean="0">
                          <a:latin typeface="+mj-lt"/>
                          <a:ea typeface="Georgia" panose="02040502050405020303" pitchFamily="18" charset="0"/>
                          <a:cs typeface="Times New Roman" panose="02020603050405020304" pitchFamily="18" charset="0"/>
                        </a:rPr>
                        <m:t>cho</m:t>
                      </m:r>
                      <m:r>
                        <m:rPr>
                          <m:nor/>
                        </m:rPr>
                        <a:rPr lang="fr-FR" sz="1600" kern="100" smtClean="0">
                          <a:latin typeface="+mj-lt"/>
                          <a:ea typeface="Georgia" panose="02040502050405020303" pitchFamily="18" charset="0"/>
                          <a:cs typeface="Times New Roman" panose="02020603050405020304" pitchFamily="18" charset="0"/>
                        </a:rPr>
                        <m:t> </m:t>
                      </m:r>
                      <m:r>
                        <m:rPr>
                          <m:nor/>
                        </m:rPr>
                        <a:rPr lang="fr-FR" sz="1600" kern="100" smtClean="0">
                          <a:latin typeface="+mj-lt"/>
                          <a:ea typeface="Georgia" panose="02040502050405020303" pitchFamily="18" charset="0"/>
                          <a:cs typeface="Times New Roman" panose="02020603050405020304" pitchFamily="18" charset="0"/>
                        </a:rPr>
                        <m:t>bi</m:t>
                      </m:r>
                      <m:r>
                        <m:rPr>
                          <m:nor/>
                        </m:rPr>
                        <a:rPr lang="fr-FR" sz="1600" kern="100" smtClean="0">
                          <a:latin typeface="+mj-lt"/>
                          <a:ea typeface="Georgia" panose="02040502050405020303" pitchFamily="18" charset="0"/>
                          <a:cs typeface="Times New Roman" panose="02020603050405020304" pitchFamily="18" charset="0"/>
                        </a:rPr>
                        <m:t>ế</m:t>
                      </m:r>
                      <m:r>
                        <m:rPr>
                          <m:nor/>
                        </m:rPr>
                        <a:rPr lang="fr-FR" sz="1600" kern="100" smtClean="0">
                          <a:latin typeface="+mj-lt"/>
                          <a:ea typeface="Georgia" panose="02040502050405020303" pitchFamily="18" charset="0"/>
                          <a:cs typeface="Times New Roman" panose="02020603050405020304" pitchFamily="18" charset="0"/>
                        </a:rPr>
                        <m:t>n</m:t>
                      </m:r>
                      <m:r>
                        <m:rPr>
                          <m:nor/>
                        </m:rPr>
                        <a:rPr lang="fr-FR" sz="1600" kern="100" smtClean="0">
                          <a:latin typeface="+mj-lt"/>
                          <a:ea typeface="Georgia" panose="02040502050405020303" pitchFamily="18" charset="0"/>
                          <a:cs typeface="Times New Roman" panose="02020603050405020304" pitchFamily="18" charset="0"/>
                        </a:rPr>
                        <m:t> </m:t>
                      </m:r>
                      <m:r>
                        <m:rPr>
                          <m:nor/>
                        </m:rPr>
                        <a:rPr lang="fr-FR" sz="1600" kern="100" smtClean="0">
                          <a:latin typeface="+mj-lt"/>
                          <a:ea typeface="Georgia" panose="02040502050405020303" pitchFamily="18" charset="0"/>
                          <a:cs typeface="Times New Roman" panose="02020603050405020304" pitchFamily="18" charset="0"/>
                        </a:rPr>
                        <m:t>c</m:t>
                      </m:r>
                      <m:r>
                        <m:rPr>
                          <m:nor/>
                        </m:rPr>
                        <a:rPr lang="fr-FR" sz="1600" kern="100" smtClean="0">
                          <a:latin typeface="+mj-lt"/>
                          <a:ea typeface="Georgia" panose="02040502050405020303" pitchFamily="18" charset="0"/>
                          <a:cs typeface="Times New Roman" panose="02020603050405020304" pitchFamily="18" charset="0"/>
                        </a:rPr>
                        <m:t>ố </m:t>
                      </m:r>
                      <m:d>
                        <m:dPr>
                          <m:begChr m:val="{"/>
                          <m:endChr m:val="}"/>
                          <m:ctrlPr>
                            <a:rPr lang="fr-FR" sz="1600" kern="100">
                              <a:latin typeface="+mj-lt"/>
                              <a:ea typeface="Aptos"/>
                              <a:cs typeface="Times New Roman" panose="02020603050405020304" pitchFamily="18" charset="0"/>
                            </a:rPr>
                          </m:ctrlPr>
                        </m:dPr>
                        <m:e>
                          <m:r>
                            <a:rPr lang="en-US" sz="1600" i="1" kern="100">
                              <a:latin typeface="+mj-lt"/>
                              <a:ea typeface="Aptos"/>
                              <a:cs typeface="Times New Roman" panose="02020603050405020304" pitchFamily="18" charset="0"/>
                            </a:rPr>
                            <m:t>𝑋</m:t>
                          </m:r>
                          <m:r>
                            <a:rPr lang="fr-FR" sz="1600" kern="100">
                              <a:latin typeface="+mj-lt"/>
                              <a:ea typeface="Aptos"/>
                              <a:cs typeface="Times New Roman" panose="02020603050405020304" pitchFamily="18" charset="0"/>
                            </a:rPr>
                            <m:t>=0</m:t>
                          </m:r>
                        </m:e>
                      </m:d>
                      <m:r>
                        <m:rPr>
                          <m:nor/>
                        </m:rPr>
                        <a:rPr lang="fr-FR" sz="1600" kern="100">
                          <a:latin typeface="+mj-lt"/>
                          <a:ea typeface="Georgia" panose="02040502050405020303" pitchFamily="18" charset="0"/>
                          <a:cs typeface="Times New Roman" panose="02020603050405020304" pitchFamily="18" charset="0"/>
                        </a:rPr>
                        <m:t> </m:t>
                      </m:r>
                      <m:r>
                        <m:rPr>
                          <m:nor/>
                        </m:rPr>
                        <a:rPr lang="fr-FR" sz="1600" kern="100">
                          <a:latin typeface="+mj-lt"/>
                          <a:ea typeface="Georgia" panose="02040502050405020303" pitchFamily="18" charset="0"/>
                          <a:cs typeface="Times New Roman" panose="02020603050405020304" pitchFamily="18" charset="0"/>
                        </a:rPr>
                        <m:t>l</m:t>
                      </m:r>
                      <m:r>
                        <m:rPr>
                          <m:nor/>
                        </m:rPr>
                        <a:rPr lang="fr-FR" sz="1600" kern="100">
                          <a:latin typeface="+mj-lt"/>
                          <a:ea typeface="Georgia" panose="02040502050405020303" pitchFamily="18" charset="0"/>
                          <a:cs typeface="Times New Roman" panose="02020603050405020304" pitchFamily="18" charset="0"/>
                        </a:rPr>
                        <m:t>à </m:t>
                      </m:r>
                      <m:d>
                        <m:dPr>
                          <m:ctrlPr>
                            <a:rPr lang="fr-FR" sz="1600" i="1" kern="100">
                              <a:latin typeface="+mj-lt"/>
                              <a:ea typeface="Georgia" panose="02040502050405020303" pitchFamily="18" charset="0"/>
                              <a:cs typeface="Times New Roman" panose="02020603050405020304" pitchFamily="18" charset="0"/>
                            </a:rPr>
                          </m:ctrlPr>
                        </m:dPr>
                        <m:e>
                          <m:r>
                            <a:rPr lang="fr-FR" sz="1600" kern="100">
                              <a:latin typeface="+mj-lt"/>
                              <a:ea typeface="Aptos"/>
                              <a:cs typeface="Times New Roman" panose="02020603050405020304" pitchFamily="18" charset="0"/>
                            </a:rPr>
                            <m:t>0;0;0</m:t>
                          </m:r>
                        </m:e>
                      </m:d>
                      <m:r>
                        <m:rPr>
                          <m:nor/>
                        </m:rPr>
                        <a:rPr lang="fr-FR" sz="1600" kern="100">
                          <a:latin typeface="+mj-lt"/>
                          <a:ea typeface="Georgia" panose="02040502050405020303" pitchFamily="18" charset="0"/>
                          <a:cs typeface="Times New Roman" panose="02020603050405020304" pitchFamily="18" charset="0"/>
                        </a:rPr>
                        <m:t>.</m:t>
                      </m:r>
                      <m:r>
                        <m:rPr>
                          <m:nor/>
                        </m:rPr>
                        <a:rPr lang="fr-FR" sz="1600" kern="100">
                          <a:latin typeface="+mj-lt"/>
                          <a:ea typeface="Georgia" panose="02040502050405020303" pitchFamily="18" charset="0"/>
                          <a:cs typeface="Times New Roman" panose="02020603050405020304" pitchFamily="18" charset="0"/>
                        </a:rPr>
                        <m:t>V</m:t>
                      </m:r>
                      <m:r>
                        <m:rPr>
                          <m:nor/>
                        </m:rPr>
                        <a:rPr lang="fr-FR" sz="1600" kern="100">
                          <a:latin typeface="+mj-lt"/>
                          <a:ea typeface="Georgia" panose="02040502050405020303" pitchFamily="18" charset="0"/>
                          <a:cs typeface="Times New Roman" panose="02020603050405020304" pitchFamily="18" charset="0"/>
                        </a:rPr>
                        <m:t>ậ</m:t>
                      </m:r>
                      <m:r>
                        <m:rPr>
                          <m:nor/>
                        </m:rPr>
                        <a:rPr lang="fr-FR" sz="1600" kern="100">
                          <a:latin typeface="+mj-lt"/>
                          <a:ea typeface="Georgia" panose="02040502050405020303" pitchFamily="18" charset="0"/>
                          <a:cs typeface="Times New Roman" panose="02020603050405020304" pitchFamily="18" charset="0"/>
                        </a:rPr>
                        <m:t>y</m:t>
                      </m:r>
                      <m:r>
                        <a:rPr lang="en-US" sz="1600" b="0" i="1" kern="100" smtClean="0">
                          <a:latin typeface="+mj-lt"/>
                          <a:ea typeface="Georgia" panose="02040502050405020303" pitchFamily="18" charset="0"/>
                          <a:cs typeface="Times New Roman" panose="02020603050405020304" pitchFamily="18" charset="0"/>
                        </a:rPr>
                        <m:t> </m:t>
                      </m:r>
                      <m:r>
                        <a:rPr lang="en-US" sz="1600" i="1" kern="100">
                          <a:effectLst/>
                          <a:latin typeface="+mj-lt"/>
                          <a:ea typeface="Aptos"/>
                          <a:cs typeface="Times New Roman" panose="02020603050405020304" pitchFamily="18" charset="0"/>
                        </a:rPr>
                        <m:t>𝑃</m:t>
                      </m:r>
                      <m:r>
                        <a:rPr lang="fr-FR"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𝑋</m:t>
                      </m:r>
                      <m:r>
                        <a:rPr lang="fr-FR" sz="1600" kern="100">
                          <a:effectLst/>
                          <a:latin typeface="+mj-lt"/>
                          <a:ea typeface="Aptos"/>
                          <a:cs typeface="Times New Roman" panose="02020603050405020304" pitchFamily="18" charset="0"/>
                        </a:rPr>
                        <m:t>=0)=</m:t>
                      </m:r>
                      <m:f>
                        <m:fPr>
                          <m:ctrlPr>
                            <a:rPr lang="en-US" sz="1600" i="1" kern="100">
                              <a:effectLst/>
                              <a:latin typeface="+mj-lt"/>
                              <a:ea typeface="Aptos"/>
                              <a:cs typeface="Times New Roman" panose="02020603050405020304" pitchFamily="18" charset="0"/>
                            </a:rPr>
                          </m:ctrlPr>
                        </m:fPr>
                        <m:num>
                          <m:r>
                            <a:rPr lang="fr-FR" sz="1600" kern="100">
                              <a:effectLst/>
                              <a:latin typeface="+mj-lt"/>
                              <a:ea typeface="Aptos"/>
                              <a:cs typeface="Times New Roman" panose="02020603050405020304" pitchFamily="18" charset="0"/>
                            </a:rPr>
                            <m:t>1</m:t>
                          </m:r>
                        </m:num>
                        <m:den>
                          <m:r>
                            <a:rPr lang="fr-FR" sz="1600" kern="100">
                              <a:effectLst/>
                              <a:latin typeface="+mj-lt"/>
                              <a:ea typeface="Aptos"/>
                              <a:cs typeface="Times New Roman" panose="02020603050405020304" pitchFamily="18" charset="0"/>
                            </a:rPr>
                            <m:t>27</m:t>
                          </m:r>
                        </m:den>
                      </m:f>
                    </m:oMath>
                  </m:oMathPara>
                </a14:m>
                <a:endParaRPr lang="en-US" sz="1600" kern="100">
                  <a:effectLst/>
                  <a:latin typeface="+mj-lt"/>
                  <a:ea typeface="Aptos"/>
                  <a:cs typeface="Times New Roman" panose="02020603050405020304" pitchFamily="18" charset="0"/>
                </a:endParaRPr>
              </a:p>
              <a:p>
                <a:pPr>
                  <a:lnSpc>
                    <a:spcPct val="150000"/>
                  </a:lnSpc>
                </a:pPr>
                <a:r>
                  <a:rPr lang="fr-FR" sz="1600" kern="100" smtClean="0">
                    <a:effectLst/>
                    <a:latin typeface="+mj-lt"/>
                    <a:ea typeface="Georgia" panose="02040502050405020303" pitchFamily="18" charset="0"/>
                    <a:cs typeface="Times New Roman" panose="02020603050405020304" pitchFamily="18" charset="0"/>
                  </a:rPr>
                  <a:t>+) Kết quả thuận lợi cho biến cố </a:t>
                </a:r>
                <a14:m>
                  <m:oMath xmlns:m="http://schemas.openxmlformats.org/officeDocument/2006/math">
                    <m:r>
                      <a:rPr lang="fr-FR"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𝑋</m:t>
                    </m:r>
                    <m:r>
                      <a:rPr lang="fr-FR" sz="1600" kern="100">
                        <a:effectLst/>
                        <a:latin typeface="+mj-lt"/>
                        <a:ea typeface="Aptos"/>
                        <a:cs typeface="Times New Roman" panose="02020603050405020304" pitchFamily="18" charset="0"/>
                      </a:rPr>
                      <m:t>=1}</m:t>
                    </m:r>
                  </m:oMath>
                </a14:m>
                <a:r>
                  <a:rPr lang="fr-FR" sz="1600" kern="100">
                    <a:effectLst/>
                    <a:latin typeface="+mj-lt"/>
                    <a:ea typeface="Georgia" panose="02040502050405020303" pitchFamily="18" charset="0"/>
                    <a:cs typeface="Times New Roman" panose="02020603050405020304" pitchFamily="18" charset="0"/>
                  </a:rPr>
                  <a:t> là </a:t>
                </a:r>
                <a14:m>
                  <m:oMath xmlns:m="http://schemas.openxmlformats.org/officeDocument/2006/math">
                    <m:r>
                      <a:rPr lang="fr-FR" sz="1600" kern="100">
                        <a:effectLst/>
                        <a:latin typeface="+mj-lt"/>
                        <a:ea typeface="Aptos"/>
                        <a:cs typeface="Times New Roman" panose="02020603050405020304" pitchFamily="18" charset="0"/>
                      </a:rPr>
                      <m:t>(0;0;1);(1;0;0)</m:t>
                    </m:r>
                  </m:oMath>
                </a14:m>
                <a:r>
                  <a:rPr lang="fr-FR" sz="1600" kern="100">
                    <a:effectLst/>
                    <a:latin typeface="+mj-lt"/>
                    <a:ea typeface="Georgia" panose="02040502050405020303" pitchFamily="18" charset="0"/>
                    <a:cs typeface="Times New Roman" panose="02020603050405020304" pitchFamily="18" charset="0"/>
                  </a:rPr>
                  <a:t> và </a:t>
                </a:r>
                <a14:m>
                  <m:oMath xmlns:m="http://schemas.openxmlformats.org/officeDocument/2006/math">
                    <m:r>
                      <a:rPr lang="fr-FR" sz="1600" kern="100">
                        <a:effectLst/>
                        <a:latin typeface="+mj-lt"/>
                        <a:ea typeface="Aptos"/>
                        <a:cs typeface="Times New Roman" panose="02020603050405020304" pitchFamily="18" charset="0"/>
                      </a:rPr>
                      <m:t>(0;1;0)</m:t>
                    </m:r>
                  </m:oMath>
                </a14:m>
                <a:r>
                  <a:rPr lang="fr-FR" sz="1600" kern="100">
                    <a:effectLst/>
                    <a:latin typeface="+mj-lt"/>
                    <a:ea typeface="Aptos"/>
                    <a:cs typeface="Times New Roman" panose="02020603050405020304" pitchFamily="18" charset="0"/>
                  </a:rPr>
                  <a:t>.</a:t>
                </a:r>
                <a:endParaRPr lang="en-US" sz="1600" kern="100" smtClean="0">
                  <a:effectLst/>
                  <a:latin typeface="+mj-lt"/>
                  <a:ea typeface="Aptos"/>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m:rPr>
                          <m:nor/>
                        </m:rPr>
                        <a:rPr lang="fr-FR" sz="1600" kern="100">
                          <a:latin typeface="+mj-lt"/>
                          <a:ea typeface="Georgia" panose="02040502050405020303" pitchFamily="18" charset="0"/>
                          <a:cs typeface="Times New Roman" panose="02020603050405020304" pitchFamily="18" charset="0"/>
                        </a:rPr>
                        <m:t>V</m:t>
                      </m:r>
                      <m:r>
                        <m:rPr>
                          <m:nor/>
                        </m:rPr>
                        <a:rPr lang="fr-FR" sz="1600" kern="100">
                          <a:latin typeface="+mj-lt"/>
                          <a:ea typeface="Georgia" panose="02040502050405020303" pitchFamily="18" charset="0"/>
                          <a:cs typeface="Times New Roman" panose="02020603050405020304" pitchFamily="18" charset="0"/>
                        </a:rPr>
                        <m:t>ậ</m:t>
                      </m:r>
                      <m:r>
                        <m:rPr>
                          <m:nor/>
                        </m:rPr>
                        <a:rPr lang="fr-FR" sz="1600" kern="100">
                          <a:latin typeface="+mj-lt"/>
                          <a:ea typeface="Georgia" panose="02040502050405020303" pitchFamily="18" charset="0"/>
                          <a:cs typeface="Times New Roman" panose="02020603050405020304" pitchFamily="18" charset="0"/>
                        </a:rPr>
                        <m:t>y</m:t>
                      </m:r>
                      <m:r>
                        <a:rPr lang="en-US" sz="1600" b="0" i="1" kern="100" smtClean="0">
                          <a:latin typeface="+mj-lt"/>
                          <a:ea typeface="Georgia" panose="02040502050405020303" pitchFamily="18" charset="0"/>
                          <a:cs typeface="Times New Roman" panose="02020603050405020304" pitchFamily="18" charset="0"/>
                        </a:rPr>
                        <m:t> </m:t>
                      </m:r>
                      <m:r>
                        <a:rPr lang="en-US" sz="1600" i="1" kern="100">
                          <a:effectLst/>
                          <a:latin typeface="+mj-lt"/>
                          <a:ea typeface="Aptos"/>
                          <a:cs typeface="Times New Roman" panose="02020603050405020304" pitchFamily="18" charset="0"/>
                        </a:rPr>
                        <m:t>𝑃</m:t>
                      </m:r>
                      <m:r>
                        <a:rPr lang="fr-FR"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𝑋</m:t>
                      </m:r>
                      <m:r>
                        <a:rPr lang="fr-FR" sz="1600" kern="100">
                          <a:effectLst/>
                          <a:latin typeface="+mj-lt"/>
                          <a:ea typeface="Aptos"/>
                          <a:cs typeface="Times New Roman" panose="02020603050405020304" pitchFamily="18" charset="0"/>
                        </a:rPr>
                        <m:t>=1)=</m:t>
                      </m:r>
                      <m:f>
                        <m:fPr>
                          <m:ctrlPr>
                            <a:rPr lang="en-US" sz="1600" i="1" kern="100">
                              <a:effectLst/>
                              <a:latin typeface="+mj-lt"/>
                              <a:ea typeface="Aptos"/>
                              <a:cs typeface="Times New Roman" panose="02020603050405020304" pitchFamily="18" charset="0"/>
                            </a:rPr>
                          </m:ctrlPr>
                        </m:fPr>
                        <m:num>
                          <m:r>
                            <a:rPr lang="fr-FR" sz="1600" kern="100">
                              <a:effectLst/>
                              <a:latin typeface="+mj-lt"/>
                              <a:ea typeface="Aptos"/>
                              <a:cs typeface="Times New Roman" panose="02020603050405020304" pitchFamily="18" charset="0"/>
                            </a:rPr>
                            <m:t>3</m:t>
                          </m:r>
                        </m:num>
                        <m:den>
                          <m:r>
                            <a:rPr lang="fr-FR" sz="1600" kern="100">
                              <a:effectLst/>
                              <a:latin typeface="+mj-lt"/>
                              <a:ea typeface="Aptos"/>
                              <a:cs typeface="Times New Roman" panose="02020603050405020304" pitchFamily="18" charset="0"/>
                            </a:rPr>
                            <m:t>27</m:t>
                          </m:r>
                        </m:den>
                      </m:f>
                      <m:r>
                        <a:rPr lang="fr-FR" sz="1600" kern="100">
                          <a:effectLst/>
                          <a:latin typeface="+mj-lt"/>
                          <a:ea typeface="Aptos"/>
                          <a:cs typeface="Times New Roman" panose="02020603050405020304" pitchFamily="18" charset="0"/>
                        </a:rPr>
                        <m:t>=</m:t>
                      </m:r>
                      <m:f>
                        <m:fPr>
                          <m:ctrlPr>
                            <a:rPr lang="en-US" sz="1600" i="1" kern="100">
                              <a:effectLst/>
                              <a:latin typeface="+mj-lt"/>
                              <a:ea typeface="Aptos"/>
                              <a:cs typeface="Times New Roman" panose="02020603050405020304" pitchFamily="18" charset="0"/>
                            </a:rPr>
                          </m:ctrlPr>
                        </m:fPr>
                        <m:num>
                          <m:r>
                            <a:rPr lang="fr-FR" sz="1600" kern="100">
                              <a:effectLst/>
                              <a:latin typeface="+mj-lt"/>
                              <a:ea typeface="Aptos"/>
                              <a:cs typeface="Times New Roman" panose="02020603050405020304" pitchFamily="18" charset="0"/>
                            </a:rPr>
                            <m:t>1</m:t>
                          </m:r>
                        </m:num>
                        <m:den>
                          <m:r>
                            <a:rPr lang="fr-FR" sz="1600" kern="100">
                              <a:effectLst/>
                              <a:latin typeface="+mj-lt"/>
                              <a:ea typeface="Aptos"/>
                              <a:cs typeface="Times New Roman" panose="02020603050405020304" pitchFamily="18" charset="0"/>
                            </a:rPr>
                            <m:t>9</m:t>
                          </m:r>
                        </m:den>
                      </m:f>
                    </m:oMath>
                  </m:oMathPara>
                </a14:m>
                <a:endParaRPr lang="en-US" sz="1600" kern="100" smtClean="0">
                  <a:effectLst/>
                  <a:latin typeface="+mj-lt"/>
                  <a:ea typeface="Aptos"/>
                  <a:cs typeface="Times New Roman" panose="02020603050405020304" pitchFamily="18" charset="0"/>
                </a:endParaRPr>
              </a:p>
              <a:p>
                <a:pPr>
                  <a:lnSpc>
                    <a:spcPct val="150000"/>
                  </a:lnSpc>
                </a:pPr>
                <a:r>
                  <a:rPr lang="fr-FR" sz="1600" kern="100">
                    <a:latin typeface="+mj-lt"/>
                    <a:ea typeface="Georgia" panose="02040502050405020303" pitchFamily="18" charset="0"/>
                    <a:cs typeface="Times New Roman" panose="02020603050405020304" pitchFamily="18" charset="0"/>
                  </a:rPr>
                  <a:t>+) Kết quả thuận lợi cho biến cố </a:t>
                </a:r>
                <a14:m>
                  <m:oMath xmlns:m="http://schemas.openxmlformats.org/officeDocument/2006/math">
                    <m:r>
                      <a:rPr lang="fr-FR"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𝑋</m:t>
                    </m:r>
                    <m:r>
                      <a:rPr lang="fr-FR" sz="1600" kern="100">
                        <a:effectLst/>
                        <a:latin typeface="+mj-lt"/>
                        <a:ea typeface="Aptos"/>
                        <a:cs typeface="Times New Roman" panose="02020603050405020304" pitchFamily="18" charset="0"/>
                      </a:rPr>
                      <m:t>=2}</m:t>
                    </m:r>
                  </m:oMath>
                </a14:m>
                <a:r>
                  <a:rPr lang="fr-FR" sz="1600" kern="100">
                    <a:effectLst/>
                    <a:latin typeface="+mj-lt"/>
                    <a:ea typeface="Georgia" panose="02040502050405020303" pitchFamily="18" charset="0"/>
                    <a:cs typeface="Times New Roman" panose="02020603050405020304" pitchFamily="18" charset="0"/>
                  </a:rPr>
                  <a:t> là </a:t>
                </a:r>
                <a:endParaRPr lang="fr-FR" sz="1600" kern="100" smtClean="0">
                  <a:effectLst/>
                  <a:latin typeface="+mj-lt"/>
                  <a:ea typeface="Georgia" panose="02040502050405020303" pitchFamily="18" charset="0"/>
                  <a:cs typeface="Times New Roman" panose="02020603050405020304" pitchFamily="18" charset="0"/>
                </a:endParaRPr>
              </a:p>
              <a:p>
                <a:pPr algn="ctr">
                  <a:lnSpc>
                    <a:spcPct val="150000"/>
                  </a:lnSpc>
                </a:pPr>
                <a14:m>
                  <m:oMath xmlns:m="http://schemas.openxmlformats.org/officeDocument/2006/math">
                    <m:r>
                      <a:rPr lang="fr-FR" sz="1600" kern="100">
                        <a:effectLst/>
                        <a:latin typeface="+mj-lt"/>
                        <a:ea typeface="Aptos"/>
                        <a:cs typeface="Times New Roman" panose="02020603050405020304" pitchFamily="18" charset="0"/>
                      </a:rPr>
                      <m:t>(0;0;2);(2;0;0);(0;2;0);(1;1;0);(1;0;1)</m:t>
                    </m:r>
                  </m:oMath>
                </a14:m>
                <a:r>
                  <a:rPr lang="fr-FR" sz="1600" kern="100" smtClean="0">
                    <a:effectLst/>
                    <a:latin typeface="+mj-lt"/>
                    <a:ea typeface="Georgia" panose="02040502050405020303" pitchFamily="18" charset="0"/>
                    <a:cs typeface="Times New Roman" panose="02020603050405020304" pitchFamily="18" charset="0"/>
                  </a:rPr>
                  <a:t> </a:t>
                </a:r>
                <a:r>
                  <a:rPr lang="fr-FR" sz="1600" kern="100">
                    <a:effectLst/>
                    <a:latin typeface="+mj-lt"/>
                    <a:ea typeface="Georgia" panose="02040502050405020303" pitchFamily="18" charset="0"/>
                    <a:cs typeface="Times New Roman" panose="02020603050405020304" pitchFamily="18" charset="0"/>
                  </a:rPr>
                  <a:t>và </a:t>
                </a:r>
                <a14:m>
                  <m:oMath xmlns:m="http://schemas.openxmlformats.org/officeDocument/2006/math">
                    <m:r>
                      <a:rPr lang="fr-FR" sz="1600" kern="100">
                        <a:effectLst/>
                        <a:latin typeface="+mj-lt"/>
                        <a:ea typeface="Aptos"/>
                        <a:cs typeface="Times New Roman" panose="02020603050405020304" pitchFamily="18" charset="0"/>
                      </a:rPr>
                      <m:t>(0;1;1)</m:t>
                    </m:r>
                  </m:oMath>
                </a14:m>
                <a:r>
                  <a:rPr lang="fr-FR" sz="1600" kern="100">
                    <a:effectLst/>
                    <a:latin typeface="+mj-lt"/>
                    <a:ea typeface="Georgia" panose="02040502050405020303" pitchFamily="18" charset="0"/>
                    <a:cs typeface="Times New Roman" panose="02020603050405020304" pitchFamily="18" charset="0"/>
                  </a:rPr>
                  <a:t>. </a:t>
                </a:r>
                <a:endParaRPr lang="en-US" sz="1600" kern="100">
                  <a:latin typeface="+mj-lt"/>
                  <a:ea typeface="Aptos"/>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m:rPr>
                          <m:nor/>
                        </m:rPr>
                        <a:rPr lang="fr-FR" sz="1600" kern="100">
                          <a:ea typeface="Georgia" panose="02040502050405020303" pitchFamily="18" charset="0"/>
                          <a:cs typeface="Times New Roman" panose="02020603050405020304" pitchFamily="18" charset="0"/>
                        </a:rPr>
                        <m:t>V</m:t>
                      </m:r>
                      <m:r>
                        <m:rPr>
                          <m:nor/>
                        </m:rPr>
                        <a:rPr lang="fr-FR" sz="1600" kern="100">
                          <a:ea typeface="Georgia" panose="02040502050405020303" pitchFamily="18" charset="0"/>
                          <a:cs typeface="Times New Roman" panose="02020603050405020304" pitchFamily="18" charset="0"/>
                        </a:rPr>
                        <m:t>ậ</m:t>
                      </m:r>
                      <m:r>
                        <m:rPr>
                          <m:nor/>
                        </m:rPr>
                        <a:rPr lang="fr-FR" sz="1600" kern="100">
                          <a:ea typeface="Georgia" panose="02040502050405020303" pitchFamily="18" charset="0"/>
                          <a:cs typeface="Times New Roman" panose="02020603050405020304" pitchFamily="18" charset="0"/>
                        </a:rPr>
                        <m:t>y</m:t>
                      </m:r>
                      <m:r>
                        <a:rPr lang="en-US" sz="1600" b="0" i="1" kern="100" smtClean="0">
                          <a:latin typeface="Cambria Math" panose="02040503050406030204" pitchFamily="18" charset="0"/>
                          <a:ea typeface="Georgia" panose="02040502050405020303" pitchFamily="18" charset="0"/>
                          <a:cs typeface="Times New Roman" panose="02020603050405020304" pitchFamily="18" charset="0"/>
                        </a:rPr>
                        <m:t> </m:t>
                      </m:r>
                      <m:r>
                        <a:rPr lang="en-US" sz="1600" i="1" kern="100">
                          <a:effectLst/>
                          <a:latin typeface="+mj-lt"/>
                          <a:ea typeface="Aptos"/>
                          <a:cs typeface="Times New Roman" panose="02020603050405020304" pitchFamily="18" charset="0"/>
                        </a:rPr>
                        <m:t>𝑃</m:t>
                      </m:r>
                      <m:r>
                        <a:rPr lang="fr-FR"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𝑋</m:t>
                      </m:r>
                      <m:r>
                        <a:rPr lang="fr-FR" sz="1600" kern="100">
                          <a:effectLst/>
                          <a:latin typeface="+mj-lt"/>
                          <a:ea typeface="Aptos"/>
                          <a:cs typeface="Times New Roman" panose="02020603050405020304" pitchFamily="18" charset="0"/>
                        </a:rPr>
                        <m:t>=2)=</m:t>
                      </m:r>
                      <m:f>
                        <m:fPr>
                          <m:ctrlPr>
                            <a:rPr lang="en-US" sz="1600" i="1" kern="100">
                              <a:effectLst/>
                              <a:latin typeface="+mj-lt"/>
                              <a:ea typeface="Aptos"/>
                              <a:cs typeface="Times New Roman" panose="02020603050405020304" pitchFamily="18" charset="0"/>
                            </a:rPr>
                          </m:ctrlPr>
                        </m:fPr>
                        <m:num>
                          <m:r>
                            <a:rPr lang="fr-FR" sz="1600" kern="100">
                              <a:effectLst/>
                              <a:latin typeface="+mj-lt"/>
                              <a:ea typeface="Aptos"/>
                              <a:cs typeface="Times New Roman" panose="02020603050405020304" pitchFamily="18" charset="0"/>
                            </a:rPr>
                            <m:t>6</m:t>
                          </m:r>
                        </m:num>
                        <m:den>
                          <m:r>
                            <a:rPr lang="fr-FR" sz="1600" kern="100">
                              <a:effectLst/>
                              <a:latin typeface="+mj-lt"/>
                              <a:ea typeface="Aptos"/>
                              <a:cs typeface="Times New Roman" panose="02020603050405020304" pitchFamily="18" charset="0"/>
                            </a:rPr>
                            <m:t>27</m:t>
                          </m:r>
                        </m:den>
                      </m:f>
                      <m:r>
                        <a:rPr lang="fr-FR" sz="1600" kern="100">
                          <a:effectLst/>
                          <a:latin typeface="+mj-lt"/>
                          <a:ea typeface="Aptos"/>
                          <a:cs typeface="Times New Roman" panose="02020603050405020304" pitchFamily="18" charset="0"/>
                        </a:rPr>
                        <m:t>=</m:t>
                      </m:r>
                      <m:f>
                        <m:fPr>
                          <m:ctrlPr>
                            <a:rPr lang="en-US" sz="1600" i="1" kern="100">
                              <a:effectLst/>
                              <a:latin typeface="+mj-lt"/>
                              <a:ea typeface="Aptos"/>
                              <a:cs typeface="Times New Roman" panose="02020603050405020304" pitchFamily="18" charset="0"/>
                            </a:rPr>
                          </m:ctrlPr>
                        </m:fPr>
                        <m:num>
                          <m:r>
                            <a:rPr lang="fr-FR" sz="1600" kern="100">
                              <a:effectLst/>
                              <a:latin typeface="+mj-lt"/>
                              <a:ea typeface="Aptos"/>
                              <a:cs typeface="Times New Roman" panose="02020603050405020304" pitchFamily="18" charset="0"/>
                            </a:rPr>
                            <m:t>2</m:t>
                          </m:r>
                        </m:num>
                        <m:den>
                          <m:r>
                            <a:rPr lang="fr-FR" sz="1600" kern="100">
                              <a:effectLst/>
                              <a:latin typeface="+mj-lt"/>
                              <a:ea typeface="Aptos"/>
                              <a:cs typeface="Times New Roman" panose="02020603050405020304" pitchFamily="18" charset="0"/>
                            </a:rPr>
                            <m:t>9</m:t>
                          </m:r>
                        </m:den>
                      </m:f>
                    </m:oMath>
                  </m:oMathPara>
                </a14:m>
                <a:endParaRPr lang="en-US" sz="1600" kern="100">
                  <a:latin typeface="+mj-lt"/>
                  <a:ea typeface="Aptos"/>
                  <a:cs typeface="Times New Roman" panose="02020603050405020304" pitchFamily="18" charset="0"/>
                </a:endParaRPr>
              </a:p>
              <a:p>
                <a:pPr>
                  <a:lnSpc>
                    <a:spcPct val="150000"/>
                  </a:lnSpc>
                </a:pPr>
                <a:r>
                  <a:rPr lang="fr-FR" sz="1600" kern="100">
                    <a:effectLst/>
                    <a:latin typeface="+mj-lt"/>
                    <a:ea typeface="Georgia" panose="02040502050405020303" pitchFamily="18" charset="0"/>
                    <a:cs typeface="Times New Roman" panose="02020603050405020304" pitchFamily="18" charset="0"/>
                  </a:rPr>
                  <a:t>+) Kết quả thuận lợi cho biến cố </a:t>
                </a:r>
                <a14:m>
                  <m:oMath xmlns:m="http://schemas.openxmlformats.org/officeDocument/2006/math">
                    <m:r>
                      <a:rPr lang="fr-FR"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𝑋</m:t>
                    </m:r>
                    <m:r>
                      <a:rPr lang="fr-FR" sz="1600" kern="100">
                        <a:effectLst/>
                        <a:latin typeface="+mj-lt"/>
                        <a:ea typeface="Aptos"/>
                        <a:cs typeface="Times New Roman" panose="02020603050405020304" pitchFamily="18" charset="0"/>
                      </a:rPr>
                      <m:t>=3}</m:t>
                    </m:r>
                  </m:oMath>
                </a14:m>
                <a:r>
                  <a:rPr lang="fr-FR" sz="1600" kern="100">
                    <a:effectLst/>
                    <a:latin typeface="+mj-lt"/>
                    <a:ea typeface="Georgia" panose="02040502050405020303" pitchFamily="18" charset="0"/>
                    <a:cs typeface="Times New Roman" panose="02020603050405020304" pitchFamily="18" charset="0"/>
                  </a:rPr>
                  <a:t> là </a:t>
                </a:r>
                <a:endParaRPr lang="fr-FR" sz="1600" kern="100" smtClean="0">
                  <a:effectLst/>
                  <a:latin typeface="+mj-lt"/>
                  <a:ea typeface="Georgia" panose="02040502050405020303" pitchFamily="18" charset="0"/>
                  <a:cs typeface="Times New Roman" panose="02020603050405020304" pitchFamily="18" charset="0"/>
                </a:endParaRPr>
              </a:p>
              <a:p>
                <a:pPr algn="ctr">
                  <a:lnSpc>
                    <a:spcPct val="150000"/>
                  </a:lnSpc>
                </a:pPr>
                <a14:m>
                  <m:oMath xmlns:m="http://schemas.openxmlformats.org/officeDocument/2006/math">
                    <m:r>
                      <a:rPr lang="fr-FR" sz="1600" kern="100">
                        <a:effectLst/>
                        <a:latin typeface="+mj-lt"/>
                        <a:ea typeface="Aptos"/>
                        <a:cs typeface="Times New Roman" panose="02020603050405020304" pitchFamily="18" charset="0"/>
                      </a:rPr>
                      <m:t>(0;1;2);(0;2;1);(1;0;2);(1;2;0);(2;0;1)</m:t>
                    </m:r>
                  </m:oMath>
                </a14:m>
                <a:r>
                  <a:rPr lang="fr-FR" sz="1600" kern="100">
                    <a:effectLst/>
                    <a:latin typeface="+mj-lt"/>
                    <a:ea typeface="Aptos"/>
                    <a:cs typeface="Times New Roman" panose="02020603050405020304" pitchFamily="18" charset="0"/>
                  </a:rPr>
                  <a:t>;</a:t>
                </a:r>
                <a14:m>
                  <m:oMath xmlns:m="http://schemas.openxmlformats.org/officeDocument/2006/math">
                    <m:r>
                      <a:rPr lang="fr-FR" sz="1600" kern="100">
                        <a:effectLst/>
                        <a:latin typeface="+mj-lt"/>
                        <a:ea typeface="Aptos"/>
                        <a:cs typeface="Times New Roman" panose="02020603050405020304" pitchFamily="18" charset="0"/>
                      </a:rPr>
                      <m:t>(2;1;0)</m:t>
                    </m:r>
                  </m:oMath>
                </a14:m>
                <a:r>
                  <a:rPr lang="fr-FR" sz="1600" kern="100">
                    <a:effectLst/>
                    <a:latin typeface="+mj-lt"/>
                    <a:ea typeface="Georgia" panose="02040502050405020303" pitchFamily="18" charset="0"/>
                    <a:cs typeface="Times New Roman" panose="02020603050405020304" pitchFamily="18" charset="0"/>
                  </a:rPr>
                  <a:t> và </a:t>
                </a:r>
                <a14:m>
                  <m:oMath xmlns:m="http://schemas.openxmlformats.org/officeDocument/2006/math">
                    <m:r>
                      <a:rPr lang="fr-FR" sz="1600" kern="100">
                        <a:effectLst/>
                        <a:latin typeface="+mj-lt"/>
                        <a:ea typeface="Aptos"/>
                        <a:cs typeface="Times New Roman" panose="02020603050405020304" pitchFamily="18" charset="0"/>
                      </a:rPr>
                      <m:t>(1;1;1)</m:t>
                    </m:r>
                  </m:oMath>
                </a14:m>
                <a:r>
                  <a:rPr lang="fr-FR" sz="1600" kern="100">
                    <a:effectLst/>
                    <a:latin typeface="+mj-lt"/>
                    <a:ea typeface="Georgia" panose="02040502050405020303" pitchFamily="18" charset="0"/>
                    <a:cs typeface="Times New Roman" panose="02020603050405020304" pitchFamily="18" charset="0"/>
                  </a:rPr>
                  <a:t>. </a:t>
                </a:r>
                <a:endParaRPr lang="en-US" sz="1600" kern="100">
                  <a:latin typeface="+mj-lt"/>
                  <a:ea typeface="Aptos"/>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m:rPr>
                          <m:nor/>
                        </m:rPr>
                        <a:rPr lang="fr-FR" sz="1600" kern="100">
                          <a:ea typeface="Georgia" panose="02040502050405020303" pitchFamily="18" charset="0"/>
                          <a:cs typeface="Times New Roman" panose="02020603050405020304" pitchFamily="18" charset="0"/>
                        </a:rPr>
                        <m:t>V</m:t>
                      </m:r>
                      <m:r>
                        <m:rPr>
                          <m:nor/>
                        </m:rPr>
                        <a:rPr lang="fr-FR" sz="1600" kern="100">
                          <a:ea typeface="Georgia" panose="02040502050405020303" pitchFamily="18" charset="0"/>
                          <a:cs typeface="Times New Roman" panose="02020603050405020304" pitchFamily="18" charset="0"/>
                        </a:rPr>
                        <m:t>ậ</m:t>
                      </m:r>
                      <m:r>
                        <m:rPr>
                          <m:nor/>
                        </m:rPr>
                        <a:rPr lang="fr-FR" sz="1600" kern="100">
                          <a:ea typeface="Georgia" panose="02040502050405020303" pitchFamily="18" charset="0"/>
                          <a:cs typeface="Times New Roman" panose="02020603050405020304" pitchFamily="18" charset="0"/>
                        </a:rPr>
                        <m:t>y</m:t>
                      </m:r>
                      <m:r>
                        <a:rPr lang="en-US" sz="1600" b="0" i="1" kern="100" smtClean="0">
                          <a:latin typeface="Cambria Math" panose="02040503050406030204" pitchFamily="18" charset="0"/>
                          <a:ea typeface="Georgia" panose="02040502050405020303" pitchFamily="18" charset="0"/>
                          <a:cs typeface="Times New Roman" panose="02020603050405020304" pitchFamily="18" charset="0"/>
                        </a:rPr>
                        <m:t> </m:t>
                      </m:r>
                      <m:r>
                        <a:rPr lang="en-US" sz="1600" i="1" kern="100">
                          <a:effectLst/>
                          <a:latin typeface="+mj-lt"/>
                          <a:ea typeface="Aptos"/>
                          <a:cs typeface="Times New Roman" panose="02020603050405020304" pitchFamily="18" charset="0"/>
                        </a:rPr>
                        <m:t>𝑃</m:t>
                      </m:r>
                      <m:r>
                        <a:rPr lang="fr-FR"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𝑋</m:t>
                      </m:r>
                      <m:r>
                        <a:rPr lang="fr-FR" sz="1600" kern="100">
                          <a:effectLst/>
                          <a:latin typeface="+mj-lt"/>
                          <a:ea typeface="Aptos"/>
                          <a:cs typeface="Times New Roman" panose="02020603050405020304" pitchFamily="18" charset="0"/>
                        </a:rPr>
                        <m:t>=3)=</m:t>
                      </m:r>
                      <m:f>
                        <m:fPr>
                          <m:ctrlPr>
                            <a:rPr lang="en-US" sz="1600" i="1" kern="100">
                              <a:effectLst/>
                              <a:latin typeface="+mj-lt"/>
                              <a:ea typeface="Aptos"/>
                              <a:cs typeface="Times New Roman" panose="02020603050405020304" pitchFamily="18" charset="0"/>
                            </a:rPr>
                          </m:ctrlPr>
                        </m:fPr>
                        <m:num>
                          <m:r>
                            <a:rPr lang="fr-FR" sz="1600" kern="100">
                              <a:effectLst/>
                              <a:latin typeface="+mj-lt"/>
                              <a:ea typeface="Aptos"/>
                              <a:cs typeface="Times New Roman" panose="02020603050405020304" pitchFamily="18" charset="0"/>
                            </a:rPr>
                            <m:t>7</m:t>
                          </m:r>
                        </m:num>
                        <m:den>
                          <m:r>
                            <a:rPr lang="fr-FR" sz="1600" kern="100">
                              <a:effectLst/>
                              <a:latin typeface="+mj-lt"/>
                              <a:ea typeface="Aptos"/>
                              <a:cs typeface="Times New Roman" panose="02020603050405020304" pitchFamily="18" charset="0"/>
                            </a:rPr>
                            <m:t>27</m:t>
                          </m:r>
                        </m:den>
                      </m:f>
                    </m:oMath>
                  </m:oMathPara>
                </a14:m>
                <a:endParaRPr lang="en-US" sz="1600" kern="100">
                  <a:latin typeface="+mj-lt"/>
                  <a:ea typeface="Aptos"/>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899011" y="189543"/>
                <a:ext cx="6846619" cy="4709751"/>
              </a:xfrm>
              <a:prstGeom prst="rect">
                <a:avLst/>
              </a:prstGeom>
              <a:blipFill>
                <a:blip r:embed="rId3"/>
                <a:stretch>
                  <a:fillRect l="-534"/>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92805" y="4002353"/>
            <a:ext cx="1037609" cy="904892"/>
          </a:xfrm>
          <a:prstGeom prst="rect">
            <a:avLst/>
          </a:prstGeom>
        </p:spPr>
      </p:pic>
    </p:spTree>
    <p:extLst>
      <p:ext uri="{BB962C8B-B14F-4D97-AF65-F5344CB8AC3E}">
        <p14:creationId xmlns:p14="http://schemas.microsoft.com/office/powerpoint/2010/main" val="3036296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up)">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up)">
                                      <p:cBhvr>
                                        <p:cTn id="20" dur="500"/>
                                        <p:tgtEl>
                                          <p:spTgt spid="8">
                                            <p:txEl>
                                              <p:pRg st="3" end="3"/>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up)">
                                      <p:cBhvr>
                                        <p:cTn id="23" dur="500"/>
                                        <p:tgtEl>
                                          <p:spTgt spid="8">
                                            <p:txEl>
                                              <p:pRg st="4" end="4"/>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wipe(up)">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wipe(up)">
                                      <p:cBhvr>
                                        <p:cTn id="31" dur="500"/>
                                        <p:tgtEl>
                                          <p:spTgt spid="8">
                                            <p:txEl>
                                              <p:pRg st="6" end="6"/>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wipe(up)">
                                      <p:cBhvr>
                                        <p:cTn id="34" dur="500"/>
                                        <p:tgtEl>
                                          <p:spTgt spid="8">
                                            <p:txEl>
                                              <p:pRg st="7" end="7"/>
                                            </p:txEl>
                                          </p:spTgt>
                                        </p:tgtEl>
                                      </p:cBhvr>
                                    </p:animEffect>
                                  </p:childTnLst>
                                </p:cTn>
                              </p:par>
                              <p:par>
                                <p:cTn id="35" presetID="22" presetClass="entr" presetSubtype="1"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wipe(up)">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21" name="Rectangle 20"/>
          <p:cNvSpPr/>
          <p:nvPr/>
        </p:nvSpPr>
        <p:spPr>
          <a:xfrm>
            <a:off x="182882" y="182882"/>
            <a:ext cx="8770288" cy="4754878"/>
          </a:xfrm>
          <a:prstGeom prst="rect">
            <a:avLst/>
          </a:prstGeom>
          <a:solidFill>
            <a:schemeClr val="accent6"/>
          </a:solidFill>
          <a:ln>
            <a:solidFill>
              <a:srgbClr val="6B7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9B09D"/>
              </a:solidFill>
              <a:effectLst/>
              <a:uLnTx/>
              <a:uFillTx/>
              <a:latin typeface="Arial"/>
              <a:ea typeface="+mn-ea"/>
              <a:cs typeface="+mn-cs"/>
              <a:sym typeface="Arial"/>
            </a:endParaRPr>
          </a:p>
        </p:txBody>
      </p:sp>
      <p:grpSp>
        <p:nvGrpSpPr>
          <p:cNvPr id="4" name="Group 3"/>
          <p:cNvGrpSpPr/>
          <p:nvPr/>
        </p:nvGrpSpPr>
        <p:grpSpPr>
          <a:xfrm>
            <a:off x="579898" y="478787"/>
            <a:ext cx="819527" cy="427661"/>
            <a:chOff x="1335275" y="2180367"/>
            <a:chExt cx="819527" cy="427661"/>
          </a:xfrm>
        </p:grpSpPr>
        <p:sp>
          <p:nvSpPr>
            <p:cNvPr id="18" name="Google Shape;2177;p63"/>
            <p:cNvSpPr/>
            <p:nvPr/>
          </p:nvSpPr>
          <p:spPr>
            <a:xfrm>
              <a:off x="1335275" y="2180367"/>
              <a:ext cx="819527" cy="427661"/>
            </a:xfrm>
            <a:prstGeom prst="homePlate">
              <a:avLst>
                <a:gd name="adj" fmla="val 51801"/>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9B09D"/>
                </a:solidFill>
                <a:effectLst/>
                <a:uLnTx/>
                <a:uFillTx/>
                <a:latin typeface="Barlow Semi Condensed SemiBold"/>
                <a:ea typeface="Barlow Semi Condensed SemiBold"/>
                <a:cs typeface="Barlow Semi Condensed SemiBold"/>
                <a:sym typeface="Barlow Semi Condensed SemiBold"/>
              </a:endParaRPr>
            </a:p>
          </p:txBody>
        </p:sp>
        <p:sp>
          <p:nvSpPr>
            <p:cNvPr id="19" name="Rectangle 18"/>
            <p:cNvSpPr/>
            <p:nvPr/>
          </p:nvSpPr>
          <p:spPr>
            <a:xfrm>
              <a:off x="1335276" y="2197379"/>
              <a:ext cx="659155" cy="35394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700" b="1" i="1" strike="noStrike" kern="0" cap="none" spc="0" normalizeH="0" baseline="0" noProof="0">
                  <a:ln>
                    <a:noFill/>
                  </a:ln>
                  <a:effectLst/>
                  <a:uLnTx/>
                  <a:uFillTx/>
                  <a:latin typeface="Arial" panose="020B0604020202020204" pitchFamily="34" charset="0"/>
                  <a:ea typeface="+mn-ea"/>
                  <a:cs typeface="Arial"/>
                  <a:sym typeface="Arial"/>
                </a:rPr>
                <a:t>Giải</a:t>
              </a:r>
              <a:r>
                <a:rPr kumimoji="0" lang="en-US" sz="1700" b="1" i="1" strike="noStrike" kern="0" cap="none" spc="0" normalizeH="0" baseline="0" noProof="0">
                  <a:ln>
                    <a:noFill/>
                  </a:ln>
                  <a:effectLst/>
                  <a:uLnTx/>
                  <a:uFillTx/>
                  <a:latin typeface="Calibri"/>
                  <a:ea typeface="+mn-ea"/>
                  <a:cs typeface="Arial"/>
                  <a:sym typeface="Arial"/>
                </a:rPr>
                <a:t>:</a:t>
              </a:r>
              <a:endParaRPr kumimoji="0" lang="en-US" sz="1700" b="1" i="1" strike="noStrike" kern="0" cap="none" spc="0" normalizeH="0" baseline="0" noProof="0" dirty="0">
                <a:ln>
                  <a:noFill/>
                </a:ln>
                <a:effectLst/>
                <a:uLnTx/>
                <a:uFillTx/>
                <a:ea typeface="+mn-ea"/>
                <a:cs typeface="Arial"/>
                <a:sym typeface="Arial"/>
              </a:endParaRPr>
            </a:p>
          </p:txBody>
        </p:sp>
      </p:grpSp>
      <mc:AlternateContent xmlns:mc="http://schemas.openxmlformats.org/markup-compatibility/2006">
        <mc:Choice xmlns:a14="http://schemas.microsoft.com/office/drawing/2010/main" Requires="a14">
          <p:sp>
            <p:nvSpPr>
              <p:cNvPr id="8" name="Rectangle 7"/>
              <p:cNvSpPr/>
              <p:nvPr/>
            </p:nvSpPr>
            <p:spPr>
              <a:xfrm>
                <a:off x="1899011" y="388318"/>
                <a:ext cx="6846619" cy="3465308"/>
              </a:xfrm>
              <a:prstGeom prst="rect">
                <a:avLst/>
              </a:prstGeom>
            </p:spPr>
            <p:txBody>
              <a:bodyPr wrap="square">
                <a:spAutoFit/>
              </a:bodyPr>
              <a:lstStyle/>
              <a:p>
                <a:pPr>
                  <a:lnSpc>
                    <a:spcPct val="150000"/>
                  </a:lnSpc>
                </a:pPr>
                <a:r>
                  <a:rPr lang="fr-FR" sz="1600" kern="100" smtClean="0">
                    <a:latin typeface="+mj-lt"/>
                    <a:ea typeface="Georgia" panose="02040502050405020303" pitchFamily="18" charset="0"/>
                    <a:cs typeface="Times New Roman" panose="02020603050405020304" pitchFamily="18" charset="0"/>
                  </a:rPr>
                  <a:t>+) Kết quả thuận lợi cho biến cố </a:t>
                </a:r>
                <a14:m>
                  <m:oMath xmlns:m="http://schemas.openxmlformats.org/officeDocument/2006/math">
                    <m:r>
                      <a:rPr lang="fr-FR"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𝑋</m:t>
                    </m:r>
                    <m:r>
                      <a:rPr lang="fr-FR" sz="1600" kern="100">
                        <a:effectLst/>
                        <a:latin typeface="+mj-lt"/>
                        <a:ea typeface="Aptos"/>
                        <a:cs typeface="Times New Roman" panose="02020603050405020304" pitchFamily="18" charset="0"/>
                      </a:rPr>
                      <m:t>=4}</m:t>
                    </m:r>
                  </m:oMath>
                </a14:m>
                <a:r>
                  <a:rPr lang="fr-FR" sz="1600" kern="100">
                    <a:effectLst/>
                    <a:latin typeface="+mj-lt"/>
                    <a:ea typeface="Georgia" panose="02040502050405020303" pitchFamily="18" charset="0"/>
                    <a:cs typeface="Times New Roman" panose="02020603050405020304" pitchFamily="18" charset="0"/>
                  </a:rPr>
                  <a:t> là </a:t>
                </a:r>
                <a:endParaRPr lang="fr-FR" sz="1600" kern="100" smtClean="0">
                  <a:effectLst/>
                  <a:latin typeface="+mj-lt"/>
                  <a:ea typeface="Georgia" panose="02040502050405020303" pitchFamily="18" charset="0"/>
                  <a:cs typeface="Times New Roman" panose="02020603050405020304" pitchFamily="18" charset="0"/>
                </a:endParaRPr>
              </a:p>
              <a:p>
                <a:pPr algn="ctr">
                  <a:lnSpc>
                    <a:spcPct val="150000"/>
                  </a:lnSpc>
                </a:pPr>
                <a14:m>
                  <m:oMath xmlns:m="http://schemas.openxmlformats.org/officeDocument/2006/math">
                    <m:r>
                      <a:rPr lang="fr-FR" sz="1600" kern="100">
                        <a:effectLst/>
                        <a:latin typeface="+mj-lt"/>
                        <a:ea typeface="Aptos"/>
                        <a:cs typeface="Times New Roman" panose="02020603050405020304" pitchFamily="18" charset="0"/>
                      </a:rPr>
                      <m:t>(2;2;0);(0;2;2);(2;0;2);(1;1;2);(1;2;1)</m:t>
                    </m:r>
                  </m:oMath>
                </a14:m>
                <a:r>
                  <a:rPr lang="fr-FR" sz="1600" kern="100">
                    <a:effectLst/>
                    <a:latin typeface="+mj-lt"/>
                    <a:ea typeface="Aptos"/>
                    <a:cs typeface="Times New Roman" panose="02020603050405020304" pitchFamily="18" charset="0"/>
                  </a:rPr>
                  <a:t> </a:t>
                </a:r>
                <a:r>
                  <a:rPr lang="fr-FR" sz="1600" kern="100">
                    <a:effectLst/>
                    <a:latin typeface="+mj-lt"/>
                    <a:ea typeface="Georgia" panose="02040502050405020303" pitchFamily="18" charset="0"/>
                    <a:cs typeface="Times New Roman" panose="02020603050405020304" pitchFamily="18" charset="0"/>
                  </a:rPr>
                  <a:t>và </a:t>
                </a:r>
                <a14:m>
                  <m:oMath xmlns:m="http://schemas.openxmlformats.org/officeDocument/2006/math">
                    <m:r>
                      <a:rPr lang="fr-FR" sz="1600" kern="100">
                        <a:effectLst/>
                        <a:latin typeface="+mj-lt"/>
                        <a:ea typeface="Aptos"/>
                        <a:cs typeface="Times New Roman" panose="02020603050405020304" pitchFamily="18" charset="0"/>
                      </a:rPr>
                      <m:t>(2;1;1)</m:t>
                    </m:r>
                  </m:oMath>
                </a14:m>
                <a:r>
                  <a:rPr lang="fr-FR" sz="1600" kern="100">
                    <a:effectLst/>
                    <a:latin typeface="+mj-lt"/>
                    <a:ea typeface="Georgia" panose="02040502050405020303" pitchFamily="18" charset="0"/>
                    <a:cs typeface="Times New Roman" panose="02020603050405020304" pitchFamily="18" charset="0"/>
                  </a:rPr>
                  <a:t>. </a:t>
                </a:r>
                <a:endParaRPr lang="en-US" sz="1600" kern="100">
                  <a:effectLst/>
                  <a:latin typeface="+mj-lt"/>
                  <a:ea typeface="Aptos"/>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m:rPr>
                          <m:nor/>
                        </m:rPr>
                        <a:rPr lang="fr-FR" sz="1600" kern="100">
                          <a:ea typeface="Georgia" panose="02040502050405020303" pitchFamily="18" charset="0"/>
                          <a:cs typeface="Times New Roman" panose="02020603050405020304" pitchFamily="18" charset="0"/>
                        </a:rPr>
                        <m:t>V</m:t>
                      </m:r>
                      <m:r>
                        <m:rPr>
                          <m:nor/>
                        </m:rPr>
                        <a:rPr lang="fr-FR" sz="1600" kern="100">
                          <a:ea typeface="Georgia" panose="02040502050405020303" pitchFamily="18" charset="0"/>
                          <a:cs typeface="Times New Roman" panose="02020603050405020304" pitchFamily="18" charset="0"/>
                        </a:rPr>
                        <m:t>ậ</m:t>
                      </m:r>
                      <m:r>
                        <m:rPr>
                          <m:nor/>
                        </m:rPr>
                        <a:rPr lang="fr-FR" sz="1600" kern="100">
                          <a:ea typeface="Georgia" panose="02040502050405020303" pitchFamily="18" charset="0"/>
                          <a:cs typeface="Times New Roman" panose="02020603050405020304" pitchFamily="18" charset="0"/>
                        </a:rPr>
                        <m:t>y</m:t>
                      </m:r>
                      <m:r>
                        <a:rPr lang="en-US" sz="1600" b="0" i="1" kern="100" smtClean="0">
                          <a:latin typeface="Cambria Math" panose="02040503050406030204" pitchFamily="18" charset="0"/>
                          <a:ea typeface="Georgia" panose="02040502050405020303" pitchFamily="18" charset="0"/>
                          <a:cs typeface="Times New Roman" panose="02020603050405020304" pitchFamily="18" charset="0"/>
                        </a:rPr>
                        <m:t> </m:t>
                      </m:r>
                      <m:r>
                        <a:rPr lang="en-US" sz="1600" i="1" kern="100">
                          <a:effectLst/>
                          <a:latin typeface="+mj-lt"/>
                          <a:ea typeface="Aptos"/>
                          <a:cs typeface="Times New Roman" panose="02020603050405020304" pitchFamily="18" charset="0"/>
                        </a:rPr>
                        <m:t>𝑃</m:t>
                      </m:r>
                      <m:r>
                        <a:rPr lang="fr-FR"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𝑋</m:t>
                      </m:r>
                      <m:r>
                        <a:rPr lang="fr-FR" sz="1600" kern="100">
                          <a:effectLst/>
                          <a:latin typeface="+mj-lt"/>
                          <a:ea typeface="Aptos"/>
                          <a:cs typeface="Times New Roman" panose="02020603050405020304" pitchFamily="18" charset="0"/>
                        </a:rPr>
                        <m:t>=4)=</m:t>
                      </m:r>
                      <m:f>
                        <m:fPr>
                          <m:ctrlPr>
                            <a:rPr lang="en-US" sz="1600" i="1" kern="100">
                              <a:effectLst/>
                              <a:latin typeface="+mj-lt"/>
                              <a:ea typeface="Aptos"/>
                              <a:cs typeface="Times New Roman" panose="02020603050405020304" pitchFamily="18" charset="0"/>
                            </a:rPr>
                          </m:ctrlPr>
                        </m:fPr>
                        <m:num>
                          <m:r>
                            <a:rPr lang="fr-FR" sz="1600" kern="100">
                              <a:effectLst/>
                              <a:latin typeface="+mj-lt"/>
                              <a:ea typeface="Aptos"/>
                              <a:cs typeface="Times New Roman" panose="02020603050405020304" pitchFamily="18" charset="0"/>
                            </a:rPr>
                            <m:t>6</m:t>
                          </m:r>
                        </m:num>
                        <m:den>
                          <m:r>
                            <a:rPr lang="fr-FR" sz="1600" kern="100">
                              <a:effectLst/>
                              <a:latin typeface="+mj-lt"/>
                              <a:ea typeface="Aptos"/>
                              <a:cs typeface="Times New Roman" panose="02020603050405020304" pitchFamily="18" charset="0"/>
                            </a:rPr>
                            <m:t>27</m:t>
                          </m:r>
                        </m:den>
                      </m:f>
                      <m:r>
                        <a:rPr lang="fr-FR" sz="1600" kern="100">
                          <a:effectLst/>
                          <a:latin typeface="+mj-lt"/>
                          <a:ea typeface="Aptos"/>
                          <a:cs typeface="Times New Roman" panose="02020603050405020304" pitchFamily="18" charset="0"/>
                        </a:rPr>
                        <m:t>=</m:t>
                      </m:r>
                      <m:f>
                        <m:fPr>
                          <m:ctrlPr>
                            <a:rPr lang="en-US" sz="1600" i="1" kern="100">
                              <a:effectLst/>
                              <a:latin typeface="+mj-lt"/>
                              <a:ea typeface="Aptos"/>
                              <a:cs typeface="Times New Roman" panose="02020603050405020304" pitchFamily="18" charset="0"/>
                            </a:rPr>
                          </m:ctrlPr>
                        </m:fPr>
                        <m:num>
                          <m:r>
                            <a:rPr lang="fr-FR" sz="1600" kern="100">
                              <a:effectLst/>
                              <a:latin typeface="+mj-lt"/>
                              <a:ea typeface="Aptos"/>
                              <a:cs typeface="Times New Roman" panose="02020603050405020304" pitchFamily="18" charset="0"/>
                            </a:rPr>
                            <m:t>2</m:t>
                          </m:r>
                        </m:num>
                        <m:den>
                          <m:r>
                            <a:rPr lang="fr-FR" sz="1600" kern="100">
                              <a:effectLst/>
                              <a:latin typeface="+mj-lt"/>
                              <a:ea typeface="Aptos"/>
                              <a:cs typeface="Times New Roman" panose="02020603050405020304" pitchFamily="18" charset="0"/>
                            </a:rPr>
                            <m:t>9</m:t>
                          </m:r>
                        </m:den>
                      </m:f>
                    </m:oMath>
                  </m:oMathPara>
                </a14:m>
                <a:endParaRPr lang="en-US" sz="1600" kern="100">
                  <a:effectLst/>
                  <a:latin typeface="+mj-lt"/>
                  <a:ea typeface="Aptos"/>
                  <a:cs typeface="Times New Roman" panose="02020603050405020304" pitchFamily="18" charset="0"/>
                </a:endParaRPr>
              </a:p>
              <a:p>
                <a:pPr>
                  <a:lnSpc>
                    <a:spcPct val="150000"/>
                  </a:lnSpc>
                </a:pPr>
                <a:r>
                  <a:rPr lang="fr-FR" sz="1600" kern="100">
                    <a:effectLst/>
                    <a:latin typeface="+mj-lt"/>
                    <a:ea typeface="Georgia" panose="02040502050405020303" pitchFamily="18" charset="0"/>
                    <a:cs typeface="Times New Roman" panose="02020603050405020304" pitchFamily="18" charset="0"/>
                  </a:rPr>
                  <a:t>+) Kết quả thuận lợi cho biến cố </a:t>
                </a:r>
                <a14:m>
                  <m:oMath xmlns:m="http://schemas.openxmlformats.org/officeDocument/2006/math">
                    <m:r>
                      <a:rPr lang="fr-FR"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𝑋</m:t>
                    </m:r>
                    <m:r>
                      <a:rPr lang="fr-FR" sz="1600" kern="100">
                        <a:effectLst/>
                        <a:latin typeface="+mj-lt"/>
                        <a:ea typeface="Aptos"/>
                        <a:cs typeface="Times New Roman" panose="02020603050405020304" pitchFamily="18" charset="0"/>
                      </a:rPr>
                      <m:t>=5}</m:t>
                    </m:r>
                  </m:oMath>
                </a14:m>
                <a:r>
                  <a:rPr lang="fr-FR" sz="1600" kern="100">
                    <a:effectLst/>
                    <a:latin typeface="+mj-lt"/>
                    <a:ea typeface="Georgia" panose="02040502050405020303" pitchFamily="18" charset="0"/>
                    <a:cs typeface="Times New Roman" panose="02020603050405020304" pitchFamily="18" charset="0"/>
                  </a:rPr>
                  <a:t> là </a:t>
                </a:r>
                <a14:m>
                  <m:oMath xmlns:m="http://schemas.openxmlformats.org/officeDocument/2006/math">
                    <m:r>
                      <a:rPr lang="fr-FR" sz="1600" kern="100">
                        <a:effectLst/>
                        <a:latin typeface="+mj-lt"/>
                        <a:ea typeface="Aptos"/>
                        <a:cs typeface="Times New Roman" panose="02020603050405020304" pitchFamily="18" charset="0"/>
                      </a:rPr>
                      <m:t>(2;2;1);(1;2;2)</m:t>
                    </m:r>
                  </m:oMath>
                </a14:m>
                <a:r>
                  <a:rPr lang="fr-FR" sz="1600" kern="100">
                    <a:effectLst/>
                    <a:latin typeface="+mj-lt"/>
                    <a:ea typeface="Georgia" panose="02040502050405020303" pitchFamily="18" charset="0"/>
                    <a:cs typeface="Times New Roman" panose="02020603050405020304" pitchFamily="18" charset="0"/>
                  </a:rPr>
                  <a:t> và </a:t>
                </a:r>
                <a14:m>
                  <m:oMath xmlns:m="http://schemas.openxmlformats.org/officeDocument/2006/math">
                    <m:r>
                      <a:rPr lang="fr-FR" sz="1600" kern="100">
                        <a:effectLst/>
                        <a:latin typeface="+mj-lt"/>
                        <a:ea typeface="Aptos"/>
                        <a:cs typeface="Times New Roman" panose="02020603050405020304" pitchFamily="18" charset="0"/>
                      </a:rPr>
                      <m:t>(2;1;2)</m:t>
                    </m:r>
                  </m:oMath>
                </a14:m>
                <a:r>
                  <a:rPr lang="fr-FR" sz="1600" kern="100">
                    <a:effectLst/>
                    <a:latin typeface="+mj-lt"/>
                    <a:ea typeface="Aptos"/>
                    <a:cs typeface="Times New Roman" panose="02020603050405020304" pitchFamily="18" charset="0"/>
                  </a:rPr>
                  <a:t>.</a:t>
                </a:r>
                <a:endParaRPr lang="en-US" sz="1600" kern="100">
                  <a:effectLst/>
                  <a:latin typeface="+mj-lt"/>
                  <a:ea typeface="Aptos"/>
                  <a:cs typeface="Times New Roman" panose="02020603050405020304" pitchFamily="18" charset="0"/>
                </a:endParaRPr>
              </a:p>
              <a:p>
                <a:pPr>
                  <a:lnSpc>
                    <a:spcPct val="120000"/>
                  </a:lnSpc>
                </a:pPr>
                <a14:m>
                  <m:oMathPara xmlns:m="http://schemas.openxmlformats.org/officeDocument/2006/math">
                    <m:oMathParaPr>
                      <m:jc m:val="left"/>
                    </m:oMathParaPr>
                    <m:oMath xmlns:m="http://schemas.openxmlformats.org/officeDocument/2006/math">
                      <m:r>
                        <m:rPr>
                          <m:nor/>
                        </m:rPr>
                        <a:rPr lang="fr-FR" sz="1600" kern="100">
                          <a:ea typeface="Georgia" panose="02040502050405020303" pitchFamily="18" charset="0"/>
                          <a:cs typeface="Times New Roman" panose="02020603050405020304" pitchFamily="18" charset="0"/>
                        </a:rPr>
                        <m:t>V</m:t>
                      </m:r>
                      <m:r>
                        <m:rPr>
                          <m:nor/>
                        </m:rPr>
                        <a:rPr lang="fr-FR" sz="1600" kern="100">
                          <a:ea typeface="Georgia" panose="02040502050405020303" pitchFamily="18" charset="0"/>
                          <a:cs typeface="Times New Roman" panose="02020603050405020304" pitchFamily="18" charset="0"/>
                        </a:rPr>
                        <m:t>ậ</m:t>
                      </m:r>
                      <m:r>
                        <m:rPr>
                          <m:nor/>
                        </m:rPr>
                        <a:rPr lang="fr-FR" sz="1600" kern="100">
                          <a:ea typeface="Georgia" panose="02040502050405020303" pitchFamily="18" charset="0"/>
                          <a:cs typeface="Times New Roman" panose="02020603050405020304" pitchFamily="18" charset="0"/>
                        </a:rPr>
                        <m:t>y</m:t>
                      </m:r>
                      <m:r>
                        <a:rPr lang="en-US" sz="1600" b="0" i="1" kern="100" smtClean="0">
                          <a:latin typeface="Cambria Math" panose="02040503050406030204" pitchFamily="18" charset="0"/>
                          <a:ea typeface="Georgia" panose="02040502050405020303" pitchFamily="18" charset="0"/>
                          <a:cs typeface="Times New Roman" panose="02020603050405020304" pitchFamily="18" charset="0"/>
                        </a:rPr>
                        <m:t> </m:t>
                      </m:r>
                      <m:r>
                        <a:rPr lang="en-US" sz="1600" i="1" kern="100">
                          <a:effectLst/>
                          <a:latin typeface="+mj-lt"/>
                          <a:ea typeface="Aptos"/>
                          <a:cs typeface="Times New Roman" panose="02020603050405020304" pitchFamily="18" charset="0"/>
                        </a:rPr>
                        <m:t>𝑃</m:t>
                      </m:r>
                      <m:r>
                        <a:rPr lang="fr-FR"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𝑋</m:t>
                      </m:r>
                      <m:r>
                        <a:rPr lang="fr-FR" sz="1600" kern="100">
                          <a:effectLst/>
                          <a:latin typeface="+mj-lt"/>
                          <a:ea typeface="Aptos"/>
                          <a:cs typeface="Times New Roman" panose="02020603050405020304" pitchFamily="18" charset="0"/>
                        </a:rPr>
                        <m:t>=5)=</m:t>
                      </m:r>
                      <m:f>
                        <m:fPr>
                          <m:ctrlPr>
                            <a:rPr lang="en-US" sz="1600" i="1" kern="100">
                              <a:effectLst/>
                              <a:latin typeface="+mj-lt"/>
                              <a:ea typeface="Aptos"/>
                              <a:cs typeface="Times New Roman" panose="02020603050405020304" pitchFamily="18" charset="0"/>
                            </a:rPr>
                          </m:ctrlPr>
                        </m:fPr>
                        <m:num>
                          <m:r>
                            <a:rPr lang="fr-FR" sz="1600" kern="100">
                              <a:effectLst/>
                              <a:latin typeface="+mj-lt"/>
                              <a:ea typeface="Aptos"/>
                              <a:cs typeface="Times New Roman" panose="02020603050405020304" pitchFamily="18" charset="0"/>
                            </a:rPr>
                            <m:t>3</m:t>
                          </m:r>
                        </m:num>
                        <m:den>
                          <m:r>
                            <a:rPr lang="fr-FR" sz="1600" kern="100">
                              <a:effectLst/>
                              <a:latin typeface="+mj-lt"/>
                              <a:ea typeface="Aptos"/>
                              <a:cs typeface="Times New Roman" panose="02020603050405020304" pitchFamily="18" charset="0"/>
                            </a:rPr>
                            <m:t>27</m:t>
                          </m:r>
                        </m:den>
                      </m:f>
                      <m:r>
                        <a:rPr lang="fr-FR" sz="1600" kern="100">
                          <a:effectLst/>
                          <a:latin typeface="+mj-lt"/>
                          <a:ea typeface="Aptos"/>
                          <a:cs typeface="Times New Roman" panose="02020603050405020304" pitchFamily="18" charset="0"/>
                        </a:rPr>
                        <m:t>=</m:t>
                      </m:r>
                      <m:f>
                        <m:fPr>
                          <m:ctrlPr>
                            <a:rPr lang="en-US" sz="1600" i="1" kern="100">
                              <a:effectLst/>
                              <a:latin typeface="+mj-lt"/>
                              <a:ea typeface="Aptos"/>
                              <a:cs typeface="Times New Roman" panose="02020603050405020304" pitchFamily="18" charset="0"/>
                            </a:rPr>
                          </m:ctrlPr>
                        </m:fPr>
                        <m:num>
                          <m:r>
                            <a:rPr lang="fr-FR" sz="1600" kern="100">
                              <a:effectLst/>
                              <a:latin typeface="+mj-lt"/>
                              <a:ea typeface="Aptos"/>
                              <a:cs typeface="Times New Roman" panose="02020603050405020304" pitchFamily="18" charset="0"/>
                            </a:rPr>
                            <m:t>1</m:t>
                          </m:r>
                        </m:num>
                        <m:den>
                          <m:r>
                            <a:rPr lang="fr-FR" sz="1600" kern="100">
                              <a:effectLst/>
                              <a:latin typeface="+mj-lt"/>
                              <a:ea typeface="Aptos"/>
                              <a:cs typeface="Times New Roman" panose="02020603050405020304" pitchFamily="18" charset="0"/>
                            </a:rPr>
                            <m:t>9</m:t>
                          </m:r>
                        </m:den>
                      </m:f>
                    </m:oMath>
                  </m:oMathPara>
                </a14:m>
                <a:endParaRPr lang="en-US" sz="1600" kern="100">
                  <a:effectLst/>
                  <a:latin typeface="+mj-lt"/>
                  <a:ea typeface="Aptos"/>
                  <a:cs typeface="Times New Roman" panose="02020603050405020304" pitchFamily="18" charset="0"/>
                </a:endParaRPr>
              </a:p>
              <a:p>
                <a:pPr>
                  <a:lnSpc>
                    <a:spcPct val="120000"/>
                  </a:lnSpc>
                </a:pPr>
                <a14:m>
                  <m:oMathPara xmlns:m="http://schemas.openxmlformats.org/officeDocument/2006/math">
                    <m:oMathParaPr>
                      <m:jc m:val="left"/>
                    </m:oMathParaPr>
                    <m:oMath xmlns:m="http://schemas.openxmlformats.org/officeDocument/2006/math">
                      <m:r>
                        <m:rPr>
                          <m:nor/>
                        </m:rPr>
                        <a:rPr lang="fr-FR" sz="1600" kern="100">
                          <a:ea typeface="Georgia" panose="02040502050405020303" pitchFamily="18" charset="0"/>
                          <a:cs typeface="Times New Roman" panose="02020603050405020304" pitchFamily="18" charset="0"/>
                        </a:rPr>
                        <m:t>+) </m:t>
                      </m:r>
                      <m:r>
                        <m:rPr>
                          <m:nor/>
                        </m:rPr>
                        <a:rPr lang="fr-FR" sz="1600" kern="100">
                          <a:ea typeface="Georgia" panose="02040502050405020303" pitchFamily="18" charset="0"/>
                          <a:cs typeface="Times New Roman" panose="02020603050405020304" pitchFamily="18" charset="0"/>
                        </a:rPr>
                        <m:t>K</m:t>
                      </m:r>
                      <m:r>
                        <m:rPr>
                          <m:nor/>
                        </m:rPr>
                        <a:rPr lang="fr-FR" sz="1600" kern="100">
                          <a:ea typeface="Georgia" panose="02040502050405020303" pitchFamily="18" charset="0"/>
                          <a:cs typeface="Times New Roman" panose="02020603050405020304" pitchFamily="18" charset="0"/>
                        </a:rPr>
                        <m:t>ế</m:t>
                      </m:r>
                      <m:r>
                        <m:rPr>
                          <m:nor/>
                        </m:rPr>
                        <a:rPr lang="fr-FR" sz="1600" kern="100">
                          <a:ea typeface="Georgia" panose="02040502050405020303" pitchFamily="18" charset="0"/>
                          <a:cs typeface="Times New Roman" panose="02020603050405020304" pitchFamily="18" charset="0"/>
                        </a:rPr>
                        <m:t>t</m:t>
                      </m:r>
                      <m:r>
                        <m:rPr>
                          <m:nor/>
                        </m:rPr>
                        <a:rPr lang="fr-FR" sz="1600" kern="100">
                          <a:ea typeface="Georgia" panose="02040502050405020303" pitchFamily="18" charset="0"/>
                          <a:cs typeface="Times New Roman" panose="02020603050405020304" pitchFamily="18" charset="0"/>
                        </a:rPr>
                        <m:t> </m:t>
                      </m:r>
                      <m:r>
                        <m:rPr>
                          <m:nor/>
                        </m:rPr>
                        <a:rPr lang="fr-FR" sz="1600" kern="100">
                          <a:ea typeface="Georgia" panose="02040502050405020303" pitchFamily="18" charset="0"/>
                          <a:cs typeface="Times New Roman" panose="02020603050405020304" pitchFamily="18" charset="0"/>
                        </a:rPr>
                        <m:t>qu</m:t>
                      </m:r>
                      <m:r>
                        <m:rPr>
                          <m:nor/>
                        </m:rPr>
                        <a:rPr lang="fr-FR" sz="1600" kern="100">
                          <a:ea typeface="Georgia" panose="02040502050405020303" pitchFamily="18" charset="0"/>
                          <a:cs typeface="Times New Roman" panose="02020603050405020304" pitchFamily="18" charset="0"/>
                        </a:rPr>
                        <m:t>ả </m:t>
                      </m:r>
                      <m:r>
                        <m:rPr>
                          <m:nor/>
                        </m:rPr>
                        <a:rPr lang="fr-FR" sz="1600" kern="100">
                          <a:ea typeface="Georgia" panose="02040502050405020303" pitchFamily="18" charset="0"/>
                          <a:cs typeface="Times New Roman" panose="02020603050405020304" pitchFamily="18" charset="0"/>
                        </a:rPr>
                        <m:t>thu</m:t>
                      </m:r>
                      <m:r>
                        <m:rPr>
                          <m:nor/>
                        </m:rPr>
                        <a:rPr lang="fr-FR" sz="1600" kern="100">
                          <a:ea typeface="Georgia" panose="02040502050405020303" pitchFamily="18" charset="0"/>
                          <a:cs typeface="Times New Roman" panose="02020603050405020304" pitchFamily="18" charset="0"/>
                        </a:rPr>
                        <m:t>ậ</m:t>
                      </m:r>
                      <m:r>
                        <m:rPr>
                          <m:nor/>
                        </m:rPr>
                        <a:rPr lang="fr-FR" sz="1600" kern="100">
                          <a:ea typeface="Georgia" panose="02040502050405020303" pitchFamily="18" charset="0"/>
                          <a:cs typeface="Times New Roman" panose="02020603050405020304" pitchFamily="18" charset="0"/>
                        </a:rPr>
                        <m:t>n</m:t>
                      </m:r>
                      <m:r>
                        <m:rPr>
                          <m:nor/>
                        </m:rPr>
                        <a:rPr lang="fr-FR" sz="1600" kern="100">
                          <a:ea typeface="Georgia" panose="02040502050405020303" pitchFamily="18" charset="0"/>
                          <a:cs typeface="Times New Roman" panose="02020603050405020304" pitchFamily="18" charset="0"/>
                        </a:rPr>
                        <m:t> </m:t>
                      </m:r>
                      <m:r>
                        <m:rPr>
                          <m:nor/>
                        </m:rPr>
                        <a:rPr lang="fr-FR" sz="1600" kern="100">
                          <a:ea typeface="Georgia" panose="02040502050405020303" pitchFamily="18" charset="0"/>
                          <a:cs typeface="Times New Roman" panose="02020603050405020304" pitchFamily="18" charset="0"/>
                        </a:rPr>
                        <m:t>l</m:t>
                      </m:r>
                      <m:r>
                        <m:rPr>
                          <m:nor/>
                        </m:rPr>
                        <a:rPr lang="fr-FR" sz="1600" kern="100">
                          <a:ea typeface="Georgia" panose="02040502050405020303" pitchFamily="18" charset="0"/>
                          <a:cs typeface="Times New Roman" panose="02020603050405020304" pitchFamily="18" charset="0"/>
                        </a:rPr>
                        <m:t>ợ</m:t>
                      </m:r>
                      <m:r>
                        <m:rPr>
                          <m:nor/>
                        </m:rPr>
                        <a:rPr lang="fr-FR" sz="1600" kern="100">
                          <a:ea typeface="Georgia" panose="02040502050405020303" pitchFamily="18" charset="0"/>
                          <a:cs typeface="Times New Roman" panose="02020603050405020304" pitchFamily="18" charset="0"/>
                        </a:rPr>
                        <m:t>i</m:t>
                      </m:r>
                      <m:r>
                        <m:rPr>
                          <m:nor/>
                        </m:rPr>
                        <a:rPr lang="fr-FR" sz="1600" kern="100">
                          <a:ea typeface="Georgia" panose="02040502050405020303" pitchFamily="18" charset="0"/>
                          <a:cs typeface="Times New Roman" panose="02020603050405020304" pitchFamily="18" charset="0"/>
                        </a:rPr>
                        <m:t> </m:t>
                      </m:r>
                      <m:r>
                        <m:rPr>
                          <m:nor/>
                        </m:rPr>
                        <a:rPr lang="fr-FR" sz="1600" kern="100">
                          <a:ea typeface="Georgia" panose="02040502050405020303" pitchFamily="18" charset="0"/>
                          <a:cs typeface="Times New Roman" panose="02020603050405020304" pitchFamily="18" charset="0"/>
                        </a:rPr>
                        <m:t>cho</m:t>
                      </m:r>
                      <m:r>
                        <m:rPr>
                          <m:nor/>
                        </m:rPr>
                        <a:rPr lang="fr-FR" sz="1600" kern="100">
                          <a:ea typeface="Georgia" panose="02040502050405020303" pitchFamily="18" charset="0"/>
                          <a:cs typeface="Times New Roman" panose="02020603050405020304" pitchFamily="18" charset="0"/>
                        </a:rPr>
                        <m:t> </m:t>
                      </m:r>
                      <m:r>
                        <m:rPr>
                          <m:nor/>
                        </m:rPr>
                        <a:rPr lang="fr-FR" sz="1600" kern="100">
                          <a:ea typeface="Georgia" panose="02040502050405020303" pitchFamily="18" charset="0"/>
                          <a:cs typeface="Times New Roman" panose="02020603050405020304" pitchFamily="18" charset="0"/>
                        </a:rPr>
                        <m:t>bi</m:t>
                      </m:r>
                      <m:r>
                        <m:rPr>
                          <m:nor/>
                        </m:rPr>
                        <a:rPr lang="fr-FR" sz="1600" kern="100">
                          <a:ea typeface="Georgia" panose="02040502050405020303" pitchFamily="18" charset="0"/>
                          <a:cs typeface="Times New Roman" panose="02020603050405020304" pitchFamily="18" charset="0"/>
                        </a:rPr>
                        <m:t>ế</m:t>
                      </m:r>
                      <m:r>
                        <m:rPr>
                          <m:nor/>
                        </m:rPr>
                        <a:rPr lang="fr-FR" sz="1600" kern="100">
                          <a:ea typeface="Georgia" panose="02040502050405020303" pitchFamily="18" charset="0"/>
                          <a:cs typeface="Times New Roman" panose="02020603050405020304" pitchFamily="18" charset="0"/>
                        </a:rPr>
                        <m:t>n</m:t>
                      </m:r>
                      <m:r>
                        <m:rPr>
                          <m:nor/>
                        </m:rPr>
                        <a:rPr lang="fr-FR" sz="1600" kern="100">
                          <a:ea typeface="Georgia" panose="02040502050405020303" pitchFamily="18" charset="0"/>
                          <a:cs typeface="Times New Roman" panose="02020603050405020304" pitchFamily="18" charset="0"/>
                        </a:rPr>
                        <m:t> </m:t>
                      </m:r>
                      <m:r>
                        <m:rPr>
                          <m:nor/>
                        </m:rPr>
                        <a:rPr lang="fr-FR" sz="1600" kern="100">
                          <a:ea typeface="Georgia" panose="02040502050405020303" pitchFamily="18" charset="0"/>
                          <a:cs typeface="Times New Roman" panose="02020603050405020304" pitchFamily="18" charset="0"/>
                        </a:rPr>
                        <m:t>c</m:t>
                      </m:r>
                      <m:r>
                        <m:rPr>
                          <m:nor/>
                        </m:rPr>
                        <a:rPr lang="fr-FR" sz="1600" kern="100">
                          <a:ea typeface="Georgia" panose="02040502050405020303" pitchFamily="18" charset="0"/>
                          <a:cs typeface="Times New Roman" panose="02020603050405020304" pitchFamily="18" charset="0"/>
                        </a:rPr>
                        <m:t>ố </m:t>
                      </m:r>
                      <m:d>
                        <m:dPr>
                          <m:begChr m:val="{"/>
                          <m:endChr m:val="}"/>
                          <m:ctrlPr>
                            <a:rPr lang="fr-FR" sz="1600" kern="100">
                              <a:latin typeface="Cambria Math" panose="02040503050406030204" pitchFamily="18" charset="0"/>
                              <a:ea typeface="Aptos"/>
                              <a:cs typeface="Times New Roman" panose="02020603050405020304" pitchFamily="18" charset="0"/>
                            </a:rPr>
                          </m:ctrlPr>
                        </m:dPr>
                        <m:e>
                          <m:r>
                            <a:rPr lang="en-US" sz="1600" i="1" kern="100">
                              <a:latin typeface="Cambria Math" panose="02040503050406030204" pitchFamily="18" charset="0"/>
                              <a:ea typeface="Aptos"/>
                              <a:cs typeface="Times New Roman" panose="02020603050405020304" pitchFamily="18" charset="0"/>
                            </a:rPr>
                            <m:t>𝑋</m:t>
                          </m:r>
                          <m:r>
                            <a:rPr lang="fr-FR" sz="1600" kern="100">
                              <a:latin typeface="Cambria Math" panose="02040503050406030204" pitchFamily="18" charset="0"/>
                              <a:ea typeface="Aptos"/>
                              <a:cs typeface="Times New Roman" panose="02020603050405020304" pitchFamily="18" charset="0"/>
                            </a:rPr>
                            <m:t>=6</m:t>
                          </m:r>
                        </m:e>
                      </m:d>
                      <m:r>
                        <m:rPr>
                          <m:nor/>
                        </m:rPr>
                        <a:rPr lang="fr-FR" sz="1600" kern="100">
                          <a:ea typeface="Georgia" panose="02040502050405020303" pitchFamily="18" charset="0"/>
                          <a:cs typeface="Times New Roman" panose="02020603050405020304" pitchFamily="18" charset="0"/>
                        </a:rPr>
                        <m:t> </m:t>
                      </m:r>
                      <m:r>
                        <m:rPr>
                          <m:nor/>
                        </m:rPr>
                        <a:rPr lang="fr-FR" sz="1600" kern="100">
                          <a:ea typeface="Georgia" panose="02040502050405020303" pitchFamily="18" charset="0"/>
                          <a:cs typeface="Times New Roman" panose="02020603050405020304" pitchFamily="18" charset="0"/>
                        </a:rPr>
                        <m:t>l</m:t>
                      </m:r>
                      <m:r>
                        <m:rPr>
                          <m:nor/>
                        </m:rPr>
                        <a:rPr lang="fr-FR" sz="1600" kern="100">
                          <a:ea typeface="Georgia" panose="02040502050405020303" pitchFamily="18" charset="0"/>
                          <a:cs typeface="Times New Roman" panose="02020603050405020304" pitchFamily="18" charset="0"/>
                        </a:rPr>
                        <m:t>à </m:t>
                      </m:r>
                      <m:d>
                        <m:dPr>
                          <m:ctrlPr>
                            <a:rPr lang="fr-FR" sz="1600" i="1" kern="100">
                              <a:latin typeface="Cambria Math" panose="02040503050406030204" pitchFamily="18" charset="0"/>
                              <a:ea typeface="Georgia" panose="02040502050405020303" pitchFamily="18" charset="0"/>
                              <a:cs typeface="Times New Roman" panose="02020603050405020304" pitchFamily="18" charset="0"/>
                            </a:rPr>
                          </m:ctrlPr>
                        </m:dPr>
                        <m:e>
                          <m:r>
                            <a:rPr lang="fr-FR" sz="1600" kern="100">
                              <a:latin typeface="Cambria Math" panose="02040503050406030204" pitchFamily="18" charset="0"/>
                              <a:ea typeface="Aptos"/>
                              <a:cs typeface="Times New Roman" panose="02020603050405020304" pitchFamily="18" charset="0"/>
                            </a:rPr>
                            <m:t>2;2;2</m:t>
                          </m:r>
                        </m:e>
                      </m:d>
                      <m:r>
                        <m:rPr>
                          <m:nor/>
                        </m:rPr>
                        <a:rPr lang="fr-FR" sz="1600" kern="100">
                          <a:ea typeface="Georgia" panose="02040502050405020303" pitchFamily="18" charset="0"/>
                          <a:cs typeface="Times New Roman" panose="02020603050405020304" pitchFamily="18" charset="0"/>
                        </a:rPr>
                        <m:t>. </m:t>
                      </m:r>
                      <m:r>
                        <m:rPr>
                          <m:nor/>
                        </m:rPr>
                        <a:rPr lang="fr-FR" sz="1600" kern="100">
                          <a:ea typeface="Georgia" panose="02040502050405020303" pitchFamily="18" charset="0"/>
                          <a:cs typeface="Times New Roman" panose="02020603050405020304" pitchFamily="18" charset="0"/>
                        </a:rPr>
                        <m:t>Do</m:t>
                      </m:r>
                      <m:r>
                        <m:rPr>
                          <m:nor/>
                        </m:rPr>
                        <a:rPr lang="fr-FR" sz="1600" kern="100">
                          <a:ea typeface="Georgia" panose="02040502050405020303" pitchFamily="18" charset="0"/>
                          <a:cs typeface="Times New Roman" panose="02020603050405020304" pitchFamily="18" charset="0"/>
                        </a:rPr>
                        <m:t> đó</m:t>
                      </m:r>
                      <m:r>
                        <a:rPr lang="en-US" sz="1600" b="0" i="1" kern="100" smtClean="0">
                          <a:latin typeface="Cambria Math" panose="02040503050406030204" pitchFamily="18" charset="0"/>
                          <a:ea typeface="Georgia" panose="02040502050405020303" pitchFamily="18" charset="0"/>
                          <a:cs typeface="Times New Roman" panose="02020603050405020304" pitchFamily="18" charset="0"/>
                        </a:rPr>
                        <m:t> </m:t>
                      </m:r>
                      <m:r>
                        <a:rPr lang="en-US" sz="1600" i="1" kern="100">
                          <a:effectLst/>
                          <a:latin typeface="+mj-lt"/>
                          <a:ea typeface="Aptos"/>
                          <a:cs typeface="Times New Roman" panose="02020603050405020304" pitchFamily="18" charset="0"/>
                        </a:rPr>
                        <m:t>𝑃</m:t>
                      </m:r>
                      <m:r>
                        <a:rPr lang="fr-FR"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𝑋</m:t>
                      </m:r>
                      <m:r>
                        <a:rPr lang="fr-FR" sz="1600" kern="100">
                          <a:effectLst/>
                          <a:latin typeface="+mj-lt"/>
                          <a:ea typeface="Aptos"/>
                          <a:cs typeface="Times New Roman" panose="02020603050405020304" pitchFamily="18" charset="0"/>
                        </a:rPr>
                        <m:t>=6)=</m:t>
                      </m:r>
                      <m:f>
                        <m:fPr>
                          <m:ctrlPr>
                            <a:rPr lang="en-US" sz="1600" i="1" kern="100">
                              <a:effectLst/>
                              <a:latin typeface="+mj-lt"/>
                              <a:ea typeface="Aptos"/>
                              <a:cs typeface="Times New Roman" panose="02020603050405020304" pitchFamily="18" charset="0"/>
                            </a:rPr>
                          </m:ctrlPr>
                        </m:fPr>
                        <m:num>
                          <m:r>
                            <a:rPr lang="fr-FR" sz="1600" kern="100">
                              <a:effectLst/>
                              <a:latin typeface="+mj-lt"/>
                              <a:ea typeface="Aptos"/>
                              <a:cs typeface="Times New Roman" panose="02020603050405020304" pitchFamily="18" charset="0"/>
                            </a:rPr>
                            <m:t>1</m:t>
                          </m:r>
                        </m:num>
                        <m:den>
                          <m:r>
                            <a:rPr lang="fr-FR" sz="1600" kern="100">
                              <a:effectLst/>
                              <a:latin typeface="+mj-lt"/>
                              <a:ea typeface="Aptos"/>
                              <a:cs typeface="Times New Roman" panose="02020603050405020304" pitchFamily="18" charset="0"/>
                            </a:rPr>
                            <m:t>27</m:t>
                          </m:r>
                        </m:den>
                      </m:f>
                    </m:oMath>
                  </m:oMathPara>
                </a14:m>
                <a:endParaRPr lang="en-US" sz="1600" kern="100">
                  <a:effectLst/>
                  <a:latin typeface="+mj-lt"/>
                  <a:ea typeface="Aptos"/>
                  <a:cs typeface="Times New Roman" panose="02020603050405020304" pitchFamily="18" charset="0"/>
                </a:endParaRPr>
              </a:p>
              <a:p>
                <a:pPr>
                  <a:lnSpc>
                    <a:spcPct val="150000"/>
                  </a:lnSpc>
                </a:pPr>
                <a:r>
                  <a:rPr lang="fr-FR" sz="1600" kern="100">
                    <a:effectLst/>
                    <a:latin typeface="+mj-lt"/>
                    <a:ea typeface="Georgia" panose="02040502050405020303" pitchFamily="18" charset="0"/>
                    <a:cs typeface="Times New Roman" panose="02020603050405020304" pitchFamily="18" charset="0"/>
                  </a:rPr>
                  <a:t>Bảng phân bố xác suất của </a:t>
                </a:r>
                <a14:m>
                  <m:oMath xmlns:m="http://schemas.openxmlformats.org/officeDocument/2006/math">
                    <m:r>
                      <a:rPr lang="en-US" sz="1600" i="1" kern="100">
                        <a:effectLst/>
                        <a:latin typeface="+mj-lt"/>
                        <a:ea typeface="Aptos"/>
                        <a:cs typeface="Times New Roman" panose="02020603050405020304" pitchFamily="18" charset="0"/>
                      </a:rPr>
                      <m:t>𝑋</m:t>
                    </m:r>
                  </m:oMath>
                </a14:m>
                <a:r>
                  <a:rPr lang="fr-FR" sz="1600" kern="100">
                    <a:effectLst/>
                    <a:latin typeface="+mj-lt"/>
                    <a:ea typeface="Georgia" panose="02040502050405020303" pitchFamily="18" charset="0"/>
                    <a:cs typeface="Times New Roman" panose="02020603050405020304" pitchFamily="18" charset="0"/>
                  </a:rPr>
                  <a:t> là:</a:t>
                </a:r>
                <a:endParaRPr lang="en-US" sz="1600" kern="100">
                  <a:effectLst/>
                  <a:latin typeface="+mj-lt"/>
                  <a:ea typeface="Aptos"/>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899011" y="388318"/>
                <a:ext cx="6846619" cy="3465308"/>
              </a:xfrm>
              <a:prstGeom prst="rect">
                <a:avLst/>
              </a:prstGeom>
              <a:blipFill>
                <a:blip r:embed="rId3"/>
                <a:stretch>
                  <a:fillRect l="-534"/>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92805" y="4002353"/>
            <a:ext cx="1037609" cy="904892"/>
          </a:xfrm>
          <a:prstGeom prst="rect">
            <a:avLst/>
          </a:prstGeom>
        </p:spPr>
      </p:pic>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ext uri="{D42A27DB-BD31-4B8C-83A1-F6EECF244321}">
                    <p14:modId xmlns:p14="http://schemas.microsoft.com/office/powerpoint/2010/main" val="532210508"/>
                  </p:ext>
                </p:extLst>
              </p:nvPr>
            </p:nvGraphicFramePr>
            <p:xfrm>
              <a:off x="2022532" y="3884682"/>
              <a:ext cx="6599576" cy="905193"/>
            </p:xfrm>
            <a:graphic>
              <a:graphicData uri="http://schemas.openxmlformats.org/drawingml/2006/table">
                <a:tbl>
                  <a:tblPr/>
                  <a:tblGrid>
                    <a:gridCol w="824947">
                      <a:extLst>
                        <a:ext uri="{9D8B030D-6E8A-4147-A177-3AD203B41FA5}">
                          <a16:colId xmlns:a16="http://schemas.microsoft.com/office/drawing/2014/main" val="1188150359"/>
                        </a:ext>
                      </a:extLst>
                    </a:gridCol>
                    <a:gridCol w="824947">
                      <a:extLst>
                        <a:ext uri="{9D8B030D-6E8A-4147-A177-3AD203B41FA5}">
                          <a16:colId xmlns:a16="http://schemas.microsoft.com/office/drawing/2014/main" val="534799407"/>
                        </a:ext>
                      </a:extLst>
                    </a:gridCol>
                    <a:gridCol w="824947">
                      <a:extLst>
                        <a:ext uri="{9D8B030D-6E8A-4147-A177-3AD203B41FA5}">
                          <a16:colId xmlns:a16="http://schemas.microsoft.com/office/drawing/2014/main" val="3327501260"/>
                        </a:ext>
                      </a:extLst>
                    </a:gridCol>
                    <a:gridCol w="824947">
                      <a:extLst>
                        <a:ext uri="{9D8B030D-6E8A-4147-A177-3AD203B41FA5}">
                          <a16:colId xmlns:a16="http://schemas.microsoft.com/office/drawing/2014/main" val="1073746125"/>
                        </a:ext>
                      </a:extLst>
                    </a:gridCol>
                    <a:gridCol w="824947">
                      <a:extLst>
                        <a:ext uri="{9D8B030D-6E8A-4147-A177-3AD203B41FA5}">
                          <a16:colId xmlns:a16="http://schemas.microsoft.com/office/drawing/2014/main" val="2606116600"/>
                        </a:ext>
                      </a:extLst>
                    </a:gridCol>
                    <a:gridCol w="824947">
                      <a:extLst>
                        <a:ext uri="{9D8B030D-6E8A-4147-A177-3AD203B41FA5}">
                          <a16:colId xmlns:a16="http://schemas.microsoft.com/office/drawing/2014/main" val="1625043220"/>
                        </a:ext>
                      </a:extLst>
                    </a:gridCol>
                    <a:gridCol w="824947">
                      <a:extLst>
                        <a:ext uri="{9D8B030D-6E8A-4147-A177-3AD203B41FA5}">
                          <a16:colId xmlns:a16="http://schemas.microsoft.com/office/drawing/2014/main" val="1332377674"/>
                        </a:ext>
                      </a:extLst>
                    </a:gridCol>
                    <a:gridCol w="824947">
                      <a:extLst>
                        <a:ext uri="{9D8B030D-6E8A-4147-A177-3AD203B41FA5}">
                          <a16:colId xmlns:a16="http://schemas.microsoft.com/office/drawing/2014/main" val="3385937216"/>
                        </a:ext>
                      </a:extLst>
                    </a:gridCol>
                  </a:tblGrid>
                  <a:tr h="33290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mj-lt"/>
                                    <a:ea typeface="Aptos"/>
                                    <a:cs typeface="Times New Roman" panose="02020603050405020304" pitchFamily="18" charset="0"/>
                                  </a:rPr>
                                  <m:t>𝑋</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0</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1</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2</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3</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4</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5</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6</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6867798"/>
                      </a:ext>
                    </a:extLst>
                  </a:tr>
                  <a:tr h="552995">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mj-lt"/>
                                    <a:ea typeface="Aptos"/>
                                    <a:cs typeface="Times New Roman" panose="02020603050405020304" pitchFamily="18" charset="0"/>
                                  </a:rPr>
                                  <m:t>𝑃</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f>
                                  <m:fPr>
                                    <m:ctrlPr>
                                      <a:rPr lang="en-US" sz="1600" i="1" kern="100" smtClean="0">
                                        <a:solidFill>
                                          <a:srgbClr val="000000"/>
                                        </a:solidFill>
                                        <a:effectLst/>
                                        <a:latin typeface="+mj-lt"/>
                                        <a:ea typeface="Aptos"/>
                                        <a:cs typeface="Times New Roman" panose="02020603050405020304" pitchFamily="18" charset="0"/>
                                      </a:rPr>
                                    </m:ctrlPr>
                                  </m:fPr>
                                  <m:num>
                                    <m:r>
                                      <a:rPr lang="en-US" sz="1600" kern="100">
                                        <a:solidFill>
                                          <a:srgbClr val="000000"/>
                                        </a:solidFill>
                                        <a:effectLst/>
                                        <a:latin typeface="+mj-lt"/>
                                        <a:ea typeface="Aptos"/>
                                        <a:cs typeface="Times New Roman" panose="02020603050405020304" pitchFamily="18" charset="0"/>
                                      </a:rPr>
                                      <m:t>1</m:t>
                                    </m:r>
                                  </m:num>
                                  <m:den>
                                    <m:r>
                                      <a:rPr lang="en-US" sz="1600" kern="100">
                                        <a:solidFill>
                                          <a:srgbClr val="000000"/>
                                        </a:solidFill>
                                        <a:effectLst/>
                                        <a:latin typeface="+mj-lt"/>
                                        <a:ea typeface="Aptos"/>
                                        <a:cs typeface="Times New Roman" panose="02020603050405020304" pitchFamily="18" charset="0"/>
                                      </a:rPr>
                                      <m:t>27</m:t>
                                    </m:r>
                                  </m:den>
                                </m:f>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f>
                                  <m:fPr>
                                    <m:ctrlPr>
                                      <a:rPr lang="en-US" sz="1600" i="1" kern="100" smtClean="0">
                                        <a:solidFill>
                                          <a:srgbClr val="000000"/>
                                        </a:solidFill>
                                        <a:effectLst/>
                                        <a:latin typeface="+mj-lt"/>
                                        <a:ea typeface="Aptos"/>
                                        <a:cs typeface="Times New Roman" panose="02020603050405020304" pitchFamily="18" charset="0"/>
                                      </a:rPr>
                                    </m:ctrlPr>
                                  </m:fPr>
                                  <m:num>
                                    <m:r>
                                      <a:rPr lang="en-US" sz="1600" kern="100">
                                        <a:solidFill>
                                          <a:srgbClr val="000000"/>
                                        </a:solidFill>
                                        <a:effectLst/>
                                        <a:latin typeface="+mj-lt"/>
                                        <a:ea typeface="Aptos"/>
                                        <a:cs typeface="Times New Roman" panose="02020603050405020304" pitchFamily="18" charset="0"/>
                                      </a:rPr>
                                      <m:t>1</m:t>
                                    </m:r>
                                  </m:num>
                                  <m:den>
                                    <m:r>
                                      <a:rPr lang="en-US" sz="1600" kern="100">
                                        <a:solidFill>
                                          <a:srgbClr val="000000"/>
                                        </a:solidFill>
                                        <a:effectLst/>
                                        <a:latin typeface="+mj-lt"/>
                                        <a:ea typeface="Aptos"/>
                                        <a:cs typeface="Times New Roman" panose="02020603050405020304" pitchFamily="18" charset="0"/>
                                      </a:rPr>
                                      <m:t>9</m:t>
                                    </m:r>
                                  </m:den>
                                </m:f>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f>
                                  <m:fPr>
                                    <m:ctrlPr>
                                      <a:rPr lang="en-US" sz="1600" i="1" kern="100" smtClean="0">
                                        <a:solidFill>
                                          <a:srgbClr val="000000"/>
                                        </a:solidFill>
                                        <a:effectLst/>
                                        <a:latin typeface="+mj-lt"/>
                                        <a:ea typeface="Aptos"/>
                                        <a:cs typeface="Times New Roman" panose="02020603050405020304" pitchFamily="18" charset="0"/>
                                      </a:rPr>
                                    </m:ctrlPr>
                                  </m:fPr>
                                  <m:num>
                                    <m:r>
                                      <a:rPr lang="en-US" sz="1600" kern="100">
                                        <a:solidFill>
                                          <a:srgbClr val="000000"/>
                                        </a:solidFill>
                                        <a:effectLst/>
                                        <a:latin typeface="+mj-lt"/>
                                        <a:ea typeface="Aptos"/>
                                        <a:cs typeface="Times New Roman" panose="02020603050405020304" pitchFamily="18" charset="0"/>
                                      </a:rPr>
                                      <m:t>2</m:t>
                                    </m:r>
                                  </m:num>
                                  <m:den>
                                    <m:r>
                                      <a:rPr lang="en-US" sz="1600" kern="100">
                                        <a:solidFill>
                                          <a:srgbClr val="000000"/>
                                        </a:solidFill>
                                        <a:effectLst/>
                                        <a:latin typeface="+mj-lt"/>
                                        <a:ea typeface="Aptos"/>
                                        <a:cs typeface="Times New Roman" panose="02020603050405020304" pitchFamily="18" charset="0"/>
                                      </a:rPr>
                                      <m:t>9</m:t>
                                    </m:r>
                                  </m:den>
                                </m:f>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f>
                                  <m:fPr>
                                    <m:ctrlPr>
                                      <a:rPr lang="en-US" sz="1600" i="1" kern="100" smtClean="0">
                                        <a:solidFill>
                                          <a:srgbClr val="000000"/>
                                        </a:solidFill>
                                        <a:effectLst/>
                                        <a:latin typeface="+mj-lt"/>
                                        <a:ea typeface="Aptos"/>
                                        <a:cs typeface="Times New Roman" panose="02020603050405020304" pitchFamily="18" charset="0"/>
                                      </a:rPr>
                                    </m:ctrlPr>
                                  </m:fPr>
                                  <m:num>
                                    <m:r>
                                      <a:rPr lang="en-US" sz="1600" kern="100">
                                        <a:solidFill>
                                          <a:srgbClr val="000000"/>
                                        </a:solidFill>
                                        <a:effectLst/>
                                        <a:latin typeface="+mj-lt"/>
                                        <a:ea typeface="Aptos"/>
                                        <a:cs typeface="Times New Roman" panose="02020603050405020304" pitchFamily="18" charset="0"/>
                                      </a:rPr>
                                      <m:t>7</m:t>
                                    </m:r>
                                  </m:num>
                                  <m:den>
                                    <m:r>
                                      <a:rPr lang="en-US" sz="1600" kern="100">
                                        <a:solidFill>
                                          <a:srgbClr val="000000"/>
                                        </a:solidFill>
                                        <a:effectLst/>
                                        <a:latin typeface="+mj-lt"/>
                                        <a:ea typeface="Aptos"/>
                                        <a:cs typeface="Times New Roman" panose="02020603050405020304" pitchFamily="18" charset="0"/>
                                      </a:rPr>
                                      <m:t>27</m:t>
                                    </m:r>
                                  </m:den>
                                </m:f>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f>
                                  <m:fPr>
                                    <m:ctrlPr>
                                      <a:rPr lang="en-US" sz="1600" i="1" kern="100" smtClean="0">
                                        <a:solidFill>
                                          <a:srgbClr val="000000"/>
                                        </a:solidFill>
                                        <a:effectLst/>
                                        <a:latin typeface="+mj-lt"/>
                                        <a:ea typeface="Aptos"/>
                                        <a:cs typeface="Times New Roman" panose="02020603050405020304" pitchFamily="18" charset="0"/>
                                      </a:rPr>
                                    </m:ctrlPr>
                                  </m:fPr>
                                  <m:num>
                                    <m:r>
                                      <a:rPr lang="en-US" sz="1600" kern="100">
                                        <a:solidFill>
                                          <a:srgbClr val="000000"/>
                                        </a:solidFill>
                                        <a:effectLst/>
                                        <a:latin typeface="+mj-lt"/>
                                        <a:ea typeface="Aptos"/>
                                        <a:cs typeface="Times New Roman" panose="02020603050405020304" pitchFamily="18" charset="0"/>
                                      </a:rPr>
                                      <m:t>2</m:t>
                                    </m:r>
                                  </m:num>
                                  <m:den>
                                    <m:r>
                                      <a:rPr lang="en-US" sz="1600" kern="100">
                                        <a:solidFill>
                                          <a:srgbClr val="000000"/>
                                        </a:solidFill>
                                        <a:effectLst/>
                                        <a:latin typeface="+mj-lt"/>
                                        <a:ea typeface="Aptos"/>
                                        <a:cs typeface="Times New Roman" panose="02020603050405020304" pitchFamily="18" charset="0"/>
                                      </a:rPr>
                                      <m:t>9</m:t>
                                    </m:r>
                                  </m:den>
                                </m:f>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f>
                                  <m:fPr>
                                    <m:ctrlPr>
                                      <a:rPr lang="en-US" sz="1600" i="1" kern="100" smtClean="0">
                                        <a:solidFill>
                                          <a:srgbClr val="000000"/>
                                        </a:solidFill>
                                        <a:effectLst/>
                                        <a:latin typeface="+mj-lt"/>
                                        <a:ea typeface="Aptos"/>
                                        <a:cs typeface="Times New Roman" panose="02020603050405020304" pitchFamily="18" charset="0"/>
                                      </a:rPr>
                                    </m:ctrlPr>
                                  </m:fPr>
                                  <m:num>
                                    <m:r>
                                      <a:rPr lang="en-US" sz="1600" kern="100">
                                        <a:solidFill>
                                          <a:srgbClr val="000000"/>
                                        </a:solidFill>
                                        <a:effectLst/>
                                        <a:latin typeface="+mj-lt"/>
                                        <a:ea typeface="Aptos"/>
                                        <a:cs typeface="Times New Roman" panose="02020603050405020304" pitchFamily="18" charset="0"/>
                                      </a:rPr>
                                      <m:t>1</m:t>
                                    </m:r>
                                  </m:num>
                                  <m:den>
                                    <m:r>
                                      <a:rPr lang="en-US" sz="1600" kern="100">
                                        <a:solidFill>
                                          <a:srgbClr val="000000"/>
                                        </a:solidFill>
                                        <a:effectLst/>
                                        <a:latin typeface="+mj-lt"/>
                                        <a:ea typeface="Aptos"/>
                                        <a:cs typeface="Times New Roman" panose="02020603050405020304" pitchFamily="18" charset="0"/>
                                      </a:rPr>
                                      <m:t>9</m:t>
                                    </m:r>
                                  </m:den>
                                </m:f>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f>
                                  <m:fPr>
                                    <m:ctrlPr>
                                      <a:rPr lang="en-US" sz="1600" i="1" kern="100" smtClean="0">
                                        <a:solidFill>
                                          <a:srgbClr val="000000"/>
                                        </a:solidFill>
                                        <a:effectLst/>
                                        <a:latin typeface="+mj-lt"/>
                                        <a:ea typeface="Aptos"/>
                                        <a:cs typeface="Times New Roman" panose="02020603050405020304" pitchFamily="18" charset="0"/>
                                      </a:rPr>
                                    </m:ctrlPr>
                                  </m:fPr>
                                  <m:num>
                                    <m:r>
                                      <a:rPr lang="en-US" sz="1600" kern="100">
                                        <a:solidFill>
                                          <a:srgbClr val="000000"/>
                                        </a:solidFill>
                                        <a:effectLst/>
                                        <a:latin typeface="+mj-lt"/>
                                        <a:ea typeface="Aptos"/>
                                        <a:cs typeface="Times New Roman" panose="02020603050405020304" pitchFamily="18" charset="0"/>
                                      </a:rPr>
                                      <m:t>1</m:t>
                                    </m:r>
                                  </m:num>
                                  <m:den>
                                    <m:r>
                                      <a:rPr lang="en-US" sz="1600" kern="100">
                                        <a:solidFill>
                                          <a:srgbClr val="000000"/>
                                        </a:solidFill>
                                        <a:effectLst/>
                                        <a:latin typeface="+mj-lt"/>
                                        <a:ea typeface="Aptos"/>
                                        <a:cs typeface="Times New Roman" panose="02020603050405020304" pitchFamily="18" charset="0"/>
                                      </a:rPr>
                                      <m:t>27</m:t>
                                    </m:r>
                                  </m:den>
                                </m:f>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547835"/>
                      </a:ext>
                    </a:extLst>
                  </a:tr>
                </a:tbl>
              </a:graphicData>
            </a:graphic>
          </p:graphicFrame>
        </mc:Choice>
        <mc:Fallback>
          <p:graphicFrame>
            <p:nvGraphicFramePr>
              <p:cNvPr id="2" name="Table 1"/>
              <p:cNvGraphicFramePr>
                <a:graphicFrameLocks noGrp="1"/>
              </p:cNvGraphicFramePr>
              <p:nvPr>
                <p:extLst>
                  <p:ext uri="{D42A27DB-BD31-4B8C-83A1-F6EECF244321}">
                    <p14:modId xmlns:p14="http://schemas.microsoft.com/office/powerpoint/2010/main" val="532210508"/>
                  </p:ext>
                </p:extLst>
              </p:nvPr>
            </p:nvGraphicFramePr>
            <p:xfrm>
              <a:off x="2022532" y="3884682"/>
              <a:ext cx="6599576" cy="905193"/>
            </p:xfrm>
            <a:graphic>
              <a:graphicData uri="http://schemas.openxmlformats.org/drawingml/2006/table">
                <a:tbl>
                  <a:tblPr/>
                  <a:tblGrid>
                    <a:gridCol w="824947">
                      <a:extLst>
                        <a:ext uri="{9D8B030D-6E8A-4147-A177-3AD203B41FA5}">
                          <a16:colId xmlns:a16="http://schemas.microsoft.com/office/drawing/2014/main" val="1188150359"/>
                        </a:ext>
                      </a:extLst>
                    </a:gridCol>
                    <a:gridCol w="824947">
                      <a:extLst>
                        <a:ext uri="{9D8B030D-6E8A-4147-A177-3AD203B41FA5}">
                          <a16:colId xmlns:a16="http://schemas.microsoft.com/office/drawing/2014/main" val="534799407"/>
                        </a:ext>
                      </a:extLst>
                    </a:gridCol>
                    <a:gridCol w="824947">
                      <a:extLst>
                        <a:ext uri="{9D8B030D-6E8A-4147-A177-3AD203B41FA5}">
                          <a16:colId xmlns:a16="http://schemas.microsoft.com/office/drawing/2014/main" val="3327501260"/>
                        </a:ext>
                      </a:extLst>
                    </a:gridCol>
                    <a:gridCol w="824947">
                      <a:extLst>
                        <a:ext uri="{9D8B030D-6E8A-4147-A177-3AD203B41FA5}">
                          <a16:colId xmlns:a16="http://schemas.microsoft.com/office/drawing/2014/main" val="1073746125"/>
                        </a:ext>
                      </a:extLst>
                    </a:gridCol>
                    <a:gridCol w="824947">
                      <a:extLst>
                        <a:ext uri="{9D8B030D-6E8A-4147-A177-3AD203B41FA5}">
                          <a16:colId xmlns:a16="http://schemas.microsoft.com/office/drawing/2014/main" val="2606116600"/>
                        </a:ext>
                      </a:extLst>
                    </a:gridCol>
                    <a:gridCol w="824947">
                      <a:extLst>
                        <a:ext uri="{9D8B030D-6E8A-4147-A177-3AD203B41FA5}">
                          <a16:colId xmlns:a16="http://schemas.microsoft.com/office/drawing/2014/main" val="1625043220"/>
                        </a:ext>
                      </a:extLst>
                    </a:gridCol>
                    <a:gridCol w="824947">
                      <a:extLst>
                        <a:ext uri="{9D8B030D-6E8A-4147-A177-3AD203B41FA5}">
                          <a16:colId xmlns:a16="http://schemas.microsoft.com/office/drawing/2014/main" val="1332377674"/>
                        </a:ext>
                      </a:extLst>
                    </a:gridCol>
                    <a:gridCol w="824947">
                      <a:extLst>
                        <a:ext uri="{9D8B030D-6E8A-4147-A177-3AD203B41FA5}">
                          <a16:colId xmlns:a16="http://schemas.microsoft.com/office/drawing/2014/main" val="3385937216"/>
                        </a:ext>
                      </a:extLst>
                    </a:gridCol>
                  </a:tblGrid>
                  <a:tr h="345440">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735" t="-1754" r="-698529" b="-164912"/>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01481" t="-1754" r="-603704" b="-164912"/>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00000" t="-1754" r="-499265" b="-164912"/>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02222" t="-1754" r="-402963" b="-164912"/>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99265" t="-1754" r="-300000" b="-164912"/>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02963" t="-1754" r="-202222" b="-164912"/>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98529" t="-1754" r="-100735" b="-164912"/>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703704" t="-1754" r="-1481" b="-164912"/>
                          </a:stretch>
                        </a:blipFill>
                      </a:tcPr>
                    </a:tc>
                    <a:extLst>
                      <a:ext uri="{0D108BD9-81ED-4DB2-BD59-A6C34878D82A}">
                        <a16:rowId xmlns:a16="http://schemas.microsoft.com/office/drawing/2014/main" val="1266867798"/>
                      </a:ext>
                    </a:extLst>
                  </a:tr>
                  <a:tr h="559753">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735" t="-63043" r="-698529" b="-2174"/>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01481" t="-63043" r="-603704" b="-2174"/>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00000" t="-63043" r="-499265" b="-2174"/>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02222" t="-63043" r="-402963" b="-2174"/>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99265" t="-63043" r="-300000" b="-2174"/>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02963" t="-63043" r="-202222" b="-2174"/>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98529" t="-63043" r="-100735" b="-2174"/>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703704" t="-63043" r="-1481" b="-2174"/>
                          </a:stretch>
                        </a:blipFill>
                      </a:tcPr>
                    </a:tc>
                    <a:extLst>
                      <a:ext uri="{0D108BD9-81ED-4DB2-BD59-A6C34878D82A}">
                        <a16:rowId xmlns:a16="http://schemas.microsoft.com/office/drawing/2014/main" val="716547835"/>
                      </a:ext>
                    </a:extLst>
                  </a:tr>
                </a:tbl>
              </a:graphicData>
            </a:graphic>
          </p:graphicFrame>
        </mc:Fallback>
      </mc:AlternateContent>
    </p:spTree>
    <p:extLst>
      <p:ext uri="{BB962C8B-B14F-4D97-AF65-F5344CB8AC3E}">
        <p14:creationId xmlns:p14="http://schemas.microsoft.com/office/powerpoint/2010/main" val="2300597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up)">
                                      <p:cBhvr>
                                        <p:cTn id="10" dur="500"/>
                                        <p:tgtEl>
                                          <p:spTgt spid="8">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up)">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wipe(up)">
                                      <p:cBhvr>
                                        <p:cTn id="18" dur="500"/>
                                        <p:tgtEl>
                                          <p:spTgt spid="8">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wipe(up)">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wipe(up)">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barn(inVertical)">
                                      <p:cBhvr>
                                        <p:cTn id="31" dur="500"/>
                                        <p:tgtEl>
                                          <p:spTgt spid="8">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2" name="Rectangle 1"/>
              <p:cNvSpPr>
                <a:spLocks noChangeArrowheads="1"/>
              </p:cNvSpPr>
              <p:nvPr/>
            </p:nvSpPr>
            <p:spPr bwMode="auto">
              <a:xfrm>
                <a:off x="954157" y="750078"/>
                <a:ext cx="6830171" cy="320549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70000"/>
                  </a:lnSpc>
                  <a:defRPr/>
                </a:pPr>
                <a14:m>
                  <m:oMath xmlns:m="http://schemas.openxmlformats.org/officeDocument/2006/math">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1.14 </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22</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oMath>
                </a14:m>
                <a:r>
                  <a:rPr kumimoji="0" lang="en-US" sz="1700" b="0" i="0" u="none" strike="noStrike" kern="1200" cap="none" spc="0" normalizeH="0" baseline="0" noProof="0" smtClean="0">
                    <a:ln>
                      <a:noFill/>
                    </a:ln>
                    <a:solidFill>
                      <a:schemeClr val="tx2">
                        <a:lumMod val="10000"/>
                      </a:schemeClr>
                    </a:solidFill>
                    <a:effectLst/>
                    <a:uLnTx/>
                    <a:uFillTx/>
                    <a:latin typeface="Arial"/>
                    <a:ea typeface="Calibri" panose="020F0502020204030204" pitchFamily="34" charset="0"/>
                    <a:cs typeface="Arial" panose="020B0604020202020204" pitchFamily="34" charset="0"/>
                    <a:sym typeface="Arial"/>
                  </a:rPr>
                  <a:t> </a:t>
                </a:r>
                <a:r>
                  <a:rPr lang="vi-VN" sz="1700" kern="1200" smtClean="0">
                    <a:solidFill>
                      <a:schemeClr val="tx2">
                        <a:lumMod val="10000"/>
                      </a:schemeClr>
                    </a:solidFill>
                    <a:ea typeface="Calibri" panose="020F0502020204030204" pitchFamily="34" charset="0"/>
                    <a:cs typeface="Arial" panose="020B0604020202020204" pitchFamily="34" charset="0"/>
                  </a:rPr>
                  <a:t>Có </a:t>
                </a:r>
                <a:r>
                  <a:rPr lang="vi-VN" sz="1700" kern="1200">
                    <a:solidFill>
                      <a:schemeClr val="tx2">
                        <a:lumMod val="10000"/>
                      </a:schemeClr>
                    </a:solidFill>
                    <a:ea typeface="Calibri" panose="020F0502020204030204" pitchFamily="34" charset="0"/>
                    <a:cs typeface="Arial" panose="020B0604020202020204" pitchFamily="34" charset="0"/>
                  </a:rPr>
                  <a:t>ba chiếc túi I, II và III. Túi I có chứa 5 viên bi trắng và 5 viên bi đen cùng kích </a:t>
                </a:r>
                <a:r>
                  <a:rPr lang="vi-VN" sz="1700" kern="1200">
                    <a:solidFill>
                      <a:schemeClr val="tx2">
                        <a:lumMod val="10000"/>
                      </a:schemeClr>
                    </a:solidFill>
                    <a:ea typeface="Calibri" panose="020F0502020204030204" pitchFamily="34" charset="0"/>
                    <a:cs typeface="Arial" panose="020B0604020202020204" pitchFamily="34" charset="0"/>
                  </a:rPr>
                  <a:t>thước</a:t>
                </a:r>
                <a:r>
                  <a:rPr lang="vi-VN" sz="1700" kern="1200" smtClean="0">
                    <a:solidFill>
                      <a:schemeClr val="tx2">
                        <a:lumMod val="10000"/>
                      </a:schemeClr>
                    </a:solidFill>
                    <a:ea typeface="Calibri" panose="020F0502020204030204" pitchFamily="34" charset="0"/>
                    <a:cs typeface="Arial" panose="020B0604020202020204" pitchFamily="34" charset="0"/>
                  </a:rPr>
                  <a:t>,</a:t>
                </a:r>
                <a:r>
                  <a:rPr lang="en-US" sz="1700" kern="1200" smtClean="0">
                    <a:solidFill>
                      <a:schemeClr val="tx2">
                        <a:lumMod val="10000"/>
                      </a:schemeClr>
                    </a:solidFill>
                    <a:ea typeface="Calibri" panose="020F0502020204030204" pitchFamily="34" charset="0"/>
                    <a:cs typeface="Arial" panose="020B0604020202020204" pitchFamily="34" charset="0"/>
                  </a:rPr>
                  <a:t> </a:t>
                </a:r>
                <a:r>
                  <a:rPr lang="vi-VN" sz="1700" kern="1200" smtClean="0">
                    <a:solidFill>
                      <a:schemeClr val="tx2">
                        <a:lumMod val="10000"/>
                      </a:schemeClr>
                    </a:solidFill>
                    <a:ea typeface="Calibri" panose="020F0502020204030204" pitchFamily="34" charset="0"/>
                    <a:cs typeface="Arial" panose="020B0604020202020204" pitchFamily="34" charset="0"/>
                  </a:rPr>
                  <a:t>khối </a:t>
                </a:r>
                <a:r>
                  <a:rPr lang="vi-VN" sz="1700" kern="1200">
                    <a:solidFill>
                      <a:schemeClr val="tx2">
                        <a:lumMod val="10000"/>
                      </a:schemeClr>
                    </a:solidFill>
                    <a:ea typeface="Calibri" panose="020F0502020204030204" pitchFamily="34" charset="0"/>
                    <a:cs typeface="Arial" panose="020B0604020202020204" pitchFamily="34" charset="0"/>
                  </a:rPr>
                  <a:t>lượng. Túi II và III mỗi túi có chứa 2 viên bi trắng và 8 viên bi đen. Bạn </a:t>
                </a:r>
                <a:r>
                  <a:rPr lang="vi-VN" sz="1700" kern="1200">
                    <a:solidFill>
                      <a:schemeClr val="tx2">
                        <a:lumMod val="10000"/>
                      </a:schemeClr>
                    </a:solidFill>
                    <a:ea typeface="Calibri" panose="020F0502020204030204" pitchFamily="34" charset="0"/>
                    <a:cs typeface="Arial" panose="020B0604020202020204" pitchFamily="34" charset="0"/>
                  </a:rPr>
                  <a:t>Minh </a:t>
                </a:r>
                <a:r>
                  <a:rPr lang="vi-VN" sz="1700" kern="1200" smtClean="0">
                    <a:solidFill>
                      <a:schemeClr val="tx2">
                        <a:lumMod val="10000"/>
                      </a:schemeClr>
                    </a:solidFill>
                    <a:ea typeface="Calibri" panose="020F0502020204030204" pitchFamily="34" charset="0"/>
                    <a:cs typeface="Arial" panose="020B0604020202020204" pitchFamily="34" charset="0"/>
                  </a:rPr>
                  <a:t>lấy</a:t>
                </a:r>
                <a:r>
                  <a:rPr lang="en-US" sz="1700" kern="1200" smtClean="0">
                    <a:solidFill>
                      <a:schemeClr val="tx2">
                        <a:lumMod val="10000"/>
                      </a:schemeClr>
                    </a:solidFill>
                    <a:ea typeface="Calibri" panose="020F0502020204030204" pitchFamily="34" charset="0"/>
                    <a:cs typeface="Arial" panose="020B0604020202020204" pitchFamily="34" charset="0"/>
                  </a:rPr>
                  <a:t> </a:t>
                </a:r>
                <a:r>
                  <a:rPr lang="vi-VN" sz="1700" kern="1200" smtClean="0">
                    <a:solidFill>
                      <a:schemeClr val="tx2">
                        <a:lumMod val="10000"/>
                      </a:schemeClr>
                    </a:solidFill>
                    <a:ea typeface="Calibri" panose="020F0502020204030204" pitchFamily="34" charset="0"/>
                    <a:cs typeface="Arial" panose="020B0604020202020204" pitchFamily="34" charset="0"/>
                  </a:rPr>
                  <a:t>ngẫu </a:t>
                </a:r>
                <a:r>
                  <a:rPr lang="vi-VN" sz="1700" kern="1200">
                    <a:solidFill>
                      <a:schemeClr val="tx2">
                        <a:lumMod val="10000"/>
                      </a:schemeClr>
                    </a:solidFill>
                    <a:ea typeface="Calibri" panose="020F0502020204030204" pitchFamily="34" charset="0"/>
                    <a:cs typeface="Arial" panose="020B0604020202020204" pitchFamily="34" charset="0"/>
                  </a:rPr>
                  <a:t>nhiên từ mỗi túi một viên bi. Gọi </a:t>
                </a:r>
                <a14:m>
                  <m:oMath xmlns:m="http://schemas.openxmlformats.org/officeDocument/2006/math">
                    <m:r>
                      <a:rPr lang="vi-VN" sz="1700" i="1" kern="1200" smtClean="0">
                        <a:solidFill>
                          <a:schemeClr val="tx2">
                            <a:lumMod val="10000"/>
                          </a:schemeClr>
                        </a:solidFill>
                        <a:latin typeface="Cambria Math" panose="02040503050406030204" pitchFamily="18" charset="0"/>
                        <a:ea typeface="Calibri" panose="020F0502020204030204" pitchFamily="34" charset="0"/>
                        <a:cs typeface="Arial" panose="020B0604020202020204" pitchFamily="34" charset="0"/>
                      </a:rPr>
                      <m:t>𝑋</m:t>
                    </m:r>
                  </m:oMath>
                </a14:m>
                <a:r>
                  <a:rPr lang="vi-VN" sz="1700" kern="1200">
                    <a:solidFill>
                      <a:schemeClr val="tx2">
                        <a:lumMod val="10000"/>
                      </a:schemeClr>
                    </a:solidFill>
                    <a:ea typeface="Calibri" panose="020F0502020204030204" pitchFamily="34" charset="0"/>
                    <a:cs typeface="Arial" panose="020B0604020202020204" pitchFamily="34" charset="0"/>
                  </a:rPr>
                  <a:t> là số viên bi trắng lấy </a:t>
                </a:r>
                <a:r>
                  <a:rPr lang="vi-VN" sz="1700" kern="1200">
                    <a:solidFill>
                      <a:schemeClr val="tx2">
                        <a:lumMod val="10000"/>
                      </a:schemeClr>
                    </a:solidFill>
                    <a:ea typeface="Calibri" panose="020F0502020204030204" pitchFamily="34" charset="0"/>
                    <a:cs typeface="Arial" panose="020B0604020202020204" pitchFamily="34" charset="0"/>
                  </a:rPr>
                  <a:t>được</a:t>
                </a:r>
                <a:r>
                  <a:rPr lang="vi-VN" sz="1700" kern="1200" smtClean="0">
                    <a:solidFill>
                      <a:schemeClr val="tx2">
                        <a:lumMod val="10000"/>
                      </a:schemeClr>
                    </a:solidFill>
                    <a:ea typeface="Calibri" panose="020F0502020204030204" pitchFamily="34" charset="0"/>
                    <a:cs typeface="Arial" panose="020B0604020202020204" pitchFamily="34" charset="0"/>
                  </a:rPr>
                  <a:t>.</a:t>
                </a:r>
                <a:endParaRPr lang="en-US" sz="1700" kern="1200" smtClean="0">
                  <a:solidFill>
                    <a:schemeClr val="tx2">
                      <a:lumMod val="10000"/>
                    </a:schemeClr>
                  </a:solidFill>
                  <a:ea typeface="Calibri" panose="020F0502020204030204" pitchFamily="34" charset="0"/>
                  <a:cs typeface="Arial" panose="020B0604020202020204" pitchFamily="34" charset="0"/>
                </a:endParaRPr>
              </a:p>
              <a:p>
                <a:pPr lvl="0" algn="just">
                  <a:lnSpc>
                    <a:spcPct val="170000"/>
                  </a:lnSpc>
                  <a:defRPr/>
                </a:pPr>
                <a:r>
                  <a:rPr lang="vi-VN" sz="1700" kern="1200" smtClean="0">
                    <a:solidFill>
                      <a:schemeClr val="tx2">
                        <a:lumMod val="10000"/>
                      </a:schemeClr>
                    </a:solidFill>
                    <a:ea typeface="Calibri" panose="020F0502020204030204" pitchFamily="34" charset="0"/>
                    <a:cs typeface="Arial" panose="020B0604020202020204" pitchFamily="34" charset="0"/>
                  </a:rPr>
                  <a:t>a) Lập </a:t>
                </a:r>
                <a:r>
                  <a:rPr lang="vi-VN" sz="1700" kern="1200">
                    <a:solidFill>
                      <a:schemeClr val="tx2">
                        <a:lumMod val="10000"/>
                      </a:schemeClr>
                    </a:solidFill>
                    <a:ea typeface="Calibri" panose="020F0502020204030204" pitchFamily="34" charset="0"/>
                    <a:cs typeface="Arial" panose="020B0604020202020204" pitchFamily="34" charset="0"/>
                  </a:rPr>
                  <a:t>bảng phân bố xác suất của </a:t>
                </a:r>
                <a14:m>
                  <m:oMath xmlns:m="http://schemas.openxmlformats.org/officeDocument/2006/math">
                    <m:r>
                      <a:rPr lang="vi-VN" sz="1700" i="1" kern="1200" smtClean="0">
                        <a:solidFill>
                          <a:schemeClr val="tx2">
                            <a:lumMod val="10000"/>
                          </a:schemeClr>
                        </a:solidFill>
                        <a:latin typeface="Cambria Math" panose="02040503050406030204" pitchFamily="18" charset="0"/>
                        <a:ea typeface="Calibri" panose="020F0502020204030204" pitchFamily="34" charset="0"/>
                        <a:cs typeface="Arial" panose="020B0604020202020204" pitchFamily="34" charset="0"/>
                      </a:rPr>
                      <m:t>𝑋</m:t>
                    </m:r>
                  </m:oMath>
                </a14:m>
                <a:r>
                  <a:rPr lang="vi-VN" sz="1700" kern="1200" smtClean="0">
                    <a:solidFill>
                      <a:schemeClr val="tx2">
                        <a:lumMod val="10000"/>
                      </a:schemeClr>
                    </a:solidFill>
                    <a:ea typeface="Calibri" panose="020F0502020204030204" pitchFamily="34" charset="0"/>
                    <a:cs typeface="Arial" panose="020B0604020202020204" pitchFamily="34" charset="0"/>
                  </a:rPr>
                  <a:t>.</a:t>
                </a:r>
                <a:endParaRPr lang="en-US" sz="1700" kern="1200" smtClean="0">
                  <a:solidFill>
                    <a:schemeClr val="tx2">
                      <a:lumMod val="10000"/>
                    </a:schemeClr>
                  </a:solidFill>
                  <a:ea typeface="Calibri" panose="020F0502020204030204" pitchFamily="34" charset="0"/>
                  <a:cs typeface="Arial" panose="020B0604020202020204" pitchFamily="34" charset="0"/>
                </a:endParaRPr>
              </a:p>
              <a:p>
                <a:pPr lvl="0" algn="just">
                  <a:lnSpc>
                    <a:spcPct val="170000"/>
                  </a:lnSpc>
                  <a:defRPr/>
                </a:pPr>
                <a:r>
                  <a:rPr lang="vi-VN" sz="1700" kern="1200" smtClean="0">
                    <a:solidFill>
                      <a:schemeClr val="tx2">
                        <a:lumMod val="10000"/>
                      </a:schemeClr>
                    </a:solidFill>
                    <a:ea typeface="Calibri" panose="020F0502020204030204" pitchFamily="34" charset="0"/>
                    <a:cs typeface="Arial" panose="020B0604020202020204" pitchFamily="34" charset="0"/>
                  </a:rPr>
                  <a:t>b</a:t>
                </a:r>
                <a:r>
                  <a:rPr lang="vi-VN" sz="1700" kern="1200">
                    <a:solidFill>
                      <a:schemeClr val="tx2">
                        <a:lumMod val="10000"/>
                      </a:schemeClr>
                    </a:solidFill>
                    <a:ea typeface="Calibri" panose="020F0502020204030204" pitchFamily="34" charset="0"/>
                    <a:cs typeface="Arial" panose="020B0604020202020204" pitchFamily="34" charset="0"/>
                  </a:rPr>
                  <a:t>) Chứng minh rằng </a:t>
                </a:r>
                <a14:m>
                  <m:oMath xmlns:m="http://schemas.openxmlformats.org/officeDocument/2006/math">
                    <m:r>
                      <a:rPr lang="vi-VN" sz="1700" i="1" kern="1200" smtClean="0">
                        <a:solidFill>
                          <a:schemeClr val="tx2">
                            <a:lumMod val="10000"/>
                          </a:schemeClr>
                        </a:solidFill>
                        <a:latin typeface="Cambria Math" panose="02040503050406030204" pitchFamily="18" charset="0"/>
                        <a:ea typeface="Calibri" panose="020F0502020204030204" pitchFamily="34" charset="0"/>
                        <a:cs typeface="Arial" panose="020B0604020202020204" pitchFamily="34" charset="0"/>
                      </a:rPr>
                      <m:t>𝑋</m:t>
                    </m:r>
                  </m:oMath>
                </a14:m>
                <a:r>
                  <a:rPr lang="vi-VN" sz="1700" kern="1200">
                    <a:solidFill>
                      <a:schemeClr val="tx2">
                        <a:lumMod val="10000"/>
                      </a:schemeClr>
                    </a:solidFill>
                    <a:ea typeface="Calibri" panose="020F0502020204030204" pitchFamily="34" charset="0"/>
                    <a:cs typeface="Arial" panose="020B0604020202020204" pitchFamily="34" charset="0"/>
                  </a:rPr>
                  <a:t> không phải là biến ngẫu nhiên có phân </a:t>
                </a:r>
                <a:r>
                  <a:rPr lang="vi-VN" sz="1700" kern="1200">
                    <a:solidFill>
                      <a:schemeClr val="tx2">
                        <a:lumMod val="10000"/>
                      </a:schemeClr>
                    </a:solidFill>
                    <a:ea typeface="Calibri" panose="020F0502020204030204" pitchFamily="34" charset="0"/>
                    <a:cs typeface="Arial" panose="020B0604020202020204" pitchFamily="34" charset="0"/>
                  </a:rPr>
                  <a:t>bố </a:t>
                </a:r>
                <a:r>
                  <a:rPr lang="en-US" sz="1700" kern="1200" smtClean="0">
                    <a:solidFill>
                      <a:schemeClr val="tx2">
                        <a:lumMod val="10000"/>
                      </a:schemeClr>
                    </a:solidFill>
                    <a:ea typeface="Calibri" panose="020F0502020204030204" pitchFamily="34" charset="0"/>
                    <a:cs typeface="Arial" panose="020B0604020202020204" pitchFamily="34" charset="0"/>
                  </a:rPr>
                  <a:t>    </a:t>
                </a:r>
                <a:r>
                  <a:rPr lang="vi-VN" sz="1700" kern="1200" smtClean="0">
                    <a:solidFill>
                      <a:schemeClr val="tx2">
                        <a:lumMod val="10000"/>
                      </a:schemeClr>
                    </a:solidFill>
                    <a:ea typeface="Calibri" panose="020F0502020204030204" pitchFamily="34" charset="0"/>
                    <a:cs typeface="Arial" panose="020B0604020202020204" pitchFamily="34" charset="0"/>
                  </a:rPr>
                  <a:t>nhị </a:t>
                </a:r>
                <a:r>
                  <a:rPr lang="vi-VN" sz="1700" kern="1200">
                    <a:solidFill>
                      <a:schemeClr val="tx2">
                        <a:lumMod val="10000"/>
                      </a:schemeClr>
                    </a:solidFill>
                    <a:ea typeface="Calibri" panose="020F0502020204030204" pitchFamily="34" charset="0"/>
                    <a:cs typeface="Arial" panose="020B0604020202020204" pitchFamily="34" charset="0"/>
                  </a:rPr>
                  <a:t>thức.</a:t>
                </a:r>
                <a:endParaRPr kumimoji="0" lang="en-US" sz="1700" b="0" i="0" u="none" strike="noStrike" kern="1200" cap="none" spc="0" normalizeH="0" baseline="0" noProof="0">
                  <a:ln>
                    <a:noFill/>
                  </a:ln>
                  <a:solidFill>
                    <a:schemeClr val="tx2">
                      <a:lumMod val="10000"/>
                    </a:schemeClr>
                  </a:solidFill>
                  <a:effectLst/>
                  <a:uLnTx/>
                  <a:uFillTx/>
                  <a:latin typeface="Arial"/>
                  <a:ea typeface="Calibri" panose="020F0502020204030204" pitchFamily="34" charset="0"/>
                  <a:cs typeface="Arial" panose="020B0604020202020204" pitchFamily="34" charset="0"/>
                  <a:sym typeface="Arial"/>
                </a:endParaRPr>
              </a:p>
            </p:txBody>
          </p:sp>
        </mc:Choice>
        <mc:Fallback>
          <p:sp>
            <p:nvSpPr>
              <p:cNvPr id="22" name="Rectangle 1"/>
              <p:cNvSpPr>
                <a:spLocks noRot="1" noChangeAspect="1" noMove="1" noResize="1" noEditPoints="1" noAdjustHandles="1" noChangeArrowheads="1" noChangeShapeType="1" noTextEdit="1"/>
              </p:cNvSpPr>
              <p:nvPr/>
            </p:nvSpPr>
            <p:spPr bwMode="auto">
              <a:xfrm>
                <a:off x="954157" y="750078"/>
                <a:ext cx="6830171" cy="3205493"/>
              </a:xfrm>
              <a:prstGeom prst="rect">
                <a:avLst/>
              </a:prstGeom>
              <a:blipFill>
                <a:blip r:embed="rId3"/>
                <a:stretch>
                  <a:fillRect l="-625" r="-536" b="-38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24" name="Picture 23"/>
          <p:cNvPicPr>
            <a:picLocks noChangeAspect="1"/>
          </p:cNvPicPr>
          <p:nvPr/>
        </p:nvPicPr>
        <p:blipFill>
          <a:blip r:embed="rId4"/>
          <a:stretch>
            <a:fillRect/>
          </a:stretch>
        </p:blipFill>
        <p:spPr>
          <a:xfrm>
            <a:off x="6152683" y="4736950"/>
            <a:ext cx="2108722" cy="370764"/>
          </a:xfrm>
          <a:prstGeom prst="rect">
            <a:avLst/>
          </a:prstGeom>
        </p:spPr>
      </p:pic>
      <p:pic>
        <p:nvPicPr>
          <p:cNvPr id="10" name="Picture 9"/>
          <p:cNvPicPr>
            <a:picLocks noChangeAspect="1"/>
          </p:cNvPicPr>
          <p:nvPr/>
        </p:nvPicPr>
        <p:blipFill>
          <a:blip r:embed="rId5"/>
          <a:stretch>
            <a:fillRect/>
          </a:stretch>
        </p:blipFill>
        <p:spPr>
          <a:xfrm rot="6270498">
            <a:off x="2694788" y="3943308"/>
            <a:ext cx="999073" cy="13905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3" name="Rounded Rectangle 2"/>
          <p:cNvSpPr/>
          <p:nvPr/>
        </p:nvSpPr>
        <p:spPr>
          <a:xfrm>
            <a:off x="182882" y="182882"/>
            <a:ext cx="8770288" cy="4754878"/>
          </a:xfrm>
          <a:prstGeom prst="roundRect">
            <a:avLst/>
          </a:prstGeom>
          <a:solidFill>
            <a:schemeClr val="accent6"/>
          </a:solidFill>
          <a:ln w="38100">
            <a:solidFill>
              <a:srgbClr val="6B7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651460" y="407227"/>
            <a:ext cx="819527" cy="427661"/>
            <a:chOff x="1335275" y="2180367"/>
            <a:chExt cx="819527" cy="427661"/>
          </a:xfrm>
        </p:grpSpPr>
        <p:sp>
          <p:nvSpPr>
            <p:cNvPr id="18" name="Google Shape;2177;p63"/>
            <p:cNvSpPr/>
            <p:nvPr/>
          </p:nvSpPr>
          <p:spPr>
            <a:xfrm>
              <a:off x="1335275" y="2180367"/>
              <a:ext cx="819527" cy="427661"/>
            </a:xfrm>
            <a:prstGeom prst="homePlate">
              <a:avLst>
                <a:gd name="adj" fmla="val 51801"/>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9B09D"/>
                </a:solidFill>
                <a:effectLst/>
                <a:uLnTx/>
                <a:uFillTx/>
                <a:latin typeface="Barlow Semi Condensed SemiBold"/>
                <a:ea typeface="Barlow Semi Condensed SemiBold"/>
                <a:cs typeface="Barlow Semi Condensed SemiBold"/>
                <a:sym typeface="Barlow Semi Condensed SemiBold"/>
              </a:endParaRPr>
            </a:p>
          </p:txBody>
        </p:sp>
        <p:sp>
          <p:nvSpPr>
            <p:cNvPr id="19" name="Rectangle 18"/>
            <p:cNvSpPr/>
            <p:nvPr/>
          </p:nvSpPr>
          <p:spPr>
            <a:xfrm>
              <a:off x="1335276" y="2197379"/>
              <a:ext cx="659155" cy="35394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700" b="1" i="1" u="none" strike="noStrike" kern="0" cap="none" spc="0" normalizeH="0" baseline="0" noProof="0">
                  <a:ln>
                    <a:noFill/>
                  </a:ln>
                  <a:solidFill>
                    <a:srgbClr val="000000"/>
                  </a:solidFill>
                  <a:effectLst/>
                  <a:uLnTx/>
                  <a:uFillTx/>
                  <a:latin typeface="Arial" panose="020B0604020202020204" pitchFamily="34" charset="0"/>
                  <a:ea typeface="+mn-ea"/>
                  <a:cs typeface="Arial"/>
                  <a:sym typeface="Arial"/>
                </a:rPr>
                <a:t>Giải</a:t>
              </a:r>
              <a:r>
                <a:rPr kumimoji="0" lang="en-US" sz="1700" b="1" i="1" u="none" strike="noStrike" kern="0" cap="none" spc="0" normalizeH="0" baseline="0" noProof="0">
                  <a:ln>
                    <a:noFill/>
                  </a:ln>
                  <a:solidFill>
                    <a:srgbClr val="000000"/>
                  </a:solidFill>
                  <a:effectLst/>
                  <a:uLnTx/>
                  <a:uFillTx/>
                  <a:latin typeface="Calibri"/>
                  <a:ea typeface="+mn-ea"/>
                  <a:cs typeface="Arial"/>
                  <a:sym typeface="Arial"/>
                </a:rPr>
                <a:t>:</a:t>
              </a:r>
              <a:endParaRPr kumimoji="0" lang="en-US" sz="1700" b="1" i="1" u="none" strike="noStrike" kern="0" cap="none" spc="0" normalizeH="0" baseline="0" noProof="0" dirty="0">
                <a:ln>
                  <a:noFill/>
                </a:ln>
                <a:solidFill>
                  <a:srgbClr val="000000"/>
                </a:solidFill>
                <a:effectLst/>
                <a:uLnTx/>
                <a:uFillTx/>
                <a:latin typeface="Arial"/>
                <a:ea typeface="+mn-ea"/>
                <a:cs typeface="Arial"/>
                <a:sym typeface="Arial"/>
              </a:endParaRPr>
            </a:p>
          </p:txBody>
        </p:sp>
      </p:grpSp>
      <mc:AlternateContent xmlns:mc="http://schemas.openxmlformats.org/markup-compatibility/2006">
        <mc:Choice xmlns:a14="http://schemas.microsoft.com/office/drawing/2010/main" Requires="a14">
          <p:sp>
            <p:nvSpPr>
              <p:cNvPr id="10" name="Rectangle 9"/>
              <p:cNvSpPr/>
              <p:nvPr/>
            </p:nvSpPr>
            <p:spPr>
              <a:xfrm>
                <a:off x="1672801" y="341812"/>
                <a:ext cx="6404775" cy="830997"/>
              </a:xfrm>
              <a:prstGeom prst="rect">
                <a:avLst/>
              </a:prstGeom>
            </p:spPr>
            <p:txBody>
              <a:bodyPr wrap="square">
                <a:spAutoFit/>
              </a:bodyPr>
              <a:lstStyle/>
              <a:p>
                <a:pPr>
                  <a:lnSpc>
                    <a:spcPct val="150000"/>
                  </a:lnSpc>
                  <a:spcBef>
                    <a:spcPts val="200"/>
                  </a:spcBef>
                  <a:spcAft>
                    <a:spcPts val="200"/>
                  </a:spcAft>
                </a:pPr>
                <a:r>
                  <a:rPr lang="en-US" sz="1600" kern="100" smtClean="0">
                    <a:latin typeface="+mj-lt"/>
                    <a:ea typeface="Georgia" panose="02040502050405020303" pitchFamily="18" charset="0"/>
                    <a:cs typeface="Times New Roman" panose="02020603050405020304" pitchFamily="18" charset="0"/>
                  </a:rPr>
                  <a:t>a) Gọi </a:t>
                </a:r>
                <a14:m>
                  <m:oMath xmlns:m="http://schemas.openxmlformats.org/officeDocument/2006/math">
                    <m:r>
                      <a:rPr lang="en-US" sz="1600" i="1" kern="100">
                        <a:effectLst/>
                        <a:latin typeface="+mj-lt"/>
                        <a:ea typeface="Aptos"/>
                        <a:cs typeface="Times New Roman" panose="02020603050405020304" pitchFamily="18" charset="0"/>
                      </a:rPr>
                      <m:t>𝑈</m:t>
                    </m:r>
                  </m:oMath>
                </a14:m>
                <a:r>
                  <a:rPr lang="en-US" sz="1600" kern="100">
                    <a:effectLst/>
                    <a:latin typeface="+mj-lt"/>
                    <a:ea typeface="Georgia" panose="02040502050405020303" pitchFamily="18" charset="0"/>
                    <a:cs typeface="Times New Roman" panose="02020603050405020304" pitchFamily="18" charset="0"/>
                  </a:rPr>
                  <a:t> là số bi trắng Minh rút được từ túi I . Ta có </a:t>
                </a:r>
                <a14:m>
                  <m:oMath xmlns:m="http://schemas.openxmlformats.org/officeDocument/2006/math">
                    <m:r>
                      <a:rPr lang="en-US" sz="1600" i="1" kern="100">
                        <a:effectLst/>
                        <a:latin typeface="+mj-lt"/>
                        <a:ea typeface="Aptos"/>
                        <a:cs typeface="Times New Roman" panose="02020603050405020304" pitchFamily="18" charset="0"/>
                      </a:rPr>
                      <m:t>𝑈</m:t>
                    </m:r>
                    <m:r>
                      <a:rPr lang="en-US" sz="1600" kern="100">
                        <a:effectLst/>
                        <a:latin typeface="+mj-lt"/>
                        <a:ea typeface="Aptos"/>
                        <a:cs typeface="Times New Roman" panose="02020603050405020304" pitchFamily="18" charset="0"/>
                      </a:rPr>
                      <m:t>∼</m:t>
                    </m:r>
                    <m:r>
                      <m:rPr>
                        <m:sty m:val="p"/>
                      </m:rPr>
                      <a:rPr lang="en-US" sz="1600" kern="100">
                        <a:effectLst/>
                        <a:latin typeface="+mj-lt"/>
                        <a:ea typeface="Aptos"/>
                        <a:cs typeface="Times New Roman" panose="02020603050405020304" pitchFamily="18" charset="0"/>
                      </a:rPr>
                      <m:t>Ber</m:t>
                    </m:r>
                    <m:r>
                      <a:rPr lang="en-US" sz="1600" kern="100">
                        <a:effectLst/>
                        <a:latin typeface="+mj-lt"/>
                        <a:ea typeface="Aptos"/>
                        <a:cs typeface="Times New Roman" panose="02020603050405020304" pitchFamily="18" charset="0"/>
                      </a:rPr>
                      <m:t>(0,5)</m:t>
                    </m:r>
                  </m:oMath>
                </a14:m>
                <a:r>
                  <a:rPr lang="en-US" sz="1600" kern="100">
                    <a:effectLst/>
                    <a:latin typeface="+mj-lt"/>
                    <a:ea typeface="Aptos"/>
                    <a:cs typeface="Times New Roman" panose="02020603050405020304" pitchFamily="18" charset="0"/>
                  </a:rPr>
                  <a:t>.</a:t>
                </a:r>
              </a:p>
              <a:p>
                <a:pPr>
                  <a:lnSpc>
                    <a:spcPct val="150000"/>
                  </a:lnSpc>
                  <a:spcBef>
                    <a:spcPts val="200"/>
                  </a:spcBef>
                  <a:spcAft>
                    <a:spcPts val="200"/>
                  </a:spcAft>
                </a:pPr>
                <a:r>
                  <a:rPr lang="en-US" sz="1600" kern="100">
                    <a:effectLst/>
                    <a:latin typeface="+mj-lt"/>
                    <a:ea typeface="Georgia" panose="02040502050405020303" pitchFamily="18" charset="0"/>
                    <a:cs typeface="Times New Roman" panose="02020603050405020304" pitchFamily="18" charset="0"/>
                  </a:rPr>
                  <a:t>Bảng phân bố xác suất của </a:t>
                </a:r>
                <a14:m>
                  <m:oMath xmlns:m="http://schemas.openxmlformats.org/officeDocument/2006/math">
                    <m:r>
                      <a:rPr lang="en-US" sz="1600" i="1" kern="100">
                        <a:effectLst/>
                        <a:latin typeface="+mj-lt"/>
                        <a:ea typeface="Aptos"/>
                        <a:cs typeface="Times New Roman" panose="02020603050405020304" pitchFamily="18" charset="0"/>
                      </a:rPr>
                      <m:t>𝑈</m:t>
                    </m:r>
                  </m:oMath>
                </a14:m>
                <a:r>
                  <a:rPr lang="en-US" sz="1600" kern="100">
                    <a:effectLst/>
                    <a:latin typeface="+mj-lt"/>
                    <a:ea typeface="Georgia" panose="02040502050405020303" pitchFamily="18" charset="0"/>
                    <a:cs typeface="Times New Roman" panose="02020603050405020304" pitchFamily="18" charset="0"/>
                  </a:rPr>
                  <a:t> </a:t>
                </a:r>
                <a:r>
                  <a:rPr lang="en-US" sz="1600" kern="100" smtClean="0">
                    <a:effectLst/>
                    <a:latin typeface="+mj-lt"/>
                    <a:ea typeface="Georgia" panose="02040502050405020303" pitchFamily="18" charset="0"/>
                    <a:cs typeface="Times New Roman" panose="02020603050405020304" pitchFamily="18" charset="0"/>
                  </a:rPr>
                  <a:t>là:</a:t>
                </a:r>
                <a:endParaRPr lang="en-US" sz="1600" kern="100">
                  <a:effectLst/>
                  <a:latin typeface="+mj-lt"/>
                  <a:ea typeface="Aptos"/>
                  <a:cs typeface="Times New Roman" panose="02020603050405020304"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1672801" y="341812"/>
                <a:ext cx="6404775" cy="830997"/>
              </a:xfrm>
              <a:prstGeom prst="rect">
                <a:avLst/>
              </a:prstGeom>
              <a:blipFill>
                <a:blip r:embed="rId3"/>
                <a:stretch>
                  <a:fillRect l="-476" b="-955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1" name="Table 10"/>
              <p:cNvGraphicFramePr>
                <a:graphicFrameLocks noGrp="1"/>
              </p:cNvGraphicFramePr>
              <p:nvPr>
                <p:extLst>
                  <p:ext uri="{D42A27DB-BD31-4B8C-83A1-F6EECF244321}">
                    <p14:modId xmlns:p14="http://schemas.microsoft.com/office/powerpoint/2010/main" val="2513919634"/>
                  </p:ext>
                </p:extLst>
              </p:nvPr>
            </p:nvGraphicFramePr>
            <p:xfrm>
              <a:off x="5162382" y="947127"/>
              <a:ext cx="2471805" cy="690880"/>
            </p:xfrm>
            <a:graphic>
              <a:graphicData uri="http://schemas.openxmlformats.org/drawingml/2006/table">
                <a:tbl>
                  <a:tblPr/>
                  <a:tblGrid>
                    <a:gridCol w="823935">
                      <a:extLst>
                        <a:ext uri="{9D8B030D-6E8A-4147-A177-3AD203B41FA5}">
                          <a16:colId xmlns:a16="http://schemas.microsoft.com/office/drawing/2014/main" val="1958847996"/>
                        </a:ext>
                      </a:extLst>
                    </a:gridCol>
                    <a:gridCol w="823935">
                      <a:extLst>
                        <a:ext uri="{9D8B030D-6E8A-4147-A177-3AD203B41FA5}">
                          <a16:colId xmlns:a16="http://schemas.microsoft.com/office/drawing/2014/main" val="3247337183"/>
                        </a:ext>
                      </a:extLst>
                    </a:gridCol>
                    <a:gridCol w="823935">
                      <a:extLst>
                        <a:ext uri="{9D8B030D-6E8A-4147-A177-3AD203B41FA5}">
                          <a16:colId xmlns:a16="http://schemas.microsoft.com/office/drawing/2014/main" val="3612251780"/>
                        </a:ext>
                      </a:extLst>
                    </a:gridCol>
                  </a:tblGrid>
                  <a:tr h="30509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mj-lt"/>
                                    <a:ea typeface="Aptos"/>
                                    <a:cs typeface="Times New Roman" panose="02020603050405020304" pitchFamily="18" charset="0"/>
                                  </a:rPr>
                                  <m:t>𝑈</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0</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1</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6107472"/>
                      </a:ext>
                    </a:extLst>
                  </a:tr>
                  <a:tr h="30509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mj-lt"/>
                                    <a:ea typeface="Aptos"/>
                                    <a:cs typeface="Times New Roman" panose="02020603050405020304" pitchFamily="18" charset="0"/>
                                  </a:rPr>
                                  <m:t>𝑃</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0,5</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0,5</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215368"/>
                      </a:ext>
                    </a:extLst>
                  </a:tr>
                </a:tbl>
              </a:graphicData>
            </a:graphic>
          </p:graphicFrame>
        </mc:Choice>
        <mc:Fallback>
          <p:graphicFrame>
            <p:nvGraphicFramePr>
              <p:cNvPr id="11" name="Table 10"/>
              <p:cNvGraphicFramePr>
                <a:graphicFrameLocks noGrp="1"/>
              </p:cNvGraphicFramePr>
              <p:nvPr>
                <p:extLst>
                  <p:ext uri="{D42A27DB-BD31-4B8C-83A1-F6EECF244321}">
                    <p14:modId xmlns:p14="http://schemas.microsoft.com/office/powerpoint/2010/main" val="2513919634"/>
                  </p:ext>
                </p:extLst>
              </p:nvPr>
            </p:nvGraphicFramePr>
            <p:xfrm>
              <a:off x="5162382" y="947127"/>
              <a:ext cx="2471805" cy="690880"/>
            </p:xfrm>
            <a:graphic>
              <a:graphicData uri="http://schemas.openxmlformats.org/drawingml/2006/table">
                <a:tbl>
                  <a:tblPr/>
                  <a:tblGrid>
                    <a:gridCol w="823935">
                      <a:extLst>
                        <a:ext uri="{9D8B030D-6E8A-4147-A177-3AD203B41FA5}">
                          <a16:colId xmlns:a16="http://schemas.microsoft.com/office/drawing/2014/main" val="1958847996"/>
                        </a:ext>
                      </a:extLst>
                    </a:gridCol>
                    <a:gridCol w="823935">
                      <a:extLst>
                        <a:ext uri="{9D8B030D-6E8A-4147-A177-3AD203B41FA5}">
                          <a16:colId xmlns:a16="http://schemas.microsoft.com/office/drawing/2014/main" val="3247337183"/>
                        </a:ext>
                      </a:extLst>
                    </a:gridCol>
                    <a:gridCol w="823935">
                      <a:extLst>
                        <a:ext uri="{9D8B030D-6E8A-4147-A177-3AD203B41FA5}">
                          <a16:colId xmlns:a16="http://schemas.microsoft.com/office/drawing/2014/main" val="3612251780"/>
                        </a:ext>
                      </a:extLst>
                    </a:gridCol>
                  </a:tblGrid>
                  <a:tr h="345440">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735" t="-1754" r="-200735" b="-10350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1481" t="-1754" r="-102222" b="-10350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00000" t="-1754" r="-1471" b="-103509"/>
                          </a:stretch>
                        </a:blipFill>
                      </a:tcPr>
                    </a:tc>
                    <a:extLst>
                      <a:ext uri="{0D108BD9-81ED-4DB2-BD59-A6C34878D82A}">
                        <a16:rowId xmlns:a16="http://schemas.microsoft.com/office/drawing/2014/main" val="586107472"/>
                      </a:ext>
                    </a:extLst>
                  </a:tr>
                  <a:tr h="345440">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735" t="-101754" r="-200735" b="-350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1481" t="-101754" r="-102222" b="-350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00000" t="-101754" r="-1471" b="-3509"/>
                          </a:stretch>
                        </a:blipFill>
                      </a:tcPr>
                    </a:tc>
                    <a:extLst>
                      <a:ext uri="{0D108BD9-81ED-4DB2-BD59-A6C34878D82A}">
                        <a16:rowId xmlns:a16="http://schemas.microsoft.com/office/drawing/2014/main" val="2754215368"/>
                      </a:ext>
                    </a:extLst>
                  </a:tr>
                </a:tbl>
              </a:graphicData>
            </a:graphic>
          </p:graphicFrame>
        </mc:Fallback>
      </mc:AlternateContent>
      <mc:AlternateContent xmlns:mc="http://schemas.openxmlformats.org/markup-compatibility/2006">
        <mc:Choice xmlns:a14="http://schemas.microsoft.com/office/drawing/2010/main" Requires="a14">
          <p:sp>
            <p:nvSpPr>
              <p:cNvPr id="12" name="Rectangle 11"/>
              <p:cNvSpPr/>
              <p:nvPr/>
            </p:nvSpPr>
            <p:spPr>
              <a:xfrm>
                <a:off x="651460" y="1697167"/>
                <a:ext cx="7840534" cy="2263633"/>
              </a:xfrm>
              <a:prstGeom prst="rect">
                <a:avLst/>
              </a:prstGeom>
            </p:spPr>
            <p:txBody>
              <a:bodyPr wrap="square">
                <a:spAutoFit/>
              </a:bodyPr>
              <a:lstStyle/>
              <a:p>
                <a:pPr>
                  <a:lnSpc>
                    <a:spcPct val="150000"/>
                  </a:lnSpc>
                </a:pPr>
                <a:r>
                  <a:rPr lang="en-US" sz="1600" kern="100" smtClean="0">
                    <a:latin typeface="+mj-lt"/>
                    <a:ea typeface="Georgia" panose="02040502050405020303" pitchFamily="18" charset="0"/>
                    <a:cs typeface="Times New Roman" panose="02020603050405020304" pitchFamily="18" charset="0"/>
                  </a:rPr>
                  <a:t>Ta có </a:t>
                </a:r>
                <a14:m>
                  <m:oMath xmlns:m="http://schemas.openxmlformats.org/officeDocument/2006/math">
                    <m:r>
                      <a:rPr lang="en-US" sz="1600" i="1" kern="100">
                        <a:effectLst/>
                        <a:latin typeface="+mj-lt"/>
                        <a:ea typeface="Aptos"/>
                        <a:cs typeface="Times New Roman" panose="02020603050405020304" pitchFamily="18" charset="0"/>
                      </a:rPr>
                      <m:t>𝑃</m:t>
                    </m:r>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𝑈</m:t>
                    </m:r>
                    <m:r>
                      <a:rPr lang="en-US" sz="1600" kern="100">
                        <a:effectLst/>
                        <a:latin typeface="+mj-lt"/>
                        <a:ea typeface="Aptos"/>
                        <a:cs typeface="Times New Roman" panose="02020603050405020304" pitchFamily="18" charset="0"/>
                      </a:rPr>
                      <m:t>=1)=0,5;</m:t>
                    </m:r>
                    <m:r>
                      <a:rPr lang="en-US" sz="1600" i="1" kern="100">
                        <a:effectLst/>
                        <a:latin typeface="+mj-lt"/>
                        <a:ea typeface="Aptos"/>
                        <a:cs typeface="Times New Roman" panose="02020603050405020304" pitchFamily="18" charset="0"/>
                      </a:rPr>
                      <m:t>𝑃</m:t>
                    </m:r>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𝑈</m:t>
                    </m:r>
                    <m:r>
                      <a:rPr lang="en-US" sz="1600" kern="100">
                        <a:effectLst/>
                        <a:latin typeface="+mj-lt"/>
                        <a:ea typeface="Aptos"/>
                        <a:cs typeface="Times New Roman" panose="02020603050405020304" pitchFamily="18" charset="0"/>
                      </a:rPr>
                      <m:t>=0)=0,5</m:t>
                    </m:r>
                  </m:oMath>
                </a14:m>
                <a:r>
                  <a:rPr lang="en-US" sz="1600" kern="100">
                    <a:effectLst/>
                    <a:latin typeface="+mj-lt"/>
                    <a:ea typeface="Aptos"/>
                    <a:cs typeface="Times New Roman" panose="02020603050405020304" pitchFamily="18" charset="0"/>
                  </a:rPr>
                  <a:t>.</a:t>
                </a:r>
              </a:p>
              <a:p>
                <a:pPr>
                  <a:lnSpc>
                    <a:spcPct val="150000"/>
                  </a:lnSpc>
                </a:pPr>
                <a:r>
                  <a:rPr lang="en-US" sz="1600" kern="100">
                    <a:effectLst/>
                    <a:latin typeface="+mj-lt"/>
                    <a:ea typeface="Georgia" panose="02040502050405020303" pitchFamily="18" charset="0"/>
                    <a:cs typeface="Times New Roman" panose="02020603050405020304" pitchFamily="18" charset="0"/>
                  </a:rPr>
                  <a:t>Gọi </a:t>
                </a:r>
                <a14:m>
                  <m:oMath xmlns:m="http://schemas.openxmlformats.org/officeDocument/2006/math">
                    <m:r>
                      <a:rPr lang="en-US" sz="1600" i="1" kern="100">
                        <a:effectLst/>
                        <a:latin typeface="+mj-lt"/>
                        <a:ea typeface="Aptos"/>
                        <a:cs typeface="Times New Roman" panose="02020603050405020304" pitchFamily="18" charset="0"/>
                      </a:rPr>
                      <m:t>𝑉</m:t>
                    </m:r>
                  </m:oMath>
                </a14:m>
                <a:r>
                  <a:rPr lang="en-US" sz="1600" kern="100">
                    <a:effectLst/>
                    <a:latin typeface="+mj-lt"/>
                    <a:ea typeface="Georgia" panose="02040502050405020303" pitchFamily="18" charset="0"/>
                    <a:cs typeface="Times New Roman" panose="02020603050405020304" pitchFamily="18" charset="0"/>
                  </a:rPr>
                  <a:t> là số bi trắng Minh rút được từ túi II và túi III</a:t>
                </a:r>
                <a:r>
                  <a:rPr lang="en-US" sz="1600" kern="100">
                    <a:effectLst/>
                    <a:latin typeface="+mj-lt"/>
                    <a:ea typeface="Georgia" panose="02040502050405020303" pitchFamily="18" charset="0"/>
                    <a:cs typeface="Times New Roman" panose="02020603050405020304" pitchFamily="18" charset="0"/>
                  </a:rPr>
                  <a:t>. </a:t>
                </a:r>
                <a:endParaRPr lang="en-US" sz="1600" kern="100" smtClean="0">
                  <a:effectLst/>
                  <a:latin typeface="+mj-lt"/>
                  <a:ea typeface="Georgia" panose="02040502050405020303" pitchFamily="18" charset="0"/>
                  <a:cs typeface="Times New Roman" panose="02020603050405020304" pitchFamily="18" charset="0"/>
                </a:endParaRPr>
              </a:p>
              <a:p>
                <a:pPr>
                  <a:lnSpc>
                    <a:spcPct val="150000"/>
                  </a:lnSpc>
                </a:pPr>
                <a:r>
                  <a:rPr lang="en-US" sz="1600" kern="100" smtClean="0">
                    <a:effectLst/>
                    <a:latin typeface="+mj-lt"/>
                    <a:ea typeface="Georgia" panose="02040502050405020303" pitchFamily="18" charset="0"/>
                    <a:cs typeface="Times New Roman" panose="02020603050405020304" pitchFamily="18" charset="0"/>
                  </a:rPr>
                  <a:t>Vì mỗi </a:t>
                </a:r>
                <a:r>
                  <a:rPr lang="en-US" sz="1600" kern="100">
                    <a:effectLst/>
                    <a:latin typeface="+mj-lt"/>
                    <a:ea typeface="Georgia" panose="02040502050405020303" pitchFamily="18" charset="0"/>
                    <a:cs typeface="Times New Roman" panose="02020603050405020304" pitchFamily="18" charset="0"/>
                  </a:rPr>
                  <a:t>túi II và III đều chứa số viên bi trắng và số viên bi đen như nhau </a:t>
                </a:r>
                <a:r>
                  <a:rPr lang="en-US" sz="1600" kern="100">
                    <a:effectLst/>
                    <a:latin typeface="+mj-lt"/>
                    <a:ea typeface="Georgia" panose="02040502050405020303" pitchFamily="18" charset="0"/>
                    <a:cs typeface="Times New Roman" panose="02020603050405020304" pitchFamily="18" charset="0"/>
                  </a:rPr>
                  <a:t>nên </a:t>
                </a:r>
                <a14:m>
                  <m:oMath xmlns:m="http://schemas.openxmlformats.org/officeDocument/2006/math">
                    <m:r>
                      <m:rPr>
                        <m:nor/>
                      </m:rPr>
                      <a:rPr lang="en-US" sz="1600" kern="100">
                        <a:ea typeface="Georgia" panose="02040502050405020303" pitchFamily="18" charset="0"/>
                        <a:cs typeface="Times New Roman" panose="02020603050405020304" pitchFamily="18" charset="0"/>
                      </a:rPr>
                      <m:t>Minh</m:t>
                    </m:r>
                    <m:r>
                      <m:rPr>
                        <m:nor/>
                      </m:rPr>
                      <a:rPr lang="en-US" sz="1600" kern="100">
                        <a:ea typeface="Georgia" panose="02040502050405020303" pitchFamily="18" charset="0"/>
                        <a:cs typeface="Times New Roman" panose="02020603050405020304" pitchFamily="18" charset="0"/>
                      </a:rPr>
                      <m:t> đã </m:t>
                    </m:r>
                  </m:oMath>
                </a14:m>
                <a:endParaRPr lang="en-US" sz="1600" kern="100" smtClean="0">
                  <a:ea typeface="Georgia" panose="02040502050405020303"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m:rPr>
                          <m:nor/>
                        </m:rPr>
                        <a:rPr lang="en-US" sz="1600" kern="100">
                          <a:ea typeface="Georgia" panose="02040502050405020303" pitchFamily="18" charset="0"/>
                          <a:cs typeface="Times New Roman" panose="02020603050405020304" pitchFamily="18" charset="0"/>
                        </a:rPr>
                        <m:t>th</m:t>
                      </m:r>
                      <m:r>
                        <m:rPr>
                          <m:nor/>
                        </m:rPr>
                        <a:rPr lang="en-US" sz="1600" kern="100">
                          <a:ea typeface="Georgia" panose="02040502050405020303" pitchFamily="18" charset="0"/>
                          <a:cs typeface="Times New Roman" panose="02020603050405020304" pitchFamily="18" charset="0"/>
                        </a:rPr>
                        <m:t>ự</m:t>
                      </m:r>
                      <m:r>
                        <m:rPr>
                          <m:nor/>
                        </m:rPr>
                        <a:rPr lang="en-US" sz="1600" kern="100">
                          <a:ea typeface="Georgia" panose="02040502050405020303" pitchFamily="18" charset="0"/>
                          <a:cs typeface="Times New Roman" panose="02020603050405020304" pitchFamily="18" charset="0"/>
                        </a:rPr>
                        <m:t>c</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hi</m:t>
                      </m:r>
                      <m:r>
                        <m:rPr>
                          <m:nor/>
                        </m:rPr>
                        <a:rPr lang="en-US" sz="1600" kern="100">
                          <a:ea typeface="Georgia" panose="02040502050405020303" pitchFamily="18" charset="0"/>
                          <a:cs typeface="Times New Roman" panose="02020603050405020304" pitchFamily="18" charset="0"/>
                        </a:rPr>
                        <m:t>ệ</m:t>
                      </m:r>
                      <m:r>
                        <m:rPr>
                          <m:nor/>
                        </m:rPr>
                        <a:rPr lang="en-US" sz="1600" kern="100">
                          <a:ea typeface="Georgia" panose="02040502050405020303" pitchFamily="18" charset="0"/>
                          <a:cs typeface="Times New Roman" panose="02020603050405020304" pitchFamily="18" charset="0"/>
                        </a:rPr>
                        <m:t>n</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ph</m:t>
                      </m:r>
                      <m:r>
                        <m:rPr>
                          <m:nor/>
                        </m:rPr>
                        <a:rPr lang="en-US" sz="1600" kern="100">
                          <a:ea typeface="Georgia" panose="02040502050405020303" pitchFamily="18" charset="0"/>
                          <a:cs typeface="Times New Roman" panose="02020603050405020304" pitchFamily="18" charset="0"/>
                        </a:rPr>
                        <m:t>é</m:t>
                      </m:r>
                      <m:r>
                        <m:rPr>
                          <m:nor/>
                        </m:rPr>
                        <a:rPr lang="en-US" sz="1600" kern="100">
                          <a:ea typeface="Georgia" panose="02040502050405020303" pitchFamily="18" charset="0"/>
                          <a:cs typeface="Times New Roman" panose="02020603050405020304" pitchFamily="18" charset="0"/>
                        </a:rPr>
                        <m:t>p</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th</m:t>
                      </m:r>
                      <m:r>
                        <m:rPr>
                          <m:nor/>
                        </m:rPr>
                        <a:rPr lang="en-US" sz="1600" kern="100">
                          <a:ea typeface="Georgia" panose="02040502050405020303" pitchFamily="18" charset="0"/>
                          <a:cs typeface="Times New Roman" panose="02020603050405020304" pitchFamily="18" charset="0"/>
                        </a:rPr>
                        <m:t>ử </m:t>
                      </m:r>
                      <m:r>
                        <m:rPr>
                          <m:nor/>
                        </m:rPr>
                        <a:rPr lang="en-US" sz="1600" kern="100">
                          <a:ea typeface="Georgia" panose="02040502050405020303" pitchFamily="18" charset="0"/>
                          <a:cs typeface="Times New Roman" panose="02020603050405020304" pitchFamily="18" charset="0"/>
                        </a:rPr>
                        <m:t>l</m:t>
                      </m:r>
                      <m:r>
                        <m:rPr>
                          <m:nor/>
                        </m:rPr>
                        <a:rPr lang="en-US" sz="1600" kern="100">
                          <a:ea typeface="Georgia" panose="02040502050405020303" pitchFamily="18" charset="0"/>
                          <a:cs typeface="Times New Roman" panose="02020603050405020304" pitchFamily="18" charset="0"/>
                        </a:rPr>
                        <m:t>ặ</m:t>
                      </m:r>
                      <m:r>
                        <m:rPr>
                          <m:nor/>
                        </m:rPr>
                        <a:rPr lang="en-US" sz="1600" kern="100">
                          <a:ea typeface="Georgia" panose="02040502050405020303" pitchFamily="18" charset="0"/>
                          <a:cs typeface="Times New Roman" panose="02020603050405020304" pitchFamily="18" charset="0"/>
                        </a:rPr>
                        <m:t>p</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v</m:t>
                      </m:r>
                      <m:r>
                        <m:rPr>
                          <m:nor/>
                        </m:rPr>
                        <a:rPr lang="en-US" sz="1600" kern="100">
                          <a:ea typeface="Georgia" panose="02040502050405020303" pitchFamily="18" charset="0"/>
                          <a:cs typeface="Times New Roman" panose="02020603050405020304" pitchFamily="18" charset="0"/>
                        </a:rPr>
                        <m:t>ớ</m:t>
                      </m:r>
                      <m:r>
                        <m:rPr>
                          <m:nor/>
                        </m:rPr>
                        <a:rPr lang="en-US" sz="1600" kern="100">
                          <a:ea typeface="Georgia" panose="02040502050405020303" pitchFamily="18" charset="0"/>
                          <a:cs typeface="Times New Roman" panose="02020603050405020304" pitchFamily="18" charset="0"/>
                        </a:rPr>
                        <m:t>i</m:t>
                      </m:r>
                      <m:r>
                        <a:rPr lang="en-US" sz="1600" b="0" i="1" kern="100" smtClean="0">
                          <a:latin typeface="Cambria Math" panose="02040503050406030204" pitchFamily="18" charset="0"/>
                          <a:ea typeface="Georgia" panose="02040502050405020303" pitchFamily="18" charset="0"/>
                          <a:cs typeface="Times New Roman" panose="02020603050405020304" pitchFamily="18" charset="0"/>
                        </a:rPr>
                        <m:t> </m:t>
                      </m:r>
                      <m:r>
                        <a:rPr lang="en-US" sz="1600" i="1" kern="100">
                          <a:effectLst/>
                          <a:latin typeface="+mj-lt"/>
                          <a:ea typeface="Aptos"/>
                          <a:cs typeface="Times New Roman" panose="02020603050405020304" pitchFamily="18" charset="0"/>
                        </a:rPr>
                        <m:t>𝑛</m:t>
                      </m:r>
                      <m:r>
                        <a:rPr lang="en-US" sz="1600" kern="100">
                          <a:effectLst/>
                          <a:latin typeface="+mj-lt"/>
                          <a:ea typeface="Aptos"/>
                          <a:cs typeface="Times New Roman" panose="02020603050405020304" pitchFamily="18" charset="0"/>
                        </a:rPr>
                        <m:t>=2,</m:t>
                      </m:r>
                      <m:r>
                        <a:rPr lang="en-US" sz="1600" i="1" kern="100">
                          <a:effectLst/>
                          <a:latin typeface="+mj-lt"/>
                          <a:ea typeface="Aptos"/>
                          <a:cs typeface="Times New Roman" panose="02020603050405020304" pitchFamily="18" charset="0"/>
                        </a:rPr>
                        <m:t>𝑝</m:t>
                      </m:r>
                      <m:r>
                        <a:rPr lang="en-US" sz="1600" kern="100">
                          <a:effectLst/>
                          <a:latin typeface="+mj-lt"/>
                          <a:ea typeface="Aptos"/>
                          <a:cs typeface="Times New Roman" panose="02020603050405020304" pitchFamily="18" charset="0"/>
                        </a:rPr>
                        <m:t>=</m:t>
                      </m:r>
                      <m:f>
                        <m:fPr>
                          <m:ctrlPr>
                            <a:rPr lang="en-US" sz="1600" i="1" kern="100">
                              <a:effectLst/>
                              <a:latin typeface="+mj-lt"/>
                              <a:ea typeface="Aptos"/>
                              <a:cs typeface="Times New Roman" panose="02020603050405020304" pitchFamily="18" charset="0"/>
                            </a:rPr>
                          </m:ctrlPr>
                        </m:fPr>
                        <m:num>
                          <m:r>
                            <a:rPr lang="en-US" sz="1600" kern="100">
                              <a:effectLst/>
                              <a:latin typeface="+mj-lt"/>
                              <a:ea typeface="Aptos"/>
                              <a:cs typeface="Times New Roman" panose="02020603050405020304" pitchFamily="18" charset="0"/>
                            </a:rPr>
                            <m:t>2</m:t>
                          </m:r>
                        </m:num>
                        <m:den>
                          <m:r>
                            <a:rPr lang="en-US" sz="1600" kern="100">
                              <a:effectLst/>
                              <a:latin typeface="+mj-lt"/>
                              <a:ea typeface="Aptos"/>
                              <a:cs typeface="Times New Roman" panose="02020603050405020304" pitchFamily="18" charset="0"/>
                            </a:rPr>
                            <m:t>10</m:t>
                          </m:r>
                        </m:den>
                      </m:f>
                      <m:r>
                        <a:rPr lang="en-US" sz="1600" kern="100">
                          <a:effectLst/>
                          <a:latin typeface="+mj-lt"/>
                          <a:ea typeface="Aptos"/>
                          <a:cs typeface="Times New Roman" panose="02020603050405020304" pitchFamily="18" charset="0"/>
                        </a:rPr>
                        <m:t>=0,2</m:t>
                      </m:r>
                      <m:r>
                        <a:rPr lang="en-US" sz="1600" b="0" i="0" kern="100" smtClean="0">
                          <a:effectLst/>
                          <a:latin typeface="Cambria Math" panose="02040503050406030204" pitchFamily="18" charset="0"/>
                          <a:ea typeface="Aptos"/>
                          <a:cs typeface="Times New Roman" panose="02020603050405020304" pitchFamily="18" charset="0"/>
                        </a:rPr>
                        <m:t>.</m:t>
                      </m:r>
                    </m:oMath>
                  </m:oMathPara>
                </a14:m>
                <a:endParaRPr lang="en-US" sz="1600" kern="100" smtClean="0">
                  <a:effectLst/>
                  <a:latin typeface="+mj-lt"/>
                  <a:ea typeface="Georgia" panose="02040502050405020303" pitchFamily="18" charset="0"/>
                  <a:cs typeface="Times New Roman" panose="02020603050405020304" pitchFamily="18" charset="0"/>
                </a:endParaRPr>
              </a:p>
              <a:p>
                <a:pPr>
                  <a:lnSpc>
                    <a:spcPct val="150000"/>
                  </a:lnSpc>
                </a:pPr>
                <a:r>
                  <a:rPr lang="en-US" sz="1600" kern="100" smtClean="0">
                    <a:effectLst/>
                    <a:latin typeface="+mj-lt"/>
                    <a:ea typeface="Georgia" panose="02040502050405020303" pitchFamily="18" charset="0"/>
                    <a:cs typeface="Times New Roman" panose="02020603050405020304" pitchFamily="18" charset="0"/>
                  </a:rPr>
                  <a:t>Vậy </a:t>
                </a:r>
                <a14:m>
                  <m:oMath xmlns:m="http://schemas.openxmlformats.org/officeDocument/2006/math">
                    <m:r>
                      <a:rPr lang="en-US" sz="1600" i="1" kern="100">
                        <a:effectLst/>
                        <a:latin typeface="+mj-lt"/>
                        <a:ea typeface="Aptos"/>
                        <a:cs typeface="Times New Roman" panose="02020603050405020304" pitchFamily="18" charset="0"/>
                      </a:rPr>
                      <m:t>𝑉</m:t>
                    </m:r>
                    <m:r>
                      <a:rPr lang="en-US" sz="1600" i="1" kern="100"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1600" b="0" i="1" kern="100" smtClean="0">
                        <a:effectLst/>
                        <a:latin typeface="Cambria Math" panose="02040503050406030204" pitchFamily="18" charset="0"/>
                        <a:ea typeface="Cambria Math" panose="02040503050406030204" pitchFamily="18" charset="0"/>
                        <a:cs typeface="Times New Roman" panose="02020603050405020304" pitchFamily="18" charset="0"/>
                      </a:rPr>
                      <m:t> </m:t>
                    </m:r>
                    <m:r>
                      <a:rPr lang="en-US" sz="1600" i="1" kern="100">
                        <a:effectLst/>
                        <a:latin typeface="+mj-lt"/>
                        <a:ea typeface="Aptos"/>
                        <a:cs typeface="Times New Roman" panose="02020603050405020304" pitchFamily="18" charset="0"/>
                      </a:rPr>
                      <m:t>𝐵</m:t>
                    </m:r>
                    <m:r>
                      <a:rPr lang="en-US" sz="1600" kern="100">
                        <a:effectLst/>
                        <a:latin typeface="+mj-lt"/>
                        <a:ea typeface="Aptos"/>
                        <a:cs typeface="Times New Roman" panose="02020603050405020304" pitchFamily="18" charset="0"/>
                      </a:rPr>
                      <m:t>(2</m:t>
                    </m:r>
                    <m:r>
                      <a:rPr lang="en-US" sz="1600" b="0" i="0" kern="100" smtClean="0">
                        <a:effectLst/>
                        <a:latin typeface="Cambria Math" panose="02040503050406030204" pitchFamily="18" charset="0"/>
                        <a:ea typeface="Aptos"/>
                        <a:cs typeface="Times New Roman" panose="02020603050405020304" pitchFamily="18" charset="0"/>
                      </a:rPr>
                      <m:t>; </m:t>
                    </m:r>
                    <m:r>
                      <a:rPr lang="en-US" sz="1600" kern="100">
                        <a:effectLst/>
                        <a:latin typeface="+mj-lt"/>
                        <a:ea typeface="Aptos"/>
                        <a:cs typeface="Times New Roman" panose="02020603050405020304" pitchFamily="18" charset="0"/>
                      </a:rPr>
                      <m:t>0,2)</m:t>
                    </m:r>
                  </m:oMath>
                </a14:m>
                <a:r>
                  <a:rPr lang="en-US" sz="1600" kern="100">
                    <a:effectLst/>
                    <a:latin typeface="+mj-lt"/>
                    <a:ea typeface="Georgia" panose="02040502050405020303" pitchFamily="18" charset="0"/>
                    <a:cs typeface="Times New Roman" panose="02020603050405020304" pitchFamily="18" charset="0"/>
                  </a:rPr>
                  <a:t>. </a:t>
                </a:r>
                <a:endParaRPr lang="en-US" sz="1600" kern="100">
                  <a:effectLst/>
                  <a:latin typeface="+mj-lt"/>
                  <a:ea typeface="Aptos"/>
                  <a:cs typeface="Times New Roman" panose="02020603050405020304" pitchFamily="18"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651460" y="1697167"/>
                <a:ext cx="7840534" cy="2263633"/>
              </a:xfrm>
              <a:prstGeom prst="rect">
                <a:avLst/>
              </a:prstGeom>
              <a:blipFill>
                <a:blip r:embed="rId5"/>
                <a:stretch>
                  <a:fillRect l="-467" b="-538"/>
                </a:stretch>
              </a:blipFill>
            </p:spPr>
            <p:txBody>
              <a:bodyPr/>
              <a:lstStyle/>
              <a:p>
                <a:r>
                  <a:rPr lang="en-US">
                    <a:noFill/>
                  </a:rPr>
                  <a:t> </a:t>
                </a:r>
              </a:p>
            </p:txBody>
          </p:sp>
        </mc:Fallback>
      </mc:AlternateContent>
      <p:pic>
        <p:nvPicPr>
          <p:cNvPr id="13" name="Picture 12"/>
          <p:cNvPicPr>
            <a:picLocks noChangeAspect="1"/>
          </p:cNvPicPr>
          <p:nvPr/>
        </p:nvPicPr>
        <p:blipFill>
          <a:blip r:embed="rId6"/>
          <a:stretch>
            <a:fillRect/>
          </a:stretch>
        </p:blipFill>
        <p:spPr>
          <a:xfrm rot="1500799">
            <a:off x="8623112" y="3161809"/>
            <a:ext cx="816373" cy="1136231"/>
          </a:xfrm>
          <a:prstGeom prst="rect">
            <a:avLst/>
          </a:prstGeom>
        </p:spPr>
      </p:pic>
      <mc:AlternateContent xmlns:mc="http://schemas.openxmlformats.org/markup-compatibility/2006">
        <mc:Choice xmlns:a14="http://schemas.microsoft.com/office/drawing/2010/main" Requires="a14">
          <p:sp>
            <p:nvSpPr>
              <p:cNvPr id="14" name="Rectangle 13"/>
              <p:cNvSpPr/>
              <p:nvPr/>
            </p:nvSpPr>
            <p:spPr>
              <a:xfrm>
                <a:off x="651460" y="3939153"/>
                <a:ext cx="4224362" cy="461665"/>
              </a:xfrm>
              <a:prstGeom prst="rect">
                <a:avLst/>
              </a:prstGeom>
            </p:spPr>
            <p:txBody>
              <a:bodyPr wrap="none">
                <a:spAutoFit/>
              </a:bodyPr>
              <a:lstStyle/>
              <a:p>
                <a:pPr lvl="0">
                  <a:lnSpc>
                    <a:spcPct val="150000"/>
                  </a:lnSpc>
                </a:pPr>
                <a:r>
                  <a:rPr lang="en-US" sz="1600" kern="100">
                    <a:ea typeface="Georgia" panose="02040502050405020303" pitchFamily="18" charset="0"/>
                    <a:cs typeface="Times New Roman" panose="02020603050405020304" pitchFamily="18" charset="0"/>
                  </a:rPr>
                  <a:t>Từ đó ta có bảng phân bố xác suất của </a:t>
                </a:r>
                <a14:m>
                  <m:oMath xmlns:m="http://schemas.openxmlformats.org/officeDocument/2006/math">
                    <m:r>
                      <a:rPr lang="en-US" sz="1600" i="1" kern="100">
                        <a:latin typeface="Cambria Math" panose="02040503050406030204" pitchFamily="18" charset="0"/>
                        <a:ea typeface="Aptos"/>
                        <a:cs typeface="Times New Roman" panose="02020603050405020304" pitchFamily="18" charset="0"/>
                      </a:rPr>
                      <m:t>𝑉</m:t>
                    </m:r>
                  </m:oMath>
                </a14:m>
                <a:r>
                  <a:rPr lang="en-US" sz="1600" kern="100">
                    <a:ea typeface="Georgia" panose="02040502050405020303" pitchFamily="18" charset="0"/>
                    <a:cs typeface="Times New Roman" panose="02020603050405020304" pitchFamily="18" charset="0"/>
                  </a:rPr>
                  <a:t> là:</a:t>
                </a:r>
                <a:endParaRPr lang="en-US" sz="1600" kern="100">
                  <a:ea typeface="Aptos"/>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651460" y="3939153"/>
                <a:ext cx="4224362" cy="461665"/>
              </a:xfrm>
              <a:prstGeom prst="rect">
                <a:avLst/>
              </a:prstGeom>
              <a:blipFill>
                <a:blip r:embed="rId7"/>
                <a:stretch>
                  <a:fillRect l="-866" b="-65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5" name="Table 14"/>
              <p:cNvGraphicFramePr>
                <a:graphicFrameLocks noGrp="1"/>
              </p:cNvGraphicFramePr>
              <p:nvPr>
                <p:extLst>
                  <p:ext uri="{D42A27DB-BD31-4B8C-83A1-F6EECF244321}">
                    <p14:modId xmlns:p14="http://schemas.microsoft.com/office/powerpoint/2010/main" val="1381437935"/>
                  </p:ext>
                </p:extLst>
              </p:nvPr>
            </p:nvGraphicFramePr>
            <p:xfrm>
              <a:off x="5096783" y="4102235"/>
              <a:ext cx="2886324" cy="690880"/>
            </p:xfrm>
            <a:graphic>
              <a:graphicData uri="http://schemas.openxmlformats.org/drawingml/2006/table">
                <a:tbl>
                  <a:tblPr/>
                  <a:tblGrid>
                    <a:gridCol w="603090">
                      <a:extLst>
                        <a:ext uri="{9D8B030D-6E8A-4147-A177-3AD203B41FA5}">
                          <a16:colId xmlns:a16="http://schemas.microsoft.com/office/drawing/2014/main" val="874972610"/>
                        </a:ext>
                      </a:extLst>
                    </a:gridCol>
                    <a:gridCol w="761078">
                      <a:extLst>
                        <a:ext uri="{9D8B030D-6E8A-4147-A177-3AD203B41FA5}">
                          <a16:colId xmlns:a16="http://schemas.microsoft.com/office/drawing/2014/main" val="3450730832"/>
                        </a:ext>
                      </a:extLst>
                    </a:gridCol>
                    <a:gridCol w="761078">
                      <a:extLst>
                        <a:ext uri="{9D8B030D-6E8A-4147-A177-3AD203B41FA5}">
                          <a16:colId xmlns:a16="http://schemas.microsoft.com/office/drawing/2014/main" val="4256943972"/>
                        </a:ext>
                      </a:extLst>
                    </a:gridCol>
                    <a:gridCol w="761078">
                      <a:extLst>
                        <a:ext uri="{9D8B030D-6E8A-4147-A177-3AD203B41FA5}">
                          <a16:colId xmlns:a16="http://schemas.microsoft.com/office/drawing/2014/main" val="2617607615"/>
                        </a:ext>
                      </a:extLst>
                    </a:gridCol>
                  </a:tblGrid>
                  <a:tr h="24681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mj-lt"/>
                                    <a:ea typeface="Aptos"/>
                                    <a:cs typeface="Times New Roman" panose="02020603050405020304" pitchFamily="18" charset="0"/>
                                  </a:rPr>
                                  <m:t>𝑉</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0</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1</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2</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887577"/>
                      </a:ext>
                    </a:extLst>
                  </a:tr>
                  <a:tr h="24681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mj-lt"/>
                                    <a:ea typeface="Aptos"/>
                                    <a:cs typeface="Times New Roman" panose="02020603050405020304" pitchFamily="18" charset="0"/>
                                  </a:rPr>
                                  <m:t>𝑃</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0,64</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0,32</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0,04</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5288209"/>
                      </a:ext>
                    </a:extLst>
                  </a:tr>
                </a:tbl>
              </a:graphicData>
            </a:graphic>
          </p:graphicFrame>
        </mc:Choice>
        <mc:Fallback>
          <p:graphicFrame>
            <p:nvGraphicFramePr>
              <p:cNvPr id="15" name="Table 14"/>
              <p:cNvGraphicFramePr>
                <a:graphicFrameLocks noGrp="1"/>
              </p:cNvGraphicFramePr>
              <p:nvPr>
                <p:extLst>
                  <p:ext uri="{D42A27DB-BD31-4B8C-83A1-F6EECF244321}">
                    <p14:modId xmlns:p14="http://schemas.microsoft.com/office/powerpoint/2010/main" val="1381437935"/>
                  </p:ext>
                </p:extLst>
              </p:nvPr>
            </p:nvGraphicFramePr>
            <p:xfrm>
              <a:off x="5096783" y="4102235"/>
              <a:ext cx="2886324" cy="690880"/>
            </p:xfrm>
            <a:graphic>
              <a:graphicData uri="http://schemas.openxmlformats.org/drawingml/2006/table">
                <a:tbl>
                  <a:tblPr/>
                  <a:tblGrid>
                    <a:gridCol w="603090">
                      <a:extLst>
                        <a:ext uri="{9D8B030D-6E8A-4147-A177-3AD203B41FA5}">
                          <a16:colId xmlns:a16="http://schemas.microsoft.com/office/drawing/2014/main" val="874972610"/>
                        </a:ext>
                      </a:extLst>
                    </a:gridCol>
                    <a:gridCol w="761078">
                      <a:extLst>
                        <a:ext uri="{9D8B030D-6E8A-4147-A177-3AD203B41FA5}">
                          <a16:colId xmlns:a16="http://schemas.microsoft.com/office/drawing/2014/main" val="3450730832"/>
                        </a:ext>
                      </a:extLst>
                    </a:gridCol>
                    <a:gridCol w="761078">
                      <a:extLst>
                        <a:ext uri="{9D8B030D-6E8A-4147-A177-3AD203B41FA5}">
                          <a16:colId xmlns:a16="http://schemas.microsoft.com/office/drawing/2014/main" val="4256943972"/>
                        </a:ext>
                      </a:extLst>
                    </a:gridCol>
                    <a:gridCol w="761078">
                      <a:extLst>
                        <a:ext uri="{9D8B030D-6E8A-4147-A177-3AD203B41FA5}">
                          <a16:colId xmlns:a16="http://schemas.microsoft.com/office/drawing/2014/main" val="2617607615"/>
                        </a:ext>
                      </a:extLst>
                    </a:gridCol>
                  </a:tblGrid>
                  <a:tr h="345440">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010" t="-1724" r="-380808" b="-101724"/>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80000" t="-1724" r="-201600" b="-101724"/>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80000" t="-1724" r="-101600" b="-101724"/>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80000" t="-1724" r="-1600" b="-101724"/>
                          </a:stretch>
                        </a:blipFill>
                      </a:tcPr>
                    </a:tc>
                    <a:extLst>
                      <a:ext uri="{0D108BD9-81ED-4DB2-BD59-A6C34878D82A}">
                        <a16:rowId xmlns:a16="http://schemas.microsoft.com/office/drawing/2014/main" val="1173887577"/>
                      </a:ext>
                    </a:extLst>
                  </a:tr>
                  <a:tr h="345440">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010" t="-103509" r="-380808" b="-350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80000" t="-103509" r="-201600" b="-350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180000" t="-103509" r="-101600" b="-350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8"/>
                          <a:stretch>
                            <a:fillRect l="-280000" t="-103509" r="-1600" b="-3509"/>
                          </a:stretch>
                        </a:blipFill>
                      </a:tcPr>
                    </a:tc>
                    <a:extLst>
                      <a:ext uri="{0D108BD9-81ED-4DB2-BD59-A6C34878D82A}">
                        <a16:rowId xmlns:a16="http://schemas.microsoft.com/office/drawing/2014/main" val="2035288209"/>
                      </a:ext>
                    </a:extLst>
                  </a:tr>
                </a:tbl>
              </a:graphicData>
            </a:graphic>
          </p:graphicFrame>
        </mc:Fallback>
      </mc:AlternateContent>
    </p:spTree>
    <p:extLst>
      <p:ext uri="{BB962C8B-B14F-4D97-AF65-F5344CB8AC3E}">
        <p14:creationId xmlns:p14="http://schemas.microsoft.com/office/powerpoint/2010/main" val="3467868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25" dur="500"/>
                                        <p:tgtEl>
                                          <p:spTgt spid="1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30" dur="500"/>
                                        <p:tgtEl>
                                          <p:spTgt spid="1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35" dur="500"/>
                                        <p:tgtEl>
                                          <p:spTgt spid="12">
                                            <p:txEl>
                                              <p:pRg st="2" end="2"/>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38" dur="500"/>
                                        <p:tgtEl>
                                          <p:spTgt spid="1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43" dur="500"/>
                                        <p:tgtEl>
                                          <p:spTgt spid="12">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par>
                                <p:cTn id="49" presetID="16" presetClass="entr" presetSubtype="21"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3" name="Rounded Rectangle 2"/>
          <p:cNvSpPr/>
          <p:nvPr/>
        </p:nvSpPr>
        <p:spPr>
          <a:xfrm>
            <a:off x="182882" y="182882"/>
            <a:ext cx="8770288" cy="4754878"/>
          </a:xfrm>
          <a:prstGeom prst="roundRect">
            <a:avLst/>
          </a:prstGeom>
          <a:solidFill>
            <a:schemeClr val="accent6"/>
          </a:solidFill>
          <a:ln w="38100">
            <a:solidFill>
              <a:srgbClr val="6B7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9B09D"/>
              </a:solidFill>
              <a:effectLst/>
              <a:uLnTx/>
              <a:uFillTx/>
              <a:latin typeface="Arial"/>
              <a:ea typeface="+mn-ea"/>
              <a:cs typeface="+mn-cs"/>
              <a:sym typeface="Arial"/>
            </a:endParaRPr>
          </a:p>
        </p:txBody>
      </p:sp>
      <p:grpSp>
        <p:nvGrpSpPr>
          <p:cNvPr id="4" name="Group 3"/>
          <p:cNvGrpSpPr/>
          <p:nvPr/>
        </p:nvGrpSpPr>
        <p:grpSpPr>
          <a:xfrm>
            <a:off x="651460" y="407227"/>
            <a:ext cx="819527" cy="427661"/>
            <a:chOff x="1335275" y="2180367"/>
            <a:chExt cx="819527" cy="427661"/>
          </a:xfrm>
        </p:grpSpPr>
        <p:sp>
          <p:nvSpPr>
            <p:cNvPr id="18" name="Google Shape;2177;p63"/>
            <p:cNvSpPr/>
            <p:nvPr/>
          </p:nvSpPr>
          <p:spPr>
            <a:xfrm>
              <a:off x="1335275" y="2180367"/>
              <a:ext cx="819527" cy="427661"/>
            </a:xfrm>
            <a:prstGeom prst="homePlate">
              <a:avLst>
                <a:gd name="adj" fmla="val 51801"/>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9B09D"/>
                </a:solidFill>
                <a:effectLst/>
                <a:uLnTx/>
                <a:uFillTx/>
                <a:latin typeface="Barlow Semi Condensed SemiBold"/>
                <a:ea typeface="Barlow Semi Condensed SemiBold"/>
                <a:cs typeface="Barlow Semi Condensed SemiBold"/>
                <a:sym typeface="Barlow Semi Condensed SemiBold"/>
              </a:endParaRPr>
            </a:p>
          </p:txBody>
        </p:sp>
        <p:sp>
          <p:nvSpPr>
            <p:cNvPr id="19" name="Rectangle 18"/>
            <p:cNvSpPr/>
            <p:nvPr/>
          </p:nvSpPr>
          <p:spPr>
            <a:xfrm>
              <a:off x="1335276" y="2197379"/>
              <a:ext cx="659155" cy="35394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700" b="1" i="1" u="none" strike="noStrike" kern="0" cap="none" spc="0" normalizeH="0" baseline="0" noProof="0">
                  <a:ln>
                    <a:noFill/>
                  </a:ln>
                  <a:solidFill>
                    <a:srgbClr val="000000"/>
                  </a:solidFill>
                  <a:effectLst/>
                  <a:uLnTx/>
                  <a:uFillTx/>
                  <a:latin typeface="Arial" panose="020B0604020202020204" pitchFamily="34" charset="0"/>
                  <a:ea typeface="+mn-ea"/>
                  <a:cs typeface="Arial"/>
                  <a:sym typeface="Arial"/>
                </a:rPr>
                <a:t>Giải</a:t>
              </a:r>
              <a:r>
                <a:rPr kumimoji="0" lang="en-US" sz="1700" b="1" i="1" u="none" strike="noStrike" kern="0" cap="none" spc="0" normalizeH="0" baseline="0" noProof="0">
                  <a:ln>
                    <a:noFill/>
                  </a:ln>
                  <a:solidFill>
                    <a:srgbClr val="000000"/>
                  </a:solidFill>
                  <a:effectLst/>
                  <a:uLnTx/>
                  <a:uFillTx/>
                  <a:latin typeface="Calibri"/>
                  <a:ea typeface="+mn-ea"/>
                  <a:cs typeface="Arial"/>
                  <a:sym typeface="Arial"/>
                </a:rPr>
                <a:t>:</a:t>
              </a:r>
              <a:endParaRPr kumimoji="0" lang="en-US" sz="1700" b="1" i="1"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13" name="Picture 12"/>
          <p:cNvPicPr>
            <a:picLocks noChangeAspect="1"/>
          </p:cNvPicPr>
          <p:nvPr/>
        </p:nvPicPr>
        <p:blipFill>
          <a:blip r:embed="rId3"/>
          <a:stretch>
            <a:fillRect/>
          </a:stretch>
        </p:blipFill>
        <p:spPr>
          <a:xfrm rot="1500799">
            <a:off x="8607209" y="2159944"/>
            <a:ext cx="816373" cy="1136231"/>
          </a:xfrm>
          <a:prstGeom prst="rect">
            <a:avLst/>
          </a:prstGeom>
        </p:spPr>
      </p:pic>
      <mc:AlternateContent xmlns:mc="http://schemas.openxmlformats.org/markup-compatibility/2006">
        <mc:Choice xmlns:a14="http://schemas.microsoft.com/office/drawing/2010/main" Requires="a14">
          <p:sp>
            <p:nvSpPr>
              <p:cNvPr id="16" name="Rectangle 15"/>
              <p:cNvSpPr/>
              <p:nvPr/>
            </p:nvSpPr>
            <p:spPr>
              <a:xfrm>
                <a:off x="578519" y="849409"/>
                <a:ext cx="8428926" cy="3046988"/>
              </a:xfrm>
              <a:prstGeom prst="rect">
                <a:avLst/>
              </a:prstGeom>
            </p:spPr>
            <p:txBody>
              <a:bodyPr wrap="square">
                <a:spAutoFit/>
              </a:bodyPr>
              <a:lstStyle/>
              <a:p>
                <a:pPr marL="285750" indent="-285750">
                  <a:lnSpc>
                    <a:spcPct val="150000"/>
                  </a:lnSpc>
                  <a:buFont typeface="Arial" panose="020B0604020202020204" pitchFamily="34" charset="0"/>
                  <a:buChar char="•"/>
                </a:pPr>
                <a14:m>
                  <m:oMath xmlns:m="http://schemas.openxmlformats.org/officeDocument/2006/math">
                    <m:r>
                      <a:rPr lang="en-US" sz="1600" i="1" kern="100" smtClean="0">
                        <a:effectLst/>
                        <a:latin typeface="+mj-lt"/>
                        <a:ea typeface="Aptos"/>
                        <a:cs typeface="Times New Roman" panose="02020603050405020304" pitchFamily="18" charset="0"/>
                      </a:rPr>
                      <m:t>𝑃</m:t>
                    </m:r>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mj-lt"/>
                            <a:ea typeface="Aptos"/>
                            <a:cs typeface="Times New Roman" panose="02020603050405020304" pitchFamily="18" charset="0"/>
                          </a:rPr>
                          <m:t>𝑋</m:t>
                        </m:r>
                        <m:r>
                          <a:rPr lang="en-US" sz="1600" kern="100">
                            <a:effectLst/>
                            <a:latin typeface="+mj-lt"/>
                            <a:ea typeface="Aptos"/>
                            <a:cs typeface="Times New Roman" panose="02020603050405020304" pitchFamily="18" charset="0"/>
                          </a:rPr>
                          <m:t>=0</m:t>
                        </m:r>
                      </m:e>
                    </m:d>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𝑃</m:t>
                    </m:r>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mj-lt"/>
                            <a:ea typeface="Aptos"/>
                            <a:cs typeface="Times New Roman" panose="02020603050405020304" pitchFamily="18" charset="0"/>
                          </a:rPr>
                          <m:t>𝑈</m:t>
                        </m:r>
                        <m:r>
                          <a:rPr lang="en-US" sz="1600" kern="100">
                            <a:effectLst/>
                            <a:latin typeface="+mj-lt"/>
                            <a:ea typeface="Aptos"/>
                            <a:cs typeface="Times New Roman" panose="02020603050405020304" pitchFamily="18" charset="0"/>
                          </a:rPr>
                          <m:t>=0,</m:t>
                        </m:r>
                        <m:r>
                          <a:rPr lang="en-US" sz="1600" i="1" kern="100">
                            <a:effectLst/>
                            <a:latin typeface="+mj-lt"/>
                            <a:ea typeface="Aptos"/>
                            <a:cs typeface="Times New Roman" panose="02020603050405020304" pitchFamily="18" charset="0"/>
                          </a:rPr>
                          <m:t>𝑉</m:t>
                        </m:r>
                        <m:r>
                          <a:rPr lang="en-US" sz="1600" kern="100">
                            <a:effectLst/>
                            <a:latin typeface="+mj-lt"/>
                            <a:ea typeface="Aptos"/>
                            <a:cs typeface="Times New Roman" panose="02020603050405020304" pitchFamily="18" charset="0"/>
                          </a:rPr>
                          <m:t>=0</m:t>
                        </m:r>
                      </m:e>
                    </m:d>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𝑃</m:t>
                    </m:r>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mj-lt"/>
                            <a:ea typeface="Aptos"/>
                            <a:cs typeface="Times New Roman" panose="02020603050405020304" pitchFamily="18" charset="0"/>
                          </a:rPr>
                          <m:t>𝑈</m:t>
                        </m:r>
                        <m:r>
                          <a:rPr lang="en-US" sz="1600" kern="100">
                            <a:effectLst/>
                            <a:latin typeface="+mj-lt"/>
                            <a:ea typeface="Aptos"/>
                            <a:cs typeface="Times New Roman" panose="02020603050405020304" pitchFamily="18" charset="0"/>
                          </a:rPr>
                          <m:t>=0</m:t>
                        </m:r>
                      </m:e>
                    </m:d>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𝑃</m:t>
                    </m:r>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mj-lt"/>
                            <a:ea typeface="Aptos"/>
                            <a:cs typeface="Times New Roman" panose="02020603050405020304" pitchFamily="18" charset="0"/>
                          </a:rPr>
                          <m:t>𝑉</m:t>
                        </m:r>
                        <m:r>
                          <a:rPr lang="en-US" sz="1600" kern="100">
                            <a:effectLst/>
                            <a:latin typeface="+mj-lt"/>
                            <a:ea typeface="Aptos"/>
                            <a:cs typeface="Times New Roman" panose="02020603050405020304" pitchFamily="18" charset="0"/>
                          </a:rPr>
                          <m:t>=0</m:t>
                        </m:r>
                      </m:e>
                    </m:d>
                    <m:r>
                      <a:rPr lang="en-US" sz="1600" kern="100">
                        <a:effectLst/>
                        <a:latin typeface="+mj-lt"/>
                        <a:ea typeface="Aptos"/>
                        <a:cs typeface="Times New Roman" panose="02020603050405020304" pitchFamily="18" charset="0"/>
                      </a:rPr>
                      <m:t>=0,5⋅0,64=0,32</m:t>
                    </m:r>
                  </m:oMath>
                </a14:m>
                <a:endParaRPr lang="en-US" sz="1600" kern="100" smtClean="0">
                  <a:effectLst/>
                  <a:latin typeface="+mj-lt"/>
                  <a:ea typeface="Aptos"/>
                  <a:cs typeface="Times New Roman" panose="02020603050405020304" pitchFamily="18" charset="0"/>
                </a:endParaRPr>
              </a:p>
              <a:p>
                <a:pPr marL="285750" indent="-285750">
                  <a:lnSpc>
                    <a:spcPct val="150000"/>
                  </a:lnSpc>
                  <a:buFont typeface="Arial" panose="020B0604020202020204" pitchFamily="34" charset="0"/>
                  <a:buChar char="•"/>
                </a:pPr>
                <a14:m>
                  <m:oMath xmlns:m="http://schemas.openxmlformats.org/officeDocument/2006/math">
                    <m:r>
                      <a:rPr lang="en-US" sz="1600" i="1" kern="100">
                        <a:effectLst/>
                        <a:latin typeface="+mj-lt"/>
                        <a:ea typeface="Aptos"/>
                        <a:cs typeface="Times New Roman" panose="02020603050405020304" pitchFamily="18" charset="0"/>
                      </a:rPr>
                      <m:t>𝑃</m:t>
                    </m:r>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mj-lt"/>
                            <a:ea typeface="Aptos"/>
                            <a:cs typeface="Times New Roman" panose="02020603050405020304" pitchFamily="18" charset="0"/>
                          </a:rPr>
                          <m:t>𝑋</m:t>
                        </m:r>
                        <m:r>
                          <a:rPr lang="en-US" sz="1600" kern="100">
                            <a:effectLst/>
                            <a:latin typeface="+mj-lt"/>
                            <a:ea typeface="Aptos"/>
                            <a:cs typeface="Times New Roman" panose="02020603050405020304" pitchFamily="18" charset="0"/>
                          </a:rPr>
                          <m:t>=1</m:t>
                        </m:r>
                      </m:e>
                    </m:d>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𝑃</m:t>
                    </m:r>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mj-lt"/>
                            <a:ea typeface="Aptos"/>
                            <a:cs typeface="Times New Roman" panose="02020603050405020304" pitchFamily="18" charset="0"/>
                          </a:rPr>
                          <m:t>𝑈</m:t>
                        </m:r>
                        <m:r>
                          <a:rPr lang="en-US" sz="1600" kern="100">
                            <a:effectLst/>
                            <a:latin typeface="+mj-lt"/>
                            <a:ea typeface="Aptos"/>
                            <a:cs typeface="Times New Roman" panose="02020603050405020304" pitchFamily="18" charset="0"/>
                          </a:rPr>
                          <m:t>=1,</m:t>
                        </m:r>
                        <m:r>
                          <a:rPr lang="en-US" sz="1600" i="1" kern="100">
                            <a:effectLst/>
                            <a:latin typeface="+mj-lt"/>
                            <a:ea typeface="Aptos"/>
                            <a:cs typeface="Times New Roman" panose="02020603050405020304" pitchFamily="18" charset="0"/>
                          </a:rPr>
                          <m:t>𝑉</m:t>
                        </m:r>
                        <m:r>
                          <a:rPr lang="en-US" sz="1600" kern="100">
                            <a:effectLst/>
                            <a:latin typeface="+mj-lt"/>
                            <a:ea typeface="Aptos"/>
                            <a:cs typeface="Times New Roman" panose="02020603050405020304" pitchFamily="18" charset="0"/>
                          </a:rPr>
                          <m:t>=0</m:t>
                        </m:r>
                      </m:e>
                    </m:d>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𝑃</m:t>
                    </m:r>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mj-lt"/>
                            <a:ea typeface="Aptos"/>
                            <a:cs typeface="Times New Roman" panose="02020603050405020304" pitchFamily="18" charset="0"/>
                          </a:rPr>
                          <m:t>𝑈</m:t>
                        </m:r>
                        <m:r>
                          <a:rPr lang="en-US" sz="1600" kern="100">
                            <a:effectLst/>
                            <a:latin typeface="+mj-lt"/>
                            <a:ea typeface="Aptos"/>
                            <a:cs typeface="Times New Roman" panose="02020603050405020304" pitchFamily="18" charset="0"/>
                          </a:rPr>
                          <m:t>=0,</m:t>
                        </m:r>
                        <m:r>
                          <a:rPr lang="en-US" sz="1600" i="1" kern="100">
                            <a:effectLst/>
                            <a:latin typeface="+mj-lt"/>
                            <a:ea typeface="Aptos"/>
                            <a:cs typeface="Times New Roman" panose="02020603050405020304" pitchFamily="18" charset="0"/>
                          </a:rPr>
                          <m:t>𝑉</m:t>
                        </m:r>
                        <m:r>
                          <a:rPr lang="en-US" sz="1600" kern="100">
                            <a:effectLst/>
                            <a:latin typeface="+mj-lt"/>
                            <a:ea typeface="Aptos"/>
                            <a:cs typeface="Times New Roman" panose="02020603050405020304" pitchFamily="18" charset="0"/>
                          </a:rPr>
                          <m:t>=1</m:t>
                        </m:r>
                      </m:e>
                    </m:d>
                  </m:oMath>
                </a14:m>
                <a:endParaRPr lang="en-US" sz="1600" kern="100" smtClean="0">
                  <a:effectLst/>
                  <a:latin typeface="+mj-lt"/>
                  <a:ea typeface="Aptos"/>
                  <a:cs typeface="Times New Roman" panose="02020603050405020304" pitchFamily="18" charset="0"/>
                </a:endParaRPr>
              </a:p>
              <a:p>
                <a:pPr>
                  <a:lnSpc>
                    <a:spcPct val="150000"/>
                  </a:lnSpc>
                </a:pPr>
                <a:r>
                  <a:rPr lang="en-US" sz="1600" kern="100" smtClean="0">
                    <a:effectLst/>
                    <a:ea typeface="Aptos"/>
                    <a:cs typeface="Times New Roman" panose="02020603050405020304" pitchFamily="18" charset="0"/>
                  </a:rPr>
                  <a:t>	    </a:t>
                </a:r>
                <a14:m>
                  <m:oMath xmlns:m="http://schemas.openxmlformats.org/officeDocument/2006/math">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𝑃</m:t>
                    </m:r>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𝑈</m:t>
                    </m:r>
                    <m:r>
                      <a:rPr lang="en-US" sz="1600" kern="100">
                        <a:effectLst/>
                        <a:latin typeface="+mj-lt"/>
                        <a:ea typeface="Aptos"/>
                        <a:cs typeface="Times New Roman" panose="02020603050405020304" pitchFamily="18" charset="0"/>
                      </a:rPr>
                      <m:t>=1)⋅</m:t>
                    </m:r>
                    <m:r>
                      <a:rPr lang="en-US" sz="1600" i="1" kern="100">
                        <a:effectLst/>
                        <a:latin typeface="+mj-lt"/>
                        <a:ea typeface="Aptos"/>
                        <a:cs typeface="Times New Roman" panose="02020603050405020304" pitchFamily="18" charset="0"/>
                      </a:rPr>
                      <m:t>𝑃</m:t>
                    </m:r>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𝑉</m:t>
                    </m:r>
                    <m:r>
                      <a:rPr lang="en-US" sz="1600" kern="100">
                        <a:effectLst/>
                        <a:latin typeface="+mj-lt"/>
                        <a:ea typeface="Aptos"/>
                        <a:cs typeface="Times New Roman" panose="02020603050405020304" pitchFamily="18" charset="0"/>
                      </a:rPr>
                      <m:t>=0)+</m:t>
                    </m:r>
                    <m:r>
                      <a:rPr lang="en-US" sz="1600" i="1" kern="100">
                        <a:effectLst/>
                        <a:latin typeface="+mj-lt"/>
                        <a:ea typeface="Aptos"/>
                        <a:cs typeface="Times New Roman" panose="02020603050405020304" pitchFamily="18" charset="0"/>
                      </a:rPr>
                      <m:t>𝑃</m:t>
                    </m:r>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𝑈</m:t>
                    </m:r>
                    <m:r>
                      <a:rPr lang="en-US" sz="1600" kern="100">
                        <a:effectLst/>
                        <a:latin typeface="+mj-lt"/>
                        <a:ea typeface="Aptos"/>
                        <a:cs typeface="Times New Roman" panose="02020603050405020304" pitchFamily="18" charset="0"/>
                      </a:rPr>
                      <m:t>=0)⋅</m:t>
                    </m:r>
                    <m:r>
                      <a:rPr lang="en-US" sz="1600" i="1" kern="100">
                        <a:effectLst/>
                        <a:latin typeface="+mj-lt"/>
                        <a:ea typeface="Aptos"/>
                        <a:cs typeface="Times New Roman" panose="02020603050405020304" pitchFamily="18" charset="0"/>
                      </a:rPr>
                      <m:t>𝑃</m:t>
                    </m:r>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𝑉</m:t>
                    </m:r>
                    <m:r>
                      <a:rPr lang="en-US" sz="1600" kern="100">
                        <a:effectLst/>
                        <a:latin typeface="+mj-lt"/>
                        <a:ea typeface="Aptos"/>
                        <a:cs typeface="Times New Roman" panose="02020603050405020304" pitchFamily="18" charset="0"/>
                      </a:rPr>
                      <m:t>=1)</m:t>
                    </m:r>
                  </m:oMath>
                </a14:m>
                <a:endParaRPr lang="en-US" sz="1600" kern="100">
                  <a:effectLst/>
                  <a:latin typeface="+mj-lt"/>
                  <a:ea typeface="Aptos"/>
                  <a:cs typeface="Times New Roman" panose="02020603050405020304" pitchFamily="18" charset="0"/>
                </a:endParaRPr>
              </a:p>
              <a:p>
                <a:pPr>
                  <a:lnSpc>
                    <a:spcPct val="150000"/>
                  </a:lnSpc>
                </a:pPr>
                <a:r>
                  <a:rPr lang="en-US" sz="1600" kern="100" smtClean="0">
                    <a:effectLst/>
                    <a:ea typeface="Aptos"/>
                    <a:cs typeface="Times New Roman" panose="02020603050405020304" pitchFamily="18" charset="0"/>
                  </a:rPr>
                  <a:t>	    </a:t>
                </a:r>
                <a14:m>
                  <m:oMath xmlns:m="http://schemas.openxmlformats.org/officeDocument/2006/math">
                    <m:r>
                      <a:rPr lang="en-US" sz="1600" kern="100">
                        <a:effectLst/>
                        <a:latin typeface="+mj-lt"/>
                        <a:ea typeface="Aptos"/>
                        <a:cs typeface="Times New Roman" panose="02020603050405020304" pitchFamily="18" charset="0"/>
                      </a:rPr>
                      <m:t>=0,5⋅0,64+0,5⋅0,32=0,48</m:t>
                    </m:r>
                  </m:oMath>
                </a14:m>
                <a:r>
                  <a:rPr lang="en-US" sz="1600" kern="100">
                    <a:effectLst/>
                    <a:latin typeface="+mj-lt"/>
                    <a:ea typeface="Aptos"/>
                    <a:cs typeface="Times New Roman" panose="02020603050405020304" pitchFamily="18" charset="0"/>
                  </a:rPr>
                  <a:t>;</a:t>
                </a:r>
              </a:p>
              <a:p>
                <a:pPr marL="285750" indent="-285750">
                  <a:lnSpc>
                    <a:spcPct val="150000"/>
                  </a:lnSpc>
                  <a:buFont typeface="Arial" panose="020B0604020202020204" pitchFamily="34" charset="0"/>
                  <a:buChar char="•"/>
                </a:pPr>
                <a14:m>
                  <m:oMath xmlns:m="http://schemas.openxmlformats.org/officeDocument/2006/math">
                    <m:r>
                      <a:rPr lang="en-US" sz="1600" i="1" kern="100">
                        <a:effectLst/>
                        <a:latin typeface="+mj-lt"/>
                        <a:ea typeface="Aptos"/>
                        <a:cs typeface="Times New Roman" panose="02020603050405020304" pitchFamily="18" charset="0"/>
                      </a:rPr>
                      <m:t>𝑃</m:t>
                    </m:r>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mj-lt"/>
                            <a:ea typeface="Aptos"/>
                            <a:cs typeface="Times New Roman" panose="02020603050405020304" pitchFamily="18" charset="0"/>
                          </a:rPr>
                          <m:t>𝑋</m:t>
                        </m:r>
                        <m:r>
                          <a:rPr lang="en-US" sz="1600" kern="100">
                            <a:effectLst/>
                            <a:latin typeface="+mj-lt"/>
                            <a:ea typeface="Aptos"/>
                            <a:cs typeface="Times New Roman" panose="02020603050405020304" pitchFamily="18" charset="0"/>
                          </a:rPr>
                          <m:t>=2</m:t>
                        </m:r>
                      </m:e>
                    </m:d>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𝑃</m:t>
                    </m:r>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mj-lt"/>
                            <a:ea typeface="Aptos"/>
                            <a:cs typeface="Times New Roman" panose="02020603050405020304" pitchFamily="18" charset="0"/>
                          </a:rPr>
                          <m:t>𝑈</m:t>
                        </m:r>
                        <m:r>
                          <a:rPr lang="en-US" sz="1600" kern="100">
                            <a:effectLst/>
                            <a:latin typeface="+mj-lt"/>
                            <a:ea typeface="Aptos"/>
                            <a:cs typeface="Times New Roman" panose="02020603050405020304" pitchFamily="18" charset="0"/>
                          </a:rPr>
                          <m:t>=0,</m:t>
                        </m:r>
                        <m:r>
                          <a:rPr lang="en-US" sz="1600" i="1" kern="100">
                            <a:effectLst/>
                            <a:latin typeface="+mj-lt"/>
                            <a:ea typeface="Aptos"/>
                            <a:cs typeface="Times New Roman" panose="02020603050405020304" pitchFamily="18" charset="0"/>
                          </a:rPr>
                          <m:t>𝑉</m:t>
                        </m:r>
                        <m:r>
                          <a:rPr lang="en-US" sz="1600" kern="100">
                            <a:effectLst/>
                            <a:latin typeface="+mj-lt"/>
                            <a:ea typeface="Aptos"/>
                            <a:cs typeface="Times New Roman" panose="02020603050405020304" pitchFamily="18" charset="0"/>
                          </a:rPr>
                          <m:t>=2</m:t>
                        </m:r>
                      </m:e>
                    </m:d>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𝑃</m:t>
                    </m:r>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mj-lt"/>
                            <a:ea typeface="Aptos"/>
                            <a:cs typeface="Times New Roman" panose="02020603050405020304" pitchFamily="18" charset="0"/>
                          </a:rPr>
                          <m:t>𝑈</m:t>
                        </m:r>
                        <m:r>
                          <a:rPr lang="en-US" sz="1600" kern="100">
                            <a:effectLst/>
                            <a:latin typeface="+mj-lt"/>
                            <a:ea typeface="Aptos"/>
                            <a:cs typeface="Times New Roman" panose="02020603050405020304" pitchFamily="18" charset="0"/>
                          </a:rPr>
                          <m:t>=1,</m:t>
                        </m:r>
                        <m:r>
                          <a:rPr lang="en-US" sz="1600" i="1" kern="100">
                            <a:effectLst/>
                            <a:latin typeface="+mj-lt"/>
                            <a:ea typeface="Aptos"/>
                            <a:cs typeface="Times New Roman" panose="02020603050405020304" pitchFamily="18" charset="0"/>
                          </a:rPr>
                          <m:t>𝑉</m:t>
                        </m:r>
                        <m:r>
                          <a:rPr lang="en-US" sz="1600" kern="100">
                            <a:effectLst/>
                            <a:latin typeface="+mj-lt"/>
                            <a:ea typeface="Aptos"/>
                            <a:cs typeface="Times New Roman" panose="02020603050405020304" pitchFamily="18" charset="0"/>
                          </a:rPr>
                          <m:t>=1</m:t>
                        </m:r>
                      </m:e>
                    </m:d>
                  </m:oMath>
                </a14:m>
                <a:endParaRPr lang="en-US" sz="1600" kern="100" smtClean="0">
                  <a:effectLst/>
                  <a:latin typeface="+mj-lt"/>
                  <a:ea typeface="Aptos"/>
                  <a:cs typeface="Times New Roman" panose="02020603050405020304" pitchFamily="18" charset="0"/>
                </a:endParaRPr>
              </a:p>
              <a:p>
                <a:pPr>
                  <a:lnSpc>
                    <a:spcPct val="150000"/>
                  </a:lnSpc>
                </a:pPr>
                <a:r>
                  <a:rPr lang="en-US" sz="1600" kern="100" smtClean="0">
                    <a:effectLst/>
                    <a:ea typeface="Aptos"/>
                    <a:cs typeface="Times New Roman" panose="02020603050405020304" pitchFamily="18" charset="0"/>
                  </a:rPr>
                  <a:t>	    </a:t>
                </a:r>
                <a14:m>
                  <m:oMath xmlns:m="http://schemas.openxmlformats.org/officeDocument/2006/math">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𝑃</m:t>
                    </m:r>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𝑈</m:t>
                    </m:r>
                    <m:r>
                      <a:rPr lang="en-US" sz="1600" kern="100">
                        <a:effectLst/>
                        <a:latin typeface="+mj-lt"/>
                        <a:ea typeface="Aptos"/>
                        <a:cs typeface="Times New Roman" panose="02020603050405020304" pitchFamily="18" charset="0"/>
                      </a:rPr>
                      <m:t>=0)⋅</m:t>
                    </m:r>
                    <m:r>
                      <a:rPr lang="en-US" sz="1600" i="1" kern="100">
                        <a:effectLst/>
                        <a:latin typeface="+mj-lt"/>
                        <a:ea typeface="Aptos"/>
                        <a:cs typeface="Times New Roman" panose="02020603050405020304" pitchFamily="18" charset="0"/>
                      </a:rPr>
                      <m:t>𝑃</m:t>
                    </m:r>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𝑉</m:t>
                    </m:r>
                    <m:r>
                      <a:rPr lang="en-US" sz="1600" kern="100">
                        <a:effectLst/>
                        <a:latin typeface="+mj-lt"/>
                        <a:ea typeface="Aptos"/>
                        <a:cs typeface="Times New Roman" panose="02020603050405020304" pitchFamily="18" charset="0"/>
                      </a:rPr>
                      <m:t>=2)+</m:t>
                    </m:r>
                    <m:r>
                      <a:rPr lang="en-US" sz="1600" i="1" kern="100">
                        <a:effectLst/>
                        <a:latin typeface="+mj-lt"/>
                        <a:ea typeface="Aptos"/>
                        <a:cs typeface="Times New Roman" panose="02020603050405020304" pitchFamily="18" charset="0"/>
                      </a:rPr>
                      <m:t>𝑃</m:t>
                    </m:r>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𝑈</m:t>
                    </m:r>
                    <m:r>
                      <a:rPr lang="en-US" sz="1600" kern="100">
                        <a:effectLst/>
                        <a:latin typeface="+mj-lt"/>
                        <a:ea typeface="Aptos"/>
                        <a:cs typeface="Times New Roman" panose="02020603050405020304" pitchFamily="18" charset="0"/>
                      </a:rPr>
                      <m:t>=1)⋅</m:t>
                    </m:r>
                    <m:r>
                      <a:rPr lang="en-US" sz="1600" i="1" kern="100">
                        <a:effectLst/>
                        <a:latin typeface="+mj-lt"/>
                        <a:ea typeface="Aptos"/>
                        <a:cs typeface="Times New Roman" panose="02020603050405020304" pitchFamily="18" charset="0"/>
                      </a:rPr>
                      <m:t>𝑃</m:t>
                    </m:r>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𝑉</m:t>
                    </m:r>
                    <m:r>
                      <a:rPr lang="en-US" sz="1600" kern="100">
                        <a:effectLst/>
                        <a:latin typeface="+mj-lt"/>
                        <a:ea typeface="Aptos"/>
                        <a:cs typeface="Times New Roman" panose="02020603050405020304" pitchFamily="18" charset="0"/>
                      </a:rPr>
                      <m:t>=1)</m:t>
                    </m:r>
                  </m:oMath>
                </a14:m>
                <a:endParaRPr lang="en-US" sz="1600" kern="100">
                  <a:effectLst/>
                  <a:latin typeface="+mj-lt"/>
                  <a:ea typeface="Aptos"/>
                  <a:cs typeface="Times New Roman" panose="02020603050405020304" pitchFamily="18" charset="0"/>
                </a:endParaRPr>
              </a:p>
              <a:p>
                <a:pPr>
                  <a:lnSpc>
                    <a:spcPct val="150000"/>
                  </a:lnSpc>
                </a:pPr>
                <a:r>
                  <a:rPr lang="en-US" sz="1600" kern="100" smtClean="0">
                    <a:effectLst/>
                    <a:ea typeface="Aptos"/>
                    <a:cs typeface="Times New Roman" panose="02020603050405020304" pitchFamily="18" charset="0"/>
                  </a:rPr>
                  <a:t>	    </a:t>
                </a:r>
                <a14:m>
                  <m:oMath xmlns:m="http://schemas.openxmlformats.org/officeDocument/2006/math">
                    <m:r>
                      <a:rPr lang="en-US" sz="1600" kern="100">
                        <a:effectLst/>
                        <a:latin typeface="+mj-lt"/>
                        <a:ea typeface="Aptos"/>
                        <a:cs typeface="Times New Roman" panose="02020603050405020304" pitchFamily="18" charset="0"/>
                      </a:rPr>
                      <m:t>=0,5⋅0,04+0,5⋅0,32=0,18</m:t>
                    </m:r>
                  </m:oMath>
                </a14:m>
                <a:r>
                  <a:rPr lang="en-US" sz="1600" kern="100">
                    <a:effectLst/>
                    <a:latin typeface="+mj-lt"/>
                    <a:ea typeface="Aptos"/>
                    <a:cs typeface="Times New Roman" panose="02020603050405020304" pitchFamily="18" charset="0"/>
                  </a:rPr>
                  <a:t>;</a:t>
                </a:r>
              </a:p>
              <a:p>
                <a:pPr marL="285750" indent="-285750">
                  <a:lnSpc>
                    <a:spcPct val="150000"/>
                  </a:lnSpc>
                  <a:buFont typeface="Arial" panose="020B0604020202020204" pitchFamily="34" charset="0"/>
                  <a:buChar char="•"/>
                </a:pPr>
                <a14:m>
                  <m:oMath xmlns:m="http://schemas.openxmlformats.org/officeDocument/2006/math">
                    <m:r>
                      <a:rPr lang="en-US" sz="1600" i="1" kern="100">
                        <a:effectLst/>
                        <a:latin typeface="+mj-lt"/>
                        <a:ea typeface="Aptos"/>
                        <a:cs typeface="Times New Roman" panose="02020603050405020304" pitchFamily="18" charset="0"/>
                      </a:rPr>
                      <m:t>𝑃</m:t>
                    </m:r>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𝑋</m:t>
                    </m:r>
                    <m:r>
                      <a:rPr lang="en-US" sz="1600" kern="100">
                        <a:effectLst/>
                        <a:latin typeface="+mj-lt"/>
                        <a:ea typeface="Aptos"/>
                        <a:cs typeface="Times New Roman" panose="02020603050405020304" pitchFamily="18" charset="0"/>
                      </a:rPr>
                      <m:t>=3)=</m:t>
                    </m:r>
                    <m:r>
                      <a:rPr lang="en-US" sz="1600" i="1" kern="100">
                        <a:effectLst/>
                        <a:latin typeface="+mj-lt"/>
                        <a:ea typeface="Aptos"/>
                        <a:cs typeface="Times New Roman" panose="02020603050405020304" pitchFamily="18" charset="0"/>
                      </a:rPr>
                      <m:t>𝑃</m:t>
                    </m:r>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𝑈</m:t>
                    </m:r>
                    <m:r>
                      <a:rPr lang="en-US" sz="1600" kern="100">
                        <a:effectLst/>
                        <a:latin typeface="+mj-lt"/>
                        <a:ea typeface="Aptos"/>
                        <a:cs typeface="Times New Roman" panose="02020603050405020304" pitchFamily="18" charset="0"/>
                      </a:rPr>
                      <m:t>=1,</m:t>
                    </m:r>
                    <m:r>
                      <a:rPr lang="en-US" sz="1600" i="1" kern="100">
                        <a:effectLst/>
                        <a:latin typeface="+mj-lt"/>
                        <a:ea typeface="Aptos"/>
                        <a:cs typeface="Times New Roman" panose="02020603050405020304" pitchFamily="18" charset="0"/>
                      </a:rPr>
                      <m:t>𝑉</m:t>
                    </m:r>
                    <m:r>
                      <a:rPr lang="en-US" sz="1600" kern="100">
                        <a:effectLst/>
                        <a:latin typeface="+mj-lt"/>
                        <a:ea typeface="Aptos"/>
                        <a:cs typeface="Times New Roman" panose="02020603050405020304" pitchFamily="18" charset="0"/>
                      </a:rPr>
                      <m:t>=2)=</m:t>
                    </m:r>
                    <m:r>
                      <a:rPr lang="en-US" sz="1600" i="1" kern="100">
                        <a:effectLst/>
                        <a:latin typeface="+mj-lt"/>
                        <a:ea typeface="Aptos"/>
                        <a:cs typeface="Times New Roman" panose="02020603050405020304" pitchFamily="18" charset="0"/>
                      </a:rPr>
                      <m:t>𝑃</m:t>
                    </m:r>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𝑈</m:t>
                    </m:r>
                    <m:r>
                      <a:rPr lang="en-US" sz="1600" kern="100">
                        <a:effectLst/>
                        <a:latin typeface="+mj-lt"/>
                        <a:ea typeface="Aptos"/>
                        <a:cs typeface="Times New Roman" panose="02020603050405020304" pitchFamily="18" charset="0"/>
                      </a:rPr>
                      <m:t>=1)⋅</m:t>
                    </m:r>
                    <m:r>
                      <a:rPr lang="en-US" sz="1600" i="1" kern="100">
                        <a:effectLst/>
                        <a:latin typeface="+mj-lt"/>
                        <a:ea typeface="Aptos"/>
                        <a:cs typeface="Times New Roman" panose="02020603050405020304" pitchFamily="18" charset="0"/>
                      </a:rPr>
                      <m:t>𝑃</m:t>
                    </m:r>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𝑉</m:t>
                    </m:r>
                    <m:r>
                      <a:rPr lang="en-US" sz="1600" kern="100">
                        <a:effectLst/>
                        <a:latin typeface="+mj-lt"/>
                        <a:ea typeface="Aptos"/>
                        <a:cs typeface="Times New Roman" panose="02020603050405020304" pitchFamily="18" charset="0"/>
                      </a:rPr>
                      <m:t>=2)=0,5⋅0,04=0,02</m:t>
                    </m:r>
                  </m:oMath>
                </a14:m>
                <a:r>
                  <a:rPr lang="en-US" sz="1600" kern="100" smtClean="0">
                    <a:effectLst/>
                    <a:latin typeface="+mj-lt"/>
                    <a:ea typeface="Aptos"/>
                    <a:cs typeface="Times New Roman" panose="02020603050405020304" pitchFamily="18" charset="0"/>
                  </a:rPr>
                  <a:t>.</a:t>
                </a:r>
              </a:p>
            </p:txBody>
          </p:sp>
        </mc:Choice>
        <mc:Fallback>
          <p:sp>
            <p:nvSpPr>
              <p:cNvPr id="16" name="Rectangle 15"/>
              <p:cNvSpPr>
                <a:spLocks noRot="1" noChangeAspect="1" noMove="1" noResize="1" noEditPoints="1" noAdjustHandles="1" noChangeArrowheads="1" noChangeShapeType="1" noTextEdit="1"/>
              </p:cNvSpPr>
              <p:nvPr/>
            </p:nvSpPr>
            <p:spPr>
              <a:xfrm>
                <a:off x="578519" y="849409"/>
                <a:ext cx="8428926" cy="3046988"/>
              </a:xfrm>
              <a:prstGeom prst="rect">
                <a:avLst/>
              </a:prstGeom>
              <a:blipFill>
                <a:blip r:embed="rId4"/>
                <a:stretch>
                  <a:fillRect l="-289" b="-200"/>
                </a:stretch>
              </a:blipFill>
            </p:spPr>
            <p:txBody>
              <a:bodyPr/>
              <a:lstStyle/>
              <a:p>
                <a:r>
                  <a:rPr lang="en-US">
                    <a:noFill/>
                  </a:rPr>
                  <a:t> </a:t>
                </a:r>
              </a:p>
            </p:txBody>
          </p:sp>
        </mc:Fallback>
      </mc:AlternateContent>
      <p:sp>
        <p:nvSpPr>
          <p:cNvPr id="2" name="Rectangle 1"/>
          <p:cNvSpPr/>
          <p:nvPr/>
        </p:nvSpPr>
        <p:spPr>
          <a:xfrm>
            <a:off x="1761215" y="451780"/>
            <a:ext cx="5959502" cy="338554"/>
          </a:xfrm>
          <a:prstGeom prst="rect">
            <a:avLst/>
          </a:prstGeom>
        </p:spPr>
        <p:txBody>
          <a:bodyPr wrap="square">
            <a:spAutoFit/>
          </a:bodyPr>
          <a:lstStyle/>
          <a:p>
            <a:pPr lvl="0"/>
            <a:r>
              <a:rPr lang="en-US" sz="1600" kern="100">
                <a:ea typeface="Georgia" panose="02040502050405020303" pitchFamily="18" charset="0"/>
                <a:cs typeface="Times New Roman" panose="02020603050405020304" pitchFamily="18" charset="0"/>
              </a:rPr>
              <a:t>Sử dụng công thức cộng và công thức nhân xác suất ta có:</a:t>
            </a:r>
            <a:endParaRPr lang="en-US" sz="1600" kern="100">
              <a:ea typeface="Aptos"/>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3425564546"/>
                  </p:ext>
                </p:extLst>
              </p:nvPr>
            </p:nvGraphicFramePr>
            <p:xfrm>
              <a:off x="4280235" y="4087812"/>
              <a:ext cx="4086670" cy="690880"/>
            </p:xfrm>
            <a:graphic>
              <a:graphicData uri="http://schemas.openxmlformats.org/drawingml/2006/table">
                <a:tbl>
                  <a:tblPr/>
                  <a:tblGrid>
                    <a:gridCol w="817334">
                      <a:extLst>
                        <a:ext uri="{9D8B030D-6E8A-4147-A177-3AD203B41FA5}">
                          <a16:colId xmlns:a16="http://schemas.microsoft.com/office/drawing/2014/main" val="3663882818"/>
                        </a:ext>
                      </a:extLst>
                    </a:gridCol>
                    <a:gridCol w="817334">
                      <a:extLst>
                        <a:ext uri="{9D8B030D-6E8A-4147-A177-3AD203B41FA5}">
                          <a16:colId xmlns:a16="http://schemas.microsoft.com/office/drawing/2014/main" val="3644754492"/>
                        </a:ext>
                      </a:extLst>
                    </a:gridCol>
                    <a:gridCol w="817334">
                      <a:extLst>
                        <a:ext uri="{9D8B030D-6E8A-4147-A177-3AD203B41FA5}">
                          <a16:colId xmlns:a16="http://schemas.microsoft.com/office/drawing/2014/main" val="3261631256"/>
                        </a:ext>
                      </a:extLst>
                    </a:gridCol>
                    <a:gridCol w="817334">
                      <a:extLst>
                        <a:ext uri="{9D8B030D-6E8A-4147-A177-3AD203B41FA5}">
                          <a16:colId xmlns:a16="http://schemas.microsoft.com/office/drawing/2014/main" val="3774474911"/>
                        </a:ext>
                      </a:extLst>
                    </a:gridCol>
                    <a:gridCol w="817334">
                      <a:extLst>
                        <a:ext uri="{9D8B030D-6E8A-4147-A177-3AD203B41FA5}">
                          <a16:colId xmlns:a16="http://schemas.microsoft.com/office/drawing/2014/main" val="1733023105"/>
                        </a:ext>
                      </a:extLst>
                    </a:gridCol>
                  </a:tblGrid>
                  <a:tr h="232456">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mj-lt"/>
                                    <a:ea typeface="Aptos"/>
                                    <a:cs typeface="Times New Roman" panose="02020603050405020304" pitchFamily="18" charset="0"/>
                                  </a:rPr>
                                  <m:t>𝑋</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0</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1</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2</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3</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0815413"/>
                      </a:ext>
                    </a:extLst>
                  </a:tr>
                  <a:tr h="232456">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mj-lt"/>
                                    <a:ea typeface="Aptos"/>
                                    <a:cs typeface="Times New Roman" panose="02020603050405020304" pitchFamily="18" charset="0"/>
                                  </a:rPr>
                                  <m:t>𝑃</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0,32</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0,48</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0,18</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0,02</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076811"/>
                      </a:ext>
                    </a:extLst>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3425564546"/>
                  </p:ext>
                </p:extLst>
              </p:nvPr>
            </p:nvGraphicFramePr>
            <p:xfrm>
              <a:off x="4280235" y="4087812"/>
              <a:ext cx="4086670" cy="690880"/>
            </p:xfrm>
            <a:graphic>
              <a:graphicData uri="http://schemas.openxmlformats.org/drawingml/2006/table">
                <a:tbl>
                  <a:tblPr/>
                  <a:tblGrid>
                    <a:gridCol w="817334">
                      <a:extLst>
                        <a:ext uri="{9D8B030D-6E8A-4147-A177-3AD203B41FA5}">
                          <a16:colId xmlns:a16="http://schemas.microsoft.com/office/drawing/2014/main" val="3663882818"/>
                        </a:ext>
                      </a:extLst>
                    </a:gridCol>
                    <a:gridCol w="817334">
                      <a:extLst>
                        <a:ext uri="{9D8B030D-6E8A-4147-A177-3AD203B41FA5}">
                          <a16:colId xmlns:a16="http://schemas.microsoft.com/office/drawing/2014/main" val="3644754492"/>
                        </a:ext>
                      </a:extLst>
                    </a:gridCol>
                    <a:gridCol w="817334">
                      <a:extLst>
                        <a:ext uri="{9D8B030D-6E8A-4147-A177-3AD203B41FA5}">
                          <a16:colId xmlns:a16="http://schemas.microsoft.com/office/drawing/2014/main" val="3261631256"/>
                        </a:ext>
                      </a:extLst>
                    </a:gridCol>
                    <a:gridCol w="817334">
                      <a:extLst>
                        <a:ext uri="{9D8B030D-6E8A-4147-A177-3AD203B41FA5}">
                          <a16:colId xmlns:a16="http://schemas.microsoft.com/office/drawing/2014/main" val="3774474911"/>
                        </a:ext>
                      </a:extLst>
                    </a:gridCol>
                    <a:gridCol w="817334">
                      <a:extLst>
                        <a:ext uri="{9D8B030D-6E8A-4147-A177-3AD203B41FA5}">
                          <a16:colId xmlns:a16="http://schemas.microsoft.com/office/drawing/2014/main" val="1733023105"/>
                        </a:ext>
                      </a:extLst>
                    </a:gridCol>
                  </a:tblGrid>
                  <a:tr h="345440">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746" t="-1754" r="-402239" b="-10350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00746" t="-1754" r="-302239" b="-10350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99259" t="-1754" r="-200000" b="-10350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01493" t="-1754" r="-101493" b="-10350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01493" t="-1754" r="-1493" b="-103509"/>
                          </a:stretch>
                        </a:blipFill>
                      </a:tcPr>
                    </a:tc>
                    <a:extLst>
                      <a:ext uri="{0D108BD9-81ED-4DB2-BD59-A6C34878D82A}">
                        <a16:rowId xmlns:a16="http://schemas.microsoft.com/office/drawing/2014/main" val="3770815413"/>
                      </a:ext>
                    </a:extLst>
                  </a:tr>
                  <a:tr h="345440">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746" t="-101754" r="-402239" b="-350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00746" t="-101754" r="-302239" b="-350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99259" t="-101754" r="-200000" b="-350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01493" t="-101754" r="-101493" b="-350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01493" t="-101754" r="-1493" b="-3509"/>
                          </a:stretch>
                        </a:blipFill>
                      </a:tcPr>
                    </a:tc>
                    <a:extLst>
                      <a:ext uri="{0D108BD9-81ED-4DB2-BD59-A6C34878D82A}">
                        <a16:rowId xmlns:a16="http://schemas.microsoft.com/office/drawing/2014/main" val="2498076811"/>
                      </a:ext>
                    </a:extLst>
                  </a:tr>
                </a:tbl>
              </a:graphicData>
            </a:graphic>
          </p:graphicFrame>
        </mc:Fallback>
      </mc:AlternateContent>
      <mc:AlternateContent xmlns:mc="http://schemas.openxmlformats.org/markup-compatibility/2006">
        <mc:Choice xmlns:a14="http://schemas.microsoft.com/office/drawing/2010/main" Requires="a14">
          <p:sp>
            <p:nvSpPr>
              <p:cNvPr id="6" name="Rectangle 5"/>
              <p:cNvSpPr/>
              <p:nvPr/>
            </p:nvSpPr>
            <p:spPr>
              <a:xfrm>
                <a:off x="578519" y="3910139"/>
                <a:ext cx="3528723" cy="461665"/>
              </a:xfrm>
              <a:prstGeom prst="rect">
                <a:avLst/>
              </a:prstGeom>
            </p:spPr>
            <p:txBody>
              <a:bodyPr wrap="none">
                <a:spAutoFit/>
              </a:bodyPr>
              <a:lstStyle/>
              <a:p>
                <a:pPr lvl="0">
                  <a:lnSpc>
                    <a:spcPct val="150000"/>
                  </a:lnSpc>
                </a:pPr>
                <a:r>
                  <a:rPr lang="en-US" sz="1600" kern="100">
                    <a:ea typeface="Georgia" panose="02040502050405020303" pitchFamily="18" charset="0"/>
                    <a:cs typeface="Times New Roman" panose="02020603050405020304" pitchFamily="18" charset="0"/>
                  </a:rPr>
                  <a:t>Vậy bảng phân bố </a:t>
                </a:r>
                <a:r>
                  <a:rPr lang="en-US" sz="1600" kern="100">
                    <a:ea typeface="Georgia" panose="02040502050405020303" pitchFamily="18" charset="0"/>
                    <a:cs typeface="Times New Roman" panose="02020603050405020304" pitchFamily="18" charset="0"/>
                  </a:rPr>
                  <a:t>xác suất của </a:t>
                </a:r>
                <a14:m>
                  <m:oMath xmlns:m="http://schemas.openxmlformats.org/officeDocument/2006/math">
                    <m:r>
                      <a:rPr lang="en-US" sz="1600" i="1" kern="100">
                        <a:latin typeface="Cambria Math" panose="02040503050406030204" pitchFamily="18" charset="0"/>
                        <a:ea typeface="Aptos"/>
                        <a:cs typeface="Times New Roman" panose="02020603050405020304" pitchFamily="18" charset="0"/>
                      </a:rPr>
                      <m:t>𝑋</m:t>
                    </m:r>
                  </m:oMath>
                </a14:m>
                <a:r>
                  <a:rPr lang="en-US" sz="1600" kern="100">
                    <a:ea typeface="Georgia" panose="02040502050405020303" pitchFamily="18" charset="0"/>
                    <a:cs typeface="Times New Roman" panose="02020603050405020304" pitchFamily="18" charset="0"/>
                  </a:rPr>
                  <a:t> là</a:t>
                </a:r>
                <a:r>
                  <a:rPr lang="en-US" sz="1600" kern="100">
                    <a:ea typeface="Georgia" panose="02040502050405020303" pitchFamily="18" charset="0"/>
                    <a:cs typeface="Times New Roman" panose="02020603050405020304" pitchFamily="18" charset="0"/>
                  </a:rPr>
                  <a:t>:</a:t>
                </a:r>
                <a:endParaRPr lang="en-US" sz="1200" kern="100">
                  <a:ea typeface="Aptos"/>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578519" y="3910139"/>
                <a:ext cx="3528723" cy="461665"/>
              </a:xfrm>
              <a:prstGeom prst="rect">
                <a:avLst/>
              </a:prstGeom>
              <a:blipFill>
                <a:blip r:embed="rId6"/>
                <a:stretch>
                  <a:fillRect l="-1036" b="-6579"/>
                </a:stretch>
              </a:blipFill>
            </p:spPr>
            <p:txBody>
              <a:bodyPr/>
              <a:lstStyle/>
              <a:p>
                <a:r>
                  <a:rPr lang="en-US">
                    <a:noFill/>
                  </a:rPr>
                  <a:t> </a:t>
                </a:r>
              </a:p>
            </p:txBody>
          </p:sp>
        </mc:Fallback>
      </mc:AlternateContent>
    </p:spTree>
    <p:extLst>
      <p:ext uri="{BB962C8B-B14F-4D97-AF65-F5344CB8AC3E}">
        <p14:creationId xmlns:p14="http://schemas.microsoft.com/office/powerpoint/2010/main" val="4111359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left)">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left)">
                                      <p:cBhvr>
                                        <p:cTn id="17" dur="500"/>
                                        <p:tgtEl>
                                          <p:spTgt spid="16">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wipe(left)">
                                      <p:cBhvr>
                                        <p:cTn id="20" dur="500"/>
                                        <p:tgtEl>
                                          <p:spTgt spid="16">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wipe(left)">
                                      <p:cBhvr>
                                        <p:cTn id="23" dur="500"/>
                                        <p:tgtEl>
                                          <p:spTgt spid="1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6">
                                            <p:txEl>
                                              <p:pRg st="4" end="4"/>
                                            </p:txEl>
                                          </p:spTgt>
                                        </p:tgtEl>
                                        <p:attrNameLst>
                                          <p:attrName>style.visibility</p:attrName>
                                        </p:attrNameLst>
                                      </p:cBhvr>
                                      <p:to>
                                        <p:strVal val="visible"/>
                                      </p:to>
                                    </p:set>
                                    <p:animEffect transition="in" filter="wipe(left)">
                                      <p:cBhvr>
                                        <p:cTn id="28" dur="500"/>
                                        <p:tgtEl>
                                          <p:spTgt spid="16">
                                            <p:txEl>
                                              <p:pRg st="4" end="4"/>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wipe(left)">
                                      <p:cBhvr>
                                        <p:cTn id="31" dur="500"/>
                                        <p:tgtEl>
                                          <p:spTgt spid="16">
                                            <p:txEl>
                                              <p:pRg st="5" end="5"/>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16">
                                            <p:txEl>
                                              <p:pRg st="6" end="6"/>
                                            </p:txEl>
                                          </p:spTgt>
                                        </p:tgtEl>
                                        <p:attrNameLst>
                                          <p:attrName>style.visibility</p:attrName>
                                        </p:attrNameLst>
                                      </p:cBhvr>
                                      <p:to>
                                        <p:strVal val="visible"/>
                                      </p:to>
                                    </p:set>
                                    <p:animEffect transition="in" filter="wipe(left)">
                                      <p:cBhvr>
                                        <p:cTn id="34" dur="500"/>
                                        <p:tgtEl>
                                          <p:spTgt spid="1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6">
                                            <p:txEl>
                                              <p:pRg st="7" end="7"/>
                                            </p:txEl>
                                          </p:spTgt>
                                        </p:tgtEl>
                                        <p:attrNameLst>
                                          <p:attrName>style.visibility</p:attrName>
                                        </p:attrNameLst>
                                      </p:cBhvr>
                                      <p:to>
                                        <p:strVal val="visible"/>
                                      </p:to>
                                    </p:set>
                                    <p:animEffect transition="in" filter="wipe(left)">
                                      <p:cBhvr>
                                        <p:cTn id="39" dur="500"/>
                                        <p:tgtEl>
                                          <p:spTgt spid="16">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par>
                                <p:cTn id="45" presetID="16" presetClass="entr" presetSubtype="21"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3" name="Rounded Rectangle 2"/>
          <p:cNvSpPr/>
          <p:nvPr/>
        </p:nvSpPr>
        <p:spPr>
          <a:xfrm>
            <a:off x="182882" y="182882"/>
            <a:ext cx="8770288" cy="4754878"/>
          </a:xfrm>
          <a:prstGeom prst="roundRect">
            <a:avLst/>
          </a:prstGeom>
          <a:solidFill>
            <a:schemeClr val="accent6"/>
          </a:solidFill>
          <a:ln w="38100">
            <a:solidFill>
              <a:srgbClr val="6B7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9B09D"/>
              </a:solidFill>
              <a:effectLst/>
              <a:uLnTx/>
              <a:uFillTx/>
              <a:latin typeface="Arial"/>
              <a:ea typeface="+mn-ea"/>
              <a:cs typeface="+mn-cs"/>
              <a:sym typeface="Arial"/>
            </a:endParaRPr>
          </a:p>
        </p:txBody>
      </p:sp>
      <p:grpSp>
        <p:nvGrpSpPr>
          <p:cNvPr id="4" name="Group 3"/>
          <p:cNvGrpSpPr/>
          <p:nvPr/>
        </p:nvGrpSpPr>
        <p:grpSpPr>
          <a:xfrm>
            <a:off x="961560" y="526496"/>
            <a:ext cx="819527" cy="427661"/>
            <a:chOff x="1335275" y="2180367"/>
            <a:chExt cx="819527" cy="427661"/>
          </a:xfrm>
        </p:grpSpPr>
        <p:sp>
          <p:nvSpPr>
            <p:cNvPr id="18" name="Google Shape;2177;p63"/>
            <p:cNvSpPr/>
            <p:nvPr/>
          </p:nvSpPr>
          <p:spPr>
            <a:xfrm>
              <a:off x="1335275" y="2180367"/>
              <a:ext cx="819527" cy="427661"/>
            </a:xfrm>
            <a:prstGeom prst="homePlate">
              <a:avLst>
                <a:gd name="adj" fmla="val 51801"/>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9B09D"/>
                </a:solidFill>
                <a:effectLst/>
                <a:uLnTx/>
                <a:uFillTx/>
                <a:latin typeface="Barlow Semi Condensed SemiBold"/>
                <a:ea typeface="Barlow Semi Condensed SemiBold"/>
                <a:cs typeface="Barlow Semi Condensed SemiBold"/>
                <a:sym typeface="Barlow Semi Condensed SemiBold"/>
              </a:endParaRPr>
            </a:p>
          </p:txBody>
        </p:sp>
        <p:sp>
          <p:nvSpPr>
            <p:cNvPr id="19" name="Rectangle 18"/>
            <p:cNvSpPr/>
            <p:nvPr/>
          </p:nvSpPr>
          <p:spPr>
            <a:xfrm>
              <a:off x="1335276" y="2197379"/>
              <a:ext cx="659155" cy="35394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700" b="1" i="1" u="none" strike="noStrike" kern="0" cap="none" spc="0" normalizeH="0" baseline="0" noProof="0">
                  <a:ln>
                    <a:noFill/>
                  </a:ln>
                  <a:solidFill>
                    <a:srgbClr val="000000"/>
                  </a:solidFill>
                  <a:effectLst/>
                  <a:uLnTx/>
                  <a:uFillTx/>
                  <a:latin typeface="Arial" panose="020B0604020202020204" pitchFamily="34" charset="0"/>
                  <a:ea typeface="+mn-ea"/>
                  <a:cs typeface="Arial"/>
                  <a:sym typeface="Arial"/>
                </a:rPr>
                <a:t>Giải</a:t>
              </a:r>
              <a:r>
                <a:rPr kumimoji="0" lang="en-US" sz="1700" b="1" i="1" u="none" strike="noStrike" kern="0" cap="none" spc="0" normalizeH="0" baseline="0" noProof="0">
                  <a:ln>
                    <a:noFill/>
                  </a:ln>
                  <a:solidFill>
                    <a:srgbClr val="000000"/>
                  </a:solidFill>
                  <a:effectLst/>
                  <a:uLnTx/>
                  <a:uFillTx/>
                  <a:latin typeface="Calibri"/>
                  <a:ea typeface="+mn-ea"/>
                  <a:cs typeface="Arial"/>
                  <a:sym typeface="Arial"/>
                </a:rPr>
                <a:t>:</a:t>
              </a:r>
              <a:endParaRPr kumimoji="0" lang="en-US" sz="1700" b="1" i="1"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13" name="Picture 12"/>
          <p:cNvPicPr>
            <a:picLocks noChangeAspect="1"/>
          </p:cNvPicPr>
          <p:nvPr/>
        </p:nvPicPr>
        <p:blipFill>
          <a:blip r:embed="rId3"/>
          <a:stretch>
            <a:fillRect/>
          </a:stretch>
        </p:blipFill>
        <p:spPr>
          <a:xfrm rot="3495994">
            <a:off x="8142901" y="3915116"/>
            <a:ext cx="1023442" cy="1424430"/>
          </a:xfrm>
          <a:prstGeom prst="rect">
            <a:avLst/>
          </a:prstGeom>
        </p:spPr>
      </p:pic>
      <mc:AlternateContent xmlns:mc="http://schemas.openxmlformats.org/markup-compatibility/2006">
        <mc:Choice xmlns:a14="http://schemas.microsoft.com/office/drawing/2010/main" Requires="a14">
          <p:sp>
            <p:nvSpPr>
              <p:cNvPr id="16" name="Rectangle 15"/>
              <p:cNvSpPr/>
              <p:nvPr/>
            </p:nvSpPr>
            <p:spPr>
              <a:xfrm>
                <a:off x="896569" y="1178502"/>
                <a:ext cx="7818808" cy="3448829"/>
              </a:xfrm>
              <a:prstGeom prst="rect">
                <a:avLst/>
              </a:prstGeom>
            </p:spPr>
            <p:txBody>
              <a:bodyPr wrap="square">
                <a:spAutoFit/>
              </a:bodyPr>
              <a:lstStyle/>
              <a:p>
                <a:pPr>
                  <a:lnSpc>
                    <a:spcPct val="160000"/>
                  </a:lnSpc>
                </a:pPr>
                <a:r>
                  <a:rPr lang="en-US" sz="1700" kern="100" smtClean="0">
                    <a:latin typeface="+mj-lt"/>
                    <a:ea typeface="Georgia" panose="02040502050405020303" pitchFamily="18" charset="0"/>
                    <a:cs typeface="Times New Roman" panose="02020603050405020304" pitchFamily="18" charset="0"/>
                  </a:rPr>
                  <a:t>b) Chứng minh phản chứng: Giả sử </a:t>
                </a:r>
                <a14:m>
                  <m:oMath xmlns:m="http://schemas.openxmlformats.org/officeDocument/2006/math">
                    <m:r>
                      <a:rPr lang="en-US" sz="1700" i="1" kern="100">
                        <a:effectLst/>
                        <a:latin typeface="+mj-lt"/>
                        <a:ea typeface="Aptos"/>
                        <a:cs typeface="Times New Roman" panose="02020603050405020304" pitchFamily="18" charset="0"/>
                      </a:rPr>
                      <m:t>𝑋</m:t>
                    </m:r>
                    <m:r>
                      <a:rPr lang="en-US" sz="1700" kern="100">
                        <a:effectLst/>
                        <a:latin typeface="+mj-lt"/>
                        <a:ea typeface="Aptos"/>
                        <a:cs typeface="Times New Roman" panose="02020603050405020304" pitchFamily="18" charset="0"/>
                      </a:rPr>
                      <m:t>∼</m:t>
                    </m:r>
                    <m:r>
                      <a:rPr lang="en-US" sz="1700" i="1" kern="100">
                        <a:effectLst/>
                        <a:latin typeface="+mj-lt"/>
                        <a:ea typeface="Aptos"/>
                        <a:cs typeface="Times New Roman" panose="02020603050405020304" pitchFamily="18" charset="0"/>
                      </a:rPr>
                      <m:t>𝐵</m:t>
                    </m:r>
                    <m:r>
                      <a:rPr lang="en-US" sz="1700" kern="100">
                        <a:effectLst/>
                        <a:latin typeface="+mj-lt"/>
                        <a:ea typeface="Aptos"/>
                        <a:cs typeface="Times New Roman" panose="02020603050405020304" pitchFamily="18" charset="0"/>
                      </a:rPr>
                      <m:t>(</m:t>
                    </m:r>
                    <m:r>
                      <a:rPr lang="en-US" sz="1700" i="1" kern="100">
                        <a:effectLst/>
                        <a:latin typeface="+mj-lt"/>
                        <a:ea typeface="Aptos"/>
                        <a:cs typeface="Times New Roman" panose="02020603050405020304" pitchFamily="18" charset="0"/>
                      </a:rPr>
                      <m:t>𝑛</m:t>
                    </m:r>
                    <m:r>
                      <a:rPr lang="en-US" sz="1700" kern="100">
                        <a:effectLst/>
                        <a:latin typeface="+mj-lt"/>
                        <a:ea typeface="Aptos"/>
                        <a:cs typeface="Times New Roman" panose="02020603050405020304" pitchFamily="18" charset="0"/>
                      </a:rPr>
                      <m:t>,</m:t>
                    </m:r>
                    <m:r>
                      <a:rPr lang="en-US" sz="1700" i="1" kern="100">
                        <a:effectLst/>
                        <a:latin typeface="+mj-lt"/>
                        <a:ea typeface="Aptos"/>
                        <a:cs typeface="Times New Roman" panose="02020603050405020304" pitchFamily="18" charset="0"/>
                      </a:rPr>
                      <m:t>𝑝</m:t>
                    </m:r>
                    <m:r>
                      <a:rPr lang="en-US" sz="1700" kern="100">
                        <a:effectLst/>
                        <a:latin typeface="+mj-lt"/>
                        <a:ea typeface="Aptos"/>
                        <a:cs typeface="Times New Roman" panose="02020603050405020304" pitchFamily="18" charset="0"/>
                      </a:rPr>
                      <m:t>)</m:t>
                    </m:r>
                  </m:oMath>
                </a14:m>
                <a:r>
                  <a:rPr lang="en-US" sz="1700" kern="100">
                    <a:effectLst/>
                    <a:latin typeface="+mj-lt"/>
                    <a:ea typeface="Georgia" panose="02040502050405020303" pitchFamily="18" charset="0"/>
                    <a:cs typeface="Times New Roman" panose="02020603050405020304" pitchFamily="18" charset="0"/>
                  </a:rPr>
                  <a:t>. Khi đó </a:t>
                </a:r>
                <a14:m>
                  <m:oMath xmlns:m="http://schemas.openxmlformats.org/officeDocument/2006/math">
                    <m:r>
                      <a:rPr lang="en-US" sz="1700" i="1" kern="100">
                        <a:effectLst/>
                        <a:latin typeface="+mj-lt"/>
                        <a:ea typeface="Aptos"/>
                        <a:cs typeface="Times New Roman" panose="02020603050405020304" pitchFamily="18" charset="0"/>
                      </a:rPr>
                      <m:t>𝑛</m:t>
                    </m:r>
                    <m:r>
                      <a:rPr lang="en-US" sz="1700" kern="100">
                        <a:effectLst/>
                        <a:latin typeface="+mj-lt"/>
                        <a:ea typeface="Aptos"/>
                        <a:cs typeface="Times New Roman" panose="02020603050405020304" pitchFamily="18" charset="0"/>
                      </a:rPr>
                      <m:t>=3</m:t>
                    </m:r>
                  </m:oMath>
                </a14:m>
                <a:r>
                  <a:rPr lang="en-US" sz="1700" kern="100">
                    <a:effectLst/>
                    <a:latin typeface="+mj-lt"/>
                    <a:ea typeface="Aptos"/>
                    <a:cs typeface="Times New Roman" panose="02020603050405020304" pitchFamily="18" charset="0"/>
                  </a:rPr>
                  <a:t>.</a:t>
                </a:r>
              </a:p>
              <a:p>
                <a:pPr>
                  <a:lnSpc>
                    <a:spcPct val="160000"/>
                  </a:lnSpc>
                </a:pPr>
                <a:r>
                  <a:rPr lang="en-US" sz="1700" kern="100">
                    <a:effectLst/>
                    <a:latin typeface="+mj-lt"/>
                    <a:ea typeface="Georgia" panose="02040502050405020303" pitchFamily="18" charset="0"/>
                    <a:cs typeface="Times New Roman" panose="02020603050405020304" pitchFamily="18" charset="0"/>
                  </a:rPr>
                  <a:t>Ta có </a:t>
                </a:r>
                <a14:m>
                  <m:oMath xmlns:m="http://schemas.openxmlformats.org/officeDocument/2006/math">
                    <m:r>
                      <a:rPr lang="en-US" sz="1700" i="1" kern="100">
                        <a:effectLst/>
                        <a:latin typeface="+mj-lt"/>
                        <a:ea typeface="Aptos"/>
                        <a:cs typeface="Times New Roman" panose="02020603050405020304" pitchFamily="18" charset="0"/>
                      </a:rPr>
                      <m:t>𝑃</m:t>
                    </m:r>
                    <m:r>
                      <a:rPr lang="en-US" sz="1700" kern="100">
                        <a:effectLst/>
                        <a:latin typeface="+mj-lt"/>
                        <a:ea typeface="Aptos"/>
                        <a:cs typeface="Times New Roman" panose="02020603050405020304" pitchFamily="18" charset="0"/>
                      </a:rPr>
                      <m:t>(</m:t>
                    </m:r>
                    <m:r>
                      <a:rPr lang="en-US" sz="1700" i="1" kern="100">
                        <a:effectLst/>
                        <a:latin typeface="+mj-lt"/>
                        <a:ea typeface="Aptos"/>
                        <a:cs typeface="Times New Roman" panose="02020603050405020304" pitchFamily="18" charset="0"/>
                      </a:rPr>
                      <m:t>𝑋</m:t>
                    </m:r>
                    <m:r>
                      <a:rPr lang="en-US" sz="1700" kern="100">
                        <a:effectLst/>
                        <a:latin typeface="+mj-lt"/>
                        <a:ea typeface="Aptos"/>
                        <a:cs typeface="Times New Roman" panose="02020603050405020304" pitchFamily="18" charset="0"/>
                      </a:rPr>
                      <m:t>=3)=</m:t>
                    </m:r>
                    <m:sSubSup>
                      <m:sSubSupPr>
                        <m:ctrlPr>
                          <a:rPr lang="en-US" sz="1700" i="1" kern="100">
                            <a:effectLst/>
                            <a:latin typeface="+mj-lt"/>
                            <a:ea typeface="Aptos"/>
                            <a:cs typeface="Times New Roman" panose="02020603050405020304" pitchFamily="18" charset="0"/>
                          </a:rPr>
                        </m:ctrlPr>
                      </m:sSubSupPr>
                      <m:e>
                        <m:r>
                          <a:rPr lang="en-US" sz="1700" i="1" kern="100">
                            <a:effectLst/>
                            <a:latin typeface="+mj-lt"/>
                            <a:ea typeface="Aptos"/>
                            <a:cs typeface="Times New Roman" panose="02020603050405020304" pitchFamily="18" charset="0"/>
                          </a:rPr>
                          <m:t>𝐶</m:t>
                        </m:r>
                      </m:e>
                      <m:sub>
                        <m:r>
                          <a:rPr lang="en-US" sz="1700" kern="100">
                            <a:effectLst/>
                            <a:latin typeface="+mj-lt"/>
                            <a:ea typeface="Aptos"/>
                            <a:cs typeface="Times New Roman" panose="02020603050405020304" pitchFamily="18" charset="0"/>
                          </a:rPr>
                          <m:t>3</m:t>
                        </m:r>
                      </m:sub>
                      <m:sup>
                        <m:r>
                          <a:rPr lang="en-US" sz="1700" kern="100">
                            <a:effectLst/>
                            <a:latin typeface="+mj-lt"/>
                            <a:ea typeface="Aptos"/>
                            <a:cs typeface="Times New Roman" panose="02020603050405020304" pitchFamily="18" charset="0"/>
                          </a:rPr>
                          <m:t>3</m:t>
                        </m:r>
                      </m:sup>
                    </m:sSubSup>
                    <m:sSup>
                      <m:sSupPr>
                        <m:ctrlPr>
                          <a:rPr lang="en-US" sz="1700" i="1" kern="100">
                            <a:effectLst/>
                            <a:latin typeface="+mj-lt"/>
                            <a:ea typeface="Aptos"/>
                            <a:cs typeface="Times New Roman" panose="02020603050405020304" pitchFamily="18" charset="0"/>
                          </a:rPr>
                        </m:ctrlPr>
                      </m:sSupPr>
                      <m:e>
                        <m:r>
                          <a:rPr lang="en-US" sz="1700" i="1" kern="100">
                            <a:effectLst/>
                            <a:latin typeface="+mj-lt"/>
                            <a:ea typeface="Aptos"/>
                            <a:cs typeface="Times New Roman" panose="02020603050405020304" pitchFamily="18" charset="0"/>
                          </a:rPr>
                          <m:t>𝑝</m:t>
                        </m:r>
                      </m:e>
                      <m:sup>
                        <m:r>
                          <a:rPr lang="en-US" sz="1700" kern="100">
                            <a:effectLst/>
                            <a:latin typeface="+mj-lt"/>
                            <a:ea typeface="Aptos"/>
                            <a:cs typeface="Times New Roman" panose="02020603050405020304" pitchFamily="18" charset="0"/>
                          </a:rPr>
                          <m:t>3</m:t>
                        </m:r>
                      </m:sup>
                    </m:sSup>
                    <m:r>
                      <a:rPr lang="en-US" sz="1700" kern="100">
                        <a:effectLst/>
                        <a:latin typeface="+mj-lt"/>
                        <a:ea typeface="Aptos"/>
                        <a:cs typeface="Times New Roman" panose="02020603050405020304" pitchFamily="18" charset="0"/>
                      </a:rPr>
                      <m:t>=</m:t>
                    </m:r>
                    <m:sSup>
                      <m:sSupPr>
                        <m:ctrlPr>
                          <a:rPr lang="en-US" sz="1700" i="1" kern="100">
                            <a:effectLst/>
                            <a:latin typeface="+mj-lt"/>
                            <a:ea typeface="Aptos"/>
                            <a:cs typeface="Times New Roman" panose="02020603050405020304" pitchFamily="18" charset="0"/>
                          </a:rPr>
                        </m:ctrlPr>
                      </m:sSupPr>
                      <m:e>
                        <m:r>
                          <a:rPr lang="en-US" sz="1700" i="1" kern="100">
                            <a:effectLst/>
                            <a:latin typeface="+mj-lt"/>
                            <a:ea typeface="Aptos"/>
                            <a:cs typeface="Times New Roman" panose="02020603050405020304" pitchFamily="18" charset="0"/>
                          </a:rPr>
                          <m:t>𝑝</m:t>
                        </m:r>
                      </m:e>
                      <m:sup>
                        <m:r>
                          <a:rPr lang="en-US" sz="1700" kern="100">
                            <a:effectLst/>
                            <a:latin typeface="+mj-lt"/>
                            <a:ea typeface="Aptos"/>
                            <a:cs typeface="Times New Roman" panose="02020603050405020304" pitchFamily="18" charset="0"/>
                          </a:rPr>
                          <m:t>3</m:t>
                        </m:r>
                      </m:sup>
                    </m:sSup>
                    <m:r>
                      <a:rPr lang="en-US" sz="1700" kern="100">
                        <a:effectLst/>
                        <a:latin typeface="+mj-lt"/>
                        <a:ea typeface="Aptos"/>
                        <a:cs typeface="Times New Roman" panose="02020603050405020304" pitchFamily="18" charset="0"/>
                      </a:rPr>
                      <m:t>=0,02</m:t>
                    </m:r>
                  </m:oMath>
                </a14:m>
                <a:r>
                  <a:rPr lang="en-US" sz="1700" kern="100">
                    <a:effectLst/>
                    <a:latin typeface="+mj-lt"/>
                    <a:ea typeface="Aptos"/>
                    <a:cs typeface="Times New Roman" panose="02020603050405020304" pitchFamily="18" charset="0"/>
                  </a:rPr>
                  <a:t>. (1)</a:t>
                </a:r>
              </a:p>
              <a:p>
                <a:pPr>
                  <a:lnSpc>
                    <a:spcPct val="160000"/>
                  </a:lnSpc>
                </a:pPr>
                <a:r>
                  <a:rPr lang="en-US" sz="1700" kern="100">
                    <a:ea typeface="Aptos"/>
                    <a:cs typeface="Times New Roman" panose="02020603050405020304" pitchFamily="18" charset="0"/>
                  </a:rPr>
                  <a:t> </a:t>
                </a:r>
                <a:r>
                  <a:rPr lang="en-US" sz="1700" kern="100" smtClean="0">
                    <a:ea typeface="Aptos"/>
                    <a:cs typeface="Times New Roman" panose="02020603050405020304" pitchFamily="18" charset="0"/>
                  </a:rPr>
                  <a:t>        </a:t>
                </a:r>
                <a14:m>
                  <m:oMath xmlns:m="http://schemas.openxmlformats.org/officeDocument/2006/math">
                    <m:r>
                      <a:rPr lang="en-US" sz="1700" i="1" kern="100">
                        <a:effectLst/>
                        <a:latin typeface="+mj-lt"/>
                        <a:ea typeface="Aptos"/>
                        <a:cs typeface="Times New Roman" panose="02020603050405020304" pitchFamily="18" charset="0"/>
                      </a:rPr>
                      <m:t>𝑃</m:t>
                    </m:r>
                    <m:r>
                      <a:rPr lang="en-US" sz="1700" kern="100">
                        <a:effectLst/>
                        <a:latin typeface="+mj-lt"/>
                        <a:ea typeface="Aptos"/>
                        <a:cs typeface="Times New Roman" panose="02020603050405020304" pitchFamily="18" charset="0"/>
                      </a:rPr>
                      <m:t>(</m:t>
                    </m:r>
                    <m:r>
                      <a:rPr lang="en-US" sz="1700" i="1" kern="100">
                        <a:effectLst/>
                        <a:latin typeface="+mj-lt"/>
                        <a:ea typeface="Aptos"/>
                        <a:cs typeface="Times New Roman" panose="02020603050405020304" pitchFamily="18" charset="0"/>
                      </a:rPr>
                      <m:t>𝑋</m:t>
                    </m:r>
                    <m:r>
                      <a:rPr lang="en-US" sz="1700" kern="100">
                        <a:effectLst/>
                        <a:latin typeface="+mj-lt"/>
                        <a:ea typeface="Aptos"/>
                        <a:cs typeface="Times New Roman" panose="02020603050405020304" pitchFamily="18" charset="0"/>
                      </a:rPr>
                      <m:t>=2)=</m:t>
                    </m:r>
                    <m:sSubSup>
                      <m:sSubSupPr>
                        <m:ctrlPr>
                          <a:rPr lang="en-US" sz="1700" i="1" kern="100">
                            <a:effectLst/>
                            <a:latin typeface="+mj-lt"/>
                            <a:ea typeface="Aptos"/>
                            <a:cs typeface="Times New Roman" panose="02020603050405020304" pitchFamily="18" charset="0"/>
                          </a:rPr>
                        </m:ctrlPr>
                      </m:sSubSupPr>
                      <m:e>
                        <m:r>
                          <a:rPr lang="en-US" sz="1700" i="1" kern="100">
                            <a:effectLst/>
                            <a:latin typeface="+mj-lt"/>
                            <a:ea typeface="Aptos"/>
                            <a:cs typeface="Times New Roman" panose="02020603050405020304" pitchFamily="18" charset="0"/>
                          </a:rPr>
                          <m:t>𝐶</m:t>
                        </m:r>
                      </m:e>
                      <m:sub>
                        <m:r>
                          <a:rPr lang="en-US" sz="1700" kern="100">
                            <a:effectLst/>
                            <a:latin typeface="+mj-lt"/>
                            <a:ea typeface="Aptos"/>
                            <a:cs typeface="Times New Roman" panose="02020603050405020304" pitchFamily="18" charset="0"/>
                          </a:rPr>
                          <m:t>3</m:t>
                        </m:r>
                      </m:sub>
                      <m:sup>
                        <m:r>
                          <a:rPr lang="en-US" sz="1700" kern="100">
                            <a:effectLst/>
                            <a:latin typeface="+mj-lt"/>
                            <a:ea typeface="Aptos"/>
                            <a:cs typeface="Times New Roman" panose="02020603050405020304" pitchFamily="18" charset="0"/>
                          </a:rPr>
                          <m:t>2</m:t>
                        </m:r>
                      </m:sup>
                    </m:sSubSup>
                    <m:sSup>
                      <m:sSupPr>
                        <m:ctrlPr>
                          <a:rPr lang="en-US" sz="1700" i="1" kern="100">
                            <a:effectLst/>
                            <a:latin typeface="+mj-lt"/>
                            <a:ea typeface="Aptos"/>
                            <a:cs typeface="Times New Roman" panose="02020603050405020304" pitchFamily="18" charset="0"/>
                          </a:rPr>
                        </m:ctrlPr>
                      </m:sSupPr>
                      <m:e>
                        <m:r>
                          <a:rPr lang="en-US" sz="1700" i="1" kern="100">
                            <a:effectLst/>
                            <a:latin typeface="+mj-lt"/>
                            <a:ea typeface="Aptos"/>
                            <a:cs typeface="Times New Roman" panose="02020603050405020304" pitchFamily="18" charset="0"/>
                          </a:rPr>
                          <m:t>𝑝</m:t>
                        </m:r>
                      </m:e>
                      <m:sup>
                        <m:r>
                          <a:rPr lang="en-US" sz="1700" kern="100">
                            <a:effectLst/>
                            <a:latin typeface="+mj-lt"/>
                            <a:ea typeface="Aptos"/>
                            <a:cs typeface="Times New Roman" panose="02020603050405020304" pitchFamily="18" charset="0"/>
                          </a:rPr>
                          <m:t>2</m:t>
                        </m:r>
                      </m:sup>
                    </m:sSup>
                    <m:r>
                      <a:rPr lang="en-US" sz="1700" kern="100">
                        <a:effectLst/>
                        <a:latin typeface="+mj-lt"/>
                        <a:ea typeface="Aptos"/>
                        <a:cs typeface="Times New Roman" panose="02020603050405020304" pitchFamily="18" charset="0"/>
                      </a:rPr>
                      <m:t>(1</m:t>
                    </m:r>
                    <m:r>
                      <a:rPr lang="en-US" sz="1700" i="1" kern="100">
                        <a:effectLst/>
                        <a:latin typeface="+mj-lt"/>
                        <a:ea typeface="Aptos"/>
                        <a:cs typeface="Times New Roman" panose="02020603050405020304" pitchFamily="18" charset="0"/>
                      </a:rPr>
                      <m:t>−</m:t>
                    </m:r>
                    <m:r>
                      <a:rPr lang="en-US" sz="1700" i="1" kern="100">
                        <a:effectLst/>
                        <a:latin typeface="+mj-lt"/>
                        <a:ea typeface="Aptos"/>
                        <a:cs typeface="Times New Roman" panose="02020603050405020304" pitchFamily="18" charset="0"/>
                      </a:rPr>
                      <m:t>𝑝</m:t>
                    </m:r>
                    <m:r>
                      <a:rPr lang="en-US" sz="1700" kern="100">
                        <a:effectLst/>
                        <a:latin typeface="+mj-lt"/>
                        <a:ea typeface="Aptos"/>
                        <a:cs typeface="Times New Roman" panose="02020603050405020304" pitchFamily="18" charset="0"/>
                      </a:rPr>
                      <m:t>)=3</m:t>
                    </m:r>
                    <m:sSup>
                      <m:sSupPr>
                        <m:ctrlPr>
                          <a:rPr lang="en-US" sz="1700" i="1" kern="100">
                            <a:effectLst/>
                            <a:latin typeface="+mj-lt"/>
                            <a:ea typeface="Aptos"/>
                            <a:cs typeface="Times New Roman" panose="02020603050405020304" pitchFamily="18" charset="0"/>
                          </a:rPr>
                        </m:ctrlPr>
                      </m:sSupPr>
                      <m:e>
                        <m:r>
                          <a:rPr lang="en-US" sz="1700" i="1" kern="100">
                            <a:effectLst/>
                            <a:latin typeface="+mj-lt"/>
                            <a:ea typeface="Aptos"/>
                            <a:cs typeface="Times New Roman" panose="02020603050405020304" pitchFamily="18" charset="0"/>
                          </a:rPr>
                          <m:t>𝑝</m:t>
                        </m:r>
                      </m:e>
                      <m:sup>
                        <m:r>
                          <a:rPr lang="en-US" sz="1700" kern="100">
                            <a:effectLst/>
                            <a:latin typeface="+mj-lt"/>
                            <a:ea typeface="Aptos"/>
                            <a:cs typeface="Times New Roman" panose="02020603050405020304" pitchFamily="18" charset="0"/>
                          </a:rPr>
                          <m:t>2</m:t>
                        </m:r>
                      </m:sup>
                    </m:sSup>
                    <m:r>
                      <a:rPr lang="en-US" sz="1700" i="1" kern="100">
                        <a:effectLst/>
                        <a:latin typeface="+mj-lt"/>
                        <a:ea typeface="Aptos"/>
                        <a:cs typeface="Times New Roman" panose="02020603050405020304" pitchFamily="18" charset="0"/>
                      </a:rPr>
                      <m:t>−</m:t>
                    </m:r>
                    <m:r>
                      <a:rPr lang="en-US" sz="1700" kern="100">
                        <a:effectLst/>
                        <a:latin typeface="+mj-lt"/>
                        <a:ea typeface="Aptos"/>
                        <a:cs typeface="Times New Roman" panose="02020603050405020304" pitchFamily="18" charset="0"/>
                      </a:rPr>
                      <m:t>3</m:t>
                    </m:r>
                    <m:sSup>
                      <m:sSupPr>
                        <m:ctrlPr>
                          <a:rPr lang="en-US" sz="1700" i="1" kern="100">
                            <a:effectLst/>
                            <a:latin typeface="+mj-lt"/>
                            <a:ea typeface="Aptos"/>
                            <a:cs typeface="Times New Roman" panose="02020603050405020304" pitchFamily="18" charset="0"/>
                          </a:rPr>
                        </m:ctrlPr>
                      </m:sSupPr>
                      <m:e>
                        <m:r>
                          <a:rPr lang="en-US" sz="1700" i="1" kern="100">
                            <a:effectLst/>
                            <a:latin typeface="+mj-lt"/>
                            <a:ea typeface="Aptos"/>
                            <a:cs typeface="Times New Roman" panose="02020603050405020304" pitchFamily="18" charset="0"/>
                          </a:rPr>
                          <m:t>𝑝</m:t>
                        </m:r>
                      </m:e>
                      <m:sup>
                        <m:r>
                          <a:rPr lang="en-US" sz="1700" kern="100">
                            <a:effectLst/>
                            <a:latin typeface="+mj-lt"/>
                            <a:ea typeface="Aptos"/>
                            <a:cs typeface="Times New Roman" panose="02020603050405020304" pitchFamily="18" charset="0"/>
                          </a:rPr>
                          <m:t>3</m:t>
                        </m:r>
                      </m:sup>
                    </m:sSup>
                    <m:r>
                      <a:rPr lang="en-US" sz="1700" kern="100">
                        <a:effectLst/>
                        <a:latin typeface="+mj-lt"/>
                        <a:ea typeface="Aptos"/>
                        <a:cs typeface="Times New Roman" panose="02020603050405020304" pitchFamily="18" charset="0"/>
                      </a:rPr>
                      <m:t>=0,18</m:t>
                    </m:r>
                  </m:oMath>
                </a14:m>
                <a:r>
                  <a:rPr lang="en-US" sz="1700" kern="100" smtClean="0">
                    <a:effectLst/>
                    <a:latin typeface="+mj-lt"/>
                    <a:ea typeface="Aptos"/>
                    <a:cs typeface="Times New Roman" panose="02020603050405020304" pitchFamily="18" charset="0"/>
                  </a:rPr>
                  <a:t>   </a:t>
                </a:r>
                <a:endParaRPr lang="en-US" sz="1700" kern="100">
                  <a:effectLst/>
                  <a:latin typeface="+mj-lt"/>
                  <a:ea typeface="Aptos"/>
                  <a:cs typeface="Times New Roman" panose="02020603050405020304" pitchFamily="18" charset="0"/>
                </a:endParaRPr>
              </a:p>
              <a:p>
                <a:pPr>
                  <a:lnSpc>
                    <a:spcPct val="160000"/>
                  </a:lnSpc>
                </a:pPr>
                <a:r>
                  <a:rPr lang="en-US" sz="1700" kern="100" smtClean="0">
                    <a:effectLst/>
                    <a:ea typeface="Aptos"/>
                    <a:cs typeface="Times New Roman" panose="02020603050405020304" pitchFamily="18" charset="0"/>
                  </a:rPr>
                  <a:t>         </a:t>
                </a:r>
                <a14:m>
                  <m:oMath xmlns:m="http://schemas.openxmlformats.org/officeDocument/2006/math">
                    <m:r>
                      <a:rPr lang="en-US" sz="1700" kern="100">
                        <a:effectLst/>
                        <a:latin typeface="+mj-lt"/>
                        <a:ea typeface="Aptos"/>
                        <a:cs typeface="Times New Roman" panose="02020603050405020304" pitchFamily="18" charset="0"/>
                      </a:rPr>
                      <m:t>⇒3</m:t>
                    </m:r>
                    <m:sSup>
                      <m:sSupPr>
                        <m:ctrlPr>
                          <a:rPr lang="en-US" sz="1700" i="1" kern="100">
                            <a:effectLst/>
                            <a:latin typeface="+mj-lt"/>
                            <a:ea typeface="Aptos"/>
                            <a:cs typeface="Times New Roman" panose="02020603050405020304" pitchFamily="18" charset="0"/>
                          </a:rPr>
                        </m:ctrlPr>
                      </m:sSupPr>
                      <m:e>
                        <m:r>
                          <a:rPr lang="en-US" sz="1700" i="1" kern="100">
                            <a:effectLst/>
                            <a:latin typeface="+mj-lt"/>
                            <a:ea typeface="Aptos"/>
                            <a:cs typeface="Times New Roman" panose="02020603050405020304" pitchFamily="18" charset="0"/>
                          </a:rPr>
                          <m:t>𝑝</m:t>
                        </m:r>
                      </m:e>
                      <m:sup>
                        <m:r>
                          <a:rPr lang="en-US" sz="1700" kern="100">
                            <a:effectLst/>
                            <a:latin typeface="+mj-lt"/>
                            <a:ea typeface="Aptos"/>
                            <a:cs typeface="Times New Roman" panose="02020603050405020304" pitchFamily="18" charset="0"/>
                          </a:rPr>
                          <m:t>2</m:t>
                        </m:r>
                      </m:sup>
                    </m:sSup>
                    <m:r>
                      <a:rPr lang="en-US" sz="1700" kern="100">
                        <a:effectLst/>
                        <a:latin typeface="+mj-lt"/>
                        <a:ea typeface="Aptos"/>
                        <a:cs typeface="Times New Roman" panose="02020603050405020304" pitchFamily="18" charset="0"/>
                      </a:rPr>
                      <m:t>=3</m:t>
                    </m:r>
                    <m:sSup>
                      <m:sSupPr>
                        <m:ctrlPr>
                          <a:rPr lang="en-US" sz="1700" i="1" kern="100">
                            <a:effectLst/>
                            <a:latin typeface="+mj-lt"/>
                            <a:ea typeface="Aptos"/>
                            <a:cs typeface="Times New Roman" panose="02020603050405020304" pitchFamily="18" charset="0"/>
                          </a:rPr>
                        </m:ctrlPr>
                      </m:sSupPr>
                      <m:e>
                        <m:r>
                          <a:rPr lang="en-US" sz="1700" i="1" kern="100">
                            <a:effectLst/>
                            <a:latin typeface="+mj-lt"/>
                            <a:ea typeface="Aptos"/>
                            <a:cs typeface="Times New Roman" panose="02020603050405020304" pitchFamily="18" charset="0"/>
                          </a:rPr>
                          <m:t>𝑝</m:t>
                        </m:r>
                      </m:e>
                      <m:sup>
                        <m:r>
                          <a:rPr lang="en-US" sz="1700" kern="100">
                            <a:effectLst/>
                            <a:latin typeface="+mj-lt"/>
                            <a:ea typeface="Aptos"/>
                            <a:cs typeface="Times New Roman" panose="02020603050405020304" pitchFamily="18" charset="0"/>
                          </a:rPr>
                          <m:t>3</m:t>
                        </m:r>
                      </m:sup>
                    </m:sSup>
                    <m:r>
                      <a:rPr lang="en-US" sz="1700" kern="100">
                        <a:effectLst/>
                        <a:latin typeface="+mj-lt"/>
                        <a:ea typeface="Aptos"/>
                        <a:cs typeface="Times New Roman" panose="02020603050405020304" pitchFamily="18" charset="0"/>
                      </a:rPr>
                      <m:t>+0,18=3⋅0,02+0,18=0,24⇒</m:t>
                    </m:r>
                    <m:sSup>
                      <m:sSupPr>
                        <m:ctrlPr>
                          <a:rPr lang="en-US" sz="1700" i="1" kern="100">
                            <a:effectLst/>
                            <a:latin typeface="+mj-lt"/>
                            <a:ea typeface="Aptos"/>
                            <a:cs typeface="Times New Roman" panose="02020603050405020304" pitchFamily="18" charset="0"/>
                          </a:rPr>
                        </m:ctrlPr>
                      </m:sSupPr>
                      <m:e>
                        <m:r>
                          <a:rPr lang="en-US" sz="1700" i="1" kern="100">
                            <a:effectLst/>
                            <a:latin typeface="+mj-lt"/>
                            <a:ea typeface="Aptos"/>
                            <a:cs typeface="Times New Roman" panose="02020603050405020304" pitchFamily="18" charset="0"/>
                          </a:rPr>
                          <m:t>𝑝</m:t>
                        </m:r>
                      </m:e>
                      <m:sup>
                        <m:r>
                          <a:rPr lang="en-US" sz="1700" kern="100">
                            <a:effectLst/>
                            <a:latin typeface="+mj-lt"/>
                            <a:ea typeface="Aptos"/>
                            <a:cs typeface="Times New Roman" panose="02020603050405020304" pitchFamily="18" charset="0"/>
                          </a:rPr>
                          <m:t>2</m:t>
                        </m:r>
                      </m:sup>
                    </m:sSup>
                    <m:r>
                      <a:rPr lang="en-US" sz="1700" kern="100">
                        <a:effectLst/>
                        <a:latin typeface="+mj-lt"/>
                        <a:ea typeface="Aptos"/>
                        <a:cs typeface="Times New Roman" panose="02020603050405020304" pitchFamily="18" charset="0"/>
                      </a:rPr>
                      <m:t>=0,08</m:t>
                    </m:r>
                  </m:oMath>
                </a14:m>
                <a:r>
                  <a:rPr lang="en-US" sz="1700" kern="100" smtClean="0">
                    <a:effectLst/>
                    <a:latin typeface="+mj-lt"/>
                    <a:ea typeface="Aptos"/>
                    <a:cs typeface="Times New Roman" panose="02020603050405020304" pitchFamily="18" charset="0"/>
                  </a:rPr>
                  <a:t>.</a:t>
                </a:r>
                <a:r>
                  <a:rPr lang="en-US" sz="1700" kern="100">
                    <a:ea typeface="Georgia" panose="02040502050405020303" pitchFamily="18" charset="0"/>
                    <a:cs typeface="Times New Roman" panose="02020603050405020304" pitchFamily="18" charset="0"/>
                  </a:rPr>
                  <a:t> (2)</a:t>
                </a:r>
                <a:endParaRPr lang="en-US" sz="1700" kern="100">
                  <a:effectLst/>
                  <a:latin typeface="+mj-lt"/>
                  <a:ea typeface="Aptos"/>
                  <a:cs typeface="Times New Roman" panose="02020603050405020304" pitchFamily="18" charset="0"/>
                </a:endParaRPr>
              </a:p>
              <a:p>
                <a:pPr>
                  <a:lnSpc>
                    <a:spcPct val="160000"/>
                  </a:lnSpc>
                </a:pPr>
                <a14:m>
                  <m:oMathPara xmlns:m="http://schemas.openxmlformats.org/officeDocument/2006/math">
                    <m:oMathParaPr>
                      <m:jc m:val="left"/>
                    </m:oMathParaPr>
                    <m:oMath xmlns:m="http://schemas.openxmlformats.org/officeDocument/2006/math">
                      <m:r>
                        <m:rPr>
                          <m:nor/>
                        </m:rPr>
                        <a:rPr lang="en-US" sz="1700" kern="100">
                          <a:ea typeface="Georgia" panose="02040502050405020303" pitchFamily="18" charset="0"/>
                          <a:cs typeface="Times New Roman" panose="02020603050405020304" pitchFamily="18" charset="0"/>
                        </a:rPr>
                        <m:t>T</m:t>
                      </m:r>
                      <m:r>
                        <m:rPr>
                          <m:nor/>
                        </m:rPr>
                        <a:rPr lang="en-US" sz="1700" kern="100">
                          <a:ea typeface="Georgia" panose="02040502050405020303" pitchFamily="18" charset="0"/>
                          <a:cs typeface="Times New Roman" panose="02020603050405020304" pitchFamily="18" charset="0"/>
                        </a:rPr>
                        <m:t>ừ (1) </m:t>
                      </m:r>
                      <m:r>
                        <m:rPr>
                          <m:nor/>
                        </m:rPr>
                        <a:rPr lang="en-US" sz="1700" kern="100">
                          <a:ea typeface="Georgia" panose="02040502050405020303" pitchFamily="18" charset="0"/>
                          <a:cs typeface="Times New Roman" panose="02020603050405020304" pitchFamily="18" charset="0"/>
                        </a:rPr>
                        <m:t>v</m:t>
                      </m:r>
                      <m:r>
                        <m:rPr>
                          <m:nor/>
                        </m:rPr>
                        <a:rPr lang="en-US" sz="1700" kern="100">
                          <a:ea typeface="Georgia" panose="02040502050405020303" pitchFamily="18" charset="0"/>
                          <a:cs typeface="Times New Roman" panose="02020603050405020304" pitchFamily="18" charset="0"/>
                        </a:rPr>
                        <m:t>à (2) </m:t>
                      </m:r>
                      <m:r>
                        <m:rPr>
                          <m:nor/>
                        </m:rPr>
                        <a:rPr lang="en-US" sz="1700" kern="100">
                          <a:ea typeface="Georgia" panose="02040502050405020303" pitchFamily="18" charset="0"/>
                          <a:cs typeface="Times New Roman" panose="02020603050405020304" pitchFamily="18" charset="0"/>
                        </a:rPr>
                        <m:t>suy</m:t>
                      </m:r>
                      <m:r>
                        <m:rPr>
                          <m:nor/>
                        </m:rPr>
                        <a:rPr lang="en-US" sz="1700" kern="100">
                          <a:ea typeface="Georgia" panose="02040502050405020303" pitchFamily="18" charset="0"/>
                          <a:cs typeface="Times New Roman" panose="02020603050405020304" pitchFamily="18" charset="0"/>
                        </a:rPr>
                        <m:t> </m:t>
                      </m:r>
                      <m:r>
                        <m:rPr>
                          <m:nor/>
                        </m:rPr>
                        <a:rPr lang="en-US" sz="1700" kern="100">
                          <a:ea typeface="Georgia" panose="02040502050405020303" pitchFamily="18" charset="0"/>
                          <a:cs typeface="Times New Roman" panose="02020603050405020304" pitchFamily="18" charset="0"/>
                        </a:rPr>
                        <m:t>ra</m:t>
                      </m:r>
                      <m:r>
                        <a:rPr lang="en-US" sz="1700" b="0" i="1" kern="100" smtClean="0">
                          <a:latin typeface="Cambria Math" panose="02040503050406030204" pitchFamily="18" charset="0"/>
                          <a:ea typeface="Georgia" panose="02040502050405020303" pitchFamily="18" charset="0"/>
                          <a:cs typeface="Times New Roman" panose="02020603050405020304" pitchFamily="18" charset="0"/>
                        </a:rPr>
                        <m:t> </m:t>
                      </m:r>
                      <m:r>
                        <a:rPr lang="en-US" sz="1700" i="1" kern="100">
                          <a:effectLst/>
                          <a:latin typeface="+mj-lt"/>
                          <a:ea typeface="Aptos"/>
                          <a:cs typeface="Times New Roman" panose="02020603050405020304" pitchFamily="18" charset="0"/>
                        </a:rPr>
                        <m:t>𝑝</m:t>
                      </m:r>
                      <m:r>
                        <a:rPr lang="en-US" sz="1700" kern="100">
                          <a:effectLst/>
                          <a:latin typeface="+mj-lt"/>
                          <a:ea typeface="Aptos"/>
                          <a:cs typeface="Times New Roman" panose="02020603050405020304" pitchFamily="18" charset="0"/>
                        </a:rPr>
                        <m:t>=</m:t>
                      </m:r>
                      <m:f>
                        <m:fPr>
                          <m:ctrlPr>
                            <a:rPr lang="en-US" sz="1700" i="1" kern="100">
                              <a:effectLst/>
                              <a:latin typeface="+mj-lt"/>
                              <a:ea typeface="Aptos"/>
                              <a:cs typeface="Times New Roman" panose="02020603050405020304" pitchFamily="18" charset="0"/>
                            </a:rPr>
                          </m:ctrlPr>
                        </m:fPr>
                        <m:num>
                          <m:r>
                            <a:rPr lang="en-US" sz="1700" kern="100">
                              <a:effectLst/>
                              <a:latin typeface="+mj-lt"/>
                              <a:ea typeface="Aptos"/>
                              <a:cs typeface="Times New Roman" panose="02020603050405020304" pitchFamily="18" charset="0"/>
                            </a:rPr>
                            <m:t>0,02</m:t>
                          </m:r>
                        </m:num>
                        <m:den>
                          <m:r>
                            <a:rPr lang="en-US" sz="1700" kern="100">
                              <a:effectLst/>
                              <a:latin typeface="+mj-lt"/>
                              <a:ea typeface="Aptos"/>
                              <a:cs typeface="Times New Roman" panose="02020603050405020304" pitchFamily="18" charset="0"/>
                            </a:rPr>
                            <m:t>0,08</m:t>
                          </m:r>
                        </m:den>
                      </m:f>
                      <m:r>
                        <a:rPr lang="en-US" sz="1700" kern="100">
                          <a:effectLst/>
                          <a:latin typeface="+mj-lt"/>
                          <a:ea typeface="Aptos"/>
                          <a:cs typeface="Times New Roman" panose="02020603050405020304" pitchFamily="18" charset="0"/>
                        </a:rPr>
                        <m:t>=0,25⇒</m:t>
                      </m:r>
                      <m:sSup>
                        <m:sSupPr>
                          <m:ctrlPr>
                            <a:rPr lang="en-US" sz="1700" i="1" kern="100">
                              <a:effectLst/>
                              <a:latin typeface="+mj-lt"/>
                              <a:ea typeface="Aptos"/>
                              <a:cs typeface="Times New Roman" panose="02020603050405020304" pitchFamily="18" charset="0"/>
                            </a:rPr>
                          </m:ctrlPr>
                        </m:sSupPr>
                        <m:e>
                          <m:r>
                            <a:rPr lang="en-US" sz="1700" i="1" kern="100">
                              <a:effectLst/>
                              <a:latin typeface="+mj-lt"/>
                              <a:ea typeface="Aptos"/>
                              <a:cs typeface="Times New Roman" panose="02020603050405020304" pitchFamily="18" charset="0"/>
                            </a:rPr>
                            <m:t>𝑝</m:t>
                          </m:r>
                        </m:e>
                        <m:sup>
                          <m:r>
                            <a:rPr lang="en-US" sz="1700" kern="100">
                              <a:effectLst/>
                              <a:latin typeface="+mj-lt"/>
                              <a:ea typeface="Aptos"/>
                              <a:cs typeface="Times New Roman" panose="02020603050405020304" pitchFamily="18" charset="0"/>
                            </a:rPr>
                            <m:t>2</m:t>
                          </m:r>
                        </m:sup>
                      </m:sSup>
                      <m:r>
                        <a:rPr lang="en-US" sz="1700" kern="100">
                          <a:effectLst/>
                          <a:latin typeface="+mj-lt"/>
                          <a:ea typeface="Aptos"/>
                          <a:cs typeface="Times New Roman" panose="02020603050405020304" pitchFamily="18" charset="0"/>
                        </a:rPr>
                        <m:t>=0,0625</m:t>
                      </m:r>
                      <m:r>
                        <a:rPr lang="en-US" sz="1700" b="0" i="0" kern="100" smtClean="0">
                          <a:effectLst/>
                          <a:latin typeface="Cambria Math" panose="02040503050406030204" pitchFamily="18" charset="0"/>
                          <a:ea typeface="Aptos"/>
                          <a:cs typeface="Times New Roman" panose="02020603050405020304" pitchFamily="18" charset="0"/>
                        </a:rPr>
                        <m:t>.</m:t>
                      </m:r>
                    </m:oMath>
                  </m:oMathPara>
                </a14:m>
                <a:endParaRPr lang="en-US" sz="1700" kern="100" smtClean="0">
                  <a:effectLst/>
                  <a:latin typeface="+mj-lt"/>
                  <a:ea typeface="Georgia" panose="02040502050405020303" pitchFamily="18" charset="0"/>
                  <a:cs typeface="Times New Roman" panose="02020603050405020304" pitchFamily="18" charset="0"/>
                </a:endParaRPr>
              </a:p>
              <a:p>
                <a:pPr>
                  <a:lnSpc>
                    <a:spcPct val="160000"/>
                  </a:lnSpc>
                </a:pPr>
                <a:r>
                  <a:rPr lang="en-US" sz="1700" kern="100" smtClean="0">
                    <a:effectLst/>
                    <a:latin typeface="+mj-lt"/>
                    <a:ea typeface="Georgia" panose="02040502050405020303" pitchFamily="18" charset="0"/>
                    <a:cs typeface="Times New Roman" panose="02020603050405020304" pitchFamily="18" charset="0"/>
                  </a:rPr>
                  <a:t>Mâu </a:t>
                </a:r>
                <a:r>
                  <a:rPr lang="en-US" sz="1700" kern="100">
                    <a:effectLst/>
                    <a:latin typeface="+mj-lt"/>
                    <a:ea typeface="Georgia" panose="02040502050405020303" pitchFamily="18" charset="0"/>
                    <a:cs typeface="Times New Roman" panose="02020603050405020304" pitchFamily="18" charset="0"/>
                  </a:rPr>
                  <a:t>thuẫn với (2).</a:t>
                </a:r>
                <a:endParaRPr lang="en-US" sz="1700" kern="100">
                  <a:effectLst/>
                  <a:latin typeface="+mj-lt"/>
                  <a:ea typeface="Aptos"/>
                  <a:cs typeface="Times New Roman" panose="02020603050405020304" pitchFamily="18" charset="0"/>
                </a:endParaRPr>
              </a:p>
              <a:p>
                <a:pPr>
                  <a:lnSpc>
                    <a:spcPct val="160000"/>
                  </a:lnSpc>
                </a:pPr>
                <a:r>
                  <a:rPr lang="en-US" sz="1700" kern="100">
                    <a:effectLst/>
                    <a:latin typeface="+mj-lt"/>
                    <a:ea typeface="Georgia" panose="02040502050405020303" pitchFamily="18" charset="0"/>
                    <a:cs typeface="Times New Roman" panose="02020603050405020304" pitchFamily="18" charset="0"/>
                  </a:rPr>
                  <a:t>Vậy </a:t>
                </a:r>
                <a14:m>
                  <m:oMath xmlns:m="http://schemas.openxmlformats.org/officeDocument/2006/math">
                    <m:r>
                      <a:rPr lang="en-US" sz="1700" i="1" kern="100">
                        <a:effectLst/>
                        <a:latin typeface="+mj-lt"/>
                        <a:ea typeface="Aptos"/>
                        <a:cs typeface="Times New Roman" panose="02020603050405020304" pitchFamily="18" charset="0"/>
                      </a:rPr>
                      <m:t>𝑋</m:t>
                    </m:r>
                  </m:oMath>
                </a14:m>
                <a:r>
                  <a:rPr lang="en-US" sz="1700" kern="100">
                    <a:effectLst/>
                    <a:latin typeface="+mj-lt"/>
                    <a:ea typeface="Georgia" panose="02040502050405020303" pitchFamily="18" charset="0"/>
                    <a:cs typeface="Times New Roman" panose="02020603050405020304" pitchFamily="18" charset="0"/>
                  </a:rPr>
                  <a:t> không phải là biến ngẫu nhiên có phân bố nhị thức.</a:t>
                </a:r>
                <a:endParaRPr lang="en-US" sz="1700" kern="100">
                  <a:effectLst/>
                  <a:latin typeface="+mj-lt"/>
                  <a:ea typeface="Aptos"/>
                  <a:cs typeface="Times New Roman" panose="02020603050405020304" pitchFamily="18"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896569" y="1178502"/>
                <a:ext cx="7818808" cy="3448829"/>
              </a:xfrm>
              <a:prstGeom prst="rect">
                <a:avLst/>
              </a:prstGeom>
              <a:blipFill>
                <a:blip r:embed="rId4"/>
                <a:stretch>
                  <a:fillRect l="-468" b="-1413"/>
                </a:stretch>
              </a:blipFill>
            </p:spPr>
            <p:txBody>
              <a:bodyPr/>
              <a:lstStyle/>
              <a:p>
                <a:r>
                  <a:rPr lang="en-US">
                    <a:noFill/>
                  </a:rPr>
                  <a:t> </a:t>
                </a:r>
              </a:p>
            </p:txBody>
          </p:sp>
        </mc:Fallback>
      </mc:AlternateContent>
    </p:spTree>
    <p:extLst>
      <p:ext uri="{BB962C8B-B14F-4D97-AF65-F5344CB8AC3E}">
        <p14:creationId xmlns:p14="http://schemas.microsoft.com/office/powerpoint/2010/main" val="3680807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randombar(horizontal)">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21" name="Rectangle 20"/>
          <p:cNvSpPr/>
          <p:nvPr/>
        </p:nvSpPr>
        <p:spPr>
          <a:xfrm>
            <a:off x="182882" y="182882"/>
            <a:ext cx="8770288" cy="4754878"/>
          </a:xfrm>
          <a:prstGeom prst="rect">
            <a:avLst/>
          </a:prstGeom>
          <a:solidFill>
            <a:schemeClr val="accent6"/>
          </a:solidFill>
          <a:ln>
            <a:solidFill>
              <a:srgbClr val="6B7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9B09D"/>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13" name="Rectangle 1"/>
              <p:cNvSpPr>
                <a:spLocks noChangeArrowheads="1"/>
              </p:cNvSpPr>
              <p:nvPr/>
            </p:nvSpPr>
            <p:spPr bwMode="auto">
              <a:xfrm>
                <a:off x="337971" y="285523"/>
                <a:ext cx="8460110" cy="42416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5000"/>
                  </a:lnSpc>
                  <a:defRPr/>
                </a:pPr>
                <a14:m>
                  <m:oMath xmlns:m="http://schemas.openxmlformats.org/officeDocument/2006/math">
                    <m:r>
                      <m:rPr>
                        <m:nor/>
                      </m:rPr>
                      <a:rPr kumimoji="0" lang="en-US" sz="1600" b="1" i="0" u="none" strike="noStrike" kern="0" cap="none" spc="0" normalizeH="0" baseline="0" noProof="0" smtClean="0">
                        <a:ln>
                          <a:noFill/>
                        </a:ln>
                        <a:solidFill>
                          <a:srgbClr val="D1EDBE">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D1EDBE">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D1EDBE">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D1EDBE">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1.15 (</m:t>
                    </m:r>
                    <m:r>
                      <m:rPr>
                        <m:nor/>
                      </m:rPr>
                      <a:rPr kumimoji="0" lang="en-US" sz="1600" b="1" i="0" u="none" strike="noStrike" kern="0" cap="none" spc="0" normalizeH="0" baseline="0" noProof="0" smtClean="0">
                        <a:ln>
                          <a:noFill/>
                        </a:ln>
                        <a:solidFill>
                          <a:srgbClr val="D1EDBE">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rgbClr val="D1EDBE">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D1EDBE">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D1EDBE">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22)</m:t>
                    </m:r>
                  </m:oMath>
                </a14:m>
                <a:r>
                  <a:rPr kumimoji="0" lang="en-US" sz="1600" b="0" i="0" u="none" strike="noStrike" kern="1200" cap="none" spc="0" normalizeH="0" baseline="0" noProof="0" smtClean="0">
                    <a:ln>
                      <a:noFill/>
                    </a:ln>
                    <a:solidFill>
                      <a:srgbClr val="D1EDBE">
                        <a:lumMod val="10000"/>
                      </a:srgbClr>
                    </a:solidFill>
                    <a:effectLst/>
                    <a:uLnTx/>
                    <a:uFillTx/>
                    <a:ea typeface="Calibri" panose="020F0502020204030204" pitchFamily="34" charset="0"/>
                    <a:cs typeface="Arial" panose="020B0604020202020204" pitchFamily="34" charset="0"/>
                    <a:sym typeface="Arial"/>
                  </a:rPr>
                  <a:t> </a:t>
                </a:r>
                <a:r>
                  <a:rPr lang="vi-VN" sz="1600" kern="1200">
                    <a:solidFill>
                      <a:srgbClr val="D1EDBE">
                        <a:lumMod val="10000"/>
                      </a:srgbClr>
                    </a:solidFill>
                    <a:ea typeface="Calibri" panose="020F0502020204030204" pitchFamily="34" charset="0"/>
                    <a:cs typeface="Arial" panose="020B0604020202020204" pitchFamily="34" charset="0"/>
                  </a:rPr>
                  <a:t>Một cuộc thi gồm hai loại câu hỏi: Câu hỏi loại 1 và câu hỏi loại 2. Ở vòng 1 </a:t>
                </a:r>
                <a:r>
                  <a:rPr lang="vi-VN" sz="1600" kern="1200">
                    <a:solidFill>
                      <a:srgbClr val="D1EDBE">
                        <a:lumMod val="10000"/>
                      </a:srgbClr>
                    </a:solidFill>
                    <a:ea typeface="Calibri" panose="020F0502020204030204" pitchFamily="34" charset="0"/>
                    <a:cs typeface="Arial" panose="020B0604020202020204" pitchFamily="34" charset="0"/>
                  </a:rPr>
                  <a:t>thí </a:t>
                </a:r>
                <a:r>
                  <a:rPr lang="vi-VN" sz="1600" kern="1200" smtClean="0">
                    <a:solidFill>
                      <a:srgbClr val="D1EDBE">
                        <a:lumMod val="10000"/>
                      </a:srgbClr>
                    </a:solidFill>
                    <a:ea typeface="Calibri" panose="020F0502020204030204" pitchFamily="34" charset="0"/>
                    <a:cs typeface="Arial" panose="020B0604020202020204" pitchFamily="34" charset="0"/>
                  </a:rPr>
                  <a:t>sinh</a:t>
                </a:r>
                <a:r>
                  <a:rPr lang="en-US" sz="1600" kern="1200" smtClean="0">
                    <a:solidFill>
                      <a:srgbClr val="D1EDBE">
                        <a:lumMod val="10000"/>
                      </a:srgbClr>
                    </a:solidFill>
                    <a:ea typeface="Calibri" panose="020F0502020204030204" pitchFamily="34" charset="0"/>
                    <a:cs typeface="Arial" panose="020B0604020202020204" pitchFamily="34" charset="0"/>
                  </a:rPr>
                  <a:t> </a:t>
                </a:r>
                <a:r>
                  <a:rPr lang="vi-VN" sz="1600" kern="1200" smtClean="0">
                    <a:solidFill>
                      <a:srgbClr val="D1EDBE">
                        <a:lumMod val="10000"/>
                      </a:srgbClr>
                    </a:solidFill>
                    <a:ea typeface="Calibri" panose="020F0502020204030204" pitchFamily="34" charset="0"/>
                    <a:cs typeface="Arial" panose="020B0604020202020204" pitchFamily="34" charset="0"/>
                  </a:rPr>
                  <a:t>bốc </a:t>
                </a:r>
                <a:r>
                  <a:rPr lang="vi-VN" sz="1600" kern="1200">
                    <a:solidFill>
                      <a:srgbClr val="D1EDBE">
                        <a:lumMod val="10000"/>
                      </a:srgbClr>
                    </a:solidFill>
                    <a:ea typeface="Calibri" panose="020F0502020204030204" pitchFamily="34" charset="0"/>
                    <a:cs typeface="Arial" panose="020B0604020202020204" pitchFamily="34" charset="0"/>
                  </a:rPr>
                  <a:t>ngẫu nhiên câu hỏi loại </a:t>
                </a:r>
                <a14:m>
                  <m:oMath xmlns:m="http://schemas.openxmlformats.org/officeDocument/2006/math">
                    <m:r>
                      <a:rPr lang="vi-VN" sz="160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𝑖</m:t>
                    </m:r>
                    <m:r>
                      <a:rPr lang="vi-VN" sz="1600" i="1" kern="1200" smtClean="0">
                        <a:solidFill>
                          <a:srgbClr val="D1EDBE">
                            <a:lumMod val="10000"/>
                          </a:srgbClr>
                        </a:solidFill>
                        <a:latin typeface="Cambria Math" panose="02040503050406030204" pitchFamily="18" charset="0"/>
                        <a:ea typeface="Cambria Math" panose="02040503050406030204" pitchFamily="18" charset="0"/>
                        <a:cs typeface="Arial" panose="020B0604020202020204" pitchFamily="34" charset="0"/>
                      </a:rPr>
                      <m:t>∈</m:t>
                    </m:r>
                    <m:r>
                      <a:rPr lang="vi-VN" sz="160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{1;2}.</m:t>
                    </m:r>
                  </m:oMath>
                </a14:m>
                <a:r>
                  <a:rPr lang="en-US" sz="1600" kern="1200" smtClean="0">
                    <a:solidFill>
                      <a:srgbClr val="D1EDBE">
                        <a:lumMod val="10000"/>
                      </a:srgbClr>
                    </a:solidFill>
                    <a:ea typeface="Calibri" panose="020F0502020204030204" pitchFamily="34" charset="0"/>
                    <a:cs typeface="Arial" panose="020B0604020202020204" pitchFamily="34" charset="0"/>
                  </a:rPr>
                  <a:t> </a:t>
                </a:r>
                <a:r>
                  <a:rPr lang="vi-VN" sz="1600" kern="1200">
                    <a:solidFill>
                      <a:srgbClr val="D1EDBE">
                        <a:lumMod val="10000"/>
                      </a:srgbClr>
                    </a:solidFill>
                    <a:ea typeface="Calibri" panose="020F0502020204030204" pitchFamily="34" charset="0"/>
                    <a:cs typeface="Arial" panose="020B0604020202020204" pitchFamily="34" charset="0"/>
                  </a:rPr>
                  <a:t>Nếu trả lời sai thì thí sinh dừng cuộc thi tại </a:t>
                </a:r>
                <a:r>
                  <a:rPr lang="vi-VN" sz="1600" kern="1200">
                    <a:solidFill>
                      <a:srgbClr val="D1EDBE">
                        <a:lumMod val="10000"/>
                      </a:srgbClr>
                    </a:solidFill>
                    <a:ea typeface="Calibri" panose="020F0502020204030204" pitchFamily="34" charset="0"/>
                    <a:cs typeface="Arial" panose="020B0604020202020204" pitchFamily="34" charset="0"/>
                  </a:rPr>
                  <a:t>đây</a:t>
                </a:r>
                <a:r>
                  <a:rPr lang="vi-VN" sz="1600" kern="1200" smtClean="0">
                    <a:solidFill>
                      <a:srgbClr val="D1EDBE">
                        <a:lumMod val="10000"/>
                      </a:srgbClr>
                    </a:solidFill>
                    <a:ea typeface="Calibri" panose="020F0502020204030204" pitchFamily="34" charset="0"/>
                    <a:cs typeface="Arial" panose="020B0604020202020204" pitchFamily="34" charset="0"/>
                  </a:rPr>
                  <a:t>.</a:t>
                </a:r>
                <a:r>
                  <a:rPr lang="en-US" sz="1600" kern="1200" smtClean="0">
                    <a:solidFill>
                      <a:srgbClr val="D1EDBE">
                        <a:lumMod val="10000"/>
                      </a:srgbClr>
                    </a:solidFill>
                    <a:ea typeface="Calibri" panose="020F0502020204030204" pitchFamily="34" charset="0"/>
                    <a:cs typeface="Arial" panose="020B0604020202020204" pitchFamily="34" charset="0"/>
                  </a:rPr>
                  <a:t> </a:t>
                </a:r>
                <a:r>
                  <a:rPr lang="vi-VN" sz="1600" kern="1200" smtClean="0">
                    <a:solidFill>
                      <a:srgbClr val="D1EDBE">
                        <a:lumMod val="10000"/>
                      </a:srgbClr>
                    </a:solidFill>
                    <a:ea typeface="Calibri" panose="020F0502020204030204" pitchFamily="34" charset="0"/>
                    <a:cs typeface="Arial" panose="020B0604020202020204" pitchFamily="34" charset="0"/>
                  </a:rPr>
                  <a:t>Nếu </a:t>
                </a:r>
                <a:r>
                  <a:rPr lang="vi-VN" sz="1600" kern="1200">
                    <a:solidFill>
                      <a:srgbClr val="D1EDBE">
                        <a:lumMod val="10000"/>
                      </a:srgbClr>
                    </a:solidFill>
                    <a:ea typeface="Calibri" panose="020F0502020204030204" pitchFamily="34" charset="0"/>
                    <a:cs typeface="Arial" panose="020B0604020202020204" pitchFamily="34" charset="0"/>
                  </a:rPr>
                  <a:t>trả lời đúng, thí sinh sẽ đi tiếp vào vòng 2, tiếp tục bốc ngẫu nhiên một câu </a:t>
                </a:r>
                <a:r>
                  <a:rPr lang="vi-VN" sz="1600" kern="1200">
                    <a:solidFill>
                      <a:srgbClr val="D1EDBE">
                        <a:lumMod val="10000"/>
                      </a:srgbClr>
                    </a:solidFill>
                    <a:ea typeface="Calibri" panose="020F0502020204030204" pitchFamily="34" charset="0"/>
                    <a:cs typeface="Arial" panose="020B0604020202020204" pitchFamily="34" charset="0"/>
                  </a:rPr>
                  <a:t>hỏi </a:t>
                </a:r>
                <a:r>
                  <a:rPr lang="vi-VN" sz="1600" kern="1200" smtClean="0">
                    <a:solidFill>
                      <a:srgbClr val="D1EDBE">
                        <a:lumMod val="10000"/>
                      </a:srgbClr>
                    </a:solidFill>
                    <a:ea typeface="Calibri" panose="020F0502020204030204" pitchFamily="34" charset="0"/>
                    <a:cs typeface="Arial" panose="020B0604020202020204" pitchFamily="34" charset="0"/>
                  </a:rPr>
                  <a:t>loại</a:t>
                </a:r>
                <a:r>
                  <a:rPr lang="en-US" sz="1600" kern="1200" smtClean="0">
                    <a:solidFill>
                      <a:srgbClr val="D1EDBE">
                        <a:lumMod val="10000"/>
                      </a:srgbClr>
                    </a:solidFill>
                    <a:ea typeface="Calibri" panose="020F0502020204030204" pitchFamily="34" charset="0"/>
                    <a:cs typeface="Arial" panose="020B0604020202020204" pitchFamily="34" charset="0"/>
                  </a:rPr>
                  <a:t> </a:t>
                </a:r>
                <a14:m>
                  <m:oMath xmlns:m="http://schemas.openxmlformats.org/officeDocument/2006/math">
                    <m:r>
                      <a:rPr lang="en-US" sz="1600" b="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𝑗</m:t>
                    </m:r>
                    <m:r>
                      <a:rPr lang="vi-VN" sz="1600" i="1" kern="1200">
                        <a:solidFill>
                          <a:srgbClr val="D1EDBE">
                            <a:lumMod val="10000"/>
                          </a:srgbClr>
                        </a:solidFill>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vi-VN"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ctrlPr>
                      </m:dPr>
                      <m:e>
                        <m:r>
                          <a:rPr lang="vi-VN"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1;2</m:t>
                        </m:r>
                      </m:e>
                    </m:d>
                    <m:d>
                      <m:dPr>
                        <m:ctrlPr>
                          <a:rPr lang="vi-VN" sz="160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ctrlPr>
                      </m:dPr>
                      <m:e>
                        <m:r>
                          <a:rPr lang="en-US" sz="1600" b="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𝑗</m:t>
                        </m:r>
                        <m:r>
                          <a:rPr lang="en-US" sz="1600" b="0" i="1" kern="1200" smtClean="0">
                            <a:solidFill>
                              <a:srgbClr val="D1EDBE">
                                <a:lumMod val="10000"/>
                              </a:srgbClr>
                            </a:solidFill>
                            <a:latin typeface="Cambria Math" panose="02040503050406030204" pitchFamily="18" charset="0"/>
                            <a:ea typeface="Cambria Math" panose="02040503050406030204" pitchFamily="18" charset="0"/>
                            <a:cs typeface="Arial" panose="020B0604020202020204" pitchFamily="34" charset="0"/>
                          </a:rPr>
                          <m:t>≠</m:t>
                        </m:r>
                        <m:r>
                          <a:rPr lang="en-US" sz="1600" b="0" i="1" kern="1200" smtClean="0">
                            <a:solidFill>
                              <a:srgbClr val="D1EDBE">
                                <a:lumMod val="10000"/>
                              </a:srgbClr>
                            </a:solidFill>
                            <a:latin typeface="Cambria Math" panose="02040503050406030204" pitchFamily="18" charset="0"/>
                            <a:ea typeface="Cambria Math" panose="02040503050406030204" pitchFamily="18" charset="0"/>
                            <a:cs typeface="Arial" panose="020B0604020202020204" pitchFamily="34" charset="0"/>
                          </a:rPr>
                          <m:t>𝑖</m:t>
                        </m:r>
                      </m:e>
                    </m:d>
                  </m:oMath>
                </a14:m>
                <a:r>
                  <a:rPr lang="en-US" sz="1600" kern="1200" smtClean="0">
                    <a:solidFill>
                      <a:srgbClr val="D1EDBE">
                        <a:lumMod val="10000"/>
                      </a:srgbClr>
                    </a:solidFill>
                    <a:ea typeface="Calibri" panose="020F0502020204030204" pitchFamily="34" charset="0"/>
                    <a:cs typeface="Arial" panose="020B0604020202020204" pitchFamily="34" charset="0"/>
                  </a:rPr>
                  <a:t>. </a:t>
                </a:r>
                <a:r>
                  <a:rPr lang="vi-VN" sz="1600" kern="1200" smtClean="0">
                    <a:solidFill>
                      <a:srgbClr val="D1EDBE">
                        <a:lumMod val="10000"/>
                      </a:srgbClr>
                    </a:solidFill>
                    <a:ea typeface="Calibri" panose="020F0502020204030204" pitchFamily="34" charset="0"/>
                    <a:cs typeface="Arial" panose="020B0604020202020204" pitchFamily="34" charset="0"/>
                  </a:rPr>
                  <a:t>Sau </a:t>
                </a:r>
                <a:r>
                  <a:rPr lang="vi-VN" sz="1600" kern="1200">
                    <a:solidFill>
                      <a:srgbClr val="D1EDBE">
                        <a:lumMod val="10000"/>
                      </a:srgbClr>
                    </a:solidFill>
                    <a:ea typeface="Calibri" panose="020F0502020204030204" pitchFamily="34" charset="0"/>
                    <a:cs typeface="Arial" panose="020B0604020202020204" pitchFamily="34" charset="0"/>
                  </a:rPr>
                  <a:t>khi thí sinh trả lời câu hỏi này, cuộc thi kết thúc. Thí sinh </a:t>
                </a:r>
                <a:r>
                  <a:rPr lang="vi-VN" sz="1600" kern="1200">
                    <a:solidFill>
                      <a:srgbClr val="D1EDBE">
                        <a:lumMod val="10000"/>
                      </a:srgbClr>
                    </a:solidFill>
                    <a:ea typeface="Calibri" panose="020F0502020204030204" pitchFamily="34" charset="0"/>
                    <a:cs typeface="Arial" panose="020B0604020202020204" pitchFamily="34" charset="0"/>
                  </a:rPr>
                  <a:t>sẽ </a:t>
                </a:r>
                <a:r>
                  <a:rPr lang="vi-VN" sz="1600" kern="1200" smtClean="0">
                    <a:solidFill>
                      <a:srgbClr val="D1EDBE">
                        <a:lumMod val="10000"/>
                      </a:srgbClr>
                    </a:solidFill>
                    <a:ea typeface="Calibri" panose="020F0502020204030204" pitchFamily="34" charset="0"/>
                    <a:cs typeface="Arial" panose="020B0604020202020204" pitchFamily="34" charset="0"/>
                  </a:rPr>
                  <a:t>nhận</a:t>
                </a:r>
                <a:r>
                  <a:rPr lang="en-US" sz="1600" kern="1200" smtClean="0">
                    <a:solidFill>
                      <a:srgbClr val="D1EDBE">
                        <a:lumMod val="10000"/>
                      </a:srgbClr>
                    </a:solidFill>
                    <a:ea typeface="Calibri" panose="020F0502020204030204" pitchFamily="34" charset="0"/>
                    <a:cs typeface="Arial" panose="020B0604020202020204" pitchFamily="34" charset="0"/>
                  </a:rPr>
                  <a:t> </a:t>
                </a:r>
                <a:r>
                  <a:rPr lang="vi-VN" sz="1600" kern="1200" smtClean="0">
                    <a:solidFill>
                      <a:srgbClr val="D1EDBE">
                        <a:lumMod val="10000"/>
                      </a:srgbClr>
                    </a:solidFill>
                    <a:ea typeface="Calibri" panose="020F0502020204030204" pitchFamily="34" charset="0"/>
                    <a:cs typeface="Arial" panose="020B0604020202020204" pitchFamily="34" charset="0"/>
                  </a:rPr>
                  <a:t>được </a:t>
                </a:r>
                <a14:m>
                  <m:oMath xmlns:m="http://schemas.openxmlformats.org/officeDocument/2006/math">
                    <m:sSub>
                      <m:sSubPr>
                        <m:ctrlPr>
                          <a:rPr lang="vi-VN" sz="160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ctrlPr>
                      </m:sSubPr>
                      <m:e>
                        <m:r>
                          <a:rPr lang="vi-VN"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𝑉</m:t>
                        </m:r>
                      </m:e>
                      <m:sub>
                        <m:r>
                          <a:rPr lang="en-US" sz="1600" b="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𝑖</m:t>
                        </m:r>
                      </m:sub>
                    </m:sSub>
                  </m:oMath>
                </a14:m>
                <a:r>
                  <a:rPr lang="vi-VN" sz="1600" kern="1200">
                    <a:solidFill>
                      <a:srgbClr val="D1EDBE">
                        <a:lumMod val="10000"/>
                      </a:srgbClr>
                    </a:solidFill>
                    <a:ea typeface="Calibri" panose="020F0502020204030204" pitchFamily="34" charset="0"/>
                    <a:cs typeface="Arial" panose="020B0604020202020204" pitchFamily="34" charset="0"/>
                  </a:rPr>
                  <a:t> điểm nếu trả lời đúng câu hỏi loại </a:t>
                </a:r>
                <a14:m>
                  <m:oMath xmlns:m="http://schemas.openxmlformats.org/officeDocument/2006/math">
                    <m:r>
                      <a:rPr lang="vi-VN"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𝑖</m:t>
                    </m:r>
                    <m:r>
                      <a:rPr lang="vi-VN" sz="1600" i="1" kern="1200">
                        <a:solidFill>
                          <a:srgbClr val="D1EDBE">
                            <a:lumMod val="10000"/>
                          </a:srgbClr>
                        </a:solidFill>
                        <a:latin typeface="Cambria Math" panose="02040503050406030204" pitchFamily="18" charset="0"/>
                        <a:ea typeface="Cambria Math" panose="02040503050406030204" pitchFamily="18" charset="0"/>
                        <a:cs typeface="Arial" panose="020B0604020202020204" pitchFamily="34" charset="0"/>
                      </a:rPr>
                      <m:t>∈</m:t>
                    </m:r>
                    <m:r>
                      <a:rPr lang="vi-VN"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{1;2}.</m:t>
                    </m:r>
                  </m:oMath>
                </a14:m>
                <a:r>
                  <a:rPr lang="en-US" sz="1600" kern="1200">
                    <a:solidFill>
                      <a:srgbClr val="D1EDBE">
                        <a:lumMod val="10000"/>
                      </a:srgbClr>
                    </a:solidFill>
                    <a:ea typeface="Calibri" panose="020F0502020204030204" pitchFamily="34" charset="0"/>
                    <a:cs typeface="Arial" panose="020B0604020202020204" pitchFamily="34" charset="0"/>
                  </a:rPr>
                  <a:t> </a:t>
                </a:r>
                <a:r>
                  <a:rPr lang="vi-VN" sz="1600" kern="1200">
                    <a:solidFill>
                      <a:srgbClr val="D1EDBE">
                        <a:lumMod val="10000"/>
                      </a:srgbClr>
                    </a:solidFill>
                    <a:ea typeface="Calibri" panose="020F0502020204030204" pitchFamily="34" charset="0"/>
                    <a:cs typeface="Arial" panose="020B0604020202020204" pitchFamily="34" charset="0"/>
                  </a:rPr>
                  <a:t>Giả thiết rằng việc trả lời </a:t>
                </a:r>
                <a:r>
                  <a:rPr lang="vi-VN" sz="1600" kern="1200">
                    <a:solidFill>
                      <a:srgbClr val="D1EDBE">
                        <a:lumMod val="10000"/>
                      </a:srgbClr>
                    </a:solidFill>
                    <a:ea typeface="Calibri" panose="020F0502020204030204" pitchFamily="34" charset="0"/>
                    <a:cs typeface="Arial" panose="020B0604020202020204" pitchFamily="34" charset="0"/>
                  </a:rPr>
                  <a:t>đúng </a:t>
                </a:r>
                <a:r>
                  <a:rPr lang="vi-VN" sz="1600" kern="1200" smtClean="0">
                    <a:solidFill>
                      <a:srgbClr val="D1EDBE">
                        <a:lumMod val="10000"/>
                      </a:srgbClr>
                    </a:solidFill>
                    <a:ea typeface="Calibri" panose="020F0502020204030204" pitchFamily="34" charset="0"/>
                    <a:cs typeface="Arial" panose="020B0604020202020204" pitchFamily="34" charset="0"/>
                  </a:rPr>
                  <a:t>câu</a:t>
                </a:r>
                <a:r>
                  <a:rPr lang="en-US" sz="1600" kern="1200" smtClean="0">
                    <a:solidFill>
                      <a:srgbClr val="D1EDBE">
                        <a:lumMod val="10000"/>
                      </a:srgbClr>
                    </a:solidFill>
                    <a:ea typeface="Calibri" panose="020F0502020204030204" pitchFamily="34" charset="0"/>
                    <a:cs typeface="Arial" panose="020B0604020202020204" pitchFamily="34" charset="0"/>
                  </a:rPr>
                  <a:t> </a:t>
                </a:r>
                <a:r>
                  <a:rPr lang="vi-VN" sz="1600" kern="1200" smtClean="0">
                    <a:solidFill>
                      <a:srgbClr val="D1EDBE">
                        <a:lumMod val="10000"/>
                      </a:srgbClr>
                    </a:solidFill>
                    <a:ea typeface="Calibri" panose="020F0502020204030204" pitchFamily="34" charset="0"/>
                    <a:cs typeface="Arial" panose="020B0604020202020204" pitchFamily="34" charset="0"/>
                  </a:rPr>
                  <a:t>hỏi </a:t>
                </a:r>
                <a:r>
                  <a:rPr lang="vi-VN" sz="1600" kern="1200">
                    <a:solidFill>
                      <a:srgbClr val="D1EDBE">
                        <a:lumMod val="10000"/>
                      </a:srgbClr>
                    </a:solidFill>
                    <a:ea typeface="Calibri" panose="020F0502020204030204" pitchFamily="34" charset="0"/>
                    <a:cs typeface="Arial" panose="020B0604020202020204" pitchFamily="34" charset="0"/>
                  </a:rPr>
                  <a:t>vòng 1 sẽ không ảnh hưởng đến xác suất trả lời đúng hay sai câu hỏi ở vòng </a:t>
                </a:r>
                <a:r>
                  <a:rPr lang="vi-VN" sz="1600" kern="1200">
                    <a:solidFill>
                      <a:srgbClr val="D1EDBE">
                        <a:lumMod val="10000"/>
                      </a:srgbClr>
                    </a:solidFill>
                    <a:ea typeface="Calibri" panose="020F0502020204030204" pitchFamily="34" charset="0"/>
                    <a:cs typeface="Arial" panose="020B0604020202020204" pitchFamily="34" charset="0"/>
                  </a:rPr>
                  <a:t>2</a:t>
                </a:r>
                <a:r>
                  <a:rPr lang="vi-VN" sz="1600" kern="1200" smtClean="0">
                    <a:solidFill>
                      <a:srgbClr val="D1EDBE">
                        <a:lumMod val="10000"/>
                      </a:srgbClr>
                    </a:solidFill>
                    <a:ea typeface="Calibri" panose="020F0502020204030204" pitchFamily="34" charset="0"/>
                    <a:cs typeface="Arial" panose="020B0604020202020204" pitchFamily="34" charset="0"/>
                  </a:rPr>
                  <a:t>.</a:t>
                </a:r>
                <a:r>
                  <a:rPr lang="en-US" sz="1600" kern="1200" smtClean="0">
                    <a:solidFill>
                      <a:srgbClr val="D1EDBE">
                        <a:lumMod val="10000"/>
                      </a:srgbClr>
                    </a:solidFill>
                    <a:ea typeface="Calibri" panose="020F0502020204030204" pitchFamily="34" charset="0"/>
                    <a:cs typeface="Arial" panose="020B0604020202020204" pitchFamily="34" charset="0"/>
                  </a:rPr>
                  <a:t> </a:t>
                </a:r>
                <a:r>
                  <a:rPr lang="vi-VN" sz="1600" kern="1200" smtClean="0">
                    <a:solidFill>
                      <a:srgbClr val="D1EDBE">
                        <a:lumMod val="10000"/>
                      </a:srgbClr>
                    </a:solidFill>
                    <a:ea typeface="Calibri" panose="020F0502020204030204" pitchFamily="34" charset="0"/>
                    <a:cs typeface="Arial" panose="020B0604020202020204" pitchFamily="34" charset="0"/>
                  </a:rPr>
                  <a:t>Bạn </a:t>
                </a:r>
                <a:r>
                  <a:rPr lang="vi-VN" sz="1600" kern="1200">
                    <a:solidFill>
                      <a:srgbClr val="D1EDBE">
                        <a:lumMod val="10000"/>
                      </a:srgbClr>
                    </a:solidFill>
                    <a:ea typeface="Calibri" panose="020F0502020204030204" pitchFamily="34" charset="0"/>
                    <a:cs typeface="Arial" panose="020B0604020202020204" pitchFamily="34" charset="0"/>
                  </a:rPr>
                  <a:t>An tham gia cuộc thi. Gọi </a:t>
                </a:r>
                <a14:m>
                  <m:oMath xmlns:m="http://schemas.openxmlformats.org/officeDocument/2006/math">
                    <m:sSub>
                      <m:sSubPr>
                        <m:ctrlPr>
                          <a:rPr lang="vi-VN"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ctrlPr>
                      </m:sSubPr>
                      <m:e>
                        <m:r>
                          <a:rPr lang="en-US" sz="1600" b="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𝐸</m:t>
                        </m:r>
                      </m:e>
                      <m:sub>
                        <m:r>
                          <a:rPr lang="en-US"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𝑖</m:t>
                        </m:r>
                      </m:sub>
                    </m:sSub>
                  </m:oMath>
                </a14:m>
                <a:r>
                  <a:rPr lang="vi-VN" sz="1600" kern="1200">
                    <a:solidFill>
                      <a:srgbClr val="D1EDBE">
                        <a:lumMod val="10000"/>
                      </a:srgbClr>
                    </a:solidFill>
                    <a:ea typeface="Calibri" panose="020F0502020204030204" pitchFamily="34" charset="0"/>
                    <a:cs typeface="Arial" panose="020B0604020202020204" pitchFamily="34" charset="0"/>
                  </a:rPr>
                  <a:t> là biến cố: “An trả lời đúng câu hỏi loại </a:t>
                </a:r>
                <a14:m>
                  <m:oMath xmlns:m="http://schemas.openxmlformats.org/officeDocument/2006/math">
                    <m:r>
                      <a:rPr lang="vi-VN" sz="160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𝑖</m:t>
                    </m:r>
                  </m:oMath>
                </a14:m>
                <a:r>
                  <a:rPr lang="vi-VN" sz="1600" kern="1200">
                    <a:solidFill>
                      <a:srgbClr val="D1EDBE">
                        <a:lumMod val="10000"/>
                      </a:srgbClr>
                    </a:solidFill>
                    <a:ea typeface="Calibri" panose="020F0502020204030204" pitchFamily="34" charset="0"/>
                    <a:cs typeface="Arial" panose="020B0604020202020204" pitchFamily="34" charset="0"/>
                  </a:rPr>
                  <a:t>" (</a:t>
                </a:r>
                <a14:m>
                  <m:oMath xmlns:m="http://schemas.openxmlformats.org/officeDocument/2006/math">
                    <m:r>
                      <a:rPr lang="vi-VN"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𝑖</m:t>
                    </m:r>
                    <m:r>
                      <a:rPr lang="vi-VN" sz="1600" i="1" kern="1200">
                        <a:solidFill>
                          <a:srgbClr val="D1EDBE">
                            <a:lumMod val="10000"/>
                          </a:srgbClr>
                        </a:solidFill>
                        <a:latin typeface="Cambria Math" panose="02040503050406030204" pitchFamily="18" charset="0"/>
                        <a:ea typeface="Cambria Math" panose="02040503050406030204" pitchFamily="18" charset="0"/>
                        <a:cs typeface="Arial" panose="020B0604020202020204" pitchFamily="34" charset="0"/>
                      </a:rPr>
                      <m:t>∈</m:t>
                    </m:r>
                    <m:r>
                      <a:rPr lang="vi-VN"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{1;2}</m:t>
                    </m:r>
                  </m:oMath>
                </a14:m>
                <a:r>
                  <a:rPr lang="vi-VN" sz="1600" kern="1200" smtClean="0">
                    <a:solidFill>
                      <a:srgbClr val="D1EDBE">
                        <a:lumMod val="10000"/>
                      </a:srgbClr>
                    </a:solidFill>
                    <a:ea typeface="Calibri" panose="020F0502020204030204" pitchFamily="34" charset="0"/>
                    <a:cs typeface="Arial" panose="020B0604020202020204" pitchFamily="34" charset="0"/>
                  </a:rPr>
                  <a:t>).</a:t>
                </a:r>
                <a:r>
                  <a:rPr lang="en-US" sz="1600" kern="1200" smtClean="0">
                    <a:solidFill>
                      <a:srgbClr val="D1EDBE">
                        <a:lumMod val="10000"/>
                      </a:srgbClr>
                    </a:solidFill>
                    <a:ea typeface="Calibri" panose="020F0502020204030204" pitchFamily="34" charset="0"/>
                    <a:cs typeface="Arial" panose="020B0604020202020204" pitchFamily="34" charset="0"/>
                  </a:rPr>
                  <a:t> </a:t>
                </a:r>
                <a:r>
                  <a:rPr lang="vi-VN" sz="1600" kern="1200">
                    <a:solidFill>
                      <a:srgbClr val="D1EDBE">
                        <a:lumMod val="10000"/>
                      </a:srgbClr>
                    </a:solidFill>
                    <a:ea typeface="Calibri" panose="020F0502020204030204" pitchFamily="34" charset="0"/>
                    <a:cs typeface="Arial" panose="020B0604020202020204" pitchFamily="34" charset="0"/>
                  </a:rPr>
                  <a:t>Giả sử </a:t>
                </a:r>
                <a14:m>
                  <m:oMath xmlns:m="http://schemas.openxmlformats.org/officeDocument/2006/math">
                    <m:r>
                      <a:rPr lang="vi-VN" sz="160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𝑃</m:t>
                    </m:r>
                    <m:d>
                      <m:dPr>
                        <m:ctrlPr>
                          <a:rPr lang="vi-VN" sz="160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vi-VN"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ctrlPr>
                          </m:sSubPr>
                          <m:e>
                            <m:r>
                              <a:rPr lang="en-US"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𝐸</m:t>
                            </m:r>
                          </m:e>
                          <m:sub>
                            <m:r>
                              <a:rPr lang="en-US"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𝑖</m:t>
                            </m:r>
                          </m:sub>
                        </m:sSub>
                      </m:e>
                    </m:d>
                    <m:r>
                      <a:rPr lang="vi-VN"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m:t>
                    </m:r>
                    <m:sSub>
                      <m:sSubPr>
                        <m:ctrlPr>
                          <a:rPr lang="vi-VN"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ctrlPr>
                      </m:sSubPr>
                      <m:e>
                        <m:r>
                          <a:rPr lang="en-US" sz="1600" b="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𝑝</m:t>
                        </m:r>
                      </m:e>
                      <m:sub>
                        <m:r>
                          <a:rPr lang="en-US"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𝑖</m:t>
                        </m:r>
                      </m:sub>
                    </m:sSub>
                    <m:r>
                      <a:rPr lang="en-US" sz="1600" b="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m:t>
                    </m:r>
                  </m:oMath>
                </a14:m>
                <a:endParaRPr lang="en-US" sz="1600" kern="1200" smtClean="0">
                  <a:solidFill>
                    <a:srgbClr val="D1EDBE">
                      <a:lumMod val="10000"/>
                    </a:srgbClr>
                  </a:solidFill>
                  <a:ea typeface="Calibri" panose="020F0502020204030204" pitchFamily="34" charset="0"/>
                  <a:cs typeface="Arial" panose="020B0604020202020204" pitchFamily="34" charset="0"/>
                </a:endParaRPr>
              </a:p>
              <a:p>
                <a:pPr lvl="0" algn="just">
                  <a:lnSpc>
                    <a:spcPct val="155000"/>
                  </a:lnSpc>
                  <a:defRPr/>
                </a:pPr>
                <a:r>
                  <a:rPr lang="vi-VN" sz="1600" kern="1200" smtClean="0">
                    <a:solidFill>
                      <a:srgbClr val="D1EDBE">
                        <a:lumMod val="10000"/>
                      </a:srgbClr>
                    </a:solidFill>
                    <a:ea typeface="Calibri" panose="020F0502020204030204" pitchFamily="34" charset="0"/>
                    <a:cs typeface="Arial" panose="020B0604020202020204" pitchFamily="34" charset="0"/>
                  </a:rPr>
                  <a:t>a) Với </a:t>
                </a:r>
                <a:r>
                  <a:rPr lang="vi-VN" sz="1600" kern="1200">
                    <a:solidFill>
                      <a:srgbClr val="D1EDBE">
                        <a:lumMod val="10000"/>
                      </a:srgbClr>
                    </a:solidFill>
                    <a:ea typeface="Calibri" panose="020F0502020204030204" pitchFamily="34" charset="0"/>
                    <a:cs typeface="Arial" panose="020B0604020202020204" pitchFamily="34" charset="0"/>
                  </a:rPr>
                  <a:t>điều kiện nào thì ở vòng 1, An nên bốc ngẫu nhiên câu hỏi loại </a:t>
                </a:r>
                <a:r>
                  <a:rPr lang="vi-VN" sz="1600" kern="1200">
                    <a:solidFill>
                      <a:srgbClr val="D1EDBE">
                        <a:lumMod val="10000"/>
                      </a:srgbClr>
                    </a:solidFill>
                    <a:ea typeface="Calibri" panose="020F0502020204030204" pitchFamily="34" charset="0"/>
                    <a:cs typeface="Arial" panose="020B0604020202020204" pitchFamily="34" charset="0"/>
                  </a:rPr>
                  <a:t>1</a:t>
                </a:r>
                <a:r>
                  <a:rPr lang="vi-VN" sz="1600" kern="1200" smtClean="0">
                    <a:solidFill>
                      <a:srgbClr val="D1EDBE">
                        <a:lumMod val="10000"/>
                      </a:srgbClr>
                    </a:solidFill>
                    <a:ea typeface="Calibri" panose="020F0502020204030204" pitchFamily="34" charset="0"/>
                    <a:cs typeface="Arial" panose="020B0604020202020204" pitchFamily="34" charset="0"/>
                  </a:rPr>
                  <a:t>?</a:t>
                </a:r>
                <a:endParaRPr lang="en-US" sz="1600" kern="1200" smtClean="0">
                  <a:solidFill>
                    <a:srgbClr val="D1EDBE">
                      <a:lumMod val="10000"/>
                    </a:srgbClr>
                  </a:solidFill>
                  <a:ea typeface="Calibri" panose="020F0502020204030204" pitchFamily="34" charset="0"/>
                  <a:cs typeface="Arial" panose="020B0604020202020204" pitchFamily="34" charset="0"/>
                </a:endParaRPr>
              </a:p>
              <a:p>
                <a:pPr lvl="0" algn="just">
                  <a:lnSpc>
                    <a:spcPct val="155000"/>
                  </a:lnSpc>
                  <a:defRPr/>
                </a:pPr>
                <a:r>
                  <a:rPr lang="vi-VN" sz="1600" kern="1200" smtClean="0">
                    <a:solidFill>
                      <a:srgbClr val="D1EDBE">
                        <a:lumMod val="10000"/>
                      </a:srgbClr>
                    </a:solidFill>
                    <a:ea typeface="Calibri" panose="020F0502020204030204" pitchFamily="34" charset="0"/>
                    <a:cs typeface="Arial" panose="020B0604020202020204" pitchFamily="34" charset="0"/>
                  </a:rPr>
                  <a:t>b</a:t>
                </a:r>
                <a:r>
                  <a:rPr lang="vi-VN" sz="1600" kern="1200">
                    <a:solidFill>
                      <a:srgbClr val="D1EDBE">
                        <a:lumMod val="10000"/>
                      </a:srgbClr>
                    </a:solidFill>
                    <a:ea typeface="Calibri" panose="020F0502020204030204" pitchFamily="34" charset="0"/>
                    <a:cs typeface="Arial" panose="020B0604020202020204" pitchFamily="34" charset="0"/>
                  </a:rPr>
                  <a:t>) </a:t>
                </a:r>
                <a:r>
                  <a:rPr lang="vi-VN" sz="1600" kern="1200">
                    <a:solidFill>
                      <a:srgbClr val="D1EDBE">
                        <a:lumMod val="10000"/>
                      </a:srgbClr>
                    </a:solidFill>
                    <a:ea typeface="Calibri" panose="020F0502020204030204" pitchFamily="34" charset="0"/>
                    <a:cs typeface="Arial" panose="020B0604020202020204" pitchFamily="34" charset="0"/>
                  </a:rPr>
                  <a:t>Giả </a:t>
                </a:r>
                <a:r>
                  <a:rPr lang="vi-VN" sz="1600" kern="1200" smtClean="0">
                    <a:solidFill>
                      <a:srgbClr val="D1EDBE">
                        <a:lumMod val="10000"/>
                      </a:srgbClr>
                    </a:solidFill>
                    <a:ea typeface="Calibri" panose="020F0502020204030204" pitchFamily="34" charset="0"/>
                    <a:cs typeface="Arial" panose="020B0604020202020204" pitchFamily="34" charset="0"/>
                  </a:rPr>
                  <a:t>sử</a:t>
                </a:r>
                <a:r>
                  <a:rPr lang="en-US" sz="1600" kern="1200" smtClean="0">
                    <a:solidFill>
                      <a:srgbClr val="D1EDBE">
                        <a:lumMod val="10000"/>
                      </a:srgbClr>
                    </a:solidFill>
                    <a:ea typeface="Calibri" panose="020F0502020204030204" pitchFamily="34" charset="0"/>
                    <a:cs typeface="Arial" panose="020B0604020202020204" pitchFamily="34" charset="0"/>
                  </a:rPr>
                  <a:t> </a:t>
                </a:r>
                <a14:m>
                  <m:oMath xmlns:m="http://schemas.openxmlformats.org/officeDocument/2006/math">
                    <m:sSub>
                      <m:sSubPr>
                        <m:ctrlPr>
                          <a:rPr lang="vi-VN"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ctrlPr>
                      </m:sSubPr>
                      <m:e>
                        <m:r>
                          <a:rPr lang="en-US"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𝑝</m:t>
                        </m:r>
                      </m:e>
                      <m:sub>
                        <m:r>
                          <a:rPr lang="en-US" sz="1600" b="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1</m:t>
                        </m:r>
                      </m:sub>
                    </m:sSub>
                    <m:r>
                      <a:rPr lang="vi-VN" sz="160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=0,6</m:t>
                    </m:r>
                    <m:r>
                      <a:rPr lang="en-US" sz="1600" b="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 </m:t>
                    </m:r>
                    <m:sSub>
                      <m:sSubPr>
                        <m:ctrlPr>
                          <a:rPr lang="vi-VN"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ctrlPr>
                      </m:sSubPr>
                      <m:e>
                        <m:r>
                          <a:rPr lang="en-US"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𝑝</m:t>
                        </m:r>
                      </m:e>
                      <m:sub>
                        <m:r>
                          <a:rPr lang="en-US" sz="1600" b="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2</m:t>
                        </m:r>
                      </m:sub>
                    </m:sSub>
                    <m:r>
                      <a:rPr lang="vi-VN" sz="160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=0,8</m:t>
                    </m:r>
                    <m:r>
                      <a:rPr lang="en-US" sz="1600" b="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 </m:t>
                    </m:r>
                    <m:sSub>
                      <m:sSubPr>
                        <m:ctrlPr>
                          <a:rPr lang="vi-VN"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ctrlPr>
                      </m:sSubPr>
                      <m:e>
                        <m:r>
                          <a:rPr lang="en-US" sz="1600" b="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𝑉</m:t>
                        </m:r>
                      </m:e>
                      <m:sub>
                        <m:r>
                          <a:rPr lang="en-US"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1</m:t>
                        </m:r>
                      </m:sub>
                    </m:sSub>
                    <m:r>
                      <a:rPr lang="vi-VN" sz="160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 20</m:t>
                    </m:r>
                    <m:r>
                      <a:rPr lang="en-US" sz="1600" b="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 </m:t>
                    </m:r>
                    <m:sSub>
                      <m:sSubPr>
                        <m:ctrlPr>
                          <a:rPr lang="vi-VN"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ctrlPr>
                      </m:sSubPr>
                      <m:e>
                        <m:r>
                          <a:rPr lang="en-US" sz="1600" i="1" kern="120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𝑉</m:t>
                        </m:r>
                      </m:e>
                      <m:sub>
                        <m:r>
                          <a:rPr lang="en-US" sz="1600" b="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2</m:t>
                        </m:r>
                      </m:sub>
                    </m:sSub>
                    <m:r>
                      <a:rPr lang="vi-VN" sz="160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=10</m:t>
                    </m:r>
                  </m:oMath>
                </a14:m>
                <a:r>
                  <a:rPr lang="vi-VN" sz="1600" kern="1200">
                    <a:solidFill>
                      <a:srgbClr val="D1EDBE">
                        <a:lumMod val="10000"/>
                      </a:srgbClr>
                    </a:solidFill>
                    <a:ea typeface="Calibri" panose="020F0502020204030204" pitchFamily="34" charset="0"/>
                    <a:cs typeface="Arial" panose="020B0604020202020204" pitchFamily="34" charset="0"/>
                  </a:rPr>
                  <a:t>. Khi đó ở vòng 1, An nên bốc </a:t>
                </a:r>
                <a:r>
                  <a:rPr lang="vi-VN" sz="1600" kern="1200">
                    <a:solidFill>
                      <a:srgbClr val="D1EDBE">
                        <a:lumMod val="10000"/>
                      </a:srgbClr>
                    </a:solidFill>
                    <a:ea typeface="Calibri" panose="020F0502020204030204" pitchFamily="34" charset="0"/>
                    <a:cs typeface="Arial" panose="020B0604020202020204" pitchFamily="34" charset="0"/>
                  </a:rPr>
                  <a:t>ngẫu </a:t>
                </a:r>
                <a:r>
                  <a:rPr lang="vi-VN" sz="1600" kern="1200" smtClean="0">
                    <a:solidFill>
                      <a:srgbClr val="D1EDBE">
                        <a:lumMod val="10000"/>
                      </a:srgbClr>
                    </a:solidFill>
                    <a:ea typeface="Calibri" panose="020F0502020204030204" pitchFamily="34" charset="0"/>
                    <a:cs typeface="Arial" panose="020B0604020202020204" pitchFamily="34" charset="0"/>
                  </a:rPr>
                  <a:t>nhiên</a:t>
                </a:r>
                <a:r>
                  <a:rPr lang="en-US" sz="1600" kern="1200" smtClean="0">
                    <a:solidFill>
                      <a:srgbClr val="D1EDBE">
                        <a:lumMod val="10000"/>
                      </a:srgbClr>
                    </a:solidFill>
                    <a:ea typeface="Calibri" panose="020F0502020204030204" pitchFamily="34" charset="0"/>
                    <a:cs typeface="Arial" panose="020B0604020202020204" pitchFamily="34" charset="0"/>
                  </a:rPr>
                  <a:t> </a:t>
                </a:r>
                <a:r>
                  <a:rPr lang="vi-VN" sz="1600" kern="1200" smtClean="0">
                    <a:solidFill>
                      <a:srgbClr val="D1EDBE">
                        <a:lumMod val="10000"/>
                      </a:srgbClr>
                    </a:solidFill>
                    <a:ea typeface="Calibri" panose="020F0502020204030204" pitchFamily="34" charset="0"/>
                    <a:cs typeface="Arial" panose="020B0604020202020204" pitchFamily="34" charset="0"/>
                  </a:rPr>
                  <a:t>câu </a:t>
                </a:r>
                <a:r>
                  <a:rPr lang="vi-VN" sz="1600" kern="1200">
                    <a:solidFill>
                      <a:srgbClr val="D1EDBE">
                        <a:lumMod val="10000"/>
                      </a:srgbClr>
                    </a:solidFill>
                    <a:ea typeface="Calibri" panose="020F0502020204030204" pitchFamily="34" charset="0"/>
                    <a:cs typeface="Arial" panose="020B0604020202020204" pitchFamily="34" charset="0"/>
                  </a:rPr>
                  <a:t>hỏi loại nào?</a:t>
                </a:r>
                <a:endParaRPr kumimoji="0" lang="en-US" sz="1600" b="0" i="0" u="none" strike="noStrike" kern="1200" cap="none" spc="0" normalizeH="0" baseline="0" noProof="0">
                  <a:ln>
                    <a:noFill/>
                  </a:ln>
                  <a:solidFill>
                    <a:srgbClr val="D1EDBE">
                      <a:lumMod val="10000"/>
                    </a:srgbClr>
                  </a:solidFill>
                  <a:effectLst/>
                  <a:uLnTx/>
                  <a:uFillTx/>
                  <a:ea typeface="Calibri" panose="020F0502020204030204" pitchFamily="34" charset="0"/>
                  <a:cs typeface="Arial" panose="020B0604020202020204" pitchFamily="34" charset="0"/>
                  <a:sym typeface="Arial"/>
                </a:endParaRPr>
              </a:p>
            </p:txBody>
          </p:sp>
        </mc:Choice>
        <mc:Fallback>
          <p:sp>
            <p:nvSpPr>
              <p:cNvPr id="13" name="Rectangle 1"/>
              <p:cNvSpPr>
                <a:spLocks noRot="1" noChangeAspect="1" noMove="1" noResize="1" noEditPoints="1" noAdjustHandles="1" noChangeArrowheads="1" noChangeShapeType="1" noTextEdit="1"/>
              </p:cNvSpPr>
              <p:nvPr/>
            </p:nvSpPr>
            <p:spPr bwMode="auto">
              <a:xfrm>
                <a:off x="337971" y="285523"/>
                <a:ext cx="8460110" cy="4241674"/>
              </a:xfrm>
              <a:prstGeom prst="rect">
                <a:avLst/>
              </a:prstGeom>
              <a:blipFill>
                <a:blip r:embed="rId3"/>
                <a:stretch>
                  <a:fillRect l="-360" r="-432" b="-8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8052250" y="4413073"/>
            <a:ext cx="652310" cy="433529"/>
          </a:xfrm>
          <a:prstGeom prst="rect">
            <a:avLst/>
          </a:prstGeom>
        </p:spPr>
      </p:pic>
    </p:spTree>
    <p:extLst>
      <p:ext uri="{BB962C8B-B14F-4D97-AF65-F5344CB8AC3E}">
        <p14:creationId xmlns:p14="http://schemas.microsoft.com/office/powerpoint/2010/main" val="3089045159"/>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21" name="Rectangle 20"/>
          <p:cNvSpPr/>
          <p:nvPr/>
        </p:nvSpPr>
        <p:spPr>
          <a:xfrm>
            <a:off x="182882" y="182882"/>
            <a:ext cx="8770288" cy="4754878"/>
          </a:xfrm>
          <a:prstGeom prst="rect">
            <a:avLst/>
          </a:prstGeom>
          <a:solidFill>
            <a:schemeClr val="accent6"/>
          </a:solidFill>
          <a:ln>
            <a:solidFill>
              <a:srgbClr val="6B7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9B09D"/>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a:off x="8082049" y="365142"/>
            <a:ext cx="652310" cy="433529"/>
          </a:xfrm>
          <a:prstGeom prst="rect">
            <a:avLst/>
          </a:prstGeom>
        </p:spPr>
      </p:pic>
      <p:grpSp>
        <p:nvGrpSpPr>
          <p:cNvPr id="5" name="Group 4"/>
          <p:cNvGrpSpPr/>
          <p:nvPr/>
        </p:nvGrpSpPr>
        <p:grpSpPr>
          <a:xfrm>
            <a:off x="500386" y="350706"/>
            <a:ext cx="819527" cy="362916"/>
            <a:chOff x="1335275" y="2180367"/>
            <a:chExt cx="819527" cy="427661"/>
          </a:xfrm>
        </p:grpSpPr>
        <p:sp>
          <p:nvSpPr>
            <p:cNvPr id="6" name="Google Shape;2177;p63"/>
            <p:cNvSpPr/>
            <p:nvPr/>
          </p:nvSpPr>
          <p:spPr>
            <a:xfrm>
              <a:off x="1335275" y="2180367"/>
              <a:ext cx="819527" cy="427661"/>
            </a:xfrm>
            <a:prstGeom prst="homePlate">
              <a:avLst>
                <a:gd name="adj" fmla="val 51801"/>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9B09D"/>
                </a:solidFill>
                <a:effectLst/>
                <a:uLnTx/>
                <a:uFillTx/>
                <a:latin typeface="Barlow Semi Condensed SemiBold"/>
                <a:ea typeface="Barlow Semi Condensed SemiBold"/>
                <a:cs typeface="Barlow Semi Condensed SemiBold"/>
                <a:sym typeface="Barlow Semi Condensed SemiBold"/>
              </a:endParaRPr>
            </a:p>
          </p:txBody>
        </p:sp>
        <p:sp>
          <p:nvSpPr>
            <p:cNvPr id="7" name="Rectangle 6"/>
            <p:cNvSpPr/>
            <p:nvPr/>
          </p:nvSpPr>
          <p:spPr>
            <a:xfrm>
              <a:off x="1335276" y="2197379"/>
              <a:ext cx="659155" cy="35394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700" b="1" i="1" u="none" strike="noStrike" kern="0" cap="none" spc="0" normalizeH="0" baseline="0" noProof="0">
                  <a:ln>
                    <a:noFill/>
                  </a:ln>
                  <a:solidFill>
                    <a:srgbClr val="000000"/>
                  </a:solidFill>
                  <a:effectLst/>
                  <a:uLnTx/>
                  <a:uFillTx/>
                  <a:latin typeface="Arial" panose="020B0604020202020204" pitchFamily="34" charset="0"/>
                  <a:ea typeface="+mn-ea"/>
                  <a:cs typeface="Arial"/>
                  <a:sym typeface="Arial"/>
                </a:rPr>
                <a:t>Giải</a:t>
              </a:r>
              <a:r>
                <a:rPr kumimoji="0" lang="en-US" sz="1700" b="1" i="1" u="none" strike="noStrike" kern="0" cap="none" spc="0" normalizeH="0" baseline="0" noProof="0">
                  <a:ln>
                    <a:noFill/>
                  </a:ln>
                  <a:solidFill>
                    <a:srgbClr val="000000"/>
                  </a:solidFill>
                  <a:effectLst/>
                  <a:uLnTx/>
                  <a:uFillTx/>
                  <a:latin typeface="Calibri"/>
                  <a:ea typeface="+mn-ea"/>
                  <a:cs typeface="Arial"/>
                  <a:sym typeface="Arial"/>
                </a:rPr>
                <a:t>:</a:t>
              </a:r>
              <a:endParaRPr kumimoji="0" lang="en-US" sz="1700" b="1" i="1" u="none" strike="noStrike" kern="0" cap="none" spc="0" normalizeH="0" baseline="0" noProof="0" dirty="0">
                <a:ln>
                  <a:noFill/>
                </a:ln>
                <a:solidFill>
                  <a:srgbClr val="000000"/>
                </a:solidFill>
                <a:effectLst/>
                <a:uLnTx/>
                <a:uFillTx/>
                <a:latin typeface="Arial"/>
                <a:ea typeface="+mn-ea"/>
                <a:cs typeface="Arial"/>
                <a:sym typeface="Arial"/>
              </a:endParaRPr>
            </a:p>
          </p:txBody>
        </p:sp>
      </p:grpSp>
      <mc:AlternateContent xmlns:mc="http://schemas.openxmlformats.org/markup-compatibility/2006">
        <mc:Choice xmlns:a14="http://schemas.microsoft.com/office/drawing/2010/main" Requires="a14">
          <p:sp>
            <p:nvSpPr>
              <p:cNvPr id="3" name="Rectangle 2"/>
              <p:cNvSpPr/>
              <p:nvPr/>
            </p:nvSpPr>
            <p:spPr>
              <a:xfrm>
                <a:off x="400612" y="742392"/>
                <a:ext cx="8337870" cy="418396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600" b="1" i="1" kern="100" smtClean="0">
                    <a:latin typeface="+mj-lt"/>
                    <a:ea typeface="Georgia" panose="02040502050405020303" pitchFamily="18" charset="0"/>
                    <a:cs typeface="Times New Roman" panose="02020603050405020304" pitchFamily="18" charset="0"/>
                  </a:rPr>
                  <a:t>Nếu </a:t>
                </a:r>
                <a:r>
                  <a:rPr lang="en-US" sz="1600" b="1" i="1" kern="100">
                    <a:latin typeface="+mj-lt"/>
                    <a:ea typeface="Georgia" panose="02040502050405020303" pitchFamily="18" charset="0"/>
                    <a:cs typeface="Times New Roman" panose="02020603050405020304" pitchFamily="18" charset="0"/>
                  </a:rPr>
                  <a:t>ở vòng 1 An bốc ngẫu nhiên câu hỏi loại 1.</a:t>
                </a:r>
                <a:endParaRPr lang="en-US" sz="1600" kern="100">
                  <a:effectLst/>
                  <a:latin typeface="+mj-lt"/>
                  <a:ea typeface="Aptos"/>
                  <a:cs typeface="Times New Roman" panose="02020603050405020304" pitchFamily="18" charset="0"/>
                </a:endParaRPr>
              </a:p>
              <a:p>
                <a:pPr algn="just">
                  <a:lnSpc>
                    <a:spcPct val="150000"/>
                  </a:lnSpc>
                </a:pPr>
                <a:r>
                  <a:rPr lang="en-US" sz="1600" kern="100">
                    <a:effectLst/>
                    <a:latin typeface="+mj-lt"/>
                    <a:ea typeface="Georgia" panose="02040502050405020303" pitchFamily="18" charset="0"/>
                    <a:cs typeface="Times New Roman" panose="02020603050405020304" pitchFamily="18" charset="0"/>
                  </a:rPr>
                  <a:t>i) Nếu trả lời sai thì An được 0 điểm. Cuộc thi kết thúc tại đây.</a:t>
                </a:r>
                <a:endParaRPr lang="en-US" sz="1600" kern="100">
                  <a:effectLst/>
                  <a:latin typeface="+mj-lt"/>
                  <a:ea typeface="Aptos"/>
                  <a:cs typeface="Times New Roman" panose="02020603050405020304" pitchFamily="18" charset="0"/>
                </a:endParaRPr>
              </a:p>
              <a:p>
                <a:pPr algn="just">
                  <a:lnSpc>
                    <a:spcPct val="150000"/>
                  </a:lnSpc>
                </a:pPr>
                <a:r>
                  <a:rPr lang="en-US" sz="1600" kern="100">
                    <a:effectLst/>
                    <a:latin typeface="+mj-lt"/>
                    <a:ea typeface="Georgia" panose="02040502050405020303" pitchFamily="18" charset="0"/>
                    <a:cs typeface="Times New Roman" panose="02020603050405020304" pitchFamily="18" charset="0"/>
                  </a:rPr>
                  <a:t>Vậy </a:t>
                </a:r>
                <a14:m>
                  <m:oMath xmlns:m="http://schemas.openxmlformats.org/officeDocument/2006/math">
                    <m:r>
                      <a:rPr lang="en-US" sz="1600" i="1" kern="100">
                        <a:effectLst/>
                        <a:latin typeface="+mj-lt"/>
                        <a:ea typeface="Aptos"/>
                        <a:cs typeface="Times New Roman" panose="02020603050405020304" pitchFamily="18" charset="0"/>
                      </a:rPr>
                      <m:t>𝑃</m:t>
                    </m:r>
                    <m:d>
                      <m:dPr>
                        <m:ctrlPr>
                          <a:rPr lang="en-US" sz="1600" i="1" kern="100">
                            <a:effectLst/>
                            <a:latin typeface="+mj-lt"/>
                            <a:ea typeface="Aptos"/>
                            <a:cs typeface="Times New Roman" panose="02020603050405020304" pitchFamily="18" charset="0"/>
                          </a:rPr>
                        </m:ctrlPr>
                      </m:dPr>
                      <m:e>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𝑋</m:t>
                            </m:r>
                          </m:e>
                          <m:sub>
                            <m:r>
                              <a:rPr lang="en-US" sz="1600" kern="100">
                                <a:effectLst/>
                                <a:latin typeface="+mj-lt"/>
                                <a:ea typeface="Aptos"/>
                                <a:cs typeface="Times New Roman" panose="02020603050405020304" pitchFamily="18" charset="0"/>
                              </a:rPr>
                              <m:t>1</m:t>
                            </m:r>
                          </m:sub>
                        </m:sSub>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0</m:t>
                        </m:r>
                      </m:e>
                    </m:d>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𝑃</m:t>
                    </m:r>
                    <m:d>
                      <m:dPr>
                        <m:ctrlPr>
                          <a:rPr lang="en-US" sz="1600" i="1" kern="100">
                            <a:effectLst/>
                            <a:latin typeface="+mj-lt"/>
                            <a:ea typeface="Aptos"/>
                            <a:cs typeface="Times New Roman" panose="02020603050405020304" pitchFamily="18" charset="0"/>
                          </a:rPr>
                        </m:ctrlPr>
                      </m:dPr>
                      <m:e>
                        <m:acc>
                          <m:accPr>
                            <m:chr m:val="̅"/>
                            <m:ctrlPr>
                              <a:rPr lang="en-US" sz="1600" i="1" kern="100">
                                <a:effectLst/>
                                <a:latin typeface="+mj-lt"/>
                                <a:ea typeface="Aptos"/>
                                <a:cs typeface="Times New Roman" panose="02020603050405020304" pitchFamily="18" charset="0"/>
                              </a:rPr>
                            </m:ctrlPr>
                          </m:accPr>
                          <m:e>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𝐸</m:t>
                                </m:r>
                              </m:e>
                              <m:sub>
                                <m:r>
                                  <a:rPr lang="en-US" sz="1600" kern="100">
                                    <a:effectLst/>
                                    <a:latin typeface="+mj-lt"/>
                                    <a:ea typeface="Aptos"/>
                                    <a:cs typeface="Times New Roman" panose="02020603050405020304" pitchFamily="18" charset="0"/>
                                  </a:rPr>
                                  <m:t>1</m:t>
                                </m:r>
                              </m:sub>
                            </m:sSub>
                          </m:e>
                        </m:acc>
                      </m:e>
                    </m:d>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1</m:t>
                    </m:r>
                    <m:r>
                      <a:rPr lang="en-US" sz="1600" i="1" kern="100">
                        <a:effectLst/>
                        <a:latin typeface="+mj-lt"/>
                        <a:ea typeface="Aptos"/>
                        <a:cs typeface="Times New Roman" panose="02020603050405020304" pitchFamily="18" charset="0"/>
                      </a:rPr>
                      <m:t>−</m:t>
                    </m:r>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𝑝</m:t>
                        </m:r>
                      </m:e>
                      <m:sub>
                        <m:r>
                          <a:rPr lang="en-US" sz="1600" kern="100">
                            <a:effectLst/>
                            <a:latin typeface="+mj-lt"/>
                            <a:ea typeface="Aptos"/>
                            <a:cs typeface="Times New Roman" panose="02020603050405020304" pitchFamily="18" charset="0"/>
                          </a:rPr>
                          <m:t>1</m:t>
                        </m:r>
                      </m:sub>
                    </m:sSub>
                  </m:oMath>
                </a14:m>
                <a:r>
                  <a:rPr lang="en-US" sz="1600" kern="100">
                    <a:effectLst/>
                    <a:latin typeface="+mj-lt"/>
                    <a:ea typeface="Aptos"/>
                    <a:cs typeface="Times New Roman" panose="02020603050405020304" pitchFamily="18" charset="0"/>
                  </a:rPr>
                  <a:t>.</a:t>
                </a:r>
              </a:p>
              <a:p>
                <a:pPr algn="just">
                  <a:lnSpc>
                    <a:spcPct val="150000"/>
                  </a:lnSpc>
                </a:pPr>
                <a:r>
                  <a:rPr lang="en-US" sz="1600" kern="100">
                    <a:effectLst/>
                    <a:latin typeface="+mj-lt"/>
                    <a:ea typeface="Georgia" panose="02040502050405020303" pitchFamily="18" charset="0"/>
                    <a:cs typeface="Times New Roman" panose="02020603050405020304" pitchFamily="18" charset="0"/>
                  </a:rPr>
                  <a:t>ii) Nếu trả lời đúng thì An nhận </a:t>
                </a:r>
                <a14:m>
                  <m:oMath xmlns:m="http://schemas.openxmlformats.org/officeDocument/2006/math">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𝑉</m:t>
                        </m:r>
                      </m:e>
                      <m:sub>
                        <m:r>
                          <a:rPr lang="en-US" sz="1600" kern="100">
                            <a:effectLst/>
                            <a:latin typeface="+mj-lt"/>
                            <a:ea typeface="Aptos"/>
                            <a:cs typeface="Times New Roman" panose="02020603050405020304" pitchFamily="18" charset="0"/>
                          </a:rPr>
                          <m:t>1</m:t>
                        </m:r>
                      </m:sub>
                    </m:sSub>
                  </m:oMath>
                </a14:m>
                <a:r>
                  <a:rPr lang="en-US" sz="1600" kern="100">
                    <a:effectLst/>
                    <a:latin typeface="+mj-lt"/>
                    <a:ea typeface="Georgia" panose="02040502050405020303" pitchFamily="18" charset="0"/>
                    <a:cs typeface="Times New Roman" panose="02020603050405020304" pitchFamily="18" charset="0"/>
                  </a:rPr>
                  <a:t> điểm và An được đi tiếp vòng 2 : </a:t>
                </a:r>
                <a:r>
                  <a:rPr lang="en-US" sz="1600" kern="100">
                    <a:effectLst/>
                    <a:latin typeface="+mj-lt"/>
                    <a:ea typeface="Georgia" panose="02040502050405020303" pitchFamily="18" charset="0"/>
                    <a:cs typeface="Times New Roman" panose="02020603050405020304" pitchFamily="18" charset="0"/>
                  </a:rPr>
                  <a:t>Bốc </a:t>
                </a:r>
                <a:r>
                  <a:rPr lang="en-US" sz="1600" kern="100" smtClean="0">
                    <a:effectLst/>
                    <a:latin typeface="+mj-lt"/>
                    <a:ea typeface="Georgia" panose="02040502050405020303" pitchFamily="18" charset="0"/>
                    <a:cs typeface="Times New Roman" panose="02020603050405020304" pitchFamily="18" charset="0"/>
                  </a:rPr>
                  <a:t>ngẫu </a:t>
                </a:r>
                <a:r>
                  <a:rPr lang="en-US" sz="1600" kern="100">
                    <a:effectLst/>
                    <a:latin typeface="+mj-lt"/>
                    <a:ea typeface="Georgia" panose="02040502050405020303" pitchFamily="18" charset="0"/>
                    <a:cs typeface="Times New Roman" panose="02020603050405020304" pitchFamily="18" charset="0"/>
                  </a:rPr>
                  <a:t>nhiên một câu hỏi loại 2 .</a:t>
                </a:r>
                <a:endParaRPr lang="en-US" sz="1600" kern="100">
                  <a:effectLst/>
                  <a:latin typeface="+mj-lt"/>
                  <a:ea typeface="Aptos"/>
                  <a:cs typeface="Times New Roman" panose="02020603050405020304" pitchFamily="18" charset="0"/>
                </a:endParaRPr>
              </a:p>
              <a:p>
                <a:pPr algn="just">
                  <a:lnSpc>
                    <a:spcPct val="150000"/>
                  </a:lnSpc>
                </a:pPr>
                <a:r>
                  <a:rPr lang="en-US" sz="1600" kern="100">
                    <a:effectLst/>
                    <a:latin typeface="+mj-lt"/>
                    <a:ea typeface="Georgia" panose="02040502050405020303" pitchFamily="18" charset="0"/>
                    <a:cs typeface="Times New Roman" panose="02020603050405020304" pitchFamily="18" charset="0"/>
                  </a:rPr>
                  <a:t>Gọi </a:t>
                </a:r>
                <a14:m>
                  <m:oMath xmlns:m="http://schemas.openxmlformats.org/officeDocument/2006/math">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𝐸</m:t>
                        </m:r>
                      </m:e>
                      <m:sub>
                        <m:r>
                          <a:rPr lang="en-US" sz="1600" kern="100">
                            <a:effectLst/>
                            <a:latin typeface="+mj-lt"/>
                            <a:ea typeface="Aptos"/>
                            <a:cs typeface="Times New Roman" panose="02020603050405020304" pitchFamily="18" charset="0"/>
                          </a:rPr>
                          <m:t>1</m:t>
                        </m:r>
                      </m:sub>
                    </m:sSub>
                  </m:oMath>
                </a14:m>
                <a:r>
                  <a:rPr lang="en-US" sz="1600" kern="100">
                    <a:effectLst/>
                    <a:latin typeface="+mj-lt"/>
                    <a:ea typeface="Georgia" panose="02040502050405020303" pitchFamily="18" charset="0"/>
                    <a:cs typeface="Times New Roman" panose="02020603050405020304" pitchFamily="18" charset="0"/>
                  </a:rPr>
                  <a:t> là biến cố: “Trả lời đúng câu hỏi </a:t>
                </a:r>
                <a:r>
                  <a:rPr lang="en-US" sz="1600" kern="100">
                    <a:effectLst/>
                    <a:latin typeface="+mj-lt"/>
                    <a:ea typeface="Georgia" panose="02040502050405020303" pitchFamily="18" charset="0"/>
                    <a:cs typeface="Times New Roman" panose="02020603050405020304" pitchFamily="18" charset="0"/>
                  </a:rPr>
                  <a:t>loại </a:t>
                </a:r>
                <a:r>
                  <a:rPr lang="en-US" sz="1600" kern="100" smtClean="0">
                    <a:effectLst/>
                    <a:latin typeface="+mj-lt"/>
                    <a:ea typeface="Georgia" panose="02040502050405020303" pitchFamily="18" charset="0"/>
                    <a:cs typeface="Times New Roman" panose="02020603050405020304" pitchFamily="18" charset="0"/>
                  </a:rPr>
                  <a:t>1” ; </a:t>
                </a:r>
                <a14:m>
                  <m:oMath xmlns:m="http://schemas.openxmlformats.org/officeDocument/2006/math">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𝐸</m:t>
                        </m:r>
                      </m:e>
                      <m:sub>
                        <m:r>
                          <a:rPr lang="en-US" sz="1600" kern="100">
                            <a:effectLst/>
                            <a:latin typeface="+mj-lt"/>
                            <a:ea typeface="Aptos"/>
                            <a:cs typeface="Times New Roman" panose="02020603050405020304" pitchFamily="18" charset="0"/>
                          </a:rPr>
                          <m:t>2</m:t>
                        </m:r>
                      </m:sub>
                    </m:sSub>
                  </m:oMath>
                </a14:m>
                <a:r>
                  <a:rPr lang="en-US" sz="1600" kern="100">
                    <a:effectLst/>
                    <a:latin typeface="+mj-lt"/>
                    <a:ea typeface="Georgia" panose="02040502050405020303" pitchFamily="18" charset="0"/>
                    <a:cs typeface="Times New Roman" panose="02020603050405020304" pitchFamily="18" charset="0"/>
                  </a:rPr>
                  <a:t> là biến cố: “Trả lời đúng câu </a:t>
                </a:r>
                <a:r>
                  <a:rPr lang="en-US" sz="1600" kern="100">
                    <a:effectLst/>
                    <a:latin typeface="+mj-lt"/>
                    <a:ea typeface="Georgia" panose="02040502050405020303" pitchFamily="18" charset="0"/>
                    <a:cs typeface="Times New Roman" panose="02020603050405020304" pitchFamily="18" charset="0"/>
                  </a:rPr>
                  <a:t>hỏi </a:t>
                </a:r>
                <a:r>
                  <a:rPr lang="en-US" sz="1600" kern="100" smtClean="0">
                    <a:effectLst/>
                    <a:latin typeface="+mj-lt"/>
                    <a:ea typeface="Georgia" panose="02040502050405020303" pitchFamily="18" charset="0"/>
                    <a:cs typeface="Times New Roman" panose="02020603050405020304" pitchFamily="18" charset="0"/>
                  </a:rPr>
                  <a:t>loại 2”</a:t>
                </a:r>
                <a:r>
                  <a:rPr lang="en-US" sz="1600" kern="100" smtClean="0">
                    <a:effectLst/>
                    <a:latin typeface="+mj-lt"/>
                    <a:ea typeface="Aptos"/>
                    <a:cs typeface="Times New Roman" panose="02020603050405020304" pitchFamily="18" charset="0"/>
                  </a:rPr>
                  <a:t>.</a:t>
                </a:r>
                <a:endParaRPr lang="en-US" sz="1600" kern="100">
                  <a:effectLst/>
                  <a:latin typeface="+mj-lt"/>
                  <a:ea typeface="Aptos"/>
                  <a:cs typeface="Times New Roman" panose="02020603050405020304" pitchFamily="18" charset="0"/>
                </a:endParaRPr>
              </a:p>
              <a:p>
                <a:pPr algn="just">
                  <a:lnSpc>
                    <a:spcPct val="150000"/>
                  </a:lnSpc>
                </a:pPr>
                <a:r>
                  <a:rPr lang="en-US" sz="1600" kern="100">
                    <a:effectLst/>
                    <a:latin typeface="+mj-lt"/>
                    <a:ea typeface="Georgia" panose="02040502050405020303" pitchFamily="18" charset="0"/>
                    <a:cs typeface="Times New Roman" panose="02020603050405020304" pitchFamily="18" charset="0"/>
                  </a:rPr>
                  <a:t>Nếu </a:t>
                </a:r>
                <a:r>
                  <a:rPr lang="en-US" sz="1600" kern="100" smtClean="0">
                    <a:effectLst/>
                    <a:latin typeface="+mj-lt"/>
                    <a:ea typeface="Georgia" panose="02040502050405020303" pitchFamily="18" charset="0"/>
                    <a:cs typeface="Times New Roman" panose="02020603050405020304" pitchFamily="18" charset="0"/>
                  </a:rPr>
                  <a:t>trả </a:t>
                </a:r>
                <a:r>
                  <a:rPr lang="en-US" sz="1600" kern="100">
                    <a:effectLst/>
                    <a:latin typeface="+mj-lt"/>
                    <a:ea typeface="Georgia" panose="02040502050405020303" pitchFamily="18" charset="0"/>
                    <a:cs typeface="Times New Roman" panose="02020603050405020304" pitchFamily="18" charset="0"/>
                  </a:rPr>
                  <a:t>lời sai câu hỏi loại 2 này thì An nhận 0 điểm</a:t>
                </a:r>
                <a:r>
                  <a:rPr lang="en-US" sz="1600" kern="100">
                    <a:effectLst/>
                    <a:latin typeface="+mj-lt"/>
                    <a:ea typeface="Georgia" panose="02040502050405020303" pitchFamily="18" charset="0"/>
                    <a:cs typeface="Times New Roman" panose="02020603050405020304" pitchFamily="18" charset="0"/>
                  </a:rPr>
                  <a:t>. </a:t>
                </a:r>
                <a:endParaRPr lang="en-US" sz="1600" kern="100" smtClean="0">
                  <a:effectLst/>
                  <a:latin typeface="+mj-lt"/>
                  <a:ea typeface="Georgia" panose="02040502050405020303" pitchFamily="18" charset="0"/>
                  <a:cs typeface="Times New Roman" panose="02020603050405020304" pitchFamily="18" charset="0"/>
                </a:endParaRPr>
              </a:p>
              <a:p>
                <a:pPr algn="just">
                  <a:lnSpc>
                    <a:spcPct val="150000"/>
                  </a:lnSpc>
                </a:pPr>
                <a:r>
                  <a:rPr lang="en-US" sz="1600" kern="100" smtClean="0">
                    <a:effectLst/>
                    <a:latin typeface="+mj-lt"/>
                    <a:ea typeface="Georgia" panose="02040502050405020303" pitchFamily="18" charset="0"/>
                    <a:cs typeface="Times New Roman" panose="02020603050405020304" pitchFamily="18" charset="0"/>
                  </a:rPr>
                  <a:t>Cuộc </a:t>
                </a:r>
                <a:r>
                  <a:rPr lang="en-US" sz="1600" kern="100">
                    <a:effectLst/>
                    <a:latin typeface="+mj-lt"/>
                    <a:ea typeface="Georgia" panose="02040502050405020303" pitchFamily="18" charset="0"/>
                    <a:cs typeface="Times New Roman" panose="02020603050405020304" pitchFamily="18" charset="0"/>
                  </a:rPr>
                  <a:t>thi ké́t thúc tại đây và An được </a:t>
                </a:r>
                <a14:m>
                  <m:oMath xmlns:m="http://schemas.openxmlformats.org/officeDocument/2006/math">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𝑉</m:t>
                        </m:r>
                      </m:e>
                      <m:sub>
                        <m:r>
                          <a:rPr lang="en-US" sz="1600" kern="100">
                            <a:effectLst/>
                            <a:latin typeface="+mj-lt"/>
                            <a:ea typeface="Aptos"/>
                            <a:cs typeface="Times New Roman" panose="02020603050405020304" pitchFamily="18" charset="0"/>
                          </a:rPr>
                          <m:t>1</m:t>
                        </m:r>
                      </m:sub>
                    </m:sSub>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0</m:t>
                    </m:r>
                    <m:r>
                      <a:rPr lang="en-US" sz="1600" kern="100">
                        <a:effectLst/>
                        <a:latin typeface="+mj-lt"/>
                        <a:ea typeface="Aptos"/>
                        <a:cs typeface="Times New Roman" panose="02020603050405020304" pitchFamily="18" charset="0"/>
                      </a:rPr>
                      <m:t>=</m:t>
                    </m:r>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𝑉</m:t>
                        </m:r>
                      </m:e>
                      <m:sub>
                        <m:r>
                          <a:rPr lang="en-US" sz="1600" kern="100">
                            <a:effectLst/>
                            <a:latin typeface="+mj-lt"/>
                            <a:ea typeface="Aptos"/>
                            <a:cs typeface="Times New Roman" panose="02020603050405020304" pitchFamily="18" charset="0"/>
                          </a:rPr>
                          <m:t>1</m:t>
                        </m:r>
                      </m:sub>
                    </m:sSub>
                  </m:oMath>
                </a14:m>
                <a:r>
                  <a:rPr lang="en-US" sz="1600" kern="100">
                    <a:effectLst/>
                    <a:latin typeface="+mj-lt"/>
                    <a:ea typeface="Georgia" panose="02040502050405020303" pitchFamily="18" charset="0"/>
                    <a:cs typeface="Times New Roman" panose="02020603050405020304" pitchFamily="18" charset="0"/>
                  </a:rPr>
                  <a:t> </a:t>
                </a:r>
                <a:r>
                  <a:rPr lang="en-US" sz="1600" kern="100" smtClean="0">
                    <a:effectLst/>
                    <a:latin typeface="+mj-lt"/>
                    <a:ea typeface="Georgia" panose="02040502050405020303" pitchFamily="18" charset="0"/>
                    <a:cs typeface="Times New Roman" panose="02020603050405020304" pitchFamily="18" charset="0"/>
                  </a:rPr>
                  <a:t>điểm</a:t>
                </a:r>
                <a:r>
                  <a:rPr lang="en-US" sz="1600" kern="100">
                    <a:effectLst/>
                    <a:latin typeface="+mj-lt"/>
                    <a:ea typeface="Georgia" panose="02040502050405020303" pitchFamily="18" charset="0"/>
                    <a:cs typeface="Times New Roman" panose="02020603050405020304" pitchFamily="18" charset="0"/>
                  </a:rPr>
                  <a:t>.</a:t>
                </a:r>
                <a:endParaRPr lang="en-US" sz="1600" kern="100">
                  <a:effectLst/>
                  <a:latin typeface="+mj-lt"/>
                  <a:ea typeface="Aptos"/>
                  <a:cs typeface="Times New Roman" panose="02020603050405020304" pitchFamily="18" charset="0"/>
                </a:endParaRPr>
              </a:p>
              <a:p>
                <a:pPr algn="just">
                  <a:lnSpc>
                    <a:spcPct val="150000"/>
                  </a:lnSpc>
                </a:pPr>
                <a:r>
                  <a:rPr lang="en-US" sz="1600" kern="100">
                    <a:effectLst/>
                    <a:latin typeface="+mj-lt"/>
                    <a:ea typeface="Georgia" panose="02040502050405020303" pitchFamily="18" charset="0"/>
                    <a:cs typeface="Times New Roman" panose="02020603050405020304" pitchFamily="18" charset="0"/>
                  </a:rPr>
                  <a:t>Theo giả thiết </a:t>
                </a:r>
                <a14:m>
                  <m:oMath xmlns:m="http://schemas.openxmlformats.org/officeDocument/2006/math">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𝐸</m:t>
                        </m:r>
                      </m:e>
                      <m:sub>
                        <m:r>
                          <a:rPr lang="en-US" sz="1600" kern="100">
                            <a:effectLst/>
                            <a:latin typeface="+mj-lt"/>
                            <a:ea typeface="Aptos"/>
                            <a:cs typeface="Times New Roman" panose="02020603050405020304" pitchFamily="18" charset="0"/>
                          </a:rPr>
                          <m:t>1</m:t>
                        </m:r>
                      </m:sub>
                    </m:sSub>
                    <m:r>
                      <a:rPr lang="en-US" sz="1600" kern="100">
                        <a:effectLst/>
                        <a:latin typeface="+mj-lt"/>
                        <a:ea typeface="Aptos"/>
                        <a:cs typeface="Times New Roman" panose="02020603050405020304" pitchFamily="18" charset="0"/>
                      </a:rPr>
                      <m:t>,</m:t>
                    </m:r>
                    <m:acc>
                      <m:accPr>
                        <m:chr m:val="̅"/>
                        <m:ctrlPr>
                          <a:rPr lang="en-US" sz="1600" i="1" kern="100">
                            <a:effectLst/>
                            <a:latin typeface="+mj-lt"/>
                            <a:ea typeface="Aptos"/>
                            <a:cs typeface="Times New Roman" panose="02020603050405020304" pitchFamily="18" charset="0"/>
                          </a:rPr>
                        </m:ctrlPr>
                      </m:accPr>
                      <m:e>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𝐸</m:t>
                            </m:r>
                          </m:e>
                          <m:sub>
                            <m:r>
                              <a:rPr lang="en-US" sz="1600" kern="100">
                                <a:effectLst/>
                                <a:latin typeface="+mj-lt"/>
                                <a:ea typeface="Aptos"/>
                                <a:cs typeface="Times New Roman" panose="02020603050405020304" pitchFamily="18" charset="0"/>
                              </a:rPr>
                              <m:t>2</m:t>
                            </m:r>
                          </m:sub>
                        </m:sSub>
                      </m:e>
                    </m:acc>
                  </m:oMath>
                </a14:m>
                <a:r>
                  <a:rPr lang="en-US" sz="1600" kern="100">
                    <a:effectLst/>
                    <a:latin typeface="+mj-lt"/>
                    <a:ea typeface="Georgia" panose="02040502050405020303" pitchFamily="18" charset="0"/>
                    <a:cs typeface="Times New Roman" panose="02020603050405020304" pitchFamily="18" charset="0"/>
                  </a:rPr>
                  <a:t> là hai biến cố độc </a:t>
                </a:r>
                <a:r>
                  <a:rPr lang="en-US" sz="1600" kern="100">
                    <a:effectLst/>
                    <a:latin typeface="+mj-lt"/>
                    <a:ea typeface="Georgia" panose="02040502050405020303" pitchFamily="18" charset="0"/>
                    <a:cs typeface="Times New Roman" panose="02020603050405020304" pitchFamily="18" charset="0"/>
                  </a:rPr>
                  <a:t>lập</a:t>
                </a:r>
                <a:r>
                  <a:rPr lang="en-US" sz="1600" kern="100" smtClean="0">
                    <a:effectLst/>
                    <a:latin typeface="+mj-lt"/>
                    <a:ea typeface="Georgia" panose="02040502050405020303" pitchFamily="18" charset="0"/>
                    <a:cs typeface="Times New Roman" panose="02020603050405020304" pitchFamily="18" charset="0"/>
                  </a:rPr>
                  <a:t>.</a:t>
                </a:r>
              </a:p>
              <a:p>
                <a:pPr>
                  <a:lnSpc>
                    <a:spcPct val="150000"/>
                  </a:lnSpc>
                </a:pPr>
                <a:r>
                  <a:rPr lang="en-US" sz="1600" kern="100">
                    <a:latin typeface="+mj-lt"/>
                    <a:ea typeface="Georgia" panose="02040502050405020303" pitchFamily="18" charset="0"/>
                    <a:cs typeface="Times New Roman" panose="02020603050405020304" pitchFamily="18" charset="0"/>
                  </a:rPr>
                  <a:t>Theo công thức nhân xác suất cho hai biến cố độc lập ta có:</a:t>
                </a:r>
                <a:endParaRPr lang="en-US" sz="1600" kern="100">
                  <a:effectLst/>
                  <a:latin typeface="+mj-lt"/>
                  <a:ea typeface="Aptos"/>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1600" i="1" kern="100">
                          <a:effectLst/>
                          <a:latin typeface="+mj-lt"/>
                          <a:ea typeface="Aptos"/>
                          <a:cs typeface="Times New Roman" panose="02020603050405020304" pitchFamily="18" charset="0"/>
                        </a:rPr>
                        <m:t>𝑃</m:t>
                      </m:r>
                      <m:d>
                        <m:dPr>
                          <m:ctrlPr>
                            <a:rPr lang="en-US" sz="1600" i="1" kern="100">
                              <a:effectLst/>
                              <a:latin typeface="+mj-lt"/>
                              <a:ea typeface="Aptos"/>
                              <a:cs typeface="Times New Roman" panose="02020603050405020304" pitchFamily="18" charset="0"/>
                            </a:rPr>
                          </m:ctrlPr>
                        </m:dPr>
                        <m:e>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𝑋</m:t>
                              </m:r>
                            </m:e>
                            <m:sub>
                              <m:r>
                                <a:rPr lang="en-US" sz="1600" kern="100">
                                  <a:effectLst/>
                                  <a:latin typeface="+mj-lt"/>
                                  <a:ea typeface="Aptos"/>
                                  <a:cs typeface="Times New Roman" panose="02020603050405020304" pitchFamily="18" charset="0"/>
                                </a:rPr>
                                <m:t>1</m:t>
                              </m:r>
                            </m:sub>
                          </m:sSub>
                          <m:r>
                            <a:rPr lang="en-US" sz="1600" kern="100">
                              <a:effectLst/>
                              <a:latin typeface="+mj-lt"/>
                              <a:ea typeface="Aptos"/>
                              <a:cs typeface="Times New Roman" panose="02020603050405020304" pitchFamily="18" charset="0"/>
                            </a:rPr>
                            <m:t>=</m:t>
                          </m:r>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𝑉</m:t>
                              </m:r>
                            </m:e>
                            <m:sub>
                              <m:r>
                                <a:rPr lang="en-US" sz="1600" kern="100">
                                  <a:effectLst/>
                                  <a:latin typeface="+mj-lt"/>
                                  <a:ea typeface="Aptos"/>
                                  <a:cs typeface="Times New Roman" panose="02020603050405020304" pitchFamily="18" charset="0"/>
                                </a:rPr>
                                <m:t>1</m:t>
                              </m:r>
                            </m:sub>
                          </m:sSub>
                        </m:e>
                      </m:d>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𝑃</m:t>
                      </m:r>
                      <m:d>
                        <m:dPr>
                          <m:ctrlPr>
                            <a:rPr lang="en-US" sz="1600" i="1" kern="100">
                              <a:effectLst/>
                              <a:latin typeface="+mj-lt"/>
                              <a:ea typeface="Aptos"/>
                              <a:cs typeface="Times New Roman" panose="02020603050405020304" pitchFamily="18" charset="0"/>
                            </a:rPr>
                          </m:ctrlPr>
                        </m:dPr>
                        <m:e>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𝐸</m:t>
                              </m:r>
                            </m:e>
                            <m:sub>
                              <m:r>
                                <a:rPr lang="en-US" sz="1600" kern="100">
                                  <a:effectLst/>
                                  <a:latin typeface="+mj-lt"/>
                                  <a:ea typeface="Aptos"/>
                                  <a:cs typeface="Times New Roman" panose="02020603050405020304" pitchFamily="18" charset="0"/>
                                </a:rPr>
                                <m:t>1</m:t>
                              </m:r>
                            </m:sub>
                          </m:sSub>
                          <m:acc>
                            <m:accPr>
                              <m:chr m:val="̅"/>
                              <m:ctrlPr>
                                <a:rPr lang="en-US" sz="1600" i="1" kern="100">
                                  <a:effectLst/>
                                  <a:latin typeface="+mj-lt"/>
                                  <a:ea typeface="Aptos"/>
                                  <a:cs typeface="Times New Roman" panose="02020603050405020304" pitchFamily="18" charset="0"/>
                                </a:rPr>
                              </m:ctrlPr>
                            </m:accPr>
                            <m:e>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𝐸</m:t>
                                  </m:r>
                                </m:e>
                                <m:sub>
                                  <m:r>
                                    <a:rPr lang="en-US" sz="1600" kern="100">
                                      <a:effectLst/>
                                      <a:latin typeface="+mj-lt"/>
                                      <a:ea typeface="Aptos"/>
                                      <a:cs typeface="Times New Roman" panose="02020603050405020304" pitchFamily="18" charset="0"/>
                                    </a:rPr>
                                    <m:t>2</m:t>
                                  </m:r>
                                </m:sub>
                              </m:sSub>
                            </m:e>
                          </m:acc>
                        </m:e>
                      </m:d>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𝑃</m:t>
                      </m:r>
                      <m:d>
                        <m:dPr>
                          <m:ctrlPr>
                            <a:rPr lang="en-US" sz="1600" i="1" kern="100">
                              <a:effectLst/>
                              <a:latin typeface="+mj-lt"/>
                              <a:ea typeface="Aptos"/>
                              <a:cs typeface="Times New Roman" panose="02020603050405020304" pitchFamily="18" charset="0"/>
                            </a:rPr>
                          </m:ctrlPr>
                        </m:dPr>
                        <m:e>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𝐸</m:t>
                              </m:r>
                            </m:e>
                            <m:sub>
                              <m:r>
                                <a:rPr lang="en-US" sz="1600" kern="100">
                                  <a:effectLst/>
                                  <a:latin typeface="+mj-lt"/>
                                  <a:ea typeface="Aptos"/>
                                  <a:cs typeface="Times New Roman" panose="02020603050405020304" pitchFamily="18" charset="0"/>
                                </a:rPr>
                                <m:t>1</m:t>
                              </m:r>
                            </m:sub>
                          </m:sSub>
                        </m:e>
                      </m:d>
                      <m:r>
                        <a:rPr lang="en-US" sz="1600" i="1" kern="100">
                          <a:effectLst/>
                          <a:latin typeface="+mj-lt"/>
                          <a:ea typeface="Aptos"/>
                          <a:cs typeface="Times New Roman" panose="02020603050405020304" pitchFamily="18" charset="0"/>
                        </a:rPr>
                        <m:t>𝑃</m:t>
                      </m:r>
                      <m:d>
                        <m:dPr>
                          <m:ctrlPr>
                            <a:rPr lang="en-US" sz="1600" i="1" kern="100">
                              <a:effectLst/>
                              <a:latin typeface="+mj-lt"/>
                              <a:ea typeface="Aptos"/>
                              <a:cs typeface="Times New Roman" panose="02020603050405020304" pitchFamily="18" charset="0"/>
                            </a:rPr>
                          </m:ctrlPr>
                        </m:dPr>
                        <m:e>
                          <m:acc>
                            <m:accPr>
                              <m:chr m:val="̅"/>
                              <m:ctrlPr>
                                <a:rPr lang="en-US" sz="1600" i="1" kern="100">
                                  <a:effectLst/>
                                  <a:latin typeface="+mj-lt"/>
                                  <a:ea typeface="Aptos"/>
                                  <a:cs typeface="Times New Roman" panose="02020603050405020304" pitchFamily="18" charset="0"/>
                                </a:rPr>
                              </m:ctrlPr>
                            </m:accPr>
                            <m:e>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𝐸</m:t>
                                  </m:r>
                                </m:e>
                                <m:sub>
                                  <m:r>
                                    <a:rPr lang="en-US" sz="1600" kern="100">
                                      <a:effectLst/>
                                      <a:latin typeface="+mj-lt"/>
                                      <a:ea typeface="Aptos"/>
                                      <a:cs typeface="Times New Roman" panose="02020603050405020304" pitchFamily="18" charset="0"/>
                                    </a:rPr>
                                    <m:t>2</m:t>
                                  </m:r>
                                </m:sub>
                              </m:sSub>
                            </m:e>
                          </m:acc>
                        </m:e>
                      </m:d>
                      <m:r>
                        <a:rPr lang="en-US" sz="1600" kern="100">
                          <a:effectLst/>
                          <a:latin typeface="+mj-lt"/>
                          <a:ea typeface="Aptos"/>
                          <a:cs typeface="Times New Roman" panose="02020603050405020304" pitchFamily="18" charset="0"/>
                        </a:rPr>
                        <m:t>=</m:t>
                      </m:r>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𝑝</m:t>
                          </m:r>
                        </m:e>
                        <m:sub>
                          <m:r>
                            <a:rPr lang="en-US" sz="1600" kern="100">
                              <a:effectLst/>
                              <a:latin typeface="+mj-lt"/>
                              <a:ea typeface="Aptos"/>
                              <a:cs typeface="Times New Roman" panose="02020603050405020304" pitchFamily="18" charset="0"/>
                            </a:rPr>
                            <m:t>1</m:t>
                          </m:r>
                        </m:sub>
                      </m:sSub>
                      <m:d>
                        <m:dPr>
                          <m:ctrlPr>
                            <a:rPr lang="en-US" sz="1600" i="1" kern="100">
                              <a:effectLst/>
                              <a:latin typeface="+mj-lt"/>
                              <a:ea typeface="Aptos"/>
                              <a:cs typeface="Times New Roman" panose="02020603050405020304" pitchFamily="18" charset="0"/>
                            </a:rPr>
                          </m:ctrlPr>
                        </m:dPr>
                        <m:e>
                          <m:r>
                            <a:rPr lang="en-US" sz="1600" kern="100">
                              <a:effectLst/>
                              <a:latin typeface="+mj-lt"/>
                              <a:ea typeface="Aptos"/>
                              <a:cs typeface="Times New Roman" panose="02020603050405020304" pitchFamily="18" charset="0"/>
                            </a:rPr>
                            <m:t>1</m:t>
                          </m:r>
                          <m:r>
                            <a:rPr lang="en-US" sz="1600" i="1" kern="100">
                              <a:effectLst/>
                              <a:latin typeface="+mj-lt"/>
                              <a:ea typeface="Aptos"/>
                              <a:cs typeface="Times New Roman" panose="02020603050405020304" pitchFamily="18" charset="0"/>
                            </a:rPr>
                            <m:t>−</m:t>
                          </m:r>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𝑝</m:t>
                              </m:r>
                            </m:e>
                            <m:sub>
                              <m:r>
                                <a:rPr lang="en-US" sz="1600" kern="100">
                                  <a:effectLst/>
                                  <a:latin typeface="+mj-lt"/>
                                  <a:ea typeface="Aptos"/>
                                  <a:cs typeface="Times New Roman" panose="02020603050405020304" pitchFamily="18" charset="0"/>
                                </a:rPr>
                                <m:t>2</m:t>
                              </m:r>
                            </m:sub>
                          </m:sSub>
                        </m:e>
                      </m:d>
                    </m:oMath>
                  </m:oMathPara>
                </a14:m>
                <a:endParaRPr lang="en-US" sz="1600" kern="100">
                  <a:effectLst/>
                  <a:latin typeface="+mj-lt"/>
                  <a:ea typeface="Aptos"/>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400612" y="742392"/>
                <a:ext cx="8337870" cy="4183966"/>
              </a:xfrm>
              <a:prstGeom prst="rect">
                <a:avLst/>
              </a:prstGeom>
              <a:blipFill>
                <a:blip r:embed="rId4"/>
                <a:stretch>
                  <a:fillRect l="-439" r="-439"/>
                </a:stretch>
              </a:blipFill>
            </p:spPr>
            <p:txBody>
              <a:bodyPr/>
              <a:lstStyle/>
              <a:p>
                <a:r>
                  <a:rPr lang="en-US">
                    <a:noFill/>
                  </a:rPr>
                  <a:t> </a:t>
                </a:r>
              </a:p>
            </p:txBody>
          </p:sp>
        </mc:Fallback>
      </mc:AlternateContent>
    </p:spTree>
    <p:extLst>
      <p:ext uri="{BB962C8B-B14F-4D97-AF65-F5344CB8AC3E}">
        <p14:creationId xmlns:p14="http://schemas.microsoft.com/office/powerpoint/2010/main" val="1614834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up)">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up)">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up)">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21" name="Rectangle 20"/>
          <p:cNvSpPr/>
          <p:nvPr/>
        </p:nvSpPr>
        <p:spPr>
          <a:xfrm>
            <a:off x="182882" y="182882"/>
            <a:ext cx="8770288" cy="4754878"/>
          </a:xfrm>
          <a:prstGeom prst="rect">
            <a:avLst/>
          </a:prstGeom>
          <a:solidFill>
            <a:schemeClr val="accent6"/>
          </a:solidFill>
          <a:ln>
            <a:solidFill>
              <a:srgbClr val="6B7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9B09D"/>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a:off x="8082049" y="365142"/>
            <a:ext cx="652310" cy="433529"/>
          </a:xfrm>
          <a:prstGeom prst="rect">
            <a:avLst/>
          </a:prstGeom>
        </p:spPr>
      </p:pic>
      <p:grpSp>
        <p:nvGrpSpPr>
          <p:cNvPr id="5" name="Group 4"/>
          <p:cNvGrpSpPr/>
          <p:nvPr/>
        </p:nvGrpSpPr>
        <p:grpSpPr>
          <a:xfrm>
            <a:off x="500386" y="350706"/>
            <a:ext cx="819527" cy="362916"/>
            <a:chOff x="1335275" y="2180367"/>
            <a:chExt cx="819527" cy="427661"/>
          </a:xfrm>
        </p:grpSpPr>
        <p:sp>
          <p:nvSpPr>
            <p:cNvPr id="6" name="Google Shape;2177;p63"/>
            <p:cNvSpPr/>
            <p:nvPr/>
          </p:nvSpPr>
          <p:spPr>
            <a:xfrm>
              <a:off x="1335275" y="2180367"/>
              <a:ext cx="819527" cy="427661"/>
            </a:xfrm>
            <a:prstGeom prst="homePlate">
              <a:avLst>
                <a:gd name="adj" fmla="val 51801"/>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9B09D"/>
                </a:solidFill>
                <a:effectLst/>
                <a:uLnTx/>
                <a:uFillTx/>
                <a:latin typeface="Barlow Semi Condensed SemiBold"/>
                <a:ea typeface="Barlow Semi Condensed SemiBold"/>
                <a:cs typeface="Barlow Semi Condensed SemiBold"/>
                <a:sym typeface="Barlow Semi Condensed SemiBold"/>
              </a:endParaRPr>
            </a:p>
          </p:txBody>
        </p:sp>
        <p:sp>
          <p:nvSpPr>
            <p:cNvPr id="7" name="Rectangle 6"/>
            <p:cNvSpPr/>
            <p:nvPr/>
          </p:nvSpPr>
          <p:spPr>
            <a:xfrm>
              <a:off x="1335276" y="2197379"/>
              <a:ext cx="659155" cy="35394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700" b="1" i="1" u="none" strike="noStrike" kern="0" cap="none" spc="0" normalizeH="0" baseline="0" noProof="0">
                  <a:ln>
                    <a:noFill/>
                  </a:ln>
                  <a:solidFill>
                    <a:srgbClr val="000000"/>
                  </a:solidFill>
                  <a:effectLst/>
                  <a:uLnTx/>
                  <a:uFillTx/>
                  <a:latin typeface="Arial" panose="020B0604020202020204" pitchFamily="34" charset="0"/>
                  <a:ea typeface="+mn-ea"/>
                  <a:cs typeface="Arial"/>
                  <a:sym typeface="Arial"/>
                </a:rPr>
                <a:t>Giải</a:t>
              </a:r>
              <a:r>
                <a:rPr kumimoji="0" lang="en-US" sz="1700" b="1" i="1" u="none" strike="noStrike" kern="0" cap="none" spc="0" normalizeH="0" baseline="0" noProof="0">
                  <a:ln>
                    <a:noFill/>
                  </a:ln>
                  <a:solidFill>
                    <a:srgbClr val="000000"/>
                  </a:solidFill>
                  <a:effectLst/>
                  <a:uLnTx/>
                  <a:uFillTx/>
                  <a:latin typeface="Calibri"/>
                  <a:ea typeface="+mn-ea"/>
                  <a:cs typeface="Arial"/>
                  <a:sym typeface="Arial"/>
                </a:rPr>
                <a:t>:</a:t>
              </a:r>
              <a:endParaRPr kumimoji="0" lang="en-US" sz="1700" b="1" i="1" u="none" strike="noStrike" kern="0" cap="none" spc="0" normalizeH="0" baseline="0" noProof="0" dirty="0">
                <a:ln>
                  <a:noFill/>
                </a:ln>
                <a:solidFill>
                  <a:srgbClr val="000000"/>
                </a:solidFill>
                <a:effectLst/>
                <a:uLnTx/>
                <a:uFillTx/>
                <a:latin typeface="Arial"/>
                <a:ea typeface="+mn-ea"/>
                <a:cs typeface="Arial"/>
                <a:sym typeface="Arial"/>
              </a:endParaRPr>
            </a:p>
          </p:txBody>
        </p:sp>
      </p:grpSp>
      <mc:AlternateContent xmlns:mc="http://schemas.openxmlformats.org/markup-compatibility/2006">
        <mc:Choice xmlns:a14="http://schemas.microsoft.com/office/drawing/2010/main" Requires="a14">
          <p:sp>
            <p:nvSpPr>
              <p:cNvPr id="3" name="Rectangle 2"/>
              <p:cNvSpPr/>
              <p:nvPr/>
            </p:nvSpPr>
            <p:spPr>
              <a:xfrm>
                <a:off x="407042" y="781303"/>
                <a:ext cx="8337870" cy="2654573"/>
              </a:xfrm>
              <a:prstGeom prst="rect">
                <a:avLst/>
              </a:prstGeom>
            </p:spPr>
            <p:txBody>
              <a:bodyPr wrap="square">
                <a:spAutoFit/>
              </a:bodyPr>
              <a:lstStyle/>
              <a:p>
                <a:pPr algn="just">
                  <a:lnSpc>
                    <a:spcPct val="150000"/>
                  </a:lnSpc>
                  <a:spcBef>
                    <a:spcPts val="300"/>
                  </a:spcBef>
                  <a:spcAft>
                    <a:spcPts val="300"/>
                  </a:spcAft>
                </a:pPr>
                <a:r>
                  <a:rPr lang="en-US" sz="1600" kern="100">
                    <a:latin typeface="+mj-lt"/>
                    <a:ea typeface="Georgia" panose="02040502050405020303" pitchFamily="18" charset="0"/>
                    <a:cs typeface="Times New Roman" panose="02020603050405020304" pitchFamily="18" charset="0"/>
                  </a:rPr>
                  <a:t>Nếu trả lời đúng câu hỏi loại 2 này thì An nhận </a:t>
                </a:r>
                <a14:m>
                  <m:oMath xmlns:m="http://schemas.openxmlformats.org/officeDocument/2006/math">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𝑉</m:t>
                        </m:r>
                      </m:e>
                      <m:sub>
                        <m:r>
                          <a:rPr lang="en-US" sz="1600" kern="100">
                            <a:effectLst/>
                            <a:latin typeface="+mj-lt"/>
                            <a:ea typeface="Aptos"/>
                            <a:cs typeface="Times New Roman" panose="02020603050405020304" pitchFamily="18" charset="0"/>
                          </a:rPr>
                          <m:t>2</m:t>
                        </m:r>
                      </m:sub>
                    </m:sSub>
                  </m:oMath>
                </a14:m>
                <a:r>
                  <a:rPr lang="en-US" sz="1600" kern="100">
                    <a:effectLst/>
                    <a:latin typeface="+mj-lt"/>
                    <a:ea typeface="Georgia" panose="02040502050405020303" pitchFamily="18" charset="0"/>
                    <a:cs typeface="Times New Roman" panose="02020603050405020304" pitchFamily="18" charset="0"/>
                  </a:rPr>
                  <a:t> điểm</a:t>
                </a:r>
                <a:r>
                  <a:rPr lang="en-US" sz="1600" kern="100">
                    <a:effectLst/>
                    <a:latin typeface="+mj-lt"/>
                    <a:ea typeface="Georgia" panose="02040502050405020303" pitchFamily="18" charset="0"/>
                    <a:cs typeface="Times New Roman" panose="02020603050405020304" pitchFamily="18" charset="0"/>
                  </a:rPr>
                  <a:t>. </a:t>
                </a:r>
                <a:endParaRPr lang="en-US" sz="1600" kern="100" smtClean="0">
                  <a:effectLst/>
                  <a:latin typeface="+mj-lt"/>
                  <a:ea typeface="Georgia" panose="02040502050405020303" pitchFamily="18" charset="0"/>
                  <a:cs typeface="Times New Roman" panose="02020603050405020304" pitchFamily="18" charset="0"/>
                </a:endParaRPr>
              </a:p>
              <a:p>
                <a:pPr algn="just">
                  <a:lnSpc>
                    <a:spcPct val="150000"/>
                  </a:lnSpc>
                  <a:spcBef>
                    <a:spcPts val="300"/>
                  </a:spcBef>
                  <a:spcAft>
                    <a:spcPts val="300"/>
                  </a:spcAft>
                </a:pPr>
                <a:r>
                  <a:rPr lang="en-US" sz="1600" kern="100" smtClean="0">
                    <a:effectLst/>
                    <a:latin typeface="+mj-lt"/>
                    <a:ea typeface="Georgia" panose="02040502050405020303" pitchFamily="18" charset="0"/>
                    <a:cs typeface="Times New Roman" panose="02020603050405020304" pitchFamily="18" charset="0"/>
                  </a:rPr>
                  <a:t>Cuộc </a:t>
                </a:r>
                <a:r>
                  <a:rPr lang="en-US" sz="1600" kern="100">
                    <a:effectLst/>
                    <a:latin typeface="+mj-lt"/>
                    <a:ea typeface="Georgia" panose="02040502050405020303" pitchFamily="18" charset="0"/>
                    <a:cs typeface="Times New Roman" panose="02020603050405020304" pitchFamily="18" charset="0"/>
                  </a:rPr>
                  <a:t>thi kết thúc tại đây và An được </a:t>
                </a:r>
                <a14:m>
                  <m:oMath xmlns:m="http://schemas.openxmlformats.org/officeDocument/2006/math">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𝑉</m:t>
                        </m:r>
                      </m:e>
                      <m:sub>
                        <m:r>
                          <a:rPr lang="en-US" sz="1600" kern="100">
                            <a:effectLst/>
                            <a:latin typeface="+mj-lt"/>
                            <a:ea typeface="Aptos"/>
                            <a:cs typeface="Times New Roman" panose="02020603050405020304" pitchFamily="18" charset="0"/>
                          </a:rPr>
                          <m:t>1</m:t>
                        </m:r>
                      </m:sub>
                    </m:sSub>
                    <m:r>
                      <a:rPr lang="en-US" sz="1600" kern="100">
                        <a:effectLst/>
                        <a:latin typeface="+mj-lt"/>
                        <a:ea typeface="Aptos"/>
                        <a:cs typeface="Times New Roman" panose="02020603050405020304" pitchFamily="18" charset="0"/>
                      </a:rPr>
                      <m:t>+</m:t>
                    </m:r>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𝑉</m:t>
                        </m:r>
                      </m:e>
                      <m:sub>
                        <m:r>
                          <a:rPr lang="en-US" sz="1600" kern="100">
                            <a:effectLst/>
                            <a:latin typeface="+mj-lt"/>
                            <a:ea typeface="Aptos"/>
                            <a:cs typeface="Times New Roman" panose="02020603050405020304" pitchFamily="18" charset="0"/>
                          </a:rPr>
                          <m:t>2</m:t>
                        </m:r>
                      </m:sub>
                    </m:sSub>
                  </m:oMath>
                </a14:m>
                <a:r>
                  <a:rPr lang="en-US" sz="1600" kern="100">
                    <a:effectLst/>
                    <a:latin typeface="+mj-lt"/>
                    <a:ea typeface="Georgia" panose="02040502050405020303" pitchFamily="18" charset="0"/>
                    <a:cs typeface="Times New Roman" panose="02020603050405020304" pitchFamily="18" charset="0"/>
                  </a:rPr>
                  <a:t> điểm.</a:t>
                </a:r>
                <a:endParaRPr lang="en-US" sz="1600" kern="100">
                  <a:effectLst/>
                  <a:latin typeface="+mj-lt"/>
                  <a:ea typeface="Aptos"/>
                  <a:cs typeface="Times New Roman" panose="02020603050405020304" pitchFamily="18" charset="0"/>
                </a:endParaRPr>
              </a:p>
              <a:p>
                <a:pPr algn="just">
                  <a:lnSpc>
                    <a:spcPct val="150000"/>
                  </a:lnSpc>
                  <a:spcBef>
                    <a:spcPts val="300"/>
                  </a:spcBef>
                  <a:spcAft>
                    <a:spcPts val="300"/>
                  </a:spcAft>
                </a:pPr>
                <a:r>
                  <a:rPr lang="en-US" sz="1600" kern="100">
                    <a:effectLst/>
                    <a:latin typeface="+mj-lt"/>
                    <a:ea typeface="Georgia" panose="02040502050405020303" pitchFamily="18" charset="0"/>
                    <a:cs typeface="Times New Roman" panose="02020603050405020304" pitchFamily="18" charset="0"/>
                  </a:rPr>
                  <a:t>Theo giả thiết </a:t>
                </a:r>
                <a14:m>
                  <m:oMath xmlns:m="http://schemas.openxmlformats.org/officeDocument/2006/math">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𝐸</m:t>
                        </m:r>
                      </m:e>
                      <m:sub>
                        <m:r>
                          <a:rPr lang="en-US" sz="1600" kern="100">
                            <a:effectLst/>
                            <a:latin typeface="+mj-lt"/>
                            <a:ea typeface="Aptos"/>
                            <a:cs typeface="Times New Roman" panose="02020603050405020304" pitchFamily="18" charset="0"/>
                          </a:rPr>
                          <m:t>1</m:t>
                        </m:r>
                      </m:sub>
                    </m:sSub>
                    <m:r>
                      <a:rPr lang="en-US" sz="1600" kern="100">
                        <a:effectLst/>
                        <a:latin typeface="+mj-lt"/>
                        <a:ea typeface="Aptos"/>
                        <a:cs typeface="Times New Roman" panose="02020603050405020304" pitchFamily="18" charset="0"/>
                      </a:rPr>
                      <m:t>,</m:t>
                    </m:r>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𝐸</m:t>
                        </m:r>
                      </m:e>
                      <m:sub>
                        <m:r>
                          <a:rPr lang="en-US" sz="1600" kern="100">
                            <a:effectLst/>
                            <a:latin typeface="+mj-lt"/>
                            <a:ea typeface="Aptos"/>
                            <a:cs typeface="Times New Roman" panose="02020603050405020304" pitchFamily="18" charset="0"/>
                          </a:rPr>
                          <m:t>2</m:t>
                        </m:r>
                      </m:sub>
                    </m:sSub>
                  </m:oMath>
                </a14:m>
                <a:r>
                  <a:rPr lang="en-US" sz="1600" kern="100">
                    <a:effectLst/>
                    <a:latin typeface="+mj-lt"/>
                    <a:ea typeface="Georgia" panose="02040502050405020303" pitchFamily="18" charset="0"/>
                    <a:cs typeface="Times New Roman" panose="02020603050405020304" pitchFamily="18" charset="0"/>
                  </a:rPr>
                  <a:t> là hai biến cố độc lập.</a:t>
                </a:r>
                <a:endParaRPr lang="en-US" sz="1600" kern="100">
                  <a:effectLst/>
                  <a:latin typeface="+mj-lt"/>
                  <a:ea typeface="Aptos"/>
                  <a:cs typeface="Times New Roman" panose="02020603050405020304" pitchFamily="18" charset="0"/>
                </a:endParaRPr>
              </a:p>
              <a:p>
                <a:pPr algn="just">
                  <a:lnSpc>
                    <a:spcPct val="150000"/>
                  </a:lnSpc>
                  <a:spcBef>
                    <a:spcPts val="300"/>
                  </a:spcBef>
                  <a:spcAft>
                    <a:spcPts val="300"/>
                  </a:spcAft>
                </a:pPr>
                <a:r>
                  <a:rPr lang="en-US" sz="1600" kern="100">
                    <a:effectLst/>
                    <a:latin typeface="+mj-lt"/>
                    <a:ea typeface="Georgia" panose="02040502050405020303" pitchFamily="18" charset="0"/>
                    <a:cs typeface="Times New Roman" panose="02020603050405020304" pitchFamily="18" charset="0"/>
                  </a:rPr>
                  <a:t>Theo công </a:t>
                </a:r>
                <a:r>
                  <a:rPr lang="en-US" sz="1600" kern="100">
                    <a:effectLst/>
                    <a:latin typeface="+mj-lt"/>
                    <a:ea typeface="Georgia" panose="02040502050405020303" pitchFamily="18" charset="0"/>
                    <a:cs typeface="Times New Roman" panose="02020603050405020304" pitchFamily="18" charset="0"/>
                  </a:rPr>
                  <a:t>thức </a:t>
                </a:r>
                <a:r>
                  <a:rPr lang="en-US" sz="1600" kern="100" smtClean="0">
                    <a:effectLst/>
                    <a:latin typeface="+mj-lt"/>
                    <a:ea typeface="Georgia" panose="02040502050405020303" pitchFamily="18" charset="0"/>
                    <a:cs typeface="Times New Roman" panose="02020603050405020304" pitchFamily="18" charset="0"/>
                  </a:rPr>
                  <a:t>nhân </a:t>
                </a:r>
                <a:r>
                  <a:rPr lang="en-US" sz="1600" kern="100">
                    <a:effectLst/>
                    <a:latin typeface="+mj-lt"/>
                    <a:ea typeface="Georgia" panose="02040502050405020303" pitchFamily="18" charset="0"/>
                    <a:cs typeface="Times New Roman" panose="02020603050405020304" pitchFamily="18" charset="0"/>
                  </a:rPr>
                  <a:t>xác suất cho hai biến cố độc lập ta có:</a:t>
                </a:r>
                <a:endParaRPr lang="en-US" sz="1600" kern="100">
                  <a:effectLst/>
                  <a:latin typeface="+mj-lt"/>
                  <a:ea typeface="Aptos"/>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1600" i="1" kern="100">
                          <a:effectLst/>
                          <a:latin typeface="+mj-lt"/>
                          <a:ea typeface="Aptos"/>
                          <a:cs typeface="Times New Roman" panose="02020603050405020304" pitchFamily="18" charset="0"/>
                        </a:rPr>
                        <m:t>𝑃</m:t>
                      </m:r>
                      <m:d>
                        <m:dPr>
                          <m:ctrlPr>
                            <a:rPr lang="en-US" sz="1600" i="1" kern="100">
                              <a:effectLst/>
                              <a:latin typeface="+mj-lt"/>
                              <a:ea typeface="Aptos"/>
                              <a:cs typeface="Times New Roman" panose="02020603050405020304" pitchFamily="18" charset="0"/>
                            </a:rPr>
                          </m:ctrlPr>
                        </m:dPr>
                        <m:e>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𝑋</m:t>
                              </m:r>
                            </m:e>
                            <m:sub>
                              <m:r>
                                <a:rPr lang="en-US" sz="1600" kern="100">
                                  <a:effectLst/>
                                  <a:latin typeface="+mj-lt"/>
                                  <a:ea typeface="Aptos"/>
                                  <a:cs typeface="Times New Roman" panose="02020603050405020304" pitchFamily="18" charset="0"/>
                                </a:rPr>
                                <m:t>1</m:t>
                              </m:r>
                            </m:sub>
                          </m:sSub>
                          <m:r>
                            <a:rPr lang="en-US" sz="1600" kern="100">
                              <a:effectLst/>
                              <a:latin typeface="+mj-lt"/>
                              <a:ea typeface="Aptos"/>
                              <a:cs typeface="Times New Roman" panose="02020603050405020304" pitchFamily="18" charset="0"/>
                            </a:rPr>
                            <m:t>=</m:t>
                          </m:r>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𝑉</m:t>
                              </m:r>
                            </m:e>
                            <m:sub>
                              <m:r>
                                <a:rPr lang="en-US" sz="1600" kern="100">
                                  <a:effectLst/>
                                  <a:latin typeface="+mj-lt"/>
                                  <a:ea typeface="Aptos"/>
                                  <a:cs typeface="Times New Roman" panose="02020603050405020304" pitchFamily="18" charset="0"/>
                                </a:rPr>
                                <m:t>1</m:t>
                              </m:r>
                            </m:sub>
                          </m:sSub>
                          <m:r>
                            <a:rPr lang="en-US" sz="1600" kern="100">
                              <a:effectLst/>
                              <a:latin typeface="+mj-lt"/>
                              <a:ea typeface="Aptos"/>
                              <a:cs typeface="Times New Roman" panose="02020603050405020304" pitchFamily="18" charset="0"/>
                            </a:rPr>
                            <m:t>+</m:t>
                          </m:r>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𝑉</m:t>
                              </m:r>
                            </m:e>
                            <m:sub>
                              <m:r>
                                <a:rPr lang="en-US" sz="1600" kern="100">
                                  <a:effectLst/>
                                  <a:latin typeface="+mj-lt"/>
                                  <a:ea typeface="Aptos"/>
                                  <a:cs typeface="Times New Roman" panose="02020603050405020304" pitchFamily="18" charset="0"/>
                                </a:rPr>
                                <m:t>2</m:t>
                              </m:r>
                            </m:sub>
                          </m:sSub>
                        </m:e>
                      </m:d>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𝑃</m:t>
                      </m:r>
                      <m:d>
                        <m:dPr>
                          <m:ctrlPr>
                            <a:rPr lang="en-US" sz="1600" i="1" kern="100">
                              <a:effectLst/>
                              <a:latin typeface="+mj-lt"/>
                              <a:ea typeface="Aptos"/>
                              <a:cs typeface="Times New Roman" panose="02020603050405020304" pitchFamily="18" charset="0"/>
                            </a:rPr>
                          </m:ctrlPr>
                        </m:dPr>
                        <m:e>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𝐸</m:t>
                              </m:r>
                            </m:e>
                            <m:sub>
                              <m:r>
                                <a:rPr lang="en-US" sz="1600" kern="100">
                                  <a:effectLst/>
                                  <a:latin typeface="+mj-lt"/>
                                  <a:ea typeface="Aptos"/>
                                  <a:cs typeface="Times New Roman" panose="02020603050405020304" pitchFamily="18" charset="0"/>
                                </a:rPr>
                                <m:t>1</m:t>
                              </m:r>
                            </m:sub>
                          </m:sSub>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𝐸</m:t>
                              </m:r>
                            </m:e>
                            <m:sub>
                              <m:r>
                                <a:rPr lang="en-US" sz="1600" kern="100">
                                  <a:effectLst/>
                                  <a:latin typeface="+mj-lt"/>
                                  <a:ea typeface="Aptos"/>
                                  <a:cs typeface="Times New Roman" panose="02020603050405020304" pitchFamily="18" charset="0"/>
                                </a:rPr>
                                <m:t>2</m:t>
                              </m:r>
                            </m:sub>
                          </m:sSub>
                        </m:e>
                      </m:d>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𝑃</m:t>
                      </m:r>
                      <m:d>
                        <m:dPr>
                          <m:ctrlPr>
                            <a:rPr lang="en-US" sz="1600" i="1" kern="100">
                              <a:effectLst/>
                              <a:latin typeface="+mj-lt"/>
                              <a:ea typeface="Aptos"/>
                              <a:cs typeface="Times New Roman" panose="02020603050405020304" pitchFamily="18" charset="0"/>
                            </a:rPr>
                          </m:ctrlPr>
                        </m:dPr>
                        <m:e>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𝐸</m:t>
                              </m:r>
                            </m:e>
                            <m:sub>
                              <m:r>
                                <a:rPr lang="en-US" sz="1600" kern="100">
                                  <a:effectLst/>
                                  <a:latin typeface="+mj-lt"/>
                                  <a:ea typeface="Aptos"/>
                                  <a:cs typeface="Times New Roman" panose="02020603050405020304" pitchFamily="18" charset="0"/>
                                </a:rPr>
                                <m:t>1</m:t>
                              </m:r>
                            </m:sub>
                          </m:sSub>
                        </m:e>
                      </m:d>
                      <m:r>
                        <a:rPr lang="en-US" sz="1600" i="1" kern="100">
                          <a:effectLst/>
                          <a:latin typeface="+mj-lt"/>
                          <a:ea typeface="Aptos"/>
                          <a:cs typeface="Times New Roman" panose="02020603050405020304" pitchFamily="18" charset="0"/>
                        </a:rPr>
                        <m:t>𝑃</m:t>
                      </m:r>
                      <m:d>
                        <m:dPr>
                          <m:ctrlPr>
                            <a:rPr lang="en-US" sz="1600" i="1" kern="100">
                              <a:effectLst/>
                              <a:latin typeface="+mj-lt"/>
                              <a:ea typeface="Aptos"/>
                              <a:cs typeface="Times New Roman" panose="02020603050405020304" pitchFamily="18" charset="0"/>
                            </a:rPr>
                          </m:ctrlPr>
                        </m:dPr>
                        <m:e>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𝐸</m:t>
                              </m:r>
                            </m:e>
                            <m:sub>
                              <m:r>
                                <a:rPr lang="en-US" sz="1600" kern="100">
                                  <a:effectLst/>
                                  <a:latin typeface="+mj-lt"/>
                                  <a:ea typeface="Aptos"/>
                                  <a:cs typeface="Times New Roman" panose="02020603050405020304" pitchFamily="18" charset="0"/>
                                </a:rPr>
                                <m:t>2</m:t>
                              </m:r>
                            </m:sub>
                          </m:sSub>
                        </m:e>
                      </m:d>
                      <m:r>
                        <a:rPr lang="en-US" sz="1600" kern="100">
                          <a:effectLst/>
                          <a:latin typeface="+mj-lt"/>
                          <a:ea typeface="Aptos"/>
                          <a:cs typeface="Times New Roman" panose="02020603050405020304" pitchFamily="18" charset="0"/>
                        </a:rPr>
                        <m:t>=</m:t>
                      </m:r>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𝑝</m:t>
                          </m:r>
                        </m:e>
                        <m:sub>
                          <m:r>
                            <a:rPr lang="en-US" sz="1600" kern="100">
                              <a:effectLst/>
                              <a:latin typeface="+mj-lt"/>
                              <a:ea typeface="Aptos"/>
                              <a:cs typeface="Times New Roman" panose="02020603050405020304" pitchFamily="18" charset="0"/>
                            </a:rPr>
                            <m:t>1</m:t>
                          </m:r>
                        </m:sub>
                      </m:sSub>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𝑝</m:t>
                          </m:r>
                        </m:e>
                        <m:sub>
                          <m:r>
                            <a:rPr lang="en-US" sz="1600" kern="100">
                              <a:effectLst/>
                              <a:latin typeface="+mj-lt"/>
                              <a:ea typeface="Aptos"/>
                              <a:cs typeface="Times New Roman" panose="02020603050405020304" pitchFamily="18" charset="0"/>
                            </a:rPr>
                            <m:t>2</m:t>
                          </m:r>
                        </m:sub>
                      </m:sSub>
                    </m:oMath>
                  </m:oMathPara>
                </a14:m>
                <a:endParaRPr lang="en-US" sz="1600" kern="100">
                  <a:effectLst/>
                  <a:latin typeface="+mj-lt"/>
                  <a:ea typeface="Aptos"/>
                  <a:cs typeface="Times New Roman" panose="02020603050405020304" pitchFamily="18" charset="0"/>
                </a:endParaRPr>
              </a:p>
              <a:p>
                <a:pPr algn="just">
                  <a:lnSpc>
                    <a:spcPct val="150000"/>
                  </a:lnSpc>
                  <a:spcBef>
                    <a:spcPts val="300"/>
                  </a:spcBef>
                  <a:spcAft>
                    <a:spcPts val="300"/>
                  </a:spcAft>
                </a:pPr>
                <a:r>
                  <a:rPr lang="en-US" sz="1600" kern="100">
                    <a:effectLst/>
                    <a:latin typeface="+mj-lt"/>
                    <a:ea typeface="Georgia" panose="02040502050405020303" pitchFamily="18" charset="0"/>
                    <a:cs typeface="Times New Roman" panose="02020603050405020304" pitchFamily="18" charset="0"/>
                  </a:rPr>
                  <a:t>Vậy bảng phân bó xác suất của </a:t>
                </a:r>
                <a14:m>
                  <m:oMath xmlns:m="http://schemas.openxmlformats.org/officeDocument/2006/math">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𝑋</m:t>
                        </m:r>
                      </m:e>
                      <m:sub>
                        <m:r>
                          <a:rPr lang="en-US" sz="1600" kern="100">
                            <a:effectLst/>
                            <a:latin typeface="+mj-lt"/>
                            <a:ea typeface="Aptos"/>
                            <a:cs typeface="Times New Roman" panose="02020603050405020304" pitchFamily="18" charset="0"/>
                          </a:rPr>
                          <m:t>1</m:t>
                        </m:r>
                      </m:sub>
                    </m:sSub>
                  </m:oMath>
                </a14:m>
                <a:r>
                  <a:rPr lang="en-US" sz="1600" kern="100">
                    <a:effectLst/>
                    <a:latin typeface="+mj-lt"/>
                    <a:ea typeface="Georgia" panose="02040502050405020303" pitchFamily="18" charset="0"/>
                    <a:cs typeface="Times New Roman" panose="02020603050405020304" pitchFamily="18" charset="0"/>
                  </a:rPr>
                  <a:t> là:</a:t>
                </a:r>
                <a:endParaRPr lang="en-US" sz="1600" kern="100">
                  <a:effectLst/>
                  <a:latin typeface="+mj-lt"/>
                  <a:ea typeface="Aptos"/>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407042" y="781303"/>
                <a:ext cx="8337870" cy="2654573"/>
              </a:xfrm>
              <a:prstGeom prst="rect">
                <a:avLst/>
              </a:prstGeom>
              <a:blipFill>
                <a:blip r:embed="rId4"/>
                <a:stretch>
                  <a:fillRect l="-439" b="-2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507297461"/>
                  </p:ext>
                </p:extLst>
              </p:nvPr>
            </p:nvGraphicFramePr>
            <p:xfrm>
              <a:off x="1580848" y="3553731"/>
              <a:ext cx="5974356" cy="733952"/>
            </p:xfrm>
            <a:graphic>
              <a:graphicData uri="http://schemas.openxmlformats.org/drawingml/2006/table">
                <a:tbl>
                  <a:tblPr/>
                  <a:tblGrid>
                    <a:gridCol w="1493589">
                      <a:extLst>
                        <a:ext uri="{9D8B030D-6E8A-4147-A177-3AD203B41FA5}">
                          <a16:colId xmlns:a16="http://schemas.microsoft.com/office/drawing/2014/main" val="2174248630"/>
                        </a:ext>
                      </a:extLst>
                    </a:gridCol>
                    <a:gridCol w="1493589">
                      <a:extLst>
                        <a:ext uri="{9D8B030D-6E8A-4147-A177-3AD203B41FA5}">
                          <a16:colId xmlns:a16="http://schemas.microsoft.com/office/drawing/2014/main" val="3120595071"/>
                        </a:ext>
                      </a:extLst>
                    </a:gridCol>
                    <a:gridCol w="1493589">
                      <a:extLst>
                        <a:ext uri="{9D8B030D-6E8A-4147-A177-3AD203B41FA5}">
                          <a16:colId xmlns:a16="http://schemas.microsoft.com/office/drawing/2014/main" val="2901576088"/>
                        </a:ext>
                      </a:extLst>
                    </a:gridCol>
                    <a:gridCol w="1493589">
                      <a:extLst>
                        <a:ext uri="{9D8B030D-6E8A-4147-A177-3AD203B41FA5}">
                          <a16:colId xmlns:a16="http://schemas.microsoft.com/office/drawing/2014/main" val="133705474"/>
                        </a:ext>
                      </a:extLst>
                    </a:gridCol>
                  </a:tblGrid>
                  <a:tr h="366976">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n-US" sz="1600" i="1" kern="100" smtClean="0">
                                        <a:solidFill>
                                          <a:srgbClr val="000000"/>
                                        </a:solidFill>
                                        <a:effectLst/>
                                        <a:latin typeface="+mj-lt"/>
                                        <a:ea typeface="Aptos"/>
                                        <a:cs typeface="Times New Roman" panose="02020603050405020304" pitchFamily="18" charset="0"/>
                                      </a:rPr>
                                    </m:ctrlPr>
                                  </m:sSubPr>
                                  <m:e>
                                    <m:r>
                                      <a:rPr lang="en-US" sz="1600" i="1" kern="100">
                                        <a:solidFill>
                                          <a:srgbClr val="000000"/>
                                        </a:solidFill>
                                        <a:effectLst/>
                                        <a:latin typeface="+mj-lt"/>
                                        <a:ea typeface="Aptos"/>
                                        <a:cs typeface="Times New Roman" panose="02020603050405020304" pitchFamily="18" charset="0"/>
                                      </a:rPr>
                                      <m:t>𝑋</m:t>
                                    </m:r>
                                  </m:e>
                                  <m:sub>
                                    <m:r>
                                      <a:rPr lang="en-US" sz="1600" kern="100">
                                        <a:solidFill>
                                          <a:srgbClr val="000000"/>
                                        </a:solidFill>
                                        <a:effectLst/>
                                        <a:latin typeface="+mj-lt"/>
                                        <a:ea typeface="Aptos"/>
                                        <a:cs typeface="Times New Roman" panose="02020603050405020304" pitchFamily="18" charset="0"/>
                                      </a:rPr>
                                      <m:t>1</m:t>
                                    </m:r>
                                  </m:sub>
                                </m:sSub>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0</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n-US" sz="1600" i="1" kern="100" smtClean="0">
                                        <a:solidFill>
                                          <a:srgbClr val="000000"/>
                                        </a:solidFill>
                                        <a:effectLst/>
                                        <a:latin typeface="+mj-lt"/>
                                        <a:ea typeface="Aptos"/>
                                        <a:cs typeface="Times New Roman" panose="02020603050405020304" pitchFamily="18" charset="0"/>
                                      </a:rPr>
                                    </m:ctrlPr>
                                  </m:sSubPr>
                                  <m:e>
                                    <m:r>
                                      <a:rPr lang="en-US" sz="1600" i="1" kern="100">
                                        <a:solidFill>
                                          <a:srgbClr val="000000"/>
                                        </a:solidFill>
                                        <a:effectLst/>
                                        <a:latin typeface="+mj-lt"/>
                                        <a:ea typeface="Aptos"/>
                                        <a:cs typeface="Times New Roman" panose="02020603050405020304" pitchFamily="18" charset="0"/>
                                      </a:rPr>
                                      <m:t>𝑉</m:t>
                                    </m:r>
                                  </m:e>
                                  <m:sub>
                                    <m:r>
                                      <a:rPr lang="en-US" sz="1600" kern="100">
                                        <a:solidFill>
                                          <a:srgbClr val="000000"/>
                                        </a:solidFill>
                                        <a:effectLst/>
                                        <a:latin typeface="+mj-lt"/>
                                        <a:ea typeface="Aptos"/>
                                        <a:cs typeface="Times New Roman" panose="02020603050405020304" pitchFamily="18" charset="0"/>
                                      </a:rPr>
                                      <m:t>1</m:t>
                                    </m:r>
                                  </m:sub>
                                </m:sSub>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n-US" sz="1600" i="1" kern="100" smtClean="0">
                                        <a:solidFill>
                                          <a:srgbClr val="000000"/>
                                        </a:solidFill>
                                        <a:effectLst/>
                                        <a:latin typeface="+mj-lt"/>
                                        <a:ea typeface="Aptos"/>
                                        <a:cs typeface="Times New Roman" panose="02020603050405020304" pitchFamily="18" charset="0"/>
                                      </a:rPr>
                                    </m:ctrlPr>
                                  </m:sSubPr>
                                  <m:e>
                                    <m:r>
                                      <a:rPr lang="en-US" sz="1600" i="1" kern="100">
                                        <a:solidFill>
                                          <a:srgbClr val="000000"/>
                                        </a:solidFill>
                                        <a:effectLst/>
                                        <a:latin typeface="+mj-lt"/>
                                        <a:ea typeface="Aptos"/>
                                        <a:cs typeface="Times New Roman" panose="02020603050405020304" pitchFamily="18" charset="0"/>
                                      </a:rPr>
                                      <m:t>𝑉</m:t>
                                    </m:r>
                                  </m:e>
                                  <m:sub>
                                    <m:r>
                                      <a:rPr lang="en-US" sz="1600" kern="100">
                                        <a:solidFill>
                                          <a:srgbClr val="000000"/>
                                        </a:solidFill>
                                        <a:effectLst/>
                                        <a:latin typeface="+mj-lt"/>
                                        <a:ea typeface="Aptos"/>
                                        <a:cs typeface="Times New Roman" panose="02020603050405020304" pitchFamily="18" charset="0"/>
                                      </a:rPr>
                                      <m:t>1</m:t>
                                    </m:r>
                                  </m:sub>
                                </m:sSub>
                                <m:r>
                                  <a:rPr lang="en-US" sz="1600" kern="100">
                                    <a:solidFill>
                                      <a:srgbClr val="000000"/>
                                    </a:solidFill>
                                    <a:effectLst/>
                                    <a:latin typeface="+mj-lt"/>
                                    <a:ea typeface="Aptos"/>
                                    <a:cs typeface="Times New Roman" panose="02020603050405020304" pitchFamily="18" charset="0"/>
                                  </a:rPr>
                                  <m:t>+</m:t>
                                </m:r>
                                <m:sSub>
                                  <m:sSubPr>
                                    <m:ctrlPr>
                                      <a:rPr lang="en-US" sz="1600" i="1" kern="100">
                                        <a:solidFill>
                                          <a:srgbClr val="000000"/>
                                        </a:solidFill>
                                        <a:effectLst/>
                                        <a:latin typeface="+mj-lt"/>
                                        <a:ea typeface="Aptos"/>
                                        <a:cs typeface="Times New Roman" panose="02020603050405020304" pitchFamily="18" charset="0"/>
                                      </a:rPr>
                                    </m:ctrlPr>
                                  </m:sSubPr>
                                  <m:e>
                                    <m:r>
                                      <a:rPr lang="en-US" sz="1600" i="1" kern="100">
                                        <a:solidFill>
                                          <a:srgbClr val="000000"/>
                                        </a:solidFill>
                                        <a:effectLst/>
                                        <a:latin typeface="+mj-lt"/>
                                        <a:ea typeface="Aptos"/>
                                        <a:cs typeface="Times New Roman" panose="02020603050405020304" pitchFamily="18" charset="0"/>
                                      </a:rPr>
                                      <m:t>𝑉</m:t>
                                    </m:r>
                                  </m:e>
                                  <m:sub>
                                    <m:r>
                                      <a:rPr lang="en-US" sz="1600" kern="100">
                                        <a:solidFill>
                                          <a:srgbClr val="000000"/>
                                        </a:solidFill>
                                        <a:effectLst/>
                                        <a:latin typeface="+mj-lt"/>
                                        <a:ea typeface="Aptos"/>
                                        <a:cs typeface="Times New Roman" panose="02020603050405020304" pitchFamily="18" charset="0"/>
                                      </a:rPr>
                                      <m:t>2</m:t>
                                    </m:r>
                                  </m:sub>
                                </m:sSub>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649739"/>
                      </a:ext>
                    </a:extLst>
                  </a:tr>
                  <a:tr h="366976">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mj-lt"/>
                                    <a:ea typeface="Aptos"/>
                                    <a:cs typeface="Times New Roman" panose="02020603050405020304" pitchFamily="18" charset="0"/>
                                  </a:rPr>
                                  <m:t>𝑃</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kern="100" smtClean="0">
                                    <a:solidFill>
                                      <a:srgbClr val="000000"/>
                                    </a:solidFill>
                                    <a:effectLst/>
                                    <a:latin typeface="+mj-lt"/>
                                    <a:ea typeface="Aptos"/>
                                    <a:cs typeface="Times New Roman" panose="02020603050405020304" pitchFamily="18" charset="0"/>
                                  </a:rPr>
                                  <m:t>1</m:t>
                                </m:r>
                                <m:r>
                                  <a:rPr lang="en-US" sz="1600" i="1" kern="100">
                                    <a:solidFill>
                                      <a:srgbClr val="000000"/>
                                    </a:solidFill>
                                    <a:effectLst/>
                                    <a:latin typeface="+mj-lt"/>
                                    <a:ea typeface="Aptos"/>
                                    <a:cs typeface="Times New Roman" panose="02020603050405020304" pitchFamily="18" charset="0"/>
                                  </a:rPr>
                                  <m:t>−</m:t>
                                </m:r>
                                <m:sSub>
                                  <m:sSubPr>
                                    <m:ctrlPr>
                                      <a:rPr lang="en-US" sz="1600" i="1" kern="100">
                                        <a:solidFill>
                                          <a:srgbClr val="000000"/>
                                        </a:solidFill>
                                        <a:effectLst/>
                                        <a:latin typeface="+mj-lt"/>
                                        <a:ea typeface="Aptos"/>
                                        <a:cs typeface="Times New Roman" panose="02020603050405020304" pitchFamily="18" charset="0"/>
                                      </a:rPr>
                                    </m:ctrlPr>
                                  </m:sSubPr>
                                  <m:e>
                                    <m:r>
                                      <a:rPr lang="en-US" sz="1600" i="1" kern="100">
                                        <a:solidFill>
                                          <a:srgbClr val="000000"/>
                                        </a:solidFill>
                                        <a:effectLst/>
                                        <a:latin typeface="+mj-lt"/>
                                        <a:ea typeface="Aptos"/>
                                        <a:cs typeface="Times New Roman" panose="02020603050405020304" pitchFamily="18" charset="0"/>
                                      </a:rPr>
                                      <m:t>𝑝</m:t>
                                    </m:r>
                                  </m:e>
                                  <m:sub>
                                    <m:r>
                                      <a:rPr lang="en-US" sz="1600" kern="100">
                                        <a:solidFill>
                                          <a:srgbClr val="000000"/>
                                        </a:solidFill>
                                        <a:effectLst/>
                                        <a:latin typeface="+mj-lt"/>
                                        <a:ea typeface="Aptos"/>
                                        <a:cs typeface="Times New Roman" panose="02020603050405020304" pitchFamily="18" charset="0"/>
                                      </a:rPr>
                                      <m:t>1</m:t>
                                    </m:r>
                                  </m:sub>
                                </m:sSub>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n-US" sz="1600" i="1" kern="100" smtClean="0">
                                        <a:solidFill>
                                          <a:srgbClr val="000000"/>
                                        </a:solidFill>
                                        <a:effectLst/>
                                        <a:latin typeface="+mj-lt"/>
                                        <a:ea typeface="Aptos"/>
                                        <a:cs typeface="Times New Roman" panose="02020603050405020304" pitchFamily="18" charset="0"/>
                                      </a:rPr>
                                    </m:ctrlPr>
                                  </m:sSubPr>
                                  <m:e>
                                    <m:r>
                                      <a:rPr lang="en-US" sz="1600" i="1" kern="100">
                                        <a:solidFill>
                                          <a:srgbClr val="000000"/>
                                        </a:solidFill>
                                        <a:effectLst/>
                                        <a:latin typeface="+mj-lt"/>
                                        <a:ea typeface="Aptos"/>
                                        <a:cs typeface="Times New Roman" panose="02020603050405020304" pitchFamily="18" charset="0"/>
                                      </a:rPr>
                                      <m:t>𝑝</m:t>
                                    </m:r>
                                  </m:e>
                                  <m:sub>
                                    <m:r>
                                      <a:rPr lang="en-US" sz="1600" kern="100">
                                        <a:solidFill>
                                          <a:srgbClr val="000000"/>
                                        </a:solidFill>
                                        <a:effectLst/>
                                        <a:latin typeface="+mj-lt"/>
                                        <a:ea typeface="Aptos"/>
                                        <a:cs typeface="Times New Roman" panose="02020603050405020304" pitchFamily="18" charset="0"/>
                                      </a:rPr>
                                      <m:t>1</m:t>
                                    </m:r>
                                  </m:sub>
                                </m:sSub>
                                <m:d>
                                  <m:dPr>
                                    <m:ctrlPr>
                                      <a:rPr lang="en-US" sz="1600" i="1" kern="100">
                                        <a:solidFill>
                                          <a:srgbClr val="000000"/>
                                        </a:solidFill>
                                        <a:effectLst/>
                                        <a:latin typeface="+mj-lt"/>
                                        <a:ea typeface="Aptos"/>
                                        <a:cs typeface="Times New Roman" panose="02020603050405020304" pitchFamily="18" charset="0"/>
                                      </a:rPr>
                                    </m:ctrlPr>
                                  </m:dPr>
                                  <m:e>
                                    <m:r>
                                      <a:rPr lang="en-US" sz="1600" kern="100">
                                        <a:solidFill>
                                          <a:srgbClr val="000000"/>
                                        </a:solidFill>
                                        <a:effectLst/>
                                        <a:latin typeface="+mj-lt"/>
                                        <a:ea typeface="Aptos"/>
                                        <a:cs typeface="Times New Roman" panose="02020603050405020304" pitchFamily="18" charset="0"/>
                                      </a:rPr>
                                      <m:t>1</m:t>
                                    </m:r>
                                    <m:r>
                                      <a:rPr lang="en-US" sz="1600" i="1" kern="100">
                                        <a:solidFill>
                                          <a:srgbClr val="000000"/>
                                        </a:solidFill>
                                        <a:effectLst/>
                                        <a:latin typeface="+mj-lt"/>
                                        <a:ea typeface="Aptos"/>
                                        <a:cs typeface="Times New Roman" panose="02020603050405020304" pitchFamily="18" charset="0"/>
                                      </a:rPr>
                                      <m:t>−</m:t>
                                    </m:r>
                                    <m:sSub>
                                      <m:sSubPr>
                                        <m:ctrlPr>
                                          <a:rPr lang="en-US" sz="1600" i="1" kern="100">
                                            <a:solidFill>
                                              <a:srgbClr val="000000"/>
                                            </a:solidFill>
                                            <a:effectLst/>
                                            <a:latin typeface="+mj-lt"/>
                                            <a:ea typeface="Aptos"/>
                                            <a:cs typeface="Times New Roman" panose="02020603050405020304" pitchFamily="18" charset="0"/>
                                          </a:rPr>
                                        </m:ctrlPr>
                                      </m:sSubPr>
                                      <m:e>
                                        <m:r>
                                          <a:rPr lang="en-US" sz="1600" i="1" kern="100">
                                            <a:solidFill>
                                              <a:srgbClr val="000000"/>
                                            </a:solidFill>
                                            <a:effectLst/>
                                            <a:latin typeface="+mj-lt"/>
                                            <a:ea typeface="Aptos"/>
                                            <a:cs typeface="Times New Roman" panose="02020603050405020304" pitchFamily="18" charset="0"/>
                                          </a:rPr>
                                          <m:t>𝑝</m:t>
                                        </m:r>
                                      </m:e>
                                      <m:sub>
                                        <m:r>
                                          <a:rPr lang="en-US" sz="1600" kern="100">
                                            <a:solidFill>
                                              <a:srgbClr val="000000"/>
                                            </a:solidFill>
                                            <a:effectLst/>
                                            <a:latin typeface="+mj-lt"/>
                                            <a:ea typeface="Aptos"/>
                                            <a:cs typeface="Times New Roman" panose="02020603050405020304" pitchFamily="18" charset="0"/>
                                          </a:rPr>
                                          <m:t>2</m:t>
                                        </m:r>
                                      </m:sub>
                                    </m:sSub>
                                  </m:e>
                                </m:d>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n-US" sz="1600" i="1" kern="100" smtClean="0">
                                        <a:solidFill>
                                          <a:srgbClr val="000000"/>
                                        </a:solidFill>
                                        <a:effectLst/>
                                        <a:latin typeface="+mj-lt"/>
                                        <a:ea typeface="Aptos"/>
                                        <a:cs typeface="Times New Roman" panose="02020603050405020304" pitchFamily="18" charset="0"/>
                                      </a:rPr>
                                    </m:ctrlPr>
                                  </m:sSubPr>
                                  <m:e>
                                    <m:r>
                                      <a:rPr lang="en-US" sz="1600" i="1" kern="100">
                                        <a:solidFill>
                                          <a:srgbClr val="000000"/>
                                        </a:solidFill>
                                        <a:effectLst/>
                                        <a:latin typeface="+mj-lt"/>
                                        <a:ea typeface="Aptos"/>
                                        <a:cs typeface="Times New Roman" panose="02020603050405020304" pitchFamily="18" charset="0"/>
                                      </a:rPr>
                                      <m:t>𝑝</m:t>
                                    </m:r>
                                  </m:e>
                                  <m:sub>
                                    <m:r>
                                      <a:rPr lang="en-US" sz="1600" kern="100">
                                        <a:solidFill>
                                          <a:srgbClr val="000000"/>
                                        </a:solidFill>
                                        <a:effectLst/>
                                        <a:latin typeface="+mj-lt"/>
                                        <a:ea typeface="Aptos"/>
                                        <a:cs typeface="Times New Roman" panose="02020603050405020304" pitchFamily="18" charset="0"/>
                                      </a:rPr>
                                      <m:t>1</m:t>
                                    </m:r>
                                  </m:sub>
                                </m:sSub>
                                <m:sSub>
                                  <m:sSubPr>
                                    <m:ctrlPr>
                                      <a:rPr lang="en-US" sz="1600" i="1" kern="100">
                                        <a:solidFill>
                                          <a:srgbClr val="000000"/>
                                        </a:solidFill>
                                        <a:effectLst/>
                                        <a:latin typeface="+mj-lt"/>
                                        <a:ea typeface="Aptos"/>
                                        <a:cs typeface="Times New Roman" panose="02020603050405020304" pitchFamily="18" charset="0"/>
                                      </a:rPr>
                                    </m:ctrlPr>
                                  </m:sSubPr>
                                  <m:e>
                                    <m:r>
                                      <a:rPr lang="en-US" sz="1600" i="1" kern="100">
                                        <a:solidFill>
                                          <a:srgbClr val="000000"/>
                                        </a:solidFill>
                                        <a:effectLst/>
                                        <a:latin typeface="+mj-lt"/>
                                        <a:ea typeface="Aptos"/>
                                        <a:cs typeface="Times New Roman" panose="02020603050405020304" pitchFamily="18" charset="0"/>
                                      </a:rPr>
                                      <m:t>𝑝</m:t>
                                    </m:r>
                                  </m:e>
                                  <m:sub>
                                    <m:r>
                                      <a:rPr lang="en-US" sz="1600" kern="100">
                                        <a:solidFill>
                                          <a:srgbClr val="000000"/>
                                        </a:solidFill>
                                        <a:effectLst/>
                                        <a:latin typeface="+mj-lt"/>
                                        <a:ea typeface="Aptos"/>
                                        <a:cs typeface="Times New Roman" panose="02020603050405020304" pitchFamily="18" charset="0"/>
                                      </a:rPr>
                                      <m:t>2</m:t>
                                    </m:r>
                                  </m:sub>
                                </m:sSub>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864327"/>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507297461"/>
                  </p:ext>
                </p:extLst>
              </p:nvPr>
            </p:nvGraphicFramePr>
            <p:xfrm>
              <a:off x="1580848" y="3553731"/>
              <a:ext cx="5974356" cy="733952"/>
            </p:xfrm>
            <a:graphic>
              <a:graphicData uri="http://schemas.openxmlformats.org/drawingml/2006/table">
                <a:tbl>
                  <a:tblPr/>
                  <a:tblGrid>
                    <a:gridCol w="1493589">
                      <a:extLst>
                        <a:ext uri="{9D8B030D-6E8A-4147-A177-3AD203B41FA5}">
                          <a16:colId xmlns:a16="http://schemas.microsoft.com/office/drawing/2014/main" val="2174248630"/>
                        </a:ext>
                      </a:extLst>
                    </a:gridCol>
                    <a:gridCol w="1493589">
                      <a:extLst>
                        <a:ext uri="{9D8B030D-6E8A-4147-A177-3AD203B41FA5}">
                          <a16:colId xmlns:a16="http://schemas.microsoft.com/office/drawing/2014/main" val="3120595071"/>
                        </a:ext>
                      </a:extLst>
                    </a:gridCol>
                    <a:gridCol w="1493589">
                      <a:extLst>
                        <a:ext uri="{9D8B030D-6E8A-4147-A177-3AD203B41FA5}">
                          <a16:colId xmlns:a16="http://schemas.microsoft.com/office/drawing/2014/main" val="2901576088"/>
                        </a:ext>
                      </a:extLst>
                    </a:gridCol>
                    <a:gridCol w="1493589">
                      <a:extLst>
                        <a:ext uri="{9D8B030D-6E8A-4147-A177-3AD203B41FA5}">
                          <a16:colId xmlns:a16="http://schemas.microsoft.com/office/drawing/2014/main" val="133705474"/>
                        </a:ext>
                      </a:extLst>
                    </a:gridCol>
                  </a:tblGrid>
                  <a:tr h="366976">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08" t="-1639" r="-301224" b="-10327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00000" t="-1639" r="-200000" b="-10327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00816" t="-1639" r="-100816" b="-10327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00816" t="-1639" r="-816" b="-103279"/>
                          </a:stretch>
                        </a:blipFill>
                      </a:tcPr>
                    </a:tc>
                    <a:extLst>
                      <a:ext uri="{0D108BD9-81ED-4DB2-BD59-A6C34878D82A}">
                        <a16:rowId xmlns:a16="http://schemas.microsoft.com/office/drawing/2014/main" val="1181649739"/>
                      </a:ext>
                    </a:extLst>
                  </a:tr>
                  <a:tr h="366976">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08" t="-101639" r="-301224" b="-327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00000" t="-101639" r="-200000" b="-327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00816" t="-101639" r="-100816" b="-327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00816" t="-101639" r="-816" b="-3279"/>
                          </a:stretch>
                        </a:blipFill>
                      </a:tcPr>
                    </a:tc>
                    <a:extLst>
                      <a:ext uri="{0D108BD9-81ED-4DB2-BD59-A6C34878D82A}">
                        <a16:rowId xmlns:a16="http://schemas.microsoft.com/office/drawing/2014/main" val="3499864327"/>
                      </a:ext>
                    </a:extLst>
                  </a:tr>
                </a:tbl>
              </a:graphicData>
            </a:graphic>
          </p:graphicFrame>
        </mc:Fallback>
      </mc:AlternateContent>
      <mc:AlternateContent xmlns:mc="http://schemas.openxmlformats.org/markup-compatibility/2006">
        <mc:Choice xmlns:a14="http://schemas.microsoft.com/office/drawing/2010/main" Requires="a14">
          <p:sp>
            <p:nvSpPr>
              <p:cNvPr id="8" name="Rectangle 7"/>
              <p:cNvSpPr/>
              <p:nvPr/>
            </p:nvSpPr>
            <p:spPr>
              <a:xfrm>
                <a:off x="2769232" y="4449657"/>
                <a:ext cx="3597587" cy="338554"/>
              </a:xfrm>
              <a:prstGeom prst="rect">
                <a:avLst/>
              </a:prstGeom>
            </p:spPr>
            <p:txBody>
              <a:bodyPr wrap="none">
                <a:spAutoFit/>
              </a:bodyPr>
              <a:lstStyle/>
              <a:p>
                <a:pPr algn="ctr"/>
                <a14:m>
                  <m:oMath xmlns:m="http://schemas.openxmlformats.org/officeDocument/2006/math">
                    <m:r>
                      <a:rPr lang="en-US" sz="1600" i="1" kern="100">
                        <a:latin typeface="+mj-lt"/>
                        <a:ea typeface="Aptos"/>
                        <a:cs typeface="Times New Roman" panose="02020603050405020304" pitchFamily="18" charset="0"/>
                      </a:rPr>
                      <m:t>𝐸</m:t>
                    </m:r>
                    <m:d>
                      <m:dPr>
                        <m:ctrlPr>
                          <a:rPr lang="en-US" sz="1600" i="1" kern="100">
                            <a:effectLst/>
                            <a:latin typeface="+mj-lt"/>
                            <a:ea typeface="Aptos"/>
                            <a:cs typeface="Times New Roman" panose="02020603050405020304" pitchFamily="18" charset="0"/>
                          </a:rPr>
                        </m:ctrlPr>
                      </m:dPr>
                      <m:e>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𝑋</m:t>
                            </m:r>
                          </m:e>
                          <m:sub>
                            <m:r>
                              <a:rPr lang="en-US" sz="1600" kern="100">
                                <a:effectLst/>
                                <a:latin typeface="+mj-lt"/>
                                <a:ea typeface="Aptos"/>
                                <a:cs typeface="Times New Roman" panose="02020603050405020304" pitchFamily="18" charset="0"/>
                              </a:rPr>
                              <m:t>1</m:t>
                            </m:r>
                          </m:sub>
                        </m:sSub>
                      </m:e>
                    </m:d>
                    <m:r>
                      <a:rPr lang="en-US" sz="1600" kern="100">
                        <a:effectLst/>
                        <a:latin typeface="+mj-lt"/>
                        <a:ea typeface="Aptos"/>
                        <a:cs typeface="Times New Roman" panose="02020603050405020304" pitchFamily="18" charset="0"/>
                      </a:rPr>
                      <m:t>=</m:t>
                    </m:r>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𝑉</m:t>
                        </m:r>
                      </m:e>
                      <m:sub>
                        <m:r>
                          <a:rPr lang="en-US" sz="1600" kern="100">
                            <a:effectLst/>
                            <a:latin typeface="+mj-lt"/>
                            <a:ea typeface="Aptos"/>
                            <a:cs typeface="Times New Roman" panose="02020603050405020304" pitchFamily="18" charset="0"/>
                          </a:rPr>
                          <m:t>1</m:t>
                        </m:r>
                      </m:sub>
                    </m:sSub>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𝑝</m:t>
                        </m:r>
                      </m:e>
                      <m:sub>
                        <m:r>
                          <a:rPr lang="en-US" sz="1600" kern="100">
                            <a:effectLst/>
                            <a:latin typeface="+mj-lt"/>
                            <a:ea typeface="Aptos"/>
                            <a:cs typeface="Times New Roman" panose="02020603050405020304" pitchFamily="18" charset="0"/>
                          </a:rPr>
                          <m:t>1</m:t>
                        </m:r>
                      </m:sub>
                    </m:sSub>
                    <m:d>
                      <m:dPr>
                        <m:ctrlPr>
                          <a:rPr lang="en-US" sz="1600" i="1" kern="100">
                            <a:effectLst/>
                            <a:latin typeface="+mj-lt"/>
                            <a:ea typeface="Aptos"/>
                            <a:cs typeface="Times New Roman" panose="02020603050405020304" pitchFamily="18" charset="0"/>
                          </a:rPr>
                        </m:ctrlPr>
                      </m:dPr>
                      <m:e>
                        <m:r>
                          <a:rPr lang="en-US" sz="1600" kern="100">
                            <a:effectLst/>
                            <a:latin typeface="+mj-lt"/>
                            <a:ea typeface="Aptos"/>
                            <a:cs typeface="Times New Roman" panose="02020603050405020304" pitchFamily="18" charset="0"/>
                          </a:rPr>
                          <m:t>1</m:t>
                        </m:r>
                        <m:r>
                          <a:rPr lang="en-US" sz="1600" i="1" kern="100">
                            <a:effectLst/>
                            <a:latin typeface="+mj-lt"/>
                            <a:ea typeface="Aptos"/>
                            <a:cs typeface="Times New Roman" panose="02020603050405020304" pitchFamily="18" charset="0"/>
                          </a:rPr>
                          <m:t>−</m:t>
                        </m:r>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𝑝</m:t>
                            </m:r>
                          </m:e>
                          <m:sub>
                            <m:r>
                              <a:rPr lang="en-US" sz="1600" kern="100">
                                <a:effectLst/>
                                <a:latin typeface="+mj-lt"/>
                                <a:ea typeface="Aptos"/>
                                <a:cs typeface="Times New Roman" panose="02020603050405020304" pitchFamily="18" charset="0"/>
                              </a:rPr>
                              <m:t>2</m:t>
                            </m:r>
                          </m:sub>
                        </m:sSub>
                      </m:e>
                    </m:d>
                    <m:r>
                      <a:rPr lang="en-US" sz="1600" kern="100">
                        <a:effectLst/>
                        <a:latin typeface="+mj-lt"/>
                        <a:ea typeface="Aptos"/>
                        <a:cs typeface="Times New Roman" panose="02020603050405020304" pitchFamily="18" charset="0"/>
                      </a:rPr>
                      <m:t>+</m:t>
                    </m:r>
                    <m:d>
                      <m:dPr>
                        <m:ctrlPr>
                          <a:rPr lang="en-US" sz="1600" i="1" kern="100">
                            <a:effectLst/>
                            <a:latin typeface="+mj-lt"/>
                            <a:ea typeface="Aptos"/>
                            <a:cs typeface="Times New Roman" panose="02020603050405020304" pitchFamily="18" charset="0"/>
                          </a:rPr>
                        </m:ctrlPr>
                      </m:dPr>
                      <m:e>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𝑉</m:t>
                            </m:r>
                          </m:e>
                          <m:sub>
                            <m:r>
                              <a:rPr lang="en-US" sz="1600" kern="100">
                                <a:effectLst/>
                                <a:latin typeface="+mj-lt"/>
                                <a:ea typeface="Aptos"/>
                                <a:cs typeface="Times New Roman" panose="02020603050405020304" pitchFamily="18" charset="0"/>
                              </a:rPr>
                              <m:t>1</m:t>
                            </m:r>
                          </m:sub>
                        </m:sSub>
                        <m:r>
                          <a:rPr lang="en-US" sz="1600" kern="100">
                            <a:effectLst/>
                            <a:latin typeface="+mj-lt"/>
                            <a:ea typeface="Aptos"/>
                            <a:cs typeface="Times New Roman" panose="02020603050405020304" pitchFamily="18" charset="0"/>
                          </a:rPr>
                          <m:t>+</m:t>
                        </m:r>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𝑉</m:t>
                            </m:r>
                          </m:e>
                          <m:sub>
                            <m:r>
                              <a:rPr lang="en-US" sz="1600" kern="100">
                                <a:effectLst/>
                                <a:latin typeface="+mj-lt"/>
                                <a:ea typeface="Aptos"/>
                                <a:cs typeface="Times New Roman" panose="02020603050405020304" pitchFamily="18" charset="0"/>
                              </a:rPr>
                              <m:t>2</m:t>
                            </m:r>
                          </m:sub>
                        </m:sSub>
                      </m:e>
                    </m:d>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𝑝</m:t>
                        </m:r>
                      </m:e>
                      <m:sub>
                        <m:r>
                          <a:rPr lang="en-US" sz="1600" kern="100">
                            <a:effectLst/>
                            <a:latin typeface="+mj-lt"/>
                            <a:ea typeface="Aptos"/>
                            <a:cs typeface="Times New Roman" panose="02020603050405020304" pitchFamily="18" charset="0"/>
                          </a:rPr>
                          <m:t>1</m:t>
                        </m:r>
                      </m:sub>
                    </m:sSub>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𝑝</m:t>
                        </m:r>
                      </m:e>
                      <m:sub>
                        <m:r>
                          <a:rPr lang="en-US" sz="1600" kern="100">
                            <a:effectLst/>
                            <a:latin typeface="+mj-lt"/>
                            <a:ea typeface="Aptos"/>
                            <a:cs typeface="Times New Roman" panose="02020603050405020304" pitchFamily="18" charset="0"/>
                          </a:rPr>
                          <m:t>2</m:t>
                        </m:r>
                      </m:sub>
                    </m:sSub>
                  </m:oMath>
                </a14:m>
                <a:r>
                  <a:rPr lang="en-US" sz="1600" kern="100">
                    <a:effectLst/>
                    <a:latin typeface="+mj-lt"/>
                    <a:ea typeface="Aptos"/>
                    <a:cs typeface="Times New Roman" panose="02020603050405020304" pitchFamily="18" charset="0"/>
                  </a:rPr>
                  <a:t>.</a:t>
                </a:r>
              </a:p>
            </p:txBody>
          </p:sp>
        </mc:Choice>
        <mc:Fallback>
          <p:sp>
            <p:nvSpPr>
              <p:cNvPr id="8" name="Rectangle 7"/>
              <p:cNvSpPr>
                <a:spLocks noRot="1" noChangeAspect="1" noMove="1" noResize="1" noEditPoints="1" noAdjustHandles="1" noChangeArrowheads="1" noChangeShapeType="1" noTextEdit="1"/>
              </p:cNvSpPr>
              <p:nvPr/>
            </p:nvSpPr>
            <p:spPr>
              <a:xfrm>
                <a:off x="2769232" y="4449657"/>
                <a:ext cx="3597587" cy="338554"/>
              </a:xfrm>
              <a:prstGeom prst="rect">
                <a:avLst/>
              </a:prstGeom>
              <a:blipFill>
                <a:blip r:embed="rId6"/>
                <a:stretch>
                  <a:fillRect t="-5455" r="-508" b="-23636"/>
                </a:stretch>
              </a:blipFill>
            </p:spPr>
            <p:txBody>
              <a:bodyPr/>
              <a:lstStyle/>
              <a:p>
                <a:r>
                  <a:rPr lang="en-US">
                    <a:noFill/>
                  </a:rPr>
                  <a:t> </a:t>
                </a:r>
              </a:p>
            </p:txBody>
          </p:sp>
        </mc:Fallback>
      </mc:AlternateContent>
    </p:spTree>
    <p:extLst>
      <p:ext uri="{BB962C8B-B14F-4D97-AF65-F5344CB8AC3E}">
        <p14:creationId xmlns:p14="http://schemas.microsoft.com/office/powerpoint/2010/main" val="619196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up)">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hlinkClick r:id="rId3" action="ppaction://hlinksldjump"/>
            <a:extLst>
              <a:ext uri="{FF2B5EF4-FFF2-40B4-BE49-F238E27FC236}">
                <a16:creationId xmlns:a16="http://schemas.microsoft.com/office/drawing/2014/main" id="{037E40D2-4335-948C-6709-9EFCEA0CB346}"/>
              </a:ext>
            </a:extLst>
          </p:cNvPr>
          <p:cNvSpPr/>
          <p:nvPr/>
        </p:nvSpPr>
        <p:spPr>
          <a:xfrm>
            <a:off x="1682300" y="-15978"/>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4"/>
            <a:stretch>
              <a:fillRect/>
            </a:stretch>
          </a:blipFill>
        </p:spPr>
      </p:sp>
      <p:sp>
        <p:nvSpPr>
          <p:cNvPr id="11" name="n">
            <a:extLst>
              <a:ext uri="{FF2B5EF4-FFF2-40B4-BE49-F238E27FC236}">
                <a16:creationId xmlns:a16="http://schemas.microsoft.com/office/drawing/2014/main" id="{C49AEAD0-2131-7664-9929-1FE77101C9B6}"/>
              </a:ext>
            </a:extLst>
          </p:cNvPr>
          <p:cNvSpPr/>
          <p:nvPr/>
        </p:nvSpPr>
        <p:spPr>
          <a:xfrm>
            <a:off x="1550169" y="98695"/>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3" name="2">
            <a:hlinkClick r:id="rId7" action="ppaction://hlinksldjump"/>
            <a:extLst>
              <a:ext uri="{FF2B5EF4-FFF2-40B4-BE49-F238E27FC236}">
                <a16:creationId xmlns:a16="http://schemas.microsoft.com/office/drawing/2014/main" id="{AC263916-DF54-4055-9891-9935925FF242}"/>
              </a:ext>
            </a:extLst>
          </p:cNvPr>
          <p:cNvSpPr/>
          <p:nvPr/>
        </p:nvSpPr>
        <p:spPr>
          <a:xfrm>
            <a:off x="3079313" y="-106"/>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4"/>
            <a:stretch>
              <a:fillRect/>
            </a:stretch>
          </a:blipFill>
        </p:spPr>
      </p:sp>
      <p:sp>
        <p:nvSpPr>
          <p:cNvPr id="14" name="3">
            <a:hlinkClick r:id="rId8" action="ppaction://hlinksldjump"/>
            <a:extLst>
              <a:ext uri="{FF2B5EF4-FFF2-40B4-BE49-F238E27FC236}">
                <a16:creationId xmlns:a16="http://schemas.microsoft.com/office/drawing/2014/main" id="{FAA8292C-830F-C8C3-11E4-B5B24DA428F7}"/>
              </a:ext>
            </a:extLst>
          </p:cNvPr>
          <p:cNvSpPr/>
          <p:nvPr/>
        </p:nvSpPr>
        <p:spPr>
          <a:xfrm>
            <a:off x="4500928" y="-15978"/>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4"/>
            <a:stretch>
              <a:fillRect/>
            </a:stretch>
          </a:blipFill>
        </p:spPr>
      </p:sp>
      <p:sp>
        <p:nvSpPr>
          <p:cNvPr id="15" name="4">
            <a:hlinkClick r:id="rId9" action="ppaction://hlinksldjump"/>
            <a:extLst>
              <a:ext uri="{FF2B5EF4-FFF2-40B4-BE49-F238E27FC236}">
                <a16:creationId xmlns:a16="http://schemas.microsoft.com/office/drawing/2014/main" id="{BF9F9E35-4CE3-6B6F-938C-0277736E71E9}"/>
              </a:ext>
            </a:extLst>
          </p:cNvPr>
          <p:cNvSpPr/>
          <p:nvPr/>
        </p:nvSpPr>
        <p:spPr>
          <a:xfrm>
            <a:off x="5897941" y="16486"/>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4"/>
            <a:stretch>
              <a:fillRect/>
            </a:stretch>
          </a:blipFill>
        </p:spPr>
        <p:txBody>
          <a:bodyPr/>
          <a:lstStyle/>
          <a:p>
            <a:pPr defTabSz="457200">
              <a:buClrTx/>
            </a:pPr>
            <a:endParaRPr lang="en-VN" sz="900" kern="1200" dirty="0">
              <a:solidFill>
                <a:prstClr val="black"/>
              </a:solidFill>
              <a:latin typeface="Calibri"/>
              <a:ea typeface="+mn-ea"/>
              <a:cs typeface="+mn-cs"/>
            </a:endParaRPr>
          </a:p>
        </p:txBody>
      </p:sp>
      <p:sp>
        <p:nvSpPr>
          <p:cNvPr id="16" name="5">
            <a:hlinkClick r:id="rId10" action="ppaction://hlinksldjump"/>
            <a:extLst>
              <a:ext uri="{FF2B5EF4-FFF2-40B4-BE49-F238E27FC236}">
                <a16:creationId xmlns:a16="http://schemas.microsoft.com/office/drawing/2014/main" id="{802B26C5-17C6-14FC-9462-80C9C7F157FB}"/>
              </a:ext>
            </a:extLst>
          </p:cNvPr>
          <p:cNvSpPr/>
          <p:nvPr/>
        </p:nvSpPr>
        <p:spPr>
          <a:xfrm>
            <a:off x="7194113" y="-17821"/>
            <a:ext cx="821037" cy="1300652"/>
          </a:xfrm>
          <a:custGeom>
            <a:avLst/>
            <a:gdLst/>
            <a:ahLst/>
            <a:cxnLst/>
            <a:rect l="l" t="t" r="r" b="b"/>
            <a:pathLst>
              <a:path w="950719" h="1506090">
                <a:moveTo>
                  <a:pt x="0" y="0"/>
                </a:moveTo>
                <a:lnTo>
                  <a:pt x="950719" y="0"/>
                </a:lnTo>
                <a:lnTo>
                  <a:pt x="950719" y="1506090"/>
                </a:lnTo>
                <a:lnTo>
                  <a:pt x="0" y="1506090"/>
                </a:lnTo>
                <a:lnTo>
                  <a:pt x="0" y="0"/>
                </a:lnTo>
                <a:close/>
              </a:path>
            </a:pathLst>
          </a:custGeom>
          <a:blipFill>
            <a:blip r:embed="rId4"/>
            <a:stretch>
              <a:fillRect/>
            </a:stretch>
          </a:blipFill>
        </p:spPr>
      </p:sp>
      <p:sp>
        <p:nvSpPr>
          <p:cNvPr id="17" name="đ">
            <a:extLst>
              <a:ext uri="{FF2B5EF4-FFF2-40B4-BE49-F238E27FC236}">
                <a16:creationId xmlns:a16="http://schemas.microsoft.com/office/drawing/2014/main" id="{85802181-61A4-6FD7-EB85-83FF0ED0BC27}"/>
              </a:ext>
            </a:extLst>
          </p:cNvPr>
          <p:cNvSpPr/>
          <p:nvPr/>
        </p:nvSpPr>
        <p:spPr>
          <a:xfrm>
            <a:off x="0" y="586175"/>
            <a:ext cx="1790700" cy="4557325"/>
          </a:xfrm>
          <a:custGeom>
            <a:avLst/>
            <a:gdLst/>
            <a:ahLst/>
            <a:cxnLst/>
            <a:rect l="l" t="t" r="r" b="b"/>
            <a:pathLst>
              <a:path w="2668108" h="3741889">
                <a:moveTo>
                  <a:pt x="0" y="0"/>
                </a:moveTo>
                <a:lnTo>
                  <a:pt x="2668108" y="0"/>
                </a:lnTo>
                <a:lnTo>
                  <a:pt x="2668108" y="3741890"/>
                </a:lnTo>
                <a:lnTo>
                  <a:pt x="0" y="3741890"/>
                </a:lnTo>
                <a:lnTo>
                  <a:pt x="0" y="0"/>
                </a:lnTo>
                <a:close/>
              </a:path>
            </a:pathLst>
          </a:custGeom>
          <a:blipFill>
            <a:blip r:embed="rId11"/>
            <a:stretch>
              <a:fillRect l="476" t="-125" r="-82261"/>
            </a:stretch>
          </a:blipFill>
        </p:spPr>
        <p:txBody>
          <a:bodyPr/>
          <a:lstStyle/>
          <a:p>
            <a:pPr defTabSz="457200">
              <a:buClrTx/>
            </a:pPr>
            <a:endParaRPr lang="en-VN" sz="900" kern="1200" dirty="0">
              <a:solidFill>
                <a:prstClr val="black"/>
              </a:solidFill>
              <a:latin typeface="Calibri"/>
              <a:ea typeface="+mn-ea"/>
              <a:cs typeface="+mn-cs"/>
            </a:endParaRPr>
          </a:p>
        </p:txBody>
      </p:sp>
      <p:sp>
        <p:nvSpPr>
          <p:cNvPr id="18" name="n">
            <a:extLst>
              <a:ext uri="{FF2B5EF4-FFF2-40B4-BE49-F238E27FC236}">
                <a16:creationId xmlns:a16="http://schemas.microsoft.com/office/drawing/2014/main" id="{686A23F8-626B-832C-517C-12F93FC1282B}"/>
              </a:ext>
            </a:extLst>
          </p:cNvPr>
          <p:cNvSpPr/>
          <p:nvPr/>
        </p:nvSpPr>
        <p:spPr>
          <a:xfrm>
            <a:off x="2867629" y="151602"/>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9" name="n">
            <a:extLst>
              <a:ext uri="{FF2B5EF4-FFF2-40B4-BE49-F238E27FC236}">
                <a16:creationId xmlns:a16="http://schemas.microsoft.com/office/drawing/2014/main" id="{BF642F8B-ADD8-75BD-576A-96FCEBE554BE}"/>
              </a:ext>
            </a:extLst>
          </p:cNvPr>
          <p:cNvSpPr/>
          <p:nvPr/>
        </p:nvSpPr>
        <p:spPr>
          <a:xfrm>
            <a:off x="4272101" y="169317"/>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20" name="n">
            <a:extLst>
              <a:ext uri="{FF2B5EF4-FFF2-40B4-BE49-F238E27FC236}">
                <a16:creationId xmlns:a16="http://schemas.microsoft.com/office/drawing/2014/main" id="{70F1A94F-EDA4-394A-6BF0-7358825E737A}"/>
              </a:ext>
            </a:extLst>
          </p:cNvPr>
          <p:cNvSpPr/>
          <p:nvPr/>
        </p:nvSpPr>
        <p:spPr>
          <a:xfrm>
            <a:off x="5703088" y="194568"/>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21" name="n">
            <a:extLst>
              <a:ext uri="{FF2B5EF4-FFF2-40B4-BE49-F238E27FC236}">
                <a16:creationId xmlns:a16="http://schemas.microsoft.com/office/drawing/2014/main" id="{F931CFBB-3E42-12EE-AE07-45EB874D0BEA}"/>
              </a:ext>
            </a:extLst>
          </p:cNvPr>
          <p:cNvSpPr/>
          <p:nvPr/>
        </p:nvSpPr>
        <p:spPr>
          <a:xfrm>
            <a:off x="7084830" y="194568"/>
            <a:ext cx="1194840" cy="1194840"/>
          </a:xfrm>
          <a:custGeom>
            <a:avLst/>
            <a:gdLst/>
            <a:ahLst/>
            <a:cxnLst/>
            <a:rect l="l" t="t" r="r" b="b"/>
            <a:pathLst>
              <a:path w="1359991" h="1359991">
                <a:moveTo>
                  <a:pt x="0" y="0"/>
                </a:moveTo>
                <a:lnTo>
                  <a:pt x="1359991" y="0"/>
                </a:lnTo>
                <a:lnTo>
                  <a:pt x="1359991" y="1359991"/>
                </a:lnTo>
                <a:lnTo>
                  <a:pt x="0" y="135999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23" name="Picture 19">
            <a:hlinkClick r:id="rId12" action="ppaction://hlinksldjump"/>
            <a:extLst>
              <a:ext uri="{FF2B5EF4-FFF2-40B4-BE49-F238E27FC236}">
                <a16:creationId xmlns:a16="http://schemas.microsoft.com/office/drawing/2014/main" id="{EDBFBEE8-4A32-97ED-38FB-DF159E323007}"/>
              </a:ext>
            </a:extLst>
          </p:cNvPr>
          <p:cNvPicPr>
            <a:picLocks noChangeAspect="1"/>
          </p:cNvPicPr>
          <p:nvPr/>
        </p:nvPicPr>
        <p:blipFill>
          <a:blip r:embed="rId13"/>
          <a:srcRect/>
          <a:stretch>
            <a:fillRect/>
          </a:stretch>
        </p:blipFill>
        <p:spPr>
          <a:xfrm>
            <a:off x="7419253" y="3223079"/>
            <a:ext cx="1736736" cy="1693634"/>
          </a:xfrm>
          <a:prstGeom prst="rect">
            <a:avLst/>
          </a:prstGeom>
        </p:spPr>
      </p:pic>
    </p:spTree>
    <p:extLst>
      <p:ext uri="{BB962C8B-B14F-4D97-AF65-F5344CB8AC3E}">
        <p14:creationId xmlns:p14="http://schemas.microsoft.com/office/powerpoint/2010/main" val="869677443"/>
      </p:ext>
    </p:extLst>
  </p:cSld>
  <p:clrMapOvr>
    <a:masterClrMapping/>
  </p:clrMapOvr>
  <p:transition spd="med">
    <p:circl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37" presetClass="exit" presetSubtype="0" fill="hold" nodeType="afterEffect">
                                  <p:stCondLst>
                                    <p:cond delay="0"/>
                                  </p:stCondLst>
                                  <p:childTnLst>
                                    <p:animEffect transition="out" filter="fade">
                                      <p:cBhvr>
                                        <p:cTn id="17" dur="1000"/>
                                        <p:tgtEl>
                                          <p:spTgt spid="11"/>
                                        </p:tgtEl>
                                      </p:cBhvr>
                                    </p:animEffect>
                                    <p:anim calcmode="lin" valueType="num">
                                      <p:cBhvr>
                                        <p:cTn id="18" dur="1000"/>
                                        <p:tgtEl>
                                          <p:spTgt spid="11"/>
                                        </p:tgtEl>
                                        <p:attrNameLst>
                                          <p:attrName>ppt_x</p:attrName>
                                        </p:attrNameLst>
                                      </p:cBhvr>
                                      <p:tavLst>
                                        <p:tav tm="0">
                                          <p:val>
                                            <p:strVal val="ppt_x"/>
                                          </p:val>
                                        </p:tav>
                                        <p:tav tm="100000">
                                          <p:val>
                                            <p:strVal val="ppt_x"/>
                                          </p:val>
                                        </p:tav>
                                      </p:tavLst>
                                    </p:anim>
                                    <p:anim calcmode="lin" valueType="num">
                                      <p:cBhvr>
                                        <p:cTn id="19" dur="100" decel="100000"/>
                                        <p:tgtEl>
                                          <p:spTgt spid="11"/>
                                        </p:tgtEl>
                                        <p:attrNameLst>
                                          <p:attrName>ppt_y</p:attrName>
                                        </p:attrNameLst>
                                      </p:cBhvr>
                                      <p:tavLst>
                                        <p:tav tm="0">
                                          <p:val>
                                            <p:strVal val="ppt_y"/>
                                          </p:val>
                                        </p:tav>
                                        <p:tav tm="100000">
                                          <p:val>
                                            <p:strVal val="ppt_y-.03"/>
                                          </p:val>
                                        </p:tav>
                                      </p:tavLst>
                                    </p:anim>
                                    <p:anim calcmode="lin" valueType="num">
                                      <p:cBhvr>
                                        <p:cTn id="20" dur="900" accel="100000">
                                          <p:stCondLst>
                                            <p:cond delay="100"/>
                                          </p:stCondLst>
                                        </p:cTn>
                                        <p:tgtEl>
                                          <p:spTgt spid="11"/>
                                        </p:tgtEl>
                                        <p:attrNameLst>
                                          <p:attrName>ppt_y</p:attrName>
                                        </p:attrNameLst>
                                      </p:cBhvr>
                                      <p:tavLst>
                                        <p:tav tm="0">
                                          <p:val>
                                            <p:strVal val="ppt_y"/>
                                          </p:val>
                                        </p:tav>
                                        <p:tav tm="100000">
                                          <p:val>
                                            <p:strVal val="ppt_y+1"/>
                                          </p:val>
                                        </p:tav>
                                      </p:tavLst>
                                    </p:anim>
                                    <p:set>
                                      <p:cBhvr>
                                        <p:cTn id="21" dur="1" fill="hold">
                                          <p:stCondLst>
                                            <p:cond delay="999"/>
                                          </p:stCondLst>
                                        </p:cTn>
                                        <p:tgtEl>
                                          <p:spTgt spid="11"/>
                                        </p:tgtEl>
                                        <p:attrNameLst>
                                          <p:attrName>style.visibility</p:attrName>
                                        </p:attrNameLst>
                                      </p:cBhvr>
                                      <p:to>
                                        <p:strVal val="hidden"/>
                                      </p:to>
                                    </p:set>
                                  </p:childTnLst>
                                </p:cTn>
                              </p:par>
                            </p:childTnLst>
                          </p:cTn>
                        </p:par>
                        <p:par>
                          <p:cTn id="22" fill="hold">
                            <p:stCondLst>
                              <p:cond delay="1500"/>
                            </p:stCondLst>
                            <p:childTnLst>
                              <p:par>
                                <p:cTn id="23" presetID="0" presetClass="path" presetSubtype="0" accel="50000" decel="50000" fill="hold" grpId="0" nodeType="afterEffect">
                                  <p:stCondLst>
                                    <p:cond delay="0"/>
                                  </p:stCondLst>
                                  <p:childTnLst>
                                    <p:animMotion origin="layout" path="M 0.00312 0.03195 L 0.10529 -0.0199 " pathEditMode="relative" rAng="0" ptsTypes="AA">
                                      <p:cBhvr>
                                        <p:cTn id="24" dur="1000" fill="hold"/>
                                        <p:tgtEl>
                                          <p:spTgt spid="17"/>
                                        </p:tgtEl>
                                        <p:attrNameLst>
                                          <p:attrName>ppt_x</p:attrName>
                                          <p:attrName>ppt_y</p:attrName>
                                        </p:attrNameLst>
                                      </p:cBhvr>
                                      <p:rCtr x="5104" y="-2593"/>
                                    </p:animMotion>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13"/>
                                        </p:tgtEl>
                                        <p:attrNameLst>
                                          <p:attrName>ppt_w</p:attrName>
                                        </p:attrNameLst>
                                      </p:cBhvr>
                                      <p:tavLst>
                                        <p:tav tm="0">
                                          <p:val>
                                            <p:strVal val="ppt_w"/>
                                          </p:val>
                                        </p:tav>
                                        <p:tav tm="100000">
                                          <p:val>
                                            <p:fltVal val="0"/>
                                          </p:val>
                                        </p:tav>
                                      </p:tavLst>
                                    </p:anim>
                                    <p:anim calcmode="lin" valueType="num">
                                      <p:cBhvr>
                                        <p:cTn id="30" dur="500"/>
                                        <p:tgtEl>
                                          <p:spTgt spid="13"/>
                                        </p:tgtEl>
                                        <p:attrNameLst>
                                          <p:attrName>ppt_h</p:attrName>
                                        </p:attrNameLst>
                                      </p:cBhvr>
                                      <p:tavLst>
                                        <p:tav tm="0">
                                          <p:val>
                                            <p:strVal val="ppt_h"/>
                                          </p:val>
                                        </p:tav>
                                        <p:tav tm="100000">
                                          <p:val>
                                            <p:fltVal val="0"/>
                                          </p:val>
                                        </p:tav>
                                      </p:tavLst>
                                    </p:anim>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53" presetClass="entr" presetSubtype="16"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500"/>
                            </p:stCondLst>
                            <p:childTnLst>
                              <p:par>
                                <p:cTn id="39" presetID="37" presetClass="exit" presetSubtype="0" fill="hold" nodeType="afterEffect">
                                  <p:stCondLst>
                                    <p:cond delay="0"/>
                                  </p:stCondLst>
                                  <p:childTnLst>
                                    <p:animEffect transition="out" filter="fade">
                                      <p:cBhvr>
                                        <p:cTn id="40" dur="1000"/>
                                        <p:tgtEl>
                                          <p:spTgt spid="18"/>
                                        </p:tgtEl>
                                      </p:cBhvr>
                                    </p:animEffect>
                                    <p:anim calcmode="lin" valueType="num">
                                      <p:cBhvr>
                                        <p:cTn id="41" dur="1000"/>
                                        <p:tgtEl>
                                          <p:spTgt spid="18"/>
                                        </p:tgtEl>
                                        <p:attrNameLst>
                                          <p:attrName>ppt_x</p:attrName>
                                        </p:attrNameLst>
                                      </p:cBhvr>
                                      <p:tavLst>
                                        <p:tav tm="0">
                                          <p:val>
                                            <p:strVal val="ppt_x"/>
                                          </p:val>
                                        </p:tav>
                                        <p:tav tm="100000">
                                          <p:val>
                                            <p:strVal val="ppt_x"/>
                                          </p:val>
                                        </p:tav>
                                      </p:tavLst>
                                    </p:anim>
                                    <p:anim calcmode="lin" valueType="num">
                                      <p:cBhvr>
                                        <p:cTn id="42" dur="100" decel="100000"/>
                                        <p:tgtEl>
                                          <p:spTgt spid="18"/>
                                        </p:tgtEl>
                                        <p:attrNameLst>
                                          <p:attrName>ppt_y</p:attrName>
                                        </p:attrNameLst>
                                      </p:cBhvr>
                                      <p:tavLst>
                                        <p:tav tm="0">
                                          <p:val>
                                            <p:strVal val="ppt_y"/>
                                          </p:val>
                                        </p:tav>
                                        <p:tav tm="100000">
                                          <p:val>
                                            <p:strVal val="ppt_y-.03"/>
                                          </p:val>
                                        </p:tav>
                                      </p:tavLst>
                                    </p:anim>
                                    <p:anim calcmode="lin" valueType="num">
                                      <p:cBhvr>
                                        <p:cTn id="43" dur="900" accel="100000">
                                          <p:stCondLst>
                                            <p:cond delay="100"/>
                                          </p:stCondLst>
                                        </p:cTn>
                                        <p:tgtEl>
                                          <p:spTgt spid="18"/>
                                        </p:tgtEl>
                                        <p:attrNameLst>
                                          <p:attrName>ppt_y</p:attrName>
                                        </p:attrNameLst>
                                      </p:cBhvr>
                                      <p:tavLst>
                                        <p:tav tm="0">
                                          <p:val>
                                            <p:strVal val="ppt_y"/>
                                          </p:val>
                                        </p:tav>
                                        <p:tav tm="100000">
                                          <p:val>
                                            <p:strVal val="ppt_y+1"/>
                                          </p:val>
                                        </p:tav>
                                      </p:tavLst>
                                    </p:anim>
                                    <p:set>
                                      <p:cBhvr>
                                        <p:cTn id="44" dur="1" fill="hold">
                                          <p:stCondLst>
                                            <p:cond delay="999"/>
                                          </p:stCondLst>
                                        </p:cTn>
                                        <p:tgtEl>
                                          <p:spTgt spid="18"/>
                                        </p:tgtEl>
                                        <p:attrNameLst>
                                          <p:attrName>style.visibility</p:attrName>
                                        </p:attrNameLst>
                                      </p:cBhvr>
                                      <p:to>
                                        <p:strVal val="hidden"/>
                                      </p:to>
                                    </p:set>
                                  </p:childTnLst>
                                </p:cTn>
                              </p:par>
                            </p:childTnLst>
                          </p:cTn>
                        </p:par>
                        <p:par>
                          <p:cTn id="45" fill="hold">
                            <p:stCondLst>
                              <p:cond delay="1500"/>
                            </p:stCondLst>
                            <p:childTnLst>
                              <p:par>
                                <p:cTn id="46" presetID="0" presetClass="path" presetSubtype="0" accel="50000" decel="50000" fill="hold" grpId="1" nodeType="afterEffect">
                                  <p:stCondLst>
                                    <p:cond delay="0"/>
                                  </p:stCondLst>
                                  <p:childTnLst>
                                    <p:animMotion origin="layout" path="M 0.10529 -0.01991 L 0.25269 -0.10139 " pathEditMode="relative" rAng="0" ptsTypes="AA">
                                      <p:cBhvr>
                                        <p:cTn id="47" dur="1000" fill="hold"/>
                                        <p:tgtEl>
                                          <p:spTgt spid="17"/>
                                        </p:tgtEl>
                                        <p:attrNameLst>
                                          <p:attrName>ppt_x</p:attrName>
                                          <p:attrName>ppt_y</p:attrName>
                                        </p:attrNameLst>
                                      </p:cBhvr>
                                      <p:rCtr x="7370" y="-4074"/>
                                    </p:animMotion>
                                  </p:childTnLst>
                                </p:cTn>
                              </p:par>
                            </p:childTnLst>
                          </p:cTn>
                        </p:par>
                      </p:childTnLst>
                    </p:cTn>
                  </p:par>
                </p:childTnLst>
              </p:cTn>
              <p:nextCondLst>
                <p:cond evt="onClick" delay="0">
                  <p:tgtEl>
                    <p:spTgt spid="13"/>
                  </p:tgtEl>
                </p:cond>
              </p:nextCondLst>
            </p:seq>
            <p:seq concurrent="1" nextAc="seek">
              <p:cTn id="48" restart="whenNotActive" fill="hold" evtFilter="cancelBubble" nodeType="interactiveSeq">
                <p:stCondLst>
                  <p:cond evt="onClick" delay="0">
                    <p:tgtEl>
                      <p:spTgt spid="14"/>
                    </p:tgtEl>
                  </p:cond>
                </p:stCondLst>
                <p:endSync evt="end" delay="0">
                  <p:rtn val="all"/>
                </p:endSync>
                <p:childTnLst>
                  <p:par>
                    <p:cTn id="49" fill="hold">
                      <p:stCondLst>
                        <p:cond delay="0"/>
                      </p:stCondLst>
                      <p:childTnLst>
                        <p:par>
                          <p:cTn id="50" fill="hold">
                            <p:stCondLst>
                              <p:cond delay="0"/>
                            </p:stCondLst>
                            <p:childTnLst>
                              <p:par>
                                <p:cTn id="51" presetID="53" presetClass="exit" presetSubtype="32" fill="hold" nodeType="clickEffect">
                                  <p:stCondLst>
                                    <p:cond delay="0"/>
                                  </p:stCondLst>
                                  <p:childTnLst>
                                    <p:anim calcmode="lin" valueType="num">
                                      <p:cBhvr>
                                        <p:cTn id="52" dur="500"/>
                                        <p:tgtEl>
                                          <p:spTgt spid="14"/>
                                        </p:tgtEl>
                                        <p:attrNameLst>
                                          <p:attrName>ppt_w</p:attrName>
                                        </p:attrNameLst>
                                      </p:cBhvr>
                                      <p:tavLst>
                                        <p:tav tm="0">
                                          <p:val>
                                            <p:strVal val="ppt_w"/>
                                          </p:val>
                                        </p:tav>
                                        <p:tav tm="100000">
                                          <p:val>
                                            <p:fltVal val="0"/>
                                          </p:val>
                                        </p:tav>
                                      </p:tavLst>
                                    </p:anim>
                                    <p:anim calcmode="lin" valueType="num">
                                      <p:cBhvr>
                                        <p:cTn id="53" dur="500"/>
                                        <p:tgtEl>
                                          <p:spTgt spid="14"/>
                                        </p:tgtEl>
                                        <p:attrNameLst>
                                          <p:attrName>ppt_h</p:attrName>
                                        </p:attrNameLst>
                                      </p:cBhvr>
                                      <p:tavLst>
                                        <p:tav tm="0">
                                          <p:val>
                                            <p:strVal val="ppt_h"/>
                                          </p:val>
                                        </p:tav>
                                        <p:tav tm="100000">
                                          <p:val>
                                            <p:fltVal val="0"/>
                                          </p:val>
                                        </p:tav>
                                      </p:tavLst>
                                    </p:anim>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par>
                                <p:cTn id="56" presetID="53" presetClass="entr" presetSubtype="16"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par>
                          <p:cTn id="61" fill="hold">
                            <p:stCondLst>
                              <p:cond delay="500"/>
                            </p:stCondLst>
                            <p:childTnLst>
                              <p:par>
                                <p:cTn id="62" presetID="37" presetClass="exit" presetSubtype="0" fill="hold" nodeType="afterEffect">
                                  <p:stCondLst>
                                    <p:cond delay="0"/>
                                  </p:stCondLst>
                                  <p:childTnLst>
                                    <p:animEffect transition="out" filter="fade">
                                      <p:cBhvr>
                                        <p:cTn id="63" dur="1000"/>
                                        <p:tgtEl>
                                          <p:spTgt spid="19"/>
                                        </p:tgtEl>
                                      </p:cBhvr>
                                    </p:animEffect>
                                    <p:anim calcmode="lin" valueType="num">
                                      <p:cBhvr>
                                        <p:cTn id="64" dur="1000"/>
                                        <p:tgtEl>
                                          <p:spTgt spid="19"/>
                                        </p:tgtEl>
                                        <p:attrNameLst>
                                          <p:attrName>ppt_x</p:attrName>
                                        </p:attrNameLst>
                                      </p:cBhvr>
                                      <p:tavLst>
                                        <p:tav tm="0">
                                          <p:val>
                                            <p:strVal val="ppt_x"/>
                                          </p:val>
                                        </p:tav>
                                        <p:tav tm="100000">
                                          <p:val>
                                            <p:strVal val="ppt_x"/>
                                          </p:val>
                                        </p:tav>
                                      </p:tavLst>
                                    </p:anim>
                                    <p:anim calcmode="lin" valueType="num">
                                      <p:cBhvr>
                                        <p:cTn id="65" dur="100" decel="100000"/>
                                        <p:tgtEl>
                                          <p:spTgt spid="19"/>
                                        </p:tgtEl>
                                        <p:attrNameLst>
                                          <p:attrName>ppt_y</p:attrName>
                                        </p:attrNameLst>
                                      </p:cBhvr>
                                      <p:tavLst>
                                        <p:tav tm="0">
                                          <p:val>
                                            <p:strVal val="ppt_y"/>
                                          </p:val>
                                        </p:tav>
                                        <p:tav tm="100000">
                                          <p:val>
                                            <p:strVal val="ppt_y-.03"/>
                                          </p:val>
                                        </p:tav>
                                      </p:tavLst>
                                    </p:anim>
                                    <p:anim calcmode="lin" valueType="num">
                                      <p:cBhvr>
                                        <p:cTn id="66" dur="900" accel="100000">
                                          <p:stCondLst>
                                            <p:cond delay="100"/>
                                          </p:stCondLst>
                                        </p:cTn>
                                        <p:tgtEl>
                                          <p:spTgt spid="19"/>
                                        </p:tgtEl>
                                        <p:attrNameLst>
                                          <p:attrName>ppt_y</p:attrName>
                                        </p:attrNameLst>
                                      </p:cBhvr>
                                      <p:tavLst>
                                        <p:tav tm="0">
                                          <p:val>
                                            <p:strVal val="ppt_y"/>
                                          </p:val>
                                        </p:tav>
                                        <p:tav tm="100000">
                                          <p:val>
                                            <p:strVal val="ppt_y+1"/>
                                          </p:val>
                                        </p:tav>
                                      </p:tavLst>
                                    </p:anim>
                                    <p:set>
                                      <p:cBhvr>
                                        <p:cTn id="67" dur="1" fill="hold">
                                          <p:stCondLst>
                                            <p:cond delay="999"/>
                                          </p:stCondLst>
                                        </p:cTn>
                                        <p:tgtEl>
                                          <p:spTgt spid="19"/>
                                        </p:tgtEl>
                                        <p:attrNameLst>
                                          <p:attrName>style.visibility</p:attrName>
                                        </p:attrNameLst>
                                      </p:cBhvr>
                                      <p:to>
                                        <p:strVal val="hidden"/>
                                      </p:to>
                                    </p:set>
                                  </p:childTnLst>
                                </p:cTn>
                              </p:par>
                            </p:childTnLst>
                          </p:cTn>
                        </p:par>
                        <p:par>
                          <p:cTn id="68" fill="hold">
                            <p:stCondLst>
                              <p:cond delay="1500"/>
                            </p:stCondLst>
                            <p:childTnLst>
                              <p:par>
                                <p:cTn id="69" presetID="0" presetClass="path" presetSubtype="0" accel="50000" decel="50000" fill="hold" grpId="2" nodeType="afterEffect">
                                  <p:stCondLst>
                                    <p:cond delay="0"/>
                                  </p:stCondLst>
                                  <p:childTnLst>
                                    <p:animMotion origin="layout" path="M 0.25269 -0.10138 L 0.36041 -0.05694 " pathEditMode="relative" rAng="0" ptsTypes="AA">
                                      <p:cBhvr>
                                        <p:cTn id="70" dur="1000" fill="hold"/>
                                        <p:tgtEl>
                                          <p:spTgt spid="17"/>
                                        </p:tgtEl>
                                        <p:attrNameLst>
                                          <p:attrName>ppt_x</p:attrName>
                                          <p:attrName>ppt_y</p:attrName>
                                        </p:attrNameLst>
                                      </p:cBhvr>
                                      <p:rCtr x="5382" y="2222"/>
                                    </p:animMotion>
                                  </p:childTnLst>
                                </p:cTn>
                              </p:par>
                            </p:childTnLst>
                          </p:cTn>
                        </p:par>
                      </p:childTnLst>
                    </p:cTn>
                  </p:par>
                </p:childTnLst>
              </p:cTn>
              <p:nextCondLst>
                <p:cond evt="onClick" delay="0">
                  <p:tgtEl>
                    <p:spTgt spid="14"/>
                  </p:tgtEl>
                </p:cond>
              </p:nextCondLst>
            </p:seq>
            <p:seq concurrent="1" nextAc="seek">
              <p:cTn id="71" restart="whenNotActive" fill="hold" evtFilter="cancelBubble" nodeType="interactiveSeq">
                <p:stCondLst>
                  <p:cond evt="onClick" delay="0">
                    <p:tgtEl>
                      <p:spTgt spid="15"/>
                    </p:tgtEl>
                  </p:cond>
                </p:stCondLst>
                <p:endSync evt="end" delay="0">
                  <p:rtn val="all"/>
                </p:endSync>
                <p:childTnLst>
                  <p:par>
                    <p:cTn id="72" fill="hold">
                      <p:stCondLst>
                        <p:cond delay="0"/>
                      </p:stCondLst>
                      <p:childTnLst>
                        <p:par>
                          <p:cTn id="73" fill="hold">
                            <p:stCondLst>
                              <p:cond delay="0"/>
                            </p:stCondLst>
                            <p:childTnLst>
                              <p:par>
                                <p:cTn id="74" presetID="53" presetClass="exit" presetSubtype="32" fill="hold" grpId="0" nodeType="clickEffect">
                                  <p:stCondLst>
                                    <p:cond delay="0"/>
                                  </p:stCondLst>
                                  <p:childTnLst>
                                    <p:anim calcmode="lin" valueType="num">
                                      <p:cBhvr>
                                        <p:cTn id="75" dur="500"/>
                                        <p:tgtEl>
                                          <p:spTgt spid="15"/>
                                        </p:tgtEl>
                                        <p:attrNameLst>
                                          <p:attrName>ppt_w</p:attrName>
                                        </p:attrNameLst>
                                      </p:cBhvr>
                                      <p:tavLst>
                                        <p:tav tm="0">
                                          <p:val>
                                            <p:strVal val="ppt_w"/>
                                          </p:val>
                                        </p:tav>
                                        <p:tav tm="100000">
                                          <p:val>
                                            <p:fltVal val="0"/>
                                          </p:val>
                                        </p:tav>
                                      </p:tavLst>
                                    </p:anim>
                                    <p:anim calcmode="lin" valueType="num">
                                      <p:cBhvr>
                                        <p:cTn id="76" dur="500"/>
                                        <p:tgtEl>
                                          <p:spTgt spid="15"/>
                                        </p:tgtEl>
                                        <p:attrNameLst>
                                          <p:attrName>ppt_h</p:attrName>
                                        </p:attrNameLst>
                                      </p:cBhvr>
                                      <p:tavLst>
                                        <p:tav tm="0">
                                          <p:val>
                                            <p:strVal val="ppt_h"/>
                                          </p:val>
                                        </p:tav>
                                        <p:tav tm="100000">
                                          <p:val>
                                            <p:fltVal val="0"/>
                                          </p:val>
                                        </p:tav>
                                      </p:tavLst>
                                    </p:anim>
                                    <p:animEffect transition="out" filter="fade">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par>
                                <p:cTn id="79" presetID="53" presetClass="entr" presetSubtype="16" fill="hold"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500"/>
                            </p:stCondLst>
                            <p:childTnLst>
                              <p:par>
                                <p:cTn id="85" presetID="37" presetClass="exit" presetSubtype="0" fill="hold" nodeType="afterEffect">
                                  <p:stCondLst>
                                    <p:cond delay="0"/>
                                  </p:stCondLst>
                                  <p:childTnLst>
                                    <p:animEffect transition="out" filter="fade">
                                      <p:cBhvr>
                                        <p:cTn id="86" dur="1000"/>
                                        <p:tgtEl>
                                          <p:spTgt spid="20"/>
                                        </p:tgtEl>
                                      </p:cBhvr>
                                    </p:animEffect>
                                    <p:anim calcmode="lin" valueType="num">
                                      <p:cBhvr>
                                        <p:cTn id="87" dur="1000"/>
                                        <p:tgtEl>
                                          <p:spTgt spid="20"/>
                                        </p:tgtEl>
                                        <p:attrNameLst>
                                          <p:attrName>ppt_x</p:attrName>
                                        </p:attrNameLst>
                                      </p:cBhvr>
                                      <p:tavLst>
                                        <p:tav tm="0">
                                          <p:val>
                                            <p:strVal val="ppt_x"/>
                                          </p:val>
                                        </p:tav>
                                        <p:tav tm="100000">
                                          <p:val>
                                            <p:strVal val="ppt_x"/>
                                          </p:val>
                                        </p:tav>
                                      </p:tavLst>
                                    </p:anim>
                                    <p:anim calcmode="lin" valueType="num">
                                      <p:cBhvr>
                                        <p:cTn id="88" dur="100" decel="100000"/>
                                        <p:tgtEl>
                                          <p:spTgt spid="20"/>
                                        </p:tgtEl>
                                        <p:attrNameLst>
                                          <p:attrName>ppt_y</p:attrName>
                                        </p:attrNameLst>
                                      </p:cBhvr>
                                      <p:tavLst>
                                        <p:tav tm="0">
                                          <p:val>
                                            <p:strVal val="ppt_y"/>
                                          </p:val>
                                        </p:tav>
                                        <p:tav tm="100000">
                                          <p:val>
                                            <p:strVal val="ppt_y-.03"/>
                                          </p:val>
                                        </p:tav>
                                      </p:tavLst>
                                    </p:anim>
                                    <p:anim calcmode="lin" valueType="num">
                                      <p:cBhvr>
                                        <p:cTn id="89" dur="900" accel="100000">
                                          <p:stCondLst>
                                            <p:cond delay="100"/>
                                          </p:stCondLst>
                                        </p:cTn>
                                        <p:tgtEl>
                                          <p:spTgt spid="20"/>
                                        </p:tgtEl>
                                        <p:attrNameLst>
                                          <p:attrName>ppt_y</p:attrName>
                                        </p:attrNameLst>
                                      </p:cBhvr>
                                      <p:tavLst>
                                        <p:tav tm="0">
                                          <p:val>
                                            <p:strVal val="ppt_y"/>
                                          </p:val>
                                        </p:tav>
                                        <p:tav tm="100000">
                                          <p:val>
                                            <p:strVal val="ppt_y+1"/>
                                          </p:val>
                                        </p:tav>
                                      </p:tavLst>
                                    </p:anim>
                                    <p:set>
                                      <p:cBhvr>
                                        <p:cTn id="90" dur="1" fill="hold">
                                          <p:stCondLst>
                                            <p:cond delay="999"/>
                                          </p:stCondLst>
                                        </p:cTn>
                                        <p:tgtEl>
                                          <p:spTgt spid="20"/>
                                        </p:tgtEl>
                                        <p:attrNameLst>
                                          <p:attrName>style.visibility</p:attrName>
                                        </p:attrNameLst>
                                      </p:cBhvr>
                                      <p:to>
                                        <p:strVal val="hidden"/>
                                      </p:to>
                                    </p:set>
                                  </p:childTnLst>
                                </p:cTn>
                              </p:par>
                            </p:childTnLst>
                          </p:cTn>
                        </p:par>
                        <p:par>
                          <p:cTn id="91" fill="hold">
                            <p:stCondLst>
                              <p:cond delay="1500"/>
                            </p:stCondLst>
                            <p:childTnLst>
                              <p:par>
                                <p:cTn id="92" presetID="0" presetClass="path" presetSubtype="0" accel="50000" decel="50000" fill="hold" grpId="3" nodeType="afterEffect">
                                  <p:stCondLst>
                                    <p:cond delay="0"/>
                                  </p:stCondLst>
                                  <p:childTnLst>
                                    <p:animMotion origin="layout" path="M 0.36041 -0.05694 L 0.52665 -0.05694 " pathEditMode="relative" rAng="0" ptsTypes="AA">
                                      <p:cBhvr>
                                        <p:cTn id="93" dur="1000" fill="hold"/>
                                        <p:tgtEl>
                                          <p:spTgt spid="17"/>
                                        </p:tgtEl>
                                        <p:attrNameLst>
                                          <p:attrName>ppt_x</p:attrName>
                                          <p:attrName>ppt_y</p:attrName>
                                        </p:attrNameLst>
                                      </p:cBhvr>
                                      <p:rCtr x="8307" y="0"/>
                                    </p:animMotion>
                                  </p:childTnLst>
                                </p:cTn>
                              </p:par>
                            </p:childTnLst>
                          </p:cTn>
                        </p:par>
                      </p:childTnLst>
                    </p:cTn>
                  </p:par>
                </p:childTnLst>
              </p:cTn>
              <p:nextCondLst>
                <p:cond evt="onClick" delay="0">
                  <p:tgtEl>
                    <p:spTgt spid="15"/>
                  </p:tgtEl>
                </p:cond>
              </p:nextCondLst>
            </p:seq>
            <p:seq concurrent="1" nextAc="seek">
              <p:cTn id="94" restart="whenNotActive" fill="hold" evtFilter="cancelBubble" nodeType="interactiveSeq">
                <p:stCondLst>
                  <p:cond evt="onClick" delay="0">
                    <p:tgtEl>
                      <p:spTgt spid="16"/>
                    </p:tgtEl>
                  </p:cond>
                </p:stCondLst>
                <p:endSync evt="end" delay="0">
                  <p:rtn val="all"/>
                </p:endSync>
                <p:childTnLst>
                  <p:par>
                    <p:cTn id="95" fill="hold">
                      <p:stCondLst>
                        <p:cond delay="0"/>
                      </p:stCondLst>
                      <p:childTnLst>
                        <p:par>
                          <p:cTn id="96" fill="hold">
                            <p:stCondLst>
                              <p:cond delay="0"/>
                            </p:stCondLst>
                            <p:childTnLst>
                              <p:par>
                                <p:cTn id="97" presetID="53" presetClass="exit" presetSubtype="32" fill="hold" nodeType="clickEffect">
                                  <p:stCondLst>
                                    <p:cond delay="0"/>
                                  </p:stCondLst>
                                  <p:childTnLst>
                                    <p:anim calcmode="lin" valueType="num">
                                      <p:cBhvr>
                                        <p:cTn id="98" dur="500"/>
                                        <p:tgtEl>
                                          <p:spTgt spid="16"/>
                                        </p:tgtEl>
                                        <p:attrNameLst>
                                          <p:attrName>ppt_w</p:attrName>
                                        </p:attrNameLst>
                                      </p:cBhvr>
                                      <p:tavLst>
                                        <p:tav tm="0">
                                          <p:val>
                                            <p:strVal val="ppt_w"/>
                                          </p:val>
                                        </p:tav>
                                        <p:tav tm="100000">
                                          <p:val>
                                            <p:fltVal val="0"/>
                                          </p:val>
                                        </p:tav>
                                      </p:tavLst>
                                    </p:anim>
                                    <p:anim calcmode="lin" valueType="num">
                                      <p:cBhvr>
                                        <p:cTn id="99" dur="500"/>
                                        <p:tgtEl>
                                          <p:spTgt spid="16"/>
                                        </p:tgtEl>
                                        <p:attrNameLst>
                                          <p:attrName>ppt_h</p:attrName>
                                        </p:attrNameLst>
                                      </p:cBhvr>
                                      <p:tavLst>
                                        <p:tav tm="0">
                                          <p:val>
                                            <p:strVal val="ppt_h"/>
                                          </p:val>
                                        </p:tav>
                                        <p:tav tm="100000">
                                          <p:val>
                                            <p:fltVal val="0"/>
                                          </p:val>
                                        </p:tav>
                                      </p:tavLst>
                                    </p:anim>
                                    <p:animEffect transition="out" filter="fade">
                                      <p:cBhvr>
                                        <p:cTn id="100" dur="500"/>
                                        <p:tgtEl>
                                          <p:spTgt spid="16"/>
                                        </p:tgtEl>
                                      </p:cBhvr>
                                    </p:animEffect>
                                    <p:set>
                                      <p:cBhvr>
                                        <p:cTn id="101" dur="1" fill="hold">
                                          <p:stCondLst>
                                            <p:cond delay="499"/>
                                          </p:stCondLst>
                                        </p:cTn>
                                        <p:tgtEl>
                                          <p:spTgt spid="16"/>
                                        </p:tgtEl>
                                        <p:attrNameLst>
                                          <p:attrName>style.visibility</p:attrName>
                                        </p:attrNameLst>
                                      </p:cBhvr>
                                      <p:to>
                                        <p:strVal val="hidden"/>
                                      </p:to>
                                    </p:set>
                                  </p:childTnLst>
                                </p:cTn>
                              </p:par>
                              <p:par>
                                <p:cTn id="102" presetID="53" presetClass="entr" presetSubtype="16" fill="hold" nodeType="with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p:cTn id="104" dur="500" fill="hold"/>
                                        <p:tgtEl>
                                          <p:spTgt spid="21"/>
                                        </p:tgtEl>
                                        <p:attrNameLst>
                                          <p:attrName>ppt_w</p:attrName>
                                        </p:attrNameLst>
                                      </p:cBhvr>
                                      <p:tavLst>
                                        <p:tav tm="0">
                                          <p:val>
                                            <p:fltVal val="0"/>
                                          </p:val>
                                        </p:tav>
                                        <p:tav tm="100000">
                                          <p:val>
                                            <p:strVal val="#ppt_w"/>
                                          </p:val>
                                        </p:tav>
                                      </p:tavLst>
                                    </p:anim>
                                    <p:anim calcmode="lin" valueType="num">
                                      <p:cBhvr>
                                        <p:cTn id="105" dur="500" fill="hold"/>
                                        <p:tgtEl>
                                          <p:spTgt spid="21"/>
                                        </p:tgtEl>
                                        <p:attrNameLst>
                                          <p:attrName>ppt_h</p:attrName>
                                        </p:attrNameLst>
                                      </p:cBhvr>
                                      <p:tavLst>
                                        <p:tav tm="0">
                                          <p:val>
                                            <p:fltVal val="0"/>
                                          </p:val>
                                        </p:tav>
                                        <p:tav tm="100000">
                                          <p:val>
                                            <p:strVal val="#ppt_h"/>
                                          </p:val>
                                        </p:tav>
                                      </p:tavLst>
                                    </p:anim>
                                    <p:animEffect transition="in" filter="fade">
                                      <p:cBhvr>
                                        <p:cTn id="106" dur="500"/>
                                        <p:tgtEl>
                                          <p:spTgt spid="21"/>
                                        </p:tgtEl>
                                      </p:cBhvr>
                                    </p:animEffect>
                                  </p:childTnLst>
                                </p:cTn>
                              </p:par>
                            </p:childTnLst>
                          </p:cTn>
                        </p:par>
                        <p:par>
                          <p:cTn id="107" fill="hold">
                            <p:stCondLst>
                              <p:cond delay="500"/>
                            </p:stCondLst>
                            <p:childTnLst>
                              <p:par>
                                <p:cTn id="108" presetID="37" presetClass="exit" presetSubtype="0" fill="hold" nodeType="afterEffect">
                                  <p:stCondLst>
                                    <p:cond delay="0"/>
                                  </p:stCondLst>
                                  <p:childTnLst>
                                    <p:animEffect transition="out" filter="fade">
                                      <p:cBhvr>
                                        <p:cTn id="109" dur="1000"/>
                                        <p:tgtEl>
                                          <p:spTgt spid="21"/>
                                        </p:tgtEl>
                                      </p:cBhvr>
                                    </p:animEffect>
                                    <p:anim calcmode="lin" valueType="num">
                                      <p:cBhvr>
                                        <p:cTn id="110" dur="1000"/>
                                        <p:tgtEl>
                                          <p:spTgt spid="21"/>
                                        </p:tgtEl>
                                        <p:attrNameLst>
                                          <p:attrName>ppt_x</p:attrName>
                                        </p:attrNameLst>
                                      </p:cBhvr>
                                      <p:tavLst>
                                        <p:tav tm="0">
                                          <p:val>
                                            <p:strVal val="ppt_x"/>
                                          </p:val>
                                        </p:tav>
                                        <p:tav tm="100000">
                                          <p:val>
                                            <p:strVal val="ppt_x"/>
                                          </p:val>
                                        </p:tav>
                                      </p:tavLst>
                                    </p:anim>
                                    <p:anim calcmode="lin" valueType="num">
                                      <p:cBhvr>
                                        <p:cTn id="111" dur="100" decel="100000"/>
                                        <p:tgtEl>
                                          <p:spTgt spid="21"/>
                                        </p:tgtEl>
                                        <p:attrNameLst>
                                          <p:attrName>ppt_y</p:attrName>
                                        </p:attrNameLst>
                                      </p:cBhvr>
                                      <p:tavLst>
                                        <p:tav tm="0">
                                          <p:val>
                                            <p:strVal val="ppt_y"/>
                                          </p:val>
                                        </p:tav>
                                        <p:tav tm="100000">
                                          <p:val>
                                            <p:strVal val="ppt_y-.03"/>
                                          </p:val>
                                        </p:tav>
                                      </p:tavLst>
                                    </p:anim>
                                    <p:anim calcmode="lin" valueType="num">
                                      <p:cBhvr>
                                        <p:cTn id="112" dur="900" accel="100000">
                                          <p:stCondLst>
                                            <p:cond delay="100"/>
                                          </p:stCondLst>
                                        </p:cTn>
                                        <p:tgtEl>
                                          <p:spTgt spid="21"/>
                                        </p:tgtEl>
                                        <p:attrNameLst>
                                          <p:attrName>ppt_y</p:attrName>
                                        </p:attrNameLst>
                                      </p:cBhvr>
                                      <p:tavLst>
                                        <p:tav tm="0">
                                          <p:val>
                                            <p:strVal val="ppt_y"/>
                                          </p:val>
                                        </p:tav>
                                        <p:tav tm="100000">
                                          <p:val>
                                            <p:strVal val="ppt_y+1"/>
                                          </p:val>
                                        </p:tav>
                                      </p:tavLst>
                                    </p:anim>
                                    <p:set>
                                      <p:cBhvr>
                                        <p:cTn id="113" dur="1" fill="hold">
                                          <p:stCondLst>
                                            <p:cond delay="999"/>
                                          </p:stCondLst>
                                        </p:cTn>
                                        <p:tgtEl>
                                          <p:spTgt spid="21"/>
                                        </p:tgtEl>
                                        <p:attrNameLst>
                                          <p:attrName>style.visibility</p:attrName>
                                        </p:attrNameLst>
                                      </p:cBhvr>
                                      <p:to>
                                        <p:strVal val="hidden"/>
                                      </p:to>
                                    </p:set>
                                  </p:childTnLst>
                                </p:cTn>
                              </p:par>
                            </p:childTnLst>
                          </p:cTn>
                        </p:par>
                        <p:par>
                          <p:cTn id="114" fill="hold">
                            <p:stCondLst>
                              <p:cond delay="1500"/>
                            </p:stCondLst>
                            <p:childTnLst>
                              <p:par>
                                <p:cTn id="115" presetID="0" presetClass="path" presetSubtype="0" accel="50000" decel="50000" fill="hold" grpId="4" nodeType="afterEffect">
                                  <p:stCondLst>
                                    <p:cond delay="0"/>
                                  </p:stCondLst>
                                  <p:childTnLst>
                                    <p:animMotion origin="layout" path="M 0.52665 -0.05694 L 0.64357 -0.03472 " pathEditMode="relative" rAng="0" ptsTypes="AA">
                                      <p:cBhvr>
                                        <p:cTn id="116" dur="1000" fill="hold"/>
                                        <p:tgtEl>
                                          <p:spTgt spid="17"/>
                                        </p:tgtEl>
                                        <p:attrNameLst>
                                          <p:attrName>ppt_x</p:attrName>
                                          <p:attrName>ppt_y</p:attrName>
                                        </p:attrNameLst>
                                      </p:cBhvr>
                                      <p:rCtr x="5842" y="-370"/>
                                    </p:animMotion>
                                  </p:childTnLst>
                                </p:cTn>
                              </p:par>
                            </p:childTnLst>
                          </p:cTn>
                        </p:par>
                      </p:childTnLst>
                    </p:cTn>
                  </p:par>
                </p:childTnLst>
              </p:cTn>
              <p:nextCondLst>
                <p:cond evt="onClick" delay="0">
                  <p:tgtEl>
                    <p:spTgt spid="16"/>
                  </p:tgtEl>
                </p:cond>
              </p:nextCondLst>
            </p:seq>
          </p:childTnLst>
        </p:cTn>
      </p:par>
    </p:tnLst>
    <p:bldLst>
      <p:bldP spid="15" grpId="0" animBg="1"/>
      <p:bldP spid="17" grpId="0" animBg="1"/>
      <p:bldP spid="17" grpId="1" animBg="1"/>
      <p:bldP spid="17" grpId="2" animBg="1"/>
      <p:bldP spid="17" grpId="3" animBg="1"/>
      <p:bldP spid="17" grpId="4"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21" name="Rectangle 20"/>
          <p:cNvSpPr/>
          <p:nvPr/>
        </p:nvSpPr>
        <p:spPr>
          <a:xfrm>
            <a:off x="182882" y="182882"/>
            <a:ext cx="8770288" cy="4754878"/>
          </a:xfrm>
          <a:prstGeom prst="rect">
            <a:avLst/>
          </a:prstGeom>
          <a:solidFill>
            <a:schemeClr val="accent6"/>
          </a:solidFill>
          <a:ln>
            <a:solidFill>
              <a:srgbClr val="6B7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9B09D"/>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a:off x="8161712" y="4420009"/>
            <a:ext cx="652310" cy="433529"/>
          </a:xfrm>
          <a:prstGeom prst="rect">
            <a:avLst/>
          </a:prstGeom>
        </p:spPr>
      </p:pic>
      <p:grpSp>
        <p:nvGrpSpPr>
          <p:cNvPr id="5" name="Group 4"/>
          <p:cNvGrpSpPr/>
          <p:nvPr/>
        </p:nvGrpSpPr>
        <p:grpSpPr>
          <a:xfrm>
            <a:off x="500386" y="350706"/>
            <a:ext cx="819527" cy="362916"/>
            <a:chOff x="1335275" y="2180367"/>
            <a:chExt cx="819527" cy="427661"/>
          </a:xfrm>
        </p:grpSpPr>
        <p:sp>
          <p:nvSpPr>
            <p:cNvPr id="6" name="Google Shape;2177;p63"/>
            <p:cNvSpPr/>
            <p:nvPr/>
          </p:nvSpPr>
          <p:spPr>
            <a:xfrm>
              <a:off x="1335275" y="2180367"/>
              <a:ext cx="819527" cy="427661"/>
            </a:xfrm>
            <a:prstGeom prst="homePlate">
              <a:avLst>
                <a:gd name="adj" fmla="val 51801"/>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9B09D"/>
                </a:solidFill>
                <a:effectLst/>
                <a:uLnTx/>
                <a:uFillTx/>
                <a:latin typeface="Barlow Semi Condensed SemiBold"/>
                <a:ea typeface="Barlow Semi Condensed SemiBold"/>
                <a:cs typeface="Barlow Semi Condensed SemiBold"/>
                <a:sym typeface="Barlow Semi Condensed SemiBold"/>
              </a:endParaRPr>
            </a:p>
          </p:txBody>
        </p:sp>
        <p:sp>
          <p:nvSpPr>
            <p:cNvPr id="7" name="Rectangle 6"/>
            <p:cNvSpPr/>
            <p:nvPr/>
          </p:nvSpPr>
          <p:spPr>
            <a:xfrm>
              <a:off x="1335276" y="2197379"/>
              <a:ext cx="659155" cy="35394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700" b="1" i="1" u="none" strike="noStrike" kern="0" cap="none" spc="0" normalizeH="0" baseline="0" noProof="0">
                  <a:ln>
                    <a:noFill/>
                  </a:ln>
                  <a:solidFill>
                    <a:srgbClr val="000000"/>
                  </a:solidFill>
                  <a:effectLst/>
                  <a:uLnTx/>
                  <a:uFillTx/>
                  <a:latin typeface="Arial" panose="020B0604020202020204" pitchFamily="34" charset="0"/>
                  <a:ea typeface="+mn-ea"/>
                  <a:cs typeface="Arial"/>
                  <a:sym typeface="Arial"/>
                </a:rPr>
                <a:t>Giải</a:t>
              </a:r>
              <a:r>
                <a:rPr kumimoji="0" lang="en-US" sz="1700" b="1" i="1" u="none" strike="noStrike" kern="0" cap="none" spc="0" normalizeH="0" baseline="0" noProof="0">
                  <a:ln>
                    <a:noFill/>
                  </a:ln>
                  <a:solidFill>
                    <a:srgbClr val="000000"/>
                  </a:solidFill>
                  <a:effectLst/>
                  <a:uLnTx/>
                  <a:uFillTx/>
                  <a:latin typeface="Calibri"/>
                  <a:ea typeface="+mn-ea"/>
                  <a:cs typeface="Arial"/>
                  <a:sym typeface="Arial"/>
                </a:rPr>
                <a:t>:</a:t>
              </a:r>
              <a:endParaRPr kumimoji="0" lang="en-US" sz="1700" b="1" i="1" u="none" strike="noStrike" kern="0" cap="none" spc="0" normalizeH="0" baseline="0" noProof="0" dirty="0">
                <a:ln>
                  <a:noFill/>
                </a:ln>
                <a:solidFill>
                  <a:srgbClr val="000000"/>
                </a:solidFill>
                <a:effectLst/>
                <a:uLnTx/>
                <a:uFillTx/>
                <a:latin typeface="Arial"/>
                <a:ea typeface="+mn-ea"/>
                <a:cs typeface="Arial"/>
                <a:sym typeface="Arial"/>
              </a:endParaRPr>
            </a:p>
          </p:txBody>
        </p:sp>
      </p:grpSp>
      <mc:AlternateContent xmlns:mc="http://schemas.openxmlformats.org/markup-compatibility/2006">
        <mc:Choice xmlns:a14="http://schemas.microsoft.com/office/drawing/2010/main" Requires="a14">
          <p:sp>
            <p:nvSpPr>
              <p:cNvPr id="3" name="Rectangle 2"/>
              <p:cNvSpPr/>
              <p:nvPr/>
            </p:nvSpPr>
            <p:spPr>
              <a:xfrm>
                <a:off x="1424810" y="272899"/>
                <a:ext cx="6232297" cy="862287"/>
              </a:xfrm>
              <a:prstGeom prst="rect">
                <a:avLst/>
              </a:prstGeom>
            </p:spPr>
            <p:txBody>
              <a:bodyPr wrap="square">
                <a:spAutoFit/>
              </a:bodyPr>
              <a:lstStyle/>
              <a:p>
                <a:pPr marL="285750" indent="-285750">
                  <a:lnSpc>
                    <a:spcPct val="150000"/>
                  </a:lnSpc>
                  <a:spcBef>
                    <a:spcPts val="300"/>
                  </a:spcBef>
                  <a:spcAft>
                    <a:spcPts val="300"/>
                  </a:spcAft>
                  <a:buFont typeface="Arial" panose="020B0604020202020204" pitchFamily="34" charset="0"/>
                  <a:buChar char="•"/>
                </a:pPr>
                <a:r>
                  <a:rPr lang="en-US" sz="1600" b="1" i="1" kern="100" smtClean="0">
                    <a:latin typeface="+mj-lt"/>
                    <a:ea typeface="Georgia" panose="02040502050405020303" pitchFamily="18" charset="0"/>
                    <a:cs typeface="Times New Roman" panose="02020603050405020304" pitchFamily="18" charset="0"/>
                  </a:rPr>
                  <a:t>Nếu </a:t>
                </a:r>
                <a:r>
                  <a:rPr lang="en-US" sz="1600" b="1" i="1" kern="100">
                    <a:latin typeface="+mj-lt"/>
                    <a:ea typeface="Georgia" panose="02040502050405020303" pitchFamily="18" charset="0"/>
                    <a:cs typeface="Times New Roman" panose="02020603050405020304" pitchFamily="18" charset="0"/>
                  </a:rPr>
                  <a:t>ở vòng 1, An bốc ngẫu nhiên câu hỏi loại 2.</a:t>
                </a:r>
                <a:endParaRPr lang="en-US" sz="1600" kern="100">
                  <a:effectLst/>
                  <a:latin typeface="+mj-lt"/>
                  <a:ea typeface="Aptos"/>
                  <a:cs typeface="Times New Roman" panose="02020603050405020304" pitchFamily="18" charset="0"/>
                </a:endParaRPr>
              </a:p>
              <a:p>
                <a:pPr>
                  <a:lnSpc>
                    <a:spcPct val="150000"/>
                  </a:lnSpc>
                  <a:spcBef>
                    <a:spcPts val="300"/>
                  </a:spcBef>
                  <a:spcAft>
                    <a:spcPts val="300"/>
                  </a:spcAft>
                </a:pPr>
                <a:r>
                  <a:rPr lang="en-US" sz="1600" kern="100">
                    <a:effectLst/>
                    <a:latin typeface="+mj-lt"/>
                    <a:ea typeface="Georgia" panose="02040502050405020303" pitchFamily="18" charset="0"/>
                    <a:cs typeface="Times New Roman" panose="02020603050405020304" pitchFamily="18" charset="0"/>
                  </a:rPr>
                  <a:t>Lập luận tương tự như trên ta có bảng phân bố xác suất của </a:t>
                </a:r>
                <a14:m>
                  <m:oMath xmlns:m="http://schemas.openxmlformats.org/officeDocument/2006/math">
                    <m:sSub>
                      <m:sSubPr>
                        <m:ctrlPr>
                          <a:rPr lang="en-US" sz="1600" i="1" kern="100">
                            <a:effectLst/>
                            <a:latin typeface="+mj-lt"/>
                            <a:ea typeface="Aptos"/>
                            <a:cs typeface="Times New Roman" panose="02020603050405020304" pitchFamily="18" charset="0"/>
                          </a:rPr>
                        </m:ctrlPr>
                      </m:sSubPr>
                      <m:e>
                        <m:r>
                          <a:rPr lang="en-US" sz="1600" b="0" i="1" kern="100">
                            <a:effectLst/>
                            <a:latin typeface="+mj-lt"/>
                            <a:ea typeface="Aptos"/>
                            <a:cs typeface="Times New Roman" panose="02020603050405020304" pitchFamily="18" charset="0"/>
                          </a:rPr>
                          <m:t>𝑋</m:t>
                        </m:r>
                      </m:e>
                      <m:sub>
                        <m:r>
                          <a:rPr lang="en-US" sz="1600" b="0" i="1" kern="100">
                            <a:effectLst/>
                            <a:latin typeface="+mj-lt"/>
                            <a:ea typeface="Aptos"/>
                            <a:cs typeface="Times New Roman" panose="02020603050405020304" pitchFamily="18" charset="0"/>
                          </a:rPr>
                          <m:t>2</m:t>
                        </m:r>
                      </m:sub>
                    </m:sSub>
                  </m:oMath>
                </a14:m>
                <a:r>
                  <a:rPr lang="en-US" sz="1600" kern="100">
                    <a:effectLst/>
                    <a:latin typeface="+mj-lt"/>
                    <a:ea typeface="Georgia" panose="02040502050405020303" pitchFamily="18" charset="0"/>
                    <a:cs typeface="Times New Roman" panose="02020603050405020304" pitchFamily="18" charset="0"/>
                  </a:rPr>
                  <a:t> là:</a:t>
                </a:r>
                <a:endParaRPr lang="en-US" sz="1600" kern="100">
                  <a:effectLst/>
                  <a:latin typeface="+mj-lt"/>
                  <a:ea typeface="Aptos"/>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424810" y="272899"/>
                <a:ext cx="6232297" cy="862287"/>
              </a:xfrm>
              <a:prstGeom prst="rect">
                <a:avLst/>
              </a:prstGeom>
              <a:blipFill>
                <a:blip r:embed="rId4"/>
                <a:stretch>
                  <a:fillRect l="-587" b="-922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2849906768"/>
                  </p:ext>
                </p:extLst>
              </p:nvPr>
            </p:nvGraphicFramePr>
            <p:xfrm>
              <a:off x="1634943" y="1300272"/>
              <a:ext cx="5863564" cy="660400"/>
            </p:xfrm>
            <a:graphic>
              <a:graphicData uri="http://schemas.openxmlformats.org/drawingml/2006/table">
                <a:tbl>
                  <a:tblPr/>
                  <a:tblGrid>
                    <a:gridCol w="1465891">
                      <a:extLst>
                        <a:ext uri="{9D8B030D-6E8A-4147-A177-3AD203B41FA5}">
                          <a16:colId xmlns:a16="http://schemas.microsoft.com/office/drawing/2014/main" val="2249947132"/>
                        </a:ext>
                      </a:extLst>
                    </a:gridCol>
                    <a:gridCol w="1465891">
                      <a:extLst>
                        <a:ext uri="{9D8B030D-6E8A-4147-A177-3AD203B41FA5}">
                          <a16:colId xmlns:a16="http://schemas.microsoft.com/office/drawing/2014/main" val="4078335994"/>
                        </a:ext>
                      </a:extLst>
                    </a:gridCol>
                    <a:gridCol w="1465891">
                      <a:extLst>
                        <a:ext uri="{9D8B030D-6E8A-4147-A177-3AD203B41FA5}">
                          <a16:colId xmlns:a16="http://schemas.microsoft.com/office/drawing/2014/main" val="1478104401"/>
                        </a:ext>
                      </a:extLst>
                    </a:gridCol>
                    <a:gridCol w="1465891">
                      <a:extLst>
                        <a:ext uri="{9D8B030D-6E8A-4147-A177-3AD203B41FA5}">
                          <a16:colId xmlns:a16="http://schemas.microsoft.com/office/drawing/2014/main" val="4197647136"/>
                        </a:ext>
                      </a:extLst>
                    </a:gridCol>
                  </a:tblGrid>
                  <a:tr h="287038">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n-US" sz="1500" i="1" kern="100" smtClean="0">
                                        <a:solidFill>
                                          <a:srgbClr val="000000"/>
                                        </a:solidFill>
                                        <a:effectLst/>
                                        <a:latin typeface="+mj-lt"/>
                                        <a:ea typeface="Aptos"/>
                                        <a:cs typeface="Times New Roman" panose="02020603050405020304" pitchFamily="18" charset="0"/>
                                      </a:rPr>
                                    </m:ctrlPr>
                                  </m:sSubPr>
                                  <m:e>
                                    <m:r>
                                      <a:rPr lang="en-US" sz="1500" i="1" kern="100">
                                        <a:solidFill>
                                          <a:srgbClr val="000000"/>
                                        </a:solidFill>
                                        <a:effectLst/>
                                        <a:latin typeface="+mj-lt"/>
                                        <a:ea typeface="Aptos"/>
                                        <a:cs typeface="Times New Roman" panose="02020603050405020304" pitchFamily="18" charset="0"/>
                                      </a:rPr>
                                      <m:t>𝑋</m:t>
                                    </m:r>
                                  </m:e>
                                  <m:sub>
                                    <m:r>
                                      <a:rPr lang="en-US" sz="1500" kern="100">
                                        <a:solidFill>
                                          <a:srgbClr val="000000"/>
                                        </a:solidFill>
                                        <a:effectLst/>
                                        <a:latin typeface="+mj-lt"/>
                                        <a:ea typeface="Aptos"/>
                                        <a:cs typeface="Times New Roman" panose="02020603050405020304" pitchFamily="18" charset="0"/>
                                      </a:rPr>
                                      <m:t>2</m:t>
                                    </m:r>
                                  </m:sub>
                                </m:sSub>
                              </m:oMath>
                            </m:oMathPara>
                          </a14:m>
                          <a:endParaRPr lang="en-US" sz="15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500" i="1" kern="100" smtClean="0">
                                    <a:solidFill>
                                      <a:srgbClr val="000000"/>
                                    </a:solidFill>
                                    <a:effectLst/>
                                    <a:latin typeface="Cambria Math" panose="02040503050406030204" pitchFamily="18" charset="0"/>
                                    <a:ea typeface="Aptos"/>
                                    <a:cs typeface="Times New Roman" panose="02020603050405020304" pitchFamily="18" charset="0"/>
                                  </a:rPr>
                                  <m:t>0</m:t>
                                </m:r>
                              </m:oMath>
                            </m:oMathPara>
                          </a14:m>
                          <a:endParaRPr lang="en-US" sz="15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n-US" sz="1500" i="1" kern="100" smtClean="0">
                                        <a:solidFill>
                                          <a:srgbClr val="000000"/>
                                        </a:solidFill>
                                        <a:effectLst/>
                                        <a:latin typeface="+mj-lt"/>
                                        <a:ea typeface="Aptos"/>
                                        <a:cs typeface="Times New Roman" panose="02020603050405020304" pitchFamily="18" charset="0"/>
                                      </a:rPr>
                                    </m:ctrlPr>
                                  </m:sSubPr>
                                  <m:e>
                                    <m:r>
                                      <a:rPr lang="en-US" sz="1500" i="1" kern="100">
                                        <a:solidFill>
                                          <a:srgbClr val="000000"/>
                                        </a:solidFill>
                                        <a:effectLst/>
                                        <a:latin typeface="+mj-lt"/>
                                        <a:ea typeface="Aptos"/>
                                        <a:cs typeface="Times New Roman" panose="02020603050405020304" pitchFamily="18" charset="0"/>
                                      </a:rPr>
                                      <m:t>𝑉</m:t>
                                    </m:r>
                                  </m:e>
                                  <m:sub>
                                    <m:r>
                                      <a:rPr lang="en-US" sz="1500" kern="100">
                                        <a:solidFill>
                                          <a:srgbClr val="000000"/>
                                        </a:solidFill>
                                        <a:effectLst/>
                                        <a:latin typeface="+mj-lt"/>
                                        <a:ea typeface="Aptos"/>
                                        <a:cs typeface="Times New Roman" panose="02020603050405020304" pitchFamily="18" charset="0"/>
                                      </a:rPr>
                                      <m:t>2</m:t>
                                    </m:r>
                                  </m:sub>
                                </m:sSub>
                              </m:oMath>
                            </m:oMathPara>
                          </a14:m>
                          <a:endParaRPr lang="en-US" sz="15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n-US" sz="1500" i="1" kern="100" smtClean="0">
                                        <a:solidFill>
                                          <a:srgbClr val="000000"/>
                                        </a:solidFill>
                                        <a:effectLst/>
                                        <a:latin typeface="+mj-lt"/>
                                        <a:ea typeface="Aptos"/>
                                        <a:cs typeface="Times New Roman" panose="02020603050405020304" pitchFamily="18" charset="0"/>
                                      </a:rPr>
                                    </m:ctrlPr>
                                  </m:sSubPr>
                                  <m:e>
                                    <m:r>
                                      <a:rPr lang="en-US" sz="1500" i="1" kern="100">
                                        <a:solidFill>
                                          <a:srgbClr val="000000"/>
                                        </a:solidFill>
                                        <a:effectLst/>
                                        <a:latin typeface="+mj-lt"/>
                                        <a:ea typeface="Aptos"/>
                                        <a:cs typeface="Times New Roman" panose="02020603050405020304" pitchFamily="18" charset="0"/>
                                      </a:rPr>
                                      <m:t>𝑉</m:t>
                                    </m:r>
                                  </m:e>
                                  <m:sub>
                                    <m:r>
                                      <a:rPr lang="en-US" sz="1500" kern="100">
                                        <a:solidFill>
                                          <a:srgbClr val="000000"/>
                                        </a:solidFill>
                                        <a:effectLst/>
                                        <a:latin typeface="+mj-lt"/>
                                        <a:ea typeface="Aptos"/>
                                        <a:cs typeface="Times New Roman" panose="02020603050405020304" pitchFamily="18" charset="0"/>
                                      </a:rPr>
                                      <m:t>1</m:t>
                                    </m:r>
                                  </m:sub>
                                </m:sSub>
                                <m:r>
                                  <a:rPr lang="en-US" sz="1500" kern="100">
                                    <a:solidFill>
                                      <a:srgbClr val="000000"/>
                                    </a:solidFill>
                                    <a:effectLst/>
                                    <a:latin typeface="+mj-lt"/>
                                    <a:ea typeface="Aptos"/>
                                    <a:cs typeface="Times New Roman" panose="02020603050405020304" pitchFamily="18" charset="0"/>
                                  </a:rPr>
                                  <m:t>+</m:t>
                                </m:r>
                                <m:sSub>
                                  <m:sSubPr>
                                    <m:ctrlPr>
                                      <a:rPr lang="en-US" sz="1500" i="1" kern="100">
                                        <a:solidFill>
                                          <a:srgbClr val="000000"/>
                                        </a:solidFill>
                                        <a:effectLst/>
                                        <a:latin typeface="+mj-lt"/>
                                        <a:ea typeface="Aptos"/>
                                        <a:cs typeface="Times New Roman" panose="02020603050405020304" pitchFamily="18" charset="0"/>
                                      </a:rPr>
                                    </m:ctrlPr>
                                  </m:sSubPr>
                                  <m:e>
                                    <m:r>
                                      <a:rPr lang="en-US" sz="1500" i="1" kern="100">
                                        <a:solidFill>
                                          <a:srgbClr val="000000"/>
                                        </a:solidFill>
                                        <a:effectLst/>
                                        <a:latin typeface="+mj-lt"/>
                                        <a:ea typeface="Aptos"/>
                                        <a:cs typeface="Times New Roman" panose="02020603050405020304" pitchFamily="18" charset="0"/>
                                      </a:rPr>
                                      <m:t>𝑉</m:t>
                                    </m:r>
                                  </m:e>
                                  <m:sub>
                                    <m:r>
                                      <a:rPr lang="en-US" sz="1500" kern="100">
                                        <a:solidFill>
                                          <a:srgbClr val="000000"/>
                                        </a:solidFill>
                                        <a:effectLst/>
                                        <a:latin typeface="+mj-lt"/>
                                        <a:ea typeface="Aptos"/>
                                        <a:cs typeface="Times New Roman" panose="02020603050405020304" pitchFamily="18" charset="0"/>
                                      </a:rPr>
                                      <m:t>2</m:t>
                                    </m:r>
                                  </m:sub>
                                </m:sSub>
                              </m:oMath>
                            </m:oMathPara>
                          </a14:m>
                          <a:endParaRPr lang="en-US" sz="15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618944"/>
                      </a:ext>
                    </a:extLst>
                  </a:tr>
                  <a:tr h="287038">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500" i="1" kern="100" smtClean="0">
                                    <a:solidFill>
                                      <a:srgbClr val="000000"/>
                                    </a:solidFill>
                                    <a:effectLst/>
                                    <a:latin typeface="+mj-lt"/>
                                    <a:ea typeface="Aptos"/>
                                    <a:cs typeface="Times New Roman" panose="02020603050405020304" pitchFamily="18" charset="0"/>
                                  </a:rPr>
                                  <m:t>𝑃</m:t>
                                </m:r>
                              </m:oMath>
                            </m:oMathPara>
                          </a14:m>
                          <a:endParaRPr lang="en-US" sz="15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500" kern="100" smtClean="0">
                                    <a:solidFill>
                                      <a:srgbClr val="000000"/>
                                    </a:solidFill>
                                    <a:effectLst/>
                                    <a:latin typeface="+mj-lt"/>
                                    <a:ea typeface="Aptos"/>
                                    <a:cs typeface="Times New Roman" panose="02020603050405020304" pitchFamily="18" charset="0"/>
                                  </a:rPr>
                                  <m:t>1</m:t>
                                </m:r>
                                <m:r>
                                  <a:rPr lang="en-US" sz="1500" i="1" kern="100">
                                    <a:solidFill>
                                      <a:srgbClr val="000000"/>
                                    </a:solidFill>
                                    <a:effectLst/>
                                    <a:latin typeface="+mj-lt"/>
                                    <a:ea typeface="Aptos"/>
                                    <a:cs typeface="Times New Roman" panose="02020603050405020304" pitchFamily="18" charset="0"/>
                                  </a:rPr>
                                  <m:t>−</m:t>
                                </m:r>
                                <m:sSub>
                                  <m:sSubPr>
                                    <m:ctrlPr>
                                      <a:rPr lang="en-US" sz="1500" i="1" kern="100">
                                        <a:solidFill>
                                          <a:srgbClr val="000000"/>
                                        </a:solidFill>
                                        <a:effectLst/>
                                        <a:latin typeface="+mj-lt"/>
                                        <a:ea typeface="Aptos"/>
                                        <a:cs typeface="Times New Roman" panose="02020603050405020304" pitchFamily="18" charset="0"/>
                                      </a:rPr>
                                    </m:ctrlPr>
                                  </m:sSubPr>
                                  <m:e>
                                    <m:r>
                                      <a:rPr lang="en-US" sz="1500" i="1" kern="100">
                                        <a:solidFill>
                                          <a:srgbClr val="000000"/>
                                        </a:solidFill>
                                        <a:effectLst/>
                                        <a:latin typeface="+mj-lt"/>
                                        <a:ea typeface="Aptos"/>
                                        <a:cs typeface="Times New Roman" panose="02020603050405020304" pitchFamily="18" charset="0"/>
                                      </a:rPr>
                                      <m:t>𝑝</m:t>
                                    </m:r>
                                  </m:e>
                                  <m:sub>
                                    <m:r>
                                      <a:rPr lang="en-US" sz="1500" kern="100">
                                        <a:solidFill>
                                          <a:srgbClr val="000000"/>
                                        </a:solidFill>
                                        <a:effectLst/>
                                        <a:latin typeface="+mj-lt"/>
                                        <a:ea typeface="Aptos"/>
                                        <a:cs typeface="Times New Roman" panose="02020603050405020304" pitchFamily="18" charset="0"/>
                                      </a:rPr>
                                      <m:t>2</m:t>
                                    </m:r>
                                  </m:sub>
                                </m:sSub>
                              </m:oMath>
                            </m:oMathPara>
                          </a14:m>
                          <a:endParaRPr lang="en-US" sz="15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n-US" sz="1500" i="1" kern="100" smtClean="0">
                                        <a:solidFill>
                                          <a:srgbClr val="000000"/>
                                        </a:solidFill>
                                        <a:effectLst/>
                                        <a:latin typeface="+mj-lt"/>
                                        <a:ea typeface="Aptos"/>
                                        <a:cs typeface="Times New Roman" panose="02020603050405020304" pitchFamily="18" charset="0"/>
                                      </a:rPr>
                                    </m:ctrlPr>
                                  </m:sSubPr>
                                  <m:e>
                                    <m:r>
                                      <a:rPr lang="en-US" sz="1500" i="1" kern="100">
                                        <a:solidFill>
                                          <a:srgbClr val="000000"/>
                                        </a:solidFill>
                                        <a:effectLst/>
                                        <a:latin typeface="+mj-lt"/>
                                        <a:ea typeface="Aptos"/>
                                        <a:cs typeface="Times New Roman" panose="02020603050405020304" pitchFamily="18" charset="0"/>
                                      </a:rPr>
                                      <m:t>𝑝</m:t>
                                    </m:r>
                                  </m:e>
                                  <m:sub>
                                    <m:r>
                                      <a:rPr lang="en-US" sz="1500" kern="100">
                                        <a:solidFill>
                                          <a:srgbClr val="000000"/>
                                        </a:solidFill>
                                        <a:effectLst/>
                                        <a:latin typeface="+mj-lt"/>
                                        <a:ea typeface="Aptos"/>
                                        <a:cs typeface="Times New Roman" panose="02020603050405020304" pitchFamily="18" charset="0"/>
                                      </a:rPr>
                                      <m:t>2</m:t>
                                    </m:r>
                                  </m:sub>
                                </m:sSub>
                                <m:d>
                                  <m:dPr>
                                    <m:ctrlPr>
                                      <a:rPr lang="en-US" sz="1500" i="1" kern="100">
                                        <a:solidFill>
                                          <a:srgbClr val="000000"/>
                                        </a:solidFill>
                                        <a:effectLst/>
                                        <a:latin typeface="+mj-lt"/>
                                        <a:ea typeface="Aptos"/>
                                        <a:cs typeface="Times New Roman" panose="02020603050405020304" pitchFamily="18" charset="0"/>
                                      </a:rPr>
                                    </m:ctrlPr>
                                  </m:dPr>
                                  <m:e>
                                    <m:r>
                                      <a:rPr lang="en-US" sz="1500" kern="100">
                                        <a:solidFill>
                                          <a:srgbClr val="000000"/>
                                        </a:solidFill>
                                        <a:effectLst/>
                                        <a:latin typeface="+mj-lt"/>
                                        <a:ea typeface="Aptos"/>
                                        <a:cs typeface="Times New Roman" panose="02020603050405020304" pitchFamily="18" charset="0"/>
                                      </a:rPr>
                                      <m:t>1</m:t>
                                    </m:r>
                                    <m:r>
                                      <a:rPr lang="en-US" sz="1500" i="1" kern="100">
                                        <a:solidFill>
                                          <a:srgbClr val="000000"/>
                                        </a:solidFill>
                                        <a:effectLst/>
                                        <a:latin typeface="+mj-lt"/>
                                        <a:ea typeface="Aptos"/>
                                        <a:cs typeface="Times New Roman" panose="02020603050405020304" pitchFamily="18" charset="0"/>
                                      </a:rPr>
                                      <m:t>−</m:t>
                                    </m:r>
                                    <m:sSub>
                                      <m:sSubPr>
                                        <m:ctrlPr>
                                          <a:rPr lang="en-US" sz="1500" i="1" kern="100">
                                            <a:solidFill>
                                              <a:srgbClr val="000000"/>
                                            </a:solidFill>
                                            <a:effectLst/>
                                            <a:latin typeface="+mj-lt"/>
                                            <a:ea typeface="Aptos"/>
                                            <a:cs typeface="Times New Roman" panose="02020603050405020304" pitchFamily="18" charset="0"/>
                                          </a:rPr>
                                        </m:ctrlPr>
                                      </m:sSubPr>
                                      <m:e>
                                        <m:r>
                                          <a:rPr lang="en-US" sz="1500" i="1" kern="100">
                                            <a:solidFill>
                                              <a:srgbClr val="000000"/>
                                            </a:solidFill>
                                            <a:effectLst/>
                                            <a:latin typeface="+mj-lt"/>
                                            <a:ea typeface="Aptos"/>
                                            <a:cs typeface="Times New Roman" panose="02020603050405020304" pitchFamily="18" charset="0"/>
                                          </a:rPr>
                                          <m:t>𝑝</m:t>
                                        </m:r>
                                      </m:e>
                                      <m:sub>
                                        <m:r>
                                          <a:rPr lang="en-US" sz="1500" kern="100">
                                            <a:solidFill>
                                              <a:srgbClr val="000000"/>
                                            </a:solidFill>
                                            <a:effectLst/>
                                            <a:latin typeface="+mj-lt"/>
                                            <a:ea typeface="Aptos"/>
                                            <a:cs typeface="Times New Roman" panose="02020603050405020304" pitchFamily="18" charset="0"/>
                                          </a:rPr>
                                          <m:t>1</m:t>
                                        </m:r>
                                      </m:sub>
                                    </m:sSub>
                                  </m:e>
                                </m:d>
                              </m:oMath>
                            </m:oMathPara>
                          </a14:m>
                          <a:endParaRPr lang="en-US" sz="15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n-US" sz="1500" i="1" kern="100" smtClean="0">
                                        <a:solidFill>
                                          <a:srgbClr val="000000"/>
                                        </a:solidFill>
                                        <a:effectLst/>
                                        <a:latin typeface="+mj-lt"/>
                                        <a:ea typeface="Aptos"/>
                                        <a:cs typeface="Times New Roman" panose="02020603050405020304" pitchFamily="18" charset="0"/>
                                      </a:rPr>
                                    </m:ctrlPr>
                                  </m:sSubPr>
                                  <m:e>
                                    <m:r>
                                      <a:rPr lang="en-US" sz="1500" i="1" kern="100">
                                        <a:solidFill>
                                          <a:srgbClr val="000000"/>
                                        </a:solidFill>
                                        <a:effectLst/>
                                        <a:latin typeface="+mj-lt"/>
                                        <a:ea typeface="Aptos"/>
                                        <a:cs typeface="Times New Roman" panose="02020603050405020304" pitchFamily="18" charset="0"/>
                                      </a:rPr>
                                      <m:t>𝑝</m:t>
                                    </m:r>
                                  </m:e>
                                  <m:sub>
                                    <m:r>
                                      <a:rPr lang="en-US" sz="1500" kern="100">
                                        <a:solidFill>
                                          <a:srgbClr val="000000"/>
                                        </a:solidFill>
                                        <a:effectLst/>
                                        <a:latin typeface="+mj-lt"/>
                                        <a:ea typeface="Aptos"/>
                                        <a:cs typeface="Times New Roman" panose="02020603050405020304" pitchFamily="18" charset="0"/>
                                      </a:rPr>
                                      <m:t>1</m:t>
                                    </m:r>
                                  </m:sub>
                                </m:sSub>
                                <m:sSub>
                                  <m:sSubPr>
                                    <m:ctrlPr>
                                      <a:rPr lang="en-US" sz="1500" i="1" kern="100">
                                        <a:solidFill>
                                          <a:srgbClr val="000000"/>
                                        </a:solidFill>
                                        <a:effectLst/>
                                        <a:latin typeface="+mj-lt"/>
                                        <a:ea typeface="Aptos"/>
                                        <a:cs typeface="Times New Roman" panose="02020603050405020304" pitchFamily="18" charset="0"/>
                                      </a:rPr>
                                    </m:ctrlPr>
                                  </m:sSubPr>
                                  <m:e>
                                    <m:r>
                                      <a:rPr lang="en-US" sz="1500" i="1" kern="100">
                                        <a:solidFill>
                                          <a:srgbClr val="000000"/>
                                        </a:solidFill>
                                        <a:effectLst/>
                                        <a:latin typeface="+mj-lt"/>
                                        <a:ea typeface="Aptos"/>
                                        <a:cs typeface="Times New Roman" panose="02020603050405020304" pitchFamily="18" charset="0"/>
                                      </a:rPr>
                                      <m:t>𝑝</m:t>
                                    </m:r>
                                  </m:e>
                                  <m:sub>
                                    <m:r>
                                      <a:rPr lang="en-US" sz="1500" kern="100">
                                        <a:solidFill>
                                          <a:srgbClr val="000000"/>
                                        </a:solidFill>
                                        <a:effectLst/>
                                        <a:latin typeface="+mj-lt"/>
                                        <a:ea typeface="Aptos"/>
                                        <a:cs typeface="Times New Roman" panose="02020603050405020304" pitchFamily="18" charset="0"/>
                                      </a:rPr>
                                      <m:t>2</m:t>
                                    </m:r>
                                  </m:sub>
                                </m:sSub>
                              </m:oMath>
                            </m:oMathPara>
                          </a14:m>
                          <a:endParaRPr lang="en-US" sz="15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221425"/>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2849906768"/>
                  </p:ext>
                </p:extLst>
              </p:nvPr>
            </p:nvGraphicFramePr>
            <p:xfrm>
              <a:off x="1634943" y="1300272"/>
              <a:ext cx="5863564" cy="660400"/>
            </p:xfrm>
            <a:graphic>
              <a:graphicData uri="http://schemas.openxmlformats.org/drawingml/2006/table">
                <a:tbl>
                  <a:tblPr/>
                  <a:tblGrid>
                    <a:gridCol w="1465891">
                      <a:extLst>
                        <a:ext uri="{9D8B030D-6E8A-4147-A177-3AD203B41FA5}">
                          <a16:colId xmlns:a16="http://schemas.microsoft.com/office/drawing/2014/main" val="2249947132"/>
                        </a:ext>
                      </a:extLst>
                    </a:gridCol>
                    <a:gridCol w="1465891">
                      <a:extLst>
                        <a:ext uri="{9D8B030D-6E8A-4147-A177-3AD203B41FA5}">
                          <a16:colId xmlns:a16="http://schemas.microsoft.com/office/drawing/2014/main" val="4078335994"/>
                        </a:ext>
                      </a:extLst>
                    </a:gridCol>
                    <a:gridCol w="1465891">
                      <a:extLst>
                        <a:ext uri="{9D8B030D-6E8A-4147-A177-3AD203B41FA5}">
                          <a16:colId xmlns:a16="http://schemas.microsoft.com/office/drawing/2014/main" val="1478104401"/>
                        </a:ext>
                      </a:extLst>
                    </a:gridCol>
                    <a:gridCol w="1465891">
                      <a:extLst>
                        <a:ext uri="{9D8B030D-6E8A-4147-A177-3AD203B41FA5}">
                          <a16:colId xmlns:a16="http://schemas.microsoft.com/office/drawing/2014/main" val="4197647136"/>
                        </a:ext>
                      </a:extLst>
                    </a:gridCol>
                  </a:tblGrid>
                  <a:tr h="330200">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15" t="-1818" r="-300415" b="-101818"/>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00415" t="-1818" r="-200415" b="-101818"/>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01250" t="-1818" r="-101250" b="-101818"/>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00000" t="-1818" r="-830" b="-101818"/>
                          </a:stretch>
                        </a:blipFill>
                      </a:tcPr>
                    </a:tc>
                    <a:extLst>
                      <a:ext uri="{0D108BD9-81ED-4DB2-BD59-A6C34878D82A}">
                        <a16:rowId xmlns:a16="http://schemas.microsoft.com/office/drawing/2014/main" val="4152618944"/>
                      </a:ext>
                    </a:extLst>
                  </a:tr>
                  <a:tr h="330200">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15" t="-103704" r="-300415" b="-3704"/>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00415" t="-103704" r="-200415" b="-3704"/>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01250" t="-103704" r="-101250" b="-3704"/>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00000" t="-103704" r="-830" b="-3704"/>
                          </a:stretch>
                        </a:blipFill>
                      </a:tcPr>
                    </a:tc>
                    <a:extLst>
                      <a:ext uri="{0D108BD9-81ED-4DB2-BD59-A6C34878D82A}">
                        <a16:rowId xmlns:a16="http://schemas.microsoft.com/office/drawing/2014/main" val="3024221425"/>
                      </a:ext>
                    </a:extLst>
                  </a:tr>
                </a:tbl>
              </a:graphicData>
            </a:graphic>
          </p:graphicFrame>
        </mc:Fallback>
      </mc:AlternateContent>
      <mc:AlternateContent xmlns:mc="http://schemas.openxmlformats.org/markup-compatibility/2006">
        <mc:Choice xmlns:a14="http://schemas.microsoft.com/office/drawing/2010/main" Requires="a14">
          <p:sp>
            <p:nvSpPr>
              <p:cNvPr id="8" name="Rectangle 7"/>
              <p:cNvSpPr/>
              <p:nvPr/>
            </p:nvSpPr>
            <p:spPr>
              <a:xfrm>
                <a:off x="500386" y="2093440"/>
                <a:ext cx="8233973" cy="416011"/>
              </a:xfrm>
              <a:prstGeom prst="rect">
                <a:avLst/>
              </a:prstGeom>
            </p:spPr>
            <p:txBody>
              <a:bodyPr wrap="square">
                <a:spAutoFit/>
              </a:bodyPr>
              <a:lstStyle/>
              <a:p>
                <a:pPr algn="ctr">
                  <a:lnSpc>
                    <a:spcPct val="150000"/>
                  </a:lnSpc>
                </a:pPr>
                <a14:m>
                  <m:oMath xmlns:m="http://schemas.openxmlformats.org/officeDocument/2006/math">
                    <m:r>
                      <a:rPr lang="en-US" sz="1600" i="1" kern="100" smtClean="0">
                        <a:latin typeface="+mj-lt"/>
                        <a:ea typeface="Aptos"/>
                        <a:cs typeface="Times New Roman" panose="02020603050405020304" pitchFamily="18" charset="0"/>
                      </a:rPr>
                      <m:t>𝐸</m:t>
                    </m:r>
                    <m:d>
                      <m:dPr>
                        <m:ctrlPr>
                          <a:rPr lang="en-US" sz="1600" i="1" kern="100">
                            <a:effectLst/>
                            <a:latin typeface="+mj-lt"/>
                            <a:ea typeface="Aptos"/>
                            <a:cs typeface="Times New Roman" panose="02020603050405020304" pitchFamily="18" charset="0"/>
                          </a:rPr>
                        </m:ctrlPr>
                      </m:dPr>
                      <m:e>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𝑋</m:t>
                            </m:r>
                          </m:e>
                          <m:sub>
                            <m:r>
                              <a:rPr lang="en-US" sz="1600" kern="100">
                                <a:effectLst/>
                                <a:latin typeface="+mj-lt"/>
                                <a:ea typeface="Aptos"/>
                                <a:cs typeface="Times New Roman" panose="02020603050405020304" pitchFamily="18" charset="0"/>
                              </a:rPr>
                              <m:t>2</m:t>
                            </m:r>
                          </m:sub>
                        </m:sSub>
                      </m:e>
                    </m:d>
                    <m:r>
                      <a:rPr lang="en-US" sz="1600" kern="100">
                        <a:effectLst/>
                        <a:latin typeface="+mj-lt"/>
                        <a:ea typeface="Aptos"/>
                        <a:cs typeface="Times New Roman" panose="02020603050405020304" pitchFamily="18" charset="0"/>
                      </a:rPr>
                      <m:t>=</m:t>
                    </m:r>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𝑉</m:t>
                        </m:r>
                      </m:e>
                      <m:sub>
                        <m:r>
                          <a:rPr lang="en-US" sz="1600" kern="100">
                            <a:effectLst/>
                            <a:latin typeface="+mj-lt"/>
                            <a:ea typeface="Aptos"/>
                            <a:cs typeface="Times New Roman" panose="02020603050405020304" pitchFamily="18" charset="0"/>
                          </a:rPr>
                          <m:t>2</m:t>
                        </m:r>
                      </m:sub>
                    </m:sSub>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𝑝</m:t>
                        </m:r>
                      </m:e>
                      <m:sub>
                        <m:r>
                          <a:rPr lang="en-US" sz="1600" kern="100">
                            <a:effectLst/>
                            <a:latin typeface="+mj-lt"/>
                            <a:ea typeface="Aptos"/>
                            <a:cs typeface="Times New Roman" panose="02020603050405020304" pitchFamily="18" charset="0"/>
                          </a:rPr>
                          <m:t>2</m:t>
                        </m:r>
                      </m:sub>
                    </m:sSub>
                    <m:d>
                      <m:dPr>
                        <m:ctrlPr>
                          <a:rPr lang="en-US" sz="1600" i="1" kern="100">
                            <a:effectLst/>
                            <a:latin typeface="+mj-lt"/>
                            <a:ea typeface="Aptos"/>
                            <a:cs typeface="Times New Roman" panose="02020603050405020304" pitchFamily="18" charset="0"/>
                          </a:rPr>
                        </m:ctrlPr>
                      </m:dPr>
                      <m:e>
                        <m:r>
                          <a:rPr lang="en-US" sz="1600" kern="100">
                            <a:effectLst/>
                            <a:latin typeface="+mj-lt"/>
                            <a:ea typeface="Aptos"/>
                            <a:cs typeface="Times New Roman" panose="02020603050405020304" pitchFamily="18" charset="0"/>
                          </a:rPr>
                          <m:t>1</m:t>
                        </m:r>
                        <m:r>
                          <a:rPr lang="en-US" sz="1600" i="1" kern="100">
                            <a:effectLst/>
                            <a:latin typeface="+mj-lt"/>
                            <a:ea typeface="Aptos"/>
                            <a:cs typeface="Times New Roman" panose="02020603050405020304" pitchFamily="18" charset="0"/>
                          </a:rPr>
                          <m:t>−</m:t>
                        </m:r>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𝑝</m:t>
                            </m:r>
                          </m:e>
                          <m:sub>
                            <m:r>
                              <a:rPr lang="en-US" sz="1600" kern="100">
                                <a:effectLst/>
                                <a:latin typeface="+mj-lt"/>
                                <a:ea typeface="Aptos"/>
                                <a:cs typeface="Times New Roman" panose="02020603050405020304" pitchFamily="18" charset="0"/>
                              </a:rPr>
                              <m:t>1</m:t>
                            </m:r>
                          </m:sub>
                        </m:sSub>
                      </m:e>
                    </m:d>
                    <m:r>
                      <a:rPr lang="en-US" sz="1600" kern="100">
                        <a:effectLst/>
                        <a:latin typeface="+mj-lt"/>
                        <a:ea typeface="Aptos"/>
                        <a:cs typeface="Times New Roman" panose="02020603050405020304" pitchFamily="18" charset="0"/>
                      </a:rPr>
                      <m:t>+</m:t>
                    </m:r>
                    <m:d>
                      <m:dPr>
                        <m:ctrlPr>
                          <a:rPr lang="en-US" sz="1600" i="1" kern="100">
                            <a:effectLst/>
                            <a:latin typeface="+mj-lt"/>
                            <a:ea typeface="Aptos"/>
                            <a:cs typeface="Times New Roman" panose="02020603050405020304" pitchFamily="18" charset="0"/>
                          </a:rPr>
                        </m:ctrlPr>
                      </m:dPr>
                      <m:e>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𝑉</m:t>
                            </m:r>
                          </m:e>
                          <m:sub>
                            <m:r>
                              <a:rPr lang="en-US" sz="1600" kern="100">
                                <a:effectLst/>
                                <a:latin typeface="+mj-lt"/>
                                <a:ea typeface="Aptos"/>
                                <a:cs typeface="Times New Roman" panose="02020603050405020304" pitchFamily="18" charset="0"/>
                              </a:rPr>
                              <m:t>1</m:t>
                            </m:r>
                          </m:sub>
                        </m:sSub>
                        <m:r>
                          <a:rPr lang="en-US" sz="1600" kern="100">
                            <a:effectLst/>
                            <a:latin typeface="+mj-lt"/>
                            <a:ea typeface="Aptos"/>
                            <a:cs typeface="Times New Roman" panose="02020603050405020304" pitchFamily="18" charset="0"/>
                          </a:rPr>
                          <m:t>+</m:t>
                        </m:r>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𝑉</m:t>
                            </m:r>
                          </m:e>
                          <m:sub>
                            <m:r>
                              <a:rPr lang="en-US" sz="1600" kern="100">
                                <a:effectLst/>
                                <a:latin typeface="+mj-lt"/>
                                <a:ea typeface="Aptos"/>
                                <a:cs typeface="Times New Roman" panose="02020603050405020304" pitchFamily="18" charset="0"/>
                              </a:rPr>
                              <m:t>2</m:t>
                            </m:r>
                          </m:sub>
                        </m:sSub>
                      </m:e>
                    </m:d>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𝑝</m:t>
                        </m:r>
                      </m:e>
                      <m:sub>
                        <m:r>
                          <a:rPr lang="en-US" sz="1600" kern="100">
                            <a:effectLst/>
                            <a:latin typeface="+mj-lt"/>
                            <a:ea typeface="Aptos"/>
                            <a:cs typeface="Times New Roman" panose="02020603050405020304" pitchFamily="18" charset="0"/>
                          </a:rPr>
                          <m:t>1</m:t>
                        </m:r>
                      </m:sub>
                    </m:sSub>
                    <m:sSub>
                      <m:sSubPr>
                        <m:ctrlPr>
                          <a:rPr lang="en-US" sz="1600" i="1" kern="100">
                            <a:effectLst/>
                            <a:latin typeface="+mj-lt"/>
                            <a:ea typeface="Aptos"/>
                            <a:cs typeface="Times New Roman" panose="02020603050405020304" pitchFamily="18" charset="0"/>
                          </a:rPr>
                        </m:ctrlPr>
                      </m:sSubPr>
                      <m:e>
                        <m:r>
                          <a:rPr lang="en-US" sz="1600" i="1" kern="100">
                            <a:effectLst/>
                            <a:latin typeface="+mj-lt"/>
                            <a:ea typeface="Aptos"/>
                            <a:cs typeface="Times New Roman" panose="02020603050405020304" pitchFamily="18" charset="0"/>
                          </a:rPr>
                          <m:t>𝑝</m:t>
                        </m:r>
                      </m:e>
                      <m:sub>
                        <m:r>
                          <a:rPr lang="en-US" sz="1600" kern="100">
                            <a:effectLst/>
                            <a:latin typeface="+mj-lt"/>
                            <a:ea typeface="Aptos"/>
                            <a:cs typeface="Times New Roman" panose="02020603050405020304" pitchFamily="18" charset="0"/>
                          </a:rPr>
                          <m:t>2</m:t>
                        </m:r>
                      </m:sub>
                    </m:sSub>
                  </m:oMath>
                </a14:m>
                <a:r>
                  <a:rPr lang="en-US" sz="1600" kern="100" smtClean="0">
                    <a:effectLst/>
                    <a:latin typeface="+mj-lt"/>
                    <a:ea typeface="Aptos"/>
                    <a:cs typeface="Times New Roman" panose="02020603050405020304" pitchFamily="18" charset="0"/>
                  </a:rPr>
                  <a:t>.</a:t>
                </a:r>
                <a:endParaRPr lang="en-US" sz="1600" kern="100">
                  <a:effectLst/>
                  <a:latin typeface="+mj-lt"/>
                  <a:ea typeface="Aptos"/>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500386" y="2093440"/>
                <a:ext cx="8233973" cy="416011"/>
              </a:xfrm>
              <a:prstGeom prst="rect">
                <a:avLst/>
              </a:prstGeom>
              <a:blipFill>
                <a:blip r:embed="rId6"/>
                <a:stretch>
                  <a:fillRect b="-173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500386" y="2573816"/>
                <a:ext cx="8174487" cy="2340962"/>
              </a:xfrm>
              <a:prstGeom prst="rect">
                <a:avLst/>
              </a:prstGeom>
            </p:spPr>
            <p:txBody>
              <a:bodyPr wrap="square">
                <a:spAutoFit/>
              </a:bodyPr>
              <a:lstStyle/>
              <a:p>
                <a:pPr lvl="0">
                  <a:lnSpc>
                    <a:spcPct val="150000"/>
                  </a:lnSpc>
                </a:pPr>
                <a:r>
                  <a:rPr lang="en-US" sz="1600" kern="100">
                    <a:ea typeface="Georgia" panose="02040502050405020303" pitchFamily="18" charset="0"/>
                    <a:cs typeface="Times New Roman" panose="02020603050405020304" pitchFamily="18" charset="0"/>
                  </a:rPr>
                  <a:t>a) Ở vòng 1 An nên chọn câu hỏi loại 1 trước nếu</a:t>
                </a:r>
                <a:endParaRPr lang="en-US" sz="1600" kern="100">
                  <a:ea typeface="Aptos"/>
                  <a:cs typeface="Times New Roman" panose="02020603050405020304" pitchFamily="18" charset="0"/>
                </a:endParaRPr>
              </a:p>
              <a:p>
                <a:pPr lvl="0">
                  <a:lnSpc>
                    <a:spcPct val="150000"/>
                  </a:lnSpc>
                </a:pPr>
                <a14:m>
                  <m:oMathPara xmlns:m="http://schemas.openxmlformats.org/officeDocument/2006/math">
                    <m:oMathParaPr>
                      <m:jc m:val="centerGroup"/>
                    </m:oMathParaPr>
                    <m:oMath xmlns:m="http://schemas.openxmlformats.org/officeDocument/2006/math">
                      <m:r>
                        <a:rPr lang="en-US" sz="1600" i="1" kern="100">
                          <a:latin typeface="Cambria Math" panose="02040503050406030204" pitchFamily="18" charset="0"/>
                          <a:ea typeface="Aptos"/>
                          <a:cs typeface="Times New Roman" panose="02020603050405020304" pitchFamily="18" charset="0"/>
                        </a:rPr>
                        <m:t>𝐸</m:t>
                      </m:r>
                      <m:d>
                        <m:dPr>
                          <m:ctrlPr>
                            <a:rPr lang="en-US" sz="1600" i="1" kern="100">
                              <a:latin typeface="Cambria Math" panose="02040503050406030204" pitchFamily="18" charset="0"/>
                              <a:ea typeface="Aptos"/>
                              <a:cs typeface="Times New Roman" panose="02020603050405020304" pitchFamily="18" charset="0"/>
                            </a:rPr>
                          </m:ctrlPr>
                        </m:dPr>
                        <m:e>
                          <m:sSub>
                            <m:sSubPr>
                              <m:ctrlPr>
                                <a:rPr lang="en-US" sz="1600" i="1" kern="100">
                                  <a:latin typeface="Cambria Math" panose="02040503050406030204" pitchFamily="18" charset="0"/>
                                  <a:ea typeface="Aptos"/>
                                  <a:cs typeface="Times New Roman" panose="02020603050405020304" pitchFamily="18" charset="0"/>
                                </a:rPr>
                              </m:ctrlPr>
                            </m:sSubPr>
                            <m:e>
                              <m:r>
                                <a:rPr lang="en-US" sz="1600" i="1" kern="100">
                                  <a:latin typeface="Cambria Math" panose="02040503050406030204" pitchFamily="18" charset="0"/>
                                  <a:ea typeface="Aptos"/>
                                  <a:cs typeface="Times New Roman" panose="02020603050405020304" pitchFamily="18" charset="0"/>
                                </a:rPr>
                                <m:t>𝑋</m:t>
                              </m:r>
                            </m:e>
                            <m:sub>
                              <m:r>
                                <a:rPr lang="en-US" sz="1600" kern="100">
                                  <a:latin typeface="Cambria Math" panose="02040503050406030204" pitchFamily="18" charset="0"/>
                                  <a:ea typeface="Aptos"/>
                                  <a:cs typeface="Times New Roman" panose="02020603050405020304" pitchFamily="18" charset="0"/>
                                </a:rPr>
                                <m:t>1</m:t>
                              </m:r>
                            </m:sub>
                          </m:sSub>
                        </m:e>
                      </m:d>
                      <m:r>
                        <a:rPr lang="en-US" sz="1600" kern="100">
                          <a:latin typeface="Cambria Math" panose="02040503050406030204" pitchFamily="18" charset="0"/>
                          <a:ea typeface="Aptos"/>
                          <a:cs typeface="Times New Roman" panose="02020603050405020304" pitchFamily="18" charset="0"/>
                        </a:rPr>
                        <m:t>≥</m:t>
                      </m:r>
                      <m:r>
                        <a:rPr lang="en-US" sz="1600" i="1" kern="100">
                          <a:latin typeface="Cambria Math" panose="02040503050406030204" pitchFamily="18" charset="0"/>
                          <a:ea typeface="Aptos"/>
                          <a:cs typeface="Times New Roman" panose="02020603050405020304" pitchFamily="18" charset="0"/>
                        </a:rPr>
                        <m:t>𝐸</m:t>
                      </m:r>
                      <m:d>
                        <m:dPr>
                          <m:ctrlPr>
                            <a:rPr lang="en-US" sz="1600" i="1" kern="100">
                              <a:latin typeface="Cambria Math" panose="02040503050406030204" pitchFamily="18" charset="0"/>
                              <a:ea typeface="Aptos"/>
                              <a:cs typeface="Times New Roman" panose="02020603050405020304" pitchFamily="18" charset="0"/>
                            </a:rPr>
                          </m:ctrlPr>
                        </m:dPr>
                        <m:e>
                          <m:sSub>
                            <m:sSubPr>
                              <m:ctrlPr>
                                <a:rPr lang="en-US" sz="1600" i="1" kern="100">
                                  <a:latin typeface="Cambria Math" panose="02040503050406030204" pitchFamily="18" charset="0"/>
                                  <a:ea typeface="Aptos"/>
                                  <a:cs typeface="Times New Roman" panose="02020603050405020304" pitchFamily="18" charset="0"/>
                                </a:rPr>
                              </m:ctrlPr>
                            </m:sSubPr>
                            <m:e>
                              <m:r>
                                <a:rPr lang="en-US" sz="1600" i="1" kern="100">
                                  <a:latin typeface="Cambria Math" panose="02040503050406030204" pitchFamily="18" charset="0"/>
                                  <a:ea typeface="Aptos"/>
                                  <a:cs typeface="Times New Roman" panose="02020603050405020304" pitchFamily="18" charset="0"/>
                                </a:rPr>
                                <m:t>𝑋</m:t>
                              </m:r>
                            </m:e>
                            <m:sub>
                              <m:r>
                                <a:rPr lang="en-US" sz="1600" kern="100">
                                  <a:latin typeface="Cambria Math" panose="02040503050406030204" pitchFamily="18" charset="0"/>
                                  <a:ea typeface="Aptos"/>
                                  <a:cs typeface="Times New Roman" panose="02020603050405020304" pitchFamily="18" charset="0"/>
                                </a:rPr>
                                <m:t>2</m:t>
                              </m:r>
                            </m:sub>
                          </m:sSub>
                        </m:e>
                      </m:d>
                      <m:r>
                        <a:rPr lang="en-US" sz="1600" kern="100">
                          <a:latin typeface="Cambria Math" panose="02040503050406030204" pitchFamily="18" charset="0"/>
                          <a:ea typeface="Aptos"/>
                          <a:cs typeface="Times New Roman" panose="02020603050405020304" pitchFamily="18" charset="0"/>
                        </a:rPr>
                        <m:t>⇔</m:t>
                      </m:r>
                      <m:sSub>
                        <m:sSubPr>
                          <m:ctrlPr>
                            <a:rPr lang="en-US" sz="1600" i="1" kern="100">
                              <a:latin typeface="Cambria Math" panose="02040503050406030204" pitchFamily="18" charset="0"/>
                              <a:ea typeface="Aptos"/>
                              <a:cs typeface="Times New Roman" panose="02020603050405020304" pitchFamily="18" charset="0"/>
                            </a:rPr>
                          </m:ctrlPr>
                        </m:sSubPr>
                        <m:e>
                          <m:r>
                            <a:rPr lang="en-US" sz="1600" i="1" kern="100">
                              <a:latin typeface="Cambria Math" panose="02040503050406030204" pitchFamily="18" charset="0"/>
                              <a:ea typeface="Aptos"/>
                              <a:cs typeface="Times New Roman" panose="02020603050405020304" pitchFamily="18" charset="0"/>
                            </a:rPr>
                            <m:t>𝑉</m:t>
                          </m:r>
                        </m:e>
                        <m:sub>
                          <m:r>
                            <a:rPr lang="en-US" sz="1600" kern="100">
                              <a:latin typeface="Cambria Math" panose="02040503050406030204" pitchFamily="18" charset="0"/>
                              <a:ea typeface="Aptos"/>
                              <a:cs typeface="Times New Roman" panose="02020603050405020304" pitchFamily="18" charset="0"/>
                            </a:rPr>
                            <m:t>1</m:t>
                          </m:r>
                        </m:sub>
                      </m:sSub>
                      <m:sSub>
                        <m:sSubPr>
                          <m:ctrlPr>
                            <a:rPr lang="en-US" sz="1600" i="1" kern="100">
                              <a:latin typeface="Cambria Math" panose="02040503050406030204" pitchFamily="18" charset="0"/>
                              <a:ea typeface="Aptos"/>
                              <a:cs typeface="Times New Roman" panose="02020603050405020304" pitchFamily="18" charset="0"/>
                            </a:rPr>
                          </m:ctrlPr>
                        </m:sSubPr>
                        <m:e>
                          <m:r>
                            <a:rPr lang="en-US" sz="1600" i="1" kern="100">
                              <a:latin typeface="Cambria Math" panose="02040503050406030204" pitchFamily="18" charset="0"/>
                              <a:ea typeface="Aptos"/>
                              <a:cs typeface="Times New Roman" panose="02020603050405020304" pitchFamily="18" charset="0"/>
                            </a:rPr>
                            <m:t>𝑝</m:t>
                          </m:r>
                        </m:e>
                        <m:sub>
                          <m:r>
                            <a:rPr lang="en-US" sz="1600" kern="100">
                              <a:latin typeface="Cambria Math" panose="02040503050406030204" pitchFamily="18" charset="0"/>
                              <a:ea typeface="Aptos"/>
                              <a:cs typeface="Times New Roman" panose="02020603050405020304" pitchFamily="18" charset="0"/>
                            </a:rPr>
                            <m:t>1</m:t>
                          </m:r>
                        </m:sub>
                      </m:sSub>
                      <m:d>
                        <m:dPr>
                          <m:ctrlPr>
                            <a:rPr lang="en-US" sz="1600" i="1" kern="100">
                              <a:latin typeface="Cambria Math" panose="02040503050406030204" pitchFamily="18" charset="0"/>
                              <a:ea typeface="Aptos"/>
                              <a:cs typeface="Times New Roman" panose="02020603050405020304" pitchFamily="18" charset="0"/>
                            </a:rPr>
                          </m:ctrlPr>
                        </m:dPr>
                        <m:e>
                          <m:r>
                            <a:rPr lang="en-US" sz="1600" kern="100">
                              <a:latin typeface="Cambria Math" panose="02040503050406030204" pitchFamily="18" charset="0"/>
                              <a:ea typeface="Aptos"/>
                              <a:cs typeface="Times New Roman" panose="02020603050405020304" pitchFamily="18" charset="0"/>
                            </a:rPr>
                            <m:t>1</m:t>
                          </m:r>
                          <m:r>
                            <a:rPr lang="en-US" sz="1600" i="1" kern="100">
                              <a:latin typeface="Cambria Math" panose="02040503050406030204" pitchFamily="18" charset="0"/>
                              <a:ea typeface="Aptos"/>
                              <a:cs typeface="Times New Roman" panose="02020603050405020304" pitchFamily="18" charset="0"/>
                            </a:rPr>
                            <m:t>−</m:t>
                          </m:r>
                          <m:sSub>
                            <m:sSubPr>
                              <m:ctrlPr>
                                <a:rPr lang="en-US" sz="1600" i="1" kern="100">
                                  <a:latin typeface="Cambria Math" panose="02040503050406030204" pitchFamily="18" charset="0"/>
                                  <a:ea typeface="Aptos"/>
                                  <a:cs typeface="Times New Roman" panose="02020603050405020304" pitchFamily="18" charset="0"/>
                                </a:rPr>
                              </m:ctrlPr>
                            </m:sSubPr>
                            <m:e>
                              <m:r>
                                <a:rPr lang="en-US" sz="1600" i="1" kern="100">
                                  <a:latin typeface="Cambria Math" panose="02040503050406030204" pitchFamily="18" charset="0"/>
                                  <a:ea typeface="Aptos"/>
                                  <a:cs typeface="Times New Roman" panose="02020603050405020304" pitchFamily="18" charset="0"/>
                                </a:rPr>
                                <m:t>𝑝</m:t>
                              </m:r>
                            </m:e>
                            <m:sub>
                              <m:r>
                                <a:rPr lang="en-US" sz="1600" kern="100">
                                  <a:latin typeface="Cambria Math" panose="02040503050406030204" pitchFamily="18" charset="0"/>
                                  <a:ea typeface="Aptos"/>
                                  <a:cs typeface="Times New Roman" panose="02020603050405020304" pitchFamily="18" charset="0"/>
                                </a:rPr>
                                <m:t>2</m:t>
                              </m:r>
                            </m:sub>
                          </m:sSub>
                        </m:e>
                      </m:d>
                      <m:r>
                        <a:rPr lang="en-US" sz="1600" kern="100">
                          <a:latin typeface="Cambria Math" panose="02040503050406030204" pitchFamily="18" charset="0"/>
                          <a:ea typeface="Aptos"/>
                          <a:cs typeface="Times New Roman" panose="02020603050405020304" pitchFamily="18" charset="0"/>
                        </a:rPr>
                        <m:t>≥</m:t>
                      </m:r>
                      <m:sSub>
                        <m:sSubPr>
                          <m:ctrlPr>
                            <a:rPr lang="en-US" sz="1600" i="1" kern="100">
                              <a:latin typeface="Cambria Math" panose="02040503050406030204" pitchFamily="18" charset="0"/>
                              <a:ea typeface="Aptos"/>
                              <a:cs typeface="Times New Roman" panose="02020603050405020304" pitchFamily="18" charset="0"/>
                            </a:rPr>
                          </m:ctrlPr>
                        </m:sSubPr>
                        <m:e>
                          <m:r>
                            <a:rPr lang="en-US" sz="1600" i="1" kern="100">
                              <a:latin typeface="Cambria Math" panose="02040503050406030204" pitchFamily="18" charset="0"/>
                              <a:ea typeface="Aptos"/>
                              <a:cs typeface="Times New Roman" panose="02020603050405020304" pitchFamily="18" charset="0"/>
                            </a:rPr>
                            <m:t>𝑉</m:t>
                          </m:r>
                        </m:e>
                        <m:sub>
                          <m:r>
                            <a:rPr lang="en-US" sz="1600" kern="100">
                              <a:latin typeface="Cambria Math" panose="02040503050406030204" pitchFamily="18" charset="0"/>
                              <a:ea typeface="Aptos"/>
                              <a:cs typeface="Times New Roman" panose="02020603050405020304" pitchFamily="18" charset="0"/>
                            </a:rPr>
                            <m:t>2</m:t>
                          </m:r>
                        </m:sub>
                      </m:sSub>
                      <m:sSub>
                        <m:sSubPr>
                          <m:ctrlPr>
                            <a:rPr lang="en-US" sz="1600" i="1" kern="100">
                              <a:latin typeface="Cambria Math" panose="02040503050406030204" pitchFamily="18" charset="0"/>
                              <a:ea typeface="Aptos"/>
                              <a:cs typeface="Times New Roman" panose="02020603050405020304" pitchFamily="18" charset="0"/>
                            </a:rPr>
                          </m:ctrlPr>
                        </m:sSubPr>
                        <m:e>
                          <m:r>
                            <a:rPr lang="en-US" sz="1600" i="1" kern="100">
                              <a:latin typeface="Cambria Math" panose="02040503050406030204" pitchFamily="18" charset="0"/>
                              <a:ea typeface="Aptos"/>
                              <a:cs typeface="Times New Roman" panose="02020603050405020304" pitchFamily="18" charset="0"/>
                            </a:rPr>
                            <m:t>𝑝</m:t>
                          </m:r>
                        </m:e>
                        <m:sub>
                          <m:r>
                            <a:rPr lang="en-US" sz="1600" kern="100">
                              <a:latin typeface="Cambria Math" panose="02040503050406030204" pitchFamily="18" charset="0"/>
                              <a:ea typeface="Aptos"/>
                              <a:cs typeface="Times New Roman" panose="02020603050405020304" pitchFamily="18" charset="0"/>
                            </a:rPr>
                            <m:t>2</m:t>
                          </m:r>
                        </m:sub>
                      </m:sSub>
                      <m:d>
                        <m:dPr>
                          <m:ctrlPr>
                            <a:rPr lang="en-US" sz="1600" i="1" kern="100">
                              <a:latin typeface="Cambria Math" panose="02040503050406030204" pitchFamily="18" charset="0"/>
                              <a:ea typeface="Aptos"/>
                              <a:cs typeface="Times New Roman" panose="02020603050405020304" pitchFamily="18" charset="0"/>
                            </a:rPr>
                          </m:ctrlPr>
                        </m:dPr>
                        <m:e>
                          <m:r>
                            <a:rPr lang="en-US" sz="1600" kern="100">
                              <a:latin typeface="Cambria Math" panose="02040503050406030204" pitchFamily="18" charset="0"/>
                              <a:ea typeface="Aptos"/>
                              <a:cs typeface="Times New Roman" panose="02020603050405020304" pitchFamily="18" charset="0"/>
                            </a:rPr>
                            <m:t>1</m:t>
                          </m:r>
                          <m:r>
                            <a:rPr lang="en-US" sz="1600" i="1" kern="100">
                              <a:latin typeface="Cambria Math" panose="02040503050406030204" pitchFamily="18" charset="0"/>
                              <a:ea typeface="Aptos"/>
                              <a:cs typeface="Times New Roman" panose="02020603050405020304" pitchFamily="18" charset="0"/>
                            </a:rPr>
                            <m:t>−</m:t>
                          </m:r>
                          <m:sSub>
                            <m:sSubPr>
                              <m:ctrlPr>
                                <a:rPr lang="en-US" sz="1600" i="1" kern="100">
                                  <a:latin typeface="Cambria Math" panose="02040503050406030204" pitchFamily="18" charset="0"/>
                                  <a:ea typeface="Aptos"/>
                                  <a:cs typeface="Times New Roman" panose="02020603050405020304" pitchFamily="18" charset="0"/>
                                </a:rPr>
                              </m:ctrlPr>
                            </m:sSubPr>
                            <m:e>
                              <m:r>
                                <a:rPr lang="en-US" sz="1600" i="1" kern="100">
                                  <a:latin typeface="Cambria Math" panose="02040503050406030204" pitchFamily="18" charset="0"/>
                                  <a:ea typeface="Aptos"/>
                                  <a:cs typeface="Times New Roman" panose="02020603050405020304" pitchFamily="18" charset="0"/>
                                </a:rPr>
                                <m:t>𝑝</m:t>
                              </m:r>
                            </m:e>
                            <m:sub>
                              <m:r>
                                <a:rPr lang="en-US" sz="1600" kern="100">
                                  <a:latin typeface="Cambria Math" panose="02040503050406030204" pitchFamily="18" charset="0"/>
                                  <a:ea typeface="Aptos"/>
                                  <a:cs typeface="Times New Roman" panose="02020603050405020304" pitchFamily="18" charset="0"/>
                                </a:rPr>
                                <m:t>1</m:t>
                              </m:r>
                            </m:sub>
                          </m:sSub>
                        </m:e>
                      </m:d>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t</m:t>
                      </m:r>
                      <m:r>
                        <m:rPr>
                          <m:nor/>
                        </m:rPr>
                        <a:rPr lang="en-US" sz="1600" kern="100">
                          <a:ea typeface="Georgia" panose="02040502050405020303" pitchFamily="18" charset="0"/>
                          <a:cs typeface="Times New Roman" panose="02020603050405020304" pitchFamily="18" charset="0"/>
                        </a:rPr>
                        <m:t>ứ</m:t>
                      </m:r>
                      <m:r>
                        <m:rPr>
                          <m:nor/>
                        </m:rPr>
                        <a:rPr lang="en-US" sz="1600" kern="100">
                          <a:ea typeface="Georgia" panose="02040502050405020303" pitchFamily="18" charset="0"/>
                          <a:cs typeface="Times New Roman" panose="02020603050405020304" pitchFamily="18" charset="0"/>
                        </a:rPr>
                        <m:t>c</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l</m:t>
                      </m:r>
                      <m:r>
                        <m:rPr>
                          <m:nor/>
                        </m:rPr>
                        <a:rPr lang="en-US" sz="1600" kern="100">
                          <a:ea typeface="Georgia" panose="02040502050405020303" pitchFamily="18" charset="0"/>
                          <a:cs typeface="Times New Roman" panose="02020603050405020304" pitchFamily="18" charset="0"/>
                        </a:rPr>
                        <m:t>à </m:t>
                      </m:r>
                      <m:r>
                        <m:rPr>
                          <m:nor/>
                        </m:rPr>
                        <a:rPr lang="en-US" sz="1600" kern="100">
                          <a:ea typeface="Georgia" panose="02040502050405020303" pitchFamily="18" charset="0"/>
                          <a:cs typeface="Times New Roman" panose="02020603050405020304" pitchFamily="18" charset="0"/>
                        </a:rPr>
                        <m:t>n</m:t>
                      </m:r>
                      <m:r>
                        <m:rPr>
                          <m:nor/>
                        </m:rPr>
                        <a:rPr lang="en-US" sz="1600" kern="100">
                          <a:ea typeface="Georgia" panose="02040502050405020303" pitchFamily="18" charset="0"/>
                          <a:cs typeface="Times New Roman" panose="02020603050405020304" pitchFamily="18" charset="0"/>
                        </a:rPr>
                        <m:t>ế</m:t>
                      </m:r>
                      <m:r>
                        <m:rPr>
                          <m:nor/>
                        </m:rPr>
                        <a:rPr lang="en-US" sz="1600" kern="100">
                          <a:ea typeface="Georgia" panose="02040502050405020303" pitchFamily="18" charset="0"/>
                          <a:cs typeface="Times New Roman" panose="02020603050405020304" pitchFamily="18" charset="0"/>
                        </a:rPr>
                        <m:t>u</m:t>
                      </m:r>
                      <m:r>
                        <a:rPr lang="en-US" sz="1600" i="1" kern="100">
                          <a:latin typeface="Cambria Math" panose="02040503050406030204" pitchFamily="18" charset="0"/>
                          <a:ea typeface="Georgia" panose="02040502050405020303" pitchFamily="18" charset="0"/>
                          <a:cs typeface="Times New Roman" panose="02020603050405020304" pitchFamily="18" charset="0"/>
                        </a:rPr>
                        <m:t> </m:t>
                      </m:r>
                      <m:f>
                        <m:fPr>
                          <m:ctrlPr>
                            <a:rPr lang="en-US" sz="1600" i="1" kern="100">
                              <a:latin typeface="Cambria Math" panose="02040503050406030204" pitchFamily="18" charset="0"/>
                              <a:ea typeface="Aptos"/>
                              <a:cs typeface="Times New Roman" panose="02020603050405020304" pitchFamily="18" charset="0"/>
                            </a:rPr>
                          </m:ctrlPr>
                        </m:fPr>
                        <m:num>
                          <m:sSub>
                            <m:sSubPr>
                              <m:ctrlPr>
                                <a:rPr lang="en-US" sz="1600" i="1" kern="100">
                                  <a:latin typeface="Cambria Math" panose="02040503050406030204" pitchFamily="18" charset="0"/>
                                  <a:ea typeface="Aptos"/>
                                  <a:cs typeface="Times New Roman" panose="02020603050405020304" pitchFamily="18" charset="0"/>
                                </a:rPr>
                              </m:ctrlPr>
                            </m:sSubPr>
                            <m:e>
                              <m:r>
                                <a:rPr lang="en-US" sz="1600" i="1" kern="100">
                                  <a:latin typeface="Cambria Math" panose="02040503050406030204" pitchFamily="18" charset="0"/>
                                  <a:ea typeface="Aptos"/>
                                  <a:cs typeface="Times New Roman" panose="02020603050405020304" pitchFamily="18" charset="0"/>
                                </a:rPr>
                                <m:t>𝑉</m:t>
                              </m:r>
                            </m:e>
                            <m:sub>
                              <m:r>
                                <a:rPr lang="en-US" sz="1600" kern="100">
                                  <a:latin typeface="Cambria Math" panose="02040503050406030204" pitchFamily="18" charset="0"/>
                                  <a:ea typeface="Aptos"/>
                                  <a:cs typeface="Times New Roman" panose="02020603050405020304" pitchFamily="18" charset="0"/>
                                </a:rPr>
                                <m:t>1</m:t>
                              </m:r>
                            </m:sub>
                          </m:sSub>
                          <m:sSub>
                            <m:sSubPr>
                              <m:ctrlPr>
                                <a:rPr lang="en-US" sz="1600" i="1" kern="100">
                                  <a:latin typeface="Cambria Math" panose="02040503050406030204" pitchFamily="18" charset="0"/>
                                  <a:ea typeface="Aptos"/>
                                  <a:cs typeface="Times New Roman" panose="02020603050405020304" pitchFamily="18" charset="0"/>
                                </a:rPr>
                              </m:ctrlPr>
                            </m:sSubPr>
                            <m:e>
                              <m:r>
                                <a:rPr lang="en-US" sz="1600" i="1" kern="100">
                                  <a:latin typeface="Cambria Math" panose="02040503050406030204" pitchFamily="18" charset="0"/>
                                  <a:ea typeface="Aptos"/>
                                  <a:cs typeface="Times New Roman" panose="02020603050405020304" pitchFamily="18" charset="0"/>
                                </a:rPr>
                                <m:t>𝑝</m:t>
                              </m:r>
                            </m:e>
                            <m:sub>
                              <m:r>
                                <a:rPr lang="en-US" sz="1600" kern="100">
                                  <a:latin typeface="Cambria Math" panose="02040503050406030204" pitchFamily="18" charset="0"/>
                                  <a:ea typeface="Aptos"/>
                                  <a:cs typeface="Times New Roman" panose="02020603050405020304" pitchFamily="18" charset="0"/>
                                </a:rPr>
                                <m:t>1</m:t>
                              </m:r>
                            </m:sub>
                          </m:sSub>
                        </m:num>
                        <m:den>
                          <m:r>
                            <a:rPr lang="en-US" sz="1600" kern="100">
                              <a:latin typeface="Cambria Math" panose="02040503050406030204" pitchFamily="18" charset="0"/>
                              <a:ea typeface="Aptos"/>
                              <a:cs typeface="Times New Roman" panose="02020603050405020304" pitchFamily="18" charset="0"/>
                            </a:rPr>
                            <m:t>1</m:t>
                          </m:r>
                          <m:r>
                            <a:rPr lang="en-US" sz="1600" i="1" kern="100">
                              <a:latin typeface="Cambria Math" panose="02040503050406030204" pitchFamily="18" charset="0"/>
                              <a:ea typeface="Aptos"/>
                              <a:cs typeface="Times New Roman" panose="02020603050405020304" pitchFamily="18" charset="0"/>
                            </a:rPr>
                            <m:t>−</m:t>
                          </m:r>
                          <m:sSub>
                            <m:sSubPr>
                              <m:ctrlPr>
                                <a:rPr lang="en-US" sz="1600" i="1" kern="100">
                                  <a:latin typeface="Cambria Math" panose="02040503050406030204" pitchFamily="18" charset="0"/>
                                  <a:ea typeface="Aptos"/>
                                  <a:cs typeface="Times New Roman" panose="02020603050405020304" pitchFamily="18" charset="0"/>
                                </a:rPr>
                              </m:ctrlPr>
                            </m:sSubPr>
                            <m:e>
                              <m:r>
                                <a:rPr lang="en-US" sz="1600" i="1" kern="100">
                                  <a:latin typeface="Cambria Math" panose="02040503050406030204" pitchFamily="18" charset="0"/>
                                  <a:ea typeface="Aptos"/>
                                  <a:cs typeface="Times New Roman" panose="02020603050405020304" pitchFamily="18" charset="0"/>
                                </a:rPr>
                                <m:t>𝑝</m:t>
                              </m:r>
                            </m:e>
                            <m:sub>
                              <m:r>
                                <a:rPr lang="en-US" sz="1600" kern="100">
                                  <a:latin typeface="Cambria Math" panose="02040503050406030204" pitchFamily="18" charset="0"/>
                                  <a:ea typeface="Aptos"/>
                                  <a:cs typeface="Times New Roman" panose="02020603050405020304" pitchFamily="18" charset="0"/>
                                </a:rPr>
                                <m:t>1</m:t>
                              </m:r>
                            </m:sub>
                          </m:sSub>
                        </m:den>
                      </m:f>
                      <m:r>
                        <a:rPr lang="en-US" sz="1600" kern="100">
                          <a:latin typeface="Cambria Math" panose="02040503050406030204" pitchFamily="18" charset="0"/>
                          <a:ea typeface="Aptos"/>
                          <a:cs typeface="Times New Roman" panose="02020603050405020304" pitchFamily="18" charset="0"/>
                        </a:rPr>
                        <m:t>≥</m:t>
                      </m:r>
                      <m:f>
                        <m:fPr>
                          <m:ctrlPr>
                            <a:rPr lang="en-US" sz="1600" i="1" kern="100">
                              <a:latin typeface="Cambria Math" panose="02040503050406030204" pitchFamily="18" charset="0"/>
                              <a:ea typeface="Aptos"/>
                              <a:cs typeface="Times New Roman" panose="02020603050405020304" pitchFamily="18" charset="0"/>
                            </a:rPr>
                          </m:ctrlPr>
                        </m:fPr>
                        <m:num>
                          <m:sSub>
                            <m:sSubPr>
                              <m:ctrlPr>
                                <a:rPr lang="en-US" sz="1600" i="1" kern="100">
                                  <a:latin typeface="Cambria Math" panose="02040503050406030204" pitchFamily="18" charset="0"/>
                                  <a:ea typeface="Aptos"/>
                                  <a:cs typeface="Times New Roman" panose="02020603050405020304" pitchFamily="18" charset="0"/>
                                </a:rPr>
                              </m:ctrlPr>
                            </m:sSubPr>
                            <m:e>
                              <m:r>
                                <a:rPr lang="en-US" sz="1600" i="1" kern="100">
                                  <a:latin typeface="Cambria Math" panose="02040503050406030204" pitchFamily="18" charset="0"/>
                                  <a:ea typeface="Aptos"/>
                                  <a:cs typeface="Times New Roman" panose="02020603050405020304" pitchFamily="18" charset="0"/>
                                </a:rPr>
                                <m:t>𝑉</m:t>
                              </m:r>
                            </m:e>
                            <m:sub>
                              <m:r>
                                <a:rPr lang="en-US" sz="1600" kern="100">
                                  <a:latin typeface="Cambria Math" panose="02040503050406030204" pitchFamily="18" charset="0"/>
                                  <a:ea typeface="Aptos"/>
                                  <a:cs typeface="Times New Roman" panose="02020603050405020304" pitchFamily="18" charset="0"/>
                                </a:rPr>
                                <m:t>2</m:t>
                              </m:r>
                            </m:sub>
                          </m:sSub>
                          <m:sSub>
                            <m:sSubPr>
                              <m:ctrlPr>
                                <a:rPr lang="en-US" sz="1600" i="1" kern="100">
                                  <a:latin typeface="Cambria Math" panose="02040503050406030204" pitchFamily="18" charset="0"/>
                                  <a:ea typeface="Aptos"/>
                                  <a:cs typeface="Times New Roman" panose="02020603050405020304" pitchFamily="18" charset="0"/>
                                </a:rPr>
                              </m:ctrlPr>
                            </m:sSubPr>
                            <m:e>
                              <m:r>
                                <a:rPr lang="en-US" sz="1600" i="1" kern="100">
                                  <a:latin typeface="Cambria Math" panose="02040503050406030204" pitchFamily="18" charset="0"/>
                                  <a:ea typeface="Aptos"/>
                                  <a:cs typeface="Times New Roman" panose="02020603050405020304" pitchFamily="18" charset="0"/>
                                </a:rPr>
                                <m:t>𝑝</m:t>
                              </m:r>
                            </m:e>
                            <m:sub>
                              <m:r>
                                <a:rPr lang="en-US" sz="1600" kern="100">
                                  <a:latin typeface="Cambria Math" panose="02040503050406030204" pitchFamily="18" charset="0"/>
                                  <a:ea typeface="Aptos"/>
                                  <a:cs typeface="Times New Roman" panose="02020603050405020304" pitchFamily="18" charset="0"/>
                                </a:rPr>
                                <m:t>2</m:t>
                              </m:r>
                            </m:sub>
                          </m:sSub>
                        </m:num>
                        <m:den>
                          <m:r>
                            <a:rPr lang="en-US" sz="1600" kern="100">
                              <a:latin typeface="Cambria Math" panose="02040503050406030204" pitchFamily="18" charset="0"/>
                              <a:ea typeface="Aptos"/>
                              <a:cs typeface="Times New Roman" panose="02020603050405020304" pitchFamily="18" charset="0"/>
                            </a:rPr>
                            <m:t>1</m:t>
                          </m:r>
                          <m:r>
                            <a:rPr lang="en-US" sz="1600" i="1" kern="100">
                              <a:latin typeface="Cambria Math" panose="02040503050406030204" pitchFamily="18" charset="0"/>
                              <a:ea typeface="Aptos"/>
                              <a:cs typeface="Times New Roman" panose="02020603050405020304" pitchFamily="18" charset="0"/>
                            </a:rPr>
                            <m:t>−</m:t>
                          </m:r>
                          <m:sSub>
                            <m:sSubPr>
                              <m:ctrlPr>
                                <a:rPr lang="en-US" sz="1600" i="1" kern="100">
                                  <a:latin typeface="Cambria Math" panose="02040503050406030204" pitchFamily="18" charset="0"/>
                                  <a:ea typeface="Aptos"/>
                                  <a:cs typeface="Times New Roman" panose="02020603050405020304" pitchFamily="18" charset="0"/>
                                </a:rPr>
                              </m:ctrlPr>
                            </m:sSubPr>
                            <m:e>
                              <m:r>
                                <a:rPr lang="en-US" sz="1600" i="1" kern="100">
                                  <a:latin typeface="Cambria Math" panose="02040503050406030204" pitchFamily="18" charset="0"/>
                                  <a:ea typeface="Aptos"/>
                                  <a:cs typeface="Times New Roman" panose="02020603050405020304" pitchFamily="18" charset="0"/>
                                </a:rPr>
                                <m:t>𝑝</m:t>
                              </m:r>
                            </m:e>
                            <m:sub>
                              <m:r>
                                <a:rPr lang="en-US" sz="1600" kern="100">
                                  <a:latin typeface="Cambria Math" panose="02040503050406030204" pitchFamily="18" charset="0"/>
                                  <a:ea typeface="Aptos"/>
                                  <a:cs typeface="Times New Roman" panose="02020603050405020304" pitchFamily="18" charset="0"/>
                                </a:rPr>
                                <m:t>2</m:t>
                              </m:r>
                            </m:sub>
                          </m:sSub>
                        </m:den>
                      </m:f>
                    </m:oMath>
                  </m:oMathPara>
                </a14:m>
                <a:endParaRPr lang="en-US" sz="1600" kern="100">
                  <a:ea typeface="Aptos"/>
                  <a:cs typeface="Times New Roman" panose="02020603050405020304" pitchFamily="18" charset="0"/>
                </a:endParaRPr>
              </a:p>
              <a:p>
                <a:pPr lvl="0">
                  <a:lnSpc>
                    <a:spcPct val="150000"/>
                  </a:lnSpc>
                </a:pPr>
                <a14:m>
                  <m:oMathPara xmlns:m="http://schemas.openxmlformats.org/officeDocument/2006/math">
                    <m:oMathParaPr>
                      <m:jc m:val="left"/>
                    </m:oMathParaPr>
                    <m:oMath xmlns:m="http://schemas.openxmlformats.org/officeDocument/2006/math">
                      <m:r>
                        <m:rPr>
                          <m:nor/>
                        </m:rPr>
                        <a:rPr lang="en-US" sz="1600" kern="100">
                          <a:ea typeface="Georgia" panose="02040502050405020303" pitchFamily="18" charset="0"/>
                          <a:cs typeface="Times New Roman" panose="02020603050405020304" pitchFamily="18" charset="0"/>
                        </a:rPr>
                        <m:t>b</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Ta</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c</m:t>
                      </m:r>
                      <m:r>
                        <m:rPr>
                          <m:nor/>
                        </m:rPr>
                        <a:rPr lang="en-US" sz="1600" kern="100">
                          <a:ea typeface="Georgia" panose="02040502050405020303" pitchFamily="18" charset="0"/>
                          <a:cs typeface="Times New Roman" panose="02020603050405020304" pitchFamily="18" charset="0"/>
                        </a:rPr>
                        <m:t>ó</m:t>
                      </m:r>
                      <m:r>
                        <a:rPr lang="en-US" sz="1600" i="1" kern="100">
                          <a:latin typeface="Cambria Math" panose="02040503050406030204" pitchFamily="18" charset="0"/>
                          <a:ea typeface="Georgia" panose="02040502050405020303" pitchFamily="18" charset="0"/>
                          <a:cs typeface="Times New Roman" panose="02020603050405020304" pitchFamily="18" charset="0"/>
                        </a:rPr>
                        <m:t> </m:t>
                      </m:r>
                      <m:f>
                        <m:fPr>
                          <m:ctrlPr>
                            <a:rPr lang="en-US" sz="1600" i="1" kern="100">
                              <a:latin typeface="Cambria Math" panose="02040503050406030204" pitchFamily="18" charset="0"/>
                              <a:ea typeface="Aptos"/>
                              <a:cs typeface="Times New Roman" panose="02020603050405020304" pitchFamily="18" charset="0"/>
                            </a:rPr>
                          </m:ctrlPr>
                        </m:fPr>
                        <m:num>
                          <m:sSub>
                            <m:sSubPr>
                              <m:ctrlPr>
                                <a:rPr lang="en-US" sz="1600" i="1" kern="100">
                                  <a:latin typeface="Cambria Math" panose="02040503050406030204" pitchFamily="18" charset="0"/>
                                  <a:ea typeface="Aptos"/>
                                  <a:cs typeface="Times New Roman" panose="02020603050405020304" pitchFamily="18" charset="0"/>
                                </a:rPr>
                              </m:ctrlPr>
                            </m:sSubPr>
                            <m:e>
                              <m:r>
                                <a:rPr lang="en-US" sz="1600" i="1" kern="100">
                                  <a:latin typeface="Cambria Math" panose="02040503050406030204" pitchFamily="18" charset="0"/>
                                  <a:ea typeface="Aptos"/>
                                  <a:cs typeface="Times New Roman" panose="02020603050405020304" pitchFamily="18" charset="0"/>
                                </a:rPr>
                                <m:t>𝑉</m:t>
                              </m:r>
                            </m:e>
                            <m:sub>
                              <m:r>
                                <a:rPr lang="en-US" sz="1600" kern="100">
                                  <a:latin typeface="Cambria Math" panose="02040503050406030204" pitchFamily="18" charset="0"/>
                                  <a:ea typeface="Aptos"/>
                                  <a:cs typeface="Times New Roman" panose="02020603050405020304" pitchFamily="18" charset="0"/>
                                </a:rPr>
                                <m:t>1</m:t>
                              </m:r>
                            </m:sub>
                          </m:sSub>
                          <m:sSub>
                            <m:sSubPr>
                              <m:ctrlPr>
                                <a:rPr lang="en-US" sz="1600" i="1" kern="100">
                                  <a:latin typeface="Cambria Math" panose="02040503050406030204" pitchFamily="18" charset="0"/>
                                  <a:ea typeface="Aptos"/>
                                  <a:cs typeface="Times New Roman" panose="02020603050405020304" pitchFamily="18" charset="0"/>
                                </a:rPr>
                              </m:ctrlPr>
                            </m:sSubPr>
                            <m:e>
                              <m:r>
                                <a:rPr lang="en-US" sz="1600" i="1" kern="100">
                                  <a:latin typeface="Cambria Math" panose="02040503050406030204" pitchFamily="18" charset="0"/>
                                  <a:ea typeface="Aptos"/>
                                  <a:cs typeface="Times New Roman" panose="02020603050405020304" pitchFamily="18" charset="0"/>
                                </a:rPr>
                                <m:t>𝑝</m:t>
                              </m:r>
                            </m:e>
                            <m:sub>
                              <m:r>
                                <a:rPr lang="en-US" sz="1600" kern="100">
                                  <a:latin typeface="Cambria Math" panose="02040503050406030204" pitchFamily="18" charset="0"/>
                                  <a:ea typeface="Aptos"/>
                                  <a:cs typeface="Times New Roman" panose="02020603050405020304" pitchFamily="18" charset="0"/>
                                </a:rPr>
                                <m:t>1</m:t>
                              </m:r>
                            </m:sub>
                          </m:sSub>
                        </m:num>
                        <m:den>
                          <m:r>
                            <a:rPr lang="en-US" sz="1600" kern="100">
                              <a:latin typeface="Cambria Math" panose="02040503050406030204" pitchFamily="18" charset="0"/>
                              <a:ea typeface="Aptos"/>
                              <a:cs typeface="Times New Roman" panose="02020603050405020304" pitchFamily="18" charset="0"/>
                            </a:rPr>
                            <m:t>1</m:t>
                          </m:r>
                          <m:r>
                            <a:rPr lang="en-US" sz="1600" i="1" kern="100">
                              <a:latin typeface="Cambria Math" panose="02040503050406030204" pitchFamily="18" charset="0"/>
                              <a:ea typeface="Aptos"/>
                              <a:cs typeface="Times New Roman" panose="02020603050405020304" pitchFamily="18" charset="0"/>
                            </a:rPr>
                            <m:t>−</m:t>
                          </m:r>
                          <m:sSub>
                            <m:sSubPr>
                              <m:ctrlPr>
                                <a:rPr lang="en-US" sz="1600" i="1" kern="100">
                                  <a:latin typeface="Cambria Math" panose="02040503050406030204" pitchFamily="18" charset="0"/>
                                  <a:ea typeface="Aptos"/>
                                  <a:cs typeface="Times New Roman" panose="02020603050405020304" pitchFamily="18" charset="0"/>
                                </a:rPr>
                              </m:ctrlPr>
                            </m:sSubPr>
                            <m:e>
                              <m:r>
                                <a:rPr lang="en-US" sz="1600" i="1" kern="100">
                                  <a:latin typeface="Cambria Math" panose="02040503050406030204" pitchFamily="18" charset="0"/>
                                  <a:ea typeface="Aptos"/>
                                  <a:cs typeface="Times New Roman" panose="02020603050405020304" pitchFamily="18" charset="0"/>
                                </a:rPr>
                                <m:t>𝑝</m:t>
                              </m:r>
                            </m:e>
                            <m:sub>
                              <m:r>
                                <a:rPr lang="en-US" sz="1600" kern="100">
                                  <a:latin typeface="Cambria Math" panose="02040503050406030204" pitchFamily="18" charset="0"/>
                                  <a:ea typeface="Aptos"/>
                                  <a:cs typeface="Times New Roman" panose="02020603050405020304" pitchFamily="18" charset="0"/>
                                </a:rPr>
                                <m:t>1</m:t>
                              </m:r>
                            </m:sub>
                          </m:sSub>
                        </m:den>
                      </m:f>
                      <m:r>
                        <a:rPr lang="en-US" sz="1600" kern="100">
                          <a:latin typeface="Cambria Math" panose="02040503050406030204" pitchFamily="18" charset="0"/>
                          <a:ea typeface="Aptos"/>
                          <a:cs typeface="Times New Roman" panose="02020603050405020304" pitchFamily="18" charset="0"/>
                        </a:rPr>
                        <m:t>=</m:t>
                      </m:r>
                      <m:f>
                        <m:fPr>
                          <m:ctrlPr>
                            <a:rPr lang="en-US" sz="1600" i="1" kern="100">
                              <a:latin typeface="Cambria Math" panose="02040503050406030204" pitchFamily="18" charset="0"/>
                              <a:ea typeface="Aptos"/>
                              <a:cs typeface="Times New Roman" panose="02020603050405020304" pitchFamily="18" charset="0"/>
                            </a:rPr>
                          </m:ctrlPr>
                        </m:fPr>
                        <m:num>
                          <m:r>
                            <a:rPr lang="en-US" sz="1600" kern="100">
                              <a:latin typeface="Cambria Math" panose="02040503050406030204" pitchFamily="18" charset="0"/>
                              <a:ea typeface="Aptos"/>
                              <a:cs typeface="Times New Roman" panose="02020603050405020304" pitchFamily="18" charset="0"/>
                            </a:rPr>
                            <m:t>20⋅0,6</m:t>
                          </m:r>
                        </m:num>
                        <m:den>
                          <m:r>
                            <a:rPr lang="en-US" sz="1600" kern="100">
                              <a:latin typeface="Cambria Math" panose="02040503050406030204" pitchFamily="18" charset="0"/>
                              <a:ea typeface="Aptos"/>
                              <a:cs typeface="Times New Roman" panose="02020603050405020304" pitchFamily="18" charset="0"/>
                            </a:rPr>
                            <m:t>1</m:t>
                          </m:r>
                          <m:r>
                            <a:rPr lang="en-US" sz="1600" i="1" kern="100">
                              <a:latin typeface="Cambria Math" panose="02040503050406030204" pitchFamily="18" charset="0"/>
                              <a:ea typeface="Aptos"/>
                              <a:cs typeface="Times New Roman" panose="02020603050405020304" pitchFamily="18" charset="0"/>
                            </a:rPr>
                            <m:t>−</m:t>
                          </m:r>
                          <m:r>
                            <a:rPr lang="en-US" sz="1600" kern="100">
                              <a:latin typeface="Cambria Math" panose="02040503050406030204" pitchFamily="18" charset="0"/>
                              <a:ea typeface="Aptos"/>
                              <a:cs typeface="Times New Roman" panose="02020603050405020304" pitchFamily="18" charset="0"/>
                            </a:rPr>
                            <m:t>0,6</m:t>
                          </m:r>
                        </m:den>
                      </m:f>
                      <m:r>
                        <a:rPr lang="en-US" sz="1600" kern="100">
                          <a:latin typeface="Cambria Math" panose="02040503050406030204" pitchFamily="18" charset="0"/>
                          <a:ea typeface="Aptos"/>
                          <a:cs typeface="Times New Roman" panose="02020603050405020304" pitchFamily="18" charset="0"/>
                        </a:rPr>
                        <m:t>=30&lt;</m:t>
                      </m:r>
                      <m:f>
                        <m:fPr>
                          <m:ctrlPr>
                            <a:rPr lang="en-US" sz="1600" i="1" kern="100">
                              <a:latin typeface="Cambria Math" panose="02040503050406030204" pitchFamily="18" charset="0"/>
                              <a:ea typeface="Aptos"/>
                              <a:cs typeface="Times New Roman" panose="02020603050405020304" pitchFamily="18" charset="0"/>
                            </a:rPr>
                          </m:ctrlPr>
                        </m:fPr>
                        <m:num>
                          <m:sSub>
                            <m:sSubPr>
                              <m:ctrlPr>
                                <a:rPr lang="en-US" sz="1600" i="1" kern="100">
                                  <a:latin typeface="Cambria Math" panose="02040503050406030204" pitchFamily="18" charset="0"/>
                                  <a:ea typeface="Aptos"/>
                                  <a:cs typeface="Times New Roman" panose="02020603050405020304" pitchFamily="18" charset="0"/>
                                </a:rPr>
                              </m:ctrlPr>
                            </m:sSubPr>
                            <m:e>
                              <m:r>
                                <a:rPr lang="en-US" sz="1600" i="1" kern="100">
                                  <a:latin typeface="Cambria Math" panose="02040503050406030204" pitchFamily="18" charset="0"/>
                                  <a:ea typeface="Aptos"/>
                                  <a:cs typeface="Times New Roman" panose="02020603050405020304" pitchFamily="18" charset="0"/>
                                </a:rPr>
                                <m:t>𝑉</m:t>
                              </m:r>
                            </m:e>
                            <m:sub>
                              <m:r>
                                <a:rPr lang="en-US" sz="1600" kern="100">
                                  <a:latin typeface="Cambria Math" panose="02040503050406030204" pitchFamily="18" charset="0"/>
                                  <a:ea typeface="Aptos"/>
                                  <a:cs typeface="Times New Roman" panose="02020603050405020304" pitchFamily="18" charset="0"/>
                                </a:rPr>
                                <m:t>2</m:t>
                              </m:r>
                            </m:sub>
                          </m:sSub>
                          <m:sSub>
                            <m:sSubPr>
                              <m:ctrlPr>
                                <a:rPr lang="en-US" sz="1600" i="1" kern="100">
                                  <a:latin typeface="Cambria Math" panose="02040503050406030204" pitchFamily="18" charset="0"/>
                                  <a:ea typeface="Aptos"/>
                                  <a:cs typeface="Times New Roman" panose="02020603050405020304" pitchFamily="18" charset="0"/>
                                </a:rPr>
                              </m:ctrlPr>
                            </m:sSubPr>
                            <m:e>
                              <m:r>
                                <a:rPr lang="en-US" sz="1600" i="1" kern="100">
                                  <a:latin typeface="Cambria Math" panose="02040503050406030204" pitchFamily="18" charset="0"/>
                                  <a:ea typeface="Aptos"/>
                                  <a:cs typeface="Times New Roman" panose="02020603050405020304" pitchFamily="18" charset="0"/>
                                </a:rPr>
                                <m:t>𝑝</m:t>
                              </m:r>
                            </m:e>
                            <m:sub>
                              <m:r>
                                <a:rPr lang="en-US" sz="1600" kern="100">
                                  <a:latin typeface="Cambria Math" panose="02040503050406030204" pitchFamily="18" charset="0"/>
                                  <a:ea typeface="Aptos"/>
                                  <a:cs typeface="Times New Roman" panose="02020603050405020304" pitchFamily="18" charset="0"/>
                                </a:rPr>
                                <m:t>2</m:t>
                              </m:r>
                            </m:sub>
                          </m:sSub>
                        </m:num>
                        <m:den>
                          <m:r>
                            <a:rPr lang="en-US" sz="1600" kern="100">
                              <a:latin typeface="Cambria Math" panose="02040503050406030204" pitchFamily="18" charset="0"/>
                              <a:ea typeface="Aptos"/>
                              <a:cs typeface="Times New Roman" panose="02020603050405020304" pitchFamily="18" charset="0"/>
                            </a:rPr>
                            <m:t>1</m:t>
                          </m:r>
                          <m:r>
                            <a:rPr lang="en-US" sz="1600" i="1" kern="100">
                              <a:latin typeface="Cambria Math" panose="02040503050406030204" pitchFamily="18" charset="0"/>
                              <a:ea typeface="Aptos"/>
                              <a:cs typeface="Times New Roman" panose="02020603050405020304" pitchFamily="18" charset="0"/>
                            </a:rPr>
                            <m:t>−</m:t>
                          </m:r>
                          <m:sSub>
                            <m:sSubPr>
                              <m:ctrlPr>
                                <a:rPr lang="en-US" sz="1600" i="1" kern="100">
                                  <a:latin typeface="Cambria Math" panose="02040503050406030204" pitchFamily="18" charset="0"/>
                                  <a:ea typeface="Aptos"/>
                                  <a:cs typeface="Times New Roman" panose="02020603050405020304" pitchFamily="18" charset="0"/>
                                </a:rPr>
                              </m:ctrlPr>
                            </m:sSubPr>
                            <m:e>
                              <m:r>
                                <a:rPr lang="en-US" sz="1600" i="1" kern="100">
                                  <a:latin typeface="Cambria Math" panose="02040503050406030204" pitchFamily="18" charset="0"/>
                                  <a:ea typeface="Aptos"/>
                                  <a:cs typeface="Times New Roman" panose="02020603050405020304" pitchFamily="18" charset="0"/>
                                </a:rPr>
                                <m:t>𝑝</m:t>
                              </m:r>
                            </m:e>
                            <m:sub>
                              <m:r>
                                <a:rPr lang="en-US" sz="1600" kern="100">
                                  <a:latin typeface="Cambria Math" panose="02040503050406030204" pitchFamily="18" charset="0"/>
                                  <a:ea typeface="Aptos"/>
                                  <a:cs typeface="Times New Roman" panose="02020603050405020304" pitchFamily="18" charset="0"/>
                                </a:rPr>
                                <m:t>2</m:t>
                              </m:r>
                            </m:sub>
                          </m:sSub>
                        </m:den>
                      </m:f>
                      <m:r>
                        <a:rPr lang="en-US" sz="1600" kern="100">
                          <a:latin typeface="Cambria Math" panose="02040503050406030204" pitchFamily="18" charset="0"/>
                          <a:ea typeface="Aptos"/>
                          <a:cs typeface="Times New Roman" panose="02020603050405020304" pitchFamily="18" charset="0"/>
                        </a:rPr>
                        <m:t>=</m:t>
                      </m:r>
                      <m:f>
                        <m:fPr>
                          <m:ctrlPr>
                            <a:rPr lang="en-US" sz="1600" i="1" kern="100">
                              <a:latin typeface="Cambria Math" panose="02040503050406030204" pitchFamily="18" charset="0"/>
                              <a:ea typeface="Aptos"/>
                              <a:cs typeface="Times New Roman" panose="02020603050405020304" pitchFamily="18" charset="0"/>
                            </a:rPr>
                          </m:ctrlPr>
                        </m:fPr>
                        <m:num>
                          <m:r>
                            <a:rPr lang="en-US" sz="1600" kern="100">
                              <a:latin typeface="Cambria Math" panose="02040503050406030204" pitchFamily="18" charset="0"/>
                              <a:ea typeface="Aptos"/>
                              <a:cs typeface="Times New Roman" panose="02020603050405020304" pitchFamily="18" charset="0"/>
                            </a:rPr>
                            <m:t>10⋅0,8</m:t>
                          </m:r>
                        </m:num>
                        <m:den>
                          <m:r>
                            <a:rPr lang="en-US" sz="1600" kern="100">
                              <a:latin typeface="Cambria Math" panose="02040503050406030204" pitchFamily="18" charset="0"/>
                              <a:ea typeface="Aptos"/>
                              <a:cs typeface="Times New Roman" panose="02020603050405020304" pitchFamily="18" charset="0"/>
                            </a:rPr>
                            <m:t>1</m:t>
                          </m:r>
                          <m:r>
                            <a:rPr lang="en-US" sz="1600" i="1" kern="100">
                              <a:latin typeface="Cambria Math" panose="02040503050406030204" pitchFamily="18" charset="0"/>
                              <a:ea typeface="Aptos"/>
                              <a:cs typeface="Times New Roman" panose="02020603050405020304" pitchFamily="18" charset="0"/>
                            </a:rPr>
                            <m:t>−</m:t>
                          </m:r>
                          <m:r>
                            <a:rPr lang="en-US" sz="1600" kern="100">
                              <a:latin typeface="Cambria Math" panose="02040503050406030204" pitchFamily="18" charset="0"/>
                              <a:ea typeface="Aptos"/>
                              <a:cs typeface="Times New Roman" panose="02020603050405020304" pitchFamily="18" charset="0"/>
                            </a:rPr>
                            <m:t>0,8</m:t>
                          </m:r>
                        </m:den>
                      </m:f>
                      <m:r>
                        <a:rPr lang="en-US" sz="1600" kern="100">
                          <a:latin typeface="Cambria Math" panose="02040503050406030204" pitchFamily="18" charset="0"/>
                          <a:ea typeface="Aptos"/>
                          <a:cs typeface="Times New Roman" panose="02020603050405020304" pitchFamily="18" charset="0"/>
                        </a:rPr>
                        <m:t>=40</m:t>
                      </m:r>
                      <m:r>
                        <a:rPr lang="en-US" sz="1600" kern="100">
                          <a:latin typeface="Cambria Math" panose="02040503050406030204" pitchFamily="18" charset="0"/>
                          <a:ea typeface="Aptos"/>
                          <a:cs typeface="Times New Roman" panose="02020603050405020304" pitchFamily="18" charset="0"/>
                        </a:rPr>
                        <m:t>.</m:t>
                      </m:r>
                    </m:oMath>
                  </m:oMathPara>
                </a14:m>
                <a:endParaRPr lang="en-US" sz="1600" kern="100">
                  <a:ea typeface="Aptos"/>
                  <a:cs typeface="Times New Roman" panose="02020603050405020304" pitchFamily="18" charset="0"/>
                </a:endParaRPr>
              </a:p>
              <a:p>
                <a:pPr lvl="0">
                  <a:lnSpc>
                    <a:spcPct val="150000"/>
                  </a:lnSpc>
                </a:pPr>
                <a:r>
                  <a:rPr lang="en-US" sz="1600" kern="100">
                    <a:ea typeface="Georgia" panose="02040502050405020303" pitchFamily="18" charset="0"/>
                    <a:cs typeface="Times New Roman" panose="02020603050405020304" pitchFamily="18" charset="0"/>
                  </a:rPr>
                  <a:t>Vậy ở vòng 1 An nên chọn câu hỏi loại 2 trước.</a:t>
                </a:r>
                <a:endParaRPr lang="en-US" sz="1600" kern="100">
                  <a:ea typeface="Aptos"/>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500386" y="2573816"/>
                <a:ext cx="8174487" cy="2340962"/>
              </a:xfrm>
              <a:prstGeom prst="rect">
                <a:avLst/>
              </a:prstGeom>
              <a:blipFill>
                <a:blip r:embed="rId7"/>
                <a:stretch>
                  <a:fillRect l="-373" b="-521"/>
                </a:stretch>
              </a:blipFill>
            </p:spPr>
            <p:txBody>
              <a:bodyPr/>
              <a:lstStyle/>
              <a:p>
                <a:r>
                  <a:rPr lang="en-US">
                    <a:noFill/>
                  </a:rPr>
                  <a:t> </a:t>
                </a:r>
              </a:p>
            </p:txBody>
          </p:sp>
        </mc:Fallback>
      </mc:AlternateContent>
    </p:spTree>
    <p:extLst>
      <p:ext uri="{BB962C8B-B14F-4D97-AF65-F5344CB8AC3E}">
        <p14:creationId xmlns:p14="http://schemas.microsoft.com/office/powerpoint/2010/main" val="3439387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dissolv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up)">
                                      <p:cBhvr>
                                        <p:cTn id="25" dur="500"/>
                                        <p:tgtEl>
                                          <p:spTgt spid="9">
                                            <p:txEl>
                                              <p:pRg st="0" end="0"/>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wipe(up)">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wipe(left)">
                                      <p:cBhvr>
                                        <p:cTn id="33" dur="5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wipe(left)">
                                      <p:cBhvr>
                                        <p:cTn id="3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97" name="Google Shape;2297;p65"/>
          <p:cNvSpPr/>
          <p:nvPr/>
        </p:nvSpPr>
        <p:spPr>
          <a:xfrm rot="-2433495">
            <a:off x="8165223" y="907439"/>
            <a:ext cx="267358" cy="770677"/>
          </a:xfrm>
          <a:custGeom>
            <a:avLst/>
            <a:gdLst/>
            <a:ahLst/>
            <a:cxnLst/>
            <a:rect l="l" t="t" r="r" b="b"/>
            <a:pathLst>
              <a:path w="7716" h="22244" extrusionOk="0">
                <a:moveTo>
                  <a:pt x="3104" y="1"/>
                </a:moveTo>
                <a:cubicBezTo>
                  <a:pt x="1384" y="1"/>
                  <a:pt x="0" y="1420"/>
                  <a:pt x="36" y="3158"/>
                </a:cubicBezTo>
                <a:lnTo>
                  <a:pt x="36" y="18394"/>
                </a:lnTo>
                <a:cubicBezTo>
                  <a:pt x="36" y="20523"/>
                  <a:pt x="1756" y="22226"/>
                  <a:pt x="3885" y="22243"/>
                </a:cubicBezTo>
                <a:cubicBezTo>
                  <a:pt x="5995" y="22226"/>
                  <a:pt x="7716" y="20505"/>
                  <a:pt x="7716" y="18394"/>
                </a:cubicBezTo>
                <a:lnTo>
                  <a:pt x="7716" y="10076"/>
                </a:lnTo>
                <a:cubicBezTo>
                  <a:pt x="7716" y="9881"/>
                  <a:pt x="7570" y="9783"/>
                  <a:pt x="7423" y="9783"/>
                </a:cubicBezTo>
                <a:cubicBezTo>
                  <a:pt x="7277" y="9783"/>
                  <a:pt x="7131" y="9881"/>
                  <a:pt x="7131" y="10076"/>
                </a:cubicBezTo>
                <a:lnTo>
                  <a:pt x="7131" y="18394"/>
                </a:lnTo>
                <a:cubicBezTo>
                  <a:pt x="7166" y="20221"/>
                  <a:pt x="5712" y="21711"/>
                  <a:pt x="3885" y="21711"/>
                </a:cubicBezTo>
                <a:cubicBezTo>
                  <a:pt x="2058" y="21711"/>
                  <a:pt x="586" y="20221"/>
                  <a:pt x="639" y="18394"/>
                </a:cubicBezTo>
                <a:lnTo>
                  <a:pt x="639" y="3158"/>
                </a:lnTo>
                <a:cubicBezTo>
                  <a:pt x="674" y="1810"/>
                  <a:pt x="1774" y="746"/>
                  <a:pt x="3104" y="746"/>
                </a:cubicBezTo>
                <a:cubicBezTo>
                  <a:pt x="4452" y="746"/>
                  <a:pt x="5534" y="1810"/>
                  <a:pt x="5587" y="3158"/>
                </a:cubicBezTo>
                <a:lnTo>
                  <a:pt x="5587" y="16851"/>
                </a:lnTo>
                <a:cubicBezTo>
                  <a:pt x="5552" y="17774"/>
                  <a:pt x="4789" y="18501"/>
                  <a:pt x="3885" y="18501"/>
                </a:cubicBezTo>
                <a:cubicBezTo>
                  <a:pt x="2962" y="18501"/>
                  <a:pt x="2200" y="17774"/>
                  <a:pt x="2182" y="16851"/>
                </a:cubicBezTo>
                <a:lnTo>
                  <a:pt x="2182" y="4240"/>
                </a:lnTo>
                <a:cubicBezTo>
                  <a:pt x="2182" y="4036"/>
                  <a:pt x="2031" y="3934"/>
                  <a:pt x="1880" y="3934"/>
                </a:cubicBezTo>
                <a:cubicBezTo>
                  <a:pt x="1730" y="3934"/>
                  <a:pt x="1579" y="4036"/>
                  <a:pt x="1579" y="4240"/>
                </a:cubicBezTo>
                <a:lnTo>
                  <a:pt x="1579" y="16851"/>
                </a:lnTo>
                <a:cubicBezTo>
                  <a:pt x="1543" y="18146"/>
                  <a:pt x="2590" y="19228"/>
                  <a:pt x="3885" y="19228"/>
                </a:cubicBezTo>
                <a:cubicBezTo>
                  <a:pt x="5180" y="19228"/>
                  <a:pt x="6226" y="18146"/>
                  <a:pt x="6173" y="16851"/>
                </a:cubicBezTo>
                <a:lnTo>
                  <a:pt x="6173" y="3158"/>
                </a:lnTo>
                <a:cubicBezTo>
                  <a:pt x="6226" y="1420"/>
                  <a:pt x="4842" y="1"/>
                  <a:pt x="3104" y="1"/>
                </a:cubicBezTo>
                <a:close/>
              </a:path>
            </a:pathLst>
          </a:custGeom>
          <a:solidFill>
            <a:schemeClr val="lt1"/>
          </a:solidFill>
          <a:ln>
            <a:noFill/>
          </a:ln>
          <a:effectLst>
            <a:outerShdw dist="19050" dir="1380000" algn="bl" rotWithShape="0">
              <a:schemeClr val="accent3">
                <a:alpha val="42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98" name="Google Shape;2298;p65"/>
          <p:cNvSpPr/>
          <p:nvPr/>
        </p:nvSpPr>
        <p:spPr>
          <a:xfrm rot="-5400496">
            <a:off x="8036016" y="527749"/>
            <a:ext cx="267359" cy="770699"/>
          </a:xfrm>
          <a:custGeom>
            <a:avLst/>
            <a:gdLst/>
            <a:ahLst/>
            <a:cxnLst/>
            <a:rect l="l" t="t" r="r" b="b"/>
            <a:pathLst>
              <a:path w="7716" h="22244" extrusionOk="0">
                <a:moveTo>
                  <a:pt x="3104" y="1"/>
                </a:moveTo>
                <a:cubicBezTo>
                  <a:pt x="1384" y="1"/>
                  <a:pt x="0" y="1420"/>
                  <a:pt x="36" y="3158"/>
                </a:cubicBezTo>
                <a:lnTo>
                  <a:pt x="36" y="18394"/>
                </a:lnTo>
                <a:cubicBezTo>
                  <a:pt x="36" y="20523"/>
                  <a:pt x="1756" y="22226"/>
                  <a:pt x="3885" y="22243"/>
                </a:cubicBezTo>
                <a:cubicBezTo>
                  <a:pt x="5995" y="22226"/>
                  <a:pt x="7716" y="20505"/>
                  <a:pt x="7716" y="18394"/>
                </a:cubicBezTo>
                <a:lnTo>
                  <a:pt x="7716" y="10076"/>
                </a:lnTo>
                <a:cubicBezTo>
                  <a:pt x="7716" y="9881"/>
                  <a:pt x="7570" y="9783"/>
                  <a:pt x="7423" y="9783"/>
                </a:cubicBezTo>
                <a:cubicBezTo>
                  <a:pt x="7277" y="9783"/>
                  <a:pt x="7131" y="9881"/>
                  <a:pt x="7131" y="10076"/>
                </a:cubicBezTo>
                <a:lnTo>
                  <a:pt x="7131" y="18394"/>
                </a:lnTo>
                <a:cubicBezTo>
                  <a:pt x="7166" y="20221"/>
                  <a:pt x="5712" y="21711"/>
                  <a:pt x="3885" y="21711"/>
                </a:cubicBezTo>
                <a:cubicBezTo>
                  <a:pt x="2058" y="21711"/>
                  <a:pt x="586" y="20221"/>
                  <a:pt x="639" y="18394"/>
                </a:cubicBezTo>
                <a:lnTo>
                  <a:pt x="639" y="3158"/>
                </a:lnTo>
                <a:cubicBezTo>
                  <a:pt x="674" y="1810"/>
                  <a:pt x="1774" y="746"/>
                  <a:pt x="3104" y="746"/>
                </a:cubicBezTo>
                <a:cubicBezTo>
                  <a:pt x="4452" y="746"/>
                  <a:pt x="5534" y="1810"/>
                  <a:pt x="5587" y="3158"/>
                </a:cubicBezTo>
                <a:lnTo>
                  <a:pt x="5587" y="16851"/>
                </a:lnTo>
                <a:cubicBezTo>
                  <a:pt x="5552" y="17774"/>
                  <a:pt x="4789" y="18501"/>
                  <a:pt x="3885" y="18501"/>
                </a:cubicBezTo>
                <a:cubicBezTo>
                  <a:pt x="2962" y="18501"/>
                  <a:pt x="2200" y="17774"/>
                  <a:pt x="2182" y="16851"/>
                </a:cubicBezTo>
                <a:lnTo>
                  <a:pt x="2182" y="4240"/>
                </a:lnTo>
                <a:cubicBezTo>
                  <a:pt x="2182" y="4036"/>
                  <a:pt x="2031" y="3934"/>
                  <a:pt x="1880" y="3934"/>
                </a:cubicBezTo>
                <a:cubicBezTo>
                  <a:pt x="1730" y="3934"/>
                  <a:pt x="1579" y="4036"/>
                  <a:pt x="1579" y="4240"/>
                </a:cubicBezTo>
                <a:lnTo>
                  <a:pt x="1579" y="16851"/>
                </a:lnTo>
                <a:cubicBezTo>
                  <a:pt x="1543" y="18146"/>
                  <a:pt x="2590" y="19228"/>
                  <a:pt x="3885" y="19228"/>
                </a:cubicBezTo>
                <a:cubicBezTo>
                  <a:pt x="5180" y="19228"/>
                  <a:pt x="6226" y="18146"/>
                  <a:pt x="6173" y="16851"/>
                </a:cubicBezTo>
                <a:lnTo>
                  <a:pt x="6173" y="3158"/>
                </a:lnTo>
                <a:cubicBezTo>
                  <a:pt x="6226" y="1420"/>
                  <a:pt x="4842" y="1"/>
                  <a:pt x="3104" y="1"/>
                </a:cubicBezTo>
                <a:close/>
              </a:path>
            </a:pathLst>
          </a:custGeom>
          <a:solidFill>
            <a:schemeClr val="accent5"/>
          </a:solidFill>
          <a:ln>
            <a:noFill/>
          </a:ln>
          <a:effectLst>
            <a:outerShdw dist="19050" dir="1380000" algn="bl" rotWithShape="0">
              <a:schemeClr val="accent3">
                <a:alpha val="42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mc:AlternateContent xmlns:mc="http://schemas.openxmlformats.org/markup-compatibility/2006">
        <mc:Choice xmlns:a14="http://schemas.microsoft.com/office/drawing/2010/main" Requires="a14">
          <p:sp>
            <p:nvSpPr>
              <p:cNvPr id="42" name="Rectangle 1"/>
              <p:cNvSpPr>
                <a:spLocks noChangeArrowheads="1"/>
              </p:cNvSpPr>
              <p:nvPr/>
            </p:nvSpPr>
            <p:spPr bwMode="auto">
              <a:xfrm>
                <a:off x="1375576" y="1046834"/>
                <a:ext cx="6408751" cy="29177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70000"/>
                  </a:lnSpc>
                  <a:defRPr/>
                </a:pPr>
                <a14:m>
                  <m:oMath xmlns:m="http://schemas.openxmlformats.org/officeDocument/2006/math">
                    <m:r>
                      <m:rPr>
                        <m:nor/>
                      </m:rPr>
                      <a:rPr kumimoji="0" lang="en-US" sz="18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8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8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8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1.16 (</m:t>
                    </m:r>
                    <m:r>
                      <m:rPr>
                        <m:nor/>
                      </m:rPr>
                      <a:rPr kumimoji="0" lang="en-US" sz="18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8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8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8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22)</m:t>
                    </m:r>
                  </m:oMath>
                </a14:m>
                <a:r>
                  <a:rPr kumimoji="0" lang="en-US" sz="1800" b="0" i="0" u="none" strike="noStrike" kern="1200" cap="none" spc="0" normalizeH="0" baseline="0" noProof="0" smtClean="0">
                    <a:ln>
                      <a:noFill/>
                    </a:ln>
                    <a:solidFill>
                      <a:schemeClr val="tx2">
                        <a:lumMod val="10000"/>
                      </a:schemeClr>
                    </a:solidFill>
                    <a:effectLst/>
                    <a:uLnTx/>
                    <a:uFillTx/>
                    <a:ea typeface="Calibri" panose="020F0502020204030204" pitchFamily="34" charset="0"/>
                    <a:cs typeface="Arial" panose="020B0604020202020204" pitchFamily="34" charset="0"/>
                    <a:sym typeface="Arial"/>
                  </a:rPr>
                  <a:t> </a:t>
                </a:r>
              </a:p>
              <a:p>
                <a:pPr lvl="0" algn="just">
                  <a:lnSpc>
                    <a:spcPct val="170000"/>
                  </a:lnSpc>
                  <a:defRPr/>
                </a:pPr>
                <a:r>
                  <a:rPr lang="vi-VN" sz="1800" kern="1200" smtClean="0">
                    <a:solidFill>
                      <a:schemeClr val="tx2">
                        <a:lumMod val="10000"/>
                      </a:schemeClr>
                    </a:solidFill>
                    <a:ea typeface="Calibri" panose="020F0502020204030204" pitchFamily="34" charset="0"/>
                    <a:cs typeface="Arial" panose="020B0604020202020204" pitchFamily="34" charset="0"/>
                  </a:rPr>
                  <a:t>Hai </a:t>
                </a:r>
                <a:r>
                  <a:rPr lang="vi-VN" sz="1800" kern="1200">
                    <a:solidFill>
                      <a:schemeClr val="tx2">
                        <a:lumMod val="10000"/>
                      </a:schemeClr>
                    </a:solidFill>
                    <a:ea typeface="Calibri" panose="020F0502020204030204" pitchFamily="34" charset="0"/>
                    <a:cs typeface="Arial" panose="020B0604020202020204" pitchFamily="34" charset="0"/>
                  </a:rPr>
                  <a:t>kì thủ Hoà và Trường thi một trận đấu cờ. Biết rằng thể lệ ở mỗi ván đấu </a:t>
                </a:r>
                <a:r>
                  <a:rPr lang="vi-VN" sz="1800" kern="1200">
                    <a:solidFill>
                      <a:schemeClr val="tx2">
                        <a:lumMod val="10000"/>
                      </a:schemeClr>
                    </a:solidFill>
                    <a:ea typeface="Calibri" panose="020F0502020204030204" pitchFamily="34" charset="0"/>
                    <a:cs typeface="Arial" panose="020B0604020202020204" pitchFamily="34" charset="0"/>
                  </a:rPr>
                  <a:t>trong </a:t>
                </a:r>
                <a:r>
                  <a:rPr lang="vi-VN" sz="1800" kern="1200" smtClean="0">
                    <a:solidFill>
                      <a:schemeClr val="tx2">
                        <a:lumMod val="10000"/>
                      </a:schemeClr>
                    </a:solidFill>
                    <a:ea typeface="Calibri" panose="020F0502020204030204" pitchFamily="34" charset="0"/>
                    <a:cs typeface="Arial" panose="020B0604020202020204" pitchFamily="34" charset="0"/>
                  </a:rPr>
                  <a:t>trận</a:t>
                </a:r>
                <a:r>
                  <a:rPr lang="en-US" sz="1800" kern="1200" smtClean="0">
                    <a:solidFill>
                      <a:schemeClr val="tx2">
                        <a:lumMod val="10000"/>
                      </a:schemeClr>
                    </a:solidFill>
                    <a:ea typeface="Calibri" panose="020F0502020204030204" pitchFamily="34" charset="0"/>
                    <a:cs typeface="Arial" panose="020B0604020202020204" pitchFamily="34" charset="0"/>
                  </a:rPr>
                  <a:t> </a:t>
                </a:r>
                <a:r>
                  <a:rPr lang="vi-VN" sz="1800" kern="1200" smtClean="0">
                    <a:solidFill>
                      <a:schemeClr val="tx2">
                        <a:lumMod val="10000"/>
                      </a:schemeClr>
                    </a:solidFill>
                    <a:ea typeface="Calibri" panose="020F0502020204030204" pitchFamily="34" charset="0"/>
                    <a:cs typeface="Arial" panose="020B0604020202020204" pitchFamily="34" charset="0"/>
                  </a:rPr>
                  <a:t>này </a:t>
                </a:r>
                <a:r>
                  <a:rPr lang="vi-VN" sz="1800" kern="1200">
                    <a:solidFill>
                      <a:schemeClr val="tx2">
                        <a:lumMod val="10000"/>
                      </a:schemeClr>
                    </a:solidFill>
                    <a:ea typeface="Calibri" panose="020F0502020204030204" pitchFamily="34" charset="0"/>
                    <a:cs typeface="Arial" panose="020B0604020202020204" pitchFamily="34" charset="0"/>
                  </a:rPr>
                  <a:t>không có kết quả hoà. Xác suất thắng của Trường trong một ván là 0,4. </a:t>
                </a:r>
                <a:r>
                  <a:rPr lang="vi-VN" sz="1800" kern="1200">
                    <a:solidFill>
                      <a:schemeClr val="tx2">
                        <a:lumMod val="10000"/>
                      </a:schemeClr>
                    </a:solidFill>
                    <a:ea typeface="Calibri" panose="020F0502020204030204" pitchFamily="34" charset="0"/>
                    <a:cs typeface="Arial" panose="020B0604020202020204" pitchFamily="34" charset="0"/>
                  </a:rPr>
                  <a:t>Trận </a:t>
                </a:r>
                <a:r>
                  <a:rPr lang="vi-VN" sz="1800" kern="1200" smtClean="0">
                    <a:solidFill>
                      <a:schemeClr val="tx2">
                        <a:lumMod val="10000"/>
                      </a:schemeClr>
                    </a:solidFill>
                    <a:ea typeface="Calibri" panose="020F0502020204030204" pitchFamily="34" charset="0"/>
                    <a:cs typeface="Arial" panose="020B0604020202020204" pitchFamily="34" charset="0"/>
                  </a:rPr>
                  <a:t>đấu</a:t>
                </a:r>
                <a:r>
                  <a:rPr lang="en-US" sz="1800" kern="1200" smtClean="0">
                    <a:solidFill>
                      <a:schemeClr val="tx2">
                        <a:lumMod val="10000"/>
                      </a:schemeClr>
                    </a:solidFill>
                    <a:ea typeface="Calibri" panose="020F0502020204030204" pitchFamily="34" charset="0"/>
                    <a:cs typeface="Arial" panose="020B0604020202020204" pitchFamily="34" charset="0"/>
                  </a:rPr>
                  <a:t> </a:t>
                </a:r>
                <a:r>
                  <a:rPr lang="vi-VN" sz="1800" kern="1200" smtClean="0">
                    <a:solidFill>
                      <a:schemeClr val="tx2">
                        <a:lumMod val="10000"/>
                      </a:schemeClr>
                    </a:solidFill>
                    <a:ea typeface="Calibri" panose="020F0502020204030204" pitchFamily="34" charset="0"/>
                    <a:cs typeface="Arial" panose="020B0604020202020204" pitchFamily="34" charset="0"/>
                  </a:rPr>
                  <a:t>gồm </a:t>
                </a:r>
                <a:r>
                  <a:rPr lang="vi-VN" sz="1800" kern="1200">
                    <a:solidFill>
                      <a:schemeClr val="tx2">
                        <a:lumMod val="10000"/>
                      </a:schemeClr>
                    </a:solidFill>
                    <a:ea typeface="Calibri" panose="020F0502020204030204" pitchFamily="34" charset="0"/>
                    <a:cs typeface="Arial" panose="020B0604020202020204" pitchFamily="34" charset="0"/>
                  </a:rPr>
                  <a:t>7 ván. Người nào thắng một số ván lớn hơn là người thắng cuộc. Tính xác </a:t>
                </a:r>
                <a:r>
                  <a:rPr lang="vi-VN" sz="1800" kern="1200">
                    <a:solidFill>
                      <a:schemeClr val="tx2">
                        <a:lumMod val="10000"/>
                      </a:schemeClr>
                    </a:solidFill>
                    <a:ea typeface="Calibri" panose="020F0502020204030204" pitchFamily="34" charset="0"/>
                    <a:cs typeface="Arial" panose="020B0604020202020204" pitchFamily="34" charset="0"/>
                  </a:rPr>
                  <a:t>suất </a:t>
                </a:r>
                <a:r>
                  <a:rPr lang="vi-VN" sz="1800" kern="1200" smtClean="0">
                    <a:solidFill>
                      <a:schemeClr val="tx2">
                        <a:lumMod val="10000"/>
                      </a:schemeClr>
                    </a:solidFill>
                    <a:ea typeface="Calibri" panose="020F0502020204030204" pitchFamily="34" charset="0"/>
                    <a:cs typeface="Arial" panose="020B0604020202020204" pitchFamily="34" charset="0"/>
                  </a:rPr>
                  <a:t>để</a:t>
                </a:r>
                <a:r>
                  <a:rPr lang="en-US" sz="1800" kern="1200" smtClean="0">
                    <a:solidFill>
                      <a:schemeClr val="tx2">
                        <a:lumMod val="10000"/>
                      </a:schemeClr>
                    </a:solidFill>
                    <a:ea typeface="Calibri" panose="020F0502020204030204" pitchFamily="34" charset="0"/>
                    <a:cs typeface="Arial" panose="020B0604020202020204" pitchFamily="34" charset="0"/>
                  </a:rPr>
                  <a:t> </a:t>
                </a:r>
                <a:r>
                  <a:rPr lang="vi-VN" sz="1800" kern="1200" smtClean="0">
                    <a:solidFill>
                      <a:schemeClr val="tx2">
                        <a:lumMod val="10000"/>
                      </a:schemeClr>
                    </a:solidFill>
                    <a:ea typeface="Calibri" panose="020F0502020204030204" pitchFamily="34" charset="0"/>
                    <a:cs typeface="Arial" panose="020B0604020202020204" pitchFamily="34" charset="0"/>
                  </a:rPr>
                  <a:t>Trường </a:t>
                </a:r>
                <a:r>
                  <a:rPr lang="vi-VN" sz="1800" kern="1200">
                    <a:solidFill>
                      <a:schemeClr val="tx2">
                        <a:lumMod val="10000"/>
                      </a:schemeClr>
                    </a:solidFill>
                    <a:ea typeface="Calibri" panose="020F0502020204030204" pitchFamily="34" charset="0"/>
                    <a:cs typeface="Arial" panose="020B0604020202020204" pitchFamily="34" charset="0"/>
                  </a:rPr>
                  <a:t>là người thắng cuộc.</a:t>
                </a:r>
                <a:endParaRPr kumimoji="0" lang="en-US" sz="1800" b="0" i="0" u="none" strike="noStrike" kern="1200" cap="none" spc="0" normalizeH="0" baseline="0" noProof="0">
                  <a:ln>
                    <a:noFill/>
                  </a:ln>
                  <a:solidFill>
                    <a:schemeClr val="tx2">
                      <a:lumMod val="10000"/>
                    </a:schemeClr>
                  </a:solidFill>
                  <a:effectLst/>
                  <a:uLnTx/>
                  <a:uFillTx/>
                  <a:ea typeface="Calibri" panose="020F0502020204030204" pitchFamily="34" charset="0"/>
                  <a:cs typeface="Arial" panose="020B0604020202020204" pitchFamily="34" charset="0"/>
                  <a:sym typeface="Arial"/>
                </a:endParaRPr>
              </a:p>
            </p:txBody>
          </p:sp>
        </mc:Choice>
        <mc:Fallback>
          <p:sp>
            <p:nvSpPr>
              <p:cNvPr id="42" name="Rectangle 1"/>
              <p:cNvSpPr>
                <a:spLocks noRot="1" noChangeAspect="1" noMove="1" noResize="1" noEditPoints="1" noAdjustHandles="1" noChangeArrowheads="1" noChangeShapeType="1" noTextEdit="1"/>
              </p:cNvSpPr>
              <p:nvPr/>
            </p:nvSpPr>
            <p:spPr bwMode="auto">
              <a:xfrm>
                <a:off x="1375576" y="1046834"/>
                <a:ext cx="6408751" cy="2917722"/>
              </a:xfrm>
              <a:prstGeom prst="rect">
                <a:avLst/>
              </a:prstGeom>
              <a:blipFill>
                <a:blip r:embed="rId3"/>
                <a:stretch>
                  <a:fillRect l="-856" r="-761" b="-83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43" name="Picture 42"/>
          <p:cNvPicPr>
            <a:picLocks noChangeAspect="1"/>
          </p:cNvPicPr>
          <p:nvPr/>
        </p:nvPicPr>
        <p:blipFill>
          <a:blip r:embed="rId4"/>
          <a:stretch>
            <a:fillRect/>
          </a:stretch>
        </p:blipFill>
        <p:spPr>
          <a:xfrm>
            <a:off x="6319660" y="4740932"/>
            <a:ext cx="2108722" cy="3707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97" name="Google Shape;2297;p65"/>
          <p:cNvSpPr/>
          <p:nvPr/>
        </p:nvSpPr>
        <p:spPr>
          <a:xfrm rot="-2433495">
            <a:off x="8165223" y="907439"/>
            <a:ext cx="267358" cy="770677"/>
          </a:xfrm>
          <a:custGeom>
            <a:avLst/>
            <a:gdLst/>
            <a:ahLst/>
            <a:cxnLst/>
            <a:rect l="l" t="t" r="r" b="b"/>
            <a:pathLst>
              <a:path w="7716" h="22244" extrusionOk="0">
                <a:moveTo>
                  <a:pt x="3104" y="1"/>
                </a:moveTo>
                <a:cubicBezTo>
                  <a:pt x="1384" y="1"/>
                  <a:pt x="0" y="1420"/>
                  <a:pt x="36" y="3158"/>
                </a:cubicBezTo>
                <a:lnTo>
                  <a:pt x="36" y="18394"/>
                </a:lnTo>
                <a:cubicBezTo>
                  <a:pt x="36" y="20523"/>
                  <a:pt x="1756" y="22226"/>
                  <a:pt x="3885" y="22243"/>
                </a:cubicBezTo>
                <a:cubicBezTo>
                  <a:pt x="5995" y="22226"/>
                  <a:pt x="7716" y="20505"/>
                  <a:pt x="7716" y="18394"/>
                </a:cubicBezTo>
                <a:lnTo>
                  <a:pt x="7716" y="10076"/>
                </a:lnTo>
                <a:cubicBezTo>
                  <a:pt x="7716" y="9881"/>
                  <a:pt x="7570" y="9783"/>
                  <a:pt x="7423" y="9783"/>
                </a:cubicBezTo>
                <a:cubicBezTo>
                  <a:pt x="7277" y="9783"/>
                  <a:pt x="7131" y="9881"/>
                  <a:pt x="7131" y="10076"/>
                </a:cubicBezTo>
                <a:lnTo>
                  <a:pt x="7131" y="18394"/>
                </a:lnTo>
                <a:cubicBezTo>
                  <a:pt x="7166" y="20221"/>
                  <a:pt x="5712" y="21711"/>
                  <a:pt x="3885" y="21711"/>
                </a:cubicBezTo>
                <a:cubicBezTo>
                  <a:pt x="2058" y="21711"/>
                  <a:pt x="586" y="20221"/>
                  <a:pt x="639" y="18394"/>
                </a:cubicBezTo>
                <a:lnTo>
                  <a:pt x="639" y="3158"/>
                </a:lnTo>
                <a:cubicBezTo>
                  <a:pt x="674" y="1810"/>
                  <a:pt x="1774" y="746"/>
                  <a:pt x="3104" y="746"/>
                </a:cubicBezTo>
                <a:cubicBezTo>
                  <a:pt x="4452" y="746"/>
                  <a:pt x="5534" y="1810"/>
                  <a:pt x="5587" y="3158"/>
                </a:cubicBezTo>
                <a:lnTo>
                  <a:pt x="5587" y="16851"/>
                </a:lnTo>
                <a:cubicBezTo>
                  <a:pt x="5552" y="17774"/>
                  <a:pt x="4789" y="18501"/>
                  <a:pt x="3885" y="18501"/>
                </a:cubicBezTo>
                <a:cubicBezTo>
                  <a:pt x="2962" y="18501"/>
                  <a:pt x="2200" y="17774"/>
                  <a:pt x="2182" y="16851"/>
                </a:cubicBezTo>
                <a:lnTo>
                  <a:pt x="2182" y="4240"/>
                </a:lnTo>
                <a:cubicBezTo>
                  <a:pt x="2182" y="4036"/>
                  <a:pt x="2031" y="3934"/>
                  <a:pt x="1880" y="3934"/>
                </a:cubicBezTo>
                <a:cubicBezTo>
                  <a:pt x="1730" y="3934"/>
                  <a:pt x="1579" y="4036"/>
                  <a:pt x="1579" y="4240"/>
                </a:cubicBezTo>
                <a:lnTo>
                  <a:pt x="1579" y="16851"/>
                </a:lnTo>
                <a:cubicBezTo>
                  <a:pt x="1543" y="18146"/>
                  <a:pt x="2590" y="19228"/>
                  <a:pt x="3885" y="19228"/>
                </a:cubicBezTo>
                <a:cubicBezTo>
                  <a:pt x="5180" y="19228"/>
                  <a:pt x="6226" y="18146"/>
                  <a:pt x="6173" y="16851"/>
                </a:cubicBezTo>
                <a:lnTo>
                  <a:pt x="6173" y="3158"/>
                </a:lnTo>
                <a:cubicBezTo>
                  <a:pt x="6226" y="1420"/>
                  <a:pt x="4842" y="1"/>
                  <a:pt x="3104" y="1"/>
                </a:cubicBezTo>
                <a:close/>
              </a:path>
            </a:pathLst>
          </a:custGeom>
          <a:solidFill>
            <a:schemeClr val="lt1"/>
          </a:solidFill>
          <a:ln>
            <a:noFill/>
          </a:ln>
          <a:effectLst>
            <a:outerShdw dist="19050" dir="1380000" algn="bl" rotWithShape="0">
              <a:schemeClr val="accent3">
                <a:alpha val="42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65"/>
          <p:cNvSpPr/>
          <p:nvPr/>
        </p:nvSpPr>
        <p:spPr>
          <a:xfrm rot="-5400496">
            <a:off x="8036016" y="527749"/>
            <a:ext cx="267359" cy="770699"/>
          </a:xfrm>
          <a:custGeom>
            <a:avLst/>
            <a:gdLst/>
            <a:ahLst/>
            <a:cxnLst/>
            <a:rect l="l" t="t" r="r" b="b"/>
            <a:pathLst>
              <a:path w="7716" h="22244" extrusionOk="0">
                <a:moveTo>
                  <a:pt x="3104" y="1"/>
                </a:moveTo>
                <a:cubicBezTo>
                  <a:pt x="1384" y="1"/>
                  <a:pt x="0" y="1420"/>
                  <a:pt x="36" y="3158"/>
                </a:cubicBezTo>
                <a:lnTo>
                  <a:pt x="36" y="18394"/>
                </a:lnTo>
                <a:cubicBezTo>
                  <a:pt x="36" y="20523"/>
                  <a:pt x="1756" y="22226"/>
                  <a:pt x="3885" y="22243"/>
                </a:cubicBezTo>
                <a:cubicBezTo>
                  <a:pt x="5995" y="22226"/>
                  <a:pt x="7716" y="20505"/>
                  <a:pt x="7716" y="18394"/>
                </a:cubicBezTo>
                <a:lnTo>
                  <a:pt x="7716" y="10076"/>
                </a:lnTo>
                <a:cubicBezTo>
                  <a:pt x="7716" y="9881"/>
                  <a:pt x="7570" y="9783"/>
                  <a:pt x="7423" y="9783"/>
                </a:cubicBezTo>
                <a:cubicBezTo>
                  <a:pt x="7277" y="9783"/>
                  <a:pt x="7131" y="9881"/>
                  <a:pt x="7131" y="10076"/>
                </a:cubicBezTo>
                <a:lnTo>
                  <a:pt x="7131" y="18394"/>
                </a:lnTo>
                <a:cubicBezTo>
                  <a:pt x="7166" y="20221"/>
                  <a:pt x="5712" y="21711"/>
                  <a:pt x="3885" y="21711"/>
                </a:cubicBezTo>
                <a:cubicBezTo>
                  <a:pt x="2058" y="21711"/>
                  <a:pt x="586" y="20221"/>
                  <a:pt x="639" y="18394"/>
                </a:cubicBezTo>
                <a:lnTo>
                  <a:pt x="639" y="3158"/>
                </a:lnTo>
                <a:cubicBezTo>
                  <a:pt x="674" y="1810"/>
                  <a:pt x="1774" y="746"/>
                  <a:pt x="3104" y="746"/>
                </a:cubicBezTo>
                <a:cubicBezTo>
                  <a:pt x="4452" y="746"/>
                  <a:pt x="5534" y="1810"/>
                  <a:pt x="5587" y="3158"/>
                </a:cubicBezTo>
                <a:lnTo>
                  <a:pt x="5587" y="16851"/>
                </a:lnTo>
                <a:cubicBezTo>
                  <a:pt x="5552" y="17774"/>
                  <a:pt x="4789" y="18501"/>
                  <a:pt x="3885" y="18501"/>
                </a:cubicBezTo>
                <a:cubicBezTo>
                  <a:pt x="2962" y="18501"/>
                  <a:pt x="2200" y="17774"/>
                  <a:pt x="2182" y="16851"/>
                </a:cubicBezTo>
                <a:lnTo>
                  <a:pt x="2182" y="4240"/>
                </a:lnTo>
                <a:cubicBezTo>
                  <a:pt x="2182" y="4036"/>
                  <a:pt x="2031" y="3934"/>
                  <a:pt x="1880" y="3934"/>
                </a:cubicBezTo>
                <a:cubicBezTo>
                  <a:pt x="1730" y="3934"/>
                  <a:pt x="1579" y="4036"/>
                  <a:pt x="1579" y="4240"/>
                </a:cubicBezTo>
                <a:lnTo>
                  <a:pt x="1579" y="16851"/>
                </a:lnTo>
                <a:cubicBezTo>
                  <a:pt x="1543" y="18146"/>
                  <a:pt x="2590" y="19228"/>
                  <a:pt x="3885" y="19228"/>
                </a:cubicBezTo>
                <a:cubicBezTo>
                  <a:pt x="5180" y="19228"/>
                  <a:pt x="6226" y="18146"/>
                  <a:pt x="6173" y="16851"/>
                </a:cubicBezTo>
                <a:lnTo>
                  <a:pt x="6173" y="3158"/>
                </a:lnTo>
                <a:cubicBezTo>
                  <a:pt x="6226" y="1420"/>
                  <a:pt x="4842" y="1"/>
                  <a:pt x="3104" y="1"/>
                </a:cubicBezTo>
                <a:close/>
              </a:path>
            </a:pathLst>
          </a:custGeom>
          <a:solidFill>
            <a:schemeClr val="accent5"/>
          </a:solidFill>
          <a:ln>
            <a:noFill/>
          </a:ln>
          <a:effectLst>
            <a:outerShdw dist="19050" dir="1380000" algn="bl" rotWithShape="0">
              <a:schemeClr val="accent3">
                <a:alpha val="42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roup 5"/>
          <p:cNvGrpSpPr/>
          <p:nvPr/>
        </p:nvGrpSpPr>
        <p:grpSpPr>
          <a:xfrm>
            <a:off x="1502250" y="912101"/>
            <a:ext cx="819527" cy="383768"/>
            <a:chOff x="1335275" y="2180367"/>
            <a:chExt cx="819527" cy="452233"/>
          </a:xfrm>
        </p:grpSpPr>
        <p:sp>
          <p:nvSpPr>
            <p:cNvPr id="7" name="Google Shape;2177;p63"/>
            <p:cNvSpPr/>
            <p:nvPr/>
          </p:nvSpPr>
          <p:spPr>
            <a:xfrm>
              <a:off x="1335275" y="2180367"/>
              <a:ext cx="819527" cy="427661"/>
            </a:xfrm>
            <a:prstGeom prst="homePlate">
              <a:avLst>
                <a:gd name="adj" fmla="val 51801"/>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E9B09D"/>
                </a:solidFill>
                <a:effectLst/>
                <a:uLnTx/>
                <a:uFillTx/>
                <a:latin typeface="Barlow Semi Condensed SemiBold"/>
                <a:ea typeface="Barlow Semi Condensed SemiBold"/>
                <a:cs typeface="Barlow Semi Condensed SemiBold"/>
                <a:sym typeface="Barlow Semi Condensed SemiBold"/>
              </a:endParaRPr>
            </a:p>
          </p:txBody>
        </p:sp>
        <p:sp>
          <p:nvSpPr>
            <p:cNvPr id="8" name="Rectangle 7"/>
            <p:cNvSpPr/>
            <p:nvPr/>
          </p:nvSpPr>
          <p:spPr>
            <a:xfrm>
              <a:off x="1335276" y="2197378"/>
              <a:ext cx="684803" cy="43522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800" b="1" i="1" u="none" strike="noStrike" kern="0" cap="none" spc="0" normalizeH="0" baseline="0" noProof="0">
                  <a:ln>
                    <a:noFill/>
                  </a:ln>
                  <a:solidFill>
                    <a:srgbClr val="000000"/>
                  </a:solidFill>
                  <a:effectLst/>
                  <a:uLnTx/>
                  <a:uFillTx/>
                  <a:latin typeface="Arial" panose="020B0604020202020204" pitchFamily="34" charset="0"/>
                  <a:ea typeface="+mn-ea"/>
                  <a:cs typeface="Arial"/>
                  <a:sym typeface="Arial"/>
                </a:rPr>
                <a:t>Giải</a:t>
              </a:r>
              <a:r>
                <a:rPr kumimoji="0" lang="en-US" sz="1800" b="1" i="1" u="none" strike="noStrike" kern="0" cap="none" spc="0" normalizeH="0" baseline="0" noProof="0">
                  <a:ln>
                    <a:noFill/>
                  </a:ln>
                  <a:solidFill>
                    <a:srgbClr val="000000"/>
                  </a:solidFill>
                  <a:effectLst/>
                  <a:uLnTx/>
                  <a:uFillTx/>
                  <a:latin typeface="Calibri"/>
                  <a:ea typeface="+mn-ea"/>
                  <a:cs typeface="Arial"/>
                  <a:sym typeface="Arial"/>
                </a:rPr>
                <a:t>:</a:t>
              </a:r>
              <a:endParaRPr kumimoji="0" lang="en-US" sz="1800" b="1" i="1" u="none" strike="noStrike" kern="0" cap="none" spc="0" normalizeH="0" baseline="0" noProof="0" dirty="0">
                <a:ln>
                  <a:noFill/>
                </a:ln>
                <a:solidFill>
                  <a:srgbClr val="000000"/>
                </a:solidFill>
                <a:effectLst/>
                <a:uLnTx/>
                <a:uFillTx/>
                <a:ea typeface="+mn-ea"/>
                <a:cs typeface="Arial"/>
                <a:sym typeface="Arial"/>
              </a:endParaRPr>
            </a:p>
          </p:txBody>
        </p:sp>
      </p:grpSp>
      <mc:AlternateContent xmlns:mc="http://schemas.openxmlformats.org/markup-compatibility/2006">
        <mc:Choice xmlns:a14="http://schemas.microsoft.com/office/drawing/2010/main" Requires="a14">
          <p:sp>
            <p:nvSpPr>
              <p:cNvPr id="2" name="Rectangle 1"/>
              <p:cNvSpPr/>
              <p:nvPr/>
            </p:nvSpPr>
            <p:spPr>
              <a:xfrm>
                <a:off x="1414786" y="1458714"/>
                <a:ext cx="6631934" cy="2798715"/>
              </a:xfrm>
              <a:prstGeom prst="rect">
                <a:avLst/>
              </a:prstGeom>
            </p:spPr>
            <p:txBody>
              <a:bodyPr wrap="square">
                <a:spAutoFit/>
              </a:bodyPr>
              <a:lstStyle/>
              <a:p>
                <a:pPr algn="just">
                  <a:lnSpc>
                    <a:spcPct val="150000"/>
                  </a:lnSpc>
                  <a:spcBef>
                    <a:spcPts val="200"/>
                  </a:spcBef>
                  <a:spcAft>
                    <a:spcPts val="200"/>
                  </a:spcAft>
                </a:pPr>
                <a:r>
                  <a:rPr lang="en-US" sz="1800" kern="100" smtClean="0">
                    <a:latin typeface="+mj-lt"/>
                    <a:ea typeface="Georgia" panose="02040502050405020303" pitchFamily="18" charset="0"/>
                    <a:cs typeface="Times New Roman" panose="02020603050405020304" pitchFamily="18" charset="0"/>
                  </a:rPr>
                  <a:t>Gọi </a:t>
                </a:r>
                <a14:m>
                  <m:oMath xmlns:m="http://schemas.openxmlformats.org/officeDocument/2006/math">
                    <m:r>
                      <a:rPr lang="en-US" sz="1800" i="1" kern="100">
                        <a:effectLst/>
                        <a:latin typeface="+mj-lt"/>
                        <a:ea typeface="Aptos"/>
                        <a:cs typeface="Times New Roman" panose="02020603050405020304" pitchFamily="18" charset="0"/>
                      </a:rPr>
                      <m:t>𝑋</m:t>
                    </m:r>
                  </m:oMath>
                </a14:m>
                <a:r>
                  <a:rPr lang="en-US" sz="1800" kern="100">
                    <a:effectLst/>
                    <a:latin typeface="+mj-lt"/>
                    <a:ea typeface="Georgia" panose="02040502050405020303" pitchFamily="18" charset="0"/>
                    <a:cs typeface="Times New Roman" panose="02020603050405020304" pitchFamily="18" charset="0"/>
                  </a:rPr>
                  <a:t> là số ván thắng của Trường</a:t>
                </a:r>
                <a:r>
                  <a:rPr lang="en-US" sz="1800" kern="100">
                    <a:effectLst/>
                    <a:latin typeface="+mj-lt"/>
                    <a:ea typeface="Georgia" panose="02040502050405020303" pitchFamily="18" charset="0"/>
                    <a:cs typeface="Times New Roman" panose="02020603050405020304" pitchFamily="18" charset="0"/>
                  </a:rPr>
                  <a:t>. </a:t>
                </a:r>
                <a:endParaRPr lang="en-US" sz="1800" kern="100" smtClean="0">
                  <a:effectLst/>
                  <a:latin typeface="+mj-lt"/>
                  <a:ea typeface="Georgia" panose="02040502050405020303" pitchFamily="18" charset="0"/>
                  <a:cs typeface="Times New Roman" panose="02020603050405020304" pitchFamily="18" charset="0"/>
                </a:endParaRPr>
              </a:p>
              <a:p>
                <a:pPr algn="just">
                  <a:lnSpc>
                    <a:spcPct val="150000"/>
                  </a:lnSpc>
                  <a:spcBef>
                    <a:spcPts val="200"/>
                  </a:spcBef>
                  <a:spcAft>
                    <a:spcPts val="200"/>
                  </a:spcAft>
                </a:pPr>
                <a:r>
                  <a:rPr lang="en-US" sz="1800" kern="100" smtClean="0">
                    <a:effectLst/>
                    <a:latin typeface="+mj-lt"/>
                    <a:ea typeface="Georgia" panose="02040502050405020303" pitchFamily="18" charset="0"/>
                    <a:cs typeface="Times New Roman" panose="02020603050405020304" pitchFamily="18" charset="0"/>
                  </a:rPr>
                  <a:t>Biến </a:t>
                </a:r>
                <a:r>
                  <a:rPr lang="en-US" sz="1800" kern="100">
                    <a:effectLst/>
                    <a:latin typeface="+mj-lt"/>
                    <a:ea typeface="Georgia" panose="02040502050405020303" pitchFamily="18" charset="0"/>
                    <a:cs typeface="Times New Roman" panose="02020603050405020304" pitchFamily="18" charset="0"/>
                  </a:rPr>
                  <a:t>cố: "Trường thắng cuộc" là biến cố </a:t>
                </a:r>
                <a14:m>
                  <m:oMath xmlns:m="http://schemas.openxmlformats.org/officeDocument/2006/math">
                    <m:r>
                      <a:rPr lang="en-US" sz="1800" kern="100">
                        <a:effectLst/>
                        <a:latin typeface="+mj-lt"/>
                        <a:ea typeface="Aptos"/>
                        <a:cs typeface="Times New Roman" panose="02020603050405020304" pitchFamily="18" charset="0"/>
                      </a:rPr>
                      <m:t>{</m:t>
                    </m:r>
                    <m:r>
                      <a:rPr lang="en-US" sz="1800" i="1" kern="100">
                        <a:effectLst/>
                        <a:latin typeface="+mj-lt"/>
                        <a:ea typeface="Aptos"/>
                        <a:cs typeface="Times New Roman" panose="02020603050405020304" pitchFamily="18" charset="0"/>
                      </a:rPr>
                      <m:t>𝑋</m:t>
                    </m:r>
                    <m:r>
                      <a:rPr lang="en-US" sz="1800" kern="100">
                        <a:effectLst/>
                        <a:latin typeface="+mj-lt"/>
                        <a:ea typeface="Aptos"/>
                        <a:cs typeface="Times New Roman" panose="02020603050405020304" pitchFamily="18" charset="0"/>
                      </a:rPr>
                      <m:t>≥</m:t>
                    </m:r>
                    <m:r>
                      <a:rPr lang="en-US" sz="1800" kern="100">
                        <a:effectLst/>
                        <a:latin typeface="+mj-lt"/>
                        <a:ea typeface="Aptos"/>
                        <a:cs typeface="Times New Roman" panose="02020603050405020304" pitchFamily="18" charset="0"/>
                      </a:rPr>
                      <m:t>4</m:t>
                    </m:r>
                    <m:r>
                      <a:rPr lang="en-US" sz="1800" kern="100">
                        <a:effectLst/>
                        <a:latin typeface="+mj-lt"/>
                        <a:ea typeface="Aptos"/>
                        <a:cs typeface="Times New Roman" panose="02020603050405020304" pitchFamily="18" charset="0"/>
                      </a:rPr>
                      <m:t>}</m:t>
                    </m:r>
                  </m:oMath>
                </a14:m>
                <a:r>
                  <a:rPr lang="en-US" sz="1800" kern="100">
                    <a:effectLst/>
                    <a:latin typeface="+mj-lt"/>
                    <a:ea typeface="Aptos"/>
                    <a:cs typeface="Times New Roman" panose="02020603050405020304" pitchFamily="18" charset="0"/>
                  </a:rPr>
                  <a:t>.</a:t>
                </a:r>
              </a:p>
              <a:p>
                <a:pPr algn="just">
                  <a:lnSpc>
                    <a:spcPct val="150000"/>
                  </a:lnSpc>
                  <a:spcBef>
                    <a:spcPts val="200"/>
                  </a:spcBef>
                  <a:spcAft>
                    <a:spcPts val="200"/>
                  </a:spcAft>
                </a:pPr>
                <a:r>
                  <a:rPr lang="en-US" sz="1800" kern="100">
                    <a:effectLst/>
                    <a:latin typeface="+mj-lt"/>
                    <a:ea typeface="Georgia" panose="02040502050405020303" pitchFamily="18" charset="0"/>
                    <a:cs typeface="Times New Roman" panose="02020603050405020304" pitchFamily="18" charset="0"/>
                  </a:rPr>
                  <a:t>Theo chú ý về phân bố nhị thức ta có:</a:t>
                </a:r>
                <a:endParaRPr lang="en-US" sz="1800" kern="100">
                  <a:effectLst/>
                  <a:latin typeface="+mj-lt"/>
                  <a:ea typeface="Aptos"/>
                  <a:cs typeface="Times New Roman" panose="02020603050405020304" pitchFamily="18" charset="0"/>
                </a:endParaRPr>
              </a:p>
              <a:p>
                <a:pPr algn="just">
                  <a:lnSpc>
                    <a:spcPct val="150000"/>
                  </a:lnSpc>
                  <a:spcBef>
                    <a:spcPts val="200"/>
                  </a:spcBef>
                  <a:spcAft>
                    <a:spcPts val="200"/>
                  </a:spcAft>
                </a:pPr>
                <a14:m>
                  <m:oMathPara xmlns:m="http://schemas.openxmlformats.org/officeDocument/2006/math">
                    <m:oMathParaPr>
                      <m:jc m:val="left"/>
                    </m:oMathParaPr>
                    <m:oMath xmlns:m="http://schemas.openxmlformats.org/officeDocument/2006/math">
                      <m:r>
                        <a:rPr lang="en-US" sz="1800" i="1" kern="100">
                          <a:effectLst/>
                          <a:latin typeface="+mj-lt"/>
                          <a:ea typeface="Aptos"/>
                          <a:cs typeface="Times New Roman" panose="02020603050405020304" pitchFamily="18" charset="0"/>
                        </a:rPr>
                        <m:t>𝑃</m:t>
                      </m:r>
                      <m:r>
                        <a:rPr lang="en-US" sz="1800" kern="100">
                          <a:effectLst/>
                          <a:latin typeface="+mj-lt"/>
                          <a:ea typeface="Aptos"/>
                          <a:cs typeface="Times New Roman" panose="02020603050405020304" pitchFamily="18" charset="0"/>
                        </a:rPr>
                        <m:t>(</m:t>
                      </m:r>
                      <m:r>
                        <a:rPr lang="en-US" sz="1800" i="1" kern="100">
                          <a:effectLst/>
                          <a:latin typeface="+mj-lt"/>
                          <a:ea typeface="Aptos"/>
                          <a:cs typeface="Times New Roman" panose="02020603050405020304" pitchFamily="18" charset="0"/>
                        </a:rPr>
                        <m:t>𝑋</m:t>
                      </m:r>
                      <m:r>
                        <a:rPr lang="en-US" sz="1800" kern="100">
                          <a:effectLst/>
                          <a:latin typeface="+mj-lt"/>
                          <a:ea typeface="Aptos"/>
                          <a:cs typeface="Times New Roman" panose="02020603050405020304" pitchFamily="18" charset="0"/>
                        </a:rPr>
                        <m:t>≥</m:t>
                      </m:r>
                      <m:r>
                        <a:rPr lang="en-US" sz="1800" kern="100">
                          <a:effectLst/>
                          <a:latin typeface="+mj-lt"/>
                          <a:ea typeface="Aptos"/>
                          <a:cs typeface="Times New Roman" panose="02020603050405020304" pitchFamily="18" charset="0"/>
                        </a:rPr>
                        <m:t>4</m:t>
                      </m:r>
                      <m:r>
                        <a:rPr lang="en-US" sz="1800" kern="100">
                          <a:effectLst/>
                          <a:latin typeface="+mj-lt"/>
                          <a:ea typeface="Aptos"/>
                          <a:cs typeface="Times New Roman" panose="02020603050405020304" pitchFamily="18" charset="0"/>
                        </a:rPr>
                        <m:t>)=</m:t>
                      </m:r>
                      <m:r>
                        <a:rPr lang="en-US" sz="1800" i="1" kern="100">
                          <a:effectLst/>
                          <a:latin typeface="+mj-lt"/>
                          <a:ea typeface="Aptos"/>
                          <a:cs typeface="Times New Roman" panose="02020603050405020304" pitchFamily="18" charset="0"/>
                        </a:rPr>
                        <m:t>𝑃</m:t>
                      </m:r>
                      <m:r>
                        <a:rPr lang="en-US" sz="1800" kern="100">
                          <a:effectLst/>
                          <a:latin typeface="+mj-lt"/>
                          <a:ea typeface="Aptos"/>
                          <a:cs typeface="Times New Roman" panose="02020603050405020304" pitchFamily="18" charset="0"/>
                        </a:rPr>
                        <m:t>(</m:t>
                      </m:r>
                      <m:r>
                        <a:rPr lang="en-US" sz="1800" i="1" kern="100">
                          <a:effectLst/>
                          <a:latin typeface="+mj-lt"/>
                          <a:ea typeface="Aptos"/>
                          <a:cs typeface="Times New Roman" panose="02020603050405020304" pitchFamily="18" charset="0"/>
                        </a:rPr>
                        <m:t>𝑋</m:t>
                      </m:r>
                      <m:r>
                        <a:rPr lang="en-US" sz="1800" kern="100">
                          <a:effectLst/>
                          <a:latin typeface="+mj-lt"/>
                          <a:ea typeface="Aptos"/>
                          <a:cs typeface="Times New Roman" panose="02020603050405020304" pitchFamily="18" charset="0"/>
                        </a:rPr>
                        <m:t>=</m:t>
                      </m:r>
                      <m:r>
                        <a:rPr lang="en-US" sz="1800" kern="100">
                          <a:effectLst/>
                          <a:latin typeface="+mj-lt"/>
                          <a:ea typeface="Aptos"/>
                          <a:cs typeface="Times New Roman" panose="02020603050405020304" pitchFamily="18" charset="0"/>
                        </a:rPr>
                        <m:t>4</m:t>
                      </m:r>
                      <m:r>
                        <a:rPr lang="en-US" sz="1800" kern="100">
                          <a:effectLst/>
                          <a:latin typeface="+mj-lt"/>
                          <a:ea typeface="Aptos"/>
                          <a:cs typeface="Times New Roman" panose="02020603050405020304" pitchFamily="18" charset="0"/>
                        </a:rPr>
                        <m:t>)+</m:t>
                      </m:r>
                      <m:r>
                        <a:rPr lang="en-US" sz="1800" i="1" kern="100">
                          <a:effectLst/>
                          <a:latin typeface="+mj-lt"/>
                          <a:ea typeface="Aptos"/>
                          <a:cs typeface="Times New Roman" panose="02020603050405020304" pitchFamily="18" charset="0"/>
                        </a:rPr>
                        <m:t>𝑃</m:t>
                      </m:r>
                      <m:r>
                        <a:rPr lang="en-US" sz="1800" kern="100">
                          <a:effectLst/>
                          <a:latin typeface="+mj-lt"/>
                          <a:ea typeface="Aptos"/>
                          <a:cs typeface="Times New Roman" panose="02020603050405020304" pitchFamily="18" charset="0"/>
                        </a:rPr>
                        <m:t>(</m:t>
                      </m:r>
                      <m:r>
                        <a:rPr lang="en-US" sz="1800" i="1" kern="100">
                          <a:effectLst/>
                          <a:latin typeface="+mj-lt"/>
                          <a:ea typeface="Aptos"/>
                          <a:cs typeface="Times New Roman" panose="02020603050405020304" pitchFamily="18" charset="0"/>
                        </a:rPr>
                        <m:t>𝑋</m:t>
                      </m:r>
                      <m:r>
                        <a:rPr lang="en-US" sz="1800" kern="100">
                          <a:effectLst/>
                          <a:latin typeface="+mj-lt"/>
                          <a:ea typeface="Aptos"/>
                          <a:cs typeface="Times New Roman" panose="02020603050405020304" pitchFamily="18" charset="0"/>
                        </a:rPr>
                        <m:t>=</m:t>
                      </m:r>
                      <m:r>
                        <a:rPr lang="en-US" sz="1800" kern="100">
                          <a:effectLst/>
                          <a:latin typeface="+mj-lt"/>
                          <a:ea typeface="Aptos"/>
                          <a:cs typeface="Times New Roman" panose="02020603050405020304" pitchFamily="18" charset="0"/>
                        </a:rPr>
                        <m:t>5</m:t>
                      </m:r>
                      <m:r>
                        <a:rPr lang="en-US" sz="1800" kern="100">
                          <a:effectLst/>
                          <a:latin typeface="+mj-lt"/>
                          <a:ea typeface="Aptos"/>
                          <a:cs typeface="Times New Roman" panose="02020603050405020304" pitchFamily="18" charset="0"/>
                        </a:rPr>
                        <m:t>)+</m:t>
                      </m:r>
                      <m:r>
                        <a:rPr lang="en-US" sz="1800" i="1" kern="100">
                          <a:effectLst/>
                          <a:latin typeface="+mj-lt"/>
                          <a:ea typeface="Aptos"/>
                          <a:cs typeface="Times New Roman" panose="02020603050405020304" pitchFamily="18" charset="0"/>
                        </a:rPr>
                        <m:t>𝑃</m:t>
                      </m:r>
                      <m:r>
                        <a:rPr lang="en-US" sz="1800" kern="100">
                          <a:effectLst/>
                          <a:latin typeface="+mj-lt"/>
                          <a:ea typeface="Aptos"/>
                          <a:cs typeface="Times New Roman" panose="02020603050405020304" pitchFamily="18" charset="0"/>
                        </a:rPr>
                        <m:t>(</m:t>
                      </m:r>
                      <m:r>
                        <a:rPr lang="en-US" sz="1800" i="1" kern="100">
                          <a:effectLst/>
                          <a:latin typeface="+mj-lt"/>
                          <a:ea typeface="Aptos"/>
                          <a:cs typeface="Times New Roman" panose="02020603050405020304" pitchFamily="18" charset="0"/>
                        </a:rPr>
                        <m:t>𝑋</m:t>
                      </m:r>
                      <m:r>
                        <a:rPr lang="en-US" sz="1800" kern="100">
                          <a:effectLst/>
                          <a:latin typeface="+mj-lt"/>
                          <a:ea typeface="Aptos"/>
                          <a:cs typeface="Times New Roman" panose="02020603050405020304" pitchFamily="18" charset="0"/>
                        </a:rPr>
                        <m:t>=</m:t>
                      </m:r>
                      <m:r>
                        <a:rPr lang="en-US" sz="1800" kern="100">
                          <a:effectLst/>
                          <a:latin typeface="+mj-lt"/>
                          <a:ea typeface="Aptos"/>
                          <a:cs typeface="Times New Roman" panose="02020603050405020304" pitchFamily="18" charset="0"/>
                        </a:rPr>
                        <m:t>6</m:t>
                      </m:r>
                      <m:r>
                        <a:rPr lang="en-US" sz="1800" kern="100">
                          <a:effectLst/>
                          <a:latin typeface="+mj-lt"/>
                          <a:ea typeface="Aptos"/>
                          <a:cs typeface="Times New Roman" panose="02020603050405020304" pitchFamily="18" charset="0"/>
                        </a:rPr>
                        <m:t>)+</m:t>
                      </m:r>
                      <m:r>
                        <a:rPr lang="en-US" sz="1800" i="1" kern="100">
                          <a:effectLst/>
                          <a:latin typeface="+mj-lt"/>
                          <a:ea typeface="Aptos"/>
                          <a:cs typeface="Times New Roman" panose="02020603050405020304" pitchFamily="18" charset="0"/>
                        </a:rPr>
                        <m:t>𝑃</m:t>
                      </m:r>
                      <m:r>
                        <a:rPr lang="en-US" sz="1800" kern="100">
                          <a:effectLst/>
                          <a:latin typeface="+mj-lt"/>
                          <a:ea typeface="Aptos"/>
                          <a:cs typeface="Times New Roman" panose="02020603050405020304" pitchFamily="18" charset="0"/>
                        </a:rPr>
                        <m:t>(</m:t>
                      </m:r>
                      <m:r>
                        <a:rPr lang="en-US" sz="1800" i="1" kern="100">
                          <a:effectLst/>
                          <a:latin typeface="+mj-lt"/>
                          <a:ea typeface="Aptos"/>
                          <a:cs typeface="Times New Roman" panose="02020603050405020304" pitchFamily="18" charset="0"/>
                        </a:rPr>
                        <m:t>𝑋</m:t>
                      </m:r>
                      <m:r>
                        <a:rPr lang="en-US" sz="1800" kern="100">
                          <a:effectLst/>
                          <a:latin typeface="+mj-lt"/>
                          <a:ea typeface="Aptos"/>
                          <a:cs typeface="Times New Roman" panose="02020603050405020304" pitchFamily="18" charset="0"/>
                        </a:rPr>
                        <m:t>=</m:t>
                      </m:r>
                      <m:r>
                        <a:rPr lang="en-US" sz="1800" kern="100">
                          <a:effectLst/>
                          <a:latin typeface="+mj-lt"/>
                          <a:ea typeface="Aptos"/>
                          <a:cs typeface="Times New Roman" panose="02020603050405020304" pitchFamily="18" charset="0"/>
                        </a:rPr>
                        <m:t>7</m:t>
                      </m:r>
                      <m:r>
                        <a:rPr lang="en-US" sz="1800" kern="100">
                          <a:effectLst/>
                          <a:latin typeface="+mj-lt"/>
                          <a:ea typeface="Aptos"/>
                          <a:cs typeface="Times New Roman" panose="02020603050405020304" pitchFamily="18" charset="0"/>
                        </a:rPr>
                        <m:t>)</m:t>
                      </m:r>
                    </m:oMath>
                  </m:oMathPara>
                </a14:m>
                <a:endParaRPr lang="en-US" sz="1800" kern="100">
                  <a:effectLst/>
                  <a:latin typeface="+mj-lt"/>
                  <a:ea typeface="Aptos"/>
                  <a:cs typeface="Times New Roman" panose="02020603050405020304" pitchFamily="18" charset="0"/>
                </a:endParaRPr>
              </a:p>
              <a:p>
                <a:pPr algn="just">
                  <a:lnSpc>
                    <a:spcPct val="150000"/>
                  </a:lnSpc>
                  <a:spcBef>
                    <a:spcPts val="200"/>
                  </a:spcBef>
                  <a:spcAft>
                    <a:spcPts val="200"/>
                  </a:spcAft>
                </a:pPr>
                <a:r>
                  <a:rPr lang="en-US" sz="1800" kern="100" smtClean="0">
                    <a:effectLst/>
                    <a:ea typeface="Aptos"/>
                    <a:cs typeface="Times New Roman" panose="02020603050405020304" pitchFamily="18" charset="0"/>
                  </a:rPr>
                  <a:t>  	 </a:t>
                </a:r>
                <a14:m>
                  <m:oMath xmlns:m="http://schemas.openxmlformats.org/officeDocument/2006/math">
                    <m:r>
                      <a:rPr lang="en-US" sz="1800" kern="100">
                        <a:effectLst/>
                        <a:latin typeface="+mj-lt"/>
                        <a:ea typeface="Aptos"/>
                        <a:cs typeface="Times New Roman" panose="02020603050405020304" pitchFamily="18" charset="0"/>
                      </a:rPr>
                      <m:t>=</m:t>
                    </m:r>
                    <m:sSubSup>
                      <m:sSubSupPr>
                        <m:ctrlPr>
                          <a:rPr lang="en-US" sz="1800" i="1" kern="100">
                            <a:effectLst/>
                            <a:latin typeface="+mj-lt"/>
                            <a:ea typeface="Aptos"/>
                            <a:cs typeface="Times New Roman" panose="02020603050405020304" pitchFamily="18" charset="0"/>
                          </a:rPr>
                        </m:ctrlPr>
                      </m:sSubSupPr>
                      <m:e>
                        <m:r>
                          <a:rPr lang="en-US" sz="1800" i="1" kern="100">
                            <a:effectLst/>
                            <a:latin typeface="+mj-lt"/>
                            <a:ea typeface="Aptos"/>
                            <a:cs typeface="Times New Roman" panose="02020603050405020304" pitchFamily="18" charset="0"/>
                          </a:rPr>
                          <m:t>𝐶</m:t>
                        </m:r>
                      </m:e>
                      <m:sub>
                        <m:r>
                          <a:rPr lang="en-US" sz="1800" kern="100">
                            <a:effectLst/>
                            <a:latin typeface="+mj-lt"/>
                            <a:ea typeface="Aptos"/>
                            <a:cs typeface="Times New Roman" panose="02020603050405020304" pitchFamily="18" charset="0"/>
                          </a:rPr>
                          <m:t>7</m:t>
                        </m:r>
                      </m:sub>
                      <m:sup>
                        <m:r>
                          <a:rPr lang="en-US" sz="1800" kern="100">
                            <a:effectLst/>
                            <a:latin typeface="+mj-lt"/>
                            <a:ea typeface="Aptos"/>
                            <a:cs typeface="Times New Roman" panose="02020603050405020304" pitchFamily="18" charset="0"/>
                          </a:rPr>
                          <m:t>4</m:t>
                        </m:r>
                      </m:sup>
                    </m:sSubSup>
                    <m:r>
                      <a:rPr lang="en-US" sz="1800" kern="100">
                        <a:effectLst/>
                        <a:latin typeface="+mj-lt"/>
                        <a:ea typeface="Aptos"/>
                        <a:cs typeface="Times New Roman" panose="02020603050405020304" pitchFamily="18" charset="0"/>
                      </a:rPr>
                      <m:t>0</m:t>
                    </m:r>
                    <m:r>
                      <a:rPr lang="en-US" sz="1800" kern="100">
                        <a:effectLst/>
                        <a:latin typeface="+mj-lt"/>
                        <a:ea typeface="Aptos"/>
                        <a:cs typeface="Times New Roman" panose="02020603050405020304" pitchFamily="18" charset="0"/>
                      </a:rPr>
                      <m:t>,</m:t>
                    </m:r>
                    <m:sSup>
                      <m:sSupPr>
                        <m:ctrlPr>
                          <a:rPr lang="en-US" sz="1800" i="1" kern="100">
                            <a:effectLst/>
                            <a:latin typeface="+mj-lt"/>
                            <a:ea typeface="Aptos"/>
                            <a:cs typeface="Times New Roman" panose="02020603050405020304" pitchFamily="18" charset="0"/>
                          </a:rPr>
                        </m:ctrlPr>
                      </m:sSupPr>
                      <m:e>
                        <m:r>
                          <a:rPr lang="en-US" sz="1800" kern="100">
                            <a:effectLst/>
                            <a:latin typeface="+mj-lt"/>
                            <a:ea typeface="Aptos"/>
                            <a:cs typeface="Times New Roman" panose="02020603050405020304" pitchFamily="18" charset="0"/>
                          </a:rPr>
                          <m:t>4</m:t>
                        </m:r>
                      </m:e>
                      <m:sup>
                        <m:r>
                          <a:rPr lang="en-US" sz="1800" kern="100">
                            <a:effectLst/>
                            <a:latin typeface="+mj-lt"/>
                            <a:ea typeface="Aptos"/>
                            <a:cs typeface="Times New Roman" panose="02020603050405020304" pitchFamily="18" charset="0"/>
                          </a:rPr>
                          <m:t>4</m:t>
                        </m:r>
                      </m:sup>
                    </m:sSup>
                    <m:r>
                      <a:rPr lang="en-US" sz="1800" kern="100">
                        <a:effectLst/>
                        <a:latin typeface="+mj-lt"/>
                        <a:ea typeface="Aptos"/>
                        <a:cs typeface="Times New Roman" panose="02020603050405020304" pitchFamily="18" charset="0"/>
                      </a:rPr>
                      <m:t>⋅</m:t>
                    </m:r>
                    <m:r>
                      <a:rPr lang="en-US" sz="1800" kern="100">
                        <a:effectLst/>
                        <a:latin typeface="+mj-lt"/>
                        <a:ea typeface="Aptos"/>
                        <a:cs typeface="Times New Roman" panose="02020603050405020304" pitchFamily="18" charset="0"/>
                      </a:rPr>
                      <m:t>0</m:t>
                    </m:r>
                    <m:r>
                      <a:rPr lang="en-US" sz="1800" kern="100">
                        <a:effectLst/>
                        <a:latin typeface="+mj-lt"/>
                        <a:ea typeface="Aptos"/>
                        <a:cs typeface="Times New Roman" panose="02020603050405020304" pitchFamily="18" charset="0"/>
                      </a:rPr>
                      <m:t>,</m:t>
                    </m:r>
                    <m:sSup>
                      <m:sSupPr>
                        <m:ctrlPr>
                          <a:rPr lang="en-US" sz="1800" i="1" kern="100">
                            <a:effectLst/>
                            <a:latin typeface="+mj-lt"/>
                            <a:ea typeface="Aptos"/>
                            <a:cs typeface="Times New Roman" panose="02020603050405020304" pitchFamily="18" charset="0"/>
                          </a:rPr>
                        </m:ctrlPr>
                      </m:sSupPr>
                      <m:e>
                        <m:r>
                          <a:rPr lang="en-US" sz="1800" kern="100">
                            <a:effectLst/>
                            <a:latin typeface="+mj-lt"/>
                            <a:ea typeface="Aptos"/>
                            <a:cs typeface="Times New Roman" panose="02020603050405020304" pitchFamily="18" charset="0"/>
                          </a:rPr>
                          <m:t>6</m:t>
                        </m:r>
                      </m:e>
                      <m:sup>
                        <m:r>
                          <a:rPr lang="en-US" sz="1800" kern="100">
                            <a:effectLst/>
                            <a:latin typeface="+mj-lt"/>
                            <a:ea typeface="Aptos"/>
                            <a:cs typeface="Times New Roman" panose="02020603050405020304" pitchFamily="18" charset="0"/>
                          </a:rPr>
                          <m:t>3</m:t>
                        </m:r>
                      </m:sup>
                    </m:sSup>
                    <m:r>
                      <a:rPr lang="en-US" sz="1800" kern="100">
                        <a:effectLst/>
                        <a:latin typeface="+mj-lt"/>
                        <a:ea typeface="Aptos"/>
                        <a:cs typeface="Times New Roman" panose="02020603050405020304" pitchFamily="18" charset="0"/>
                      </a:rPr>
                      <m:t>+</m:t>
                    </m:r>
                    <m:sSubSup>
                      <m:sSubSupPr>
                        <m:ctrlPr>
                          <a:rPr lang="en-US" sz="1800" i="1" kern="100">
                            <a:effectLst/>
                            <a:latin typeface="+mj-lt"/>
                            <a:ea typeface="Aptos"/>
                            <a:cs typeface="Times New Roman" panose="02020603050405020304" pitchFamily="18" charset="0"/>
                          </a:rPr>
                        </m:ctrlPr>
                      </m:sSubSupPr>
                      <m:e>
                        <m:r>
                          <a:rPr lang="en-US" sz="1800" i="1" kern="100">
                            <a:effectLst/>
                            <a:latin typeface="+mj-lt"/>
                            <a:ea typeface="Aptos"/>
                            <a:cs typeface="Times New Roman" panose="02020603050405020304" pitchFamily="18" charset="0"/>
                          </a:rPr>
                          <m:t>𝐶</m:t>
                        </m:r>
                      </m:e>
                      <m:sub>
                        <m:r>
                          <a:rPr lang="en-US" sz="1800" kern="100">
                            <a:effectLst/>
                            <a:latin typeface="+mj-lt"/>
                            <a:ea typeface="Aptos"/>
                            <a:cs typeface="Times New Roman" panose="02020603050405020304" pitchFamily="18" charset="0"/>
                          </a:rPr>
                          <m:t>7</m:t>
                        </m:r>
                      </m:sub>
                      <m:sup>
                        <m:r>
                          <a:rPr lang="en-US" sz="1800" kern="100">
                            <a:effectLst/>
                            <a:latin typeface="+mj-lt"/>
                            <a:ea typeface="Aptos"/>
                            <a:cs typeface="Times New Roman" panose="02020603050405020304" pitchFamily="18" charset="0"/>
                          </a:rPr>
                          <m:t>5</m:t>
                        </m:r>
                      </m:sup>
                    </m:sSubSup>
                    <m:r>
                      <a:rPr lang="en-US" sz="1800" kern="100">
                        <a:effectLst/>
                        <a:latin typeface="+mj-lt"/>
                        <a:ea typeface="Aptos"/>
                        <a:cs typeface="Times New Roman" panose="02020603050405020304" pitchFamily="18" charset="0"/>
                      </a:rPr>
                      <m:t>0</m:t>
                    </m:r>
                    <m:r>
                      <a:rPr lang="en-US" sz="1800" kern="100">
                        <a:effectLst/>
                        <a:latin typeface="+mj-lt"/>
                        <a:ea typeface="Aptos"/>
                        <a:cs typeface="Times New Roman" panose="02020603050405020304" pitchFamily="18" charset="0"/>
                      </a:rPr>
                      <m:t>,</m:t>
                    </m:r>
                    <m:sSup>
                      <m:sSupPr>
                        <m:ctrlPr>
                          <a:rPr lang="en-US" sz="1800" i="1" kern="100">
                            <a:effectLst/>
                            <a:latin typeface="+mj-lt"/>
                            <a:ea typeface="Aptos"/>
                            <a:cs typeface="Times New Roman" panose="02020603050405020304" pitchFamily="18" charset="0"/>
                          </a:rPr>
                        </m:ctrlPr>
                      </m:sSupPr>
                      <m:e>
                        <m:r>
                          <a:rPr lang="en-US" sz="1800" kern="100">
                            <a:effectLst/>
                            <a:latin typeface="+mj-lt"/>
                            <a:ea typeface="Aptos"/>
                            <a:cs typeface="Times New Roman" panose="02020603050405020304" pitchFamily="18" charset="0"/>
                          </a:rPr>
                          <m:t>4</m:t>
                        </m:r>
                      </m:e>
                      <m:sup>
                        <m:r>
                          <a:rPr lang="en-US" sz="1800" kern="100">
                            <a:effectLst/>
                            <a:latin typeface="+mj-lt"/>
                            <a:ea typeface="Aptos"/>
                            <a:cs typeface="Times New Roman" panose="02020603050405020304" pitchFamily="18" charset="0"/>
                          </a:rPr>
                          <m:t>5</m:t>
                        </m:r>
                      </m:sup>
                    </m:sSup>
                    <m:r>
                      <a:rPr lang="en-US" sz="1800" kern="100">
                        <a:effectLst/>
                        <a:latin typeface="+mj-lt"/>
                        <a:ea typeface="Aptos"/>
                        <a:cs typeface="Times New Roman" panose="02020603050405020304" pitchFamily="18" charset="0"/>
                      </a:rPr>
                      <m:t>⋅</m:t>
                    </m:r>
                    <m:r>
                      <a:rPr lang="en-US" sz="1800" kern="100">
                        <a:effectLst/>
                        <a:latin typeface="+mj-lt"/>
                        <a:ea typeface="Aptos"/>
                        <a:cs typeface="Times New Roman" panose="02020603050405020304" pitchFamily="18" charset="0"/>
                      </a:rPr>
                      <m:t>0</m:t>
                    </m:r>
                    <m:r>
                      <a:rPr lang="en-US" sz="1800" kern="100">
                        <a:effectLst/>
                        <a:latin typeface="+mj-lt"/>
                        <a:ea typeface="Aptos"/>
                        <a:cs typeface="Times New Roman" panose="02020603050405020304" pitchFamily="18" charset="0"/>
                      </a:rPr>
                      <m:t>,</m:t>
                    </m:r>
                    <m:sSup>
                      <m:sSupPr>
                        <m:ctrlPr>
                          <a:rPr lang="en-US" sz="1800" i="1" kern="100">
                            <a:effectLst/>
                            <a:latin typeface="+mj-lt"/>
                            <a:ea typeface="Aptos"/>
                            <a:cs typeface="Times New Roman" panose="02020603050405020304" pitchFamily="18" charset="0"/>
                          </a:rPr>
                        </m:ctrlPr>
                      </m:sSupPr>
                      <m:e>
                        <m:r>
                          <a:rPr lang="en-US" sz="1800" kern="100">
                            <a:effectLst/>
                            <a:latin typeface="+mj-lt"/>
                            <a:ea typeface="Aptos"/>
                            <a:cs typeface="Times New Roman" panose="02020603050405020304" pitchFamily="18" charset="0"/>
                          </a:rPr>
                          <m:t>6</m:t>
                        </m:r>
                      </m:e>
                      <m:sup>
                        <m:r>
                          <a:rPr lang="en-US" sz="1800" kern="100">
                            <a:effectLst/>
                            <a:latin typeface="+mj-lt"/>
                            <a:ea typeface="Aptos"/>
                            <a:cs typeface="Times New Roman" panose="02020603050405020304" pitchFamily="18" charset="0"/>
                          </a:rPr>
                          <m:t>2</m:t>
                        </m:r>
                      </m:sup>
                    </m:sSup>
                    <m:r>
                      <a:rPr lang="en-US" sz="1800" kern="100">
                        <a:effectLst/>
                        <a:latin typeface="+mj-lt"/>
                        <a:ea typeface="Aptos"/>
                        <a:cs typeface="Times New Roman" panose="02020603050405020304" pitchFamily="18" charset="0"/>
                      </a:rPr>
                      <m:t>+</m:t>
                    </m:r>
                    <m:sSubSup>
                      <m:sSubSupPr>
                        <m:ctrlPr>
                          <a:rPr lang="en-US" sz="1800" i="1" kern="100">
                            <a:effectLst/>
                            <a:latin typeface="+mj-lt"/>
                            <a:ea typeface="Aptos"/>
                            <a:cs typeface="Times New Roman" panose="02020603050405020304" pitchFamily="18" charset="0"/>
                          </a:rPr>
                        </m:ctrlPr>
                      </m:sSubSupPr>
                      <m:e>
                        <m:r>
                          <a:rPr lang="en-US" sz="1800" i="1" kern="100">
                            <a:effectLst/>
                            <a:latin typeface="+mj-lt"/>
                            <a:ea typeface="Aptos"/>
                            <a:cs typeface="Times New Roman" panose="02020603050405020304" pitchFamily="18" charset="0"/>
                          </a:rPr>
                          <m:t>𝐶</m:t>
                        </m:r>
                      </m:e>
                      <m:sub>
                        <m:r>
                          <a:rPr lang="en-US" sz="1800" kern="100">
                            <a:effectLst/>
                            <a:latin typeface="+mj-lt"/>
                            <a:ea typeface="Aptos"/>
                            <a:cs typeface="Times New Roman" panose="02020603050405020304" pitchFamily="18" charset="0"/>
                          </a:rPr>
                          <m:t>7</m:t>
                        </m:r>
                      </m:sub>
                      <m:sup>
                        <m:r>
                          <a:rPr lang="en-US" sz="1800" kern="100">
                            <a:effectLst/>
                            <a:latin typeface="+mj-lt"/>
                            <a:ea typeface="Aptos"/>
                            <a:cs typeface="Times New Roman" panose="02020603050405020304" pitchFamily="18" charset="0"/>
                          </a:rPr>
                          <m:t>6</m:t>
                        </m:r>
                      </m:sup>
                    </m:sSubSup>
                    <m:r>
                      <a:rPr lang="en-US" sz="1800" kern="100">
                        <a:effectLst/>
                        <a:latin typeface="+mj-lt"/>
                        <a:ea typeface="Aptos"/>
                        <a:cs typeface="Times New Roman" panose="02020603050405020304" pitchFamily="18" charset="0"/>
                      </a:rPr>
                      <m:t>0</m:t>
                    </m:r>
                    <m:r>
                      <a:rPr lang="en-US" sz="1800" kern="100">
                        <a:effectLst/>
                        <a:latin typeface="+mj-lt"/>
                        <a:ea typeface="Aptos"/>
                        <a:cs typeface="Times New Roman" panose="02020603050405020304" pitchFamily="18" charset="0"/>
                      </a:rPr>
                      <m:t>,</m:t>
                    </m:r>
                    <m:sSup>
                      <m:sSupPr>
                        <m:ctrlPr>
                          <a:rPr lang="en-US" sz="1800" i="1" kern="100">
                            <a:effectLst/>
                            <a:latin typeface="+mj-lt"/>
                            <a:ea typeface="Aptos"/>
                            <a:cs typeface="Times New Roman" panose="02020603050405020304" pitchFamily="18" charset="0"/>
                          </a:rPr>
                        </m:ctrlPr>
                      </m:sSupPr>
                      <m:e>
                        <m:r>
                          <a:rPr lang="en-US" sz="1800" kern="100">
                            <a:effectLst/>
                            <a:latin typeface="+mj-lt"/>
                            <a:ea typeface="Aptos"/>
                            <a:cs typeface="Times New Roman" panose="02020603050405020304" pitchFamily="18" charset="0"/>
                          </a:rPr>
                          <m:t>4</m:t>
                        </m:r>
                      </m:e>
                      <m:sup>
                        <m:r>
                          <a:rPr lang="en-US" sz="1800" kern="100">
                            <a:effectLst/>
                            <a:latin typeface="+mj-lt"/>
                            <a:ea typeface="Aptos"/>
                            <a:cs typeface="Times New Roman" panose="02020603050405020304" pitchFamily="18" charset="0"/>
                          </a:rPr>
                          <m:t>6</m:t>
                        </m:r>
                      </m:sup>
                    </m:sSup>
                    <m:r>
                      <a:rPr lang="en-US" sz="1800" kern="100">
                        <a:effectLst/>
                        <a:latin typeface="+mj-lt"/>
                        <a:ea typeface="Aptos"/>
                        <a:cs typeface="Times New Roman" panose="02020603050405020304" pitchFamily="18" charset="0"/>
                      </a:rPr>
                      <m:t>⋅</m:t>
                    </m:r>
                    <m:r>
                      <a:rPr lang="en-US" sz="1800" kern="100">
                        <a:effectLst/>
                        <a:latin typeface="+mj-lt"/>
                        <a:ea typeface="Aptos"/>
                        <a:cs typeface="Times New Roman" panose="02020603050405020304" pitchFamily="18" charset="0"/>
                      </a:rPr>
                      <m:t>0</m:t>
                    </m:r>
                    <m:r>
                      <a:rPr lang="en-US" sz="1800" kern="100">
                        <a:effectLst/>
                        <a:latin typeface="+mj-lt"/>
                        <a:ea typeface="Aptos"/>
                        <a:cs typeface="Times New Roman" panose="02020603050405020304" pitchFamily="18" charset="0"/>
                      </a:rPr>
                      <m:t>,</m:t>
                    </m:r>
                    <m:r>
                      <a:rPr lang="en-US" sz="1800" kern="100">
                        <a:effectLst/>
                        <a:latin typeface="+mj-lt"/>
                        <a:ea typeface="Aptos"/>
                        <a:cs typeface="Times New Roman" panose="02020603050405020304" pitchFamily="18" charset="0"/>
                      </a:rPr>
                      <m:t>6</m:t>
                    </m:r>
                    <m:r>
                      <a:rPr lang="en-US" sz="1800" kern="100">
                        <a:effectLst/>
                        <a:latin typeface="+mj-lt"/>
                        <a:ea typeface="Aptos"/>
                        <a:cs typeface="Times New Roman" panose="02020603050405020304" pitchFamily="18" charset="0"/>
                      </a:rPr>
                      <m:t>+</m:t>
                    </m:r>
                    <m:r>
                      <a:rPr lang="en-US" sz="1800" kern="100">
                        <a:effectLst/>
                        <a:latin typeface="+mj-lt"/>
                        <a:ea typeface="Aptos"/>
                        <a:cs typeface="Times New Roman" panose="02020603050405020304" pitchFamily="18" charset="0"/>
                      </a:rPr>
                      <m:t>0</m:t>
                    </m:r>
                    <m:r>
                      <a:rPr lang="en-US" sz="1800" kern="100">
                        <a:effectLst/>
                        <a:latin typeface="+mj-lt"/>
                        <a:ea typeface="Aptos"/>
                        <a:cs typeface="Times New Roman" panose="02020603050405020304" pitchFamily="18" charset="0"/>
                      </a:rPr>
                      <m:t>,</m:t>
                    </m:r>
                    <m:sSup>
                      <m:sSupPr>
                        <m:ctrlPr>
                          <a:rPr lang="en-US" sz="1800" i="1" kern="100">
                            <a:effectLst/>
                            <a:latin typeface="+mj-lt"/>
                            <a:ea typeface="Aptos"/>
                            <a:cs typeface="Times New Roman" panose="02020603050405020304" pitchFamily="18" charset="0"/>
                          </a:rPr>
                        </m:ctrlPr>
                      </m:sSupPr>
                      <m:e>
                        <m:r>
                          <a:rPr lang="en-US" sz="1800" kern="100">
                            <a:effectLst/>
                            <a:latin typeface="+mj-lt"/>
                            <a:ea typeface="Aptos"/>
                            <a:cs typeface="Times New Roman" panose="02020603050405020304" pitchFamily="18" charset="0"/>
                          </a:rPr>
                          <m:t>4</m:t>
                        </m:r>
                      </m:e>
                      <m:sup>
                        <m:r>
                          <a:rPr lang="en-US" sz="1800" kern="100">
                            <a:effectLst/>
                            <a:latin typeface="+mj-lt"/>
                            <a:ea typeface="Aptos"/>
                            <a:cs typeface="Times New Roman" panose="02020603050405020304" pitchFamily="18" charset="0"/>
                          </a:rPr>
                          <m:t>7</m:t>
                        </m:r>
                      </m:sup>
                    </m:sSup>
                  </m:oMath>
                </a14:m>
                <a:endParaRPr lang="en-US" sz="1800" i="1" kern="100" smtClean="0">
                  <a:effectLst/>
                  <a:latin typeface="+mj-lt"/>
                  <a:ea typeface="Aptos"/>
                  <a:cs typeface="Times New Roman" panose="02020603050405020304" pitchFamily="18" charset="0"/>
                </a:endParaRPr>
              </a:p>
              <a:p>
                <a:pPr algn="just">
                  <a:lnSpc>
                    <a:spcPct val="150000"/>
                  </a:lnSpc>
                  <a:spcBef>
                    <a:spcPts val="200"/>
                  </a:spcBef>
                  <a:spcAft>
                    <a:spcPts val="200"/>
                  </a:spcAft>
                </a:pPr>
                <a:r>
                  <a:rPr lang="en-US" sz="1800" kern="100" smtClean="0">
                    <a:effectLst/>
                    <a:ea typeface="Aptos"/>
                    <a:cs typeface="Times New Roman" panose="02020603050405020304" pitchFamily="18" charset="0"/>
                  </a:rPr>
                  <a:t>	 </a:t>
                </a:r>
                <a14:m>
                  <m:oMath xmlns:m="http://schemas.openxmlformats.org/officeDocument/2006/math">
                    <m:r>
                      <a:rPr lang="en-US" sz="1800" kern="100">
                        <a:effectLst/>
                        <a:latin typeface="+mj-lt"/>
                        <a:ea typeface="Aptos"/>
                        <a:cs typeface="Times New Roman" panose="02020603050405020304" pitchFamily="18" charset="0"/>
                      </a:rPr>
                      <m:t>≈</m:t>
                    </m:r>
                    <m:r>
                      <a:rPr lang="en-US" sz="1800" kern="100">
                        <a:effectLst/>
                        <a:latin typeface="+mj-lt"/>
                        <a:ea typeface="Aptos"/>
                        <a:cs typeface="Times New Roman" panose="02020603050405020304" pitchFamily="18" charset="0"/>
                      </a:rPr>
                      <m:t>0</m:t>
                    </m:r>
                    <m:r>
                      <a:rPr lang="en-US" sz="1800" kern="100">
                        <a:effectLst/>
                        <a:latin typeface="+mj-lt"/>
                        <a:ea typeface="Aptos"/>
                        <a:cs typeface="Times New Roman" panose="02020603050405020304" pitchFamily="18" charset="0"/>
                      </a:rPr>
                      <m:t>,</m:t>
                    </m:r>
                    <m:r>
                      <a:rPr lang="en-US" sz="1800" kern="100">
                        <a:effectLst/>
                        <a:latin typeface="+mj-lt"/>
                        <a:ea typeface="Aptos"/>
                        <a:cs typeface="Times New Roman" panose="02020603050405020304" pitchFamily="18" charset="0"/>
                      </a:rPr>
                      <m:t>29</m:t>
                    </m:r>
                  </m:oMath>
                </a14:m>
                <a:r>
                  <a:rPr lang="en-US" sz="1800" kern="100">
                    <a:effectLst/>
                    <a:latin typeface="+mj-lt"/>
                    <a:ea typeface="Aptos"/>
                    <a:cs typeface="Times New Roman" panose="02020603050405020304" pitchFamily="18" charset="0"/>
                  </a:rPr>
                  <a:t>.</a:t>
                </a:r>
              </a:p>
            </p:txBody>
          </p:sp>
        </mc:Choice>
        <mc:Fallback>
          <p:sp>
            <p:nvSpPr>
              <p:cNvPr id="2" name="Rectangle 1"/>
              <p:cNvSpPr>
                <a:spLocks noRot="1" noChangeAspect="1" noMove="1" noResize="1" noEditPoints="1" noAdjustHandles="1" noChangeArrowheads="1" noChangeShapeType="1" noTextEdit="1"/>
              </p:cNvSpPr>
              <p:nvPr/>
            </p:nvSpPr>
            <p:spPr>
              <a:xfrm>
                <a:off x="1414786" y="1458714"/>
                <a:ext cx="6631934" cy="2798715"/>
              </a:xfrm>
              <a:prstGeom prst="rect">
                <a:avLst/>
              </a:prstGeom>
              <a:blipFill>
                <a:blip r:embed="rId3"/>
                <a:stretch>
                  <a:fillRect l="-735" b="-2614"/>
                </a:stretch>
              </a:blipFill>
            </p:spPr>
            <p:txBody>
              <a:bodyPr/>
              <a:lstStyle/>
              <a:p>
                <a:r>
                  <a:rPr lang="en-US">
                    <a:noFill/>
                  </a:rPr>
                  <a:t> </a:t>
                </a:r>
              </a:p>
            </p:txBody>
          </p:sp>
        </mc:Fallback>
      </mc:AlternateContent>
    </p:spTree>
    <p:extLst>
      <p:ext uri="{BB962C8B-B14F-4D97-AF65-F5344CB8AC3E}">
        <p14:creationId xmlns:p14="http://schemas.microsoft.com/office/powerpoint/2010/main" val="3142111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up)">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up)">
                                      <p:cBhvr>
                                        <p:cTn id="27" dur="500"/>
                                        <p:tgtEl>
                                          <p:spTgt spid="2">
                                            <p:txEl>
                                              <p:pRg st="3" end="3"/>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up)">
                                      <p:cBhvr>
                                        <p:cTn id="30" dur="500"/>
                                        <p:tgtEl>
                                          <p:spTgt spid="2">
                                            <p:txEl>
                                              <p:pRg st="4" end="4"/>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wipe(up)">
                                      <p:cBhvr>
                                        <p:cTn id="3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3" name="Rounded Rectangle 2"/>
          <p:cNvSpPr/>
          <p:nvPr/>
        </p:nvSpPr>
        <p:spPr>
          <a:xfrm>
            <a:off x="182882" y="182882"/>
            <a:ext cx="8770288" cy="4754878"/>
          </a:xfrm>
          <a:prstGeom prst="roundRect">
            <a:avLst/>
          </a:prstGeom>
          <a:solidFill>
            <a:schemeClr val="accent6"/>
          </a:solidFill>
          <a:ln w="38100">
            <a:solidFill>
              <a:srgbClr val="6B7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9B09D"/>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16" name="Rectangle 1"/>
              <p:cNvSpPr>
                <a:spLocks noChangeArrowheads="1"/>
              </p:cNvSpPr>
              <p:nvPr/>
            </p:nvSpPr>
            <p:spPr bwMode="auto">
              <a:xfrm>
                <a:off x="469129" y="385109"/>
                <a:ext cx="8197794" cy="17116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60000"/>
                  </a:lnSpc>
                  <a:defRPr/>
                </a:pPr>
                <a14:m>
                  <m:oMath xmlns:m="http://schemas.openxmlformats.org/officeDocument/2006/math">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1.17 (</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1" i="0" u="none" strike="noStrike" kern="0" cap="none" spc="0" normalizeH="0" baseline="0" noProof="0" smtClean="0">
                        <a:ln>
                          <a:noFill/>
                        </a:ln>
                        <a:solidFill>
                          <a:schemeClr val="tx2">
                            <a:lumMod val="10000"/>
                          </a:scheme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22)</m:t>
                    </m:r>
                  </m:oMath>
                </a14:m>
                <a:r>
                  <a:rPr kumimoji="0" lang="en-US" sz="1700" b="0" i="0" u="none" strike="noStrike" kern="1200" cap="none" spc="0" normalizeH="0" baseline="0" noProof="0" smtClean="0">
                    <a:ln>
                      <a:noFill/>
                    </a:ln>
                    <a:solidFill>
                      <a:schemeClr val="tx2">
                        <a:lumMod val="10000"/>
                      </a:schemeClr>
                    </a:solidFill>
                    <a:effectLst/>
                    <a:uLnTx/>
                    <a:uFillTx/>
                    <a:ea typeface="Calibri" panose="020F0502020204030204" pitchFamily="34" charset="0"/>
                    <a:cs typeface="Arial" panose="020B0604020202020204" pitchFamily="34" charset="0"/>
                    <a:sym typeface="Arial"/>
                  </a:rPr>
                  <a:t> </a:t>
                </a:r>
                <a:r>
                  <a:rPr lang="vi-VN" sz="1700" kern="1200" smtClean="0">
                    <a:solidFill>
                      <a:schemeClr val="tx2">
                        <a:lumMod val="10000"/>
                      </a:schemeClr>
                    </a:solidFill>
                    <a:ea typeface="Calibri" panose="020F0502020204030204" pitchFamily="34" charset="0"/>
                    <a:cs typeface="Arial" panose="020B0604020202020204" pitchFamily="34" charset="0"/>
                  </a:rPr>
                  <a:t>M</a:t>
                </a:r>
                <a:r>
                  <a:rPr lang="en-US" sz="1700" kern="1200" smtClean="0">
                    <a:solidFill>
                      <a:schemeClr val="tx2">
                        <a:lumMod val="10000"/>
                      </a:schemeClr>
                    </a:solidFill>
                    <a:ea typeface="Calibri" panose="020F0502020204030204" pitchFamily="34" charset="0"/>
                    <a:cs typeface="Arial" panose="020B0604020202020204" pitchFamily="34" charset="0"/>
                  </a:rPr>
                  <a:t>ộ</a:t>
                </a:r>
                <a:r>
                  <a:rPr lang="vi-VN" sz="1700" kern="1200" smtClean="0">
                    <a:solidFill>
                      <a:schemeClr val="tx2">
                        <a:lumMod val="10000"/>
                      </a:schemeClr>
                    </a:solidFill>
                    <a:ea typeface="Calibri" panose="020F0502020204030204" pitchFamily="34" charset="0"/>
                    <a:cs typeface="Arial" panose="020B0604020202020204" pitchFamily="34" charset="0"/>
                  </a:rPr>
                  <a:t>t h</a:t>
                </a:r>
                <a:r>
                  <a:rPr lang="en-US" sz="1700" kern="1200" smtClean="0">
                    <a:solidFill>
                      <a:schemeClr val="tx2">
                        <a:lumMod val="10000"/>
                      </a:schemeClr>
                    </a:solidFill>
                    <a:ea typeface="Calibri" panose="020F0502020204030204" pitchFamily="34" charset="0"/>
                    <a:cs typeface="Arial" panose="020B0604020202020204" pitchFamily="34" charset="0"/>
                  </a:rPr>
                  <a:t>ệ</a:t>
                </a:r>
                <a:r>
                  <a:rPr lang="vi-VN" sz="1700" kern="1200" smtClean="0">
                    <a:solidFill>
                      <a:schemeClr val="tx2">
                        <a:lumMod val="10000"/>
                      </a:schemeClr>
                    </a:solidFill>
                    <a:ea typeface="Calibri" panose="020F0502020204030204" pitchFamily="34" charset="0"/>
                    <a:cs typeface="Arial" panose="020B0604020202020204" pitchFamily="34" charset="0"/>
                  </a:rPr>
                  <a:t> th</a:t>
                </a:r>
                <a:r>
                  <a:rPr lang="en-US" sz="1700" kern="1200">
                    <a:solidFill>
                      <a:schemeClr val="tx2">
                        <a:lumMod val="10000"/>
                      </a:schemeClr>
                    </a:solidFill>
                    <a:ea typeface="Calibri" panose="020F0502020204030204" pitchFamily="34" charset="0"/>
                    <a:cs typeface="Arial" panose="020B0604020202020204" pitchFamily="34" charset="0"/>
                  </a:rPr>
                  <a:t>ô</a:t>
                </a:r>
                <a:r>
                  <a:rPr lang="vi-VN" sz="1700" kern="1200" smtClean="0">
                    <a:solidFill>
                      <a:schemeClr val="tx2">
                        <a:lumMod val="10000"/>
                      </a:schemeClr>
                    </a:solidFill>
                    <a:ea typeface="Calibri" panose="020F0502020204030204" pitchFamily="34" charset="0"/>
                    <a:cs typeface="Arial" panose="020B0604020202020204" pitchFamily="34" charset="0"/>
                  </a:rPr>
                  <a:t>ng </a:t>
                </a:r>
                <a:r>
                  <a:rPr lang="vi-VN" sz="1700" kern="1200">
                    <a:solidFill>
                      <a:schemeClr val="tx2">
                        <a:lumMod val="10000"/>
                      </a:schemeClr>
                    </a:solidFill>
                    <a:ea typeface="Calibri" panose="020F0502020204030204" pitchFamily="34" charset="0"/>
                    <a:cs typeface="Arial" panose="020B0604020202020204" pitchFamily="34" charset="0"/>
                  </a:rPr>
                  <a:t>tin </a:t>
                </a:r>
                <a:r>
                  <a:rPr lang="vi-VN" sz="1700" kern="1200" smtClean="0">
                    <a:solidFill>
                      <a:schemeClr val="tx2">
                        <a:lumMod val="10000"/>
                      </a:schemeClr>
                    </a:solidFill>
                    <a:ea typeface="Calibri" panose="020F0502020204030204" pitchFamily="34" charset="0"/>
                    <a:cs typeface="Arial" panose="020B0604020202020204" pitchFamily="34" charset="0"/>
                  </a:rPr>
                  <a:t>c</a:t>
                </a:r>
                <a:r>
                  <a:rPr lang="en-US" sz="1700" kern="1200">
                    <a:solidFill>
                      <a:schemeClr val="tx2">
                        <a:lumMod val="10000"/>
                      </a:schemeClr>
                    </a:solidFill>
                    <a:ea typeface="Calibri" panose="020F0502020204030204" pitchFamily="34" charset="0"/>
                    <a:cs typeface="Arial" panose="020B0604020202020204" pitchFamily="34" charset="0"/>
                  </a:rPr>
                  <a:t>ó</a:t>
                </a:r>
                <a:r>
                  <a:rPr lang="vi-VN" sz="1700" kern="1200" smtClean="0">
                    <a:solidFill>
                      <a:schemeClr val="tx2">
                        <a:lumMod val="10000"/>
                      </a:schemeClr>
                    </a:solidFill>
                    <a:ea typeface="Calibri" panose="020F0502020204030204" pitchFamily="34" charset="0"/>
                    <a:cs typeface="Arial" panose="020B0604020202020204" pitchFamily="34" charset="0"/>
                  </a:rPr>
                  <a:t> </a:t>
                </a:r>
                <a14:m>
                  <m:oMath xmlns:m="http://schemas.openxmlformats.org/officeDocument/2006/math">
                    <m:r>
                      <a:rPr lang="vi-VN" sz="1700" i="1" kern="1200" smtClean="0">
                        <a:solidFill>
                          <a:schemeClr val="tx2">
                            <a:lumMod val="10000"/>
                          </a:schemeClr>
                        </a:solidFill>
                        <a:latin typeface="Cambria Math" panose="02040503050406030204" pitchFamily="18" charset="0"/>
                        <a:ea typeface="Calibri" panose="020F0502020204030204" pitchFamily="34" charset="0"/>
                        <a:cs typeface="Arial" panose="020B0604020202020204" pitchFamily="34" charset="0"/>
                      </a:rPr>
                      <m:t>𝑛</m:t>
                    </m:r>
                  </m:oMath>
                </a14:m>
                <a:r>
                  <a:rPr lang="vi-VN" sz="1700" kern="1200">
                    <a:solidFill>
                      <a:schemeClr val="tx2">
                        <a:lumMod val="10000"/>
                      </a:schemeClr>
                    </a:solidFill>
                    <a:ea typeface="Calibri" panose="020F0502020204030204" pitchFamily="34" charset="0"/>
                    <a:cs typeface="Arial" panose="020B0604020202020204" pitchFamily="34" charset="0"/>
                  </a:rPr>
                  <a:t> </a:t>
                </a:r>
                <a:r>
                  <a:rPr lang="vi-VN" sz="1700" kern="1200" smtClean="0">
                    <a:solidFill>
                      <a:schemeClr val="tx2">
                        <a:lumMod val="10000"/>
                      </a:schemeClr>
                    </a:solidFill>
                    <a:ea typeface="Calibri" panose="020F0502020204030204" pitchFamily="34" charset="0"/>
                    <a:cs typeface="Arial" panose="020B0604020202020204" pitchFamily="34" charset="0"/>
                  </a:rPr>
                  <a:t>th</a:t>
                </a:r>
                <a:r>
                  <a:rPr lang="en-US" sz="1700" kern="1200">
                    <a:solidFill>
                      <a:schemeClr val="tx2">
                        <a:lumMod val="10000"/>
                      </a:schemeClr>
                    </a:solidFill>
                    <a:ea typeface="Calibri" panose="020F0502020204030204" pitchFamily="34" charset="0"/>
                    <a:cs typeface="Arial" panose="020B0604020202020204" pitchFamily="34" charset="0"/>
                  </a:rPr>
                  <a:t>à</a:t>
                </a:r>
                <a:r>
                  <a:rPr lang="vi-VN" sz="1700" kern="1200" smtClean="0">
                    <a:solidFill>
                      <a:schemeClr val="tx2">
                        <a:lumMod val="10000"/>
                      </a:schemeClr>
                    </a:solidFill>
                    <a:ea typeface="Calibri" panose="020F0502020204030204" pitchFamily="34" charset="0"/>
                    <a:cs typeface="Arial" panose="020B0604020202020204" pitchFamily="34" charset="0"/>
                  </a:rPr>
                  <a:t>nh ph</a:t>
                </a:r>
                <a:r>
                  <a:rPr lang="en-US" sz="1700" kern="1200" smtClean="0">
                    <a:solidFill>
                      <a:schemeClr val="tx2">
                        <a:lumMod val="10000"/>
                      </a:schemeClr>
                    </a:solidFill>
                    <a:ea typeface="Calibri" panose="020F0502020204030204" pitchFamily="34" charset="0"/>
                    <a:cs typeface="Arial" panose="020B0604020202020204" pitchFamily="34" charset="0"/>
                  </a:rPr>
                  <a:t>ầ</a:t>
                </a:r>
                <a:r>
                  <a:rPr lang="vi-VN" sz="1700" kern="1200" smtClean="0">
                    <a:solidFill>
                      <a:schemeClr val="tx2">
                        <a:lumMod val="10000"/>
                      </a:schemeClr>
                    </a:solidFill>
                    <a:ea typeface="Calibri" panose="020F0502020204030204" pitchFamily="34" charset="0"/>
                    <a:cs typeface="Arial" panose="020B0604020202020204" pitchFamily="34" charset="0"/>
                  </a:rPr>
                  <a:t>n ho</a:t>
                </a:r>
                <a:r>
                  <a:rPr lang="en-US" sz="1700" kern="1200">
                    <a:solidFill>
                      <a:schemeClr val="tx2">
                        <a:lumMod val="10000"/>
                      </a:schemeClr>
                    </a:solidFill>
                    <a:ea typeface="Calibri" panose="020F0502020204030204" pitchFamily="34" charset="0"/>
                    <a:cs typeface="Arial" panose="020B0604020202020204" pitchFamily="34" charset="0"/>
                  </a:rPr>
                  <a:t>ạ</a:t>
                </a:r>
                <a:r>
                  <a:rPr lang="vi-VN" sz="1700" kern="1200" smtClean="0">
                    <a:solidFill>
                      <a:schemeClr val="tx2">
                        <a:lumMod val="10000"/>
                      </a:schemeClr>
                    </a:solidFill>
                    <a:ea typeface="Calibri" panose="020F0502020204030204" pitchFamily="34" charset="0"/>
                    <a:cs typeface="Arial" panose="020B0604020202020204" pitchFamily="34" charset="0"/>
                  </a:rPr>
                  <a:t>t đ</a:t>
                </a:r>
                <a:r>
                  <a:rPr lang="en-US" sz="1700" kern="1200" smtClean="0">
                    <a:solidFill>
                      <a:schemeClr val="tx2">
                        <a:lumMod val="10000"/>
                      </a:schemeClr>
                    </a:solidFill>
                    <a:ea typeface="Calibri" panose="020F0502020204030204" pitchFamily="34" charset="0"/>
                    <a:cs typeface="Arial" panose="020B0604020202020204" pitchFamily="34" charset="0"/>
                  </a:rPr>
                  <a:t>ộ</a:t>
                </a:r>
                <a:r>
                  <a:rPr lang="vi-VN" sz="1700" kern="1200" smtClean="0">
                    <a:solidFill>
                      <a:schemeClr val="tx2">
                        <a:lumMod val="10000"/>
                      </a:schemeClr>
                    </a:solidFill>
                    <a:ea typeface="Calibri" panose="020F0502020204030204" pitchFamily="34" charset="0"/>
                    <a:cs typeface="Arial" panose="020B0604020202020204" pitchFamily="34" charset="0"/>
                  </a:rPr>
                  <a:t>ng đ</a:t>
                </a:r>
                <a:r>
                  <a:rPr lang="en-US" sz="1700" kern="1200" smtClean="0">
                    <a:solidFill>
                      <a:schemeClr val="tx2">
                        <a:lumMod val="10000"/>
                      </a:schemeClr>
                    </a:solidFill>
                    <a:ea typeface="Calibri" panose="020F0502020204030204" pitchFamily="34" charset="0"/>
                    <a:cs typeface="Arial" panose="020B0604020202020204" pitchFamily="34" charset="0"/>
                  </a:rPr>
                  <a:t>ộ</a:t>
                </a:r>
                <a:r>
                  <a:rPr lang="vi-VN" sz="1700" kern="1200" smtClean="0">
                    <a:solidFill>
                      <a:schemeClr val="tx2">
                        <a:lumMod val="10000"/>
                      </a:schemeClr>
                    </a:solidFill>
                    <a:ea typeface="Calibri" panose="020F0502020204030204" pitchFamily="34" charset="0"/>
                    <a:cs typeface="Arial" panose="020B0604020202020204" pitchFamily="34" charset="0"/>
                  </a:rPr>
                  <a:t>c l</a:t>
                </a:r>
                <a:r>
                  <a:rPr lang="en-US" sz="1700" kern="1200" smtClean="0">
                    <a:solidFill>
                      <a:schemeClr val="tx2">
                        <a:lumMod val="10000"/>
                      </a:schemeClr>
                    </a:solidFill>
                    <a:ea typeface="Calibri" panose="020F0502020204030204" pitchFamily="34" charset="0"/>
                    <a:cs typeface="Arial" panose="020B0604020202020204" pitchFamily="34" charset="0"/>
                  </a:rPr>
                  <a:t>ậ</a:t>
                </a:r>
                <a:r>
                  <a:rPr lang="vi-VN" sz="1700" kern="1200" smtClean="0">
                    <a:solidFill>
                      <a:schemeClr val="tx2">
                        <a:lumMod val="10000"/>
                      </a:schemeClr>
                    </a:solidFill>
                    <a:ea typeface="Calibri" panose="020F0502020204030204" pitchFamily="34" charset="0"/>
                    <a:cs typeface="Arial" panose="020B0604020202020204" pitchFamily="34" charset="0"/>
                  </a:rPr>
                  <a:t>p v</a:t>
                </a:r>
                <a:r>
                  <a:rPr lang="en-US" sz="1700" kern="1200" smtClean="0">
                    <a:solidFill>
                      <a:schemeClr val="tx2">
                        <a:lumMod val="10000"/>
                      </a:schemeClr>
                    </a:solidFill>
                    <a:ea typeface="Calibri" panose="020F0502020204030204" pitchFamily="34" charset="0"/>
                    <a:cs typeface="Arial" panose="020B0604020202020204" pitchFamily="34" charset="0"/>
                  </a:rPr>
                  <a:t>ớ</a:t>
                </a:r>
                <a:r>
                  <a:rPr lang="vi-VN" sz="1700" kern="1200" smtClean="0">
                    <a:solidFill>
                      <a:schemeClr val="tx2">
                        <a:lumMod val="10000"/>
                      </a:schemeClr>
                    </a:solidFill>
                    <a:ea typeface="Calibri" panose="020F0502020204030204" pitchFamily="34" charset="0"/>
                    <a:cs typeface="Arial" panose="020B0604020202020204" pitchFamily="34" charset="0"/>
                  </a:rPr>
                  <a:t>i </a:t>
                </a:r>
                <a:r>
                  <a:rPr lang="vi-VN" sz="1700" kern="1200">
                    <a:solidFill>
                      <a:schemeClr val="tx2">
                        <a:lumMod val="10000"/>
                      </a:schemeClr>
                    </a:solidFill>
                    <a:ea typeface="Calibri" panose="020F0502020204030204" pitchFamily="34" charset="0"/>
                    <a:cs typeface="Arial" panose="020B0604020202020204" pitchFamily="34" charset="0"/>
                  </a:rPr>
                  <a:t>nhau</a:t>
                </a:r>
                <a:r>
                  <a:rPr lang="vi-VN" sz="1700" kern="1200">
                    <a:solidFill>
                      <a:schemeClr val="tx2">
                        <a:lumMod val="10000"/>
                      </a:schemeClr>
                    </a:solidFill>
                    <a:ea typeface="Calibri" panose="020F0502020204030204" pitchFamily="34" charset="0"/>
                    <a:cs typeface="Arial" panose="020B0604020202020204" pitchFamily="34" charset="0"/>
                  </a:rPr>
                  <a:t>. </a:t>
                </a:r>
                <a:r>
                  <a:rPr lang="vi-VN" sz="1700" kern="1200" smtClean="0">
                    <a:solidFill>
                      <a:schemeClr val="tx2">
                        <a:lumMod val="10000"/>
                      </a:schemeClr>
                    </a:solidFill>
                    <a:ea typeface="Calibri" panose="020F0502020204030204" pitchFamily="34" charset="0"/>
                    <a:cs typeface="Arial" panose="020B0604020202020204" pitchFamily="34" charset="0"/>
                  </a:rPr>
                  <a:t>X</a:t>
                </a:r>
                <a:r>
                  <a:rPr lang="en-US" sz="1700" kern="1200">
                    <a:solidFill>
                      <a:schemeClr val="tx2">
                        <a:lumMod val="10000"/>
                      </a:schemeClr>
                    </a:solidFill>
                    <a:ea typeface="Calibri" panose="020F0502020204030204" pitchFamily="34" charset="0"/>
                    <a:cs typeface="Arial" panose="020B0604020202020204" pitchFamily="34" charset="0"/>
                  </a:rPr>
                  <a:t>á</a:t>
                </a:r>
                <a:r>
                  <a:rPr lang="vi-VN" sz="1700" kern="1200" smtClean="0">
                    <a:solidFill>
                      <a:schemeClr val="tx2">
                        <a:lumMod val="10000"/>
                      </a:schemeClr>
                    </a:solidFill>
                    <a:ea typeface="Calibri" panose="020F0502020204030204" pitchFamily="34" charset="0"/>
                    <a:cs typeface="Arial" panose="020B0604020202020204" pitchFamily="34" charset="0"/>
                  </a:rPr>
                  <a:t>c su</a:t>
                </a:r>
                <a:r>
                  <a:rPr lang="en-US" sz="1700" kern="1200" smtClean="0">
                    <a:solidFill>
                      <a:schemeClr val="tx2">
                        <a:lumMod val="10000"/>
                      </a:schemeClr>
                    </a:solidFill>
                    <a:ea typeface="Calibri" panose="020F0502020204030204" pitchFamily="34" charset="0"/>
                    <a:cs typeface="Arial" panose="020B0604020202020204" pitchFamily="34" charset="0"/>
                  </a:rPr>
                  <a:t>ấ</a:t>
                </a:r>
                <a:r>
                  <a:rPr lang="vi-VN" sz="1700" kern="1200" smtClean="0">
                    <a:solidFill>
                      <a:schemeClr val="tx2">
                        <a:lumMod val="10000"/>
                      </a:schemeClr>
                    </a:solidFill>
                    <a:ea typeface="Calibri" panose="020F0502020204030204" pitchFamily="34" charset="0"/>
                    <a:cs typeface="Arial" panose="020B0604020202020204" pitchFamily="34" charset="0"/>
                  </a:rPr>
                  <a:t>t </a:t>
                </a:r>
                <a:r>
                  <a:rPr lang="vi-VN" sz="1700" kern="1200">
                    <a:solidFill>
                      <a:schemeClr val="tx2">
                        <a:lumMod val="10000"/>
                      </a:schemeClr>
                    </a:solidFill>
                    <a:ea typeface="Calibri" panose="020F0502020204030204" pitchFamily="34" charset="0"/>
                    <a:cs typeface="Arial" panose="020B0604020202020204" pitchFamily="34" charset="0"/>
                  </a:rPr>
                  <a:t>hoạt </a:t>
                </a:r>
                <a:r>
                  <a:rPr lang="vi-VN" sz="1700" kern="1200">
                    <a:solidFill>
                      <a:schemeClr val="tx2">
                        <a:lumMod val="10000"/>
                      </a:schemeClr>
                    </a:solidFill>
                    <a:ea typeface="Calibri" panose="020F0502020204030204" pitchFamily="34" charset="0"/>
                    <a:cs typeface="Arial" panose="020B0604020202020204" pitchFamily="34" charset="0"/>
                  </a:rPr>
                  <a:t>động </a:t>
                </a:r>
                <a:r>
                  <a:rPr lang="vi-VN" sz="1700" kern="1200" smtClean="0">
                    <a:solidFill>
                      <a:schemeClr val="tx2">
                        <a:lumMod val="10000"/>
                      </a:schemeClr>
                    </a:solidFill>
                    <a:ea typeface="Calibri" panose="020F0502020204030204" pitchFamily="34" charset="0"/>
                    <a:cs typeface="Arial" panose="020B0604020202020204" pitchFamily="34" charset="0"/>
                  </a:rPr>
                  <a:t>của</a:t>
                </a:r>
                <a:r>
                  <a:rPr lang="en-US" sz="1700" kern="1200" smtClean="0">
                    <a:solidFill>
                      <a:schemeClr val="tx2">
                        <a:lumMod val="10000"/>
                      </a:schemeClr>
                    </a:solidFill>
                    <a:ea typeface="Calibri" panose="020F0502020204030204" pitchFamily="34" charset="0"/>
                    <a:cs typeface="Arial" panose="020B0604020202020204" pitchFamily="34" charset="0"/>
                  </a:rPr>
                  <a:t> </a:t>
                </a:r>
                <a:r>
                  <a:rPr lang="vi-VN" sz="1700" kern="1200" smtClean="0">
                    <a:solidFill>
                      <a:schemeClr val="tx2">
                        <a:lumMod val="10000"/>
                      </a:schemeClr>
                    </a:solidFill>
                    <a:ea typeface="Calibri" panose="020F0502020204030204" pitchFamily="34" charset="0"/>
                    <a:cs typeface="Arial" panose="020B0604020202020204" pitchFamily="34" charset="0"/>
                  </a:rPr>
                  <a:t>mỗi </a:t>
                </a:r>
                <a:r>
                  <a:rPr lang="vi-VN" sz="1700" kern="1200">
                    <a:solidFill>
                      <a:schemeClr val="tx2">
                        <a:lumMod val="10000"/>
                      </a:schemeClr>
                    </a:solidFill>
                    <a:ea typeface="Calibri" panose="020F0502020204030204" pitchFamily="34" charset="0"/>
                    <a:cs typeface="Arial" panose="020B0604020202020204" pitchFamily="34" charset="0"/>
                  </a:rPr>
                  <a:t>thành phần là </a:t>
                </a:r>
                <a14:m>
                  <m:oMath xmlns:m="http://schemas.openxmlformats.org/officeDocument/2006/math">
                    <m:r>
                      <a:rPr lang="vi-VN" sz="1700" i="1" kern="1200" smtClean="0">
                        <a:solidFill>
                          <a:schemeClr val="tx2">
                            <a:lumMod val="10000"/>
                          </a:schemeClr>
                        </a:solidFill>
                        <a:latin typeface="Cambria Math" panose="02040503050406030204" pitchFamily="18" charset="0"/>
                        <a:ea typeface="Calibri" panose="020F0502020204030204" pitchFamily="34" charset="0"/>
                        <a:cs typeface="Arial" panose="020B0604020202020204" pitchFamily="34" charset="0"/>
                      </a:rPr>
                      <m:t>𝑝</m:t>
                    </m:r>
                  </m:oMath>
                </a14:m>
                <a:r>
                  <a:rPr lang="vi-VN" sz="1700" kern="1200">
                    <a:solidFill>
                      <a:schemeClr val="tx2">
                        <a:lumMod val="10000"/>
                      </a:schemeClr>
                    </a:solidFill>
                    <a:ea typeface="Calibri" panose="020F0502020204030204" pitchFamily="34" charset="0"/>
                    <a:cs typeface="Arial" panose="020B0604020202020204" pitchFamily="34" charset="0"/>
                  </a:rPr>
                  <a:t>. Hệ hoạt động nếu có ít nhất một nửa các thành phần hoạt </a:t>
                </a:r>
                <a:r>
                  <a:rPr lang="vi-VN" sz="1700" kern="1200">
                    <a:solidFill>
                      <a:schemeClr val="tx2">
                        <a:lumMod val="10000"/>
                      </a:schemeClr>
                    </a:solidFill>
                    <a:ea typeface="Calibri" panose="020F0502020204030204" pitchFamily="34" charset="0"/>
                    <a:cs typeface="Arial" panose="020B0604020202020204" pitchFamily="34" charset="0"/>
                  </a:rPr>
                  <a:t>động</a:t>
                </a:r>
                <a:r>
                  <a:rPr lang="vi-VN" sz="1700" kern="1200" smtClean="0">
                    <a:solidFill>
                      <a:schemeClr val="tx2">
                        <a:lumMod val="10000"/>
                      </a:schemeClr>
                    </a:solidFill>
                    <a:ea typeface="Calibri" panose="020F0502020204030204" pitchFamily="34" charset="0"/>
                    <a:cs typeface="Arial" panose="020B0604020202020204" pitchFamily="34" charset="0"/>
                  </a:rPr>
                  <a:t>.</a:t>
                </a:r>
                <a:r>
                  <a:rPr lang="en-US" sz="1700" kern="1200" smtClean="0">
                    <a:solidFill>
                      <a:schemeClr val="tx2">
                        <a:lumMod val="10000"/>
                      </a:schemeClr>
                    </a:solidFill>
                    <a:ea typeface="Calibri" panose="020F0502020204030204" pitchFamily="34" charset="0"/>
                    <a:cs typeface="Arial" panose="020B0604020202020204" pitchFamily="34" charset="0"/>
                  </a:rPr>
                  <a:t> </a:t>
                </a:r>
                <a:r>
                  <a:rPr lang="vi-VN" sz="1700" kern="1200" smtClean="0">
                    <a:solidFill>
                      <a:schemeClr val="tx2">
                        <a:lumMod val="10000"/>
                      </a:schemeClr>
                    </a:solidFill>
                    <a:ea typeface="Calibri" panose="020F0502020204030204" pitchFamily="34" charset="0"/>
                    <a:cs typeface="Arial" panose="020B0604020202020204" pitchFamily="34" charset="0"/>
                  </a:rPr>
                  <a:t>Với </a:t>
                </a:r>
                <a:r>
                  <a:rPr lang="vi-VN" sz="1700" kern="1200">
                    <a:solidFill>
                      <a:schemeClr val="tx2">
                        <a:lumMod val="10000"/>
                      </a:schemeClr>
                    </a:solidFill>
                    <a:ea typeface="Calibri" panose="020F0502020204030204" pitchFamily="34" charset="0"/>
                    <a:cs typeface="Arial" panose="020B0604020202020204" pitchFamily="34" charset="0"/>
                  </a:rPr>
                  <a:t>giá </a:t>
                </a:r>
                <a:r>
                  <a:rPr lang="vi-VN" sz="1700" kern="1200" smtClean="0">
                    <a:solidFill>
                      <a:schemeClr val="tx2">
                        <a:lumMod val="10000"/>
                      </a:schemeClr>
                    </a:solidFill>
                    <a:ea typeface="Calibri" panose="020F0502020204030204" pitchFamily="34" charset="0"/>
                    <a:cs typeface="Arial" panose="020B0604020202020204" pitchFamily="34" charset="0"/>
                  </a:rPr>
                  <a:t>tr</a:t>
                </a:r>
                <a:r>
                  <a:rPr lang="en-US" sz="1700" kern="1200">
                    <a:solidFill>
                      <a:schemeClr val="tx2">
                        <a:lumMod val="10000"/>
                      </a:schemeClr>
                    </a:solidFill>
                    <a:ea typeface="Calibri" panose="020F0502020204030204" pitchFamily="34" charset="0"/>
                    <a:cs typeface="Arial" panose="020B0604020202020204" pitchFamily="34" charset="0"/>
                  </a:rPr>
                  <a:t>ị</a:t>
                </a:r>
                <a:r>
                  <a:rPr lang="vi-VN" sz="1700" kern="1200" smtClean="0">
                    <a:solidFill>
                      <a:schemeClr val="tx2">
                        <a:lumMod val="10000"/>
                      </a:schemeClr>
                    </a:solidFill>
                    <a:ea typeface="Calibri" panose="020F0502020204030204" pitchFamily="34" charset="0"/>
                    <a:cs typeface="Arial" panose="020B0604020202020204" pitchFamily="34" charset="0"/>
                  </a:rPr>
                  <a:t> </a:t>
                </a:r>
                <a:r>
                  <a:rPr lang="vi-VN" sz="1700" kern="1200">
                    <a:solidFill>
                      <a:schemeClr val="tx2">
                        <a:lumMod val="10000"/>
                      </a:schemeClr>
                    </a:solidFill>
                    <a:ea typeface="Calibri" panose="020F0502020204030204" pitchFamily="34" charset="0"/>
                    <a:cs typeface="Arial" panose="020B0604020202020204" pitchFamily="34" charset="0"/>
                  </a:rPr>
                  <a:t>nào của </a:t>
                </a:r>
                <a14:m>
                  <m:oMath xmlns:m="http://schemas.openxmlformats.org/officeDocument/2006/math">
                    <m:r>
                      <a:rPr lang="vi-VN" sz="1700" i="1" kern="1200" smtClean="0">
                        <a:solidFill>
                          <a:schemeClr val="tx2">
                            <a:lumMod val="10000"/>
                          </a:schemeClr>
                        </a:solidFill>
                        <a:latin typeface="Cambria Math" panose="02040503050406030204" pitchFamily="18" charset="0"/>
                        <a:ea typeface="Calibri" panose="020F0502020204030204" pitchFamily="34" charset="0"/>
                        <a:cs typeface="Arial" panose="020B0604020202020204" pitchFamily="34" charset="0"/>
                      </a:rPr>
                      <m:t>𝑝</m:t>
                    </m:r>
                  </m:oMath>
                </a14:m>
                <a:r>
                  <a:rPr lang="vi-VN" sz="1700" kern="1200">
                    <a:solidFill>
                      <a:schemeClr val="tx2">
                        <a:lumMod val="10000"/>
                      </a:schemeClr>
                    </a:solidFill>
                    <a:ea typeface="Calibri" panose="020F0502020204030204" pitchFamily="34" charset="0"/>
                    <a:cs typeface="Arial" panose="020B0604020202020204" pitchFamily="34" charset="0"/>
                  </a:rPr>
                  <a:t> </a:t>
                </a:r>
                <a:r>
                  <a:rPr lang="vi-VN" sz="1700" kern="1200">
                    <a:solidFill>
                      <a:schemeClr val="tx2">
                        <a:lumMod val="10000"/>
                      </a:schemeClr>
                    </a:solidFill>
                    <a:ea typeface="Calibri" panose="020F0502020204030204" pitchFamily="34" charset="0"/>
                    <a:cs typeface="Arial" panose="020B0604020202020204" pitchFamily="34" charset="0"/>
                  </a:rPr>
                  <a:t>thì </a:t>
                </a:r>
                <a:r>
                  <a:rPr lang="vi-VN" sz="1700" kern="1200" smtClean="0">
                    <a:solidFill>
                      <a:schemeClr val="tx2">
                        <a:lumMod val="10000"/>
                      </a:schemeClr>
                    </a:solidFill>
                    <a:ea typeface="Calibri" panose="020F0502020204030204" pitchFamily="34" charset="0"/>
                    <a:cs typeface="Arial" panose="020B0604020202020204" pitchFamily="34" charset="0"/>
                  </a:rPr>
                  <a:t>h</a:t>
                </a:r>
                <a:r>
                  <a:rPr lang="en-US" sz="1700" kern="1200" smtClean="0">
                    <a:solidFill>
                      <a:schemeClr val="tx2">
                        <a:lumMod val="10000"/>
                      </a:schemeClr>
                    </a:solidFill>
                    <a:ea typeface="Calibri" panose="020F0502020204030204" pitchFamily="34" charset="0"/>
                    <a:cs typeface="Arial" panose="020B0604020202020204" pitchFamily="34" charset="0"/>
                  </a:rPr>
                  <a:t>ệ</a:t>
                </a:r>
                <a:r>
                  <a:rPr lang="vi-VN" sz="1700" kern="1200" smtClean="0">
                    <a:solidFill>
                      <a:schemeClr val="tx2">
                        <a:lumMod val="10000"/>
                      </a:schemeClr>
                    </a:solidFill>
                    <a:ea typeface="Calibri" panose="020F0502020204030204" pitchFamily="34" charset="0"/>
                    <a:cs typeface="Arial" panose="020B0604020202020204" pitchFamily="34" charset="0"/>
                  </a:rPr>
                  <a:t> </a:t>
                </a:r>
                <a:r>
                  <a:rPr lang="vi-VN" sz="1700" kern="1200">
                    <a:solidFill>
                      <a:schemeClr val="tx2">
                        <a:lumMod val="10000"/>
                      </a:schemeClr>
                    </a:solidFill>
                    <a:ea typeface="Calibri" panose="020F0502020204030204" pitchFamily="34" charset="0"/>
                    <a:cs typeface="Arial" panose="020B0604020202020204" pitchFamily="34" charset="0"/>
                  </a:rPr>
                  <a:t>5 thành phần tốt </a:t>
                </a:r>
                <a:r>
                  <a:rPr lang="vi-VN" sz="1700" kern="1200">
                    <a:solidFill>
                      <a:schemeClr val="tx2">
                        <a:lumMod val="10000"/>
                      </a:schemeClr>
                    </a:solidFill>
                    <a:ea typeface="Calibri" panose="020F0502020204030204" pitchFamily="34" charset="0"/>
                    <a:cs typeface="Arial" panose="020B0604020202020204" pitchFamily="34" charset="0"/>
                  </a:rPr>
                  <a:t>hơn </a:t>
                </a:r>
                <a:r>
                  <a:rPr lang="vi-VN" sz="1700" kern="1200" smtClean="0">
                    <a:solidFill>
                      <a:schemeClr val="tx2">
                        <a:lumMod val="10000"/>
                      </a:schemeClr>
                    </a:solidFill>
                    <a:ea typeface="Calibri" panose="020F0502020204030204" pitchFamily="34" charset="0"/>
                    <a:cs typeface="Arial" panose="020B0604020202020204" pitchFamily="34" charset="0"/>
                  </a:rPr>
                  <a:t>h</a:t>
                </a:r>
                <a:r>
                  <a:rPr lang="en-US" sz="1700" kern="1200" smtClean="0">
                    <a:solidFill>
                      <a:schemeClr val="tx2">
                        <a:lumMod val="10000"/>
                      </a:schemeClr>
                    </a:solidFill>
                    <a:ea typeface="Calibri" panose="020F0502020204030204" pitchFamily="34" charset="0"/>
                    <a:cs typeface="Arial" panose="020B0604020202020204" pitchFamily="34" charset="0"/>
                  </a:rPr>
                  <a:t>ệ</a:t>
                </a:r>
                <a:r>
                  <a:rPr lang="vi-VN" sz="1700" kern="1200" smtClean="0">
                    <a:solidFill>
                      <a:schemeClr val="tx2">
                        <a:lumMod val="10000"/>
                      </a:schemeClr>
                    </a:solidFill>
                    <a:ea typeface="Calibri" panose="020F0502020204030204" pitchFamily="34" charset="0"/>
                    <a:cs typeface="Arial" panose="020B0604020202020204" pitchFamily="34" charset="0"/>
                  </a:rPr>
                  <a:t> </a:t>
                </a:r>
                <a:r>
                  <a:rPr lang="vi-VN" sz="1700" kern="1200">
                    <a:solidFill>
                      <a:schemeClr val="tx2">
                        <a:lumMod val="10000"/>
                      </a:schemeClr>
                    </a:solidFill>
                    <a:ea typeface="Calibri" panose="020F0502020204030204" pitchFamily="34" charset="0"/>
                    <a:cs typeface="Arial" panose="020B0604020202020204" pitchFamily="34" charset="0"/>
                  </a:rPr>
                  <a:t>3 thành phần?</a:t>
                </a:r>
                <a:endParaRPr kumimoji="0" lang="en-US" sz="1700" b="0" i="0" u="none" strike="noStrike" kern="1200" cap="none" spc="0" normalizeH="0" baseline="0" noProof="0">
                  <a:ln>
                    <a:noFill/>
                  </a:ln>
                  <a:solidFill>
                    <a:schemeClr val="tx2">
                      <a:lumMod val="10000"/>
                    </a:schemeClr>
                  </a:solidFill>
                  <a:effectLst/>
                  <a:uLnTx/>
                  <a:uFillTx/>
                  <a:ea typeface="Calibri" panose="020F0502020204030204" pitchFamily="34" charset="0"/>
                  <a:cs typeface="Arial" panose="020B0604020202020204" pitchFamily="34" charset="0"/>
                  <a:sym typeface="Arial"/>
                </a:endParaRPr>
              </a:p>
            </p:txBody>
          </p:sp>
        </mc:Choice>
        <mc:Fallback>
          <p:sp>
            <p:nvSpPr>
              <p:cNvPr id="16" name="Rectangle 1"/>
              <p:cNvSpPr>
                <a:spLocks noRot="1" noChangeAspect="1" noMove="1" noResize="1" noEditPoints="1" noAdjustHandles="1" noChangeArrowheads="1" noChangeShapeType="1" noTextEdit="1"/>
              </p:cNvSpPr>
              <p:nvPr/>
            </p:nvSpPr>
            <p:spPr bwMode="auto">
              <a:xfrm>
                <a:off x="469129" y="385109"/>
                <a:ext cx="8197794" cy="1711622"/>
              </a:xfrm>
              <a:prstGeom prst="rect">
                <a:avLst/>
              </a:prstGeom>
              <a:blipFill>
                <a:blip r:embed="rId3"/>
                <a:stretch>
                  <a:fillRect l="-520" r="-446" b="-284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7" name="Group 16"/>
          <p:cNvGrpSpPr/>
          <p:nvPr/>
        </p:nvGrpSpPr>
        <p:grpSpPr>
          <a:xfrm>
            <a:off x="556046" y="2402321"/>
            <a:ext cx="819527" cy="368378"/>
            <a:chOff x="1335275" y="2180367"/>
            <a:chExt cx="819527" cy="434098"/>
          </a:xfrm>
        </p:grpSpPr>
        <p:sp>
          <p:nvSpPr>
            <p:cNvPr id="20" name="Google Shape;2177;p63"/>
            <p:cNvSpPr/>
            <p:nvPr/>
          </p:nvSpPr>
          <p:spPr>
            <a:xfrm>
              <a:off x="1335275" y="2180367"/>
              <a:ext cx="819527" cy="427661"/>
            </a:xfrm>
            <a:prstGeom prst="homePlate">
              <a:avLst>
                <a:gd name="adj" fmla="val 51801"/>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E9B09D"/>
                </a:solidFill>
                <a:effectLst/>
                <a:uLnTx/>
                <a:uFillTx/>
                <a:latin typeface="Barlow Semi Condensed SemiBold"/>
                <a:ea typeface="Barlow Semi Condensed SemiBold"/>
                <a:cs typeface="Barlow Semi Condensed SemiBold"/>
                <a:sym typeface="Barlow Semi Condensed SemiBold"/>
              </a:endParaRPr>
            </a:p>
          </p:txBody>
        </p:sp>
        <p:sp>
          <p:nvSpPr>
            <p:cNvPr id="21" name="Rectangle 20"/>
            <p:cNvSpPr/>
            <p:nvPr/>
          </p:nvSpPr>
          <p:spPr>
            <a:xfrm>
              <a:off x="1335276" y="2197378"/>
              <a:ext cx="659155" cy="41708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700" b="1" i="1" u="none" strike="noStrike" kern="0" cap="none" spc="0" normalizeH="0" baseline="0" noProof="0">
                  <a:ln>
                    <a:noFill/>
                  </a:ln>
                  <a:solidFill>
                    <a:srgbClr val="000000"/>
                  </a:solidFill>
                  <a:effectLst/>
                  <a:uLnTx/>
                  <a:uFillTx/>
                  <a:latin typeface="Arial" panose="020B0604020202020204" pitchFamily="34" charset="0"/>
                  <a:ea typeface="+mn-ea"/>
                  <a:cs typeface="Arial"/>
                  <a:sym typeface="Arial"/>
                </a:rPr>
                <a:t>Giải</a:t>
              </a:r>
              <a:r>
                <a:rPr kumimoji="0" lang="en-US" sz="1700" b="1" i="1" u="none" strike="noStrike" kern="0" cap="none" spc="0" normalizeH="0" baseline="0" noProof="0">
                  <a:ln>
                    <a:noFill/>
                  </a:ln>
                  <a:solidFill>
                    <a:srgbClr val="000000"/>
                  </a:solidFill>
                  <a:effectLst/>
                  <a:uLnTx/>
                  <a:uFillTx/>
                  <a:latin typeface="Calibri"/>
                  <a:ea typeface="+mn-ea"/>
                  <a:cs typeface="Arial"/>
                  <a:sym typeface="Arial"/>
                </a:rPr>
                <a:t>:</a:t>
              </a:r>
              <a:endParaRPr kumimoji="0" lang="en-US" sz="1700" b="1" i="1" u="none" strike="noStrike" kern="0" cap="none" spc="0" normalizeH="0" baseline="0" noProof="0" dirty="0">
                <a:ln>
                  <a:noFill/>
                </a:ln>
                <a:solidFill>
                  <a:srgbClr val="000000"/>
                </a:solidFill>
                <a:effectLst/>
                <a:uLnTx/>
                <a:uFillTx/>
                <a:ea typeface="+mn-ea"/>
                <a:cs typeface="Arial"/>
                <a:sym typeface="Arial"/>
              </a:endParaRPr>
            </a:p>
          </p:txBody>
        </p:sp>
      </p:grpSp>
      <mc:AlternateContent xmlns:mc="http://schemas.openxmlformats.org/markup-compatibility/2006">
        <mc:Choice xmlns:a14="http://schemas.microsoft.com/office/drawing/2010/main" Requires="a14">
          <p:sp>
            <p:nvSpPr>
              <p:cNvPr id="5" name="Rectangle 4"/>
              <p:cNvSpPr/>
              <p:nvPr/>
            </p:nvSpPr>
            <p:spPr>
              <a:xfrm>
                <a:off x="556046" y="3105839"/>
                <a:ext cx="8110877" cy="1509709"/>
              </a:xfrm>
              <a:prstGeom prst="rect">
                <a:avLst/>
              </a:prstGeom>
            </p:spPr>
            <p:txBody>
              <a:bodyPr wrap="square">
                <a:spAutoFit/>
              </a:bodyPr>
              <a:lstStyle/>
              <a:p>
                <a:pPr marL="285750" indent="-285750" algn="just">
                  <a:lnSpc>
                    <a:spcPct val="150000"/>
                  </a:lnSpc>
                  <a:spcBef>
                    <a:spcPts val="400"/>
                  </a:spcBef>
                  <a:spcAft>
                    <a:spcPts val="400"/>
                  </a:spcAft>
                  <a:buFont typeface="Arial" panose="020B0604020202020204" pitchFamily="34" charset="0"/>
                  <a:buChar char="•"/>
                </a:pPr>
                <a:r>
                  <a:rPr lang="en-US" sz="1700" kern="100" smtClean="0">
                    <a:latin typeface="+mj-lt"/>
                    <a:ea typeface="Georgia" panose="02040502050405020303" pitchFamily="18" charset="0"/>
                    <a:cs typeface="Times New Roman" panose="02020603050405020304" pitchFamily="18" charset="0"/>
                  </a:rPr>
                  <a:t>Với </a:t>
                </a:r>
                <a:r>
                  <a:rPr lang="en-US" sz="1700" kern="100">
                    <a:latin typeface="+mj-lt"/>
                    <a:ea typeface="Georgia" panose="02040502050405020303" pitchFamily="18" charset="0"/>
                    <a:cs typeface="Times New Roman" panose="02020603050405020304" pitchFamily="18" charset="0"/>
                  </a:rPr>
                  <a:t>hệ 5 thành phần: Gọi </a:t>
                </a:r>
                <a14:m>
                  <m:oMath xmlns:m="http://schemas.openxmlformats.org/officeDocument/2006/math">
                    <m:r>
                      <a:rPr lang="en-US" sz="1700" i="1" kern="100">
                        <a:effectLst/>
                        <a:latin typeface="+mj-lt"/>
                        <a:ea typeface="Aptos"/>
                        <a:cs typeface="Times New Roman" panose="02020603050405020304" pitchFamily="18" charset="0"/>
                      </a:rPr>
                      <m:t>𝑋</m:t>
                    </m:r>
                  </m:oMath>
                </a14:m>
                <a:r>
                  <a:rPr lang="en-US" sz="1700" kern="100">
                    <a:effectLst/>
                    <a:latin typeface="+mj-lt"/>
                    <a:ea typeface="Georgia" panose="02040502050405020303" pitchFamily="18" charset="0"/>
                    <a:cs typeface="Times New Roman" panose="02020603050405020304" pitchFamily="18" charset="0"/>
                  </a:rPr>
                  <a:t> là số thành phần hoạt động. Ta có </a:t>
                </a:r>
                <a14:m>
                  <m:oMath xmlns:m="http://schemas.openxmlformats.org/officeDocument/2006/math">
                    <m:r>
                      <a:rPr lang="en-US" sz="1700" i="1" kern="100">
                        <a:effectLst/>
                        <a:latin typeface="+mj-lt"/>
                        <a:ea typeface="Aptos"/>
                        <a:cs typeface="Times New Roman" panose="02020603050405020304" pitchFamily="18" charset="0"/>
                      </a:rPr>
                      <m:t>𝑋</m:t>
                    </m:r>
                    <m:r>
                      <a:rPr lang="en-US" sz="1700" kern="100">
                        <a:effectLst/>
                        <a:latin typeface="+mj-lt"/>
                        <a:ea typeface="Aptos"/>
                        <a:cs typeface="Times New Roman" panose="02020603050405020304" pitchFamily="18" charset="0"/>
                      </a:rPr>
                      <m:t>~</m:t>
                    </m:r>
                    <m:r>
                      <a:rPr lang="en-US" sz="1700" i="1" kern="100">
                        <a:effectLst/>
                        <a:latin typeface="+mj-lt"/>
                        <a:ea typeface="Aptos"/>
                        <a:cs typeface="Times New Roman" panose="02020603050405020304" pitchFamily="18" charset="0"/>
                      </a:rPr>
                      <m:t>𝐵</m:t>
                    </m:r>
                    <m:r>
                      <a:rPr lang="en-US" sz="1700" kern="100">
                        <a:effectLst/>
                        <a:latin typeface="+mj-lt"/>
                        <a:ea typeface="Aptos"/>
                        <a:cs typeface="Times New Roman" panose="02020603050405020304" pitchFamily="18" charset="0"/>
                      </a:rPr>
                      <m:t>(5,</m:t>
                    </m:r>
                    <m:r>
                      <a:rPr lang="en-US" sz="1700" i="1" kern="100">
                        <a:effectLst/>
                        <a:latin typeface="+mj-lt"/>
                        <a:ea typeface="Aptos"/>
                        <a:cs typeface="Times New Roman" panose="02020603050405020304" pitchFamily="18" charset="0"/>
                      </a:rPr>
                      <m:t>𝑝</m:t>
                    </m:r>
                    <m:r>
                      <a:rPr lang="en-US" sz="1700" kern="100">
                        <a:effectLst/>
                        <a:latin typeface="+mj-lt"/>
                        <a:ea typeface="Aptos"/>
                        <a:cs typeface="Times New Roman" panose="02020603050405020304" pitchFamily="18" charset="0"/>
                      </a:rPr>
                      <m:t>)</m:t>
                    </m:r>
                  </m:oMath>
                </a14:m>
                <a:r>
                  <a:rPr lang="en-US" sz="1700" kern="100">
                    <a:effectLst/>
                    <a:latin typeface="+mj-lt"/>
                    <a:ea typeface="Georgia" panose="02040502050405020303" pitchFamily="18" charset="0"/>
                    <a:cs typeface="Times New Roman" panose="02020603050405020304" pitchFamily="18" charset="0"/>
                  </a:rPr>
                  <a:t>. </a:t>
                </a:r>
                <a:endParaRPr lang="en-US" sz="1700" kern="100" smtClean="0">
                  <a:effectLst/>
                  <a:latin typeface="+mj-lt"/>
                  <a:ea typeface="Georgia" panose="02040502050405020303" pitchFamily="18" charset="0"/>
                  <a:cs typeface="Times New Roman" panose="02020603050405020304" pitchFamily="18" charset="0"/>
                </a:endParaRPr>
              </a:p>
              <a:p>
                <a:pPr algn="just">
                  <a:lnSpc>
                    <a:spcPct val="150000"/>
                  </a:lnSpc>
                  <a:spcBef>
                    <a:spcPts val="400"/>
                  </a:spcBef>
                  <a:spcAft>
                    <a:spcPts val="400"/>
                  </a:spcAft>
                </a:pPr>
                <a:r>
                  <a:rPr lang="en-US" sz="1700" kern="100">
                    <a:latin typeface="+mj-lt"/>
                    <a:ea typeface="Georgia" panose="02040502050405020303" pitchFamily="18" charset="0"/>
                    <a:cs typeface="Times New Roman" panose="02020603050405020304" pitchFamily="18" charset="0"/>
                  </a:rPr>
                  <a:t> </a:t>
                </a:r>
                <a:r>
                  <a:rPr lang="en-US" sz="1700" kern="100" smtClean="0">
                    <a:latin typeface="+mj-lt"/>
                    <a:ea typeface="Georgia" panose="02040502050405020303" pitchFamily="18" charset="0"/>
                    <a:cs typeface="Times New Roman" panose="02020603050405020304" pitchFamily="18" charset="0"/>
                  </a:rPr>
                  <a:t>    </a:t>
                </a:r>
                <a:r>
                  <a:rPr lang="en-US" sz="1700" kern="100" smtClean="0">
                    <a:effectLst/>
                    <a:latin typeface="+mj-lt"/>
                    <a:ea typeface="Georgia" panose="02040502050405020303" pitchFamily="18" charset="0"/>
                    <a:cs typeface="Times New Roman" panose="02020603050405020304" pitchFamily="18" charset="0"/>
                  </a:rPr>
                  <a:t>Hệ </a:t>
                </a:r>
                <a:r>
                  <a:rPr lang="en-US" sz="1700" kern="100">
                    <a:effectLst/>
                    <a:latin typeface="+mj-lt"/>
                    <a:ea typeface="Georgia" panose="02040502050405020303" pitchFamily="18" charset="0"/>
                    <a:cs typeface="Times New Roman" panose="02020603050405020304" pitchFamily="18" charset="0"/>
                  </a:rPr>
                  <a:t>hoạt động nếu </a:t>
                </a:r>
                <a14:m>
                  <m:oMath xmlns:m="http://schemas.openxmlformats.org/officeDocument/2006/math">
                    <m:r>
                      <a:rPr lang="en-US" sz="1700" i="1" kern="100">
                        <a:effectLst/>
                        <a:latin typeface="+mj-lt"/>
                        <a:ea typeface="Aptos"/>
                        <a:cs typeface="Times New Roman" panose="02020603050405020304" pitchFamily="18" charset="0"/>
                      </a:rPr>
                      <m:t>𝑋</m:t>
                    </m:r>
                    <m:r>
                      <a:rPr lang="en-US" sz="1700" kern="100">
                        <a:effectLst/>
                        <a:latin typeface="+mj-lt"/>
                        <a:ea typeface="Aptos"/>
                        <a:cs typeface="Times New Roman" panose="02020603050405020304" pitchFamily="18" charset="0"/>
                      </a:rPr>
                      <m:t>≥3</m:t>
                    </m:r>
                  </m:oMath>
                </a14:m>
                <a:r>
                  <a:rPr lang="en-US" sz="1700" kern="100">
                    <a:effectLst/>
                    <a:latin typeface="+mj-lt"/>
                    <a:ea typeface="Georgia" panose="02040502050405020303" pitchFamily="18" charset="0"/>
                    <a:cs typeface="Times New Roman" panose="02020603050405020304" pitchFamily="18" charset="0"/>
                  </a:rPr>
                  <a:t>. Xác suất để hệ thống hoạt động là:</a:t>
                </a:r>
                <a:endParaRPr lang="en-US" sz="1700" kern="100">
                  <a:effectLst/>
                  <a:latin typeface="+mj-lt"/>
                  <a:ea typeface="Aptos"/>
                  <a:cs typeface="Times New Roman" panose="02020603050405020304" pitchFamily="18" charset="0"/>
                </a:endParaRPr>
              </a:p>
              <a:p>
                <a:pPr algn="just">
                  <a:lnSpc>
                    <a:spcPct val="150000"/>
                  </a:lnSpc>
                  <a:spcBef>
                    <a:spcPts val="400"/>
                  </a:spcBef>
                  <a:spcAft>
                    <a:spcPts val="400"/>
                  </a:spcAft>
                </a:pPr>
                <a14:m>
                  <m:oMathPara xmlns:m="http://schemas.openxmlformats.org/officeDocument/2006/math">
                    <m:oMathParaPr>
                      <m:jc m:val="centerGroup"/>
                    </m:oMathParaPr>
                    <m:oMath xmlns:m="http://schemas.openxmlformats.org/officeDocument/2006/math">
                      <m:r>
                        <a:rPr lang="en-US" sz="1700" i="1" kern="100">
                          <a:effectLst/>
                          <a:latin typeface="+mj-lt"/>
                          <a:ea typeface="Aptos"/>
                          <a:cs typeface="Times New Roman" panose="02020603050405020304" pitchFamily="18" charset="0"/>
                        </a:rPr>
                        <m:t>𝑃</m:t>
                      </m:r>
                      <m:r>
                        <a:rPr lang="en-US" sz="1700" kern="100">
                          <a:effectLst/>
                          <a:latin typeface="+mj-lt"/>
                          <a:ea typeface="Aptos"/>
                          <a:cs typeface="Times New Roman" panose="02020603050405020304" pitchFamily="18" charset="0"/>
                        </a:rPr>
                        <m:t>(</m:t>
                      </m:r>
                      <m:r>
                        <a:rPr lang="en-US" sz="1700" i="1" kern="100">
                          <a:effectLst/>
                          <a:latin typeface="+mj-lt"/>
                          <a:ea typeface="Aptos"/>
                          <a:cs typeface="Times New Roman" panose="02020603050405020304" pitchFamily="18" charset="0"/>
                        </a:rPr>
                        <m:t>𝑋</m:t>
                      </m:r>
                      <m:r>
                        <a:rPr lang="en-US" sz="1700" kern="100">
                          <a:effectLst/>
                          <a:latin typeface="+mj-lt"/>
                          <a:ea typeface="Aptos"/>
                          <a:cs typeface="Times New Roman" panose="02020603050405020304" pitchFamily="18" charset="0"/>
                        </a:rPr>
                        <m:t>≥3)=</m:t>
                      </m:r>
                      <m:r>
                        <a:rPr lang="en-US" sz="1700" i="1" kern="100">
                          <a:effectLst/>
                          <a:latin typeface="+mj-lt"/>
                          <a:ea typeface="Aptos"/>
                          <a:cs typeface="Times New Roman" panose="02020603050405020304" pitchFamily="18" charset="0"/>
                        </a:rPr>
                        <m:t>𝑃</m:t>
                      </m:r>
                      <m:r>
                        <a:rPr lang="en-US" sz="1700" kern="100">
                          <a:effectLst/>
                          <a:latin typeface="+mj-lt"/>
                          <a:ea typeface="Aptos"/>
                          <a:cs typeface="Times New Roman" panose="02020603050405020304" pitchFamily="18" charset="0"/>
                        </a:rPr>
                        <m:t>(</m:t>
                      </m:r>
                      <m:r>
                        <a:rPr lang="en-US" sz="1700" i="1" kern="100">
                          <a:effectLst/>
                          <a:latin typeface="+mj-lt"/>
                          <a:ea typeface="Aptos"/>
                          <a:cs typeface="Times New Roman" panose="02020603050405020304" pitchFamily="18" charset="0"/>
                        </a:rPr>
                        <m:t>𝑋</m:t>
                      </m:r>
                      <m:r>
                        <a:rPr lang="en-US" sz="1700" kern="100">
                          <a:effectLst/>
                          <a:latin typeface="+mj-lt"/>
                          <a:ea typeface="Aptos"/>
                          <a:cs typeface="Times New Roman" panose="02020603050405020304" pitchFamily="18" charset="0"/>
                        </a:rPr>
                        <m:t>=3)+</m:t>
                      </m:r>
                      <m:r>
                        <a:rPr lang="en-US" sz="1700" i="1" kern="100">
                          <a:effectLst/>
                          <a:latin typeface="+mj-lt"/>
                          <a:ea typeface="Aptos"/>
                          <a:cs typeface="Times New Roman" panose="02020603050405020304" pitchFamily="18" charset="0"/>
                        </a:rPr>
                        <m:t>𝑃</m:t>
                      </m:r>
                      <m:r>
                        <a:rPr lang="en-US" sz="1700" kern="100">
                          <a:effectLst/>
                          <a:latin typeface="+mj-lt"/>
                          <a:ea typeface="Aptos"/>
                          <a:cs typeface="Times New Roman" panose="02020603050405020304" pitchFamily="18" charset="0"/>
                        </a:rPr>
                        <m:t>(</m:t>
                      </m:r>
                      <m:r>
                        <a:rPr lang="en-US" sz="1700" i="1" kern="100">
                          <a:effectLst/>
                          <a:latin typeface="+mj-lt"/>
                          <a:ea typeface="Aptos"/>
                          <a:cs typeface="Times New Roman" panose="02020603050405020304" pitchFamily="18" charset="0"/>
                        </a:rPr>
                        <m:t>𝑋</m:t>
                      </m:r>
                      <m:r>
                        <a:rPr lang="en-US" sz="1700" kern="100">
                          <a:effectLst/>
                          <a:latin typeface="+mj-lt"/>
                          <a:ea typeface="Aptos"/>
                          <a:cs typeface="Times New Roman" panose="02020603050405020304" pitchFamily="18" charset="0"/>
                        </a:rPr>
                        <m:t>=4)+</m:t>
                      </m:r>
                      <m:r>
                        <a:rPr lang="en-US" sz="1700" i="1" kern="100">
                          <a:effectLst/>
                          <a:latin typeface="+mj-lt"/>
                          <a:ea typeface="Aptos"/>
                          <a:cs typeface="Times New Roman" panose="02020603050405020304" pitchFamily="18" charset="0"/>
                        </a:rPr>
                        <m:t>𝑃</m:t>
                      </m:r>
                      <m:r>
                        <a:rPr lang="en-US" sz="1700" kern="100">
                          <a:effectLst/>
                          <a:latin typeface="+mj-lt"/>
                          <a:ea typeface="Aptos"/>
                          <a:cs typeface="Times New Roman" panose="02020603050405020304" pitchFamily="18" charset="0"/>
                        </a:rPr>
                        <m:t>(</m:t>
                      </m:r>
                      <m:r>
                        <a:rPr lang="en-US" sz="1700" i="1" kern="100">
                          <a:effectLst/>
                          <a:latin typeface="+mj-lt"/>
                          <a:ea typeface="Aptos"/>
                          <a:cs typeface="Times New Roman" panose="02020603050405020304" pitchFamily="18" charset="0"/>
                        </a:rPr>
                        <m:t>𝑋</m:t>
                      </m:r>
                      <m:r>
                        <a:rPr lang="en-US" sz="1700" kern="100">
                          <a:effectLst/>
                          <a:latin typeface="+mj-lt"/>
                          <a:ea typeface="Aptos"/>
                          <a:cs typeface="Times New Roman" panose="02020603050405020304" pitchFamily="18" charset="0"/>
                        </a:rPr>
                        <m:t>=5)=</m:t>
                      </m:r>
                      <m:sSubSup>
                        <m:sSubSupPr>
                          <m:ctrlPr>
                            <a:rPr lang="en-US" sz="1700" i="1" kern="100">
                              <a:effectLst/>
                              <a:latin typeface="+mj-lt"/>
                              <a:ea typeface="Aptos"/>
                              <a:cs typeface="Times New Roman" panose="02020603050405020304" pitchFamily="18" charset="0"/>
                            </a:rPr>
                          </m:ctrlPr>
                        </m:sSubSupPr>
                        <m:e>
                          <m:r>
                            <a:rPr lang="en-US" sz="1700" i="1" kern="100">
                              <a:effectLst/>
                              <a:latin typeface="+mj-lt"/>
                              <a:ea typeface="Aptos"/>
                              <a:cs typeface="Times New Roman" panose="02020603050405020304" pitchFamily="18" charset="0"/>
                            </a:rPr>
                            <m:t>𝐶</m:t>
                          </m:r>
                        </m:e>
                        <m:sub>
                          <m:r>
                            <a:rPr lang="en-US" sz="1700" kern="100">
                              <a:effectLst/>
                              <a:latin typeface="+mj-lt"/>
                              <a:ea typeface="Aptos"/>
                              <a:cs typeface="Times New Roman" panose="02020603050405020304" pitchFamily="18" charset="0"/>
                            </a:rPr>
                            <m:t>5</m:t>
                          </m:r>
                        </m:sub>
                        <m:sup>
                          <m:r>
                            <a:rPr lang="en-US" sz="1700" kern="100">
                              <a:effectLst/>
                              <a:latin typeface="+mj-lt"/>
                              <a:ea typeface="Aptos"/>
                              <a:cs typeface="Times New Roman" panose="02020603050405020304" pitchFamily="18" charset="0"/>
                            </a:rPr>
                            <m:t>3</m:t>
                          </m:r>
                        </m:sup>
                      </m:sSubSup>
                      <m:sSup>
                        <m:sSupPr>
                          <m:ctrlPr>
                            <a:rPr lang="en-US" sz="1700" i="1" kern="100">
                              <a:effectLst/>
                              <a:latin typeface="+mj-lt"/>
                              <a:ea typeface="Aptos"/>
                              <a:cs typeface="Times New Roman" panose="02020603050405020304" pitchFamily="18" charset="0"/>
                            </a:rPr>
                          </m:ctrlPr>
                        </m:sSupPr>
                        <m:e>
                          <m:r>
                            <a:rPr lang="en-US" sz="1700" i="1" kern="100">
                              <a:effectLst/>
                              <a:latin typeface="+mj-lt"/>
                              <a:ea typeface="Aptos"/>
                              <a:cs typeface="Times New Roman" panose="02020603050405020304" pitchFamily="18" charset="0"/>
                            </a:rPr>
                            <m:t>𝑝</m:t>
                          </m:r>
                        </m:e>
                        <m:sup>
                          <m:r>
                            <a:rPr lang="en-US" sz="1700" kern="100">
                              <a:effectLst/>
                              <a:latin typeface="+mj-lt"/>
                              <a:ea typeface="Aptos"/>
                              <a:cs typeface="Times New Roman" panose="02020603050405020304" pitchFamily="18" charset="0"/>
                            </a:rPr>
                            <m:t>3</m:t>
                          </m:r>
                        </m:sup>
                      </m:sSup>
                      <m:r>
                        <a:rPr lang="en-US" sz="1700" kern="100">
                          <a:effectLst/>
                          <a:latin typeface="+mj-lt"/>
                          <a:ea typeface="Aptos"/>
                          <a:cs typeface="Times New Roman" panose="02020603050405020304" pitchFamily="18" charset="0"/>
                        </a:rPr>
                        <m:t>(1</m:t>
                      </m:r>
                      <m:r>
                        <a:rPr lang="en-US" sz="1700" i="1" kern="100">
                          <a:effectLst/>
                          <a:latin typeface="+mj-lt"/>
                          <a:ea typeface="Aptos"/>
                          <a:cs typeface="Times New Roman" panose="02020603050405020304" pitchFamily="18" charset="0"/>
                        </a:rPr>
                        <m:t>−</m:t>
                      </m:r>
                      <m:r>
                        <a:rPr lang="en-US" sz="1700" i="1" kern="100">
                          <a:effectLst/>
                          <a:latin typeface="+mj-lt"/>
                          <a:ea typeface="Aptos"/>
                          <a:cs typeface="Times New Roman" panose="02020603050405020304" pitchFamily="18" charset="0"/>
                        </a:rPr>
                        <m:t>𝑝</m:t>
                      </m:r>
                      <m:sSup>
                        <m:sSupPr>
                          <m:ctrlPr>
                            <a:rPr lang="en-US" sz="1700" i="1" kern="100">
                              <a:effectLst/>
                              <a:latin typeface="+mj-lt"/>
                              <a:ea typeface="Aptos"/>
                              <a:cs typeface="Times New Roman" panose="02020603050405020304" pitchFamily="18" charset="0"/>
                            </a:rPr>
                          </m:ctrlPr>
                        </m:sSupPr>
                        <m:e>
                          <m:r>
                            <a:rPr lang="en-US" sz="1700" kern="100">
                              <a:effectLst/>
                              <a:latin typeface="+mj-lt"/>
                              <a:ea typeface="Aptos"/>
                              <a:cs typeface="Times New Roman" panose="02020603050405020304" pitchFamily="18" charset="0"/>
                            </a:rPr>
                            <m:t>)</m:t>
                          </m:r>
                        </m:e>
                        <m:sup>
                          <m:r>
                            <a:rPr lang="en-US" sz="1700" kern="100">
                              <a:effectLst/>
                              <a:latin typeface="+mj-lt"/>
                              <a:ea typeface="Aptos"/>
                              <a:cs typeface="Times New Roman" panose="02020603050405020304" pitchFamily="18" charset="0"/>
                            </a:rPr>
                            <m:t>2</m:t>
                          </m:r>
                        </m:sup>
                      </m:sSup>
                      <m:r>
                        <a:rPr lang="en-US" sz="1700" kern="100">
                          <a:effectLst/>
                          <a:latin typeface="+mj-lt"/>
                          <a:ea typeface="Aptos"/>
                          <a:cs typeface="Times New Roman" panose="02020603050405020304" pitchFamily="18" charset="0"/>
                        </a:rPr>
                        <m:t>+</m:t>
                      </m:r>
                      <m:sSubSup>
                        <m:sSubSupPr>
                          <m:ctrlPr>
                            <a:rPr lang="en-US" sz="1700" i="1" kern="100">
                              <a:effectLst/>
                              <a:latin typeface="+mj-lt"/>
                              <a:ea typeface="Aptos"/>
                              <a:cs typeface="Times New Roman" panose="02020603050405020304" pitchFamily="18" charset="0"/>
                            </a:rPr>
                          </m:ctrlPr>
                        </m:sSubSupPr>
                        <m:e>
                          <m:r>
                            <a:rPr lang="en-US" sz="1700" i="1" kern="100">
                              <a:effectLst/>
                              <a:latin typeface="+mj-lt"/>
                              <a:ea typeface="Aptos"/>
                              <a:cs typeface="Times New Roman" panose="02020603050405020304" pitchFamily="18" charset="0"/>
                            </a:rPr>
                            <m:t>𝐶</m:t>
                          </m:r>
                        </m:e>
                        <m:sub>
                          <m:r>
                            <a:rPr lang="en-US" sz="1700" kern="100">
                              <a:effectLst/>
                              <a:latin typeface="+mj-lt"/>
                              <a:ea typeface="Aptos"/>
                              <a:cs typeface="Times New Roman" panose="02020603050405020304" pitchFamily="18" charset="0"/>
                            </a:rPr>
                            <m:t>5</m:t>
                          </m:r>
                        </m:sub>
                        <m:sup>
                          <m:r>
                            <a:rPr lang="en-US" sz="1700" kern="100">
                              <a:effectLst/>
                              <a:latin typeface="+mj-lt"/>
                              <a:ea typeface="Aptos"/>
                              <a:cs typeface="Times New Roman" panose="02020603050405020304" pitchFamily="18" charset="0"/>
                            </a:rPr>
                            <m:t>4</m:t>
                          </m:r>
                        </m:sup>
                      </m:sSubSup>
                      <m:sSup>
                        <m:sSupPr>
                          <m:ctrlPr>
                            <a:rPr lang="en-US" sz="1700" i="1" kern="100">
                              <a:effectLst/>
                              <a:latin typeface="+mj-lt"/>
                              <a:ea typeface="Aptos"/>
                              <a:cs typeface="Times New Roman" panose="02020603050405020304" pitchFamily="18" charset="0"/>
                            </a:rPr>
                          </m:ctrlPr>
                        </m:sSupPr>
                        <m:e>
                          <m:r>
                            <a:rPr lang="en-US" sz="1700" i="1" kern="100">
                              <a:effectLst/>
                              <a:latin typeface="+mj-lt"/>
                              <a:ea typeface="Aptos"/>
                              <a:cs typeface="Times New Roman" panose="02020603050405020304" pitchFamily="18" charset="0"/>
                            </a:rPr>
                            <m:t>𝑝</m:t>
                          </m:r>
                        </m:e>
                        <m:sup>
                          <m:r>
                            <a:rPr lang="en-US" sz="1700" kern="100">
                              <a:effectLst/>
                              <a:latin typeface="+mj-lt"/>
                              <a:ea typeface="Aptos"/>
                              <a:cs typeface="Times New Roman" panose="02020603050405020304" pitchFamily="18" charset="0"/>
                            </a:rPr>
                            <m:t>4</m:t>
                          </m:r>
                        </m:sup>
                      </m:sSup>
                      <m:r>
                        <a:rPr lang="en-US" sz="1700" kern="100">
                          <a:effectLst/>
                          <a:latin typeface="+mj-lt"/>
                          <a:ea typeface="Aptos"/>
                          <a:cs typeface="Times New Roman" panose="02020603050405020304" pitchFamily="18" charset="0"/>
                        </a:rPr>
                        <m:t>(1</m:t>
                      </m:r>
                      <m:r>
                        <a:rPr lang="en-US" sz="1700" i="1" kern="100">
                          <a:effectLst/>
                          <a:latin typeface="+mj-lt"/>
                          <a:ea typeface="Aptos"/>
                          <a:cs typeface="Times New Roman" panose="02020603050405020304" pitchFamily="18" charset="0"/>
                        </a:rPr>
                        <m:t>−</m:t>
                      </m:r>
                      <m:r>
                        <a:rPr lang="en-US" sz="1700" i="1" kern="100">
                          <a:effectLst/>
                          <a:latin typeface="+mj-lt"/>
                          <a:ea typeface="Aptos"/>
                          <a:cs typeface="Times New Roman" panose="02020603050405020304" pitchFamily="18" charset="0"/>
                        </a:rPr>
                        <m:t>𝑝</m:t>
                      </m:r>
                      <m:r>
                        <a:rPr lang="en-US" sz="1700" kern="100">
                          <a:effectLst/>
                          <a:latin typeface="+mj-lt"/>
                          <a:ea typeface="Aptos"/>
                          <a:cs typeface="Times New Roman" panose="02020603050405020304" pitchFamily="18" charset="0"/>
                        </a:rPr>
                        <m:t>)+</m:t>
                      </m:r>
                      <m:sSup>
                        <m:sSupPr>
                          <m:ctrlPr>
                            <a:rPr lang="en-US" sz="1700" i="1" kern="100">
                              <a:effectLst/>
                              <a:latin typeface="+mj-lt"/>
                              <a:ea typeface="Aptos"/>
                              <a:cs typeface="Times New Roman" panose="02020603050405020304" pitchFamily="18" charset="0"/>
                            </a:rPr>
                          </m:ctrlPr>
                        </m:sSupPr>
                        <m:e>
                          <m:r>
                            <a:rPr lang="en-US" sz="1700" i="1" kern="100">
                              <a:effectLst/>
                              <a:latin typeface="+mj-lt"/>
                              <a:ea typeface="Aptos"/>
                              <a:cs typeface="Times New Roman" panose="02020603050405020304" pitchFamily="18" charset="0"/>
                            </a:rPr>
                            <m:t>𝑝</m:t>
                          </m:r>
                        </m:e>
                        <m:sup>
                          <m:r>
                            <a:rPr lang="en-US" sz="1700" kern="100">
                              <a:effectLst/>
                              <a:latin typeface="+mj-lt"/>
                              <a:ea typeface="Aptos"/>
                              <a:cs typeface="Times New Roman" panose="02020603050405020304" pitchFamily="18" charset="0"/>
                            </a:rPr>
                            <m:t>5</m:t>
                          </m:r>
                        </m:sup>
                      </m:sSup>
                    </m:oMath>
                  </m:oMathPara>
                </a14:m>
                <a:endParaRPr lang="en-US" sz="1700" kern="100">
                  <a:effectLst/>
                  <a:latin typeface="+mj-lt"/>
                  <a:ea typeface="Aptos"/>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556046" y="3105839"/>
                <a:ext cx="8110877" cy="1509709"/>
              </a:xfrm>
              <a:prstGeom prst="rect">
                <a:avLst/>
              </a:prstGeom>
              <a:blipFill>
                <a:blip r:embed="rId4"/>
                <a:stretch>
                  <a:fillRect l="-376"/>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8473524" y="1892746"/>
            <a:ext cx="959294" cy="1335149"/>
          </a:xfrm>
          <a:prstGeom prst="rect">
            <a:avLst/>
          </a:prstGeom>
        </p:spPr>
      </p:pic>
    </p:spTree>
    <p:extLst>
      <p:ext uri="{BB962C8B-B14F-4D97-AF65-F5344CB8AC3E}">
        <p14:creationId xmlns:p14="http://schemas.microsoft.com/office/powerpoint/2010/main" val="3416893994"/>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left)">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3" name="Rounded Rectangle 2"/>
          <p:cNvSpPr/>
          <p:nvPr/>
        </p:nvSpPr>
        <p:spPr>
          <a:xfrm>
            <a:off x="182882" y="182882"/>
            <a:ext cx="8770288" cy="4754878"/>
          </a:xfrm>
          <a:prstGeom prst="roundRect">
            <a:avLst/>
          </a:prstGeom>
          <a:solidFill>
            <a:schemeClr val="accent6"/>
          </a:solidFill>
          <a:ln w="38100">
            <a:solidFill>
              <a:srgbClr val="6B7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9B09D"/>
              </a:solidFill>
              <a:effectLst/>
              <a:uLnTx/>
              <a:uFillTx/>
              <a:latin typeface="Arial"/>
              <a:ea typeface="+mn-ea"/>
              <a:cs typeface="+mn-cs"/>
              <a:sym typeface="Arial"/>
            </a:endParaRPr>
          </a:p>
        </p:txBody>
      </p:sp>
      <p:grpSp>
        <p:nvGrpSpPr>
          <p:cNvPr id="17" name="Group 16"/>
          <p:cNvGrpSpPr/>
          <p:nvPr/>
        </p:nvGrpSpPr>
        <p:grpSpPr>
          <a:xfrm>
            <a:off x="810487" y="462202"/>
            <a:ext cx="819527" cy="368378"/>
            <a:chOff x="1335275" y="2180367"/>
            <a:chExt cx="819527" cy="434098"/>
          </a:xfrm>
        </p:grpSpPr>
        <p:sp>
          <p:nvSpPr>
            <p:cNvPr id="20" name="Google Shape;2177;p63"/>
            <p:cNvSpPr/>
            <p:nvPr/>
          </p:nvSpPr>
          <p:spPr>
            <a:xfrm>
              <a:off x="1335275" y="2180367"/>
              <a:ext cx="819527" cy="427661"/>
            </a:xfrm>
            <a:prstGeom prst="homePlate">
              <a:avLst>
                <a:gd name="adj" fmla="val 51801"/>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0" i="0" u="none" strike="noStrike" kern="0" cap="none" spc="0" normalizeH="0" baseline="0" noProof="0">
                <a:ln>
                  <a:noFill/>
                </a:ln>
                <a:solidFill>
                  <a:srgbClr val="E9B09D"/>
                </a:solidFill>
                <a:effectLst/>
                <a:uLnTx/>
                <a:uFillTx/>
                <a:latin typeface="Barlow Semi Condensed SemiBold"/>
                <a:ea typeface="Barlow Semi Condensed SemiBold"/>
                <a:cs typeface="Barlow Semi Condensed SemiBold"/>
                <a:sym typeface="Barlow Semi Condensed SemiBold"/>
              </a:endParaRPr>
            </a:p>
          </p:txBody>
        </p:sp>
        <p:sp>
          <p:nvSpPr>
            <p:cNvPr id="21" name="Rectangle 20"/>
            <p:cNvSpPr/>
            <p:nvPr/>
          </p:nvSpPr>
          <p:spPr>
            <a:xfrm>
              <a:off x="1335276" y="2197378"/>
              <a:ext cx="659155" cy="41708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700" b="1" i="1" u="none" strike="noStrike" kern="0" cap="none" spc="0" normalizeH="0" baseline="0" noProof="0">
                  <a:ln>
                    <a:noFill/>
                  </a:ln>
                  <a:solidFill>
                    <a:srgbClr val="000000"/>
                  </a:solidFill>
                  <a:effectLst/>
                  <a:uLnTx/>
                  <a:uFillTx/>
                  <a:latin typeface="Arial" panose="020B0604020202020204" pitchFamily="34" charset="0"/>
                  <a:ea typeface="+mn-ea"/>
                  <a:cs typeface="Arial"/>
                  <a:sym typeface="Arial"/>
                </a:rPr>
                <a:t>Giải</a:t>
              </a:r>
              <a:r>
                <a:rPr kumimoji="0" lang="en-US" sz="1700" b="1" i="1" u="none" strike="noStrike" kern="0" cap="none" spc="0" normalizeH="0" baseline="0" noProof="0">
                  <a:ln>
                    <a:noFill/>
                  </a:ln>
                  <a:solidFill>
                    <a:srgbClr val="000000"/>
                  </a:solidFill>
                  <a:effectLst/>
                  <a:uLnTx/>
                  <a:uFillTx/>
                  <a:latin typeface="Calibri"/>
                  <a:ea typeface="+mn-ea"/>
                  <a:cs typeface="Arial"/>
                  <a:sym typeface="Arial"/>
                </a:rPr>
                <a:t>:</a:t>
              </a:r>
              <a:endParaRPr kumimoji="0" lang="en-US" sz="1700" b="1" i="1" u="none" strike="noStrike" kern="0" cap="none" spc="0" normalizeH="0" baseline="0" noProof="0" dirty="0">
                <a:ln>
                  <a:noFill/>
                </a:ln>
                <a:solidFill>
                  <a:srgbClr val="000000"/>
                </a:solidFill>
                <a:effectLst/>
                <a:uLnTx/>
                <a:uFillTx/>
                <a:latin typeface="Arial"/>
                <a:ea typeface="+mn-ea"/>
                <a:cs typeface="Arial"/>
                <a:sym typeface="Arial"/>
              </a:endParaRPr>
            </a:p>
          </p:txBody>
        </p:sp>
      </p:grpSp>
      <mc:AlternateContent xmlns:mc="http://schemas.openxmlformats.org/markup-compatibility/2006">
        <mc:Choice xmlns:a14="http://schemas.microsoft.com/office/drawing/2010/main" Requires="a14">
          <p:sp>
            <p:nvSpPr>
              <p:cNvPr id="5" name="Rectangle 4"/>
              <p:cNvSpPr/>
              <p:nvPr/>
            </p:nvSpPr>
            <p:spPr>
              <a:xfrm>
                <a:off x="1358323" y="936438"/>
                <a:ext cx="6954363" cy="3938322"/>
              </a:xfrm>
              <a:prstGeom prst="rect">
                <a:avLst/>
              </a:prstGeom>
            </p:spPr>
            <p:txBody>
              <a:bodyPr wrap="square">
                <a:spAutoFit/>
              </a:bodyPr>
              <a:lstStyle/>
              <a:p>
                <a:pPr marL="285750" lvl="0" indent="-285750" algn="just">
                  <a:lnSpc>
                    <a:spcPct val="165000"/>
                  </a:lnSpc>
                  <a:spcBef>
                    <a:spcPts val="300"/>
                  </a:spcBef>
                  <a:spcAft>
                    <a:spcPts val="300"/>
                  </a:spcAft>
                  <a:buFont typeface="Arial" panose="020B0604020202020204" pitchFamily="34" charset="0"/>
                  <a:buChar char="•"/>
                  <a:defRPr/>
                </a:pPr>
                <a:r>
                  <a:rPr lang="en-US" sz="1700" kern="100">
                    <a:ea typeface="Georgia" panose="02040502050405020303" pitchFamily="18" charset="0"/>
                    <a:cs typeface="Times New Roman" panose="02020603050405020304" pitchFamily="18" charset="0"/>
                  </a:rPr>
                  <a:t>Với hệ 3 thành phần: Gọi </a:t>
                </a:r>
                <a14:m>
                  <m:oMath xmlns:m="http://schemas.openxmlformats.org/officeDocument/2006/math">
                    <m:r>
                      <a:rPr lang="en-US" sz="1700" i="1" kern="100">
                        <a:latin typeface="Cambria Math" panose="02040503050406030204" pitchFamily="18" charset="0"/>
                        <a:ea typeface="Aptos"/>
                        <a:cs typeface="Times New Roman" panose="02020603050405020304" pitchFamily="18" charset="0"/>
                      </a:rPr>
                      <m:t>𝑌</m:t>
                    </m:r>
                  </m:oMath>
                </a14:m>
                <a:r>
                  <a:rPr lang="en-US" sz="1700" kern="100">
                    <a:ea typeface="Georgia" panose="02040502050405020303" pitchFamily="18" charset="0"/>
                    <a:cs typeface="Times New Roman" panose="02020603050405020304" pitchFamily="18" charset="0"/>
                  </a:rPr>
                  <a:t> là số thành phần hoạt động</a:t>
                </a:r>
                <a:r>
                  <a:rPr lang="en-US" sz="1700" kern="100">
                    <a:ea typeface="Georgia" panose="02040502050405020303" pitchFamily="18" charset="0"/>
                    <a:cs typeface="Times New Roman" panose="02020603050405020304" pitchFamily="18" charset="0"/>
                  </a:rPr>
                  <a:t>. </a:t>
                </a:r>
                <a:endParaRPr lang="en-US" sz="1700" kern="100" smtClean="0">
                  <a:ea typeface="Georgia" panose="02040502050405020303" pitchFamily="18" charset="0"/>
                  <a:cs typeface="Times New Roman" panose="02020603050405020304" pitchFamily="18" charset="0"/>
                </a:endParaRPr>
              </a:p>
              <a:p>
                <a:pPr lvl="0" algn="just">
                  <a:lnSpc>
                    <a:spcPct val="165000"/>
                  </a:lnSpc>
                  <a:spcBef>
                    <a:spcPts val="300"/>
                  </a:spcBef>
                  <a:spcAft>
                    <a:spcPts val="300"/>
                  </a:spcAft>
                  <a:defRPr/>
                </a:pPr>
                <a:r>
                  <a:rPr lang="en-US" sz="1700" kern="100" smtClean="0">
                    <a:ea typeface="Georgia" panose="02040502050405020303" pitchFamily="18" charset="0"/>
                    <a:cs typeface="Times New Roman" panose="02020603050405020304" pitchFamily="18" charset="0"/>
                  </a:rPr>
                  <a:t>Ta </a:t>
                </a:r>
                <a:r>
                  <a:rPr lang="en-US" sz="1700" kern="100">
                    <a:ea typeface="Georgia" panose="02040502050405020303" pitchFamily="18" charset="0"/>
                    <a:cs typeface="Times New Roman" panose="02020603050405020304" pitchFamily="18" charset="0"/>
                  </a:rPr>
                  <a:t>có </a:t>
                </a:r>
                <a14:m>
                  <m:oMath xmlns:m="http://schemas.openxmlformats.org/officeDocument/2006/math">
                    <m:r>
                      <a:rPr lang="en-US" sz="1700" i="1" kern="100">
                        <a:latin typeface="Cambria Math" panose="02040503050406030204" pitchFamily="18" charset="0"/>
                        <a:ea typeface="Aptos"/>
                        <a:cs typeface="Times New Roman" panose="02020603050405020304" pitchFamily="18" charset="0"/>
                      </a:rPr>
                      <m:t>𝑌</m:t>
                    </m:r>
                    <m:r>
                      <a:rPr lang="en-US" sz="1700" kern="100">
                        <a:latin typeface="Cambria Math" panose="02040503050406030204" pitchFamily="18" charset="0"/>
                        <a:ea typeface="Aptos"/>
                        <a:cs typeface="Times New Roman" panose="02020603050405020304" pitchFamily="18" charset="0"/>
                      </a:rPr>
                      <m:t>∼</m:t>
                    </m:r>
                    <m:r>
                      <a:rPr lang="en-US" sz="1700" i="1" kern="100">
                        <a:latin typeface="Cambria Math" panose="02040503050406030204" pitchFamily="18" charset="0"/>
                        <a:ea typeface="Aptos"/>
                        <a:cs typeface="Times New Roman" panose="02020603050405020304" pitchFamily="18" charset="0"/>
                      </a:rPr>
                      <m:t>𝐵</m:t>
                    </m:r>
                    <m:r>
                      <a:rPr lang="en-US" sz="1700" kern="100">
                        <a:latin typeface="Cambria Math" panose="02040503050406030204" pitchFamily="18" charset="0"/>
                        <a:ea typeface="Aptos"/>
                        <a:cs typeface="Times New Roman" panose="02020603050405020304" pitchFamily="18" charset="0"/>
                      </a:rPr>
                      <m:t>(3,</m:t>
                    </m:r>
                    <m:r>
                      <a:rPr lang="en-US" sz="1700" i="1" kern="100">
                        <a:latin typeface="Cambria Math" panose="02040503050406030204" pitchFamily="18" charset="0"/>
                        <a:ea typeface="Aptos"/>
                        <a:cs typeface="Times New Roman" panose="02020603050405020304" pitchFamily="18" charset="0"/>
                      </a:rPr>
                      <m:t>𝑝</m:t>
                    </m:r>
                    <m:r>
                      <a:rPr lang="en-US" sz="1700" kern="100">
                        <a:latin typeface="Cambria Math" panose="02040503050406030204" pitchFamily="18" charset="0"/>
                        <a:ea typeface="Aptos"/>
                        <a:cs typeface="Times New Roman" panose="02020603050405020304" pitchFamily="18" charset="0"/>
                      </a:rPr>
                      <m:t>)</m:t>
                    </m:r>
                  </m:oMath>
                </a14:m>
                <a:r>
                  <a:rPr lang="en-US" sz="1700" kern="100">
                    <a:ea typeface="Georgia" panose="02040502050405020303" pitchFamily="18" charset="0"/>
                    <a:cs typeface="Times New Roman" panose="02020603050405020304" pitchFamily="18" charset="0"/>
                  </a:rPr>
                  <a:t>. </a:t>
                </a:r>
                <a:endParaRPr lang="en-US" sz="1700" kern="100">
                  <a:ea typeface="Georgia" panose="02040502050405020303" pitchFamily="18" charset="0"/>
                  <a:cs typeface="Times New Roman" panose="02020603050405020304" pitchFamily="18" charset="0"/>
                </a:endParaRPr>
              </a:p>
              <a:p>
                <a:pPr lvl="0" algn="just">
                  <a:lnSpc>
                    <a:spcPct val="165000"/>
                  </a:lnSpc>
                  <a:spcBef>
                    <a:spcPts val="300"/>
                  </a:spcBef>
                  <a:spcAft>
                    <a:spcPts val="300"/>
                  </a:spcAft>
                  <a:defRPr/>
                </a:pPr>
                <a:r>
                  <a:rPr lang="en-US" sz="1700" kern="100">
                    <a:ea typeface="Georgia" panose="02040502050405020303" pitchFamily="18" charset="0"/>
                    <a:cs typeface="Times New Roman" panose="02020603050405020304" pitchFamily="18" charset="0"/>
                  </a:rPr>
                  <a:t>Hệ </a:t>
                </a:r>
                <a:r>
                  <a:rPr lang="en-US" sz="1700" kern="100">
                    <a:ea typeface="Georgia" panose="02040502050405020303" pitchFamily="18" charset="0"/>
                    <a:cs typeface="Times New Roman" panose="02020603050405020304" pitchFamily="18" charset="0"/>
                  </a:rPr>
                  <a:t>hoạt động nếu </a:t>
                </a:r>
                <a14:m>
                  <m:oMath xmlns:m="http://schemas.openxmlformats.org/officeDocument/2006/math">
                    <m:r>
                      <a:rPr lang="en-US" sz="1700" i="1" kern="100">
                        <a:latin typeface="Cambria Math" panose="02040503050406030204" pitchFamily="18" charset="0"/>
                        <a:ea typeface="Aptos"/>
                        <a:cs typeface="Times New Roman" panose="02020603050405020304" pitchFamily="18" charset="0"/>
                      </a:rPr>
                      <m:t>𝑌</m:t>
                    </m:r>
                    <m:r>
                      <a:rPr lang="en-US" sz="1700" kern="100">
                        <a:latin typeface="Cambria Math" panose="02040503050406030204" pitchFamily="18" charset="0"/>
                        <a:ea typeface="Aptos"/>
                        <a:cs typeface="Times New Roman" panose="02020603050405020304" pitchFamily="18" charset="0"/>
                      </a:rPr>
                      <m:t>≥2</m:t>
                    </m:r>
                  </m:oMath>
                </a14:m>
                <a:r>
                  <a:rPr lang="en-US" sz="1700" kern="100">
                    <a:ea typeface="Georgia" panose="02040502050405020303" pitchFamily="18" charset="0"/>
                    <a:cs typeface="Times New Roman" panose="02020603050405020304" pitchFamily="18" charset="0"/>
                  </a:rPr>
                  <a:t>. Xác suất để hệ thống hoạt động là:</a:t>
                </a:r>
                <a:endParaRPr lang="en-US" sz="1700" kern="100">
                  <a:ea typeface="Aptos"/>
                  <a:cs typeface="Times New Roman" panose="02020603050405020304" pitchFamily="18" charset="0"/>
                </a:endParaRPr>
              </a:p>
              <a:p>
                <a:pPr lvl="0" algn="ctr">
                  <a:lnSpc>
                    <a:spcPct val="165000"/>
                  </a:lnSpc>
                  <a:spcBef>
                    <a:spcPts val="300"/>
                  </a:spcBef>
                  <a:spcAft>
                    <a:spcPts val="300"/>
                  </a:spcAft>
                  <a:defRPr/>
                </a:pPr>
                <a:r>
                  <a:rPr lang="en-US" sz="1700" kern="100">
                    <a:ea typeface="Georgia" panose="02040502050405020303" pitchFamily="18" charset="0"/>
                    <a:cs typeface="Times New Roman" panose="02020603050405020304" pitchFamily="18" charset="0"/>
                  </a:rPr>
                  <a:t> </a:t>
                </a:r>
                <a14:m>
                  <m:oMath xmlns:m="http://schemas.openxmlformats.org/officeDocument/2006/math">
                    <m:r>
                      <a:rPr lang="en-US" sz="1700" i="1" kern="100">
                        <a:latin typeface="Cambria Math" panose="02040503050406030204" pitchFamily="18" charset="0"/>
                        <a:ea typeface="Aptos"/>
                        <a:cs typeface="Times New Roman" panose="02020603050405020304" pitchFamily="18" charset="0"/>
                      </a:rPr>
                      <m:t>𝑃</m:t>
                    </m:r>
                    <m:r>
                      <a:rPr lang="en-US" sz="1700" kern="100">
                        <a:latin typeface="Cambria Math" panose="02040503050406030204" pitchFamily="18" charset="0"/>
                        <a:ea typeface="Aptos"/>
                        <a:cs typeface="Times New Roman" panose="02020603050405020304" pitchFamily="18" charset="0"/>
                      </a:rPr>
                      <m:t>(</m:t>
                    </m:r>
                    <m:r>
                      <a:rPr lang="en-US" sz="1700" i="1" kern="100">
                        <a:latin typeface="Cambria Math" panose="02040503050406030204" pitchFamily="18" charset="0"/>
                        <a:ea typeface="Aptos"/>
                        <a:cs typeface="Times New Roman" panose="02020603050405020304" pitchFamily="18" charset="0"/>
                      </a:rPr>
                      <m:t>𝑌</m:t>
                    </m:r>
                    <m:r>
                      <a:rPr lang="en-US" sz="1700" kern="100">
                        <a:latin typeface="Cambria Math" panose="02040503050406030204" pitchFamily="18" charset="0"/>
                        <a:ea typeface="Aptos"/>
                        <a:cs typeface="Times New Roman" panose="02020603050405020304" pitchFamily="18" charset="0"/>
                      </a:rPr>
                      <m:t>≥2)=</m:t>
                    </m:r>
                    <m:r>
                      <a:rPr lang="en-US" sz="1700" i="1" kern="100">
                        <a:latin typeface="Cambria Math" panose="02040503050406030204" pitchFamily="18" charset="0"/>
                        <a:ea typeface="Aptos"/>
                        <a:cs typeface="Times New Roman" panose="02020603050405020304" pitchFamily="18" charset="0"/>
                      </a:rPr>
                      <m:t>𝑃</m:t>
                    </m:r>
                    <m:r>
                      <a:rPr lang="en-US" sz="1700" kern="100">
                        <a:latin typeface="Cambria Math" panose="02040503050406030204" pitchFamily="18" charset="0"/>
                        <a:ea typeface="Aptos"/>
                        <a:cs typeface="Times New Roman" panose="02020603050405020304" pitchFamily="18" charset="0"/>
                      </a:rPr>
                      <m:t>(</m:t>
                    </m:r>
                    <m:r>
                      <a:rPr lang="en-US" sz="1700" i="1" kern="100">
                        <a:latin typeface="Cambria Math" panose="02040503050406030204" pitchFamily="18" charset="0"/>
                        <a:ea typeface="Aptos"/>
                        <a:cs typeface="Times New Roman" panose="02020603050405020304" pitchFamily="18" charset="0"/>
                      </a:rPr>
                      <m:t>𝑌</m:t>
                    </m:r>
                    <m:r>
                      <a:rPr lang="en-US" sz="1700" kern="100">
                        <a:latin typeface="Cambria Math" panose="02040503050406030204" pitchFamily="18" charset="0"/>
                        <a:ea typeface="Aptos"/>
                        <a:cs typeface="Times New Roman" panose="02020603050405020304" pitchFamily="18" charset="0"/>
                      </a:rPr>
                      <m:t>=2)+</m:t>
                    </m:r>
                    <m:r>
                      <a:rPr lang="en-US" sz="1700" i="1" kern="100">
                        <a:latin typeface="Cambria Math" panose="02040503050406030204" pitchFamily="18" charset="0"/>
                        <a:ea typeface="Aptos"/>
                        <a:cs typeface="Times New Roman" panose="02020603050405020304" pitchFamily="18" charset="0"/>
                      </a:rPr>
                      <m:t>𝑃</m:t>
                    </m:r>
                    <m:r>
                      <a:rPr lang="en-US" sz="1700" kern="100">
                        <a:latin typeface="Cambria Math" panose="02040503050406030204" pitchFamily="18" charset="0"/>
                        <a:ea typeface="Aptos"/>
                        <a:cs typeface="Times New Roman" panose="02020603050405020304" pitchFamily="18" charset="0"/>
                      </a:rPr>
                      <m:t>(</m:t>
                    </m:r>
                    <m:r>
                      <a:rPr lang="en-US" sz="1700" i="1" kern="100">
                        <a:latin typeface="Cambria Math" panose="02040503050406030204" pitchFamily="18" charset="0"/>
                        <a:ea typeface="Aptos"/>
                        <a:cs typeface="Times New Roman" panose="02020603050405020304" pitchFamily="18" charset="0"/>
                      </a:rPr>
                      <m:t>𝑌</m:t>
                    </m:r>
                    <m:r>
                      <a:rPr lang="en-US" sz="1700" kern="100">
                        <a:latin typeface="Cambria Math" panose="02040503050406030204" pitchFamily="18" charset="0"/>
                        <a:ea typeface="Aptos"/>
                        <a:cs typeface="Times New Roman" panose="02020603050405020304" pitchFamily="18" charset="0"/>
                      </a:rPr>
                      <m:t>=3)=</m:t>
                    </m:r>
                    <m:sSubSup>
                      <m:sSubSupPr>
                        <m:ctrlPr>
                          <a:rPr lang="en-US" sz="1700" i="1" kern="100">
                            <a:latin typeface="Cambria Math" panose="02040503050406030204" pitchFamily="18" charset="0"/>
                            <a:ea typeface="Aptos"/>
                            <a:cs typeface="Times New Roman" panose="02020603050405020304" pitchFamily="18" charset="0"/>
                          </a:rPr>
                        </m:ctrlPr>
                      </m:sSubSupPr>
                      <m:e>
                        <m:r>
                          <a:rPr lang="en-US" sz="1700" i="1" kern="100">
                            <a:latin typeface="Cambria Math" panose="02040503050406030204" pitchFamily="18" charset="0"/>
                            <a:ea typeface="Aptos"/>
                            <a:cs typeface="Times New Roman" panose="02020603050405020304" pitchFamily="18" charset="0"/>
                          </a:rPr>
                          <m:t>𝐶</m:t>
                        </m:r>
                      </m:e>
                      <m:sub>
                        <m:r>
                          <a:rPr lang="en-US" sz="1700" kern="100">
                            <a:latin typeface="Cambria Math" panose="02040503050406030204" pitchFamily="18" charset="0"/>
                            <a:ea typeface="Aptos"/>
                            <a:cs typeface="Times New Roman" panose="02020603050405020304" pitchFamily="18" charset="0"/>
                          </a:rPr>
                          <m:t>3</m:t>
                        </m:r>
                      </m:sub>
                      <m:sup>
                        <m:r>
                          <a:rPr lang="en-US" sz="1700" kern="100">
                            <a:latin typeface="Cambria Math" panose="02040503050406030204" pitchFamily="18" charset="0"/>
                            <a:ea typeface="Aptos"/>
                            <a:cs typeface="Times New Roman" panose="02020603050405020304" pitchFamily="18" charset="0"/>
                          </a:rPr>
                          <m:t>2</m:t>
                        </m:r>
                      </m:sup>
                    </m:sSubSup>
                    <m:sSup>
                      <m:sSupPr>
                        <m:ctrlPr>
                          <a:rPr lang="en-US" sz="1700" i="1" kern="100">
                            <a:latin typeface="Cambria Math" panose="02040503050406030204" pitchFamily="18" charset="0"/>
                            <a:ea typeface="Aptos"/>
                            <a:cs typeface="Times New Roman" panose="02020603050405020304" pitchFamily="18" charset="0"/>
                          </a:rPr>
                        </m:ctrlPr>
                      </m:sSupPr>
                      <m:e>
                        <m:r>
                          <a:rPr lang="en-US" sz="1700" i="1" kern="100">
                            <a:latin typeface="Cambria Math" panose="02040503050406030204" pitchFamily="18" charset="0"/>
                            <a:ea typeface="Aptos"/>
                            <a:cs typeface="Times New Roman" panose="02020603050405020304" pitchFamily="18" charset="0"/>
                          </a:rPr>
                          <m:t>𝑝</m:t>
                        </m:r>
                      </m:e>
                      <m:sup>
                        <m:r>
                          <a:rPr lang="en-US" sz="1700" kern="100">
                            <a:latin typeface="Cambria Math" panose="02040503050406030204" pitchFamily="18" charset="0"/>
                            <a:ea typeface="Aptos"/>
                            <a:cs typeface="Times New Roman" panose="02020603050405020304" pitchFamily="18" charset="0"/>
                          </a:rPr>
                          <m:t>2</m:t>
                        </m:r>
                      </m:sup>
                    </m:sSup>
                    <m:r>
                      <a:rPr lang="en-US" sz="1700" kern="100">
                        <a:latin typeface="Cambria Math" panose="02040503050406030204" pitchFamily="18" charset="0"/>
                        <a:ea typeface="Aptos"/>
                        <a:cs typeface="Times New Roman" panose="02020603050405020304" pitchFamily="18" charset="0"/>
                      </a:rPr>
                      <m:t>(1</m:t>
                    </m:r>
                    <m:r>
                      <a:rPr lang="en-US" sz="1700" i="1" kern="100">
                        <a:latin typeface="Cambria Math" panose="02040503050406030204" pitchFamily="18" charset="0"/>
                        <a:ea typeface="Aptos"/>
                        <a:cs typeface="Times New Roman" panose="02020603050405020304" pitchFamily="18" charset="0"/>
                      </a:rPr>
                      <m:t>−</m:t>
                    </m:r>
                    <m:r>
                      <a:rPr lang="en-US" sz="1700" i="1" kern="100">
                        <a:latin typeface="Cambria Math" panose="02040503050406030204" pitchFamily="18" charset="0"/>
                        <a:ea typeface="Aptos"/>
                        <a:cs typeface="Times New Roman" panose="02020603050405020304" pitchFamily="18" charset="0"/>
                      </a:rPr>
                      <m:t>𝑝</m:t>
                    </m:r>
                    <m:r>
                      <a:rPr lang="en-US" sz="1700" kern="100">
                        <a:latin typeface="Cambria Math" panose="02040503050406030204" pitchFamily="18" charset="0"/>
                        <a:ea typeface="Aptos"/>
                        <a:cs typeface="Times New Roman" panose="02020603050405020304" pitchFamily="18" charset="0"/>
                      </a:rPr>
                      <m:t>)+</m:t>
                    </m:r>
                    <m:sSup>
                      <m:sSupPr>
                        <m:ctrlPr>
                          <a:rPr lang="en-US" sz="1700" i="1" kern="100">
                            <a:latin typeface="Cambria Math" panose="02040503050406030204" pitchFamily="18" charset="0"/>
                            <a:ea typeface="Aptos"/>
                            <a:cs typeface="Times New Roman" panose="02020603050405020304" pitchFamily="18" charset="0"/>
                          </a:rPr>
                        </m:ctrlPr>
                      </m:sSupPr>
                      <m:e>
                        <m:r>
                          <a:rPr lang="en-US" sz="1700" i="1" kern="100">
                            <a:latin typeface="Cambria Math" panose="02040503050406030204" pitchFamily="18" charset="0"/>
                            <a:ea typeface="Aptos"/>
                            <a:cs typeface="Times New Roman" panose="02020603050405020304" pitchFamily="18" charset="0"/>
                          </a:rPr>
                          <m:t>𝑝</m:t>
                        </m:r>
                      </m:e>
                      <m:sup>
                        <m:r>
                          <a:rPr lang="en-US" sz="1700" kern="100">
                            <a:latin typeface="Cambria Math" panose="02040503050406030204" pitchFamily="18" charset="0"/>
                            <a:ea typeface="Aptos"/>
                            <a:cs typeface="Times New Roman" panose="02020603050405020304" pitchFamily="18" charset="0"/>
                          </a:rPr>
                          <m:t>3</m:t>
                        </m:r>
                      </m:sup>
                    </m:sSup>
                  </m:oMath>
                </a14:m>
                <a:endParaRPr lang="en-US" sz="1700" kern="100">
                  <a:ea typeface="Aptos"/>
                  <a:cs typeface="Times New Roman" panose="02020603050405020304" pitchFamily="18" charset="0"/>
                </a:endParaRPr>
              </a:p>
              <a:p>
                <a:pPr lvl="0" algn="just">
                  <a:lnSpc>
                    <a:spcPct val="165000"/>
                  </a:lnSpc>
                  <a:spcBef>
                    <a:spcPts val="300"/>
                  </a:spcBef>
                  <a:spcAft>
                    <a:spcPts val="300"/>
                  </a:spcAft>
                  <a:defRPr/>
                </a:pPr>
                <a:r>
                  <a:rPr lang="en-US" sz="1700" kern="100">
                    <a:ea typeface="Georgia" panose="02040502050405020303" pitchFamily="18" charset="0"/>
                    <a:cs typeface="Times New Roman" panose="02020603050405020304" pitchFamily="18" charset="0"/>
                  </a:rPr>
                  <a:t>Hệ 5 thành </a:t>
                </a:r>
                <a:r>
                  <a:rPr lang="en-US" sz="1700" kern="100">
                    <a:ea typeface="Georgia" panose="02040502050405020303" pitchFamily="18" charset="0"/>
                    <a:cs typeface="Times New Roman" panose="02020603050405020304" pitchFamily="18" charset="0"/>
                  </a:rPr>
                  <a:t>phần </a:t>
                </a:r>
                <a:r>
                  <a:rPr lang="en-US" sz="1700" kern="100">
                    <a:ea typeface="Georgia" panose="02040502050405020303" pitchFamily="18" charset="0"/>
                    <a:cs typeface="Times New Roman" panose="02020603050405020304" pitchFamily="18" charset="0"/>
                  </a:rPr>
                  <a:t>tốt hơn hệ 3 thành </a:t>
                </a:r>
                <a:r>
                  <a:rPr lang="en-US" sz="1700" kern="100">
                    <a:ea typeface="Georgia" panose="02040502050405020303" pitchFamily="18" charset="0"/>
                    <a:cs typeface="Times New Roman" panose="02020603050405020304" pitchFamily="18" charset="0"/>
                  </a:rPr>
                  <a:t>phần </a:t>
                </a:r>
                <a:r>
                  <a:rPr lang="en-US" sz="1700" kern="100">
                    <a:ea typeface="Georgia" panose="02040502050405020303" pitchFamily="18" charset="0"/>
                    <a:cs typeface="Times New Roman" panose="02020603050405020304" pitchFamily="18" charset="0"/>
                  </a:rPr>
                  <a:t>khi và chỉ khi</a:t>
                </a:r>
                <a:endParaRPr lang="en-US" sz="1700" kern="100">
                  <a:ea typeface="Aptos"/>
                  <a:cs typeface="Times New Roman" panose="02020603050405020304" pitchFamily="18" charset="0"/>
                </a:endParaRPr>
              </a:p>
              <a:p>
                <a:pPr lvl="0" algn="just">
                  <a:lnSpc>
                    <a:spcPct val="165000"/>
                  </a:lnSpc>
                  <a:spcBef>
                    <a:spcPts val="300"/>
                  </a:spcBef>
                  <a:spcAft>
                    <a:spcPts val="300"/>
                  </a:spcAft>
                  <a:defRPr/>
                </a:pPr>
                <a14:m>
                  <m:oMathPara xmlns:m="http://schemas.openxmlformats.org/officeDocument/2006/math">
                    <m:oMathParaPr>
                      <m:jc m:val="centerGroup"/>
                    </m:oMathParaPr>
                    <m:oMath xmlns:m="http://schemas.openxmlformats.org/officeDocument/2006/math">
                      <m:sSubSup>
                        <m:sSubSupPr>
                          <m:ctrlPr>
                            <a:rPr lang="en-US" sz="1700" i="1" kern="100">
                              <a:latin typeface="Cambria Math" panose="02040503050406030204" pitchFamily="18" charset="0"/>
                              <a:ea typeface="Aptos"/>
                              <a:cs typeface="Times New Roman" panose="02020603050405020304" pitchFamily="18" charset="0"/>
                            </a:rPr>
                          </m:ctrlPr>
                        </m:sSubSupPr>
                        <m:e>
                          <m:r>
                            <a:rPr lang="en-US" sz="1700" i="1" kern="100">
                              <a:latin typeface="Cambria Math" panose="02040503050406030204" pitchFamily="18" charset="0"/>
                              <a:ea typeface="Aptos"/>
                              <a:cs typeface="Times New Roman" panose="02020603050405020304" pitchFamily="18" charset="0"/>
                            </a:rPr>
                            <m:t>𝐶</m:t>
                          </m:r>
                        </m:e>
                        <m:sub>
                          <m:r>
                            <a:rPr lang="en-US" sz="1700" kern="100">
                              <a:latin typeface="Cambria Math" panose="02040503050406030204" pitchFamily="18" charset="0"/>
                              <a:ea typeface="Aptos"/>
                              <a:cs typeface="Times New Roman" panose="02020603050405020304" pitchFamily="18" charset="0"/>
                            </a:rPr>
                            <m:t>5</m:t>
                          </m:r>
                        </m:sub>
                        <m:sup>
                          <m:r>
                            <a:rPr lang="en-US" sz="1700" kern="100">
                              <a:latin typeface="Cambria Math" panose="02040503050406030204" pitchFamily="18" charset="0"/>
                              <a:ea typeface="Aptos"/>
                              <a:cs typeface="Times New Roman" panose="02020603050405020304" pitchFamily="18" charset="0"/>
                            </a:rPr>
                            <m:t>3</m:t>
                          </m:r>
                        </m:sup>
                      </m:sSubSup>
                      <m:sSup>
                        <m:sSupPr>
                          <m:ctrlPr>
                            <a:rPr lang="en-US" sz="1700" i="1" kern="100">
                              <a:latin typeface="Cambria Math" panose="02040503050406030204" pitchFamily="18" charset="0"/>
                              <a:ea typeface="Aptos"/>
                              <a:cs typeface="Times New Roman" panose="02020603050405020304" pitchFamily="18" charset="0"/>
                            </a:rPr>
                          </m:ctrlPr>
                        </m:sSupPr>
                        <m:e>
                          <m:r>
                            <a:rPr lang="en-US" sz="1700" i="1" kern="100">
                              <a:latin typeface="Cambria Math" panose="02040503050406030204" pitchFamily="18" charset="0"/>
                              <a:ea typeface="Aptos"/>
                              <a:cs typeface="Times New Roman" panose="02020603050405020304" pitchFamily="18" charset="0"/>
                            </a:rPr>
                            <m:t>𝑝</m:t>
                          </m:r>
                        </m:e>
                        <m:sup>
                          <m:r>
                            <a:rPr lang="en-US" sz="1700" kern="100">
                              <a:latin typeface="Cambria Math" panose="02040503050406030204" pitchFamily="18" charset="0"/>
                              <a:ea typeface="Aptos"/>
                              <a:cs typeface="Times New Roman" panose="02020603050405020304" pitchFamily="18" charset="0"/>
                            </a:rPr>
                            <m:t>3</m:t>
                          </m:r>
                        </m:sup>
                      </m:sSup>
                      <m:r>
                        <a:rPr lang="en-US" sz="1700" kern="100">
                          <a:latin typeface="Cambria Math" panose="02040503050406030204" pitchFamily="18" charset="0"/>
                          <a:ea typeface="Aptos"/>
                          <a:cs typeface="Times New Roman" panose="02020603050405020304" pitchFamily="18" charset="0"/>
                        </a:rPr>
                        <m:t>(1</m:t>
                      </m:r>
                      <m:r>
                        <a:rPr lang="en-US" sz="1700" i="1" kern="100">
                          <a:latin typeface="Cambria Math" panose="02040503050406030204" pitchFamily="18" charset="0"/>
                          <a:ea typeface="Aptos"/>
                          <a:cs typeface="Times New Roman" panose="02020603050405020304" pitchFamily="18" charset="0"/>
                        </a:rPr>
                        <m:t>−</m:t>
                      </m:r>
                      <m:r>
                        <a:rPr lang="en-US" sz="1700" i="1" kern="100">
                          <a:latin typeface="Cambria Math" panose="02040503050406030204" pitchFamily="18" charset="0"/>
                          <a:ea typeface="Aptos"/>
                          <a:cs typeface="Times New Roman" panose="02020603050405020304" pitchFamily="18" charset="0"/>
                        </a:rPr>
                        <m:t>𝑝</m:t>
                      </m:r>
                      <m:sSup>
                        <m:sSupPr>
                          <m:ctrlPr>
                            <a:rPr lang="en-US" sz="1700" i="1" kern="100">
                              <a:latin typeface="Cambria Math" panose="02040503050406030204" pitchFamily="18" charset="0"/>
                              <a:ea typeface="Aptos"/>
                              <a:cs typeface="Times New Roman" panose="02020603050405020304" pitchFamily="18" charset="0"/>
                            </a:rPr>
                          </m:ctrlPr>
                        </m:sSupPr>
                        <m:e>
                          <m:r>
                            <a:rPr lang="en-US" sz="1700" kern="100">
                              <a:latin typeface="Cambria Math" panose="02040503050406030204" pitchFamily="18" charset="0"/>
                              <a:ea typeface="Aptos"/>
                              <a:cs typeface="Times New Roman" panose="02020603050405020304" pitchFamily="18" charset="0"/>
                            </a:rPr>
                            <m:t>)</m:t>
                          </m:r>
                        </m:e>
                        <m:sup>
                          <m:r>
                            <a:rPr lang="en-US" sz="1700" kern="100">
                              <a:latin typeface="Cambria Math" panose="02040503050406030204" pitchFamily="18" charset="0"/>
                              <a:ea typeface="Aptos"/>
                              <a:cs typeface="Times New Roman" panose="02020603050405020304" pitchFamily="18" charset="0"/>
                            </a:rPr>
                            <m:t>2</m:t>
                          </m:r>
                        </m:sup>
                      </m:sSup>
                      <m:r>
                        <a:rPr lang="en-US" sz="1700" kern="100">
                          <a:latin typeface="Cambria Math" panose="02040503050406030204" pitchFamily="18" charset="0"/>
                          <a:ea typeface="Aptos"/>
                          <a:cs typeface="Times New Roman" panose="02020603050405020304" pitchFamily="18" charset="0"/>
                        </a:rPr>
                        <m:t>+</m:t>
                      </m:r>
                      <m:sSubSup>
                        <m:sSubSupPr>
                          <m:ctrlPr>
                            <a:rPr lang="en-US" sz="1700" i="1" kern="100">
                              <a:latin typeface="Cambria Math" panose="02040503050406030204" pitchFamily="18" charset="0"/>
                              <a:ea typeface="Aptos"/>
                              <a:cs typeface="Times New Roman" panose="02020603050405020304" pitchFamily="18" charset="0"/>
                            </a:rPr>
                          </m:ctrlPr>
                        </m:sSubSupPr>
                        <m:e>
                          <m:r>
                            <a:rPr lang="en-US" sz="1700" i="1" kern="100">
                              <a:latin typeface="Cambria Math" panose="02040503050406030204" pitchFamily="18" charset="0"/>
                              <a:ea typeface="Aptos"/>
                              <a:cs typeface="Times New Roman" panose="02020603050405020304" pitchFamily="18" charset="0"/>
                            </a:rPr>
                            <m:t>𝐶</m:t>
                          </m:r>
                        </m:e>
                        <m:sub>
                          <m:r>
                            <a:rPr lang="en-US" sz="1700" kern="100">
                              <a:latin typeface="Cambria Math" panose="02040503050406030204" pitchFamily="18" charset="0"/>
                              <a:ea typeface="Aptos"/>
                              <a:cs typeface="Times New Roman" panose="02020603050405020304" pitchFamily="18" charset="0"/>
                            </a:rPr>
                            <m:t>5</m:t>
                          </m:r>
                        </m:sub>
                        <m:sup>
                          <m:r>
                            <a:rPr lang="en-US" sz="1700" kern="100">
                              <a:latin typeface="Cambria Math" panose="02040503050406030204" pitchFamily="18" charset="0"/>
                              <a:ea typeface="Aptos"/>
                              <a:cs typeface="Times New Roman" panose="02020603050405020304" pitchFamily="18" charset="0"/>
                            </a:rPr>
                            <m:t>4</m:t>
                          </m:r>
                        </m:sup>
                      </m:sSubSup>
                      <m:sSup>
                        <m:sSupPr>
                          <m:ctrlPr>
                            <a:rPr lang="en-US" sz="1700" i="1" kern="100">
                              <a:latin typeface="Cambria Math" panose="02040503050406030204" pitchFamily="18" charset="0"/>
                              <a:ea typeface="Aptos"/>
                              <a:cs typeface="Times New Roman" panose="02020603050405020304" pitchFamily="18" charset="0"/>
                            </a:rPr>
                          </m:ctrlPr>
                        </m:sSupPr>
                        <m:e>
                          <m:r>
                            <a:rPr lang="en-US" sz="1700" i="1" kern="100">
                              <a:latin typeface="Cambria Math" panose="02040503050406030204" pitchFamily="18" charset="0"/>
                              <a:ea typeface="Aptos"/>
                              <a:cs typeface="Times New Roman" panose="02020603050405020304" pitchFamily="18" charset="0"/>
                            </a:rPr>
                            <m:t>𝑝</m:t>
                          </m:r>
                        </m:e>
                        <m:sup>
                          <m:r>
                            <a:rPr lang="en-US" sz="1700" kern="100">
                              <a:latin typeface="Cambria Math" panose="02040503050406030204" pitchFamily="18" charset="0"/>
                              <a:ea typeface="Aptos"/>
                              <a:cs typeface="Times New Roman" panose="02020603050405020304" pitchFamily="18" charset="0"/>
                            </a:rPr>
                            <m:t>4</m:t>
                          </m:r>
                        </m:sup>
                      </m:sSup>
                      <m:r>
                        <a:rPr lang="en-US" sz="1700" kern="100">
                          <a:latin typeface="Cambria Math" panose="02040503050406030204" pitchFamily="18" charset="0"/>
                          <a:ea typeface="Aptos"/>
                          <a:cs typeface="Times New Roman" panose="02020603050405020304" pitchFamily="18" charset="0"/>
                        </a:rPr>
                        <m:t>(1</m:t>
                      </m:r>
                      <m:r>
                        <a:rPr lang="en-US" sz="1700" i="1" kern="100">
                          <a:latin typeface="Cambria Math" panose="02040503050406030204" pitchFamily="18" charset="0"/>
                          <a:ea typeface="Aptos"/>
                          <a:cs typeface="Times New Roman" panose="02020603050405020304" pitchFamily="18" charset="0"/>
                        </a:rPr>
                        <m:t>−</m:t>
                      </m:r>
                      <m:r>
                        <a:rPr lang="en-US" sz="1700" i="1" kern="100">
                          <a:latin typeface="Cambria Math" panose="02040503050406030204" pitchFamily="18" charset="0"/>
                          <a:ea typeface="Aptos"/>
                          <a:cs typeface="Times New Roman" panose="02020603050405020304" pitchFamily="18" charset="0"/>
                        </a:rPr>
                        <m:t>𝑝</m:t>
                      </m:r>
                      <m:r>
                        <a:rPr lang="en-US" sz="1700" kern="100">
                          <a:latin typeface="Cambria Math" panose="02040503050406030204" pitchFamily="18" charset="0"/>
                          <a:ea typeface="Aptos"/>
                          <a:cs typeface="Times New Roman" panose="02020603050405020304" pitchFamily="18" charset="0"/>
                        </a:rPr>
                        <m:t>)+</m:t>
                      </m:r>
                      <m:sSup>
                        <m:sSupPr>
                          <m:ctrlPr>
                            <a:rPr lang="en-US" sz="1700" i="1" kern="100">
                              <a:latin typeface="Cambria Math" panose="02040503050406030204" pitchFamily="18" charset="0"/>
                              <a:ea typeface="Aptos"/>
                              <a:cs typeface="Times New Roman" panose="02020603050405020304" pitchFamily="18" charset="0"/>
                            </a:rPr>
                          </m:ctrlPr>
                        </m:sSupPr>
                        <m:e>
                          <m:r>
                            <a:rPr lang="en-US" sz="1700" i="1" kern="100">
                              <a:latin typeface="Cambria Math" panose="02040503050406030204" pitchFamily="18" charset="0"/>
                              <a:ea typeface="Aptos"/>
                              <a:cs typeface="Times New Roman" panose="02020603050405020304" pitchFamily="18" charset="0"/>
                            </a:rPr>
                            <m:t>𝑝</m:t>
                          </m:r>
                        </m:e>
                        <m:sup>
                          <m:r>
                            <a:rPr lang="en-US" sz="1700" kern="100">
                              <a:latin typeface="Cambria Math" panose="02040503050406030204" pitchFamily="18" charset="0"/>
                              <a:ea typeface="Aptos"/>
                              <a:cs typeface="Times New Roman" panose="02020603050405020304" pitchFamily="18" charset="0"/>
                            </a:rPr>
                            <m:t>5</m:t>
                          </m:r>
                        </m:sup>
                      </m:sSup>
                      <m:r>
                        <a:rPr lang="en-US" sz="1700" kern="100">
                          <a:latin typeface="Cambria Math" panose="02040503050406030204" pitchFamily="18" charset="0"/>
                          <a:ea typeface="Aptos"/>
                          <a:cs typeface="Times New Roman" panose="02020603050405020304" pitchFamily="18" charset="0"/>
                        </a:rPr>
                        <m:t>&gt;</m:t>
                      </m:r>
                      <m:sSubSup>
                        <m:sSubSupPr>
                          <m:ctrlPr>
                            <a:rPr lang="en-US" sz="1700" i="1" kern="100">
                              <a:latin typeface="Cambria Math" panose="02040503050406030204" pitchFamily="18" charset="0"/>
                              <a:ea typeface="Aptos"/>
                              <a:cs typeface="Times New Roman" panose="02020603050405020304" pitchFamily="18" charset="0"/>
                            </a:rPr>
                          </m:ctrlPr>
                        </m:sSubSupPr>
                        <m:e>
                          <m:r>
                            <a:rPr lang="en-US" sz="1700" i="1" kern="100">
                              <a:latin typeface="Cambria Math" panose="02040503050406030204" pitchFamily="18" charset="0"/>
                              <a:ea typeface="Aptos"/>
                              <a:cs typeface="Times New Roman" panose="02020603050405020304" pitchFamily="18" charset="0"/>
                            </a:rPr>
                            <m:t>𝐶</m:t>
                          </m:r>
                        </m:e>
                        <m:sub>
                          <m:r>
                            <a:rPr lang="en-US" sz="1700" kern="100">
                              <a:latin typeface="Cambria Math" panose="02040503050406030204" pitchFamily="18" charset="0"/>
                              <a:ea typeface="Aptos"/>
                              <a:cs typeface="Times New Roman" panose="02020603050405020304" pitchFamily="18" charset="0"/>
                            </a:rPr>
                            <m:t>3</m:t>
                          </m:r>
                        </m:sub>
                        <m:sup>
                          <m:r>
                            <a:rPr lang="en-US" sz="1700" kern="100">
                              <a:latin typeface="Cambria Math" panose="02040503050406030204" pitchFamily="18" charset="0"/>
                              <a:ea typeface="Aptos"/>
                              <a:cs typeface="Times New Roman" panose="02020603050405020304" pitchFamily="18" charset="0"/>
                            </a:rPr>
                            <m:t>2</m:t>
                          </m:r>
                        </m:sup>
                      </m:sSubSup>
                      <m:sSup>
                        <m:sSupPr>
                          <m:ctrlPr>
                            <a:rPr lang="en-US" sz="1700" i="1" kern="100">
                              <a:latin typeface="Cambria Math" panose="02040503050406030204" pitchFamily="18" charset="0"/>
                              <a:ea typeface="Aptos"/>
                              <a:cs typeface="Times New Roman" panose="02020603050405020304" pitchFamily="18" charset="0"/>
                            </a:rPr>
                          </m:ctrlPr>
                        </m:sSupPr>
                        <m:e>
                          <m:r>
                            <a:rPr lang="en-US" sz="1700" i="1" kern="100">
                              <a:latin typeface="Cambria Math" panose="02040503050406030204" pitchFamily="18" charset="0"/>
                              <a:ea typeface="Aptos"/>
                              <a:cs typeface="Times New Roman" panose="02020603050405020304" pitchFamily="18" charset="0"/>
                            </a:rPr>
                            <m:t>𝑝</m:t>
                          </m:r>
                        </m:e>
                        <m:sup>
                          <m:r>
                            <a:rPr lang="en-US" sz="1700" kern="100">
                              <a:latin typeface="Cambria Math" panose="02040503050406030204" pitchFamily="18" charset="0"/>
                              <a:ea typeface="Aptos"/>
                              <a:cs typeface="Times New Roman" panose="02020603050405020304" pitchFamily="18" charset="0"/>
                            </a:rPr>
                            <m:t>2</m:t>
                          </m:r>
                        </m:sup>
                      </m:sSup>
                      <m:r>
                        <a:rPr lang="en-US" sz="1700" kern="100">
                          <a:latin typeface="Cambria Math" panose="02040503050406030204" pitchFamily="18" charset="0"/>
                          <a:ea typeface="Aptos"/>
                          <a:cs typeface="Times New Roman" panose="02020603050405020304" pitchFamily="18" charset="0"/>
                        </a:rPr>
                        <m:t>(1</m:t>
                      </m:r>
                      <m:r>
                        <a:rPr lang="en-US" sz="1700" i="1" kern="100">
                          <a:latin typeface="Cambria Math" panose="02040503050406030204" pitchFamily="18" charset="0"/>
                          <a:ea typeface="Aptos"/>
                          <a:cs typeface="Times New Roman" panose="02020603050405020304" pitchFamily="18" charset="0"/>
                        </a:rPr>
                        <m:t>−</m:t>
                      </m:r>
                      <m:r>
                        <a:rPr lang="en-US" sz="1700" i="1" kern="100">
                          <a:latin typeface="Cambria Math" panose="02040503050406030204" pitchFamily="18" charset="0"/>
                          <a:ea typeface="Aptos"/>
                          <a:cs typeface="Times New Roman" panose="02020603050405020304" pitchFamily="18" charset="0"/>
                        </a:rPr>
                        <m:t>𝑝</m:t>
                      </m:r>
                      <m:r>
                        <a:rPr lang="en-US" sz="1700" kern="100">
                          <a:latin typeface="Cambria Math" panose="02040503050406030204" pitchFamily="18" charset="0"/>
                          <a:ea typeface="Aptos"/>
                          <a:cs typeface="Times New Roman" panose="02020603050405020304" pitchFamily="18" charset="0"/>
                        </a:rPr>
                        <m:t>)+</m:t>
                      </m:r>
                      <m:sSup>
                        <m:sSupPr>
                          <m:ctrlPr>
                            <a:rPr lang="en-US" sz="1700" i="1" kern="100">
                              <a:latin typeface="Cambria Math" panose="02040503050406030204" pitchFamily="18" charset="0"/>
                              <a:ea typeface="Aptos"/>
                              <a:cs typeface="Times New Roman" panose="02020603050405020304" pitchFamily="18" charset="0"/>
                            </a:rPr>
                          </m:ctrlPr>
                        </m:sSupPr>
                        <m:e>
                          <m:r>
                            <a:rPr lang="en-US" sz="1700" i="1" kern="100">
                              <a:latin typeface="Cambria Math" panose="02040503050406030204" pitchFamily="18" charset="0"/>
                              <a:ea typeface="Aptos"/>
                              <a:cs typeface="Times New Roman" panose="02020603050405020304" pitchFamily="18" charset="0"/>
                            </a:rPr>
                            <m:t>𝑝</m:t>
                          </m:r>
                        </m:e>
                        <m:sup>
                          <m:r>
                            <a:rPr lang="en-US" sz="1700" kern="100">
                              <a:latin typeface="Cambria Math" panose="02040503050406030204" pitchFamily="18" charset="0"/>
                              <a:ea typeface="Aptos"/>
                              <a:cs typeface="Times New Roman" panose="02020603050405020304" pitchFamily="18" charset="0"/>
                            </a:rPr>
                            <m:t>3</m:t>
                          </m:r>
                        </m:sup>
                      </m:sSup>
                    </m:oMath>
                  </m:oMathPara>
                </a14:m>
                <a:endParaRPr lang="en-US" sz="1700" kern="100">
                  <a:ea typeface="Aptos"/>
                  <a:cs typeface="Times New Roman" panose="02020603050405020304" pitchFamily="18" charset="0"/>
                </a:endParaRPr>
              </a:p>
              <a:p>
                <a:pPr lvl="0" algn="just">
                  <a:lnSpc>
                    <a:spcPct val="165000"/>
                  </a:lnSpc>
                  <a:spcBef>
                    <a:spcPts val="300"/>
                  </a:spcBef>
                  <a:spcAft>
                    <a:spcPts val="300"/>
                  </a:spcAft>
                  <a:defRPr/>
                </a:pPr>
                <a14:m>
                  <m:oMathPara xmlns:m="http://schemas.openxmlformats.org/officeDocument/2006/math">
                    <m:oMathParaPr>
                      <m:jc m:val="centerGroup"/>
                    </m:oMathParaPr>
                    <m:oMath xmlns:m="http://schemas.openxmlformats.org/officeDocument/2006/math">
                      <m:r>
                        <a:rPr lang="en-US" sz="1700" kern="100">
                          <a:latin typeface="Cambria Math" panose="02040503050406030204" pitchFamily="18" charset="0"/>
                          <a:ea typeface="Aptos"/>
                          <a:cs typeface="Times New Roman" panose="02020603050405020304" pitchFamily="18" charset="0"/>
                        </a:rPr>
                        <m:t>⇔2</m:t>
                      </m:r>
                      <m:sSup>
                        <m:sSupPr>
                          <m:ctrlPr>
                            <a:rPr lang="en-US" sz="1700" i="1" kern="100">
                              <a:latin typeface="Cambria Math" panose="02040503050406030204" pitchFamily="18" charset="0"/>
                              <a:ea typeface="Aptos"/>
                              <a:cs typeface="Times New Roman" panose="02020603050405020304" pitchFamily="18" charset="0"/>
                            </a:rPr>
                          </m:ctrlPr>
                        </m:sSupPr>
                        <m:e>
                          <m:r>
                            <a:rPr lang="en-US" sz="1700" i="1" kern="100">
                              <a:latin typeface="Cambria Math" panose="02040503050406030204" pitchFamily="18" charset="0"/>
                              <a:ea typeface="Aptos"/>
                              <a:cs typeface="Times New Roman" panose="02020603050405020304" pitchFamily="18" charset="0"/>
                            </a:rPr>
                            <m:t>𝑝</m:t>
                          </m:r>
                        </m:e>
                        <m:sup>
                          <m:r>
                            <a:rPr lang="en-US" sz="1700" kern="100">
                              <a:latin typeface="Cambria Math" panose="02040503050406030204" pitchFamily="18" charset="0"/>
                              <a:ea typeface="Aptos"/>
                              <a:cs typeface="Times New Roman" panose="02020603050405020304" pitchFamily="18" charset="0"/>
                            </a:rPr>
                            <m:t>2</m:t>
                          </m:r>
                        </m:sup>
                      </m:sSup>
                      <m:r>
                        <a:rPr lang="en-US" sz="1700" i="1" kern="100">
                          <a:latin typeface="Cambria Math" panose="02040503050406030204" pitchFamily="18" charset="0"/>
                          <a:ea typeface="Aptos"/>
                          <a:cs typeface="Times New Roman" panose="02020603050405020304" pitchFamily="18" charset="0"/>
                        </a:rPr>
                        <m:t>−</m:t>
                      </m:r>
                      <m:r>
                        <a:rPr lang="en-US" sz="1700" kern="100">
                          <a:latin typeface="Cambria Math" panose="02040503050406030204" pitchFamily="18" charset="0"/>
                          <a:ea typeface="Aptos"/>
                          <a:cs typeface="Times New Roman" panose="02020603050405020304" pitchFamily="18" charset="0"/>
                        </a:rPr>
                        <m:t>3</m:t>
                      </m:r>
                      <m:r>
                        <a:rPr lang="en-US" sz="1700" i="1" kern="100">
                          <a:latin typeface="Cambria Math" panose="02040503050406030204" pitchFamily="18" charset="0"/>
                          <a:ea typeface="Aptos"/>
                          <a:cs typeface="Times New Roman" panose="02020603050405020304" pitchFamily="18" charset="0"/>
                        </a:rPr>
                        <m:t>𝑝</m:t>
                      </m:r>
                      <m:r>
                        <a:rPr lang="en-US" sz="1700" kern="100">
                          <a:latin typeface="Cambria Math" panose="02040503050406030204" pitchFamily="18" charset="0"/>
                          <a:ea typeface="Aptos"/>
                          <a:cs typeface="Times New Roman" panose="02020603050405020304" pitchFamily="18" charset="0"/>
                        </a:rPr>
                        <m:t>+1&lt;0⇒</m:t>
                      </m:r>
                      <m:r>
                        <a:rPr lang="en-US" sz="1700" i="1" kern="100">
                          <a:latin typeface="Cambria Math" panose="02040503050406030204" pitchFamily="18" charset="0"/>
                          <a:ea typeface="Aptos"/>
                          <a:cs typeface="Times New Roman" panose="02020603050405020304" pitchFamily="18" charset="0"/>
                        </a:rPr>
                        <m:t>𝑝</m:t>
                      </m:r>
                      <m:r>
                        <a:rPr lang="en-US" sz="1700" kern="100">
                          <a:latin typeface="Cambria Math" panose="02040503050406030204" pitchFamily="18" charset="0"/>
                          <a:ea typeface="Aptos"/>
                          <a:cs typeface="Times New Roman" panose="02020603050405020304" pitchFamily="18" charset="0"/>
                        </a:rPr>
                        <m:t>&gt;</m:t>
                      </m:r>
                      <m:f>
                        <m:fPr>
                          <m:ctrlPr>
                            <a:rPr lang="en-US" sz="1700" i="1" kern="100">
                              <a:latin typeface="Cambria Math" panose="02040503050406030204" pitchFamily="18" charset="0"/>
                              <a:ea typeface="Aptos"/>
                              <a:cs typeface="Times New Roman" panose="02020603050405020304" pitchFamily="18" charset="0"/>
                            </a:rPr>
                          </m:ctrlPr>
                        </m:fPr>
                        <m:num>
                          <m:r>
                            <a:rPr lang="en-US" sz="1700" kern="100">
                              <a:latin typeface="Cambria Math" panose="02040503050406030204" pitchFamily="18" charset="0"/>
                              <a:ea typeface="Aptos"/>
                              <a:cs typeface="Times New Roman" panose="02020603050405020304" pitchFamily="18" charset="0"/>
                            </a:rPr>
                            <m:t>1</m:t>
                          </m:r>
                        </m:num>
                        <m:den>
                          <m:r>
                            <a:rPr lang="en-US" sz="1700" kern="100">
                              <a:latin typeface="Cambria Math" panose="02040503050406030204" pitchFamily="18" charset="0"/>
                              <a:ea typeface="Aptos"/>
                              <a:cs typeface="Times New Roman" panose="02020603050405020304" pitchFamily="18" charset="0"/>
                            </a:rPr>
                            <m:t>2</m:t>
                          </m:r>
                        </m:den>
                      </m:f>
                    </m:oMath>
                  </m:oMathPara>
                </a14:m>
                <a:endParaRPr lang="en-US" sz="1700" kern="100">
                  <a:ea typeface="Aptos"/>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358323" y="936438"/>
                <a:ext cx="6954363" cy="3938322"/>
              </a:xfrm>
              <a:prstGeom prst="rect">
                <a:avLst/>
              </a:prstGeom>
              <a:blipFill>
                <a:blip r:embed="rId3"/>
                <a:stretch>
                  <a:fillRect l="-613"/>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rot="9285684">
            <a:off x="-153642" y="3715688"/>
            <a:ext cx="1163457" cy="1619304"/>
          </a:xfrm>
          <a:prstGeom prst="rect">
            <a:avLst/>
          </a:prstGeom>
        </p:spPr>
      </p:pic>
    </p:spTree>
    <p:extLst>
      <p:ext uri="{BB962C8B-B14F-4D97-AF65-F5344CB8AC3E}">
        <p14:creationId xmlns:p14="http://schemas.microsoft.com/office/powerpoint/2010/main" val="17544079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5" dur="500"/>
                                        <p:tgtEl>
                                          <p:spTgt spid="5">
                                            <p:txEl>
                                              <p:pRg st="4" end="4"/>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8" dur="500"/>
                                        <p:tgtEl>
                                          <p:spTgt spid="5">
                                            <p:txEl>
                                              <p:pRg st="5" end="5"/>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21" name="Rectangle 20"/>
          <p:cNvSpPr/>
          <p:nvPr/>
        </p:nvSpPr>
        <p:spPr>
          <a:xfrm>
            <a:off x="182882" y="182882"/>
            <a:ext cx="8770288" cy="4754878"/>
          </a:xfrm>
          <a:prstGeom prst="rect">
            <a:avLst/>
          </a:prstGeom>
          <a:solidFill>
            <a:schemeClr val="accent6"/>
          </a:solidFill>
          <a:ln>
            <a:solidFill>
              <a:srgbClr val="6B7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9B09D"/>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13" name="Rectangle 1"/>
              <p:cNvSpPr>
                <a:spLocks noChangeArrowheads="1"/>
              </p:cNvSpPr>
              <p:nvPr/>
            </p:nvSpPr>
            <p:spPr bwMode="auto">
              <a:xfrm>
                <a:off x="331864" y="218680"/>
                <a:ext cx="8460110" cy="1477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5000"/>
                  </a:lnSpc>
                  <a:defRPr/>
                </a:pPr>
                <a14:m>
                  <m:oMath xmlns:m="http://schemas.openxmlformats.org/officeDocument/2006/math">
                    <m:r>
                      <m:rPr>
                        <m:nor/>
                      </m:rPr>
                      <a:rPr kumimoji="0" lang="en-US" sz="1500" b="1" i="0" u="none" strike="noStrike" kern="0" cap="none" spc="0" normalizeH="0" baseline="0" noProof="0" smtClean="0">
                        <a:ln>
                          <a:noFill/>
                        </a:ln>
                        <a:solidFill>
                          <a:srgbClr val="D1EDBE">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500" b="1" i="0" u="none" strike="noStrike" kern="0" cap="none" spc="0" normalizeH="0" baseline="0" noProof="0" smtClean="0">
                        <a:ln>
                          <a:noFill/>
                        </a:ln>
                        <a:solidFill>
                          <a:srgbClr val="D1EDBE">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500" b="1" i="0" u="none" strike="noStrike" kern="0" cap="none" spc="0" normalizeH="0" baseline="0" noProof="0" smtClean="0">
                        <a:ln>
                          <a:noFill/>
                        </a:ln>
                        <a:solidFill>
                          <a:srgbClr val="D1EDBE">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500" b="1" i="0" u="none" strike="noStrike" kern="0" cap="none" spc="0" normalizeH="0" baseline="0" noProof="0" smtClean="0">
                        <a:ln>
                          <a:noFill/>
                        </a:ln>
                        <a:solidFill>
                          <a:srgbClr val="D1EDBE">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500" b="1" i="0" u="none" strike="noStrike" kern="0" cap="none" spc="0" normalizeH="0" baseline="0" noProof="0" smtClean="0">
                        <a:ln>
                          <a:noFill/>
                        </a:ln>
                        <a:solidFill>
                          <a:srgbClr val="D1EDBE">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1.18 </m:t>
                    </m:r>
                    <m:r>
                      <m:rPr>
                        <m:nor/>
                      </m:rPr>
                      <a:rPr kumimoji="0" lang="en-US" sz="1500" b="1" i="0" u="none" strike="noStrike" kern="0" cap="none" spc="0" normalizeH="0" baseline="0" noProof="0" smtClean="0">
                        <a:ln>
                          <a:noFill/>
                        </a:ln>
                        <a:solidFill>
                          <a:srgbClr val="D1EDBE">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500" b="1" i="0" u="none" strike="noStrike" kern="0" cap="none" spc="0" normalizeH="0" baseline="0" noProof="0" smtClean="0">
                        <a:ln>
                          <a:noFill/>
                        </a:ln>
                        <a:solidFill>
                          <a:srgbClr val="D1EDBE">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500" b="1" i="0" u="none" strike="noStrike" kern="0" cap="none" spc="0" normalizeH="0" baseline="0" noProof="0" smtClean="0">
                        <a:ln>
                          <a:noFill/>
                        </a:ln>
                        <a:solidFill>
                          <a:srgbClr val="D1EDBE">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500" b="1" i="0" u="none" strike="noStrike" kern="0" cap="none" spc="0" normalizeH="0" baseline="0" noProof="0" smtClean="0">
                        <a:ln>
                          <a:noFill/>
                        </a:ln>
                        <a:solidFill>
                          <a:srgbClr val="D1EDBE">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500" b="1" i="0" u="none" strike="noStrike" kern="0" cap="none" spc="0" normalizeH="0" baseline="0" noProof="0" smtClean="0">
                        <a:ln>
                          <a:noFill/>
                        </a:ln>
                        <a:solidFill>
                          <a:srgbClr val="D1EDBE">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22</m:t>
                    </m:r>
                    <m:r>
                      <m:rPr>
                        <m:nor/>
                      </m:rPr>
                      <a:rPr kumimoji="0" lang="en-US" sz="1500" b="1" i="0" u="none" strike="noStrike" kern="0" cap="none" spc="0" normalizeH="0" baseline="0" noProof="0" smtClean="0">
                        <a:ln>
                          <a:noFill/>
                        </a:ln>
                        <a:solidFill>
                          <a:srgbClr val="D1EDBE">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oMath>
                </a14:m>
                <a:r>
                  <a:rPr kumimoji="0" lang="en-US" sz="1500" b="0" i="0" u="none" strike="noStrike" kern="1200" cap="none" spc="0" normalizeH="0" baseline="0" noProof="0" smtClean="0">
                    <a:ln>
                      <a:noFill/>
                    </a:ln>
                    <a:solidFill>
                      <a:srgbClr val="D1EDBE">
                        <a:lumMod val="10000"/>
                      </a:srgbClr>
                    </a:solidFill>
                    <a:effectLst/>
                    <a:uLnTx/>
                    <a:uFillTx/>
                    <a:ea typeface="Calibri" panose="020F0502020204030204" pitchFamily="34" charset="0"/>
                    <a:cs typeface="Arial" panose="020B0604020202020204" pitchFamily="34" charset="0"/>
                    <a:sym typeface="Arial"/>
                  </a:rPr>
                  <a:t> </a:t>
                </a:r>
                <a:r>
                  <a:rPr lang="vi-VN" sz="1500" kern="1200">
                    <a:solidFill>
                      <a:srgbClr val="D1EDBE">
                        <a:lumMod val="10000"/>
                      </a:srgbClr>
                    </a:solidFill>
                    <a:ea typeface="Calibri" panose="020F0502020204030204" pitchFamily="34" charset="0"/>
                    <a:cs typeface="Arial" panose="020B0604020202020204" pitchFamily="34" charset="0"/>
                  </a:rPr>
                  <a:t>Một cửa hàng cho thuê xe ô tô tự lái. Chi phí cửa hàng phải tiêu tốn cho một chiếc </a:t>
                </a:r>
                <a:r>
                  <a:rPr lang="vi-VN" sz="1500" kern="1200">
                    <a:solidFill>
                      <a:srgbClr val="D1EDBE">
                        <a:lumMod val="10000"/>
                      </a:srgbClr>
                    </a:solidFill>
                    <a:ea typeface="Calibri" panose="020F0502020204030204" pitchFamily="34" charset="0"/>
                    <a:cs typeface="Arial" panose="020B0604020202020204" pitchFamily="34" charset="0"/>
                  </a:rPr>
                  <a:t>xe </a:t>
                </a:r>
                <a:r>
                  <a:rPr lang="vi-VN" sz="1500" kern="1200" smtClean="0">
                    <a:solidFill>
                      <a:srgbClr val="D1EDBE">
                        <a:lumMod val="10000"/>
                      </a:srgbClr>
                    </a:solidFill>
                    <a:ea typeface="Calibri" panose="020F0502020204030204" pitchFamily="34" charset="0"/>
                    <a:cs typeface="Arial" panose="020B0604020202020204" pitchFamily="34" charset="0"/>
                  </a:rPr>
                  <a:t>là</a:t>
                </a:r>
                <a:r>
                  <a:rPr lang="en-US" sz="1500" kern="1200" smtClean="0">
                    <a:solidFill>
                      <a:srgbClr val="D1EDBE">
                        <a:lumMod val="10000"/>
                      </a:srgbClr>
                    </a:solidFill>
                    <a:ea typeface="Calibri" panose="020F0502020204030204" pitchFamily="34" charset="0"/>
                    <a:cs typeface="Arial" panose="020B0604020202020204" pitchFamily="34" charset="0"/>
                  </a:rPr>
                  <a:t> </a:t>
                </a:r>
                <a14:m>
                  <m:oMath xmlns:m="http://schemas.openxmlformats.org/officeDocument/2006/math">
                    <m:r>
                      <a:rPr lang="vi-VN" sz="150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𝑎</m:t>
                    </m:r>
                  </m:oMath>
                </a14:m>
                <a:r>
                  <a:rPr lang="vi-VN" sz="1500" kern="1200" smtClean="0">
                    <a:solidFill>
                      <a:srgbClr val="D1EDBE">
                        <a:lumMod val="10000"/>
                      </a:srgbClr>
                    </a:solidFill>
                    <a:ea typeface="Calibri" panose="020F0502020204030204" pitchFamily="34" charset="0"/>
                    <a:cs typeface="Arial" panose="020B0604020202020204" pitchFamily="34" charset="0"/>
                  </a:rPr>
                  <a:t> </a:t>
                </a:r>
                <a:r>
                  <a:rPr lang="vi-VN" sz="1500" kern="1200">
                    <a:solidFill>
                      <a:srgbClr val="D1EDBE">
                        <a:lumMod val="10000"/>
                      </a:srgbClr>
                    </a:solidFill>
                    <a:ea typeface="Calibri" panose="020F0502020204030204" pitchFamily="34" charset="0"/>
                    <a:cs typeface="Arial" panose="020B0604020202020204" pitchFamily="34" charset="0"/>
                  </a:rPr>
                  <a:t>triệu đồng/ngày. Mỗi chiếc xe được cho thuê thì cửa hàng thu về được 1 triệu </a:t>
                </a:r>
                <a:r>
                  <a:rPr lang="vi-VN" sz="1500" kern="1200">
                    <a:solidFill>
                      <a:srgbClr val="D1EDBE">
                        <a:lumMod val="10000"/>
                      </a:srgbClr>
                    </a:solidFill>
                    <a:ea typeface="Calibri" panose="020F0502020204030204" pitchFamily="34" charset="0"/>
                    <a:cs typeface="Arial" panose="020B0604020202020204" pitchFamily="34" charset="0"/>
                  </a:rPr>
                  <a:t>đồng/ngày</a:t>
                </a:r>
                <a:r>
                  <a:rPr lang="vi-VN" sz="1500" kern="1200" smtClean="0">
                    <a:solidFill>
                      <a:srgbClr val="D1EDBE">
                        <a:lumMod val="10000"/>
                      </a:srgbClr>
                    </a:solidFill>
                    <a:ea typeface="Calibri" panose="020F0502020204030204" pitchFamily="34" charset="0"/>
                    <a:cs typeface="Arial" panose="020B0604020202020204" pitchFamily="34" charset="0"/>
                  </a:rPr>
                  <a:t>.</a:t>
                </a:r>
                <a:r>
                  <a:rPr lang="en-US" sz="1500" kern="1200" smtClean="0">
                    <a:solidFill>
                      <a:srgbClr val="D1EDBE">
                        <a:lumMod val="10000"/>
                      </a:srgbClr>
                    </a:solidFill>
                    <a:ea typeface="Calibri" panose="020F0502020204030204" pitchFamily="34" charset="0"/>
                    <a:cs typeface="Arial" panose="020B0604020202020204" pitchFamily="34" charset="0"/>
                  </a:rPr>
                  <a:t> </a:t>
                </a:r>
                <a:r>
                  <a:rPr lang="vi-VN" sz="1500" kern="1200" smtClean="0">
                    <a:solidFill>
                      <a:srgbClr val="D1EDBE">
                        <a:lumMod val="10000"/>
                      </a:srgbClr>
                    </a:solidFill>
                    <a:ea typeface="Calibri" panose="020F0502020204030204" pitchFamily="34" charset="0"/>
                    <a:cs typeface="Arial" panose="020B0604020202020204" pitchFamily="34" charset="0"/>
                  </a:rPr>
                  <a:t>Biết </a:t>
                </a:r>
                <a:r>
                  <a:rPr lang="vi-VN" sz="1500" kern="1200">
                    <a:solidFill>
                      <a:srgbClr val="D1EDBE">
                        <a:lumMod val="10000"/>
                      </a:srgbClr>
                    </a:solidFill>
                    <a:ea typeface="Calibri" panose="020F0502020204030204" pitchFamily="34" charset="0"/>
                    <a:cs typeface="Arial" panose="020B0604020202020204" pitchFamily="34" charset="0"/>
                  </a:rPr>
                  <a:t>rằng nhu cầu cho thuê trong một ngày là một biến ngẫu nhiên rời rạc </a:t>
                </a:r>
                <a14:m>
                  <m:oMath xmlns:m="http://schemas.openxmlformats.org/officeDocument/2006/math">
                    <m:r>
                      <a:rPr lang="vi-VN" sz="1500" i="1" kern="1200" smtClean="0">
                        <a:solidFill>
                          <a:srgbClr val="D1EDBE">
                            <a:lumMod val="10000"/>
                          </a:srgbClr>
                        </a:solidFill>
                        <a:latin typeface="Cambria Math" panose="02040503050406030204" pitchFamily="18" charset="0"/>
                        <a:ea typeface="Calibri" panose="020F0502020204030204" pitchFamily="34" charset="0"/>
                        <a:cs typeface="Arial" panose="020B0604020202020204" pitchFamily="34" charset="0"/>
                      </a:rPr>
                      <m:t>𝑋</m:t>
                    </m:r>
                  </m:oMath>
                </a14:m>
                <a:r>
                  <a:rPr lang="vi-VN" sz="1500" kern="1200">
                    <a:solidFill>
                      <a:srgbClr val="D1EDBE">
                        <a:lumMod val="10000"/>
                      </a:srgbClr>
                    </a:solidFill>
                    <a:ea typeface="Calibri" panose="020F0502020204030204" pitchFamily="34" charset="0"/>
                    <a:cs typeface="Arial" panose="020B0604020202020204" pitchFamily="34" charset="0"/>
                  </a:rPr>
                  <a:t> </a:t>
                </a:r>
                <a:r>
                  <a:rPr lang="vi-VN" sz="1500" kern="1200">
                    <a:solidFill>
                      <a:srgbClr val="D1EDBE">
                        <a:lumMod val="10000"/>
                      </a:srgbClr>
                    </a:solidFill>
                    <a:ea typeface="Calibri" panose="020F0502020204030204" pitchFamily="34" charset="0"/>
                    <a:cs typeface="Arial" panose="020B0604020202020204" pitchFamily="34" charset="0"/>
                  </a:rPr>
                  <a:t>có </a:t>
                </a:r>
                <a:r>
                  <a:rPr lang="vi-VN" sz="1500" kern="1200" smtClean="0">
                    <a:solidFill>
                      <a:srgbClr val="D1EDBE">
                        <a:lumMod val="10000"/>
                      </a:srgbClr>
                    </a:solidFill>
                    <a:ea typeface="Calibri" panose="020F0502020204030204" pitchFamily="34" charset="0"/>
                    <a:cs typeface="Arial" panose="020B0604020202020204" pitchFamily="34" charset="0"/>
                  </a:rPr>
                  <a:t>bảng</a:t>
                </a:r>
                <a:r>
                  <a:rPr lang="en-US" sz="1500" kern="1200" smtClean="0">
                    <a:solidFill>
                      <a:srgbClr val="D1EDBE">
                        <a:lumMod val="10000"/>
                      </a:srgbClr>
                    </a:solidFill>
                    <a:ea typeface="Calibri" panose="020F0502020204030204" pitchFamily="34" charset="0"/>
                    <a:cs typeface="Arial" panose="020B0604020202020204" pitchFamily="34" charset="0"/>
                  </a:rPr>
                  <a:t> </a:t>
                </a:r>
                <a:r>
                  <a:rPr lang="vi-VN" sz="1500" kern="1200" smtClean="0">
                    <a:solidFill>
                      <a:srgbClr val="D1EDBE">
                        <a:lumMod val="10000"/>
                      </a:srgbClr>
                    </a:solidFill>
                    <a:ea typeface="Calibri" panose="020F0502020204030204" pitchFamily="34" charset="0"/>
                    <a:cs typeface="Arial" panose="020B0604020202020204" pitchFamily="34" charset="0"/>
                  </a:rPr>
                  <a:t>phân </a:t>
                </a:r>
                <a:r>
                  <a:rPr lang="vi-VN" sz="1500" kern="1200">
                    <a:solidFill>
                      <a:srgbClr val="D1EDBE">
                        <a:lumMod val="10000"/>
                      </a:srgbClr>
                    </a:solidFill>
                    <a:ea typeface="Calibri" panose="020F0502020204030204" pitchFamily="34" charset="0"/>
                    <a:cs typeface="Arial" panose="020B0604020202020204" pitchFamily="34" charset="0"/>
                  </a:rPr>
                  <a:t>bố xác suất như sau:</a:t>
                </a:r>
                <a:endParaRPr kumimoji="0" lang="en-US" sz="1500" b="0" i="0" u="none" strike="noStrike" kern="1200" cap="none" spc="0" normalizeH="0" baseline="0" noProof="0">
                  <a:ln>
                    <a:noFill/>
                  </a:ln>
                  <a:solidFill>
                    <a:srgbClr val="D1EDBE">
                      <a:lumMod val="10000"/>
                    </a:srgbClr>
                  </a:solidFill>
                  <a:effectLst/>
                  <a:uLnTx/>
                  <a:uFillTx/>
                  <a:ea typeface="Calibri" panose="020F0502020204030204" pitchFamily="34" charset="0"/>
                  <a:cs typeface="Arial" panose="020B0604020202020204" pitchFamily="34" charset="0"/>
                  <a:sym typeface="Arial"/>
                </a:endParaRPr>
              </a:p>
            </p:txBody>
          </p:sp>
        </mc:Choice>
        <mc:Fallback>
          <p:sp>
            <p:nvSpPr>
              <p:cNvPr id="13" name="Rectangle 1"/>
              <p:cNvSpPr>
                <a:spLocks noRot="1" noChangeAspect="1" noMove="1" noResize="1" noEditPoints="1" noAdjustHandles="1" noChangeArrowheads="1" noChangeShapeType="1" noTextEdit="1"/>
              </p:cNvSpPr>
              <p:nvPr/>
            </p:nvSpPr>
            <p:spPr bwMode="auto">
              <a:xfrm>
                <a:off x="331864" y="218680"/>
                <a:ext cx="8460110" cy="1477840"/>
              </a:xfrm>
              <a:prstGeom prst="rect">
                <a:avLst/>
              </a:prstGeom>
              <a:blipFill>
                <a:blip r:embed="rId3"/>
                <a:stretch>
                  <a:fillRect l="-288" r="-288" b="-28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331863" y="2432650"/>
                <a:ext cx="8460110" cy="2473306"/>
              </a:xfrm>
              <a:prstGeom prst="rect">
                <a:avLst/>
              </a:prstGeom>
            </p:spPr>
            <p:txBody>
              <a:bodyPr wrap="square">
                <a:spAutoFit/>
              </a:bodyPr>
              <a:lstStyle/>
              <a:p>
                <a:pPr algn="just">
                  <a:lnSpc>
                    <a:spcPct val="150000"/>
                  </a:lnSpc>
                </a:pPr>
                <a:r>
                  <a:rPr lang="vi-VN" sz="1500" smtClean="0"/>
                  <a:t>a) Giả </a:t>
                </a:r>
                <a:r>
                  <a:rPr lang="vi-VN" sz="1500"/>
                  <a:t>sử cửa hàng có 3 chiếc ô tô cho thuê. Gọi </a:t>
                </a:r>
                <a14:m>
                  <m:oMath xmlns:m="http://schemas.openxmlformats.org/officeDocument/2006/math">
                    <m:r>
                      <a:rPr lang="vi-VN" sz="1500" i="1" smtClean="0">
                        <a:latin typeface="Cambria Math" panose="02040503050406030204" pitchFamily="18" charset="0"/>
                      </a:rPr>
                      <m:t>𝑌</m:t>
                    </m:r>
                  </m:oMath>
                </a14:m>
                <a:r>
                  <a:rPr lang="vi-VN" sz="1500"/>
                  <a:t> là số tiền cửa hàng thu </a:t>
                </a:r>
                <a:r>
                  <a:rPr lang="vi-VN" sz="1500"/>
                  <a:t>được </a:t>
                </a:r>
                <a:r>
                  <a:rPr lang="vi-VN" sz="1500" smtClean="0"/>
                  <a:t>trong</a:t>
                </a:r>
                <a:r>
                  <a:rPr lang="en-US" sz="1500" smtClean="0"/>
                  <a:t> </a:t>
                </a:r>
                <a:r>
                  <a:rPr lang="vi-VN" sz="1500" smtClean="0"/>
                  <a:t>1 </a:t>
                </a:r>
                <a:r>
                  <a:rPr lang="vi-VN" sz="1500"/>
                  <a:t>ngày. Lập bảng phân bố xác suất của </a:t>
                </a:r>
                <a14:m>
                  <m:oMath xmlns:m="http://schemas.openxmlformats.org/officeDocument/2006/math">
                    <m:r>
                      <a:rPr lang="vi-VN" sz="1500" i="1" smtClean="0">
                        <a:latin typeface="Cambria Math" panose="02040503050406030204" pitchFamily="18" charset="0"/>
                      </a:rPr>
                      <m:t>𝑌</m:t>
                    </m:r>
                  </m:oMath>
                </a14:m>
                <a:r>
                  <a:rPr lang="vi-VN" sz="1500"/>
                  <a:t>. Hỏi trung bình một ngày cửa </a:t>
                </a:r>
                <a:r>
                  <a:rPr lang="vi-VN" sz="1500"/>
                  <a:t>hàng </a:t>
                </a:r>
                <a:r>
                  <a:rPr lang="vi-VN" sz="1500" smtClean="0"/>
                  <a:t>thu</a:t>
                </a:r>
                <a:r>
                  <a:rPr lang="en-US" sz="1500" smtClean="0"/>
                  <a:t> </a:t>
                </a:r>
                <a:r>
                  <a:rPr lang="vi-VN" sz="1500" smtClean="0"/>
                  <a:t>được </a:t>
                </a:r>
                <a:r>
                  <a:rPr lang="vi-VN" sz="1500"/>
                  <a:t>bao nhiêu tiền từ việc cho thuê </a:t>
                </a:r>
                <a:r>
                  <a:rPr lang="vi-VN" sz="1500"/>
                  <a:t>xe</a:t>
                </a:r>
                <a:r>
                  <a:rPr lang="vi-VN" sz="1500" smtClean="0"/>
                  <a:t>?</a:t>
                </a:r>
                <a:endParaRPr lang="en-US" sz="1500" smtClean="0"/>
              </a:p>
              <a:p>
                <a:pPr algn="just">
                  <a:lnSpc>
                    <a:spcPct val="150000"/>
                  </a:lnSpc>
                </a:pPr>
                <a:r>
                  <a:rPr lang="vi-VN" sz="1500" smtClean="0"/>
                  <a:t>b</a:t>
                </a:r>
                <a:r>
                  <a:rPr lang="vi-VN" sz="1500"/>
                  <a:t>) Giả sử cửa hàng có 4 chiếc ô tô cho thuê. Gọi </a:t>
                </a:r>
                <a14:m>
                  <m:oMath xmlns:m="http://schemas.openxmlformats.org/officeDocument/2006/math">
                    <m:r>
                      <a:rPr lang="vi-VN" sz="1500" i="1" smtClean="0">
                        <a:latin typeface="Cambria Math" panose="02040503050406030204" pitchFamily="18" charset="0"/>
                      </a:rPr>
                      <m:t>𝑍</m:t>
                    </m:r>
                  </m:oMath>
                </a14:m>
                <a:r>
                  <a:rPr lang="vi-VN" sz="1500"/>
                  <a:t> là số tiền cửa hàng thu </a:t>
                </a:r>
                <a:r>
                  <a:rPr lang="vi-VN" sz="1500"/>
                  <a:t>được </a:t>
                </a:r>
                <a:r>
                  <a:rPr lang="vi-VN" sz="1500" smtClean="0"/>
                  <a:t>trong</a:t>
                </a:r>
                <a:r>
                  <a:rPr lang="en-US" sz="1500" smtClean="0"/>
                  <a:t> </a:t>
                </a:r>
                <a:r>
                  <a:rPr lang="vi-VN" sz="1500" smtClean="0"/>
                  <a:t>1 </a:t>
                </a:r>
                <a:r>
                  <a:rPr lang="vi-VN" sz="1500"/>
                  <a:t>ngày. Lập bảng phân bố xác suất của </a:t>
                </a:r>
                <a14:m>
                  <m:oMath xmlns:m="http://schemas.openxmlformats.org/officeDocument/2006/math">
                    <m:r>
                      <a:rPr lang="vi-VN" sz="1500" i="1" smtClean="0">
                        <a:latin typeface="Cambria Math" panose="02040503050406030204" pitchFamily="18" charset="0"/>
                      </a:rPr>
                      <m:t>𝑍</m:t>
                    </m:r>
                  </m:oMath>
                </a14:m>
                <a:r>
                  <a:rPr lang="vi-VN" sz="1500"/>
                  <a:t>. Hỏi trung bình một ngày cửa </a:t>
                </a:r>
                <a:r>
                  <a:rPr lang="vi-VN" sz="1500"/>
                  <a:t>hàng </a:t>
                </a:r>
                <a:r>
                  <a:rPr lang="vi-VN" sz="1500" smtClean="0"/>
                  <a:t>thu</a:t>
                </a:r>
                <a:r>
                  <a:rPr lang="en-US" sz="1500" smtClean="0"/>
                  <a:t> </a:t>
                </a:r>
                <a:r>
                  <a:rPr lang="vi-VN" sz="1500" smtClean="0"/>
                  <a:t>được </a:t>
                </a:r>
                <a:r>
                  <a:rPr lang="vi-VN" sz="1500"/>
                  <a:t>bao nhiêu tiền từ việc cho thuê </a:t>
                </a:r>
                <a:r>
                  <a:rPr lang="vi-VN" sz="1500"/>
                  <a:t>xe</a:t>
                </a:r>
                <a:r>
                  <a:rPr lang="vi-VN" sz="1500" smtClean="0"/>
                  <a:t>?</a:t>
                </a:r>
                <a:endParaRPr lang="en-US" sz="1500" smtClean="0"/>
              </a:p>
              <a:p>
                <a:pPr algn="just">
                  <a:lnSpc>
                    <a:spcPct val="150000"/>
                  </a:lnSpc>
                </a:pPr>
                <a:r>
                  <a:rPr lang="vi-VN" sz="1500" smtClean="0"/>
                  <a:t>c</a:t>
                </a:r>
                <a:r>
                  <a:rPr lang="vi-VN" sz="1500"/>
                  <a:t>) Với giá trị nào của </a:t>
                </a:r>
                <a14:m>
                  <m:oMath xmlns:m="http://schemas.openxmlformats.org/officeDocument/2006/math">
                    <m:r>
                      <a:rPr lang="vi-VN" sz="1500" i="1" smtClean="0">
                        <a:latin typeface="Cambria Math" panose="02040503050406030204" pitchFamily="18" charset="0"/>
                      </a:rPr>
                      <m:t>𝑎</m:t>
                    </m:r>
                  </m:oMath>
                </a14:m>
                <a:r>
                  <a:rPr lang="vi-VN" sz="1500"/>
                  <a:t> thì cửa hàng chỉ nên duy trì 3 xe ô tô cho thuê?</a:t>
                </a:r>
                <a:endParaRPr lang="en-US" sz="1500"/>
              </a:p>
            </p:txBody>
          </p:sp>
        </mc:Choice>
        <mc:Fallback>
          <p:sp>
            <p:nvSpPr>
              <p:cNvPr id="3" name="Rectangle 2"/>
              <p:cNvSpPr>
                <a:spLocks noRot="1" noChangeAspect="1" noMove="1" noResize="1" noEditPoints="1" noAdjustHandles="1" noChangeArrowheads="1" noChangeShapeType="1" noTextEdit="1"/>
              </p:cNvSpPr>
              <p:nvPr/>
            </p:nvSpPr>
            <p:spPr>
              <a:xfrm>
                <a:off x="331863" y="2432650"/>
                <a:ext cx="8460110" cy="2473306"/>
              </a:xfrm>
              <a:prstGeom prst="rect">
                <a:avLst/>
              </a:prstGeom>
              <a:blipFill>
                <a:blip r:embed="rId4"/>
                <a:stretch>
                  <a:fillRect l="-288" r="-288" b="-1970"/>
                </a:stretch>
              </a:blipFill>
            </p:spPr>
            <p:txBody>
              <a:bodyPr/>
              <a:lstStyle/>
              <a:p>
                <a:r>
                  <a:rPr lang="en-US">
                    <a:noFill/>
                  </a:rPr>
                  <a:t> </a:t>
                </a:r>
              </a:p>
            </p:txBody>
          </p:sp>
        </mc:Fallback>
      </mc:AlternateContent>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Lst>
          </a:blip>
          <a:stretch>
            <a:fillRect/>
          </a:stretch>
        </p:blipFill>
        <p:spPr>
          <a:xfrm>
            <a:off x="1659812" y="1728324"/>
            <a:ext cx="5804211" cy="677905"/>
          </a:xfrm>
          <a:prstGeom prst="rect">
            <a:avLst/>
          </a:prstGeom>
        </p:spPr>
      </p:pic>
      <p:pic>
        <p:nvPicPr>
          <p:cNvPr id="6" name="Picture 5"/>
          <p:cNvPicPr>
            <a:picLocks noChangeAspect="1"/>
          </p:cNvPicPr>
          <p:nvPr/>
        </p:nvPicPr>
        <p:blipFill>
          <a:blip r:embed="rId7"/>
          <a:stretch>
            <a:fillRect/>
          </a:stretch>
        </p:blipFill>
        <p:spPr>
          <a:xfrm rot="13109233">
            <a:off x="8132944" y="4209767"/>
            <a:ext cx="1318059" cy="1350146"/>
          </a:xfrm>
          <a:prstGeom prst="rect">
            <a:avLst/>
          </a:prstGeom>
        </p:spPr>
      </p:pic>
    </p:spTree>
    <p:extLst>
      <p:ext uri="{BB962C8B-B14F-4D97-AF65-F5344CB8AC3E}">
        <p14:creationId xmlns:p14="http://schemas.microsoft.com/office/powerpoint/2010/main" val="1854741643"/>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21" name="Rectangle 20"/>
          <p:cNvSpPr/>
          <p:nvPr/>
        </p:nvSpPr>
        <p:spPr>
          <a:xfrm>
            <a:off x="182882" y="182882"/>
            <a:ext cx="8770288" cy="4754878"/>
          </a:xfrm>
          <a:prstGeom prst="rect">
            <a:avLst/>
          </a:prstGeom>
          <a:solidFill>
            <a:schemeClr val="accent6"/>
          </a:solidFill>
          <a:ln>
            <a:solidFill>
              <a:srgbClr val="6B7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9B09D"/>
              </a:solidFill>
              <a:effectLst/>
              <a:uLnTx/>
              <a:uFillTx/>
              <a:latin typeface="Arial"/>
              <a:ea typeface="+mn-ea"/>
              <a:cs typeface="+mn-cs"/>
              <a:sym typeface="Arial"/>
            </a:endParaRPr>
          </a:p>
        </p:txBody>
      </p:sp>
      <p:pic>
        <p:nvPicPr>
          <p:cNvPr id="6" name="Picture 5"/>
          <p:cNvPicPr>
            <a:picLocks noChangeAspect="1"/>
          </p:cNvPicPr>
          <p:nvPr/>
        </p:nvPicPr>
        <p:blipFill>
          <a:blip r:embed="rId3"/>
          <a:stretch>
            <a:fillRect/>
          </a:stretch>
        </p:blipFill>
        <p:spPr>
          <a:xfrm rot="13109233">
            <a:off x="8410321" y="78787"/>
            <a:ext cx="1109540" cy="1136551"/>
          </a:xfrm>
          <a:prstGeom prst="rect">
            <a:avLst/>
          </a:prstGeom>
        </p:spPr>
      </p:pic>
      <p:grpSp>
        <p:nvGrpSpPr>
          <p:cNvPr id="7" name="Group 6"/>
          <p:cNvGrpSpPr/>
          <p:nvPr/>
        </p:nvGrpSpPr>
        <p:grpSpPr>
          <a:xfrm>
            <a:off x="412922" y="338636"/>
            <a:ext cx="819527" cy="362916"/>
            <a:chOff x="1335275" y="2180367"/>
            <a:chExt cx="819527" cy="427661"/>
          </a:xfrm>
        </p:grpSpPr>
        <p:sp>
          <p:nvSpPr>
            <p:cNvPr id="8" name="Google Shape;2177;p63"/>
            <p:cNvSpPr/>
            <p:nvPr/>
          </p:nvSpPr>
          <p:spPr>
            <a:xfrm>
              <a:off x="1335275" y="2180367"/>
              <a:ext cx="819527" cy="427661"/>
            </a:xfrm>
            <a:prstGeom prst="homePlate">
              <a:avLst>
                <a:gd name="adj" fmla="val 51801"/>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E9B09D"/>
                </a:solidFill>
                <a:effectLst/>
                <a:uLnTx/>
                <a:uFillTx/>
                <a:latin typeface="Barlow Semi Condensed SemiBold"/>
                <a:ea typeface="Barlow Semi Condensed SemiBold"/>
                <a:cs typeface="Barlow Semi Condensed SemiBold"/>
                <a:sym typeface="Barlow Semi Condensed SemiBold"/>
              </a:endParaRPr>
            </a:p>
          </p:txBody>
        </p:sp>
        <p:sp>
          <p:nvSpPr>
            <p:cNvPr id="9" name="Rectangle 8"/>
            <p:cNvSpPr/>
            <p:nvPr/>
          </p:nvSpPr>
          <p:spPr>
            <a:xfrm>
              <a:off x="1335276" y="2206748"/>
              <a:ext cx="630301" cy="39895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none" strike="noStrike" kern="0" cap="none" spc="0" normalizeH="0" baseline="0" noProof="0">
                  <a:ln>
                    <a:noFill/>
                  </a:ln>
                  <a:solidFill>
                    <a:srgbClr val="000000"/>
                  </a:solidFill>
                  <a:effectLst/>
                  <a:uLnTx/>
                  <a:uFillTx/>
                  <a:latin typeface="Arial" panose="020B0604020202020204" pitchFamily="34" charset="0"/>
                  <a:ea typeface="+mn-ea"/>
                  <a:cs typeface="Arial"/>
                  <a:sym typeface="Arial"/>
                </a:rPr>
                <a:t>Giải</a:t>
              </a:r>
              <a:r>
                <a:rPr kumimoji="0" lang="en-US" sz="1600" b="1" i="1" u="none" strike="noStrike" kern="0" cap="none" spc="0" normalizeH="0" baseline="0" noProof="0">
                  <a:ln>
                    <a:noFill/>
                  </a:ln>
                  <a:solidFill>
                    <a:srgbClr val="000000"/>
                  </a:solidFill>
                  <a:effectLst/>
                  <a:uLnTx/>
                  <a:uFillTx/>
                  <a:latin typeface="Calibri"/>
                  <a:ea typeface="+mn-ea"/>
                  <a:cs typeface="Arial"/>
                  <a:sym typeface="Arial"/>
                </a:rPr>
                <a:t>:</a:t>
              </a:r>
              <a:endParaRPr kumimoji="0" lang="en-US" sz="1600" b="1" i="1" u="none" strike="noStrike" kern="0" cap="none" spc="0" normalizeH="0" baseline="0" noProof="0" dirty="0">
                <a:ln>
                  <a:noFill/>
                </a:ln>
                <a:solidFill>
                  <a:srgbClr val="000000"/>
                </a:solidFill>
                <a:effectLst/>
                <a:uLnTx/>
                <a:uFillTx/>
                <a:ea typeface="+mn-ea"/>
                <a:cs typeface="Arial"/>
                <a:sym typeface="Arial"/>
              </a:endParaRPr>
            </a:p>
          </p:txBody>
        </p:sp>
      </p:grpSp>
      <mc:AlternateContent xmlns:mc="http://schemas.openxmlformats.org/markup-compatibility/2006">
        <mc:Choice xmlns:a14="http://schemas.microsoft.com/office/drawing/2010/main" Requires="a14">
          <p:sp>
            <p:nvSpPr>
              <p:cNvPr id="2" name="Rectangle 1"/>
              <p:cNvSpPr/>
              <p:nvPr/>
            </p:nvSpPr>
            <p:spPr>
              <a:xfrm>
                <a:off x="329977" y="776970"/>
                <a:ext cx="8535726" cy="4157548"/>
              </a:xfrm>
              <a:prstGeom prst="rect">
                <a:avLst/>
              </a:prstGeom>
            </p:spPr>
            <p:txBody>
              <a:bodyPr wrap="square">
                <a:spAutoFit/>
              </a:bodyPr>
              <a:lstStyle/>
              <a:p>
                <a:pPr algn="just">
                  <a:lnSpc>
                    <a:spcPct val="150000"/>
                  </a:lnSpc>
                  <a:spcBef>
                    <a:spcPts val="100"/>
                  </a:spcBef>
                  <a:spcAft>
                    <a:spcPts val="100"/>
                  </a:spcAft>
                </a:pPr>
                <a:r>
                  <a:rPr lang="en-US" sz="1500" kern="100" smtClean="0">
                    <a:latin typeface="+mj-lt"/>
                    <a:ea typeface="Georgia" panose="02040502050405020303" pitchFamily="18" charset="0"/>
                    <a:cs typeface="Times New Roman" panose="02020603050405020304" pitchFamily="18" charset="0"/>
                  </a:rPr>
                  <a:t>a) Mỗi ngày cửa hàng phải bỏ ra chi phí là </a:t>
                </a:r>
                <a14:m>
                  <m:oMath xmlns:m="http://schemas.openxmlformats.org/officeDocument/2006/math">
                    <m:r>
                      <a:rPr lang="en-US" sz="1500" kern="100">
                        <a:effectLst/>
                        <a:latin typeface="+mj-lt"/>
                        <a:ea typeface="Aptos"/>
                        <a:cs typeface="Times New Roman" panose="02020603050405020304" pitchFamily="18" charset="0"/>
                      </a:rPr>
                      <m:t>3</m:t>
                    </m:r>
                    <m:r>
                      <a:rPr lang="en-US" sz="1500" i="1" kern="100">
                        <a:effectLst/>
                        <a:latin typeface="+mj-lt"/>
                        <a:ea typeface="Aptos"/>
                        <a:cs typeface="Times New Roman" panose="02020603050405020304" pitchFamily="18" charset="0"/>
                      </a:rPr>
                      <m:t>𝑎</m:t>
                    </m:r>
                  </m:oMath>
                </a14:m>
                <a:r>
                  <a:rPr lang="en-US" sz="1500" kern="100">
                    <a:effectLst/>
                    <a:latin typeface="+mj-lt"/>
                    <a:ea typeface="Georgia" panose="02040502050405020303" pitchFamily="18" charset="0"/>
                    <a:cs typeface="Times New Roman" panose="02020603050405020304" pitchFamily="18" charset="0"/>
                  </a:rPr>
                  <a:t> triệu đồng. Giả sử mỗi người đến thuê một chiếc xe.</a:t>
                </a:r>
                <a:endParaRPr lang="en-US" sz="1500" kern="100">
                  <a:effectLst/>
                  <a:latin typeface="+mj-lt"/>
                  <a:ea typeface="Aptos"/>
                  <a:cs typeface="Times New Roman" panose="02020603050405020304" pitchFamily="18" charset="0"/>
                </a:endParaRPr>
              </a:p>
              <a:p>
                <a:pPr algn="just">
                  <a:lnSpc>
                    <a:spcPct val="150000"/>
                  </a:lnSpc>
                  <a:spcBef>
                    <a:spcPts val="100"/>
                  </a:spcBef>
                  <a:spcAft>
                    <a:spcPts val="100"/>
                  </a:spcAft>
                </a:pPr>
                <a:r>
                  <a:rPr lang="en-US" sz="1500" kern="100">
                    <a:effectLst/>
                    <a:latin typeface="+mj-lt"/>
                    <a:ea typeface="Georgia" panose="02040502050405020303" pitchFamily="18" charset="0"/>
                    <a:cs typeface="Times New Roman" panose="02020603050405020304" pitchFamily="18" charset="0"/>
                  </a:rPr>
                  <a:t>Cửa hàng không có ai thuê với xác suất là 0,0608 </a:t>
                </a:r>
                <a:r>
                  <a:rPr lang="en-US" sz="1500" kern="100">
                    <a:effectLst/>
                    <a:latin typeface="+mj-lt"/>
                    <a:ea typeface="Georgia" panose="02040502050405020303" pitchFamily="18" charset="0"/>
                    <a:cs typeface="Times New Roman" panose="02020603050405020304" pitchFamily="18" charset="0"/>
                  </a:rPr>
                  <a:t>. </a:t>
                </a:r>
                <a:endParaRPr lang="en-US" sz="1500" kern="100">
                  <a:latin typeface="+mj-lt"/>
                  <a:ea typeface="Georgia" panose="02040502050405020303" pitchFamily="18" charset="0"/>
                  <a:cs typeface="Times New Roman" panose="02020603050405020304" pitchFamily="18" charset="0"/>
                </a:endParaRPr>
              </a:p>
              <a:p>
                <a:pPr algn="just">
                  <a:lnSpc>
                    <a:spcPct val="150000"/>
                  </a:lnSpc>
                  <a:spcBef>
                    <a:spcPts val="100"/>
                  </a:spcBef>
                  <a:spcAft>
                    <a:spcPts val="100"/>
                  </a:spcAft>
                </a:pPr>
                <a:r>
                  <a:rPr lang="en-US" sz="1500" kern="100" smtClean="0">
                    <a:effectLst/>
                    <a:latin typeface="+mj-lt"/>
                    <a:ea typeface="Georgia" panose="02040502050405020303" pitchFamily="18" charset="0"/>
                    <a:cs typeface="Times New Roman" panose="02020603050405020304" pitchFamily="18" charset="0"/>
                  </a:rPr>
                  <a:t>Khi </a:t>
                </a:r>
                <a:r>
                  <a:rPr lang="en-US" sz="1500" kern="100">
                    <a:effectLst/>
                    <a:latin typeface="+mj-lt"/>
                    <a:ea typeface="Georgia" panose="02040502050405020303" pitchFamily="18" charset="0"/>
                    <a:cs typeface="Times New Roman" panose="02020603050405020304" pitchFamily="18" charset="0"/>
                  </a:rPr>
                  <a:t>đó cửa hàng phải trả số tiền là </a:t>
                </a:r>
                <a14:m>
                  <m:oMath xmlns:m="http://schemas.openxmlformats.org/officeDocument/2006/math">
                    <m:r>
                      <a:rPr lang="en-US" sz="1500" kern="100">
                        <a:effectLst/>
                        <a:latin typeface="+mj-lt"/>
                        <a:ea typeface="Aptos"/>
                        <a:cs typeface="Times New Roman" panose="02020603050405020304" pitchFamily="18" charset="0"/>
                      </a:rPr>
                      <m:t>3</m:t>
                    </m:r>
                    <m:r>
                      <a:rPr lang="en-US" sz="1500" i="1" kern="100">
                        <a:effectLst/>
                        <a:latin typeface="+mj-lt"/>
                        <a:ea typeface="Aptos"/>
                        <a:cs typeface="Times New Roman" panose="02020603050405020304" pitchFamily="18" charset="0"/>
                      </a:rPr>
                      <m:t>𝑎</m:t>
                    </m:r>
                  </m:oMath>
                </a14:m>
                <a:r>
                  <a:rPr lang="en-US" sz="1500" kern="100">
                    <a:effectLst/>
                    <a:latin typeface="+mj-lt"/>
                    <a:ea typeface="Georgia" panose="02040502050405020303" pitchFamily="18" charset="0"/>
                    <a:cs typeface="Times New Roman" panose="02020603050405020304" pitchFamily="18" charset="0"/>
                  </a:rPr>
                  <a:t> triệu đồng.</a:t>
                </a:r>
                <a:endParaRPr lang="en-US" sz="1500" kern="100">
                  <a:effectLst/>
                  <a:latin typeface="+mj-lt"/>
                  <a:ea typeface="Aptos"/>
                  <a:cs typeface="Times New Roman" panose="02020603050405020304" pitchFamily="18" charset="0"/>
                </a:endParaRPr>
              </a:p>
              <a:p>
                <a:pPr algn="just">
                  <a:lnSpc>
                    <a:spcPct val="150000"/>
                  </a:lnSpc>
                  <a:spcBef>
                    <a:spcPts val="100"/>
                  </a:spcBef>
                  <a:spcAft>
                    <a:spcPts val="100"/>
                  </a:spcAft>
                </a:pPr>
                <a:r>
                  <a:rPr lang="en-US" sz="1500" kern="100">
                    <a:effectLst/>
                    <a:latin typeface="+mj-lt"/>
                    <a:ea typeface="Georgia" panose="02040502050405020303" pitchFamily="18" charset="0"/>
                    <a:cs typeface="Times New Roman" panose="02020603050405020304" pitchFamily="18" charset="0"/>
                  </a:rPr>
                  <a:t>Vậy </a:t>
                </a:r>
                <a14:m>
                  <m:oMath xmlns:m="http://schemas.openxmlformats.org/officeDocument/2006/math">
                    <m:r>
                      <a:rPr lang="en-US" sz="1500" i="1" kern="100">
                        <a:effectLst/>
                        <a:latin typeface="+mj-lt"/>
                        <a:ea typeface="Aptos"/>
                        <a:cs typeface="Times New Roman" panose="02020603050405020304" pitchFamily="18" charset="0"/>
                      </a:rPr>
                      <m:t>𝑃</m:t>
                    </m:r>
                    <m:r>
                      <a:rPr lang="en-US" sz="1500" kern="100">
                        <a:effectLst/>
                        <a:latin typeface="+mj-lt"/>
                        <a:ea typeface="Aptos"/>
                        <a:cs typeface="Times New Roman" panose="02020603050405020304" pitchFamily="18" charset="0"/>
                      </a:rPr>
                      <m:t>(</m:t>
                    </m:r>
                    <m:r>
                      <a:rPr lang="en-US" sz="1500" i="1" kern="100">
                        <a:effectLst/>
                        <a:latin typeface="+mj-lt"/>
                        <a:ea typeface="Aptos"/>
                        <a:cs typeface="Times New Roman" panose="02020603050405020304" pitchFamily="18" charset="0"/>
                      </a:rPr>
                      <m:t>𝑌</m:t>
                    </m:r>
                    <m:r>
                      <a:rPr lang="en-US" sz="1500" kern="100">
                        <a:effectLst/>
                        <a:latin typeface="+mj-lt"/>
                        <a:ea typeface="Aptos"/>
                        <a:cs typeface="Times New Roman" panose="02020603050405020304" pitchFamily="18" charset="0"/>
                      </a:rPr>
                      <m:t>=</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3</m:t>
                    </m:r>
                    <m:r>
                      <a:rPr lang="en-US" sz="1500" i="1" kern="100">
                        <a:effectLst/>
                        <a:latin typeface="+mj-lt"/>
                        <a:ea typeface="Aptos"/>
                        <a:cs typeface="Times New Roman" panose="02020603050405020304" pitchFamily="18" charset="0"/>
                      </a:rPr>
                      <m:t>𝑎</m:t>
                    </m:r>
                    <m:r>
                      <a:rPr lang="en-US" sz="1500" kern="100">
                        <a:effectLst/>
                        <a:latin typeface="+mj-lt"/>
                        <a:ea typeface="Aptos"/>
                        <a:cs typeface="Times New Roman" panose="02020603050405020304" pitchFamily="18" charset="0"/>
                      </a:rPr>
                      <m:t>)=0,0608</m:t>
                    </m:r>
                  </m:oMath>
                </a14:m>
                <a:r>
                  <a:rPr lang="en-US" sz="1500" kern="100">
                    <a:effectLst/>
                    <a:latin typeface="+mj-lt"/>
                    <a:ea typeface="Aptos"/>
                    <a:cs typeface="Times New Roman" panose="02020603050405020304" pitchFamily="18" charset="0"/>
                  </a:rPr>
                  <a:t>.</a:t>
                </a:r>
              </a:p>
              <a:p>
                <a:pPr algn="just">
                  <a:lnSpc>
                    <a:spcPct val="150000"/>
                  </a:lnSpc>
                  <a:spcBef>
                    <a:spcPts val="100"/>
                  </a:spcBef>
                  <a:spcAft>
                    <a:spcPts val="100"/>
                  </a:spcAft>
                </a:pPr>
                <a:r>
                  <a:rPr lang="en-US" sz="1500" kern="100">
                    <a:effectLst/>
                    <a:latin typeface="+mj-lt"/>
                    <a:ea typeface="Georgia" panose="02040502050405020303" pitchFamily="18" charset="0"/>
                    <a:cs typeface="Times New Roman" panose="02020603050405020304" pitchFamily="18" charset="0"/>
                  </a:rPr>
                  <a:t>Cửa hàng có một người thuê với xác suất là 0,1703 </a:t>
                </a:r>
                <a:r>
                  <a:rPr lang="en-US" sz="1500" kern="100">
                    <a:effectLst/>
                    <a:latin typeface="+mj-lt"/>
                    <a:ea typeface="Georgia" panose="02040502050405020303" pitchFamily="18" charset="0"/>
                    <a:cs typeface="Times New Roman" panose="02020603050405020304" pitchFamily="18" charset="0"/>
                  </a:rPr>
                  <a:t>. </a:t>
                </a:r>
                <a:endParaRPr lang="en-US" sz="1500" kern="100" smtClean="0">
                  <a:effectLst/>
                  <a:latin typeface="+mj-lt"/>
                  <a:ea typeface="Georgia" panose="02040502050405020303" pitchFamily="18" charset="0"/>
                  <a:cs typeface="Times New Roman" panose="02020603050405020304" pitchFamily="18" charset="0"/>
                </a:endParaRPr>
              </a:p>
              <a:p>
                <a:pPr algn="just">
                  <a:lnSpc>
                    <a:spcPct val="150000"/>
                  </a:lnSpc>
                  <a:spcBef>
                    <a:spcPts val="100"/>
                  </a:spcBef>
                  <a:spcAft>
                    <a:spcPts val="100"/>
                  </a:spcAft>
                </a:pPr>
                <a:r>
                  <a:rPr lang="en-US" sz="1500" kern="100" smtClean="0">
                    <a:effectLst/>
                    <a:latin typeface="+mj-lt"/>
                    <a:ea typeface="Georgia" panose="02040502050405020303" pitchFamily="18" charset="0"/>
                    <a:cs typeface="Times New Roman" panose="02020603050405020304" pitchFamily="18" charset="0"/>
                  </a:rPr>
                  <a:t>Khi </a:t>
                </a:r>
                <a:r>
                  <a:rPr lang="en-US" sz="1500" kern="100">
                    <a:effectLst/>
                    <a:latin typeface="+mj-lt"/>
                    <a:ea typeface="Georgia" panose="02040502050405020303" pitchFamily="18" charset="0"/>
                    <a:cs typeface="Times New Roman" panose="02020603050405020304" pitchFamily="18" charset="0"/>
                  </a:rPr>
                  <a:t>đó cửa hàng thu được số tiền là </a:t>
                </a:r>
                <a14:m>
                  <m:oMath xmlns:m="http://schemas.openxmlformats.org/officeDocument/2006/math">
                    <m:r>
                      <a:rPr lang="en-US" sz="1500" kern="100">
                        <a:effectLst/>
                        <a:latin typeface="+mj-lt"/>
                        <a:ea typeface="Aptos"/>
                        <a:cs typeface="Times New Roman" panose="02020603050405020304" pitchFamily="18" charset="0"/>
                      </a:rPr>
                      <m:t>1</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3</m:t>
                    </m:r>
                    <m:r>
                      <a:rPr lang="en-US" sz="1500" i="1" kern="100">
                        <a:effectLst/>
                        <a:latin typeface="+mj-lt"/>
                        <a:ea typeface="Aptos"/>
                        <a:cs typeface="Times New Roman" panose="02020603050405020304" pitchFamily="18" charset="0"/>
                      </a:rPr>
                      <m:t>𝑎</m:t>
                    </m:r>
                  </m:oMath>
                </a14:m>
                <a:r>
                  <a:rPr lang="en-US" sz="1500" kern="100">
                    <a:effectLst/>
                    <a:latin typeface="+mj-lt"/>
                    <a:ea typeface="Georgia" panose="02040502050405020303" pitchFamily="18" charset="0"/>
                    <a:cs typeface="Times New Roman" panose="02020603050405020304" pitchFamily="18" charset="0"/>
                  </a:rPr>
                  <a:t> triệu đồng.</a:t>
                </a:r>
                <a:endParaRPr lang="en-US" sz="1500" kern="100">
                  <a:effectLst/>
                  <a:latin typeface="+mj-lt"/>
                  <a:ea typeface="Aptos"/>
                  <a:cs typeface="Times New Roman" panose="02020603050405020304" pitchFamily="18" charset="0"/>
                </a:endParaRPr>
              </a:p>
              <a:p>
                <a:pPr algn="just">
                  <a:lnSpc>
                    <a:spcPct val="150000"/>
                  </a:lnSpc>
                  <a:spcBef>
                    <a:spcPts val="100"/>
                  </a:spcBef>
                  <a:spcAft>
                    <a:spcPts val="100"/>
                  </a:spcAft>
                </a:pPr>
                <a:r>
                  <a:rPr lang="en-US" sz="1500" kern="100">
                    <a:effectLst/>
                    <a:latin typeface="+mj-lt"/>
                    <a:ea typeface="Georgia" panose="02040502050405020303" pitchFamily="18" charset="0"/>
                    <a:cs typeface="Times New Roman" panose="02020603050405020304" pitchFamily="18" charset="0"/>
                  </a:rPr>
                  <a:t>Vậy </a:t>
                </a:r>
                <a14:m>
                  <m:oMath xmlns:m="http://schemas.openxmlformats.org/officeDocument/2006/math">
                    <m:r>
                      <a:rPr lang="en-US" sz="1500" i="1" kern="100">
                        <a:effectLst/>
                        <a:latin typeface="+mj-lt"/>
                        <a:ea typeface="Aptos"/>
                        <a:cs typeface="Times New Roman" panose="02020603050405020304" pitchFamily="18" charset="0"/>
                      </a:rPr>
                      <m:t>𝑃</m:t>
                    </m:r>
                    <m:r>
                      <a:rPr lang="en-US" sz="1500" kern="100">
                        <a:effectLst/>
                        <a:latin typeface="+mj-lt"/>
                        <a:ea typeface="Aptos"/>
                        <a:cs typeface="Times New Roman" panose="02020603050405020304" pitchFamily="18" charset="0"/>
                      </a:rPr>
                      <m:t>(</m:t>
                    </m:r>
                    <m:r>
                      <a:rPr lang="en-US" sz="1500" i="1" kern="100">
                        <a:effectLst/>
                        <a:latin typeface="+mj-lt"/>
                        <a:ea typeface="Aptos"/>
                        <a:cs typeface="Times New Roman" panose="02020603050405020304" pitchFamily="18" charset="0"/>
                      </a:rPr>
                      <m:t>𝑌</m:t>
                    </m:r>
                    <m:r>
                      <a:rPr lang="en-US" sz="1500" kern="100">
                        <a:effectLst/>
                        <a:latin typeface="+mj-lt"/>
                        <a:ea typeface="Aptos"/>
                        <a:cs typeface="Times New Roman" panose="02020603050405020304" pitchFamily="18" charset="0"/>
                      </a:rPr>
                      <m:t>=1</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3</m:t>
                    </m:r>
                    <m:r>
                      <a:rPr lang="en-US" sz="1500" i="1" kern="100">
                        <a:effectLst/>
                        <a:latin typeface="+mj-lt"/>
                        <a:ea typeface="Aptos"/>
                        <a:cs typeface="Times New Roman" panose="02020603050405020304" pitchFamily="18" charset="0"/>
                      </a:rPr>
                      <m:t>𝑎</m:t>
                    </m:r>
                    <m:r>
                      <a:rPr lang="en-US" sz="1500" kern="100">
                        <a:effectLst/>
                        <a:latin typeface="+mj-lt"/>
                        <a:ea typeface="Aptos"/>
                        <a:cs typeface="Times New Roman" panose="02020603050405020304" pitchFamily="18" charset="0"/>
                      </a:rPr>
                      <m:t>)=0,1703</m:t>
                    </m:r>
                  </m:oMath>
                </a14:m>
                <a:r>
                  <a:rPr lang="en-US" sz="1500" kern="100">
                    <a:effectLst/>
                    <a:latin typeface="+mj-lt"/>
                    <a:ea typeface="Aptos"/>
                    <a:cs typeface="Times New Roman" panose="02020603050405020304" pitchFamily="18" charset="0"/>
                  </a:rPr>
                  <a:t>.</a:t>
                </a:r>
              </a:p>
              <a:p>
                <a:pPr algn="just">
                  <a:lnSpc>
                    <a:spcPct val="150000"/>
                  </a:lnSpc>
                  <a:spcBef>
                    <a:spcPts val="100"/>
                  </a:spcBef>
                  <a:spcAft>
                    <a:spcPts val="100"/>
                  </a:spcAft>
                </a:pPr>
                <a:r>
                  <a:rPr lang="en-US" sz="1500" kern="100">
                    <a:effectLst/>
                    <a:latin typeface="+mj-lt"/>
                    <a:ea typeface="Georgia" panose="02040502050405020303" pitchFamily="18" charset="0"/>
                    <a:cs typeface="Times New Roman" panose="02020603050405020304" pitchFamily="18" charset="0"/>
                  </a:rPr>
                  <a:t>Cửa hàng có hai người thuê với xác suất là 0,2384 </a:t>
                </a:r>
                <a:r>
                  <a:rPr lang="en-US" sz="1500" kern="100">
                    <a:effectLst/>
                    <a:latin typeface="+mj-lt"/>
                    <a:ea typeface="Georgia" panose="02040502050405020303" pitchFamily="18" charset="0"/>
                    <a:cs typeface="Times New Roman" panose="02020603050405020304" pitchFamily="18" charset="0"/>
                  </a:rPr>
                  <a:t>. </a:t>
                </a:r>
                <a:endParaRPr lang="en-US" sz="1500" kern="100" smtClean="0">
                  <a:effectLst/>
                  <a:latin typeface="+mj-lt"/>
                  <a:ea typeface="Georgia" panose="02040502050405020303" pitchFamily="18" charset="0"/>
                  <a:cs typeface="Times New Roman" panose="02020603050405020304" pitchFamily="18" charset="0"/>
                </a:endParaRPr>
              </a:p>
              <a:p>
                <a:pPr algn="just">
                  <a:lnSpc>
                    <a:spcPct val="150000"/>
                  </a:lnSpc>
                  <a:spcBef>
                    <a:spcPts val="100"/>
                  </a:spcBef>
                  <a:spcAft>
                    <a:spcPts val="100"/>
                  </a:spcAft>
                </a:pPr>
                <a:r>
                  <a:rPr lang="en-US" sz="1500" kern="100" smtClean="0">
                    <a:effectLst/>
                    <a:latin typeface="+mj-lt"/>
                    <a:ea typeface="Georgia" panose="02040502050405020303" pitchFamily="18" charset="0"/>
                    <a:cs typeface="Times New Roman" panose="02020603050405020304" pitchFamily="18" charset="0"/>
                  </a:rPr>
                  <a:t>Khi </a:t>
                </a:r>
                <a:r>
                  <a:rPr lang="en-US" sz="1500" kern="100">
                    <a:effectLst/>
                    <a:latin typeface="+mj-lt"/>
                    <a:ea typeface="Georgia" panose="02040502050405020303" pitchFamily="18" charset="0"/>
                    <a:cs typeface="Times New Roman" panose="02020603050405020304" pitchFamily="18" charset="0"/>
                  </a:rPr>
                  <a:t>đó cửa hàng thu được </a:t>
                </a:r>
                <a:r>
                  <a:rPr lang="en-US" sz="1500" kern="100">
                    <a:effectLst/>
                    <a:latin typeface="+mj-lt"/>
                    <a:ea typeface="Georgia" panose="02040502050405020303" pitchFamily="18" charset="0"/>
                    <a:cs typeface="Times New Roman" panose="02020603050405020304" pitchFamily="18" charset="0"/>
                  </a:rPr>
                  <a:t>số </a:t>
                </a:r>
                <a:r>
                  <a:rPr lang="en-US" sz="1500" kern="100" smtClean="0">
                    <a:effectLst/>
                    <a:latin typeface="+mj-lt"/>
                    <a:ea typeface="Georgia" panose="02040502050405020303" pitchFamily="18" charset="0"/>
                    <a:cs typeface="Times New Roman" panose="02020603050405020304" pitchFamily="18" charset="0"/>
                  </a:rPr>
                  <a:t>tiền </a:t>
                </a:r>
                <a:r>
                  <a:rPr lang="en-US" sz="1500" kern="100">
                    <a:effectLst/>
                    <a:latin typeface="+mj-lt"/>
                    <a:ea typeface="Georgia" panose="02040502050405020303" pitchFamily="18" charset="0"/>
                    <a:cs typeface="Times New Roman" panose="02020603050405020304" pitchFamily="18" charset="0"/>
                  </a:rPr>
                  <a:t>là </a:t>
                </a:r>
                <a14:m>
                  <m:oMath xmlns:m="http://schemas.openxmlformats.org/officeDocument/2006/math">
                    <m:r>
                      <a:rPr lang="en-US" sz="1500" b="0" i="0" kern="100" smtClean="0">
                        <a:effectLst/>
                        <a:latin typeface="Cambria Math" panose="02040503050406030204" pitchFamily="18" charset="0"/>
                        <a:ea typeface="Aptos"/>
                        <a:cs typeface="Times New Roman" panose="02020603050405020304" pitchFamily="18" charset="0"/>
                      </a:rPr>
                      <m:t>2−</m:t>
                    </m:r>
                    <m:r>
                      <a:rPr lang="en-US" sz="1500" kern="100">
                        <a:effectLst/>
                        <a:latin typeface="+mj-lt"/>
                        <a:ea typeface="Aptos"/>
                        <a:cs typeface="Times New Roman" panose="02020603050405020304" pitchFamily="18" charset="0"/>
                      </a:rPr>
                      <m:t>3</m:t>
                    </m:r>
                    <m:r>
                      <a:rPr lang="en-US" sz="1500" i="1" kern="100">
                        <a:effectLst/>
                        <a:latin typeface="+mj-lt"/>
                        <a:ea typeface="Aptos"/>
                        <a:cs typeface="Times New Roman" panose="02020603050405020304" pitchFamily="18" charset="0"/>
                      </a:rPr>
                      <m:t>𝑎</m:t>
                    </m:r>
                  </m:oMath>
                </a14:m>
                <a:r>
                  <a:rPr lang="en-US" sz="1500" kern="100">
                    <a:effectLst/>
                    <a:latin typeface="+mj-lt"/>
                    <a:ea typeface="Georgia" panose="02040502050405020303" pitchFamily="18" charset="0"/>
                    <a:cs typeface="Times New Roman" panose="02020603050405020304" pitchFamily="18" charset="0"/>
                  </a:rPr>
                  <a:t> triệu đồng.</a:t>
                </a:r>
                <a:endParaRPr lang="en-US" sz="1500" kern="100">
                  <a:effectLst/>
                  <a:latin typeface="+mj-lt"/>
                  <a:ea typeface="Aptos"/>
                  <a:cs typeface="Times New Roman" panose="02020603050405020304" pitchFamily="18" charset="0"/>
                </a:endParaRPr>
              </a:p>
              <a:p>
                <a:pPr algn="just">
                  <a:lnSpc>
                    <a:spcPct val="150000"/>
                  </a:lnSpc>
                  <a:spcBef>
                    <a:spcPts val="100"/>
                  </a:spcBef>
                  <a:spcAft>
                    <a:spcPts val="100"/>
                  </a:spcAft>
                </a:pPr>
                <a:r>
                  <a:rPr lang="en-US" sz="1500" kern="100">
                    <a:effectLst/>
                    <a:latin typeface="+mj-lt"/>
                    <a:ea typeface="Georgia" panose="02040502050405020303" pitchFamily="18" charset="0"/>
                    <a:cs typeface="Times New Roman" panose="02020603050405020304" pitchFamily="18" charset="0"/>
                  </a:rPr>
                  <a:t>Cửa hàng có từ 3 hoặc 4 người đến thuê với xác suất là: </a:t>
                </a:r>
                <a14:m>
                  <m:oMath xmlns:m="http://schemas.openxmlformats.org/officeDocument/2006/math">
                    <m:r>
                      <a:rPr lang="en-US" sz="1500" kern="100">
                        <a:effectLst/>
                        <a:latin typeface="+mj-lt"/>
                        <a:ea typeface="Aptos"/>
                        <a:cs typeface="Times New Roman" panose="02020603050405020304" pitchFamily="18" charset="0"/>
                      </a:rPr>
                      <m:t>0,2225+0,308=0,5305</m:t>
                    </m:r>
                  </m:oMath>
                </a14:m>
                <a:r>
                  <a:rPr lang="en-US" sz="1500" kern="100">
                    <a:effectLst/>
                    <a:latin typeface="+mj-lt"/>
                    <a:ea typeface="Aptos"/>
                    <a:cs typeface="Times New Roman" panose="02020603050405020304" pitchFamily="18" charset="0"/>
                  </a:rPr>
                  <a:t>.</a:t>
                </a:r>
              </a:p>
              <a:p>
                <a:pPr algn="just">
                  <a:lnSpc>
                    <a:spcPct val="150000"/>
                  </a:lnSpc>
                  <a:spcBef>
                    <a:spcPts val="100"/>
                  </a:spcBef>
                  <a:spcAft>
                    <a:spcPts val="100"/>
                  </a:spcAft>
                </a:pPr>
                <a:r>
                  <a:rPr lang="en-US" sz="1500" kern="100">
                    <a:effectLst/>
                    <a:latin typeface="+mj-lt"/>
                    <a:ea typeface="Georgia" panose="02040502050405020303" pitchFamily="18" charset="0"/>
                    <a:cs typeface="Times New Roman" panose="02020603050405020304" pitchFamily="18" charset="0"/>
                  </a:rPr>
                  <a:t>Tuy nhiên cửa hàng chỉ có 3 chiếc xe cho thuê nên số tiền cửa hàng thu được </a:t>
                </a:r>
                <a14:m>
                  <m:oMath xmlns:m="http://schemas.openxmlformats.org/officeDocument/2006/math">
                    <m:r>
                      <a:rPr lang="en-US" sz="1500" b="0" i="0" kern="100" smtClean="0">
                        <a:effectLst/>
                        <a:latin typeface="Cambria Math" panose="02040503050406030204" pitchFamily="18" charset="0"/>
                        <a:ea typeface="Aptos"/>
                        <a:cs typeface="Times New Roman" panose="02020603050405020304" pitchFamily="18" charset="0"/>
                      </a:rPr>
                      <m:t>3−</m:t>
                    </m:r>
                    <m:r>
                      <a:rPr lang="en-US" sz="1500" kern="100">
                        <a:effectLst/>
                        <a:latin typeface="+mj-lt"/>
                        <a:ea typeface="Aptos"/>
                        <a:cs typeface="Times New Roman" panose="02020603050405020304" pitchFamily="18" charset="0"/>
                      </a:rPr>
                      <m:t>3</m:t>
                    </m:r>
                    <m:r>
                      <a:rPr lang="en-US" sz="1500" i="1" kern="100">
                        <a:effectLst/>
                        <a:latin typeface="+mj-lt"/>
                        <a:ea typeface="Aptos"/>
                        <a:cs typeface="Times New Roman" panose="02020603050405020304" pitchFamily="18" charset="0"/>
                      </a:rPr>
                      <m:t>𝑎</m:t>
                    </m:r>
                  </m:oMath>
                </a14:m>
                <a:r>
                  <a:rPr lang="en-US" sz="1500" kern="100">
                    <a:effectLst/>
                    <a:latin typeface="+mj-lt"/>
                    <a:ea typeface="Georgia" panose="02040502050405020303" pitchFamily="18" charset="0"/>
                    <a:cs typeface="Times New Roman" panose="02020603050405020304" pitchFamily="18" charset="0"/>
                  </a:rPr>
                  <a:t> triệu đồng.</a:t>
                </a:r>
                <a:endParaRPr lang="en-US" sz="1500" kern="100">
                  <a:effectLst/>
                  <a:latin typeface="+mj-lt"/>
                  <a:ea typeface="Aptos"/>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329977" y="776970"/>
                <a:ext cx="8535726" cy="4157548"/>
              </a:xfrm>
              <a:prstGeom prst="rect">
                <a:avLst/>
              </a:prstGeom>
              <a:blipFill>
                <a:blip r:embed="rId4"/>
                <a:stretch>
                  <a:fillRect l="-286"/>
                </a:stretch>
              </a:blipFill>
            </p:spPr>
            <p:txBody>
              <a:bodyPr/>
              <a:lstStyle/>
              <a:p>
                <a:r>
                  <a:rPr lang="en-US">
                    <a:noFill/>
                  </a:rPr>
                  <a:t> </a:t>
                </a:r>
              </a:p>
            </p:txBody>
          </p:sp>
        </mc:Fallback>
      </mc:AlternateContent>
    </p:spTree>
    <p:extLst>
      <p:ext uri="{BB962C8B-B14F-4D97-AF65-F5344CB8AC3E}">
        <p14:creationId xmlns:p14="http://schemas.microsoft.com/office/powerpoint/2010/main" val="18661885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8" dur="500"/>
                                        <p:tgtEl>
                                          <p:spTgt spid="2">
                                            <p:txEl>
                                              <p:pRg st="4" end="4"/>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1" dur="500"/>
                                        <p:tgtEl>
                                          <p:spTgt spid="2">
                                            <p:txEl>
                                              <p:pRg st="5" end="5"/>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9" dur="500"/>
                                        <p:tgtEl>
                                          <p:spTgt spid="2">
                                            <p:txEl>
                                              <p:pRg st="7" end="7"/>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2" dur="500"/>
                                        <p:tgtEl>
                                          <p:spTgt spid="2">
                                            <p:txEl>
                                              <p:pRg st="8" end="8"/>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Effect transition="in" filter="randombar(horizontal)">
                                      <p:cBhvr>
                                        <p:cTn id="45" dur="500"/>
                                        <p:tgtEl>
                                          <p:spTgt spid="2">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
                                            <p:txEl>
                                              <p:pRg st="10" end="10"/>
                                            </p:txEl>
                                          </p:spTgt>
                                        </p:tgtEl>
                                        <p:attrNameLst>
                                          <p:attrName>style.visibility</p:attrName>
                                        </p:attrNameLst>
                                      </p:cBhvr>
                                      <p:to>
                                        <p:strVal val="visible"/>
                                      </p:to>
                                    </p:set>
                                    <p:animEffect transition="in" filter="wipe(left)">
                                      <p:cBhvr>
                                        <p:cTn id="5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21" name="Rectangle 20"/>
          <p:cNvSpPr/>
          <p:nvPr/>
        </p:nvSpPr>
        <p:spPr>
          <a:xfrm>
            <a:off x="182882" y="182882"/>
            <a:ext cx="8770288" cy="4754878"/>
          </a:xfrm>
          <a:prstGeom prst="rect">
            <a:avLst/>
          </a:prstGeom>
          <a:solidFill>
            <a:schemeClr val="accent6"/>
          </a:solidFill>
          <a:ln>
            <a:solidFill>
              <a:srgbClr val="6B7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9B09D"/>
              </a:solidFill>
              <a:effectLst/>
              <a:uLnTx/>
              <a:uFillTx/>
              <a:latin typeface="Arial"/>
              <a:ea typeface="+mn-ea"/>
              <a:cs typeface="+mn-cs"/>
              <a:sym typeface="Arial"/>
            </a:endParaRPr>
          </a:p>
        </p:txBody>
      </p:sp>
      <p:pic>
        <p:nvPicPr>
          <p:cNvPr id="6" name="Picture 5"/>
          <p:cNvPicPr>
            <a:picLocks noChangeAspect="1"/>
          </p:cNvPicPr>
          <p:nvPr/>
        </p:nvPicPr>
        <p:blipFill>
          <a:blip r:embed="rId3"/>
          <a:stretch>
            <a:fillRect/>
          </a:stretch>
        </p:blipFill>
        <p:spPr>
          <a:xfrm rot="13109233">
            <a:off x="8410321" y="78787"/>
            <a:ext cx="1109540" cy="1136551"/>
          </a:xfrm>
          <a:prstGeom prst="rect">
            <a:avLst/>
          </a:prstGeom>
        </p:spPr>
      </p:pic>
      <p:grpSp>
        <p:nvGrpSpPr>
          <p:cNvPr id="7" name="Group 6"/>
          <p:cNvGrpSpPr/>
          <p:nvPr/>
        </p:nvGrpSpPr>
        <p:grpSpPr>
          <a:xfrm>
            <a:off x="412922" y="338636"/>
            <a:ext cx="819527" cy="362916"/>
            <a:chOff x="1335275" y="2180367"/>
            <a:chExt cx="819527" cy="427661"/>
          </a:xfrm>
        </p:grpSpPr>
        <p:sp>
          <p:nvSpPr>
            <p:cNvPr id="8" name="Google Shape;2177;p63"/>
            <p:cNvSpPr/>
            <p:nvPr/>
          </p:nvSpPr>
          <p:spPr>
            <a:xfrm>
              <a:off x="1335275" y="2180367"/>
              <a:ext cx="819527" cy="427661"/>
            </a:xfrm>
            <a:prstGeom prst="homePlate">
              <a:avLst>
                <a:gd name="adj" fmla="val 51801"/>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E9B09D"/>
                </a:solidFill>
                <a:effectLst/>
                <a:uLnTx/>
                <a:uFillTx/>
                <a:latin typeface="Barlow Semi Condensed SemiBold"/>
                <a:ea typeface="Barlow Semi Condensed SemiBold"/>
                <a:cs typeface="Barlow Semi Condensed SemiBold"/>
                <a:sym typeface="Barlow Semi Condensed SemiBold"/>
              </a:endParaRPr>
            </a:p>
          </p:txBody>
        </p:sp>
        <p:sp>
          <p:nvSpPr>
            <p:cNvPr id="9" name="Rectangle 8"/>
            <p:cNvSpPr/>
            <p:nvPr/>
          </p:nvSpPr>
          <p:spPr>
            <a:xfrm>
              <a:off x="1335276" y="2206748"/>
              <a:ext cx="630301" cy="39895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none" strike="noStrike" kern="0" cap="none" spc="0" normalizeH="0" baseline="0" noProof="0">
                  <a:ln>
                    <a:noFill/>
                  </a:ln>
                  <a:solidFill>
                    <a:srgbClr val="000000"/>
                  </a:solidFill>
                  <a:effectLst/>
                  <a:uLnTx/>
                  <a:uFillTx/>
                  <a:latin typeface="Arial" panose="020B0604020202020204" pitchFamily="34" charset="0"/>
                  <a:ea typeface="+mn-ea"/>
                  <a:cs typeface="Arial"/>
                  <a:sym typeface="Arial"/>
                </a:rPr>
                <a:t>Giải</a:t>
              </a:r>
              <a:r>
                <a:rPr kumimoji="0" lang="en-US" sz="1600" b="1" i="1" u="none" strike="noStrike" kern="0" cap="none" spc="0" normalizeH="0" baseline="0" noProof="0">
                  <a:ln>
                    <a:noFill/>
                  </a:ln>
                  <a:solidFill>
                    <a:srgbClr val="000000"/>
                  </a:solidFill>
                  <a:effectLst/>
                  <a:uLnTx/>
                  <a:uFillTx/>
                  <a:latin typeface="Calibri"/>
                  <a:ea typeface="+mn-ea"/>
                  <a:cs typeface="Arial"/>
                  <a:sym typeface="Arial"/>
                </a:rPr>
                <a:t>:</a:t>
              </a:r>
              <a:endParaRPr kumimoji="0" lang="en-US" sz="1600" b="1" i="1" u="none" strike="noStrike" kern="0" cap="none" spc="0" normalizeH="0" baseline="0" noProof="0" dirty="0">
                <a:ln>
                  <a:noFill/>
                </a:ln>
                <a:solidFill>
                  <a:srgbClr val="000000"/>
                </a:solidFill>
                <a:effectLst/>
                <a:uLnTx/>
                <a:uFillTx/>
                <a:latin typeface="Arial"/>
                <a:ea typeface="+mn-ea"/>
                <a:cs typeface="Arial"/>
                <a:sym typeface="Arial"/>
              </a:endParaRPr>
            </a:p>
          </p:txBody>
        </p:sp>
      </p:grpSp>
      <mc:AlternateContent xmlns:mc="http://schemas.openxmlformats.org/markup-compatibility/2006">
        <mc:Choice xmlns:a14="http://schemas.microsoft.com/office/drawing/2010/main" Requires="a14">
          <p:sp>
            <p:nvSpPr>
              <p:cNvPr id="2" name="Rectangle 1"/>
              <p:cNvSpPr/>
              <p:nvPr/>
            </p:nvSpPr>
            <p:spPr>
              <a:xfrm>
                <a:off x="300163" y="885882"/>
                <a:ext cx="8535726" cy="416011"/>
              </a:xfrm>
              <a:prstGeom prst="rect">
                <a:avLst/>
              </a:prstGeom>
            </p:spPr>
            <p:txBody>
              <a:bodyPr wrap="square">
                <a:spAutoFit/>
              </a:bodyPr>
              <a:lstStyle/>
              <a:p>
                <a:pPr lvl="0" algn="just">
                  <a:lnSpc>
                    <a:spcPct val="150000"/>
                  </a:lnSpc>
                  <a:spcBef>
                    <a:spcPts val="100"/>
                  </a:spcBef>
                  <a:spcAft>
                    <a:spcPts val="100"/>
                  </a:spcAft>
                </a:pPr>
                <a:r>
                  <a:rPr lang="en-US" sz="1600" kern="100">
                    <a:ea typeface="Georgia" panose="02040502050405020303" pitchFamily="18" charset="0"/>
                    <a:cs typeface="Times New Roman" panose="02020603050405020304" pitchFamily="18" charset="0"/>
                  </a:rPr>
                  <a:t>Bảng phân bố xác suất của </a:t>
                </a:r>
                <a14:m>
                  <m:oMath xmlns:m="http://schemas.openxmlformats.org/officeDocument/2006/math">
                    <m:r>
                      <a:rPr lang="en-US" sz="1600" i="1" kern="100" smtClean="0">
                        <a:latin typeface="Cambria Math" panose="02040503050406030204" pitchFamily="18" charset="0"/>
                        <a:ea typeface="Georgia" panose="02040502050405020303" pitchFamily="18" charset="0"/>
                        <a:cs typeface="Times New Roman" panose="02020603050405020304" pitchFamily="18" charset="0"/>
                      </a:rPr>
                      <m:t>𝑌</m:t>
                    </m:r>
                    <m:r>
                      <a:rPr lang="en-US" sz="1600" i="1" kern="100" smtClean="0">
                        <a:latin typeface="Cambria Math" panose="02040503050406030204" pitchFamily="18" charset="0"/>
                        <a:ea typeface="Georgia" panose="02040502050405020303" pitchFamily="18" charset="0"/>
                        <a:cs typeface="Times New Roman" panose="02020603050405020304" pitchFamily="18" charset="0"/>
                      </a:rPr>
                      <m:t> </m:t>
                    </m:r>
                  </m:oMath>
                </a14:m>
                <a:r>
                  <a:rPr lang="en-US" sz="1600" kern="100">
                    <a:ea typeface="Georgia" panose="02040502050405020303" pitchFamily="18" charset="0"/>
                    <a:cs typeface="Times New Roman" panose="02020603050405020304" pitchFamily="18" charset="0"/>
                  </a:rPr>
                  <a:t>là:</a:t>
                </a:r>
                <a:endParaRPr kumimoji="0" lang="en-US" sz="1600" b="0" i="0" u="none" strike="noStrike" kern="100" cap="none" spc="0" normalizeH="0" baseline="0" noProof="0">
                  <a:ln>
                    <a:noFill/>
                  </a:ln>
                  <a:solidFill>
                    <a:srgbClr val="000000"/>
                  </a:solidFill>
                  <a:effectLst/>
                  <a:uLnTx/>
                  <a:uFillTx/>
                  <a:ea typeface="Aptos"/>
                  <a:cs typeface="Times New Roman" panose="02020603050405020304" pitchFamily="18" charset="0"/>
                  <a:sym typeface="Arial"/>
                </a:endParaRPr>
              </a:p>
            </p:txBody>
          </p:sp>
        </mc:Choice>
        <mc:Fallback>
          <p:sp>
            <p:nvSpPr>
              <p:cNvPr id="2" name="Rectangle 1"/>
              <p:cNvSpPr>
                <a:spLocks noRot="1" noChangeAspect="1" noMove="1" noResize="1" noEditPoints="1" noAdjustHandles="1" noChangeArrowheads="1" noChangeShapeType="1" noTextEdit="1"/>
              </p:cNvSpPr>
              <p:nvPr/>
            </p:nvSpPr>
            <p:spPr>
              <a:xfrm>
                <a:off x="300163" y="885882"/>
                <a:ext cx="8535726" cy="416011"/>
              </a:xfrm>
              <a:prstGeom prst="rect">
                <a:avLst/>
              </a:prstGeom>
              <a:blipFill>
                <a:blip r:embed="rId4"/>
                <a:stretch>
                  <a:fillRect l="-357" b="-173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784945849"/>
                  </p:ext>
                </p:extLst>
              </p:nvPr>
            </p:nvGraphicFramePr>
            <p:xfrm>
              <a:off x="948721" y="1622633"/>
              <a:ext cx="7238610" cy="833082"/>
            </p:xfrm>
            <a:graphic>
              <a:graphicData uri="http://schemas.openxmlformats.org/drawingml/2006/table">
                <a:tbl>
                  <a:tblPr/>
                  <a:tblGrid>
                    <a:gridCol w="1447722">
                      <a:extLst>
                        <a:ext uri="{9D8B030D-6E8A-4147-A177-3AD203B41FA5}">
                          <a16:colId xmlns:a16="http://schemas.microsoft.com/office/drawing/2014/main" val="3505770102"/>
                        </a:ext>
                      </a:extLst>
                    </a:gridCol>
                    <a:gridCol w="1447722">
                      <a:extLst>
                        <a:ext uri="{9D8B030D-6E8A-4147-A177-3AD203B41FA5}">
                          <a16:colId xmlns:a16="http://schemas.microsoft.com/office/drawing/2014/main" val="3998740342"/>
                        </a:ext>
                      </a:extLst>
                    </a:gridCol>
                    <a:gridCol w="1447722">
                      <a:extLst>
                        <a:ext uri="{9D8B030D-6E8A-4147-A177-3AD203B41FA5}">
                          <a16:colId xmlns:a16="http://schemas.microsoft.com/office/drawing/2014/main" val="2759454156"/>
                        </a:ext>
                      </a:extLst>
                    </a:gridCol>
                    <a:gridCol w="1447722">
                      <a:extLst>
                        <a:ext uri="{9D8B030D-6E8A-4147-A177-3AD203B41FA5}">
                          <a16:colId xmlns:a16="http://schemas.microsoft.com/office/drawing/2014/main" val="2956799370"/>
                        </a:ext>
                      </a:extLst>
                    </a:gridCol>
                    <a:gridCol w="1447722">
                      <a:extLst>
                        <a:ext uri="{9D8B030D-6E8A-4147-A177-3AD203B41FA5}">
                          <a16:colId xmlns:a16="http://schemas.microsoft.com/office/drawing/2014/main" val="3089629975"/>
                        </a:ext>
                      </a:extLst>
                    </a:gridCol>
                  </a:tblGrid>
                  <a:tr h="416541">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mj-lt"/>
                                    <a:ea typeface="Aptos"/>
                                    <a:cs typeface="Times New Roman" panose="02020603050405020304" pitchFamily="18" charset="0"/>
                                  </a:rPr>
                                  <m:t>𝑌</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mj-lt"/>
                                    <a:ea typeface="Aptos"/>
                                    <a:cs typeface="Times New Roman" panose="02020603050405020304" pitchFamily="18" charset="0"/>
                                  </a:rPr>
                                  <m:t>−</m:t>
                                </m:r>
                                <m:r>
                                  <a:rPr lang="en-US" sz="1600" kern="100">
                                    <a:solidFill>
                                      <a:srgbClr val="000000"/>
                                    </a:solidFill>
                                    <a:effectLst/>
                                    <a:latin typeface="+mj-lt"/>
                                    <a:ea typeface="Aptos"/>
                                    <a:cs typeface="Times New Roman" panose="02020603050405020304" pitchFamily="18" charset="0"/>
                                  </a:rPr>
                                  <m:t>3</m:t>
                                </m:r>
                                <m:r>
                                  <a:rPr lang="en-US" sz="1600" i="1" kern="100">
                                    <a:solidFill>
                                      <a:srgbClr val="000000"/>
                                    </a:solidFill>
                                    <a:effectLst/>
                                    <a:latin typeface="+mj-lt"/>
                                    <a:ea typeface="Aptos"/>
                                    <a:cs typeface="Times New Roman" panose="02020603050405020304" pitchFamily="18" charset="0"/>
                                  </a:rPr>
                                  <m:t>𝑎</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kern="100" smtClean="0">
                                    <a:solidFill>
                                      <a:srgbClr val="000000"/>
                                    </a:solidFill>
                                    <a:effectLst/>
                                    <a:latin typeface="+mj-lt"/>
                                    <a:ea typeface="Aptos"/>
                                    <a:cs typeface="Times New Roman" panose="02020603050405020304" pitchFamily="18" charset="0"/>
                                  </a:rPr>
                                  <m:t>1</m:t>
                                </m:r>
                                <m:r>
                                  <a:rPr lang="en-US" sz="1600" i="1" kern="100">
                                    <a:solidFill>
                                      <a:srgbClr val="000000"/>
                                    </a:solidFill>
                                    <a:effectLst/>
                                    <a:latin typeface="+mj-lt"/>
                                    <a:ea typeface="Aptos"/>
                                    <a:cs typeface="Times New Roman" panose="02020603050405020304" pitchFamily="18" charset="0"/>
                                  </a:rPr>
                                  <m:t>−</m:t>
                                </m:r>
                                <m:r>
                                  <a:rPr lang="en-US" sz="1600" kern="100">
                                    <a:solidFill>
                                      <a:srgbClr val="000000"/>
                                    </a:solidFill>
                                    <a:effectLst/>
                                    <a:latin typeface="+mj-lt"/>
                                    <a:ea typeface="Aptos"/>
                                    <a:cs typeface="Times New Roman" panose="02020603050405020304" pitchFamily="18" charset="0"/>
                                  </a:rPr>
                                  <m:t>3</m:t>
                                </m:r>
                                <m:r>
                                  <a:rPr lang="en-US" sz="1600" i="1" kern="100">
                                    <a:solidFill>
                                      <a:srgbClr val="000000"/>
                                    </a:solidFill>
                                    <a:effectLst/>
                                    <a:latin typeface="+mj-lt"/>
                                    <a:ea typeface="Aptos"/>
                                    <a:cs typeface="Times New Roman" panose="02020603050405020304" pitchFamily="18" charset="0"/>
                                  </a:rPr>
                                  <m:t>𝑎</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kern="100" smtClean="0">
                                    <a:solidFill>
                                      <a:srgbClr val="000000"/>
                                    </a:solidFill>
                                    <a:effectLst/>
                                    <a:latin typeface="+mj-lt"/>
                                    <a:ea typeface="Aptos"/>
                                    <a:cs typeface="Times New Roman" panose="02020603050405020304" pitchFamily="18" charset="0"/>
                                  </a:rPr>
                                  <m:t>2</m:t>
                                </m:r>
                                <m:r>
                                  <a:rPr lang="en-US" sz="1600" i="1" kern="100">
                                    <a:solidFill>
                                      <a:srgbClr val="000000"/>
                                    </a:solidFill>
                                    <a:effectLst/>
                                    <a:latin typeface="+mj-lt"/>
                                    <a:ea typeface="Aptos"/>
                                    <a:cs typeface="Times New Roman" panose="02020603050405020304" pitchFamily="18" charset="0"/>
                                  </a:rPr>
                                  <m:t>−</m:t>
                                </m:r>
                                <m:r>
                                  <a:rPr lang="en-US" sz="1600" kern="100">
                                    <a:solidFill>
                                      <a:srgbClr val="000000"/>
                                    </a:solidFill>
                                    <a:effectLst/>
                                    <a:latin typeface="+mj-lt"/>
                                    <a:ea typeface="Aptos"/>
                                    <a:cs typeface="Times New Roman" panose="02020603050405020304" pitchFamily="18" charset="0"/>
                                  </a:rPr>
                                  <m:t>3</m:t>
                                </m:r>
                                <m:r>
                                  <a:rPr lang="en-US" sz="1600" i="1" kern="100">
                                    <a:solidFill>
                                      <a:srgbClr val="000000"/>
                                    </a:solidFill>
                                    <a:effectLst/>
                                    <a:latin typeface="+mj-lt"/>
                                    <a:ea typeface="Aptos"/>
                                    <a:cs typeface="Times New Roman" panose="02020603050405020304" pitchFamily="18" charset="0"/>
                                  </a:rPr>
                                  <m:t>𝑎</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kern="100" smtClean="0">
                                    <a:solidFill>
                                      <a:srgbClr val="000000"/>
                                    </a:solidFill>
                                    <a:effectLst/>
                                    <a:latin typeface="+mj-lt"/>
                                    <a:ea typeface="Aptos"/>
                                    <a:cs typeface="Times New Roman" panose="02020603050405020304" pitchFamily="18" charset="0"/>
                                  </a:rPr>
                                  <m:t>3</m:t>
                                </m:r>
                                <m:r>
                                  <a:rPr lang="en-US" sz="1600" i="1" kern="100">
                                    <a:solidFill>
                                      <a:srgbClr val="000000"/>
                                    </a:solidFill>
                                    <a:effectLst/>
                                    <a:latin typeface="+mj-lt"/>
                                    <a:ea typeface="Aptos"/>
                                    <a:cs typeface="Times New Roman" panose="02020603050405020304" pitchFamily="18" charset="0"/>
                                  </a:rPr>
                                  <m:t>−</m:t>
                                </m:r>
                                <m:r>
                                  <a:rPr lang="en-US" sz="1600" kern="100">
                                    <a:solidFill>
                                      <a:srgbClr val="000000"/>
                                    </a:solidFill>
                                    <a:effectLst/>
                                    <a:latin typeface="+mj-lt"/>
                                    <a:ea typeface="Aptos"/>
                                    <a:cs typeface="Times New Roman" panose="02020603050405020304" pitchFamily="18" charset="0"/>
                                  </a:rPr>
                                  <m:t>3</m:t>
                                </m:r>
                                <m:r>
                                  <a:rPr lang="en-US" sz="1600" i="1" kern="100">
                                    <a:solidFill>
                                      <a:srgbClr val="000000"/>
                                    </a:solidFill>
                                    <a:effectLst/>
                                    <a:latin typeface="+mj-lt"/>
                                    <a:ea typeface="Aptos"/>
                                    <a:cs typeface="Times New Roman" panose="02020603050405020304" pitchFamily="18" charset="0"/>
                                  </a:rPr>
                                  <m:t>𝑎</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107292"/>
                      </a:ext>
                    </a:extLst>
                  </a:tr>
                  <a:tr h="416541">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mj-lt"/>
                                    <a:ea typeface="Aptos"/>
                                    <a:cs typeface="Times New Roman" panose="02020603050405020304" pitchFamily="18" charset="0"/>
                                  </a:rPr>
                                  <m:t>𝑃</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0</m:t>
                                </m:r>
                                <m:r>
                                  <a:rPr lang="en-US" sz="1600" i="1" kern="100" smtClean="0">
                                    <a:solidFill>
                                      <a:srgbClr val="000000"/>
                                    </a:solidFill>
                                    <a:effectLst/>
                                    <a:latin typeface="Cambria Math" panose="02040503050406030204" pitchFamily="18" charset="0"/>
                                    <a:ea typeface="Aptos"/>
                                    <a:cs typeface="Times New Roman" panose="02020603050405020304" pitchFamily="18" charset="0"/>
                                  </a:rPr>
                                  <m:t>,</m:t>
                                </m:r>
                                <m:r>
                                  <a:rPr lang="en-US" sz="1600" i="1" kern="100" smtClean="0">
                                    <a:solidFill>
                                      <a:srgbClr val="000000"/>
                                    </a:solidFill>
                                    <a:effectLst/>
                                    <a:latin typeface="Cambria Math" panose="02040503050406030204" pitchFamily="18" charset="0"/>
                                    <a:ea typeface="Aptos"/>
                                    <a:cs typeface="Times New Roman" panose="02020603050405020304" pitchFamily="18" charset="0"/>
                                  </a:rPr>
                                  <m:t>0608</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0</m:t>
                                </m:r>
                                <m:r>
                                  <a:rPr lang="en-US" sz="1600" i="1" kern="100" smtClean="0">
                                    <a:solidFill>
                                      <a:srgbClr val="000000"/>
                                    </a:solidFill>
                                    <a:effectLst/>
                                    <a:latin typeface="Cambria Math" panose="02040503050406030204" pitchFamily="18" charset="0"/>
                                    <a:ea typeface="Aptos"/>
                                    <a:cs typeface="Times New Roman" panose="02020603050405020304" pitchFamily="18" charset="0"/>
                                  </a:rPr>
                                  <m:t>,</m:t>
                                </m:r>
                                <m:r>
                                  <a:rPr lang="en-US" sz="1600" i="1" kern="100" smtClean="0">
                                    <a:solidFill>
                                      <a:srgbClr val="000000"/>
                                    </a:solidFill>
                                    <a:effectLst/>
                                    <a:latin typeface="Cambria Math" panose="02040503050406030204" pitchFamily="18" charset="0"/>
                                    <a:ea typeface="Aptos"/>
                                    <a:cs typeface="Times New Roman" panose="02020603050405020304" pitchFamily="18" charset="0"/>
                                  </a:rPr>
                                  <m:t>1703</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0</m:t>
                                </m:r>
                                <m:r>
                                  <a:rPr lang="en-US" sz="1600" i="1" kern="100" smtClean="0">
                                    <a:solidFill>
                                      <a:srgbClr val="000000"/>
                                    </a:solidFill>
                                    <a:effectLst/>
                                    <a:latin typeface="Cambria Math" panose="02040503050406030204" pitchFamily="18" charset="0"/>
                                    <a:ea typeface="Aptos"/>
                                    <a:cs typeface="Times New Roman" panose="02020603050405020304" pitchFamily="18" charset="0"/>
                                  </a:rPr>
                                  <m:t>,</m:t>
                                </m:r>
                                <m:r>
                                  <a:rPr lang="en-US" sz="1600" i="1" kern="100" smtClean="0">
                                    <a:solidFill>
                                      <a:srgbClr val="000000"/>
                                    </a:solidFill>
                                    <a:effectLst/>
                                    <a:latin typeface="Cambria Math" panose="02040503050406030204" pitchFamily="18" charset="0"/>
                                    <a:ea typeface="Aptos"/>
                                    <a:cs typeface="Times New Roman" panose="02020603050405020304" pitchFamily="18" charset="0"/>
                                  </a:rPr>
                                  <m:t>2384</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600" i="1" kern="100" smtClean="0">
                                    <a:solidFill>
                                      <a:srgbClr val="000000"/>
                                    </a:solidFill>
                                    <a:effectLst/>
                                    <a:latin typeface="Cambria Math" panose="02040503050406030204" pitchFamily="18" charset="0"/>
                                    <a:ea typeface="Aptos"/>
                                    <a:cs typeface="Times New Roman" panose="02020603050405020304" pitchFamily="18" charset="0"/>
                                  </a:rPr>
                                  <m:t>0</m:t>
                                </m:r>
                                <m:r>
                                  <a:rPr lang="en-US" sz="1600" i="1" kern="100" smtClean="0">
                                    <a:solidFill>
                                      <a:srgbClr val="000000"/>
                                    </a:solidFill>
                                    <a:effectLst/>
                                    <a:latin typeface="Cambria Math" panose="02040503050406030204" pitchFamily="18" charset="0"/>
                                    <a:ea typeface="Aptos"/>
                                    <a:cs typeface="Times New Roman" panose="02020603050405020304" pitchFamily="18" charset="0"/>
                                  </a:rPr>
                                  <m:t>,</m:t>
                                </m:r>
                                <m:r>
                                  <a:rPr lang="en-US" sz="1600" i="1" kern="100" smtClean="0">
                                    <a:solidFill>
                                      <a:srgbClr val="000000"/>
                                    </a:solidFill>
                                    <a:effectLst/>
                                    <a:latin typeface="Cambria Math" panose="02040503050406030204" pitchFamily="18" charset="0"/>
                                    <a:ea typeface="Aptos"/>
                                    <a:cs typeface="Times New Roman" panose="02020603050405020304" pitchFamily="18" charset="0"/>
                                  </a:rPr>
                                  <m:t>5305</m:t>
                                </m:r>
                              </m:oMath>
                            </m:oMathPara>
                          </a14:m>
                          <a:endParaRPr lang="en-US" sz="1600" kern="100">
                            <a:solidFill>
                              <a:srgbClr val="000000"/>
                            </a:solidFill>
                            <a:effectLst/>
                            <a:latin typeface="+mj-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475915"/>
                      </a:ext>
                    </a:extLst>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784945849"/>
                  </p:ext>
                </p:extLst>
              </p:nvPr>
            </p:nvGraphicFramePr>
            <p:xfrm>
              <a:off x="948721" y="1622633"/>
              <a:ext cx="7238610" cy="833082"/>
            </p:xfrm>
            <a:graphic>
              <a:graphicData uri="http://schemas.openxmlformats.org/drawingml/2006/table">
                <a:tbl>
                  <a:tblPr/>
                  <a:tblGrid>
                    <a:gridCol w="1447722">
                      <a:extLst>
                        <a:ext uri="{9D8B030D-6E8A-4147-A177-3AD203B41FA5}">
                          <a16:colId xmlns:a16="http://schemas.microsoft.com/office/drawing/2014/main" val="3505770102"/>
                        </a:ext>
                      </a:extLst>
                    </a:gridCol>
                    <a:gridCol w="1447722">
                      <a:extLst>
                        <a:ext uri="{9D8B030D-6E8A-4147-A177-3AD203B41FA5}">
                          <a16:colId xmlns:a16="http://schemas.microsoft.com/office/drawing/2014/main" val="3998740342"/>
                        </a:ext>
                      </a:extLst>
                    </a:gridCol>
                    <a:gridCol w="1447722">
                      <a:extLst>
                        <a:ext uri="{9D8B030D-6E8A-4147-A177-3AD203B41FA5}">
                          <a16:colId xmlns:a16="http://schemas.microsoft.com/office/drawing/2014/main" val="2759454156"/>
                        </a:ext>
                      </a:extLst>
                    </a:gridCol>
                    <a:gridCol w="1447722">
                      <a:extLst>
                        <a:ext uri="{9D8B030D-6E8A-4147-A177-3AD203B41FA5}">
                          <a16:colId xmlns:a16="http://schemas.microsoft.com/office/drawing/2014/main" val="2956799370"/>
                        </a:ext>
                      </a:extLst>
                    </a:gridCol>
                    <a:gridCol w="1447722">
                      <a:extLst>
                        <a:ext uri="{9D8B030D-6E8A-4147-A177-3AD203B41FA5}">
                          <a16:colId xmlns:a16="http://schemas.microsoft.com/office/drawing/2014/main" val="3089629975"/>
                        </a:ext>
                      </a:extLst>
                    </a:gridCol>
                  </a:tblGrid>
                  <a:tr h="416541">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20" t="-1449" r="-400420" b="-10144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00420" t="-1449" r="-300420" b="-10144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01266" t="-1449" r="-201688" b="-10144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00000" t="-1449" r="-100840" b="-101449"/>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00000" t="-1449" r="-840" b="-101449"/>
                          </a:stretch>
                        </a:blipFill>
                      </a:tcPr>
                    </a:tc>
                    <a:extLst>
                      <a:ext uri="{0D108BD9-81ED-4DB2-BD59-A6C34878D82A}">
                        <a16:rowId xmlns:a16="http://schemas.microsoft.com/office/drawing/2014/main" val="1890107292"/>
                      </a:ext>
                    </a:extLst>
                  </a:tr>
                  <a:tr h="416541">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20" t="-102941" r="-400420" b="-2941"/>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00420" t="-102941" r="-300420" b="-2941"/>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01266" t="-102941" r="-201688" b="-2941"/>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00000" t="-102941" r="-100840" b="-2941"/>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00000" t="-102941" r="-840" b="-2941"/>
                          </a:stretch>
                        </a:blipFill>
                      </a:tcPr>
                    </a:tc>
                    <a:extLst>
                      <a:ext uri="{0D108BD9-81ED-4DB2-BD59-A6C34878D82A}">
                        <a16:rowId xmlns:a16="http://schemas.microsoft.com/office/drawing/2014/main" val="1390475915"/>
                      </a:ext>
                    </a:extLst>
                  </a:tr>
                </a:tbl>
              </a:graphicData>
            </a:graphic>
          </p:graphicFrame>
        </mc:Fallback>
      </mc:AlternateContent>
      <mc:AlternateContent xmlns:mc="http://schemas.openxmlformats.org/markup-compatibility/2006">
        <mc:Choice xmlns:a14="http://schemas.microsoft.com/office/drawing/2010/main" Requires="a14">
          <p:sp>
            <p:nvSpPr>
              <p:cNvPr id="4" name="Rectangle 3"/>
              <p:cNvSpPr/>
              <p:nvPr/>
            </p:nvSpPr>
            <p:spPr>
              <a:xfrm>
                <a:off x="300163" y="2665066"/>
                <a:ext cx="8415954" cy="1985672"/>
              </a:xfrm>
              <a:prstGeom prst="rect">
                <a:avLst/>
              </a:prstGeom>
            </p:spPr>
            <p:txBody>
              <a:bodyPr wrap="square">
                <a:spAutoFit/>
              </a:bodyPr>
              <a:lstStyle/>
              <a:p>
                <a:pPr>
                  <a:lnSpc>
                    <a:spcPct val="150000"/>
                  </a:lnSpc>
                  <a:spcBef>
                    <a:spcPts val="600"/>
                  </a:spcBef>
                  <a:spcAft>
                    <a:spcPts val="600"/>
                  </a:spcAft>
                </a:pPr>
                <a:r>
                  <a:rPr lang="en-US" sz="1600" kern="100" smtClean="0">
                    <a:latin typeface="+mj-lt"/>
                    <a:ea typeface="Georgia" panose="02040502050405020303" pitchFamily="18" charset="0"/>
                    <a:cs typeface="Times New Roman" panose="02020603050405020304" pitchFamily="18" charset="0"/>
                  </a:rPr>
                  <a:t>Số tiền trung bình cửa hàng thu được là:</a:t>
                </a:r>
                <a:endParaRPr lang="en-US" sz="1600" kern="100">
                  <a:effectLst/>
                  <a:latin typeface="+mj-lt"/>
                  <a:ea typeface="Aptos"/>
                  <a:cs typeface="Times New Roman" panose="02020603050405020304" pitchFamily="18" charset="0"/>
                </a:endParaRPr>
              </a:p>
              <a:p>
                <a:pPr>
                  <a:lnSpc>
                    <a:spcPct val="150000"/>
                  </a:lnSpc>
                  <a:spcBef>
                    <a:spcPts val="600"/>
                  </a:spcBef>
                  <a:spcAft>
                    <a:spcPts val="600"/>
                  </a:spcAft>
                </a:pPr>
                <a:r>
                  <a:rPr lang="en-US" sz="1600" kern="100" smtClean="0">
                    <a:effectLst/>
                    <a:ea typeface="Aptos"/>
                    <a:cs typeface="Times New Roman" panose="02020603050405020304" pitchFamily="18" charset="0"/>
                  </a:rPr>
                  <a:t>     </a:t>
                </a:r>
                <a14:m>
                  <m:oMath xmlns:m="http://schemas.openxmlformats.org/officeDocument/2006/math">
                    <m:r>
                      <a:rPr lang="en-US" sz="1600" i="1" kern="100">
                        <a:effectLst/>
                        <a:latin typeface="+mj-lt"/>
                        <a:ea typeface="Aptos"/>
                        <a:cs typeface="Times New Roman" panose="02020603050405020304" pitchFamily="18" charset="0"/>
                      </a:rPr>
                      <m:t>𝐸</m:t>
                    </m:r>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𝑌</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0</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0608</m:t>
                    </m:r>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3</m:t>
                    </m:r>
                    <m:r>
                      <a:rPr lang="en-US" sz="1600" i="1" kern="100">
                        <a:effectLst/>
                        <a:latin typeface="+mj-lt"/>
                        <a:ea typeface="Aptos"/>
                        <a:cs typeface="Times New Roman" panose="02020603050405020304" pitchFamily="18" charset="0"/>
                      </a:rPr>
                      <m:t>𝑎</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0</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1703</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1</m:t>
                    </m:r>
                    <m:r>
                      <a:rPr lang="en-US" sz="1600" i="1"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3</m:t>
                    </m:r>
                    <m:r>
                      <a:rPr lang="en-US" sz="1600" i="1" kern="100">
                        <a:effectLst/>
                        <a:latin typeface="+mj-lt"/>
                        <a:ea typeface="Aptos"/>
                        <a:cs typeface="Times New Roman" panose="02020603050405020304" pitchFamily="18" charset="0"/>
                      </a:rPr>
                      <m:t>𝑎</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0</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2384</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2</m:t>
                    </m:r>
                    <m:r>
                      <a:rPr lang="en-US" sz="1600" i="1"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3</m:t>
                    </m:r>
                    <m:r>
                      <a:rPr lang="en-US" sz="1600" i="1" kern="100">
                        <a:effectLst/>
                        <a:latin typeface="+mj-lt"/>
                        <a:ea typeface="Aptos"/>
                        <a:cs typeface="Times New Roman" panose="02020603050405020304" pitchFamily="18" charset="0"/>
                      </a:rPr>
                      <m:t>𝑎</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0</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5305</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3</m:t>
                    </m:r>
                    <m:r>
                      <a:rPr lang="en-US" sz="1600" i="1"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3</m:t>
                    </m:r>
                    <m:r>
                      <a:rPr lang="en-US" sz="1600" i="1" kern="100">
                        <a:effectLst/>
                        <a:latin typeface="+mj-lt"/>
                        <a:ea typeface="Aptos"/>
                        <a:cs typeface="Times New Roman" panose="02020603050405020304" pitchFamily="18" charset="0"/>
                      </a:rPr>
                      <m:t>𝑎</m:t>
                    </m:r>
                    <m:r>
                      <a:rPr lang="en-US" sz="1600" kern="100">
                        <a:effectLst/>
                        <a:latin typeface="+mj-lt"/>
                        <a:ea typeface="Aptos"/>
                        <a:cs typeface="Times New Roman" panose="02020603050405020304" pitchFamily="18" charset="0"/>
                      </a:rPr>
                      <m:t>)</m:t>
                    </m:r>
                  </m:oMath>
                </a14:m>
                <a:endParaRPr lang="en-US" sz="1600" kern="100">
                  <a:effectLst/>
                  <a:latin typeface="+mj-lt"/>
                  <a:ea typeface="Aptos"/>
                  <a:cs typeface="Times New Roman" panose="02020603050405020304" pitchFamily="18" charset="0"/>
                </a:endParaRPr>
              </a:p>
              <a:p>
                <a:pPr>
                  <a:lnSpc>
                    <a:spcPct val="150000"/>
                  </a:lnSpc>
                  <a:spcBef>
                    <a:spcPts val="600"/>
                  </a:spcBef>
                  <a:spcAft>
                    <a:spcPts val="600"/>
                  </a:spcAft>
                </a:pPr>
                <a:r>
                  <a:rPr lang="en-US" sz="1600" kern="100" smtClean="0">
                    <a:effectLst/>
                    <a:ea typeface="Aptos"/>
                    <a:cs typeface="Times New Roman" panose="02020603050405020304" pitchFamily="18" charset="0"/>
                  </a:rPr>
                  <a:t>             </a:t>
                </a:r>
                <a14:m>
                  <m:oMath xmlns:m="http://schemas.openxmlformats.org/officeDocument/2006/math">
                    <m:r>
                      <a:rPr lang="en-US" sz="1600" kern="100">
                        <a:effectLst/>
                        <a:latin typeface="+mj-lt"/>
                        <a:ea typeface="Aptos"/>
                        <a:cs typeface="Times New Roman" panose="02020603050405020304" pitchFamily="18" charset="0"/>
                      </a:rPr>
                      <m:t>=</m:t>
                    </m:r>
                    <m:r>
                      <a:rPr lang="en-US" sz="1600" i="1"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3</m:t>
                    </m:r>
                    <m:r>
                      <a:rPr lang="en-US" sz="1600" i="1" kern="100">
                        <a:effectLst/>
                        <a:latin typeface="+mj-lt"/>
                        <a:ea typeface="Aptos"/>
                        <a:cs typeface="Times New Roman" panose="02020603050405020304" pitchFamily="18" charset="0"/>
                      </a:rPr>
                      <m:t>𝑎</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0</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0608</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0</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1703</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0</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2384</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0</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5305</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0</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1703</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2</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0</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2384</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3</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0</m:t>
                    </m:r>
                    <m:r>
                      <a:rPr lang="en-US" sz="1600" kern="100">
                        <a:effectLst/>
                        <a:latin typeface="+mj-lt"/>
                        <a:ea typeface="Aptos"/>
                        <a:cs typeface="Times New Roman" panose="02020603050405020304" pitchFamily="18" charset="0"/>
                      </a:rPr>
                      <m:t>,</m:t>
                    </m:r>
                    <m:r>
                      <a:rPr lang="en-US" sz="1600" kern="100">
                        <a:effectLst/>
                        <a:latin typeface="+mj-lt"/>
                        <a:ea typeface="Aptos"/>
                        <a:cs typeface="Times New Roman" panose="02020603050405020304" pitchFamily="18" charset="0"/>
                      </a:rPr>
                      <m:t>5305</m:t>
                    </m:r>
                  </m:oMath>
                </a14:m>
                <a:r>
                  <a:rPr lang="en-US" sz="1600" kern="100" smtClean="0">
                    <a:effectLst/>
                    <a:latin typeface="+mj-lt"/>
                    <a:ea typeface="Aptos"/>
                    <a:cs typeface="Times New Roman" panose="02020603050405020304" pitchFamily="18" charset="0"/>
                  </a:rPr>
                  <a:t>    </a:t>
                </a:r>
                <a:endParaRPr lang="en-US" sz="1600" kern="100">
                  <a:effectLst/>
                  <a:latin typeface="+mj-lt"/>
                  <a:ea typeface="Aptos"/>
                  <a:cs typeface="Times New Roman" panose="02020603050405020304" pitchFamily="18" charset="0"/>
                </a:endParaRPr>
              </a:p>
              <a:p>
                <a:pPr>
                  <a:lnSpc>
                    <a:spcPct val="150000"/>
                  </a:lnSpc>
                  <a:spcBef>
                    <a:spcPts val="600"/>
                  </a:spcBef>
                  <a:spcAft>
                    <a:spcPts val="600"/>
                  </a:spcAft>
                </a:pPr>
                <a:r>
                  <a:rPr lang="en-US" sz="1600" smtClean="0">
                    <a:effectLst/>
                    <a:ea typeface="Aptos"/>
                    <a:cs typeface="Times New Roman" panose="02020603050405020304" pitchFamily="18" charset="0"/>
                  </a:rPr>
                  <a:t>             </a:t>
                </a:r>
                <a14:m>
                  <m:oMath xmlns:m="http://schemas.openxmlformats.org/officeDocument/2006/math">
                    <m:r>
                      <a:rPr lang="en-US" sz="1600">
                        <a:effectLst/>
                        <a:latin typeface="+mj-lt"/>
                        <a:ea typeface="Aptos"/>
                        <a:cs typeface="Times New Roman" panose="02020603050405020304" pitchFamily="18" charset="0"/>
                      </a:rPr>
                      <m:t>=</m:t>
                    </m:r>
                    <m:r>
                      <a:rPr lang="en-US" sz="1600" i="1">
                        <a:effectLst/>
                        <a:latin typeface="+mj-lt"/>
                        <a:ea typeface="Aptos"/>
                        <a:cs typeface="Times New Roman" panose="02020603050405020304" pitchFamily="18" charset="0"/>
                      </a:rPr>
                      <m:t>−</m:t>
                    </m:r>
                    <m:r>
                      <a:rPr lang="en-US" sz="1600">
                        <a:effectLst/>
                        <a:latin typeface="+mj-lt"/>
                        <a:ea typeface="Aptos"/>
                        <a:cs typeface="Times New Roman" panose="02020603050405020304" pitchFamily="18" charset="0"/>
                      </a:rPr>
                      <m:t>3</m:t>
                    </m:r>
                    <m:r>
                      <a:rPr lang="en-US" sz="1600" i="1">
                        <a:effectLst/>
                        <a:latin typeface="+mj-lt"/>
                        <a:ea typeface="Aptos"/>
                        <a:cs typeface="Times New Roman" panose="02020603050405020304" pitchFamily="18" charset="0"/>
                      </a:rPr>
                      <m:t>𝑎</m:t>
                    </m:r>
                    <m:r>
                      <a:rPr lang="en-US" sz="1600">
                        <a:effectLst/>
                        <a:latin typeface="+mj-lt"/>
                        <a:ea typeface="Aptos"/>
                        <a:cs typeface="Times New Roman" panose="02020603050405020304" pitchFamily="18" charset="0"/>
                      </a:rPr>
                      <m:t>+</m:t>
                    </m:r>
                    <m:r>
                      <a:rPr lang="en-US" sz="1600">
                        <a:effectLst/>
                        <a:latin typeface="+mj-lt"/>
                        <a:ea typeface="Aptos"/>
                        <a:cs typeface="Times New Roman" panose="02020603050405020304" pitchFamily="18" charset="0"/>
                      </a:rPr>
                      <m:t>2</m:t>
                    </m:r>
                    <m:r>
                      <a:rPr lang="en-US" sz="1600">
                        <a:effectLst/>
                        <a:latin typeface="+mj-lt"/>
                        <a:ea typeface="Aptos"/>
                        <a:cs typeface="Times New Roman" panose="02020603050405020304" pitchFamily="18" charset="0"/>
                      </a:rPr>
                      <m:t>,</m:t>
                    </m:r>
                    <m:r>
                      <a:rPr lang="en-US" sz="1600">
                        <a:effectLst/>
                        <a:latin typeface="+mj-lt"/>
                        <a:ea typeface="Aptos"/>
                        <a:cs typeface="Times New Roman" panose="02020603050405020304" pitchFamily="18" charset="0"/>
                      </a:rPr>
                      <m:t>2386</m:t>
                    </m:r>
                    <m:r>
                      <a:rPr lang="en-US" sz="1600">
                        <a:effectLst/>
                        <a:latin typeface="+mj-lt"/>
                        <a:ea typeface="Aptos"/>
                        <a:cs typeface="Times New Roman" panose="02020603050405020304" pitchFamily="18" charset="0"/>
                      </a:rPr>
                      <m:t>=</m:t>
                    </m:r>
                    <m:r>
                      <a:rPr lang="en-US" sz="1600">
                        <a:effectLst/>
                        <a:latin typeface="+mj-lt"/>
                        <a:ea typeface="Aptos"/>
                        <a:cs typeface="Times New Roman" panose="02020603050405020304" pitchFamily="18" charset="0"/>
                      </a:rPr>
                      <m:t>2</m:t>
                    </m:r>
                    <m:r>
                      <a:rPr lang="en-US" sz="1600">
                        <a:effectLst/>
                        <a:latin typeface="+mj-lt"/>
                        <a:ea typeface="Aptos"/>
                        <a:cs typeface="Times New Roman" panose="02020603050405020304" pitchFamily="18" charset="0"/>
                      </a:rPr>
                      <m:t>,</m:t>
                    </m:r>
                    <m:r>
                      <a:rPr lang="en-US" sz="1600">
                        <a:effectLst/>
                        <a:latin typeface="+mj-lt"/>
                        <a:ea typeface="Aptos"/>
                        <a:cs typeface="Times New Roman" panose="02020603050405020304" pitchFamily="18" charset="0"/>
                      </a:rPr>
                      <m:t>2386</m:t>
                    </m:r>
                    <m:r>
                      <a:rPr lang="en-US" sz="1600" i="1">
                        <a:effectLst/>
                        <a:latin typeface="+mj-lt"/>
                        <a:ea typeface="Aptos"/>
                        <a:cs typeface="Times New Roman" panose="02020603050405020304" pitchFamily="18" charset="0"/>
                      </a:rPr>
                      <m:t>−</m:t>
                    </m:r>
                    <m:r>
                      <a:rPr lang="en-US" sz="1600">
                        <a:effectLst/>
                        <a:latin typeface="+mj-lt"/>
                        <a:ea typeface="Aptos"/>
                        <a:cs typeface="Times New Roman" panose="02020603050405020304" pitchFamily="18" charset="0"/>
                      </a:rPr>
                      <m:t>3</m:t>
                    </m:r>
                    <m:r>
                      <a:rPr lang="en-US" sz="1600" i="1">
                        <a:effectLst/>
                        <a:latin typeface="+mj-lt"/>
                        <a:ea typeface="Aptos"/>
                        <a:cs typeface="Times New Roman" panose="02020603050405020304" pitchFamily="18" charset="0"/>
                      </a:rPr>
                      <m:t>𝑎</m:t>
                    </m:r>
                  </m:oMath>
                </a14:m>
                <a:r>
                  <a:rPr lang="en-US" sz="1600">
                    <a:effectLst/>
                    <a:latin typeface="+mj-lt"/>
                    <a:ea typeface="Georgia" panose="02040502050405020303" pitchFamily="18" charset="0"/>
                  </a:rPr>
                  <a:t> (triệu </a:t>
                </a:r>
                <a:r>
                  <a:rPr lang="en-US" sz="1600">
                    <a:effectLst/>
                    <a:latin typeface="+mj-lt"/>
                    <a:ea typeface="Georgia" panose="02040502050405020303" pitchFamily="18" charset="0"/>
                  </a:rPr>
                  <a:t>đồng</a:t>
                </a:r>
                <a:r>
                  <a:rPr lang="en-US" sz="1600" smtClean="0">
                    <a:effectLst/>
                    <a:latin typeface="+mj-lt"/>
                    <a:ea typeface="Georgia" panose="02040502050405020303" pitchFamily="18" charset="0"/>
                  </a:rPr>
                  <a:t>).</a:t>
                </a:r>
                <a:endParaRPr lang="en-US" sz="1600">
                  <a:latin typeface="+mj-lt"/>
                </a:endParaRPr>
              </a:p>
            </p:txBody>
          </p:sp>
        </mc:Choice>
        <mc:Fallback>
          <p:sp>
            <p:nvSpPr>
              <p:cNvPr id="4" name="Rectangle 3"/>
              <p:cNvSpPr>
                <a:spLocks noRot="1" noChangeAspect="1" noMove="1" noResize="1" noEditPoints="1" noAdjustHandles="1" noChangeArrowheads="1" noChangeShapeType="1" noTextEdit="1"/>
              </p:cNvSpPr>
              <p:nvPr/>
            </p:nvSpPr>
            <p:spPr>
              <a:xfrm>
                <a:off x="300163" y="2665066"/>
                <a:ext cx="8415954" cy="1985672"/>
              </a:xfrm>
              <a:prstGeom prst="rect">
                <a:avLst/>
              </a:prstGeom>
              <a:blipFill>
                <a:blip r:embed="rId6"/>
                <a:stretch>
                  <a:fillRect l="-362" b="-3067"/>
                </a:stretch>
              </a:blipFill>
            </p:spPr>
            <p:txBody>
              <a:bodyPr/>
              <a:lstStyle/>
              <a:p>
                <a:r>
                  <a:rPr lang="en-US">
                    <a:noFill/>
                  </a:rPr>
                  <a:t> </a:t>
                </a:r>
              </a:p>
            </p:txBody>
          </p:sp>
        </mc:Fallback>
      </mc:AlternateContent>
    </p:spTree>
    <p:extLst>
      <p:ext uri="{BB962C8B-B14F-4D97-AF65-F5344CB8AC3E}">
        <p14:creationId xmlns:p14="http://schemas.microsoft.com/office/powerpoint/2010/main" val="32465328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up)">
                                      <p:cBhvr>
                                        <p:cTn id="15" dur="500"/>
                                        <p:tgtEl>
                                          <p:spTgt spid="4">
                                            <p:txEl>
                                              <p:pRg st="0" end="0"/>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up)">
                                      <p:cBhvr>
                                        <p:cTn id="18" dur="500"/>
                                        <p:tgtEl>
                                          <p:spTgt spid="4">
                                            <p:txEl>
                                              <p:pRg st="1" end="1"/>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up)">
                                      <p:cBhvr>
                                        <p:cTn id="21" dur="500"/>
                                        <p:tgtEl>
                                          <p:spTgt spid="4">
                                            <p:txEl>
                                              <p:pRg st="2" end="2"/>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up)">
                                      <p:cBhvr>
                                        <p:cTn id="2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21" name="Rectangle 20"/>
          <p:cNvSpPr/>
          <p:nvPr/>
        </p:nvSpPr>
        <p:spPr>
          <a:xfrm>
            <a:off x="182882" y="182882"/>
            <a:ext cx="8770288" cy="4754878"/>
          </a:xfrm>
          <a:prstGeom prst="rect">
            <a:avLst/>
          </a:prstGeom>
          <a:solidFill>
            <a:schemeClr val="accent6"/>
          </a:solidFill>
          <a:ln>
            <a:solidFill>
              <a:srgbClr val="6B7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9B09D"/>
              </a:solidFill>
              <a:effectLst/>
              <a:uLnTx/>
              <a:uFillTx/>
              <a:latin typeface="Arial"/>
              <a:ea typeface="+mn-ea"/>
              <a:cs typeface="+mn-cs"/>
              <a:sym typeface="Arial"/>
            </a:endParaRPr>
          </a:p>
        </p:txBody>
      </p:sp>
      <p:pic>
        <p:nvPicPr>
          <p:cNvPr id="6" name="Picture 5"/>
          <p:cNvPicPr>
            <a:picLocks noChangeAspect="1"/>
          </p:cNvPicPr>
          <p:nvPr/>
        </p:nvPicPr>
        <p:blipFill>
          <a:blip r:embed="rId3"/>
          <a:stretch>
            <a:fillRect/>
          </a:stretch>
        </p:blipFill>
        <p:spPr>
          <a:xfrm rot="13109233">
            <a:off x="8410321" y="78787"/>
            <a:ext cx="1109540" cy="1136551"/>
          </a:xfrm>
          <a:prstGeom prst="rect">
            <a:avLst/>
          </a:prstGeom>
        </p:spPr>
      </p:pic>
      <p:grpSp>
        <p:nvGrpSpPr>
          <p:cNvPr id="7" name="Group 6"/>
          <p:cNvGrpSpPr/>
          <p:nvPr/>
        </p:nvGrpSpPr>
        <p:grpSpPr>
          <a:xfrm>
            <a:off x="309555" y="355290"/>
            <a:ext cx="819527" cy="362916"/>
            <a:chOff x="1335275" y="2180367"/>
            <a:chExt cx="819527" cy="427661"/>
          </a:xfrm>
        </p:grpSpPr>
        <p:sp>
          <p:nvSpPr>
            <p:cNvPr id="8" name="Google Shape;2177;p63"/>
            <p:cNvSpPr/>
            <p:nvPr/>
          </p:nvSpPr>
          <p:spPr>
            <a:xfrm>
              <a:off x="1335275" y="2180367"/>
              <a:ext cx="819527" cy="427661"/>
            </a:xfrm>
            <a:prstGeom prst="homePlate">
              <a:avLst>
                <a:gd name="adj" fmla="val 51801"/>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E9B09D"/>
                </a:solidFill>
                <a:effectLst/>
                <a:uLnTx/>
                <a:uFillTx/>
                <a:latin typeface="Barlow Semi Condensed SemiBold"/>
                <a:ea typeface="Barlow Semi Condensed SemiBold"/>
                <a:cs typeface="Barlow Semi Condensed SemiBold"/>
                <a:sym typeface="Barlow Semi Condensed SemiBold"/>
              </a:endParaRPr>
            </a:p>
          </p:txBody>
        </p:sp>
        <p:sp>
          <p:nvSpPr>
            <p:cNvPr id="9" name="Rectangle 8"/>
            <p:cNvSpPr/>
            <p:nvPr/>
          </p:nvSpPr>
          <p:spPr>
            <a:xfrm>
              <a:off x="1335276" y="2206748"/>
              <a:ext cx="630301" cy="39895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none" strike="noStrike" kern="0" cap="none" spc="0" normalizeH="0" baseline="0" noProof="0">
                  <a:ln>
                    <a:noFill/>
                  </a:ln>
                  <a:solidFill>
                    <a:srgbClr val="000000"/>
                  </a:solidFill>
                  <a:effectLst/>
                  <a:uLnTx/>
                  <a:uFillTx/>
                  <a:latin typeface="Arial" panose="020B0604020202020204" pitchFamily="34" charset="0"/>
                  <a:ea typeface="+mn-ea"/>
                  <a:cs typeface="Arial"/>
                  <a:sym typeface="Arial"/>
                </a:rPr>
                <a:t>Giải</a:t>
              </a:r>
              <a:r>
                <a:rPr kumimoji="0" lang="en-US" sz="1600" b="1" i="1" u="none" strike="noStrike" kern="0" cap="none" spc="0" normalizeH="0" baseline="0" noProof="0">
                  <a:ln>
                    <a:noFill/>
                  </a:ln>
                  <a:solidFill>
                    <a:srgbClr val="000000"/>
                  </a:solidFill>
                  <a:effectLst/>
                  <a:uLnTx/>
                  <a:uFillTx/>
                  <a:latin typeface="Calibri"/>
                  <a:ea typeface="+mn-ea"/>
                  <a:cs typeface="Arial"/>
                  <a:sym typeface="Arial"/>
                </a:rPr>
                <a:t>:</a:t>
              </a:r>
              <a:endParaRPr kumimoji="0" lang="en-US" sz="1600" b="1" i="1" u="none" strike="noStrike" kern="0" cap="none" spc="0" normalizeH="0" baseline="0" noProof="0" dirty="0">
                <a:ln>
                  <a:noFill/>
                </a:ln>
                <a:solidFill>
                  <a:srgbClr val="000000"/>
                </a:solidFill>
                <a:effectLst/>
                <a:uLnTx/>
                <a:uFillTx/>
                <a:latin typeface="Arial"/>
                <a:ea typeface="+mn-ea"/>
                <a:cs typeface="Arial"/>
                <a:sym typeface="Arial"/>
              </a:endParaRPr>
            </a:p>
          </p:txBody>
        </p:sp>
      </p:grpSp>
      <mc:AlternateContent xmlns:mc="http://schemas.openxmlformats.org/markup-compatibility/2006">
        <mc:Choice xmlns:a14="http://schemas.microsoft.com/office/drawing/2010/main" Requires="a14">
          <p:sp>
            <p:nvSpPr>
              <p:cNvPr id="2" name="Rectangle 1"/>
              <p:cNvSpPr/>
              <p:nvPr/>
            </p:nvSpPr>
            <p:spPr>
              <a:xfrm>
                <a:off x="220652" y="774568"/>
                <a:ext cx="8780227" cy="4157548"/>
              </a:xfrm>
              <a:prstGeom prst="rect">
                <a:avLst/>
              </a:prstGeom>
            </p:spPr>
            <p:txBody>
              <a:bodyPr wrap="square">
                <a:spAutoFit/>
              </a:bodyPr>
              <a:lstStyle/>
              <a:p>
                <a:pPr>
                  <a:lnSpc>
                    <a:spcPct val="150000"/>
                  </a:lnSpc>
                  <a:spcBef>
                    <a:spcPts val="100"/>
                  </a:spcBef>
                  <a:spcAft>
                    <a:spcPts val="100"/>
                  </a:spcAft>
                </a:pPr>
                <a:r>
                  <a:rPr lang="en-US" sz="1500" kern="100">
                    <a:latin typeface="+mj-lt"/>
                    <a:ea typeface="Georgia" panose="02040502050405020303" pitchFamily="18" charset="0"/>
                    <a:cs typeface="Times New Roman" panose="02020603050405020304" pitchFamily="18" charset="0"/>
                  </a:rPr>
                  <a:t>b) Mỗi ngày cửa hàng phải bỏ ra chi phí là </a:t>
                </a:r>
                <a14:m>
                  <m:oMath xmlns:m="http://schemas.openxmlformats.org/officeDocument/2006/math">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𝑎</m:t>
                    </m:r>
                  </m:oMath>
                </a14:m>
                <a:r>
                  <a:rPr lang="en-US" sz="1500" kern="100">
                    <a:effectLst/>
                    <a:latin typeface="+mj-lt"/>
                    <a:ea typeface="Georgia" panose="02040502050405020303" pitchFamily="18" charset="0"/>
                    <a:cs typeface="Times New Roman" panose="02020603050405020304" pitchFamily="18" charset="0"/>
                  </a:rPr>
                  <a:t> triệu đồng.</a:t>
                </a:r>
                <a:endParaRPr lang="en-US" sz="1500" kern="100">
                  <a:effectLst/>
                  <a:latin typeface="+mj-lt"/>
                  <a:ea typeface="Aptos"/>
                  <a:cs typeface="Times New Roman" panose="02020603050405020304" pitchFamily="18" charset="0"/>
                </a:endParaRPr>
              </a:p>
              <a:p>
                <a:pPr>
                  <a:lnSpc>
                    <a:spcPct val="150000"/>
                  </a:lnSpc>
                  <a:spcBef>
                    <a:spcPts val="100"/>
                  </a:spcBef>
                  <a:spcAft>
                    <a:spcPts val="100"/>
                  </a:spcAft>
                </a:pPr>
                <a:r>
                  <a:rPr lang="en-US" sz="1500" kern="100">
                    <a:effectLst/>
                    <a:latin typeface="+mj-lt"/>
                    <a:ea typeface="Georgia" panose="02040502050405020303" pitchFamily="18" charset="0"/>
                    <a:cs typeface="Times New Roman" panose="02020603050405020304" pitchFamily="18" charset="0"/>
                  </a:rPr>
                  <a:t>Cửa hàng không có ai thuê với xác suất là 0,0608 . Khi đó cửa hàng phải trả </a:t>
                </a:r>
                <a14:m>
                  <m:oMath xmlns:m="http://schemas.openxmlformats.org/officeDocument/2006/math">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𝑎</m:t>
                    </m:r>
                  </m:oMath>
                </a14:m>
                <a:r>
                  <a:rPr lang="en-US" sz="1500" kern="100">
                    <a:effectLst/>
                    <a:latin typeface="+mj-lt"/>
                    <a:ea typeface="Georgia" panose="02040502050405020303" pitchFamily="18" charset="0"/>
                    <a:cs typeface="Times New Roman" panose="02020603050405020304" pitchFamily="18" charset="0"/>
                  </a:rPr>
                  <a:t> triệu đồng</a:t>
                </a:r>
                <a:r>
                  <a:rPr lang="en-US" sz="1500" kern="100">
                    <a:effectLst/>
                    <a:latin typeface="+mj-lt"/>
                    <a:ea typeface="Georgia" panose="02040502050405020303" pitchFamily="18" charset="0"/>
                    <a:cs typeface="Times New Roman" panose="02020603050405020304" pitchFamily="18" charset="0"/>
                  </a:rPr>
                  <a:t>. </a:t>
                </a:r>
                <a:endParaRPr lang="en-US" sz="1500" kern="100" smtClean="0">
                  <a:effectLst/>
                  <a:latin typeface="+mj-lt"/>
                  <a:ea typeface="Georgia" panose="02040502050405020303" pitchFamily="18" charset="0"/>
                  <a:cs typeface="Times New Roman" panose="02020603050405020304" pitchFamily="18" charset="0"/>
                </a:endParaRPr>
              </a:p>
              <a:p>
                <a:pPr>
                  <a:lnSpc>
                    <a:spcPct val="150000"/>
                  </a:lnSpc>
                  <a:spcBef>
                    <a:spcPts val="100"/>
                  </a:spcBef>
                  <a:spcAft>
                    <a:spcPts val="100"/>
                  </a:spcAft>
                </a:pPr>
                <a:r>
                  <a:rPr lang="en-US" sz="1500" kern="100" smtClean="0">
                    <a:effectLst/>
                    <a:latin typeface="+mj-lt"/>
                    <a:ea typeface="Georgia" panose="02040502050405020303" pitchFamily="18" charset="0"/>
                    <a:cs typeface="Times New Roman" panose="02020603050405020304" pitchFamily="18" charset="0"/>
                  </a:rPr>
                  <a:t>Vậy </a:t>
                </a:r>
                <a14:m>
                  <m:oMath xmlns:m="http://schemas.openxmlformats.org/officeDocument/2006/math">
                    <m:r>
                      <a:rPr lang="en-US" sz="1500" i="1" kern="100">
                        <a:effectLst/>
                        <a:latin typeface="+mj-lt"/>
                        <a:ea typeface="Aptos"/>
                        <a:cs typeface="Times New Roman" panose="02020603050405020304" pitchFamily="18" charset="0"/>
                      </a:rPr>
                      <m:t>𝑃</m:t>
                    </m:r>
                    <m:r>
                      <a:rPr lang="en-US" sz="1500" kern="100">
                        <a:effectLst/>
                        <a:latin typeface="+mj-lt"/>
                        <a:ea typeface="Aptos"/>
                        <a:cs typeface="Times New Roman" panose="02020603050405020304" pitchFamily="18" charset="0"/>
                      </a:rPr>
                      <m:t>(</m:t>
                    </m:r>
                    <m:r>
                      <a:rPr lang="en-US" sz="1500" i="1" kern="100">
                        <a:effectLst/>
                        <a:latin typeface="+mj-lt"/>
                        <a:ea typeface="Aptos"/>
                        <a:cs typeface="Times New Roman" panose="02020603050405020304" pitchFamily="18" charset="0"/>
                      </a:rPr>
                      <m:t>𝑍</m:t>
                    </m:r>
                    <m:r>
                      <a:rPr lang="en-US" sz="1500" kern="100">
                        <a:effectLst/>
                        <a:latin typeface="+mj-lt"/>
                        <a:ea typeface="Aptos"/>
                        <a:cs typeface="Times New Roman" panose="02020603050405020304" pitchFamily="18" charset="0"/>
                      </a:rPr>
                      <m:t>=</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𝑎</m:t>
                    </m:r>
                    <m:r>
                      <a:rPr lang="en-US" sz="1500"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0</m:t>
                    </m:r>
                    <m:r>
                      <a:rPr lang="en-US" sz="1500"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0608</m:t>
                    </m:r>
                  </m:oMath>
                </a14:m>
                <a:r>
                  <a:rPr lang="en-US" sz="1500" kern="100">
                    <a:effectLst/>
                    <a:latin typeface="+mj-lt"/>
                    <a:ea typeface="Aptos"/>
                    <a:cs typeface="Times New Roman" panose="02020603050405020304" pitchFamily="18" charset="0"/>
                  </a:rPr>
                  <a:t>.</a:t>
                </a:r>
              </a:p>
              <a:p>
                <a:pPr>
                  <a:lnSpc>
                    <a:spcPct val="150000"/>
                  </a:lnSpc>
                  <a:spcBef>
                    <a:spcPts val="100"/>
                  </a:spcBef>
                  <a:spcAft>
                    <a:spcPts val="100"/>
                  </a:spcAft>
                </a:pPr>
                <a:r>
                  <a:rPr lang="en-US" sz="1500" kern="100">
                    <a:effectLst/>
                    <a:latin typeface="+mj-lt"/>
                    <a:ea typeface="Georgia" panose="02040502050405020303" pitchFamily="18" charset="0"/>
                    <a:cs typeface="Times New Roman" panose="02020603050405020304" pitchFamily="18" charset="0"/>
                  </a:rPr>
                  <a:t>Cửa hàng có một người thuê với xác suất là 0,1703 . Khi đó cửa hàng thu được </a:t>
                </a:r>
                <a14:m>
                  <m:oMath xmlns:m="http://schemas.openxmlformats.org/officeDocument/2006/math">
                    <m:r>
                      <a:rPr lang="en-US" sz="1500" kern="100">
                        <a:effectLst/>
                        <a:latin typeface="+mj-lt"/>
                        <a:ea typeface="Aptos"/>
                        <a:cs typeface="Times New Roman" panose="02020603050405020304" pitchFamily="18" charset="0"/>
                      </a:rPr>
                      <m:t>1</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𝑎</m:t>
                    </m:r>
                  </m:oMath>
                </a14:m>
                <a:r>
                  <a:rPr lang="en-US" sz="1500" kern="100">
                    <a:effectLst/>
                    <a:latin typeface="+mj-lt"/>
                    <a:ea typeface="Georgia" panose="02040502050405020303" pitchFamily="18" charset="0"/>
                    <a:cs typeface="Times New Roman" panose="02020603050405020304" pitchFamily="18" charset="0"/>
                  </a:rPr>
                  <a:t> triệu đồng</a:t>
                </a:r>
                <a:r>
                  <a:rPr lang="en-US" sz="1500" kern="100">
                    <a:effectLst/>
                    <a:latin typeface="+mj-lt"/>
                    <a:ea typeface="Georgia" panose="02040502050405020303" pitchFamily="18" charset="0"/>
                    <a:cs typeface="Times New Roman" panose="02020603050405020304" pitchFamily="18" charset="0"/>
                  </a:rPr>
                  <a:t>. </a:t>
                </a:r>
                <a:endParaRPr lang="en-US" sz="1500" kern="100" smtClean="0">
                  <a:effectLst/>
                  <a:latin typeface="+mj-lt"/>
                  <a:ea typeface="Georgia" panose="02040502050405020303" pitchFamily="18" charset="0"/>
                  <a:cs typeface="Times New Roman" panose="02020603050405020304" pitchFamily="18" charset="0"/>
                </a:endParaRPr>
              </a:p>
              <a:p>
                <a:pPr>
                  <a:lnSpc>
                    <a:spcPct val="150000"/>
                  </a:lnSpc>
                  <a:spcBef>
                    <a:spcPts val="100"/>
                  </a:spcBef>
                  <a:spcAft>
                    <a:spcPts val="100"/>
                  </a:spcAft>
                </a:pPr>
                <a:r>
                  <a:rPr lang="en-US" sz="1500" kern="100" smtClean="0">
                    <a:effectLst/>
                    <a:latin typeface="+mj-lt"/>
                    <a:ea typeface="Georgia" panose="02040502050405020303" pitchFamily="18" charset="0"/>
                    <a:cs typeface="Times New Roman" panose="02020603050405020304" pitchFamily="18" charset="0"/>
                  </a:rPr>
                  <a:t>Vậy </a:t>
                </a:r>
                <a14:m>
                  <m:oMath xmlns:m="http://schemas.openxmlformats.org/officeDocument/2006/math">
                    <m:r>
                      <a:rPr lang="en-US" sz="1500" i="1" kern="100">
                        <a:effectLst/>
                        <a:latin typeface="+mj-lt"/>
                        <a:ea typeface="Aptos"/>
                        <a:cs typeface="Times New Roman" panose="02020603050405020304" pitchFamily="18" charset="0"/>
                      </a:rPr>
                      <m:t>𝑃</m:t>
                    </m:r>
                    <m:r>
                      <a:rPr lang="en-US" sz="1500" kern="100">
                        <a:effectLst/>
                        <a:latin typeface="+mj-lt"/>
                        <a:ea typeface="Aptos"/>
                        <a:cs typeface="Times New Roman" panose="02020603050405020304" pitchFamily="18" charset="0"/>
                      </a:rPr>
                      <m:t>(</m:t>
                    </m:r>
                    <m:r>
                      <a:rPr lang="en-US" sz="1500" i="1" kern="100">
                        <a:effectLst/>
                        <a:latin typeface="+mj-lt"/>
                        <a:ea typeface="Aptos"/>
                        <a:cs typeface="Times New Roman" panose="02020603050405020304" pitchFamily="18" charset="0"/>
                      </a:rPr>
                      <m:t>𝑍</m:t>
                    </m:r>
                    <m:r>
                      <a:rPr lang="en-US" sz="1500"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1</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𝑎</m:t>
                    </m:r>
                    <m:r>
                      <a:rPr lang="en-US" sz="1500"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0</m:t>
                    </m:r>
                    <m:r>
                      <a:rPr lang="en-US" sz="1500"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1703</m:t>
                    </m:r>
                  </m:oMath>
                </a14:m>
                <a:r>
                  <a:rPr lang="en-US" sz="1500" kern="100">
                    <a:effectLst/>
                    <a:latin typeface="+mj-lt"/>
                    <a:ea typeface="Aptos"/>
                    <a:cs typeface="Times New Roman" panose="02020603050405020304" pitchFamily="18" charset="0"/>
                  </a:rPr>
                  <a:t>.</a:t>
                </a:r>
              </a:p>
              <a:p>
                <a:pPr>
                  <a:lnSpc>
                    <a:spcPct val="150000"/>
                  </a:lnSpc>
                  <a:spcBef>
                    <a:spcPts val="100"/>
                  </a:spcBef>
                  <a:spcAft>
                    <a:spcPts val="100"/>
                  </a:spcAft>
                </a:pPr>
                <a:r>
                  <a:rPr lang="en-US" sz="1500" kern="100">
                    <a:effectLst/>
                    <a:latin typeface="+mj-lt"/>
                    <a:ea typeface="Georgia" panose="02040502050405020303" pitchFamily="18" charset="0"/>
                    <a:cs typeface="Times New Roman" panose="02020603050405020304" pitchFamily="18" charset="0"/>
                  </a:rPr>
                  <a:t>Cửa hàng có hai người thuê với xác suất là 0,2384 . Khi đó cửa hàng thu được </a:t>
                </a:r>
                <a14:m>
                  <m:oMath xmlns:m="http://schemas.openxmlformats.org/officeDocument/2006/math">
                    <m:r>
                      <a:rPr lang="en-US" sz="1500" kern="100">
                        <a:effectLst/>
                        <a:latin typeface="+mj-lt"/>
                        <a:ea typeface="Aptos"/>
                        <a:cs typeface="Times New Roman" panose="02020603050405020304" pitchFamily="18" charset="0"/>
                      </a:rPr>
                      <m:t>2</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𝑎</m:t>
                    </m:r>
                  </m:oMath>
                </a14:m>
                <a:r>
                  <a:rPr lang="en-US" sz="1500" kern="100">
                    <a:effectLst/>
                    <a:latin typeface="+mj-lt"/>
                    <a:ea typeface="Georgia" panose="02040502050405020303" pitchFamily="18" charset="0"/>
                    <a:cs typeface="Times New Roman" panose="02020603050405020304" pitchFamily="18" charset="0"/>
                  </a:rPr>
                  <a:t> </a:t>
                </a:r>
                <a:r>
                  <a:rPr lang="en-US" sz="1500" kern="100">
                    <a:effectLst/>
                    <a:latin typeface="+mj-lt"/>
                    <a:ea typeface="Georgia" panose="02040502050405020303" pitchFamily="18" charset="0"/>
                    <a:cs typeface="Times New Roman" panose="02020603050405020304" pitchFamily="18" charset="0"/>
                  </a:rPr>
                  <a:t>triệu </a:t>
                </a:r>
                <a:r>
                  <a:rPr lang="en-US" sz="1500" kern="100" smtClean="0">
                    <a:effectLst/>
                    <a:latin typeface="+mj-lt"/>
                    <a:ea typeface="Georgia" panose="02040502050405020303" pitchFamily="18" charset="0"/>
                    <a:cs typeface="Times New Roman" panose="02020603050405020304" pitchFamily="18" charset="0"/>
                  </a:rPr>
                  <a:t>đồng</a:t>
                </a:r>
                <a:r>
                  <a:rPr lang="en-US" sz="1500" kern="100">
                    <a:effectLst/>
                    <a:latin typeface="+mj-lt"/>
                    <a:ea typeface="Georgia" panose="02040502050405020303" pitchFamily="18" charset="0"/>
                    <a:cs typeface="Times New Roman" panose="02020603050405020304" pitchFamily="18" charset="0"/>
                  </a:rPr>
                  <a:t>. </a:t>
                </a:r>
                <a:endParaRPr lang="en-US" sz="1500" kern="100" smtClean="0">
                  <a:effectLst/>
                  <a:latin typeface="+mj-lt"/>
                  <a:ea typeface="Georgia" panose="02040502050405020303" pitchFamily="18" charset="0"/>
                  <a:cs typeface="Times New Roman" panose="02020603050405020304" pitchFamily="18" charset="0"/>
                </a:endParaRPr>
              </a:p>
              <a:p>
                <a:pPr>
                  <a:lnSpc>
                    <a:spcPct val="150000"/>
                  </a:lnSpc>
                  <a:spcBef>
                    <a:spcPts val="100"/>
                  </a:spcBef>
                  <a:spcAft>
                    <a:spcPts val="100"/>
                  </a:spcAft>
                </a:pPr>
                <a:r>
                  <a:rPr lang="en-US" sz="1500" kern="100" smtClean="0">
                    <a:effectLst/>
                    <a:latin typeface="+mj-lt"/>
                    <a:ea typeface="Georgia" panose="02040502050405020303" pitchFamily="18" charset="0"/>
                    <a:cs typeface="Times New Roman" panose="02020603050405020304" pitchFamily="18" charset="0"/>
                  </a:rPr>
                  <a:t>Vậy </a:t>
                </a:r>
                <a14:m>
                  <m:oMath xmlns:m="http://schemas.openxmlformats.org/officeDocument/2006/math">
                    <m:r>
                      <a:rPr lang="en-US" sz="1500" i="1" kern="100">
                        <a:effectLst/>
                        <a:latin typeface="+mj-lt"/>
                        <a:ea typeface="Aptos"/>
                        <a:cs typeface="Times New Roman" panose="02020603050405020304" pitchFamily="18" charset="0"/>
                      </a:rPr>
                      <m:t>𝑃</m:t>
                    </m:r>
                    <m:r>
                      <a:rPr lang="en-US" sz="1500" kern="100">
                        <a:effectLst/>
                        <a:latin typeface="+mj-lt"/>
                        <a:ea typeface="Aptos"/>
                        <a:cs typeface="Times New Roman" panose="02020603050405020304" pitchFamily="18" charset="0"/>
                      </a:rPr>
                      <m:t>(</m:t>
                    </m:r>
                    <m:r>
                      <a:rPr lang="en-US" sz="1500" i="1" kern="100">
                        <a:effectLst/>
                        <a:latin typeface="+mj-lt"/>
                        <a:ea typeface="Aptos"/>
                        <a:cs typeface="Times New Roman" panose="02020603050405020304" pitchFamily="18" charset="0"/>
                      </a:rPr>
                      <m:t>𝑍</m:t>
                    </m:r>
                    <m:r>
                      <a:rPr lang="en-US" sz="1500"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2</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𝑎</m:t>
                    </m:r>
                    <m:r>
                      <a:rPr lang="en-US" sz="1500"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0</m:t>
                    </m:r>
                    <m:r>
                      <a:rPr lang="en-US" sz="1500"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2384</m:t>
                    </m:r>
                  </m:oMath>
                </a14:m>
                <a:r>
                  <a:rPr lang="en-US" sz="1500" kern="100">
                    <a:effectLst/>
                    <a:latin typeface="+mj-lt"/>
                    <a:ea typeface="Aptos"/>
                    <a:cs typeface="Times New Roman" panose="02020603050405020304" pitchFamily="18" charset="0"/>
                  </a:rPr>
                  <a:t>.</a:t>
                </a:r>
              </a:p>
              <a:p>
                <a:pPr>
                  <a:lnSpc>
                    <a:spcPct val="150000"/>
                  </a:lnSpc>
                  <a:spcBef>
                    <a:spcPts val="100"/>
                  </a:spcBef>
                  <a:spcAft>
                    <a:spcPts val="100"/>
                  </a:spcAft>
                </a:pPr>
                <a:r>
                  <a:rPr lang="en-US" sz="1500" kern="100">
                    <a:effectLst/>
                    <a:latin typeface="+mj-lt"/>
                    <a:ea typeface="Georgia" panose="02040502050405020303" pitchFamily="18" charset="0"/>
                    <a:cs typeface="Times New Roman" panose="02020603050405020304" pitchFamily="18" charset="0"/>
                  </a:rPr>
                  <a:t>Cửa hàng có ba người thuê với xác suất là 0,2225 . Khi đó cửa hàng thu được </a:t>
                </a:r>
                <a14:m>
                  <m:oMath xmlns:m="http://schemas.openxmlformats.org/officeDocument/2006/math">
                    <m:r>
                      <a:rPr lang="en-US" sz="1500" kern="100">
                        <a:effectLst/>
                        <a:latin typeface="+mj-lt"/>
                        <a:ea typeface="Aptos"/>
                        <a:cs typeface="Times New Roman" panose="02020603050405020304" pitchFamily="18" charset="0"/>
                      </a:rPr>
                      <m:t>3</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𝑎</m:t>
                    </m:r>
                  </m:oMath>
                </a14:m>
                <a:r>
                  <a:rPr lang="en-US" sz="1500" kern="100">
                    <a:effectLst/>
                    <a:latin typeface="+mj-lt"/>
                    <a:ea typeface="Georgia" panose="02040502050405020303" pitchFamily="18" charset="0"/>
                    <a:cs typeface="Times New Roman" panose="02020603050405020304" pitchFamily="18" charset="0"/>
                  </a:rPr>
                  <a:t> </a:t>
                </a:r>
                <a:r>
                  <a:rPr lang="en-US" sz="1500" kern="100">
                    <a:effectLst/>
                    <a:latin typeface="+mj-lt"/>
                    <a:ea typeface="Georgia" panose="02040502050405020303" pitchFamily="18" charset="0"/>
                    <a:cs typeface="Times New Roman" panose="02020603050405020304" pitchFamily="18" charset="0"/>
                  </a:rPr>
                  <a:t>triệu </a:t>
                </a:r>
                <a:r>
                  <a:rPr lang="en-US" sz="1500" kern="100" smtClean="0">
                    <a:effectLst/>
                    <a:latin typeface="+mj-lt"/>
                    <a:ea typeface="Georgia" panose="02040502050405020303" pitchFamily="18" charset="0"/>
                    <a:cs typeface="Times New Roman" panose="02020603050405020304" pitchFamily="18" charset="0"/>
                  </a:rPr>
                  <a:t>đồng</a:t>
                </a:r>
                <a:r>
                  <a:rPr lang="en-US" sz="1500" kern="100">
                    <a:effectLst/>
                    <a:latin typeface="+mj-lt"/>
                    <a:ea typeface="Georgia" panose="02040502050405020303" pitchFamily="18" charset="0"/>
                    <a:cs typeface="Times New Roman" panose="02020603050405020304" pitchFamily="18" charset="0"/>
                  </a:rPr>
                  <a:t>. </a:t>
                </a:r>
                <a:endParaRPr lang="en-US" sz="1500" kern="100" smtClean="0">
                  <a:effectLst/>
                  <a:latin typeface="+mj-lt"/>
                  <a:ea typeface="Georgia" panose="02040502050405020303" pitchFamily="18" charset="0"/>
                  <a:cs typeface="Times New Roman" panose="02020603050405020304" pitchFamily="18" charset="0"/>
                </a:endParaRPr>
              </a:p>
              <a:p>
                <a:pPr>
                  <a:lnSpc>
                    <a:spcPct val="150000"/>
                  </a:lnSpc>
                  <a:spcBef>
                    <a:spcPts val="100"/>
                  </a:spcBef>
                  <a:spcAft>
                    <a:spcPts val="100"/>
                  </a:spcAft>
                </a:pPr>
                <a:r>
                  <a:rPr lang="en-US" sz="1500" kern="100" smtClean="0">
                    <a:effectLst/>
                    <a:latin typeface="+mj-lt"/>
                    <a:ea typeface="Georgia" panose="02040502050405020303" pitchFamily="18" charset="0"/>
                    <a:cs typeface="Times New Roman" panose="02020603050405020304" pitchFamily="18" charset="0"/>
                  </a:rPr>
                  <a:t>Vậy </a:t>
                </a:r>
                <a14:m>
                  <m:oMath xmlns:m="http://schemas.openxmlformats.org/officeDocument/2006/math">
                    <m:r>
                      <a:rPr lang="en-US" sz="1500" i="1" kern="100">
                        <a:effectLst/>
                        <a:latin typeface="+mj-lt"/>
                        <a:ea typeface="Aptos"/>
                        <a:cs typeface="Times New Roman" panose="02020603050405020304" pitchFamily="18" charset="0"/>
                      </a:rPr>
                      <m:t>𝑃</m:t>
                    </m:r>
                    <m:r>
                      <a:rPr lang="en-US" sz="1500" kern="100">
                        <a:effectLst/>
                        <a:latin typeface="+mj-lt"/>
                        <a:ea typeface="Aptos"/>
                        <a:cs typeface="Times New Roman" panose="02020603050405020304" pitchFamily="18" charset="0"/>
                      </a:rPr>
                      <m:t>(</m:t>
                    </m:r>
                    <m:r>
                      <a:rPr lang="en-US" sz="1500" i="1" kern="100">
                        <a:effectLst/>
                        <a:latin typeface="+mj-lt"/>
                        <a:ea typeface="Aptos"/>
                        <a:cs typeface="Times New Roman" panose="02020603050405020304" pitchFamily="18" charset="0"/>
                      </a:rPr>
                      <m:t>𝑍</m:t>
                    </m:r>
                    <m:r>
                      <a:rPr lang="en-US" sz="1500"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3</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𝑎</m:t>
                    </m:r>
                    <m:r>
                      <a:rPr lang="en-US" sz="1500"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0</m:t>
                    </m:r>
                    <m:r>
                      <a:rPr lang="en-US" sz="1500"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2225</m:t>
                    </m:r>
                  </m:oMath>
                </a14:m>
                <a:r>
                  <a:rPr lang="en-US" sz="1500" kern="100">
                    <a:effectLst/>
                    <a:latin typeface="+mj-lt"/>
                    <a:ea typeface="Aptos"/>
                    <a:cs typeface="Times New Roman" panose="02020603050405020304" pitchFamily="18" charset="0"/>
                  </a:rPr>
                  <a:t>.</a:t>
                </a:r>
              </a:p>
              <a:p>
                <a:pPr>
                  <a:lnSpc>
                    <a:spcPct val="150000"/>
                  </a:lnSpc>
                  <a:spcBef>
                    <a:spcPts val="100"/>
                  </a:spcBef>
                  <a:spcAft>
                    <a:spcPts val="100"/>
                  </a:spcAft>
                </a:pPr>
                <a:r>
                  <a:rPr lang="en-US" sz="1500" kern="100">
                    <a:effectLst/>
                    <a:latin typeface="+mj-lt"/>
                    <a:ea typeface="Georgia" panose="02040502050405020303" pitchFamily="18" charset="0"/>
                    <a:cs typeface="Times New Roman" panose="02020603050405020304" pitchFamily="18" charset="0"/>
                  </a:rPr>
                  <a:t>Cửa hàng có bốn người đến thuê với xác suất là 0,308 . Khi đó cửa hàng thu được </a:t>
                </a:r>
                <a14:m>
                  <m:oMath xmlns:m="http://schemas.openxmlformats.org/officeDocument/2006/math">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𝑎</m:t>
                    </m:r>
                  </m:oMath>
                </a14:m>
                <a:r>
                  <a:rPr lang="en-US" sz="1500" kern="100">
                    <a:effectLst/>
                    <a:latin typeface="+mj-lt"/>
                    <a:ea typeface="Georgia" panose="02040502050405020303" pitchFamily="18" charset="0"/>
                    <a:cs typeface="Times New Roman" panose="02020603050405020304" pitchFamily="18" charset="0"/>
                  </a:rPr>
                  <a:t> </a:t>
                </a:r>
                <a:r>
                  <a:rPr lang="en-US" sz="1500" kern="100">
                    <a:effectLst/>
                    <a:latin typeface="+mj-lt"/>
                    <a:ea typeface="Georgia" panose="02040502050405020303" pitchFamily="18" charset="0"/>
                    <a:cs typeface="Times New Roman" panose="02020603050405020304" pitchFamily="18" charset="0"/>
                  </a:rPr>
                  <a:t>triệu </a:t>
                </a:r>
                <a:r>
                  <a:rPr lang="en-US" sz="1500" kern="100" smtClean="0">
                    <a:effectLst/>
                    <a:latin typeface="+mj-lt"/>
                    <a:ea typeface="Georgia" panose="02040502050405020303" pitchFamily="18" charset="0"/>
                    <a:cs typeface="Times New Roman" panose="02020603050405020304" pitchFamily="18" charset="0"/>
                  </a:rPr>
                  <a:t>đồng</a:t>
                </a:r>
                <a:r>
                  <a:rPr lang="en-US" sz="1500" kern="100">
                    <a:effectLst/>
                    <a:latin typeface="+mj-lt"/>
                    <a:ea typeface="Georgia" panose="02040502050405020303" pitchFamily="18" charset="0"/>
                    <a:cs typeface="Times New Roman" panose="02020603050405020304" pitchFamily="18" charset="0"/>
                  </a:rPr>
                  <a:t>. </a:t>
                </a:r>
                <a:endParaRPr lang="en-US" sz="1500" kern="100" smtClean="0">
                  <a:effectLst/>
                  <a:latin typeface="+mj-lt"/>
                  <a:ea typeface="Georgia" panose="02040502050405020303" pitchFamily="18" charset="0"/>
                  <a:cs typeface="Times New Roman" panose="02020603050405020304" pitchFamily="18" charset="0"/>
                </a:endParaRPr>
              </a:p>
              <a:p>
                <a:pPr>
                  <a:lnSpc>
                    <a:spcPct val="150000"/>
                  </a:lnSpc>
                  <a:spcBef>
                    <a:spcPts val="100"/>
                  </a:spcBef>
                  <a:spcAft>
                    <a:spcPts val="100"/>
                  </a:spcAft>
                </a:pPr>
                <a:r>
                  <a:rPr lang="en-US" sz="1500" kern="100" smtClean="0">
                    <a:effectLst/>
                    <a:latin typeface="+mj-lt"/>
                    <a:ea typeface="Georgia" panose="02040502050405020303" pitchFamily="18" charset="0"/>
                    <a:cs typeface="Times New Roman" panose="02020603050405020304" pitchFamily="18" charset="0"/>
                  </a:rPr>
                  <a:t>Vậy </a:t>
                </a:r>
                <a14:m>
                  <m:oMath xmlns:m="http://schemas.openxmlformats.org/officeDocument/2006/math">
                    <m:r>
                      <a:rPr lang="en-US" sz="1500" i="1" kern="100">
                        <a:effectLst/>
                        <a:latin typeface="+mj-lt"/>
                        <a:ea typeface="Aptos"/>
                        <a:cs typeface="Times New Roman" panose="02020603050405020304" pitchFamily="18" charset="0"/>
                      </a:rPr>
                      <m:t>𝑃</m:t>
                    </m:r>
                    <m:r>
                      <a:rPr lang="en-US" sz="1500" kern="100">
                        <a:effectLst/>
                        <a:latin typeface="+mj-lt"/>
                        <a:ea typeface="Aptos"/>
                        <a:cs typeface="Times New Roman" panose="02020603050405020304" pitchFamily="18" charset="0"/>
                      </a:rPr>
                      <m:t>(</m:t>
                    </m:r>
                    <m:r>
                      <a:rPr lang="en-US" sz="1500" i="1" kern="100">
                        <a:effectLst/>
                        <a:latin typeface="+mj-lt"/>
                        <a:ea typeface="Aptos"/>
                        <a:cs typeface="Times New Roman" panose="02020603050405020304" pitchFamily="18" charset="0"/>
                      </a:rPr>
                      <m:t>𝑍</m:t>
                    </m:r>
                    <m:r>
                      <a:rPr lang="en-US" sz="1500"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𝑎</m:t>
                    </m:r>
                    <m:r>
                      <a:rPr lang="en-US" sz="1500"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0</m:t>
                    </m:r>
                    <m:r>
                      <a:rPr lang="en-US" sz="1500"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308</m:t>
                    </m:r>
                  </m:oMath>
                </a14:m>
                <a:endParaRPr lang="en-US" sz="1500" kern="100">
                  <a:effectLst/>
                  <a:latin typeface="+mj-lt"/>
                  <a:ea typeface="Aptos"/>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20652" y="774568"/>
                <a:ext cx="8780227" cy="4157548"/>
              </a:xfrm>
              <a:prstGeom prst="rect">
                <a:avLst/>
              </a:prstGeom>
              <a:blipFill>
                <a:blip r:embed="rId4"/>
                <a:stretch>
                  <a:fillRect l="-278" r="-625"/>
                </a:stretch>
              </a:blipFill>
            </p:spPr>
            <p:txBody>
              <a:bodyPr/>
              <a:lstStyle/>
              <a:p>
                <a:r>
                  <a:rPr lang="en-US">
                    <a:noFill/>
                  </a:rPr>
                  <a:t> </a:t>
                </a:r>
              </a:p>
            </p:txBody>
          </p:sp>
        </mc:Fallback>
      </mc:AlternateContent>
    </p:spTree>
    <p:extLst>
      <p:ext uri="{BB962C8B-B14F-4D97-AF65-F5344CB8AC3E}">
        <p14:creationId xmlns:p14="http://schemas.microsoft.com/office/powerpoint/2010/main" val="2714401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0" dur="500"/>
                                        <p:tgtEl>
                                          <p:spTgt spid="2">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8" dur="500"/>
                                        <p:tgtEl>
                                          <p:spTgt spid="2">
                                            <p:txEl>
                                              <p:pRg st="5" end="5"/>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1" dur="500"/>
                                        <p:tgtEl>
                                          <p:spTgt spid="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6" dur="500"/>
                                        <p:tgtEl>
                                          <p:spTgt spid="2">
                                            <p:txEl>
                                              <p:pRg st="7" end="7"/>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randombar(horizontal)">
                                      <p:cBhvr>
                                        <p:cTn id="39" dur="500"/>
                                        <p:tgtEl>
                                          <p:spTgt spid="2">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randombar(horizontal)">
                                      <p:cBhvr>
                                        <p:cTn id="44" dur="500"/>
                                        <p:tgtEl>
                                          <p:spTgt spid="2">
                                            <p:txEl>
                                              <p:pRg st="9" end="9"/>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4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2065"/>
        <p:cNvGrpSpPr/>
        <p:nvPr/>
      </p:nvGrpSpPr>
      <p:grpSpPr>
        <a:xfrm>
          <a:off x="0" y="0"/>
          <a:ext cx="0" cy="0"/>
          <a:chOff x="0" y="0"/>
          <a:chExt cx="0" cy="0"/>
        </a:xfrm>
      </p:grpSpPr>
      <p:sp>
        <p:nvSpPr>
          <p:cNvPr id="21" name="Rectangle 20"/>
          <p:cNvSpPr/>
          <p:nvPr/>
        </p:nvSpPr>
        <p:spPr>
          <a:xfrm>
            <a:off x="182882" y="182882"/>
            <a:ext cx="8770288" cy="4754878"/>
          </a:xfrm>
          <a:prstGeom prst="rect">
            <a:avLst/>
          </a:prstGeom>
          <a:solidFill>
            <a:schemeClr val="accent6"/>
          </a:solidFill>
          <a:ln>
            <a:solidFill>
              <a:srgbClr val="6B7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9B09D"/>
              </a:solidFill>
              <a:effectLst/>
              <a:uLnTx/>
              <a:uFillTx/>
              <a:latin typeface="Arial"/>
              <a:ea typeface="+mn-ea"/>
              <a:cs typeface="+mn-cs"/>
              <a:sym typeface="Arial"/>
            </a:endParaRPr>
          </a:p>
        </p:txBody>
      </p:sp>
      <p:pic>
        <p:nvPicPr>
          <p:cNvPr id="6" name="Picture 5"/>
          <p:cNvPicPr>
            <a:picLocks noChangeAspect="1"/>
          </p:cNvPicPr>
          <p:nvPr/>
        </p:nvPicPr>
        <p:blipFill>
          <a:blip r:embed="rId3"/>
          <a:stretch>
            <a:fillRect/>
          </a:stretch>
        </p:blipFill>
        <p:spPr>
          <a:xfrm rot="13109233">
            <a:off x="8410321" y="78787"/>
            <a:ext cx="1109540" cy="1136551"/>
          </a:xfrm>
          <a:prstGeom prst="rect">
            <a:avLst/>
          </a:prstGeom>
        </p:spPr>
      </p:pic>
      <p:grpSp>
        <p:nvGrpSpPr>
          <p:cNvPr id="7" name="Group 6"/>
          <p:cNvGrpSpPr/>
          <p:nvPr/>
        </p:nvGrpSpPr>
        <p:grpSpPr>
          <a:xfrm>
            <a:off x="317506" y="334449"/>
            <a:ext cx="819527" cy="362916"/>
            <a:chOff x="1335275" y="2180367"/>
            <a:chExt cx="819527" cy="427661"/>
          </a:xfrm>
        </p:grpSpPr>
        <p:sp>
          <p:nvSpPr>
            <p:cNvPr id="8" name="Google Shape;2177;p63"/>
            <p:cNvSpPr/>
            <p:nvPr/>
          </p:nvSpPr>
          <p:spPr>
            <a:xfrm>
              <a:off x="1335275" y="2180367"/>
              <a:ext cx="819527" cy="427661"/>
            </a:xfrm>
            <a:prstGeom prst="homePlate">
              <a:avLst>
                <a:gd name="adj" fmla="val 51801"/>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E9B09D"/>
                </a:solidFill>
                <a:effectLst/>
                <a:uLnTx/>
                <a:uFillTx/>
                <a:latin typeface="Barlow Semi Condensed SemiBold"/>
                <a:ea typeface="Barlow Semi Condensed SemiBold"/>
                <a:cs typeface="Barlow Semi Condensed SemiBold"/>
                <a:sym typeface="Barlow Semi Condensed SemiBold"/>
              </a:endParaRPr>
            </a:p>
          </p:txBody>
        </p:sp>
        <p:sp>
          <p:nvSpPr>
            <p:cNvPr id="9" name="Rectangle 8"/>
            <p:cNvSpPr/>
            <p:nvPr/>
          </p:nvSpPr>
          <p:spPr>
            <a:xfrm>
              <a:off x="1335276" y="2206748"/>
              <a:ext cx="630301" cy="39895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none" strike="noStrike" kern="0" cap="none" spc="0" normalizeH="0" baseline="0" noProof="0">
                  <a:ln>
                    <a:noFill/>
                  </a:ln>
                  <a:solidFill>
                    <a:srgbClr val="000000"/>
                  </a:solidFill>
                  <a:effectLst/>
                  <a:uLnTx/>
                  <a:uFillTx/>
                  <a:latin typeface="Arial" panose="020B0604020202020204" pitchFamily="34" charset="0"/>
                  <a:ea typeface="+mn-ea"/>
                  <a:cs typeface="Arial"/>
                  <a:sym typeface="Arial"/>
                </a:rPr>
                <a:t>Giải</a:t>
              </a:r>
              <a:r>
                <a:rPr kumimoji="0" lang="en-US" sz="1600" b="1" i="1" u="none" strike="noStrike" kern="0" cap="none" spc="0" normalizeH="0" baseline="0" noProof="0">
                  <a:ln>
                    <a:noFill/>
                  </a:ln>
                  <a:solidFill>
                    <a:srgbClr val="000000"/>
                  </a:solidFill>
                  <a:effectLst/>
                  <a:uLnTx/>
                  <a:uFillTx/>
                  <a:latin typeface="Calibri"/>
                  <a:ea typeface="+mn-ea"/>
                  <a:cs typeface="Arial"/>
                  <a:sym typeface="Arial"/>
                </a:rPr>
                <a:t>:</a:t>
              </a:r>
              <a:endParaRPr kumimoji="0" lang="en-US" sz="1600" b="1" i="1" u="none" strike="noStrike" kern="0" cap="none" spc="0" normalizeH="0" baseline="0" noProof="0" dirty="0">
                <a:ln>
                  <a:noFill/>
                </a:ln>
                <a:solidFill>
                  <a:srgbClr val="000000"/>
                </a:solidFill>
                <a:effectLst/>
                <a:uLnTx/>
                <a:uFillTx/>
                <a:latin typeface="Arial"/>
                <a:ea typeface="+mn-ea"/>
                <a:cs typeface="Arial"/>
                <a:sym typeface="Arial"/>
              </a:endParaRPr>
            </a:p>
          </p:txBody>
        </p:sp>
      </p:grpSp>
      <mc:AlternateContent xmlns:mc="http://schemas.openxmlformats.org/markup-compatibility/2006">
        <mc:Choice xmlns:a14="http://schemas.microsoft.com/office/drawing/2010/main" Requires="a14">
          <p:sp>
            <p:nvSpPr>
              <p:cNvPr id="2" name="Rectangle 1"/>
              <p:cNvSpPr/>
              <p:nvPr/>
            </p:nvSpPr>
            <p:spPr>
              <a:xfrm>
                <a:off x="244505" y="782519"/>
                <a:ext cx="8780227" cy="395814"/>
              </a:xfrm>
              <a:prstGeom prst="rect">
                <a:avLst/>
              </a:prstGeom>
            </p:spPr>
            <p:txBody>
              <a:bodyPr wrap="square">
                <a:spAutoFit/>
              </a:bodyPr>
              <a:lstStyle/>
              <a:p>
                <a:pPr>
                  <a:lnSpc>
                    <a:spcPct val="150000"/>
                  </a:lnSpc>
                </a:pPr>
                <a:r>
                  <a:rPr lang="en-US" sz="1500" kern="100">
                    <a:latin typeface="+mj-lt"/>
                    <a:ea typeface="Georgia" panose="02040502050405020303" pitchFamily="18" charset="0"/>
                    <a:cs typeface="Times New Roman" panose="02020603050405020304" pitchFamily="18" charset="0"/>
                  </a:rPr>
                  <a:t>Bảng phân bố xác suất của </a:t>
                </a:r>
                <a14:m>
                  <m:oMath xmlns:m="http://schemas.openxmlformats.org/officeDocument/2006/math">
                    <m:r>
                      <a:rPr lang="en-US" sz="1500" i="1" kern="100">
                        <a:effectLst/>
                        <a:latin typeface="+mj-lt"/>
                        <a:ea typeface="Aptos"/>
                        <a:cs typeface="Times New Roman" panose="02020603050405020304" pitchFamily="18" charset="0"/>
                      </a:rPr>
                      <m:t>𝑍</m:t>
                    </m:r>
                  </m:oMath>
                </a14:m>
                <a:r>
                  <a:rPr lang="en-US" sz="1500" kern="100">
                    <a:effectLst/>
                    <a:latin typeface="+mj-lt"/>
                    <a:ea typeface="Georgia" panose="02040502050405020303" pitchFamily="18" charset="0"/>
                    <a:cs typeface="Times New Roman" panose="02020603050405020304" pitchFamily="18" charset="0"/>
                  </a:rPr>
                  <a:t> là:</a:t>
                </a:r>
                <a:endParaRPr lang="en-US" sz="1500" kern="100">
                  <a:effectLst/>
                  <a:latin typeface="+mj-lt"/>
                  <a:ea typeface="Aptos"/>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44505" y="782519"/>
                <a:ext cx="8780227" cy="395814"/>
              </a:xfrm>
              <a:prstGeom prst="rect">
                <a:avLst/>
              </a:prstGeom>
              <a:blipFill>
                <a:blip r:embed="rId4"/>
                <a:stretch>
                  <a:fillRect l="-278" b="-1692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3072574134"/>
                  </p:ext>
                </p:extLst>
              </p:nvPr>
            </p:nvGraphicFramePr>
            <p:xfrm>
              <a:off x="854493" y="1374128"/>
              <a:ext cx="7427064" cy="777798"/>
            </p:xfrm>
            <a:graphic>
              <a:graphicData uri="http://schemas.openxmlformats.org/drawingml/2006/table">
                <a:tbl>
                  <a:tblPr/>
                  <a:tblGrid>
                    <a:gridCol w="1237844">
                      <a:extLst>
                        <a:ext uri="{9D8B030D-6E8A-4147-A177-3AD203B41FA5}">
                          <a16:colId xmlns:a16="http://schemas.microsoft.com/office/drawing/2014/main" val="2286401498"/>
                        </a:ext>
                      </a:extLst>
                    </a:gridCol>
                    <a:gridCol w="1237844">
                      <a:extLst>
                        <a:ext uri="{9D8B030D-6E8A-4147-A177-3AD203B41FA5}">
                          <a16:colId xmlns:a16="http://schemas.microsoft.com/office/drawing/2014/main" val="2736809473"/>
                        </a:ext>
                      </a:extLst>
                    </a:gridCol>
                    <a:gridCol w="1237844">
                      <a:extLst>
                        <a:ext uri="{9D8B030D-6E8A-4147-A177-3AD203B41FA5}">
                          <a16:colId xmlns:a16="http://schemas.microsoft.com/office/drawing/2014/main" val="518918012"/>
                        </a:ext>
                      </a:extLst>
                    </a:gridCol>
                    <a:gridCol w="1237844">
                      <a:extLst>
                        <a:ext uri="{9D8B030D-6E8A-4147-A177-3AD203B41FA5}">
                          <a16:colId xmlns:a16="http://schemas.microsoft.com/office/drawing/2014/main" val="1093321560"/>
                        </a:ext>
                      </a:extLst>
                    </a:gridCol>
                    <a:gridCol w="1237844">
                      <a:extLst>
                        <a:ext uri="{9D8B030D-6E8A-4147-A177-3AD203B41FA5}">
                          <a16:colId xmlns:a16="http://schemas.microsoft.com/office/drawing/2014/main" val="2724556926"/>
                        </a:ext>
                      </a:extLst>
                    </a:gridCol>
                    <a:gridCol w="1237844">
                      <a:extLst>
                        <a:ext uri="{9D8B030D-6E8A-4147-A177-3AD203B41FA5}">
                          <a16:colId xmlns:a16="http://schemas.microsoft.com/office/drawing/2014/main" val="1875673528"/>
                        </a:ext>
                      </a:extLst>
                    </a:gridCol>
                  </a:tblGrid>
                  <a:tr h="388899">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500" i="1" kern="100" smtClean="0">
                                    <a:solidFill>
                                      <a:srgbClr val="000000"/>
                                    </a:solidFill>
                                    <a:effectLst/>
                                    <a:latin typeface="+mn-lt"/>
                                    <a:ea typeface="Aptos"/>
                                    <a:cs typeface="Times New Roman" panose="02020603050405020304" pitchFamily="18" charset="0"/>
                                  </a:rPr>
                                  <m:t>𝑍</m:t>
                                </m:r>
                              </m:oMath>
                            </m:oMathPara>
                          </a14:m>
                          <a:endParaRPr lang="en-US" sz="1500" kern="100">
                            <a:solidFill>
                              <a:srgbClr val="000000"/>
                            </a:solidFill>
                            <a:effectLst/>
                            <a:latin typeface="+mn-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500" i="1" kern="100" smtClean="0">
                                    <a:solidFill>
                                      <a:srgbClr val="000000"/>
                                    </a:solidFill>
                                    <a:effectLst/>
                                    <a:latin typeface="+mn-lt"/>
                                    <a:ea typeface="Aptos"/>
                                    <a:cs typeface="Times New Roman" panose="02020603050405020304" pitchFamily="18" charset="0"/>
                                  </a:rPr>
                                  <m:t>−</m:t>
                                </m:r>
                                <m:r>
                                  <a:rPr lang="en-US" sz="1500" kern="100">
                                    <a:solidFill>
                                      <a:srgbClr val="000000"/>
                                    </a:solidFill>
                                    <a:effectLst/>
                                    <a:latin typeface="+mn-lt"/>
                                    <a:ea typeface="Aptos"/>
                                    <a:cs typeface="Times New Roman" panose="02020603050405020304" pitchFamily="18" charset="0"/>
                                  </a:rPr>
                                  <m:t>4</m:t>
                                </m:r>
                                <m:r>
                                  <a:rPr lang="en-US" sz="1500" i="1" kern="100">
                                    <a:solidFill>
                                      <a:srgbClr val="000000"/>
                                    </a:solidFill>
                                    <a:effectLst/>
                                    <a:latin typeface="+mn-lt"/>
                                    <a:ea typeface="Aptos"/>
                                    <a:cs typeface="Times New Roman" panose="02020603050405020304" pitchFamily="18" charset="0"/>
                                  </a:rPr>
                                  <m:t>𝑎</m:t>
                                </m:r>
                              </m:oMath>
                            </m:oMathPara>
                          </a14:m>
                          <a:endParaRPr lang="en-US" sz="1500" kern="100">
                            <a:solidFill>
                              <a:srgbClr val="000000"/>
                            </a:solidFill>
                            <a:effectLst/>
                            <a:latin typeface="+mn-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500" kern="100" smtClean="0">
                                    <a:solidFill>
                                      <a:srgbClr val="000000"/>
                                    </a:solidFill>
                                    <a:effectLst/>
                                    <a:latin typeface="+mn-lt"/>
                                    <a:ea typeface="Aptos"/>
                                    <a:cs typeface="Times New Roman" panose="02020603050405020304" pitchFamily="18" charset="0"/>
                                  </a:rPr>
                                  <m:t>1</m:t>
                                </m:r>
                                <m:r>
                                  <a:rPr lang="en-US" sz="1500" i="1" kern="100">
                                    <a:solidFill>
                                      <a:srgbClr val="000000"/>
                                    </a:solidFill>
                                    <a:effectLst/>
                                    <a:latin typeface="+mn-lt"/>
                                    <a:ea typeface="Aptos"/>
                                    <a:cs typeface="Times New Roman" panose="02020603050405020304" pitchFamily="18" charset="0"/>
                                  </a:rPr>
                                  <m:t>−</m:t>
                                </m:r>
                                <m:r>
                                  <a:rPr lang="en-US" sz="1500" kern="100">
                                    <a:solidFill>
                                      <a:srgbClr val="000000"/>
                                    </a:solidFill>
                                    <a:effectLst/>
                                    <a:latin typeface="+mn-lt"/>
                                    <a:ea typeface="Aptos"/>
                                    <a:cs typeface="Times New Roman" panose="02020603050405020304" pitchFamily="18" charset="0"/>
                                  </a:rPr>
                                  <m:t>4</m:t>
                                </m:r>
                                <m:r>
                                  <a:rPr lang="en-US" sz="1500" i="1" kern="100">
                                    <a:solidFill>
                                      <a:srgbClr val="000000"/>
                                    </a:solidFill>
                                    <a:effectLst/>
                                    <a:latin typeface="+mn-lt"/>
                                    <a:ea typeface="Aptos"/>
                                    <a:cs typeface="Times New Roman" panose="02020603050405020304" pitchFamily="18" charset="0"/>
                                  </a:rPr>
                                  <m:t>𝑎</m:t>
                                </m:r>
                              </m:oMath>
                            </m:oMathPara>
                          </a14:m>
                          <a:endParaRPr lang="en-US" sz="1500" kern="100">
                            <a:solidFill>
                              <a:srgbClr val="000000"/>
                            </a:solidFill>
                            <a:effectLst/>
                            <a:latin typeface="+mn-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500" kern="100" smtClean="0">
                                    <a:solidFill>
                                      <a:srgbClr val="000000"/>
                                    </a:solidFill>
                                    <a:effectLst/>
                                    <a:latin typeface="+mn-lt"/>
                                    <a:ea typeface="Aptos"/>
                                    <a:cs typeface="Times New Roman" panose="02020603050405020304" pitchFamily="18" charset="0"/>
                                  </a:rPr>
                                  <m:t>2</m:t>
                                </m:r>
                                <m:r>
                                  <a:rPr lang="en-US" sz="1500" i="1" kern="100">
                                    <a:solidFill>
                                      <a:srgbClr val="000000"/>
                                    </a:solidFill>
                                    <a:effectLst/>
                                    <a:latin typeface="+mn-lt"/>
                                    <a:ea typeface="Aptos"/>
                                    <a:cs typeface="Times New Roman" panose="02020603050405020304" pitchFamily="18" charset="0"/>
                                  </a:rPr>
                                  <m:t>−</m:t>
                                </m:r>
                                <m:r>
                                  <a:rPr lang="en-US" sz="1500" kern="100">
                                    <a:solidFill>
                                      <a:srgbClr val="000000"/>
                                    </a:solidFill>
                                    <a:effectLst/>
                                    <a:latin typeface="+mn-lt"/>
                                    <a:ea typeface="Aptos"/>
                                    <a:cs typeface="Times New Roman" panose="02020603050405020304" pitchFamily="18" charset="0"/>
                                  </a:rPr>
                                  <m:t>4</m:t>
                                </m:r>
                                <m:r>
                                  <a:rPr lang="en-US" sz="1500" i="1" kern="100">
                                    <a:solidFill>
                                      <a:srgbClr val="000000"/>
                                    </a:solidFill>
                                    <a:effectLst/>
                                    <a:latin typeface="+mn-lt"/>
                                    <a:ea typeface="Aptos"/>
                                    <a:cs typeface="Times New Roman" panose="02020603050405020304" pitchFamily="18" charset="0"/>
                                  </a:rPr>
                                  <m:t>𝑎</m:t>
                                </m:r>
                              </m:oMath>
                            </m:oMathPara>
                          </a14:m>
                          <a:endParaRPr lang="en-US" sz="1500" kern="100">
                            <a:solidFill>
                              <a:srgbClr val="000000"/>
                            </a:solidFill>
                            <a:effectLst/>
                            <a:latin typeface="+mn-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500" kern="100" smtClean="0">
                                    <a:solidFill>
                                      <a:srgbClr val="000000"/>
                                    </a:solidFill>
                                    <a:effectLst/>
                                    <a:latin typeface="+mn-lt"/>
                                    <a:ea typeface="Aptos"/>
                                    <a:cs typeface="Times New Roman" panose="02020603050405020304" pitchFamily="18" charset="0"/>
                                  </a:rPr>
                                  <m:t>3</m:t>
                                </m:r>
                                <m:r>
                                  <a:rPr lang="en-US" sz="1500" i="1" kern="100">
                                    <a:solidFill>
                                      <a:srgbClr val="000000"/>
                                    </a:solidFill>
                                    <a:effectLst/>
                                    <a:latin typeface="+mn-lt"/>
                                    <a:ea typeface="Aptos"/>
                                    <a:cs typeface="Times New Roman" panose="02020603050405020304" pitchFamily="18" charset="0"/>
                                  </a:rPr>
                                  <m:t>−</m:t>
                                </m:r>
                                <m:r>
                                  <a:rPr lang="en-US" sz="1500" kern="100">
                                    <a:solidFill>
                                      <a:srgbClr val="000000"/>
                                    </a:solidFill>
                                    <a:effectLst/>
                                    <a:latin typeface="+mn-lt"/>
                                    <a:ea typeface="Aptos"/>
                                    <a:cs typeface="Times New Roman" panose="02020603050405020304" pitchFamily="18" charset="0"/>
                                  </a:rPr>
                                  <m:t>4</m:t>
                                </m:r>
                                <m:r>
                                  <a:rPr lang="en-US" sz="1500" i="1" kern="100">
                                    <a:solidFill>
                                      <a:srgbClr val="000000"/>
                                    </a:solidFill>
                                    <a:effectLst/>
                                    <a:latin typeface="+mn-lt"/>
                                    <a:ea typeface="Aptos"/>
                                    <a:cs typeface="Times New Roman" panose="02020603050405020304" pitchFamily="18" charset="0"/>
                                  </a:rPr>
                                  <m:t>𝑎</m:t>
                                </m:r>
                              </m:oMath>
                            </m:oMathPara>
                          </a14:m>
                          <a:endParaRPr lang="en-US" sz="1500" kern="100">
                            <a:solidFill>
                              <a:srgbClr val="000000"/>
                            </a:solidFill>
                            <a:effectLst/>
                            <a:latin typeface="+mn-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500" kern="100" smtClean="0">
                                    <a:solidFill>
                                      <a:srgbClr val="000000"/>
                                    </a:solidFill>
                                    <a:effectLst/>
                                    <a:latin typeface="+mn-lt"/>
                                    <a:ea typeface="Aptos"/>
                                    <a:cs typeface="Times New Roman" panose="02020603050405020304" pitchFamily="18" charset="0"/>
                                  </a:rPr>
                                  <m:t>4</m:t>
                                </m:r>
                                <m:r>
                                  <a:rPr lang="en-US" sz="1500" i="1" kern="100">
                                    <a:solidFill>
                                      <a:srgbClr val="000000"/>
                                    </a:solidFill>
                                    <a:effectLst/>
                                    <a:latin typeface="+mn-lt"/>
                                    <a:ea typeface="Aptos"/>
                                    <a:cs typeface="Times New Roman" panose="02020603050405020304" pitchFamily="18" charset="0"/>
                                  </a:rPr>
                                  <m:t>−</m:t>
                                </m:r>
                                <m:r>
                                  <a:rPr lang="en-US" sz="1500" kern="100">
                                    <a:solidFill>
                                      <a:srgbClr val="000000"/>
                                    </a:solidFill>
                                    <a:effectLst/>
                                    <a:latin typeface="+mn-lt"/>
                                    <a:ea typeface="Aptos"/>
                                    <a:cs typeface="Times New Roman" panose="02020603050405020304" pitchFamily="18" charset="0"/>
                                  </a:rPr>
                                  <m:t>4</m:t>
                                </m:r>
                                <m:r>
                                  <a:rPr lang="en-US" sz="1500" i="1" kern="100">
                                    <a:solidFill>
                                      <a:srgbClr val="000000"/>
                                    </a:solidFill>
                                    <a:effectLst/>
                                    <a:latin typeface="+mn-lt"/>
                                    <a:ea typeface="Aptos"/>
                                    <a:cs typeface="Times New Roman" panose="02020603050405020304" pitchFamily="18" charset="0"/>
                                  </a:rPr>
                                  <m:t>𝑎</m:t>
                                </m:r>
                              </m:oMath>
                            </m:oMathPara>
                          </a14:m>
                          <a:endParaRPr lang="en-US" sz="1500" kern="100">
                            <a:solidFill>
                              <a:srgbClr val="000000"/>
                            </a:solidFill>
                            <a:effectLst/>
                            <a:latin typeface="+mn-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564876"/>
                      </a:ext>
                    </a:extLst>
                  </a:tr>
                  <a:tr h="388899">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500" i="1" kern="100" smtClean="0">
                                    <a:solidFill>
                                      <a:srgbClr val="000000"/>
                                    </a:solidFill>
                                    <a:effectLst/>
                                    <a:latin typeface="+mn-lt"/>
                                    <a:ea typeface="Aptos"/>
                                    <a:cs typeface="Times New Roman" panose="02020603050405020304" pitchFamily="18" charset="0"/>
                                  </a:rPr>
                                  <m:t>𝑃</m:t>
                                </m:r>
                              </m:oMath>
                            </m:oMathPara>
                          </a14:m>
                          <a:endParaRPr lang="en-US" sz="1500" kern="100">
                            <a:solidFill>
                              <a:srgbClr val="000000"/>
                            </a:solidFill>
                            <a:effectLst/>
                            <a:latin typeface="+mn-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500" i="1" kern="100" smtClean="0">
                                    <a:solidFill>
                                      <a:srgbClr val="000000"/>
                                    </a:solidFill>
                                    <a:effectLst/>
                                    <a:latin typeface="Cambria Math" panose="02040503050406030204" pitchFamily="18" charset="0"/>
                                    <a:ea typeface="Aptos"/>
                                    <a:cs typeface="Times New Roman" panose="02020603050405020304" pitchFamily="18" charset="0"/>
                                  </a:rPr>
                                  <m:t>0,0608</m:t>
                                </m:r>
                              </m:oMath>
                            </m:oMathPara>
                          </a14:m>
                          <a:endParaRPr lang="en-US" sz="1500" kern="100">
                            <a:solidFill>
                              <a:srgbClr val="000000"/>
                            </a:solidFill>
                            <a:effectLst/>
                            <a:latin typeface="+mn-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500" i="1" kern="100" smtClean="0">
                                    <a:solidFill>
                                      <a:srgbClr val="000000"/>
                                    </a:solidFill>
                                    <a:effectLst/>
                                    <a:latin typeface="Cambria Math" panose="02040503050406030204" pitchFamily="18" charset="0"/>
                                    <a:ea typeface="Aptos"/>
                                    <a:cs typeface="Times New Roman" panose="02020603050405020304" pitchFamily="18" charset="0"/>
                                  </a:rPr>
                                  <m:t>0,1703</m:t>
                                </m:r>
                              </m:oMath>
                            </m:oMathPara>
                          </a14:m>
                          <a:endParaRPr lang="en-US" sz="1500" kern="100">
                            <a:solidFill>
                              <a:srgbClr val="000000"/>
                            </a:solidFill>
                            <a:effectLst/>
                            <a:latin typeface="+mn-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500" i="1" kern="100" smtClean="0">
                                    <a:solidFill>
                                      <a:srgbClr val="000000"/>
                                    </a:solidFill>
                                    <a:effectLst/>
                                    <a:latin typeface="Cambria Math" panose="02040503050406030204" pitchFamily="18" charset="0"/>
                                    <a:ea typeface="Aptos"/>
                                    <a:cs typeface="Times New Roman" panose="02020603050405020304" pitchFamily="18" charset="0"/>
                                  </a:rPr>
                                  <m:t>0,2384</m:t>
                                </m:r>
                              </m:oMath>
                            </m:oMathPara>
                          </a14:m>
                          <a:endParaRPr lang="en-US" sz="1500" kern="100">
                            <a:solidFill>
                              <a:srgbClr val="000000"/>
                            </a:solidFill>
                            <a:effectLst/>
                            <a:latin typeface="+mn-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500" i="1" kern="100" smtClean="0">
                                    <a:solidFill>
                                      <a:srgbClr val="000000"/>
                                    </a:solidFill>
                                    <a:effectLst/>
                                    <a:latin typeface="Cambria Math" panose="02040503050406030204" pitchFamily="18" charset="0"/>
                                    <a:ea typeface="Aptos"/>
                                    <a:cs typeface="Times New Roman" panose="02020603050405020304" pitchFamily="18" charset="0"/>
                                  </a:rPr>
                                  <m:t>0,2225</m:t>
                                </m:r>
                              </m:oMath>
                            </m:oMathPara>
                          </a14:m>
                          <a:endParaRPr lang="en-US" sz="1500" kern="100">
                            <a:solidFill>
                              <a:srgbClr val="000000"/>
                            </a:solidFill>
                            <a:effectLst/>
                            <a:latin typeface="+mn-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r>
                                  <a:rPr lang="en-US" sz="1500" i="1" kern="100" smtClean="0">
                                    <a:solidFill>
                                      <a:srgbClr val="000000"/>
                                    </a:solidFill>
                                    <a:effectLst/>
                                    <a:latin typeface="Cambria Math" panose="02040503050406030204" pitchFamily="18" charset="0"/>
                                    <a:ea typeface="Aptos"/>
                                    <a:cs typeface="Times New Roman" panose="02020603050405020304" pitchFamily="18" charset="0"/>
                                  </a:rPr>
                                  <m:t>0,308</m:t>
                                </m:r>
                              </m:oMath>
                            </m:oMathPara>
                          </a14:m>
                          <a:endParaRPr lang="en-US" sz="1500" kern="100">
                            <a:solidFill>
                              <a:srgbClr val="000000"/>
                            </a:solidFill>
                            <a:effectLst/>
                            <a:latin typeface="+mn-lt"/>
                            <a:ea typeface="Aptos"/>
                            <a:cs typeface="Times New Roman" panose="02020603050405020304" pitchFamily="18"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850592"/>
                      </a:ext>
                    </a:extLst>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3072574134"/>
                  </p:ext>
                </p:extLst>
              </p:nvPr>
            </p:nvGraphicFramePr>
            <p:xfrm>
              <a:off x="854493" y="1374128"/>
              <a:ext cx="7427064" cy="777798"/>
            </p:xfrm>
            <a:graphic>
              <a:graphicData uri="http://schemas.openxmlformats.org/drawingml/2006/table">
                <a:tbl>
                  <a:tblPr/>
                  <a:tblGrid>
                    <a:gridCol w="1237844">
                      <a:extLst>
                        <a:ext uri="{9D8B030D-6E8A-4147-A177-3AD203B41FA5}">
                          <a16:colId xmlns:a16="http://schemas.microsoft.com/office/drawing/2014/main" val="2286401498"/>
                        </a:ext>
                      </a:extLst>
                    </a:gridCol>
                    <a:gridCol w="1237844">
                      <a:extLst>
                        <a:ext uri="{9D8B030D-6E8A-4147-A177-3AD203B41FA5}">
                          <a16:colId xmlns:a16="http://schemas.microsoft.com/office/drawing/2014/main" val="2736809473"/>
                        </a:ext>
                      </a:extLst>
                    </a:gridCol>
                    <a:gridCol w="1237844">
                      <a:extLst>
                        <a:ext uri="{9D8B030D-6E8A-4147-A177-3AD203B41FA5}">
                          <a16:colId xmlns:a16="http://schemas.microsoft.com/office/drawing/2014/main" val="518918012"/>
                        </a:ext>
                      </a:extLst>
                    </a:gridCol>
                    <a:gridCol w="1237844">
                      <a:extLst>
                        <a:ext uri="{9D8B030D-6E8A-4147-A177-3AD203B41FA5}">
                          <a16:colId xmlns:a16="http://schemas.microsoft.com/office/drawing/2014/main" val="1093321560"/>
                        </a:ext>
                      </a:extLst>
                    </a:gridCol>
                    <a:gridCol w="1237844">
                      <a:extLst>
                        <a:ext uri="{9D8B030D-6E8A-4147-A177-3AD203B41FA5}">
                          <a16:colId xmlns:a16="http://schemas.microsoft.com/office/drawing/2014/main" val="2724556926"/>
                        </a:ext>
                      </a:extLst>
                    </a:gridCol>
                    <a:gridCol w="1237844">
                      <a:extLst>
                        <a:ext uri="{9D8B030D-6E8A-4147-A177-3AD203B41FA5}">
                          <a16:colId xmlns:a16="http://schemas.microsoft.com/office/drawing/2014/main" val="1875673528"/>
                        </a:ext>
                      </a:extLst>
                    </a:gridCol>
                  </a:tblGrid>
                  <a:tr h="388899">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93" t="-1538" r="-501478" b="-101538"/>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00493" t="-1538" r="-401478" b="-101538"/>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99510" t="-1538" r="-299510" b="-101538"/>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00985" t="-1538" r="-200985" b="-101538"/>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00985" t="-1538" r="-100985" b="-101538"/>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00985" t="-1538" r="-985" b="-101538"/>
                          </a:stretch>
                        </a:blipFill>
                      </a:tcPr>
                    </a:tc>
                    <a:extLst>
                      <a:ext uri="{0D108BD9-81ED-4DB2-BD59-A6C34878D82A}">
                        <a16:rowId xmlns:a16="http://schemas.microsoft.com/office/drawing/2014/main" val="1421564876"/>
                      </a:ext>
                    </a:extLst>
                  </a:tr>
                  <a:tr h="388899">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93" t="-103125" r="-501478" b="-3125"/>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00493" t="-103125" r="-401478" b="-3125"/>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99510" t="-103125" r="-299510" b="-3125"/>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300985" t="-103125" r="-200985" b="-3125"/>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400985" t="-103125" r="-100985" b="-3125"/>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500985" t="-103125" r="-985" b="-3125"/>
                          </a:stretch>
                        </a:blipFill>
                      </a:tcPr>
                    </a:tc>
                    <a:extLst>
                      <a:ext uri="{0D108BD9-81ED-4DB2-BD59-A6C34878D82A}">
                        <a16:rowId xmlns:a16="http://schemas.microsoft.com/office/drawing/2014/main" val="3069850592"/>
                      </a:ext>
                    </a:extLst>
                  </a:tr>
                </a:tbl>
              </a:graphicData>
            </a:graphic>
          </p:graphicFrame>
        </mc:Fallback>
      </mc:AlternateContent>
      <mc:AlternateContent xmlns:mc="http://schemas.openxmlformats.org/markup-compatibility/2006">
        <mc:Choice xmlns:a14="http://schemas.microsoft.com/office/drawing/2010/main" Requires="a14">
          <p:sp>
            <p:nvSpPr>
              <p:cNvPr id="4" name="Rectangle 3"/>
              <p:cNvSpPr/>
              <p:nvPr/>
            </p:nvSpPr>
            <p:spPr>
              <a:xfrm>
                <a:off x="270676" y="2287061"/>
                <a:ext cx="8594699" cy="2473306"/>
              </a:xfrm>
              <a:prstGeom prst="rect">
                <a:avLst/>
              </a:prstGeom>
            </p:spPr>
            <p:txBody>
              <a:bodyPr wrap="square">
                <a:spAutoFit/>
              </a:bodyPr>
              <a:lstStyle/>
              <a:p>
                <a:pPr>
                  <a:lnSpc>
                    <a:spcPct val="150000"/>
                  </a:lnSpc>
                  <a:spcBef>
                    <a:spcPts val="300"/>
                  </a:spcBef>
                  <a:spcAft>
                    <a:spcPts val="300"/>
                  </a:spcAft>
                </a:pPr>
                <a:r>
                  <a:rPr lang="en-US" sz="1500" kern="100" smtClean="0">
                    <a:latin typeface="+mj-lt"/>
                    <a:ea typeface="Georgia" panose="02040502050405020303" pitchFamily="18" charset="0"/>
                    <a:cs typeface="Times New Roman" panose="02020603050405020304" pitchFamily="18" charset="0"/>
                  </a:rPr>
                  <a:t>Số tiền trung bình cửa hàng thu được là:</a:t>
                </a:r>
                <a:endParaRPr lang="en-US" sz="1500" kern="100">
                  <a:effectLst/>
                  <a:latin typeface="+mj-lt"/>
                  <a:ea typeface="Aptos"/>
                  <a:cs typeface="Times New Roman" panose="02020603050405020304" pitchFamily="18" charset="0"/>
                </a:endParaRPr>
              </a:p>
              <a:p>
                <a:pPr>
                  <a:lnSpc>
                    <a:spcPct val="150000"/>
                  </a:lnSpc>
                  <a:spcBef>
                    <a:spcPts val="300"/>
                  </a:spcBef>
                  <a:spcAft>
                    <a:spcPts val="300"/>
                  </a:spcAft>
                </a:pPr>
                <a14:m>
                  <m:oMathPara xmlns:m="http://schemas.openxmlformats.org/officeDocument/2006/math">
                    <m:oMathParaPr>
                      <m:jc m:val="left"/>
                    </m:oMathParaPr>
                    <m:oMath xmlns:m="http://schemas.openxmlformats.org/officeDocument/2006/math">
                      <m:r>
                        <a:rPr lang="en-US" sz="1500" i="1" kern="100">
                          <a:effectLst/>
                          <a:latin typeface="+mj-lt"/>
                          <a:ea typeface="Aptos"/>
                          <a:cs typeface="Times New Roman" panose="02020603050405020304" pitchFamily="18" charset="0"/>
                        </a:rPr>
                        <m:t>𝐸</m:t>
                      </m:r>
                      <m:r>
                        <a:rPr lang="en-US" sz="1500" kern="100">
                          <a:effectLst/>
                          <a:latin typeface="+mj-lt"/>
                          <a:ea typeface="Aptos"/>
                          <a:cs typeface="Times New Roman" panose="02020603050405020304" pitchFamily="18" charset="0"/>
                        </a:rPr>
                        <m:t>(</m:t>
                      </m:r>
                      <m:r>
                        <a:rPr lang="en-US" sz="1500" i="1" kern="100">
                          <a:effectLst/>
                          <a:latin typeface="+mj-lt"/>
                          <a:ea typeface="Aptos"/>
                          <a:cs typeface="Times New Roman" panose="02020603050405020304" pitchFamily="18" charset="0"/>
                        </a:rPr>
                        <m:t>𝑍</m:t>
                      </m:r>
                      <m:r>
                        <a:rPr lang="en-US" sz="1500" kern="100">
                          <a:effectLst/>
                          <a:latin typeface="+mj-lt"/>
                          <a:ea typeface="Aptos"/>
                          <a:cs typeface="Times New Roman" panose="02020603050405020304" pitchFamily="18" charset="0"/>
                        </a:rPr>
                        <m:t>)=0,0608⋅(</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𝑎</m:t>
                      </m:r>
                      <m:r>
                        <a:rPr lang="en-US" sz="1500" kern="100">
                          <a:effectLst/>
                          <a:latin typeface="+mj-lt"/>
                          <a:ea typeface="Aptos"/>
                          <a:cs typeface="Times New Roman" panose="02020603050405020304" pitchFamily="18" charset="0"/>
                        </a:rPr>
                        <m:t>)+0,1703⋅(1</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𝑎</m:t>
                      </m:r>
                      <m:r>
                        <a:rPr lang="en-US" sz="1500" kern="100">
                          <a:effectLst/>
                          <a:latin typeface="+mj-lt"/>
                          <a:ea typeface="Aptos"/>
                          <a:cs typeface="Times New Roman" panose="02020603050405020304" pitchFamily="18" charset="0"/>
                        </a:rPr>
                        <m:t>)+0,2384⋅(2</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𝑎</m:t>
                      </m:r>
                      <m:r>
                        <a:rPr lang="en-US" sz="1500" kern="100">
                          <a:effectLst/>
                          <a:latin typeface="+mj-lt"/>
                          <a:ea typeface="Aptos"/>
                          <a:cs typeface="Times New Roman" panose="02020603050405020304" pitchFamily="18" charset="0"/>
                        </a:rPr>
                        <m:t>)+0,2225⋅(3</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𝑎</m:t>
                      </m:r>
                      <m:r>
                        <a:rPr lang="en-US" sz="1500" kern="100">
                          <a:effectLst/>
                          <a:latin typeface="+mj-lt"/>
                          <a:ea typeface="Aptos"/>
                          <a:cs typeface="Times New Roman" panose="02020603050405020304" pitchFamily="18" charset="0"/>
                        </a:rPr>
                        <m:t>)+0,308⋅(4</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𝑎</m:t>
                      </m:r>
                      <m:r>
                        <a:rPr lang="en-US" sz="1500" kern="100">
                          <a:effectLst/>
                          <a:latin typeface="+mj-lt"/>
                          <a:ea typeface="Aptos"/>
                          <a:cs typeface="Times New Roman" panose="02020603050405020304" pitchFamily="18" charset="0"/>
                        </a:rPr>
                        <m:t>)</m:t>
                      </m:r>
                    </m:oMath>
                  </m:oMathPara>
                </a14:m>
                <a:endParaRPr lang="en-US" sz="1500" kern="100">
                  <a:effectLst/>
                  <a:latin typeface="+mj-lt"/>
                  <a:ea typeface="Aptos"/>
                  <a:cs typeface="Times New Roman" panose="02020603050405020304" pitchFamily="18" charset="0"/>
                </a:endParaRPr>
              </a:p>
              <a:p>
                <a:pPr>
                  <a:lnSpc>
                    <a:spcPct val="150000"/>
                  </a:lnSpc>
                  <a:spcBef>
                    <a:spcPts val="300"/>
                  </a:spcBef>
                  <a:spcAft>
                    <a:spcPts val="300"/>
                  </a:spcAft>
                </a:pPr>
                <a:r>
                  <a:rPr lang="en-US" sz="1500" kern="100">
                    <a:ea typeface="Aptos"/>
                    <a:cs typeface="Times New Roman" panose="02020603050405020304" pitchFamily="18" charset="0"/>
                  </a:rPr>
                  <a:t> </a:t>
                </a:r>
                <a:r>
                  <a:rPr lang="en-US" sz="1500" kern="100" smtClean="0">
                    <a:ea typeface="Aptos"/>
                    <a:cs typeface="Times New Roman" panose="02020603050405020304" pitchFamily="18" charset="0"/>
                  </a:rPr>
                  <a:t>        </a:t>
                </a:r>
                <a14:m>
                  <m:oMath xmlns:m="http://schemas.openxmlformats.org/officeDocument/2006/math">
                    <m:r>
                      <a:rPr lang="en-US" sz="1500" kern="100">
                        <a:effectLst/>
                        <a:latin typeface="+mj-lt"/>
                        <a:ea typeface="Aptos"/>
                        <a:cs typeface="Times New Roman" panose="02020603050405020304" pitchFamily="18" charset="0"/>
                      </a:rPr>
                      <m:t>=</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𝑎</m:t>
                    </m:r>
                    <m:r>
                      <a:rPr lang="en-US" sz="1500" kern="100">
                        <a:effectLst/>
                        <a:latin typeface="+mj-lt"/>
                        <a:ea typeface="Aptos"/>
                        <a:cs typeface="Times New Roman" panose="02020603050405020304" pitchFamily="18" charset="0"/>
                      </a:rPr>
                      <m:t>+1⋅0,1703+2⋅0,2384+3⋅0,2225+4⋅0,308</m:t>
                    </m:r>
                  </m:oMath>
                </a14:m>
                <a:endParaRPr lang="en-US" sz="1500" kern="100">
                  <a:effectLst/>
                  <a:latin typeface="+mj-lt"/>
                  <a:ea typeface="Aptos"/>
                  <a:cs typeface="Times New Roman" panose="02020603050405020304" pitchFamily="18" charset="0"/>
                </a:endParaRPr>
              </a:p>
              <a:p>
                <a:pPr>
                  <a:lnSpc>
                    <a:spcPct val="150000"/>
                  </a:lnSpc>
                  <a:spcBef>
                    <a:spcPts val="300"/>
                  </a:spcBef>
                  <a:spcAft>
                    <a:spcPts val="300"/>
                  </a:spcAft>
                </a:pPr>
                <a:r>
                  <a:rPr lang="en-US" sz="1500" kern="100" smtClean="0">
                    <a:effectLst/>
                    <a:ea typeface="Aptos"/>
                    <a:cs typeface="Times New Roman" panose="02020603050405020304" pitchFamily="18" charset="0"/>
                  </a:rPr>
                  <a:t>         </a:t>
                </a:r>
                <a14:m>
                  <m:oMath xmlns:m="http://schemas.openxmlformats.org/officeDocument/2006/math">
                    <m:r>
                      <a:rPr lang="en-US" sz="1500" kern="100">
                        <a:effectLst/>
                        <a:latin typeface="+mj-lt"/>
                        <a:ea typeface="Aptos"/>
                        <a:cs typeface="Times New Roman" panose="02020603050405020304" pitchFamily="18" charset="0"/>
                      </a:rPr>
                      <m:t>=</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𝑎</m:t>
                    </m:r>
                    <m:r>
                      <a:rPr lang="en-US" sz="1500" kern="100">
                        <a:effectLst/>
                        <a:latin typeface="+mj-lt"/>
                        <a:ea typeface="Aptos"/>
                        <a:cs typeface="Times New Roman" panose="02020603050405020304" pitchFamily="18" charset="0"/>
                      </a:rPr>
                      <m:t>+2,5466=2,5466</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𝑎</m:t>
                    </m:r>
                  </m:oMath>
                </a14:m>
                <a:r>
                  <a:rPr lang="en-US" sz="1500" kern="100">
                    <a:effectLst/>
                    <a:latin typeface="+mj-lt"/>
                    <a:ea typeface="Georgia" panose="02040502050405020303" pitchFamily="18" charset="0"/>
                    <a:cs typeface="Times New Roman" panose="02020603050405020304" pitchFamily="18" charset="0"/>
                  </a:rPr>
                  <a:t> (triệu đồng).</a:t>
                </a:r>
                <a:endParaRPr lang="en-US" sz="1500" kern="100">
                  <a:effectLst/>
                  <a:latin typeface="+mj-lt"/>
                  <a:ea typeface="Aptos"/>
                  <a:cs typeface="Times New Roman" panose="02020603050405020304" pitchFamily="18" charset="0"/>
                </a:endParaRPr>
              </a:p>
              <a:p>
                <a:pPr>
                  <a:lnSpc>
                    <a:spcPct val="150000"/>
                  </a:lnSpc>
                  <a:spcBef>
                    <a:spcPts val="300"/>
                  </a:spcBef>
                  <a:spcAft>
                    <a:spcPts val="300"/>
                  </a:spcAft>
                </a:pPr>
                <a:r>
                  <a:rPr lang="en-US" sz="1500" kern="100">
                    <a:effectLst/>
                    <a:latin typeface="+mj-lt"/>
                    <a:ea typeface="Georgia" panose="02040502050405020303" pitchFamily="18" charset="0"/>
                    <a:cs typeface="Times New Roman" panose="02020603050405020304" pitchFamily="18" charset="0"/>
                  </a:rPr>
                  <a:t>c) Cửa hàng chỉ nên duy trì 3 xe cho thuê nếu </a:t>
                </a:r>
                <a14:m>
                  <m:oMath xmlns:m="http://schemas.openxmlformats.org/officeDocument/2006/math">
                    <m:r>
                      <a:rPr lang="en-US" sz="1500" i="1" kern="100">
                        <a:effectLst/>
                        <a:latin typeface="+mj-lt"/>
                        <a:ea typeface="Aptos"/>
                        <a:cs typeface="Times New Roman" panose="02020603050405020304" pitchFamily="18" charset="0"/>
                      </a:rPr>
                      <m:t>𝐸</m:t>
                    </m:r>
                    <m:r>
                      <a:rPr lang="en-US" sz="1500" kern="100">
                        <a:effectLst/>
                        <a:latin typeface="+mj-lt"/>
                        <a:ea typeface="Aptos"/>
                        <a:cs typeface="Times New Roman" panose="02020603050405020304" pitchFamily="18" charset="0"/>
                      </a:rPr>
                      <m:t>(</m:t>
                    </m:r>
                    <m:r>
                      <a:rPr lang="en-US" sz="1500" i="1" kern="100">
                        <a:effectLst/>
                        <a:latin typeface="+mj-lt"/>
                        <a:ea typeface="Aptos"/>
                        <a:cs typeface="Times New Roman" panose="02020603050405020304" pitchFamily="18" charset="0"/>
                      </a:rPr>
                      <m:t>𝑌</m:t>
                    </m:r>
                    <m:r>
                      <a:rPr lang="en-US" sz="1500" kern="100">
                        <a:effectLst/>
                        <a:latin typeface="+mj-lt"/>
                        <a:ea typeface="Aptos"/>
                        <a:cs typeface="Times New Roman" panose="02020603050405020304" pitchFamily="18" charset="0"/>
                      </a:rPr>
                      <m:t>)&gt;</m:t>
                    </m:r>
                    <m:r>
                      <a:rPr lang="en-US" sz="1500" i="1" kern="100">
                        <a:effectLst/>
                        <a:latin typeface="+mj-lt"/>
                        <a:ea typeface="Aptos"/>
                        <a:cs typeface="Times New Roman" panose="02020603050405020304" pitchFamily="18" charset="0"/>
                      </a:rPr>
                      <m:t>𝐸</m:t>
                    </m:r>
                    <m:r>
                      <a:rPr lang="en-US" sz="1500" kern="100">
                        <a:effectLst/>
                        <a:latin typeface="+mj-lt"/>
                        <a:ea typeface="Aptos"/>
                        <a:cs typeface="Times New Roman" panose="02020603050405020304" pitchFamily="18" charset="0"/>
                      </a:rPr>
                      <m:t>(</m:t>
                    </m:r>
                    <m:r>
                      <a:rPr lang="en-US" sz="1500" i="1" kern="100">
                        <a:effectLst/>
                        <a:latin typeface="+mj-lt"/>
                        <a:ea typeface="Aptos"/>
                        <a:cs typeface="Times New Roman" panose="02020603050405020304" pitchFamily="18" charset="0"/>
                      </a:rPr>
                      <m:t>𝑍</m:t>
                    </m:r>
                    <m:r>
                      <a:rPr lang="en-US" sz="1500" kern="100">
                        <a:effectLst/>
                        <a:latin typeface="+mj-lt"/>
                        <a:ea typeface="Aptos"/>
                        <a:cs typeface="Times New Roman" panose="02020603050405020304" pitchFamily="18" charset="0"/>
                      </a:rPr>
                      <m:t>)</m:t>
                    </m:r>
                  </m:oMath>
                </a14:m>
                <a:endParaRPr lang="en-US" sz="1500" kern="100">
                  <a:effectLst/>
                  <a:latin typeface="+mj-lt"/>
                  <a:ea typeface="Aptos"/>
                  <a:cs typeface="Times New Roman" panose="02020603050405020304" pitchFamily="18" charset="0"/>
                </a:endParaRPr>
              </a:p>
              <a:p>
                <a:pPr algn="ctr">
                  <a:lnSpc>
                    <a:spcPct val="150000"/>
                  </a:lnSpc>
                  <a:spcBef>
                    <a:spcPts val="300"/>
                  </a:spcBef>
                  <a:spcAft>
                    <a:spcPts val="300"/>
                  </a:spcAft>
                </a:pPr>
                <a14:m>
                  <m:oMath xmlns:m="http://schemas.openxmlformats.org/officeDocument/2006/math">
                    <m:r>
                      <a:rPr lang="en-US" sz="1500" kern="100">
                        <a:effectLst/>
                        <a:latin typeface="+mj-lt"/>
                        <a:ea typeface="Aptos"/>
                        <a:cs typeface="Times New Roman" panose="02020603050405020304" pitchFamily="18" charset="0"/>
                      </a:rPr>
                      <m:t>⇒2,2386</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3</m:t>
                    </m:r>
                    <m:r>
                      <a:rPr lang="en-US" sz="1500" i="1" kern="100">
                        <a:effectLst/>
                        <a:latin typeface="+mj-lt"/>
                        <a:ea typeface="Aptos"/>
                        <a:cs typeface="Times New Roman" panose="02020603050405020304" pitchFamily="18" charset="0"/>
                      </a:rPr>
                      <m:t>𝑎</m:t>
                    </m:r>
                    <m:r>
                      <a:rPr lang="en-US" sz="1500" kern="100">
                        <a:effectLst/>
                        <a:latin typeface="+mj-lt"/>
                        <a:ea typeface="Aptos"/>
                        <a:cs typeface="Times New Roman" panose="02020603050405020304" pitchFamily="18" charset="0"/>
                      </a:rPr>
                      <m:t>&gt;2,5466</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4</m:t>
                    </m:r>
                    <m:r>
                      <a:rPr lang="en-US" sz="1500" i="1" kern="100">
                        <a:effectLst/>
                        <a:latin typeface="+mj-lt"/>
                        <a:ea typeface="Aptos"/>
                        <a:cs typeface="Times New Roman" panose="02020603050405020304" pitchFamily="18" charset="0"/>
                      </a:rPr>
                      <m:t>𝑎</m:t>
                    </m:r>
                    <m:r>
                      <a:rPr lang="en-US" sz="1500" kern="100">
                        <a:effectLst/>
                        <a:latin typeface="+mj-lt"/>
                        <a:ea typeface="Aptos"/>
                        <a:cs typeface="Times New Roman" panose="02020603050405020304" pitchFamily="18" charset="0"/>
                      </a:rPr>
                      <m:t>⇒</m:t>
                    </m:r>
                    <m:r>
                      <a:rPr lang="en-US" sz="1500" i="1" kern="100">
                        <a:effectLst/>
                        <a:latin typeface="+mj-lt"/>
                        <a:ea typeface="Aptos"/>
                        <a:cs typeface="Times New Roman" panose="02020603050405020304" pitchFamily="18" charset="0"/>
                      </a:rPr>
                      <m:t>𝑎</m:t>
                    </m:r>
                    <m:r>
                      <a:rPr lang="en-US" sz="1500" kern="100">
                        <a:effectLst/>
                        <a:latin typeface="+mj-lt"/>
                        <a:ea typeface="Aptos"/>
                        <a:cs typeface="Times New Roman" panose="02020603050405020304" pitchFamily="18" charset="0"/>
                      </a:rPr>
                      <m:t>&gt;2,5466</m:t>
                    </m:r>
                    <m:r>
                      <a:rPr lang="en-US" sz="1500" i="1" kern="100">
                        <a:effectLst/>
                        <a:latin typeface="+mj-lt"/>
                        <a:ea typeface="Aptos"/>
                        <a:cs typeface="Times New Roman" panose="02020603050405020304" pitchFamily="18" charset="0"/>
                      </a:rPr>
                      <m:t>−</m:t>
                    </m:r>
                    <m:r>
                      <a:rPr lang="en-US" sz="1500" kern="100">
                        <a:effectLst/>
                        <a:latin typeface="+mj-lt"/>
                        <a:ea typeface="Aptos"/>
                        <a:cs typeface="Times New Roman" panose="02020603050405020304" pitchFamily="18" charset="0"/>
                      </a:rPr>
                      <m:t>2,2386=0,308</m:t>
                    </m:r>
                  </m:oMath>
                </a14:m>
                <a:r>
                  <a:rPr lang="en-US" sz="1500" kern="100">
                    <a:effectLst/>
                    <a:latin typeface="+mj-lt"/>
                    <a:ea typeface="Aptos"/>
                    <a:cs typeface="Times New Roman" panose="02020603050405020304" pitchFamily="18" charset="0"/>
                  </a:rPr>
                  <a:t>.</a:t>
                </a:r>
              </a:p>
            </p:txBody>
          </p:sp>
        </mc:Choice>
        <mc:Fallback>
          <p:sp>
            <p:nvSpPr>
              <p:cNvPr id="4" name="Rectangle 3"/>
              <p:cNvSpPr>
                <a:spLocks noRot="1" noChangeAspect="1" noMove="1" noResize="1" noEditPoints="1" noAdjustHandles="1" noChangeArrowheads="1" noChangeShapeType="1" noTextEdit="1"/>
              </p:cNvSpPr>
              <p:nvPr/>
            </p:nvSpPr>
            <p:spPr>
              <a:xfrm>
                <a:off x="270676" y="2287061"/>
                <a:ext cx="8594699" cy="2473306"/>
              </a:xfrm>
              <a:prstGeom prst="rect">
                <a:avLst/>
              </a:prstGeom>
              <a:blipFill>
                <a:blip r:embed="rId6"/>
                <a:stretch>
                  <a:fillRect l="-284" b="-1970"/>
                </a:stretch>
              </a:blipFill>
            </p:spPr>
            <p:txBody>
              <a:bodyPr/>
              <a:lstStyle/>
              <a:p>
                <a:r>
                  <a:rPr lang="en-US">
                    <a:noFill/>
                  </a:rPr>
                  <a:t> </a:t>
                </a:r>
              </a:p>
            </p:txBody>
          </p:sp>
        </mc:Fallback>
      </mc:AlternateContent>
    </p:spTree>
    <p:extLst>
      <p:ext uri="{BB962C8B-B14F-4D97-AF65-F5344CB8AC3E}">
        <p14:creationId xmlns:p14="http://schemas.microsoft.com/office/powerpoint/2010/main" val="1399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3" dur="500"/>
                                        <p:tgtEl>
                                          <p:spTgt spid="4">
                                            <p:txEl>
                                              <p:pRg st="4" end="4"/>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9318DFCE-021B-7067-3804-76669ADCB48E}"/>
              </a:ext>
            </a:extLst>
          </p:cNvPr>
          <p:cNvSpPr/>
          <p:nvPr/>
        </p:nvSpPr>
        <p:spPr>
          <a:xfrm>
            <a:off x="212764" y="-1024335"/>
            <a:ext cx="8718470" cy="6017754"/>
          </a:xfrm>
          <a:custGeom>
            <a:avLst/>
            <a:gdLst/>
            <a:ahLst/>
            <a:cxnLst/>
            <a:rect l="l" t="t" r="r" b="b"/>
            <a:pathLst>
              <a:path w="6650182" h="4114800">
                <a:moveTo>
                  <a:pt x="0" y="0"/>
                </a:moveTo>
                <a:lnTo>
                  <a:pt x="6650182" y="0"/>
                </a:lnTo>
                <a:lnTo>
                  <a:pt x="6650182"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pic>
        <p:nvPicPr>
          <p:cNvPr id="41" name="Picture 19">
            <a:hlinkClick r:id="rId5" action="ppaction://hlinksldjump"/>
            <a:extLst>
              <a:ext uri="{FF2B5EF4-FFF2-40B4-BE49-F238E27FC236}">
                <a16:creationId xmlns:a16="http://schemas.microsoft.com/office/drawing/2014/main" id="{470CDF39-3AC6-786E-14A6-77A2A1D10D83}"/>
              </a:ext>
            </a:extLst>
          </p:cNvPr>
          <p:cNvPicPr>
            <a:picLocks noChangeAspect="1"/>
          </p:cNvPicPr>
          <p:nvPr/>
        </p:nvPicPr>
        <p:blipFill>
          <a:blip r:embed="rId6"/>
          <a:srcRect/>
          <a:stretch>
            <a:fillRect/>
          </a:stretch>
        </p:blipFill>
        <p:spPr>
          <a:xfrm>
            <a:off x="21327" y="3787292"/>
            <a:ext cx="1344264" cy="1310903"/>
          </a:xfrm>
          <a:prstGeom prst="rect">
            <a:avLst/>
          </a:prstGeom>
        </p:spPr>
      </p:pic>
      <mc:AlternateContent xmlns:mc="http://schemas.openxmlformats.org/markup-compatibility/2006">
        <mc:Choice xmlns:a14="http://schemas.microsoft.com/office/drawing/2010/main" Requires="a14">
          <p:sp>
            <p:nvSpPr>
              <p:cNvPr id="3" name="TextBox 2"/>
              <p:cNvSpPr txBox="1"/>
              <p:nvPr/>
            </p:nvSpPr>
            <p:spPr>
              <a:xfrm>
                <a:off x="1365591" y="1327730"/>
                <a:ext cx="6501981" cy="436273"/>
              </a:xfrm>
              <a:prstGeom prst="rect">
                <a:avLst/>
              </a:prstGeom>
              <a:noFill/>
            </p:spPr>
            <p:txBody>
              <a:bodyPr wrap="square" rtlCol="0">
                <a:spAutoFit/>
              </a:bodyPr>
              <a:lstStyle/>
              <a:p>
                <a:pPr>
                  <a:lnSpc>
                    <a:spcPct val="150000"/>
                  </a:lnSpc>
                </a:pPr>
                <a:r>
                  <a:rPr lang="nl-NL" sz="1700" b="1" kern="100">
                    <a:latin typeface="Arial" panose="020B0604020202020204" pitchFamily="34" charset="0"/>
                    <a:ea typeface="Aptos"/>
                    <a:cs typeface="Arial" panose="020B0604020202020204" pitchFamily="34" charset="0"/>
                  </a:rPr>
                  <a:t>Câu 1.</a:t>
                </a:r>
                <a:r>
                  <a:rPr lang="nl-NL" sz="1700" kern="100">
                    <a:effectLst/>
                    <a:latin typeface="Arial" panose="020B0604020202020204" pitchFamily="34" charset="0"/>
                    <a:ea typeface="Aptos"/>
                    <a:cs typeface="Arial" panose="020B0604020202020204" pitchFamily="34" charset="0"/>
                  </a:rPr>
                  <a:t> Cho biến ngẫu nhiên rời rạc </a:t>
                </a:r>
                <a14:m>
                  <m:oMath xmlns:m="http://schemas.openxmlformats.org/officeDocument/2006/math">
                    <m:r>
                      <a:rPr lang="nl-NL" sz="1700" i="1" kern="100">
                        <a:effectLst/>
                        <a:latin typeface="Cambria Math" panose="02040503050406030204" pitchFamily="18" charset="0"/>
                        <a:ea typeface="Aptos"/>
                        <a:cs typeface="Times New Roman" panose="02020603050405020304" pitchFamily="18" charset="0"/>
                      </a:rPr>
                      <m:t>𝑋</m:t>
                    </m:r>
                  </m:oMath>
                </a14:m>
                <a:r>
                  <a:rPr lang="nl-NL" sz="1700" kern="100">
                    <a:effectLst/>
                    <a:latin typeface="Arial" panose="020B0604020202020204" pitchFamily="34" charset="0"/>
                    <a:ea typeface="Malgun Gothic" panose="020B0503020000020004" pitchFamily="34" charset="-127"/>
                    <a:cs typeface="Arial" panose="020B0604020202020204" pitchFamily="34" charset="0"/>
                  </a:rPr>
                  <a:t> có bảng phân bố xác suất:</a:t>
                </a:r>
                <a:endParaRPr lang="en-US" sz="1700" kern="100">
                  <a:effectLst/>
                  <a:latin typeface="Arial" panose="020B0604020202020204" pitchFamily="34" charset="0"/>
                  <a:ea typeface="Aptos"/>
                  <a:cs typeface="Arial" panose="020B0604020202020204" pitchFamily="34"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1365591" y="1327730"/>
                <a:ext cx="6501981" cy="436273"/>
              </a:xfrm>
              <a:prstGeom prst="rect">
                <a:avLst/>
              </a:prstGeom>
              <a:blipFill>
                <a:blip r:embed="rId7"/>
                <a:stretch>
                  <a:fillRect l="-562" b="-19718"/>
                </a:stretch>
              </a:blipFill>
            </p:spPr>
            <p:txBody>
              <a:bodyPr/>
              <a:lstStyle/>
              <a:p>
                <a:r>
                  <a:rPr lang="en-US">
                    <a:noFill/>
                  </a:rPr>
                  <a:t> </a:t>
                </a:r>
              </a:p>
            </p:txBody>
          </p:sp>
        </mc:Fallback>
      </mc:AlternateContent>
      <p:grpSp>
        <p:nvGrpSpPr>
          <p:cNvPr id="4" name="Group 3"/>
          <p:cNvGrpSpPr/>
          <p:nvPr/>
        </p:nvGrpSpPr>
        <p:grpSpPr>
          <a:xfrm>
            <a:off x="1503402" y="3428904"/>
            <a:ext cx="2276284" cy="530779"/>
            <a:chOff x="1371600" y="5219700"/>
            <a:chExt cx="6149453" cy="1433787"/>
          </a:xfrm>
        </p:grpSpPr>
        <p:sp>
          <p:nvSpPr>
            <p:cNvPr id="44" name="Rounded Rectangle 43"/>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1700" kern="1200" smtClean="0">
                  <a:solidFill>
                    <a:srgbClr val="000000"/>
                  </a:solidFill>
                  <a:latin typeface="Arial" panose="020B0604020202020204" pitchFamily="34" charset="0"/>
                  <a:cs typeface="Arial" panose="020B0604020202020204" pitchFamily="34" charset="0"/>
                </a:rPr>
                <a:t>A. 0.</a:t>
              </a:r>
              <a:endParaRPr lang="vi-VN" sz="1700" kern="1200">
                <a:solidFill>
                  <a:srgbClr val="000000"/>
                </a:solidFill>
                <a:latin typeface="Arial" panose="020B0604020202020204" pitchFamily="34" charset="0"/>
                <a:cs typeface="Arial" panose="020B0604020202020204" pitchFamily="34" charset="0"/>
              </a:endParaRPr>
            </a:p>
          </p:txBody>
        </p:sp>
        <p:pic>
          <p:nvPicPr>
            <p:cNvPr id="1026" name="Picture 2" descr="https://cdn-icons-png.flaticon.com/128/595/59580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5313402" y="3428904"/>
            <a:ext cx="2276284" cy="530779"/>
            <a:chOff x="1371600" y="5219700"/>
            <a:chExt cx="6149453" cy="1433787"/>
          </a:xfrm>
        </p:grpSpPr>
        <p:sp>
          <p:nvSpPr>
            <p:cNvPr id="47" name="Rounded Rectangle 46"/>
            <p:cNvSpPr/>
            <p:nvPr/>
          </p:nvSpPr>
          <p:spPr>
            <a:xfrm>
              <a:off x="1986015" y="5372101"/>
              <a:ext cx="5535038" cy="1022754"/>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1700" kern="1200">
                  <a:solidFill>
                    <a:srgbClr val="000000"/>
                  </a:solidFill>
                  <a:latin typeface="Arial" panose="020B0604020202020204" pitchFamily="34" charset="0"/>
                  <a:cs typeface="Arial" panose="020B0604020202020204" pitchFamily="34" charset="0"/>
                </a:rPr>
                <a:t>B. </a:t>
              </a:r>
              <a:r>
                <a:rPr lang="en-US" sz="1700" kern="1200">
                  <a:solidFill>
                    <a:srgbClr val="000000"/>
                  </a:solidFill>
                  <a:latin typeface="Arial" panose="020B0604020202020204" pitchFamily="34" charset="0"/>
                  <a:cs typeface="Arial" panose="020B0604020202020204" pitchFamily="34" charset="0"/>
                </a:rPr>
                <a:t>0,4</a:t>
              </a:r>
              <a:r>
                <a:rPr lang="en-US" sz="1700" kern="1200" smtClean="0">
                  <a:solidFill>
                    <a:srgbClr val="000000"/>
                  </a:solidFill>
                  <a:latin typeface="Arial" panose="020B0604020202020204" pitchFamily="34" charset="0"/>
                  <a:cs typeface="Arial" panose="020B0604020202020204" pitchFamily="34" charset="0"/>
                </a:rPr>
                <a:t>.</a:t>
              </a:r>
              <a:endParaRPr lang="vi-VN" sz="1700" kern="1200">
                <a:solidFill>
                  <a:srgbClr val="000000"/>
                </a:solidFill>
                <a:latin typeface="Arial" panose="020B0604020202020204" pitchFamily="34" charset="0"/>
                <a:cs typeface="Arial" panose="020B0604020202020204" pitchFamily="34" charset="0"/>
              </a:endParaRPr>
            </a:p>
          </p:txBody>
        </p:sp>
        <p:pic>
          <p:nvPicPr>
            <p:cNvPr id="51" name="Picture 2" descr="https://cdn-icons-png.flaticon.com/128/595/59580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p:cNvGrpSpPr/>
          <p:nvPr/>
        </p:nvGrpSpPr>
        <p:grpSpPr>
          <a:xfrm>
            <a:off x="1503402" y="4152697"/>
            <a:ext cx="2276284" cy="530779"/>
            <a:chOff x="1371600" y="5219700"/>
            <a:chExt cx="6149453" cy="1433787"/>
          </a:xfrm>
        </p:grpSpPr>
        <p:sp>
          <p:nvSpPr>
            <p:cNvPr id="63" name="Rounded Rectangle 62"/>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1700" kern="1200">
                  <a:solidFill>
                    <a:srgbClr val="000000"/>
                  </a:solidFill>
                  <a:latin typeface="Arial" panose="020B0604020202020204" pitchFamily="34" charset="0"/>
                  <a:cs typeface="Arial" panose="020B0604020202020204" pitchFamily="34" charset="0"/>
                </a:rPr>
                <a:t>C</a:t>
              </a:r>
              <a:r>
                <a:rPr lang="en-US" sz="1700" kern="1200">
                  <a:solidFill>
                    <a:srgbClr val="000000"/>
                  </a:solidFill>
                  <a:latin typeface="Arial" panose="020B0604020202020204" pitchFamily="34" charset="0"/>
                  <a:cs typeface="Arial" panose="020B0604020202020204" pitchFamily="34" charset="0"/>
                </a:rPr>
                <a:t>. </a:t>
              </a:r>
              <a:r>
                <a:rPr lang="en-US" sz="1700" kern="1200" smtClean="0">
                  <a:solidFill>
                    <a:srgbClr val="000000"/>
                  </a:solidFill>
                  <a:latin typeface="Arial" panose="020B0604020202020204" pitchFamily="34" charset="0"/>
                  <a:cs typeface="Arial" panose="020B0604020202020204" pitchFamily="34" charset="0"/>
                </a:rPr>
                <a:t>0,8.</a:t>
              </a:r>
              <a:endParaRPr lang="vi-VN" sz="1700" kern="1200">
                <a:solidFill>
                  <a:srgbClr val="000000"/>
                </a:solidFill>
                <a:latin typeface="Arial" panose="020B0604020202020204" pitchFamily="34" charset="0"/>
                <a:cs typeface="Arial" panose="020B0604020202020204" pitchFamily="34" charset="0"/>
              </a:endParaRPr>
            </a:p>
          </p:txBody>
        </p:sp>
        <p:pic>
          <p:nvPicPr>
            <p:cNvPr id="64" name="Picture 2" descr="https://cdn-icons-png.flaticon.com/128/595/59580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64"/>
          <p:cNvGrpSpPr/>
          <p:nvPr/>
        </p:nvGrpSpPr>
        <p:grpSpPr>
          <a:xfrm>
            <a:off x="5313402" y="4152697"/>
            <a:ext cx="2276284" cy="530779"/>
            <a:chOff x="1371600" y="5219700"/>
            <a:chExt cx="6149453" cy="1433787"/>
          </a:xfrm>
        </p:grpSpPr>
        <p:sp>
          <p:nvSpPr>
            <p:cNvPr id="66" name="Rounded Rectangle 65"/>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1700" kern="1200">
                  <a:solidFill>
                    <a:srgbClr val="000000"/>
                  </a:solidFill>
                  <a:latin typeface="Arial" panose="020B0604020202020204" pitchFamily="34" charset="0"/>
                  <a:cs typeface="Arial" panose="020B0604020202020204" pitchFamily="34" charset="0"/>
                </a:rPr>
                <a:t>D</a:t>
              </a:r>
              <a:r>
                <a:rPr lang="en-US" sz="1700" kern="1200">
                  <a:solidFill>
                    <a:srgbClr val="000000"/>
                  </a:solidFill>
                  <a:latin typeface="Arial" panose="020B0604020202020204" pitchFamily="34" charset="0"/>
                  <a:cs typeface="Arial" panose="020B0604020202020204" pitchFamily="34" charset="0"/>
                </a:rPr>
                <a:t>. </a:t>
              </a:r>
              <a:r>
                <a:rPr lang="en-US" sz="1700" kern="1200" smtClean="0">
                  <a:solidFill>
                    <a:srgbClr val="000000"/>
                  </a:solidFill>
                  <a:latin typeface="Arial" panose="020B0604020202020204" pitchFamily="34" charset="0"/>
                  <a:cs typeface="Arial" panose="020B0604020202020204" pitchFamily="34" charset="0"/>
                </a:rPr>
                <a:t>0,2.</a:t>
              </a:r>
              <a:endParaRPr lang="vi-VN" sz="1700" kern="1200">
                <a:solidFill>
                  <a:srgbClr val="000000"/>
                </a:solidFill>
                <a:latin typeface="Arial" panose="020B0604020202020204" pitchFamily="34" charset="0"/>
                <a:cs typeface="Arial" panose="020B0604020202020204" pitchFamily="34" charset="0"/>
              </a:endParaRPr>
            </a:p>
          </p:txBody>
        </p:sp>
        <p:pic>
          <p:nvPicPr>
            <p:cNvPr id="67" name="Picture 2" descr="https://cdn-icons-png.flaticon.com/128/595/59580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5311745" y="3413002"/>
            <a:ext cx="2277941" cy="580539"/>
            <a:chOff x="1976723" y="6795013"/>
            <a:chExt cx="6153930" cy="1568204"/>
          </a:xfrm>
        </p:grpSpPr>
        <p:sp>
          <p:nvSpPr>
            <p:cNvPr id="68" name="Rounded Rectangle 67"/>
            <p:cNvSpPr/>
            <p:nvPr/>
          </p:nvSpPr>
          <p:spPr>
            <a:xfrm>
              <a:off x="2595615" y="6984061"/>
              <a:ext cx="5535038" cy="1022753"/>
            </a:xfrm>
            <a:prstGeom prst="roundRect">
              <a:avLst/>
            </a:prstGeom>
            <a:solidFill>
              <a:schemeClr val="accent5">
                <a:lumMod val="20000"/>
                <a:lumOff val="80000"/>
              </a:schemeClr>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buClrTx/>
              </a:pPr>
              <a:r>
                <a:rPr lang="en-US" sz="1700" kern="1200" smtClean="0">
                  <a:solidFill>
                    <a:srgbClr val="000000"/>
                  </a:solidFill>
                  <a:latin typeface="Arial" panose="020B0604020202020204" pitchFamily="34" charset="0"/>
                  <a:cs typeface="Arial" panose="020B0604020202020204" pitchFamily="34" charset="0"/>
                </a:rPr>
                <a:t>B</a:t>
              </a:r>
              <a:r>
                <a:rPr lang="en-US" sz="1700" kern="1200">
                  <a:solidFill>
                    <a:srgbClr val="000000"/>
                  </a:solidFill>
                  <a:latin typeface="Arial" panose="020B0604020202020204" pitchFamily="34" charset="0"/>
                  <a:cs typeface="Arial" panose="020B0604020202020204" pitchFamily="34" charset="0"/>
                </a:rPr>
                <a:t>. </a:t>
              </a:r>
              <a:r>
                <a:rPr lang="en-US" sz="1700" kern="1200">
                  <a:solidFill>
                    <a:srgbClr val="000000"/>
                  </a:solidFill>
                  <a:latin typeface="Arial" panose="020B0604020202020204" pitchFamily="34" charset="0"/>
                  <a:cs typeface="Arial" panose="020B0604020202020204" pitchFamily="34" charset="0"/>
                </a:rPr>
                <a:t>0,4</a:t>
              </a:r>
              <a:r>
                <a:rPr lang="en-US" sz="1700" kern="1200" smtClean="0">
                  <a:solidFill>
                    <a:srgbClr val="000000"/>
                  </a:solidFill>
                  <a:latin typeface="Arial" panose="020B0604020202020204" pitchFamily="34" charset="0"/>
                  <a:cs typeface="Arial" panose="020B0604020202020204" pitchFamily="34" charset="0"/>
                </a:rPr>
                <a:t>.</a:t>
              </a:r>
              <a:endParaRPr lang="vi-VN" sz="1700" kern="1200">
                <a:solidFill>
                  <a:srgbClr val="000000"/>
                </a:solidFill>
                <a:cs typeface="Arial" panose="020B0604020202020204" pitchFamily="34" charset="0"/>
              </a:endParaRPr>
            </a:p>
          </p:txBody>
        </p:sp>
        <p:pic>
          <p:nvPicPr>
            <p:cNvPr id="1028" name="Picture 4" descr="https://cdn-icons-png.flaticon.com/128/447/44792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976723" y="6795013"/>
              <a:ext cx="1508916" cy="1568204"/>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972475381"/>
                  </p:ext>
                </p:extLst>
              </p:nvPr>
            </p:nvGraphicFramePr>
            <p:xfrm>
              <a:off x="2530501" y="1946533"/>
              <a:ext cx="4114800" cy="518160"/>
            </p:xfrm>
            <a:graphic>
              <a:graphicData uri="http://schemas.openxmlformats.org/drawingml/2006/table">
                <a:tbl>
                  <a:tblPr firstRow="1" firstCol="1" bandRow="1"/>
                  <a:tblGrid>
                    <a:gridCol w="1028488">
                      <a:extLst>
                        <a:ext uri="{9D8B030D-6E8A-4147-A177-3AD203B41FA5}">
                          <a16:colId xmlns:a16="http://schemas.microsoft.com/office/drawing/2014/main" val="1933521520"/>
                        </a:ext>
                      </a:extLst>
                    </a:gridCol>
                    <a:gridCol w="1028488">
                      <a:extLst>
                        <a:ext uri="{9D8B030D-6E8A-4147-A177-3AD203B41FA5}">
                          <a16:colId xmlns:a16="http://schemas.microsoft.com/office/drawing/2014/main" val="2828385260"/>
                        </a:ext>
                      </a:extLst>
                    </a:gridCol>
                    <a:gridCol w="1028912">
                      <a:extLst>
                        <a:ext uri="{9D8B030D-6E8A-4147-A177-3AD203B41FA5}">
                          <a16:colId xmlns:a16="http://schemas.microsoft.com/office/drawing/2014/main" val="2272476342"/>
                        </a:ext>
                      </a:extLst>
                    </a:gridCol>
                    <a:gridCol w="1028912">
                      <a:extLst>
                        <a:ext uri="{9D8B030D-6E8A-4147-A177-3AD203B41FA5}">
                          <a16:colId xmlns:a16="http://schemas.microsoft.com/office/drawing/2014/main" val="2031844406"/>
                        </a:ext>
                      </a:extLst>
                    </a:gridCol>
                  </a:tblGrid>
                  <a:tr h="258568">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a:effectLst/>
                                    <a:latin typeface="Cambria Math" panose="02040503050406030204" pitchFamily="18" charset="0"/>
                                    <a:ea typeface="Aptos"/>
                                    <a:cs typeface="Times New Roman" panose="02020603050405020304" pitchFamily="18" charset="0"/>
                                  </a:rPr>
                                  <m:t>𝑋</m:t>
                                </m:r>
                              </m:oMath>
                            </m:oMathPara>
                          </a14:m>
                          <a:endParaRPr lang="en-US" sz="1700" kern="100">
                            <a:effectLst/>
                            <a:latin typeface="Arial" panose="020B0604020202020204" pitchFamily="34" charset="0"/>
                            <a:ea typeface="Aptos"/>
                            <a:cs typeface="Arial" panose="020B0604020202020204" pitchFamily="34" charset="0"/>
                          </a:endParaRPr>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effectLst/>
                                    <a:latin typeface="Cambria Math" panose="02040503050406030204" pitchFamily="18" charset="0"/>
                                    <a:ea typeface="Aptos"/>
                                    <a:cs typeface="Arial" panose="020B0604020202020204" pitchFamily="34" charset="0"/>
                                  </a:rPr>
                                  <m:t>−5</m:t>
                                </m:r>
                              </m:oMath>
                            </m:oMathPara>
                          </a14:m>
                          <a:endParaRPr lang="en-US" sz="1700" kern="100">
                            <a:effectLst/>
                            <a:latin typeface="Arial" panose="020B0604020202020204" pitchFamily="34" charset="0"/>
                            <a:ea typeface="Aptos"/>
                            <a:cs typeface="Arial" panose="020B0604020202020204" pitchFamily="34" charset="0"/>
                          </a:endParaRPr>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effectLst/>
                                    <a:latin typeface="Cambria Math" panose="02040503050406030204" pitchFamily="18" charset="0"/>
                                    <a:ea typeface="Aptos"/>
                                    <a:cs typeface="Arial" panose="020B0604020202020204" pitchFamily="34" charset="0"/>
                                  </a:rPr>
                                  <m:t>1</m:t>
                                </m:r>
                              </m:oMath>
                            </m:oMathPara>
                          </a14:m>
                          <a:endParaRPr lang="en-US" sz="1700" kern="100">
                            <a:effectLst/>
                            <a:latin typeface="Arial" panose="020B0604020202020204" pitchFamily="34" charset="0"/>
                            <a:ea typeface="Aptos"/>
                            <a:cs typeface="Arial" panose="020B0604020202020204" pitchFamily="34" charset="0"/>
                          </a:endParaRPr>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effectLst/>
                                    <a:latin typeface="Cambria Math" panose="02040503050406030204" pitchFamily="18" charset="0"/>
                                    <a:ea typeface="Aptos"/>
                                    <a:cs typeface="Arial" panose="020B0604020202020204" pitchFamily="34" charset="0"/>
                                  </a:rPr>
                                  <m:t>5</m:t>
                                </m:r>
                              </m:oMath>
                            </m:oMathPara>
                          </a14:m>
                          <a:endParaRPr lang="en-US" sz="1700" kern="100">
                            <a:effectLst/>
                            <a:latin typeface="Arial" panose="020B0604020202020204" pitchFamily="34" charset="0"/>
                            <a:ea typeface="Aptos"/>
                            <a:cs typeface="Arial" panose="020B0604020202020204" pitchFamily="34" charset="0"/>
                          </a:endParaRPr>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4162783"/>
                      </a:ext>
                    </a:extLst>
                  </a:tr>
                  <a:tr h="258568">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a:effectLst/>
                                    <a:latin typeface="Cambria Math" panose="02040503050406030204" pitchFamily="18" charset="0"/>
                                    <a:ea typeface="Aptos"/>
                                    <a:cs typeface="Times New Roman" panose="02020603050405020304" pitchFamily="18" charset="0"/>
                                  </a:rPr>
                                  <m:t>𝑃</m:t>
                                </m:r>
                              </m:oMath>
                            </m:oMathPara>
                          </a14:m>
                          <a:endParaRPr lang="en-US" sz="1700" kern="100">
                            <a:effectLst/>
                            <a:latin typeface="Arial" panose="020B0604020202020204" pitchFamily="34" charset="0"/>
                            <a:ea typeface="Aptos"/>
                            <a:cs typeface="Arial" panose="020B0604020202020204" pitchFamily="34" charset="0"/>
                          </a:endParaRPr>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effectLst/>
                                    <a:latin typeface="Cambria Math" panose="02040503050406030204" pitchFamily="18" charset="0"/>
                                    <a:ea typeface="Aptos"/>
                                    <a:cs typeface="Arial" panose="020B0604020202020204" pitchFamily="34" charset="0"/>
                                  </a:rPr>
                                  <m:t>0,2</m:t>
                                </m:r>
                              </m:oMath>
                            </m:oMathPara>
                          </a14:m>
                          <a:endParaRPr lang="en-US" sz="1700" kern="100">
                            <a:effectLst/>
                            <a:latin typeface="Arial" panose="020B0604020202020204" pitchFamily="34" charset="0"/>
                            <a:ea typeface="Aptos"/>
                            <a:cs typeface="Arial" panose="020B0604020202020204" pitchFamily="34" charset="0"/>
                          </a:endParaRPr>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effectLst/>
                                    <a:latin typeface="Cambria Math" panose="02040503050406030204" pitchFamily="18" charset="0"/>
                                    <a:ea typeface="Aptos"/>
                                    <a:cs typeface="Arial" panose="020B0604020202020204" pitchFamily="34" charset="0"/>
                                  </a:rPr>
                                  <m:t>0,4</m:t>
                                </m:r>
                              </m:oMath>
                            </m:oMathPara>
                          </a14:m>
                          <a:endParaRPr lang="en-US" sz="1700" kern="100">
                            <a:effectLst/>
                            <a:latin typeface="Arial" panose="020B0604020202020204" pitchFamily="34" charset="0"/>
                            <a:ea typeface="Aptos"/>
                            <a:cs typeface="Arial" panose="020B0604020202020204" pitchFamily="34" charset="0"/>
                          </a:endParaRPr>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effectLst/>
                                    <a:latin typeface="Cambria Math" panose="02040503050406030204" pitchFamily="18" charset="0"/>
                                    <a:ea typeface="Aptos"/>
                                    <a:cs typeface="Arial" panose="020B0604020202020204" pitchFamily="34" charset="0"/>
                                  </a:rPr>
                                  <m:t>0,4</m:t>
                                </m:r>
                              </m:oMath>
                            </m:oMathPara>
                          </a14:m>
                          <a:endParaRPr lang="en-US" sz="1700" kern="100">
                            <a:effectLst/>
                            <a:latin typeface="Arial" panose="020B0604020202020204" pitchFamily="34" charset="0"/>
                            <a:ea typeface="Aptos"/>
                            <a:cs typeface="Arial" panose="020B0604020202020204" pitchFamily="34" charset="0"/>
                          </a:endParaRPr>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991637"/>
                      </a:ext>
                    </a:extLst>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972475381"/>
                  </p:ext>
                </p:extLst>
              </p:nvPr>
            </p:nvGraphicFramePr>
            <p:xfrm>
              <a:off x="2530501" y="1946533"/>
              <a:ext cx="4114800" cy="518160"/>
            </p:xfrm>
            <a:graphic>
              <a:graphicData uri="http://schemas.openxmlformats.org/drawingml/2006/table">
                <a:tbl>
                  <a:tblPr firstRow="1" firstCol="1" bandRow="1"/>
                  <a:tblGrid>
                    <a:gridCol w="1028488">
                      <a:extLst>
                        <a:ext uri="{9D8B030D-6E8A-4147-A177-3AD203B41FA5}">
                          <a16:colId xmlns:a16="http://schemas.microsoft.com/office/drawing/2014/main" val="1933521520"/>
                        </a:ext>
                      </a:extLst>
                    </a:gridCol>
                    <a:gridCol w="1028488">
                      <a:extLst>
                        <a:ext uri="{9D8B030D-6E8A-4147-A177-3AD203B41FA5}">
                          <a16:colId xmlns:a16="http://schemas.microsoft.com/office/drawing/2014/main" val="2828385260"/>
                        </a:ext>
                      </a:extLst>
                    </a:gridCol>
                    <a:gridCol w="1028912">
                      <a:extLst>
                        <a:ext uri="{9D8B030D-6E8A-4147-A177-3AD203B41FA5}">
                          <a16:colId xmlns:a16="http://schemas.microsoft.com/office/drawing/2014/main" val="2272476342"/>
                        </a:ext>
                      </a:extLst>
                    </a:gridCol>
                    <a:gridCol w="1028912">
                      <a:extLst>
                        <a:ext uri="{9D8B030D-6E8A-4147-A177-3AD203B41FA5}">
                          <a16:colId xmlns:a16="http://schemas.microsoft.com/office/drawing/2014/main" val="2031844406"/>
                        </a:ext>
                      </a:extLst>
                    </a:gridCol>
                  </a:tblGrid>
                  <a:tr h="259080">
                    <a:tc>
                      <a:txBody>
                        <a:bodyPr/>
                        <a:lstStyle/>
                        <a:p>
                          <a:endParaRPr lang="en-US"/>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592" t="-2326" r="-301183" b="-106977"/>
                          </a:stretch>
                        </a:blipFill>
                      </a:tcPr>
                    </a:tc>
                    <a:tc>
                      <a:txBody>
                        <a:bodyPr/>
                        <a:lstStyle/>
                        <a:p>
                          <a:endParaRPr lang="en-US"/>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100592" t="-2326" r="-201183" b="-106977"/>
                          </a:stretch>
                        </a:blipFill>
                      </a:tcPr>
                    </a:tc>
                    <a:tc>
                      <a:txBody>
                        <a:bodyPr/>
                        <a:lstStyle/>
                        <a:p>
                          <a:endParaRPr lang="en-US"/>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200592" t="-2326" r="-101183" b="-106977"/>
                          </a:stretch>
                        </a:blipFill>
                      </a:tcPr>
                    </a:tc>
                    <a:tc>
                      <a:txBody>
                        <a:bodyPr/>
                        <a:lstStyle/>
                        <a:p>
                          <a:endParaRPr lang="en-US"/>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300592" t="-2326" r="-1183" b="-106977"/>
                          </a:stretch>
                        </a:blipFill>
                      </a:tcPr>
                    </a:tc>
                    <a:extLst>
                      <a:ext uri="{0D108BD9-81ED-4DB2-BD59-A6C34878D82A}">
                        <a16:rowId xmlns:a16="http://schemas.microsoft.com/office/drawing/2014/main" val="1204162783"/>
                      </a:ext>
                    </a:extLst>
                  </a:tr>
                  <a:tr h="259080">
                    <a:tc>
                      <a:txBody>
                        <a:bodyPr/>
                        <a:lstStyle/>
                        <a:p>
                          <a:endParaRPr lang="en-US"/>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592" t="-102326" r="-301183" b="-6977"/>
                          </a:stretch>
                        </a:blipFill>
                      </a:tcPr>
                    </a:tc>
                    <a:tc>
                      <a:txBody>
                        <a:bodyPr/>
                        <a:lstStyle/>
                        <a:p>
                          <a:endParaRPr lang="en-US"/>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100592" t="-102326" r="-201183" b="-6977"/>
                          </a:stretch>
                        </a:blipFill>
                      </a:tcPr>
                    </a:tc>
                    <a:tc>
                      <a:txBody>
                        <a:bodyPr/>
                        <a:lstStyle/>
                        <a:p>
                          <a:endParaRPr lang="en-US"/>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200592" t="-102326" r="-101183" b="-6977"/>
                          </a:stretch>
                        </a:blipFill>
                      </a:tcPr>
                    </a:tc>
                    <a:tc>
                      <a:txBody>
                        <a:bodyPr/>
                        <a:lstStyle/>
                        <a:p>
                          <a:endParaRPr lang="en-US"/>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300592" t="-102326" r="-1183" b="-6977"/>
                          </a:stretch>
                        </a:blipFill>
                      </a:tcPr>
                    </a:tc>
                    <a:extLst>
                      <a:ext uri="{0D108BD9-81ED-4DB2-BD59-A6C34878D82A}">
                        <a16:rowId xmlns:a16="http://schemas.microsoft.com/office/drawing/2014/main" val="417991637"/>
                      </a:ext>
                    </a:extLst>
                  </a:tr>
                </a:tbl>
              </a:graphicData>
            </a:graphic>
          </p:graphicFrame>
        </mc:Fallback>
      </mc:AlternateContent>
      <mc:AlternateContent xmlns:mc="http://schemas.openxmlformats.org/markup-compatibility/2006">
        <mc:Choice xmlns:a14="http://schemas.microsoft.com/office/drawing/2010/main" Requires="a14">
          <p:sp>
            <p:nvSpPr>
              <p:cNvPr id="7" name="Rectangle 6"/>
              <p:cNvSpPr/>
              <p:nvPr/>
            </p:nvSpPr>
            <p:spPr>
              <a:xfrm>
                <a:off x="1365591" y="2599488"/>
                <a:ext cx="4409092" cy="436273"/>
              </a:xfrm>
              <a:prstGeom prst="rect">
                <a:avLst/>
              </a:prstGeom>
            </p:spPr>
            <p:txBody>
              <a:bodyPr wrap="none">
                <a:spAutoFit/>
              </a:bodyPr>
              <a:lstStyle/>
              <a:p>
                <a:pPr algn="just">
                  <a:lnSpc>
                    <a:spcPct val="150000"/>
                  </a:lnSpc>
                </a:pPr>
                <a:r>
                  <a:rPr lang="en-US" sz="1700" kern="100">
                    <a:latin typeface="Arial" panose="020B0604020202020204" pitchFamily="34" charset="0"/>
                    <a:ea typeface="Aptos"/>
                    <a:cs typeface="Arial" panose="020B0604020202020204" pitchFamily="34" charset="0"/>
                  </a:rPr>
                  <a:t>Xác suất của biến cố “</a:t>
                </a:r>
                <a14:m>
                  <m:oMath xmlns:m="http://schemas.openxmlformats.org/officeDocument/2006/math">
                    <m:r>
                      <a:rPr lang="en-US" sz="1700" i="1" kern="100" smtClean="0">
                        <a:latin typeface="Cambria Math" panose="02040503050406030204" pitchFamily="18" charset="0"/>
                        <a:ea typeface="Aptos"/>
                        <a:cs typeface="Arial" panose="020B0604020202020204" pitchFamily="34" charset="0"/>
                      </a:rPr>
                      <m:t>𝑋</m:t>
                    </m:r>
                  </m:oMath>
                </a14:m>
                <a:r>
                  <a:rPr lang="en-US" sz="1700" kern="100">
                    <a:latin typeface="Arial" panose="020B0604020202020204" pitchFamily="34" charset="0"/>
                    <a:ea typeface="Aptos"/>
                    <a:cs typeface="Arial" panose="020B0604020202020204" pitchFamily="34" charset="0"/>
                  </a:rPr>
                  <a:t> lớn hơn bằng </a:t>
                </a:r>
                <a14:m>
                  <m:oMath xmlns:m="http://schemas.openxmlformats.org/officeDocument/2006/math">
                    <m:r>
                      <a:rPr lang="en-US" sz="1700" i="1" kern="100" smtClean="0">
                        <a:latin typeface="Cambria Math" panose="02040503050406030204" pitchFamily="18" charset="0"/>
                        <a:ea typeface="Aptos"/>
                        <a:cs typeface="Arial" panose="020B0604020202020204" pitchFamily="34" charset="0"/>
                      </a:rPr>
                      <m:t>2</m:t>
                    </m:r>
                  </m:oMath>
                </a14:m>
                <a:r>
                  <a:rPr lang="en-US" sz="1700" kern="100">
                    <a:latin typeface="Arial" panose="020B0604020202020204" pitchFamily="34" charset="0"/>
                    <a:ea typeface="Aptos"/>
                    <a:cs typeface="Arial" panose="020B0604020202020204" pitchFamily="34" charset="0"/>
                  </a:rPr>
                  <a:t>” là:</a:t>
                </a:r>
                <a:endParaRPr lang="en-US" sz="1700" kern="100">
                  <a:effectLst/>
                  <a:latin typeface="Arial" panose="020B0604020202020204" pitchFamily="34" charset="0"/>
                  <a:ea typeface="Aptos"/>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365591" y="2599488"/>
                <a:ext cx="4409092" cy="436273"/>
              </a:xfrm>
              <a:prstGeom prst="rect">
                <a:avLst/>
              </a:prstGeom>
              <a:blipFill>
                <a:blip r:embed="rId11"/>
                <a:stretch>
                  <a:fillRect l="-830" b="-18056"/>
                </a:stretch>
              </a:blipFill>
            </p:spPr>
            <p:txBody>
              <a:bodyPr/>
              <a:lstStyle/>
              <a:p>
                <a:r>
                  <a:rPr lang="en-US">
                    <a:noFill/>
                  </a:rPr>
                  <a:t> </a:t>
                </a:r>
              </a:p>
            </p:txBody>
          </p:sp>
        </mc:Fallback>
      </mc:AlternateContent>
    </p:spTree>
    <p:extLst>
      <p:ext uri="{BB962C8B-B14F-4D97-AF65-F5344CB8AC3E}">
        <p14:creationId xmlns:p14="http://schemas.microsoft.com/office/powerpoint/2010/main" val="5404962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16"/>
        <p:cNvGrpSpPr/>
        <p:nvPr/>
      </p:nvGrpSpPr>
      <p:grpSpPr>
        <a:xfrm>
          <a:off x="0" y="0"/>
          <a:ext cx="0" cy="0"/>
          <a:chOff x="0" y="0"/>
          <a:chExt cx="0" cy="0"/>
        </a:xfrm>
      </p:grpSpPr>
      <p:grpSp>
        <p:nvGrpSpPr>
          <p:cNvPr id="2330" name="Google Shape;2330;p67"/>
          <p:cNvGrpSpPr/>
          <p:nvPr/>
        </p:nvGrpSpPr>
        <p:grpSpPr>
          <a:xfrm>
            <a:off x="1352267" y="628584"/>
            <a:ext cx="1209921" cy="423588"/>
            <a:chOff x="4946475" y="3225300"/>
            <a:chExt cx="955025" cy="334350"/>
          </a:xfrm>
        </p:grpSpPr>
        <p:sp>
          <p:nvSpPr>
            <p:cNvPr id="2331" name="Google Shape;2331;p67"/>
            <p:cNvSpPr/>
            <p:nvPr/>
          </p:nvSpPr>
          <p:spPr>
            <a:xfrm>
              <a:off x="4946475" y="3229225"/>
              <a:ext cx="229150" cy="263750"/>
            </a:xfrm>
            <a:custGeom>
              <a:avLst/>
              <a:gdLst/>
              <a:ahLst/>
              <a:cxnLst/>
              <a:rect l="l" t="t" r="r" b="b"/>
              <a:pathLst>
                <a:path w="9166" h="10550" extrusionOk="0">
                  <a:moveTo>
                    <a:pt x="583" y="0"/>
                  </a:moveTo>
                  <a:cubicBezTo>
                    <a:pt x="273" y="0"/>
                    <a:pt x="1" y="248"/>
                    <a:pt x="43" y="582"/>
                  </a:cubicBezTo>
                  <a:lnTo>
                    <a:pt x="719" y="10056"/>
                  </a:lnTo>
                  <a:cubicBezTo>
                    <a:pt x="736" y="10360"/>
                    <a:pt x="992" y="10550"/>
                    <a:pt x="1256" y="10550"/>
                  </a:cubicBezTo>
                  <a:cubicBezTo>
                    <a:pt x="1385" y="10550"/>
                    <a:pt x="1515" y="10505"/>
                    <a:pt x="1621" y="10407"/>
                  </a:cubicBezTo>
                  <a:lnTo>
                    <a:pt x="8865" y="3891"/>
                  </a:lnTo>
                  <a:cubicBezTo>
                    <a:pt x="9165" y="3615"/>
                    <a:pt x="9090" y="3139"/>
                    <a:pt x="8689" y="2988"/>
                  </a:cubicBezTo>
                  <a:lnTo>
                    <a:pt x="769" y="31"/>
                  </a:lnTo>
                  <a:cubicBezTo>
                    <a:pt x="707" y="10"/>
                    <a:pt x="644" y="0"/>
                    <a:pt x="583" y="0"/>
                  </a:cubicBezTo>
                  <a:close/>
                </a:path>
              </a:pathLst>
            </a:custGeom>
            <a:solidFill>
              <a:schemeClr val="accent5"/>
            </a:solidFill>
            <a:ln>
              <a:noFill/>
            </a:ln>
            <a:effectLst>
              <a:outerShdw blurRad="57150"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67"/>
            <p:cNvSpPr/>
            <p:nvPr/>
          </p:nvSpPr>
          <p:spPr>
            <a:xfrm>
              <a:off x="5180800" y="3309450"/>
              <a:ext cx="243575" cy="250200"/>
            </a:xfrm>
            <a:custGeom>
              <a:avLst/>
              <a:gdLst/>
              <a:ahLst/>
              <a:cxnLst/>
              <a:rect l="l" t="t" r="r" b="b"/>
              <a:pathLst>
                <a:path w="9743" h="10008" extrusionOk="0">
                  <a:moveTo>
                    <a:pt x="602" y="1"/>
                  </a:moveTo>
                  <a:cubicBezTo>
                    <a:pt x="238" y="1"/>
                    <a:pt x="0" y="377"/>
                    <a:pt x="118" y="732"/>
                  </a:cubicBezTo>
                  <a:lnTo>
                    <a:pt x="3326" y="9654"/>
                  </a:lnTo>
                  <a:cubicBezTo>
                    <a:pt x="3408" y="9887"/>
                    <a:pt x="3618" y="10008"/>
                    <a:pt x="3832" y="10008"/>
                  </a:cubicBezTo>
                  <a:cubicBezTo>
                    <a:pt x="4010" y="10008"/>
                    <a:pt x="4190" y="9925"/>
                    <a:pt x="4304" y="9754"/>
                  </a:cubicBezTo>
                  <a:lnTo>
                    <a:pt x="9517" y="1534"/>
                  </a:lnTo>
                  <a:cubicBezTo>
                    <a:pt x="9742" y="1183"/>
                    <a:pt x="9517" y="732"/>
                    <a:pt x="9116" y="707"/>
                  </a:cubicBezTo>
                  <a:lnTo>
                    <a:pt x="670" y="5"/>
                  </a:lnTo>
                  <a:cubicBezTo>
                    <a:pt x="647" y="2"/>
                    <a:pt x="624" y="1"/>
                    <a:pt x="602" y="1"/>
                  </a:cubicBezTo>
                  <a:close/>
                </a:path>
              </a:pathLst>
            </a:custGeom>
            <a:solidFill>
              <a:schemeClr val="dk1"/>
            </a:solidFill>
            <a:ln>
              <a:noFill/>
            </a:ln>
            <a:effectLst>
              <a:outerShdw blurRad="57150"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67"/>
            <p:cNvSpPr/>
            <p:nvPr/>
          </p:nvSpPr>
          <p:spPr>
            <a:xfrm>
              <a:off x="5426850" y="3300050"/>
              <a:ext cx="242925" cy="255225"/>
            </a:xfrm>
            <a:custGeom>
              <a:avLst/>
              <a:gdLst/>
              <a:ahLst/>
              <a:cxnLst/>
              <a:rect l="l" t="t" r="r" b="b"/>
              <a:pathLst>
                <a:path w="9717" h="10209" extrusionOk="0">
                  <a:moveTo>
                    <a:pt x="9070" y="1"/>
                  </a:moveTo>
                  <a:cubicBezTo>
                    <a:pt x="9046" y="1"/>
                    <a:pt x="9022" y="2"/>
                    <a:pt x="8998" y="5"/>
                  </a:cubicBezTo>
                  <a:lnTo>
                    <a:pt x="602" y="1058"/>
                  </a:lnTo>
                  <a:cubicBezTo>
                    <a:pt x="226" y="1108"/>
                    <a:pt x="1" y="1534"/>
                    <a:pt x="226" y="1885"/>
                  </a:cubicBezTo>
                  <a:lnTo>
                    <a:pt x="5214" y="9955"/>
                  </a:lnTo>
                  <a:cubicBezTo>
                    <a:pt x="5316" y="10125"/>
                    <a:pt x="5490" y="10208"/>
                    <a:pt x="5667" y="10208"/>
                  </a:cubicBezTo>
                  <a:cubicBezTo>
                    <a:pt x="5879" y="10208"/>
                    <a:pt x="6095" y="10087"/>
                    <a:pt x="6191" y="9855"/>
                  </a:cubicBezTo>
                  <a:lnTo>
                    <a:pt x="9575" y="732"/>
                  </a:lnTo>
                  <a:cubicBezTo>
                    <a:pt x="9716" y="377"/>
                    <a:pt x="9457" y="1"/>
                    <a:pt x="9070" y="1"/>
                  </a:cubicBezTo>
                  <a:close/>
                </a:path>
              </a:pathLst>
            </a:custGeom>
            <a:solidFill>
              <a:schemeClr val="accent1"/>
            </a:solidFill>
            <a:ln>
              <a:noFill/>
            </a:ln>
            <a:effectLst>
              <a:outerShdw blurRad="57150"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67"/>
            <p:cNvSpPr/>
            <p:nvPr/>
          </p:nvSpPr>
          <p:spPr>
            <a:xfrm>
              <a:off x="5669950" y="3225300"/>
              <a:ext cx="231550" cy="267675"/>
            </a:xfrm>
            <a:custGeom>
              <a:avLst/>
              <a:gdLst/>
              <a:ahLst/>
              <a:cxnLst/>
              <a:rect l="l" t="t" r="r" b="b"/>
              <a:pathLst>
                <a:path w="9262" h="10707" extrusionOk="0">
                  <a:moveTo>
                    <a:pt x="8689" y="0"/>
                  </a:moveTo>
                  <a:cubicBezTo>
                    <a:pt x="8626" y="0"/>
                    <a:pt x="8561" y="12"/>
                    <a:pt x="8497" y="37"/>
                  </a:cubicBezTo>
                  <a:lnTo>
                    <a:pt x="477" y="2769"/>
                  </a:lnTo>
                  <a:cubicBezTo>
                    <a:pt x="101" y="2895"/>
                    <a:pt x="1" y="3371"/>
                    <a:pt x="277" y="3647"/>
                  </a:cubicBezTo>
                  <a:lnTo>
                    <a:pt x="6793" y="10539"/>
                  </a:lnTo>
                  <a:cubicBezTo>
                    <a:pt x="6899" y="10654"/>
                    <a:pt x="7037" y="10706"/>
                    <a:pt x="7173" y="10706"/>
                  </a:cubicBezTo>
                  <a:cubicBezTo>
                    <a:pt x="7424" y="10706"/>
                    <a:pt x="7672" y="10530"/>
                    <a:pt x="7720" y="10238"/>
                  </a:cubicBezTo>
                  <a:lnTo>
                    <a:pt x="9199" y="614"/>
                  </a:lnTo>
                  <a:cubicBezTo>
                    <a:pt x="9261" y="281"/>
                    <a:pt x="8996" y="0"/>
                    <a:pt x="8689" y="0"/>
                  </a:cubicBezTo>
                  <a:close/>
                </a:path>
              </a:pathLst>
            </a:custGeom>
            <a:solidFill>
              <a:schemeClr val="dk2"/>
            </a:solidFill>
            <a:ln>
              <a:noFill/>
            </a:ln>
            <a:effectLst>
              <a:outerShdw blurRad="57150"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383;p70"/>
          <p:cNvGrpSpPr/>
          <p:nvPr/>
        </p:nvGrpSpPr>
        <p:grpSpPr>
          <a:xfrm>
            <a:off x="7556600" y="1153888"/>
            <a:ext cx="1083325" cy="312650"/>
            <a:chOff x="7556600" y="1153888"/>
            <a:chExt cx="1083325" cy="312650"/>
          </a:xfrm>
        </p:grpSpPr>
        <p:sp>
          <p:nvSpPr>
            <p:cNvPr id="22" name="Google Shape;2384;p70"/>
            <p:cNvSpPr/>
            <p:nvPr/>
          </p:nvSpPr>
          <p:spPr>
            <a:xfrm rot="10800000">
              <a:off x="7556600" y="1153888"/>
              <a:ext cx="1083325" cy="312650"/>
            </a:xfrm>
            <a:custGeom>
              <a:avLst/>
              <a:gdLst/>
              <a:ahLst/>
              <a:cxnLst/>
              <a:rect l="l" t="t" r="r" b="b"/>
              <a:pathLst>
                <a:path w="43333" h="12506" extrusionOk="0">
                  <a:moveTo>
                    <a:pt x="6244" y="1"/>
                  </a:moveTo>
                  <a:cubicBezTo>
                    <a:pt x="2803" y="1"/>
                    <a:pt x="0" y="2803"/>
                    <a:pt x="0" y="6262"/>
                  </a:cubicBezTo>
                  <a:cubicBezTo>
                    <a:pt x="0" y="9703"/>
                    <a:pt x="2803" y="12506"/>
                    <a:pt x="6244" y="12506"/>
                  </a:cubicBezTo>
                  <a:lnTo>
                    <a:pt x="43333" y="12506"/>
                  </a:lnTo>
                  <a:lnTo>
                    <a:pt x="433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85;p70"/>
            <p:cNvSpPr/>
            <p:nvPr/>
          </p:nvSpPr>
          <p:spPr>
            <a:xfrm rot="10800000">
              <a:off x="8341925" y="1153888"/>
              <a:ext cx="298000" cy="312650"/>
            </a:xfrm>
            <a:custGeom>
              <a:avLst/>
              <a:gdLst/>
              <a:ahLst/>
              <a:cxnLst/>
              <a:rect l="l" t="t" r="r" b="b"/>
              <a:pathLst>
                <a:path w="11920" h="12506" extrusionOk="0">
                  <a:moveTo>
                    <a:pt x="11920" y="12506"/>
                  </a:moveTo>
                  <a:lnTo>
                    <a:pt x="6244" y="12506"/>
                  </a:lnTo>
                  <a:cubicBezTo>
                    <a:pt x="2803" y="12506"/>
                    <a:pt x="0" y="9703"/>
                    <a:pt x="0" y="6262"/>
                  </a:cubicBezTo>
                  <a:lnTo>
                    <a:pt x="0" y="6262"/>
                  </a:lnTo>
                  <a:cubicBezTo>
                    <a:pt x="0" y="2803"/>
                    <a:pt x="2803" y="1"/>
                    <a:pt x="6244" y="1"/>
                  </a:cubicBezTo>
                  <a:lnTo>
                    <a:pt x="119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Rectangle 23"/>
          <p:cNvSpPr/>
          <p:nvPr/>
        </p:nvSpPr>
        <p:spPr>
          <a:xfrm>
            <a:off x="1255425" y="1902894"/>
            <a:ext cx="4412887" cy="416011"/>
          </a:xfrm>
          <a:prstGeom prst="rect">
            <a:avLst/>
          </a:prstGeom>
        </p:spPr>
        <p:txBody>
          <a:bodyPr wrap="square">
            <a:spAutoFit/>
          </a:bodyPr>
          <a:lstStyle/>
          <a:p>
            <a:pPr marL="342900" indent="-342900" algn="just">
              <a:lnSpc>
                <a:spcPct val="150000"/>
              </a:lnSpc>
              <a:buClr>
                <a:srgbClr val="ECECEC">
                  <a:lumMod val="10000"/>
                </a:srgbClr>
              </a:buClr>
              <a:buFont typeface="Wingdings" panose="05000000000000000000" pitchFamily="2" charset="2"/>
              <a:buChar char="q"/>
              <a:defRPr/>
            </a:pPr>
            <a:r>
              <a:rPr lang="en-US" sz="1600" dirty="0" err="1">
                <a:solidFill>
                  <a:srgbClr val="333333"/>
                </a:solidFill>
                <a:ea typeface="+mn-ea"/>
              </a:rPr>
              <a:t>Ôn</a:t>
            </a:r>
            <a:r>
              <a:rPr lang="en-US" sz="1600" dirty="0">
                <a:solidFill>
                  <a:srgbClr val="333333"/>
                </a:solidFill>
                <a:ea typeface="+mn-ea"/>
              </a:rPr>
              <a:t> </a:t>
            </a:r>
            <a:r>
              <a:rPr lang="en-US" sz="1600" dirty="0" err="1">
                <a:solidFill>
                  <a:srgbClr val="333333"/>
                </a:solidFill>
                <a:ea typeface="+mn-ea"/>
              </a:rPr>
              <a:t>tập</a:t>
            </a:r>
            <a:r>
              <a:rPr lang="en-US" sz="1600" dirty="0">
                <a:solidFill>
                  <a:srgbClr val="333333"/>
                </a:solidFill>
                <a:ea typeface="+mn-ea"/>
              </a:rPr>
              <a:t> </a:t>
            </a:r>
            <a:r>
              <a:rPr lang="en-US" sz="1600" dirty="0" err="1">
                <a:solidFill>
                  <a:srgbClr val="333333"/>
                </a:solidFill>
                <a:ea typeface="+mn-ea"/>
              </a:rPr>
              <a:t>kiến</a:t>
            </a:r>
            <a:r>
              <a:rPr lang="en-US" sz="1600" dirty="0">
                <a:solidFill>
                  <a:srgbClr val="333333"/>
                </a:solidFill>
                <a:ea typeface="+mn-ea"/>
              </a:rPr>
              <a:t> </a:t>
            </a:r>
            <a:r>
              <a:rPr lang="en-US" sz="1600" dirty="0" err="1">
                <a:solidFill>
                  <a:srgbClr val="333333"/>
                </a:solidFill>
                <a:ea typeface="+mn-ea"/>
              </a:rPr>
              <a:t>thức</a:t>
            </a:r>
            <a:r>
              <a:rPr lang="en-US" sz="1600" dirty="0">
                <a:solidFill>
                  <a:srgbClr val="333333"/>
                </a:solidFill>
                <a:ea typeface="+mn-ea"/>
              </a:rPr>
              <a:t> </a:t>
            </a:r>
            <a:r>
              <a:rPr lang="en-US" sz="1600" err="1">
                <a:solidFill>
                  <a:srgbClr val="333333"/>
                </a:solidFill>
                <a:ea typeface="+mn-ea"/>
              </a:rPr>
              <a:t>đã</a:t>
            </a:r>
            <a:r>
              <a:rPr lang="en-US" sz="1600">
                <a:solidFill>
                  <a:srgbClr val="333333"/>
                </a:solidFill>
                <a:ea typeface="+mn-ea"/>
              </a:rPr>
              <a:t> học.</a:t>
            </a:r>
            <a:endParaRPr lang="en-US" sz="1600" dirty="0">
              <a:solidFill>
                <a:srgbClr val="333333"/>
              </a:solidFill>
              <a:ea typeface="+mn-ea"/>
            </a:endParaRPr>
          </a:p>
        </p:txBody>
      </p:sp>
      <p:sp>
        <p:nvSpPr>
          <p:cNvPr id="25" name="Rectangle 24"/>
          <p:cNvSpPr/>
          <p:nvPr/>
        </p:nvSpPr>
        <p:spPr>
          <a:xfrm>
            <a:off x="1255425" y="2587306"/>
            <a:ext cx="4331827" cy="416011"/>
          </a:xfrm>
          <a:prstGeom prst="rect">
            <a:avLst/>
          </a:prstGeom>
        </p:spPr>
        <p:txBody>
          <a:bodyPr wrap="square">
            <a:spAutoFit/>
          </a:bodyPr>
          <a:lstStyle/>
          <a:p>
            <a:pPr marL="342900" indent="-342900">
              <a:lnSpc>
                <a:spcPct val="150000"/>
              </a:lnSpc>
              <a:spcAft>
                <a:spcPts val="800"/>
              </a:spcAft>
              <a:buClr>
                <a:srgbClr val="ECECEC">
                  <a:lumMod val="10000"/>
                </a:srgbClr>
              </a:buClr>
              <a:buFont typeface="Wingdings" panose="05000000000000000000" pitchFamily="2" charset="2"/>
              <a:buChar char="q"/>
              <a:defRPr/>
            </a:pPr>
            <a:r>
              <a:rPr lang="vi-VN" sz="1600">
                <a:solidFill>
                  <a:srgbClr val="333333"/>
                </a:solidFill>
                <a:latin typeface="Arial" panose="020B0604020202020204" pitchFamily="34" charset="0"/>
                <a:ea typeface="Times New Roman" panose="02020603050405020304" pitchFamily="18" charset="0"/>
                <a:cs typeface="Times New Roman" panose="02020603050405020304" pitchFamily="18" charset="0"/>
              </a:rPr>
              <a:t>Hoàn thành bài tập trong SBT</a:t>
            </a:r>
            <a:r>
              <a:rPr lang="en-US" sz="1600">
                <a:solidFill>
                  <a:srgbClr val="333333"/>
                </a:solidFill>
                <a:ea typeface="Times New Roman" panose="02020603050405020304" pitchFamily="18" charset="0"/>
                <a:cs typeface="Times New Roman" panose="02020603050405020304" pitchFamily="18" charset="0"/>
              </a:rPr>
              <a:t>.</a:t>
            </a:r>
            <a:endParaRPr lang="en-US" sz="1600" b="1" i="1" dirty="0">
              <a:solidFill>
                <a:srgbClr val="333333"/>
              </a:solidFill>
              <a:ea typeface="DengXian"/>
              <a:cs typeface="Times New Roman" panose="02020603050405020304" pitchFamily="18" charset="0"/>
            </a:endParaRPr>
          </a:p>
        </p:txBody>
      </p:sp>
      <p:sp>
        <p:nvSpPr>
          <p:cNvPr id="26" name="Rectangle 25"/>
          <p:cNvSpPr/>
          <p:nvPr/>
        </p:nvSpPr>
        <p:spPr>
          <a:xfrm>
            <a:off x="1255425" y="3239914"/>
            <a:ext cx="6783343" cy="830997"/>
          </a:xfrm>
          <a:prstGeom prst="rect">
            <a:avLst/>
          </a:prstGeom>
        </p:spPr>
        <p:txBody>
          <a:bodyPr wrap="square">
            <a:spAutoFit/>
          </a:bodyPr>
          <a:lstStyle/>
          <a:p>
            <a:pPr marL="342900" indent="-342900" algn="just">
              <a:lnSpc>
                <a:spcPct val="150000"/>
              </a:lnSpc>
              <a:buClr>
                <a:srgbClr val="ECECEC">
                  <a:lumMod val="10000"/>
                </a:srgbClr>
              </a:buClr>
              <a:buFont typeface="Wingdings" panose="05000000000000000000" pitchFamily="2" charset="2"/>
              <a:buChar char="q"/>
              <a:defRPr/>
            </a:pPr>
            <a:r>
              <a:rPr lang="en-US" sz="1600" kern="1200" dirty="0" err="1">
                <a:solidFill>
                  <a:srgbClr val="333333"/>
                </a:solidFill>
                <a:ea typeface="Times New Roman" panose="02020603050405020304" pitchFamily="18" charset="0"/>
                <a:cs typeface="Arial" panose="020B0604020202020204" pitchFamily="34" charset="0"/>
              </a:rPr>
              <a:t>Đọc</a:t>
            </a:r>
            <a:r>
              <a:rPr lang="en-US" sz="1600" kern="1200" dirty="0">
                <a:solidFill>
                  <a:srgbClr val="333333"/>
                </a:solidFill>
                <a:ea typeface="Times New Roman" panose="02020603050405020304" pitchFamily="18" charset="0"/>
                <a:cs typeface="Arial" panose="020B0604020202020204" pitchFamily="34" charset="0"/>
              </a:rPr>
              <a:t> </a:t>
            </a:r>
            <a:r>
              <a:rPr lang="en-US" sz="1600" kern="1200" dirty="0" err="1">
                <a:solidFill>
                  <a:srgbClr val="333333"/>
                </a:solidFill>
                <a:ea typeface="Times New Roman" panose="02020603050405020304" pitchFamily="18" charset="0"/>
                <a:cs typeface="Arial" panose="020B0604020202020204" pitchFamily="34" charset="0"/>
              </a:rPr>
              <a:t>và</a:t>
            </a:r>
            <a:r>
              <a:rPr lang="en-US" sz="1600" kern="1200" dirty="0">
                <a:solidFill>
                  <a:srgbClr val="333333"/>
                </a:solidFill>
                <a:ea typeface="Times New Roman" panose="02020603050405020304" pitchFamily="18" charset="0"/>
                <a:cs typeface="Arial" panose="020B0604020202020204" pitchFamily="34" charset="0"/>
              </a:rPr>
              <a:t> </a:t>
            </a:r>
            <a:r>
              <a:rPr lang="en-US" sz="1600" kern="1200" dirty="0" err="1">
                <a:solidFill>
                  <a:srgbClr val="333333"/>
                </a:solidFill>
                <a:ea typeface="Times New Roman" panose="02020603050405020304" pitchFamily="18" charset="0"/>
                <a:cs typeface="Arial" panose="020B0604020202020204" pitchFamily="34" charset="0"/>
              </a:rPr>
              <a:t>chuẩn</a:t>
            </a:r>
            <a:r>
              <a:rPr lang="en-US" sz="1600" kern="1200" dirty="0">
                <a:solidFill>
                  <a:srgbClr val="333333"/>
                </a:solidFill>
                <a:ea typeface="Times New Roman" panose="02020603050405020304" pitchFamily="18" charset="0"/>
                <a:cs typeface="Arial" panose="020B0604020202020204" pitchFamily="34" charset="0"/>
              </a:rPr>
              <a:t> </a:t>
            </a:r>
            <a:r>
              <a:rPr lang="en-US" sz="1600" kern="1200" dirty="0" err="1">
                <a:solidFill>
                  <a:srgbClr val="333333"/>
                </a:solidFill>
                <a:ea typeface="Times New Roman" panose="02020603050405020304" pitchFamily="18" charset="0"/>
                <a:cs typeface="Arial" panose="020B0604020202020204" pitchFamily="34" charset="0"/>
              </a:rPr>
              <a:t>bị</a:t>
            </a:r>
            <a:r>
              <a:rPr lang="en-US" sz="1600" kern="1200" dirty="0">
                <a:solidFill>
                  <a:srgbClr val="333333"/>
                </a:solidFill>
                <a:ea typeface="Times New Roman" panose="02020603050405020304" pitchFamily="18" charset="0"/>
                <a:cs typeface="Arial" panose="020B0604020202020204" pitchFamily="34" charset="0"/>
              </a:rPr>
              <a:t> </a:t>
            </a:r>
            <a:r>
              <a:rPr lang="en-US" sz="1600" kern="1200" err="1">
                <a:solidFill>
                  <a:srgbClr val="333333"/>
                </a:solidFill>
                <a:ea typeface="Times New Roman" panose="02020603050405020304" pitchFamily="18" charset="0"/>
                <a:cs typeface="Arial" panose="020B0604020202020204" pitchFamily="34" charset="0"/>
              </a:rPr>
              <a:t>trước</a:t>
            </a:r>
            <a:r>
              <a:rPr lang="en-US" sz="1600" kern="1200">
                <a:solidFill>
                  <a:srgbClr val="333333"/>
                </a:solidFill>
                <a:ea typeface="Times New Roman" panose="02020603050405020304" pitchFamily="18" charset="0"/>
                <a:cs typeface="Arial" panose="020B0604020202020204" pitchFamily="34" charset="0"/>
              </a:rPr>
              <a:t> </a:t>
            </a:r>
            <a:r>
              <a:rPr lang="vi-VN" sz="1600" b="1" i="1" kern="1200">
                <a:solidFill>
                  <a:srgbClr val="333333"/>
                </a:solidFill>
                <a:ea typeface="Times New Roman" panose="02020603050405020304" pitchFamily="18" charset="0"/>
                <a:cs typeface="Arial" panose="020B0604020202020204" pitchFamily="34" charset="0"/>
              </a:rPr>
              <a:t>“Bài 3. Vận dụng hệ bất phương trình bậc nhất hai ẩn để giải quyết một số bài toán quy hoạch tuyến tính”.</a:t>
            </a:r>
            <a:endParaRPr lang="en-US" sz="1600" b="1" kern="1200" dirty="0">
              <a:solidFill>
                <a:srgbClr val="333333"/>
              </a:solidFill>
              <a:ea typeface="+mn-ea"/>
              <a:cs typeface="Arial" panose="020B0604020202020204" pitchFamily="34" charset="0"/>
            </a:endParaRPr>
          </a:p>
        </p:txBody>
      </p:sp>
      <p:sp>
        <p:nvSpPr>
          <p:cNvPr id="27" name="Google Shape;366;p33"/>
          <p:cNvSpPr txBox="1">
            <a:spLocks/>
          </p:cNvSpPr>
          <p:nvPr/>
        </p:nvSpPr>
        <p:spPr>
          <a:xfrm>
            <a:off x="704485" y="1101548"/>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500"/>
              <a:buFont typeface="Righteous"/>
              <a:buNone/>
              <a:defRPr sz="35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3500"/>
              <a:buFont typeface="Righteous"/>
              <a:buNone/>
              <a:defRPr sz="3500" b="1" i="0" u="none" strike="noStrike" cap="none">
                <a:solidFill>
                  <a:schemeClr val="dk1"/>
                </a:solidFill>
                <a:latin typeface="Righteous"/>
                <a:ea typeface="Righteous"/>
                <a:cs typeface="Righteous"/>
                <a:sym typeface="Righteous"/>
              </a:defRPr>
            </a:lvl2pPr>
            <a:lvl3pPr marR="0" lvl="2" algn="l" rtl="0">
              <a:lnSpc>
                <a:spcPct val="100000"/>
              </a:lnSpc>
              <a:spcBef>
                <a:spcPts val="0"/>
              </a:spcBef>
              <a:spcAft>
                <a:spcPts val="0"/>
              </a:spcAft>
              <a:buClr>
                <a:schemeClr val="dk1"/>
              </a:buClr>
              <a:buSzPts val="3500"/>
              <a:buFont typeface="Righteous"/>
              <a:buNone/>
              <a:defRPr sz="3500" b="1" i="0" u="none" strike="noStrike" cap="none">
                <a:solidFill>
                  <a:schemeClr val="dk1"/>
                </a:solidFill>
                <a:latin typeface="Righteous"/>
                <a:ea typeface="Righteous"/>
                <a:cs typeface="Righteous"/>
                <a:sym typeface="Righteous"/>
              </a:defRPr>
            </a:lvl3pPr>
            <a:lvl4pPr marR="0" lvl="3" algn="l" rtl="0">
              <a:lnSpc>
                <a:spcPct val="100000"/>
              </a:lnSpc>
              <a:spcBef>
                <a:spcPts val="0"/>
              </a:spcBef>
              <a:spcAft>
                <a:spcPts val="0"/>
              </a:spcAft>
              <a:buClr>
                <a:schemeClr val="dk1"/>
              </a:buClr>
              <a:buSzPts val="3500"/>
              <a:buFont typeface="Righteous"/>
              <a:buNone/>
              <a:defRPr sz="3500" b="1" i="0" u="none" strike="noStrike" cap="none">
                <a:solidFill>
                  <a:schemeClr val="dk1"/>
                </a:solidFill>
                <a:latin typeface="Righteous"/>
                <a:ea typeface="Righteous"/>
                <a:cs typeface="Righteous"/>
                <a:sym typeface="Righteous"/>
              </a:defRPr>
            </a:lvl4pPr>
            <a:lvl5pPr marR="0" lvl="4" algn="l" rtl="0">
              <a:lnSpc>
                <a:spcPct val="100000"/>
              </a:lnSpc>
              <a:spcBef>
                <a:spcPts val="0"/>
              </a:spcBef>
              <a:spcAft>
                <a:spcPts val="0"/>
              </a:spcAft>
              <a:buClr>
                <a:schemeClr val="dk1"/>
              </a:buClr>
              <a:buSzPts val="3500"/>
              <a:buFont typeface="Righteous"/>
              <a:buNone/>
              <a:defRPr sz="3500" b="1" i="0" u="none" strike="noStrike" cap="none">
                <a:solidFill>
                  <a:schemeClr val="dk1"/>
                </a:solidFill>
                <a:latin typeface="Righteous"/>
                <a:ea typeface="Righteous"/>
                <a:cs typeface="Righteous"/>
                <a:sym typeface="Righteous"/>
              </a:defRPr>
            </a:lvl5pPr>
            <a:lvl6pPr marR="0" lvl="5" algn="l" rtl="0">
              <a:lnSpc>
                <a:spcPct val="100000"/>
              </a:lnSpc>
              <a:spcBef>
                <a:spcPts val="0"/>
              </a:spcBef>
              <a:spcAft>
                <a:spcPts val="0"/>
              </a:spcAft>
              <a:buClr>
                <a:schemeClr val="dk1"/>
              </a:buClr>
              <a:buSzPts val="3500"/>
              <a:buFont typeface="Righteous"/>
              <a:buNone/>
              <a:defRPr sz="3500" b="1" i="0" u="none" strike="noStrike" cap="none">
                <a:solidFill>
                  <a:schemeClr val="dk1"/>
                </a:solidFill>
                <a:latin typeface="Righteous"/>
                <a:ea typeface="Righteous"/>
                <a:cs typeface="Righteous"/>
                <a:sym typeface="Righteous"/>
              </a:defRPr>
            </a:lvl6pPr>
            <a:lvl7pPr marR="0" lvl="6" algn="l" rtl="0">
              <a:lnSpc>
                <a:spcPct val="100000"/>
              </a:lnSpc>
              <a:spcBef>
                <a:spcPts val="0"/>
              </a:spcBef>
              <a:spcAft>
                <a:spcPts val="0"/>
              </a:spcAft>
              <a:buClr>
                <a:schemeClr val="dk1"/>
              </a:buClr>
              <a:buSzPts val="3500"/>
              <a:buFont typeface="Righteous"/>
              <a:buNone/>
              <a:defRPr sz="3500" b="1" i="0" u="none" strike="noStrike" cap="none">
                <a:solidFill>
                  <a:schemeClr val="dk1"/>
                </a:solidFill>
                <a:latin typeface="Righteous"/>
                <a:ea typeface="Righteous"/>
                <a:cs typeface="Righteous"/>
                <a:sym typeface="Righteous"/>
              </a:defRPr>
            </a:lvl7pPr>
            <a:lvl8pPr marR="0" lvl="7" algn="l" rtl="0">
              <a:lnSpc>
                <a:spcPct val="100000"/>
              </a:lnSpc>
              <a:spcBef>
                <a:spcPts val="0"/>
              </a:spcBef>
              <a:spcAft>
                <a:spcPts val="0"/>
              </a:spcAft>
              <a:buClr>
                <a:schemeClr val="dk1"/>
              </a:buClr>
              <a:buSzPts val="3500"/>
              <a:buFont typeface="Righteous"/>
              <a:buNone/>
              <a:defRPr sz="3500" b="1" i="0" u="none" strike="noStrike" cap="none">
                <a:solidFill>
                  <a:schemeClr val="dk1"/>
                </a:solidFill>
                <a:latin typeface="Righteous"/>
                <a:ea typeface="Righteous"/>
                <a:cs typeface="Righteous"/>
                <a:sym typeface="Righteous"/>
              </a:defRPr>
            </a:lvl8pPr>
            <a:lvl9pPr marR="0" lvl="8" algn="l" rtl="0">
              <a:lnSpc>
                <a:spcPct val="100000"/>
              </a:lnSpc>
              <a:spcBef>
                <a:spcPts val="0"/>
              </a:spcBef>
              <a:spcAft>
                <a:spcPts val="0"/>
              </a:spcAft>
              <a:buClr>
                <a:schemeClr val="dk1"/>
              </a:buClr>
              <a:buSzPts val="3500"/>
              <a:buFont typeface="Righteous"/>
              <a:buNone/>
              <a:defRPr sz="3500" b="1" i="0" u="none" strike="noStrike" cap="none">
                <a:solidFill>
                  <a:schemeClr val="dk1"/>
                </a:solidFill>
                <a:latin typeface="Righteous"/>
                <a:ea typeface="Righteous"/>
                <a:cs typeface="Righteous"/>
                <a:sym typeface="Righteous"/>
              </a:defRPr>
            </a:lvl9pPr>
          </a:lstStyle>
          <a:p>
            <a:pPr algn="ctr">
              <a:buClr>
                <a:srgbClr val="06075E"/>
              </a:buClr>
            </a:pPr>
            <a:r>
              <a:rPr lang="vi-VN" sz="3000" b="1">
                <a:solidFill>
                  <a:srgbClr val="000000"/>
                </a:solidFill>
                <a:latin typeface="Arial"/>
              </a:rPr>
              <a:t>HƯỚNG DẪN VỀ NHÀ</a:t>
            </a:r>
          </a:p>
        </p:txBody>
      </p:sp>
    </p:spTree>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54"/>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sp>
        <p:nvSpPr>
          <p:cNvPr id="4" name="Rectangle 3"/>
          <p:cNvSpPr/>
          <p:nvPr/>
        </p:nvSpPr>
        <p:spPr>
          <a:xfrm>
            <a:off x="2337683" y="3570136"/>
            <a:ext cx="4357315" cy="779227"/>
          </a:xfrm>
          <a:prstGeom prst="rect">
            <a:avLst/>
          </a:prstGeom>
          <a:solidFill>
            <a:srgbClr val="6B719B"/>
          </a:solidFill>
          <a:ln>
            <a:solidFill>
              <a:srgbClr val="6B7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68838" y="2129082"/>
            <a:ext cx="5806274" cy="1839606"/>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40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nton"/>
              </a:rPr>
              <a:t>HẸN GẶP LẠI CÁC EM </a:t>
            </a:r>
            <a:br>
              <a:rPr kumimoji="0" lang="en-US" sz="40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nton"/>
              </a:rPr>
            </a:br>
            <a:r>
              <a:rPr kumimoji="0" lang="en-US" sz="40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nton"/>
              </a:rPr>
              <a:t>Ở TIẾT HỌC SAU!</a:t>
            </a:r>
            <a:endParaRPr kumimoji="0" lang="en-US" sz="40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Calibri"/>
              <a:ea typeface="+mn-ea"/>
              <a:sym typeface="Arial"/>
            </a:endParaRPr>
          </a:p>
        </p:txBody>
      </p:sp>
      <p:pic>
        <p:nvPicPr>
          <p:cNvPr id="5" name="Picture 4"/>
          <p:cNvPicPr>
            <a:picLocks noChangeAspect="1"/>
          </p:cNvPicPr>
          <p:nvPr/>
        </p:nvPicPr>
        <p:blipFill>
          <a:blip r:embed="rId3"/>
          <a:stretch>
            <a:fillRect/>
          </a:stretch>
        </p:blipFill>
        <p:spPr>
          <a:xfrm>
            <a:off x="1248810" y="653119"/>
            <a:ext cx="1165477" cy="11669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wheel spokes="1"/>
      </p:transition>
    </mc:Choice>
    <mc:Fallback>
      <p:transition spd="med">
        <p:wheel spokes="1"/>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
            <a:extLst>
              <a:ext uri="{FF2B5EF4-FFF2-40B4-BE49-F238E27FC236}">
                <a16:creationId xmlns:a16="http://schemas.microsoft.com/office/drawing/2014/main" id="{9318DFCE-021B-7067-3804-76669ADCB48E}"/>
              </a:ext>
            </a:extLst>
          </p:cNvPr>
          <p:cNvSpPr/>
          <p:nvPr/>
        </p:nvSpPr>
        <p:spPr>
          <a:xfrm>
            <a:off x="212764" y="-1024335"/>
            <a:ext cx="8718470" cy="6017754"/>
          </a:xfrm>
          <a:custGeom>
            <a:avLst/>
            <a:gdLst/>
            <a:ahLst/>
            <a:cxnLst/>
            <a:rect l="l" t="t" r="r" b="b"/>
            <a:pathLst>
              <a:path w="6650182" h="4114800">
                <a:moveTo>
                  <a:pt x="0" y="0"/>
                </a:moveTo>
                <a:lnTo>
                  <a:pt x="6650182" y="0"/>
                </a:lnTo>
                <a:lnTo>
                  <a:pt x="6650182"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pic>
        <p:nvPicPr>
          <p:cNvPr id="27" name="Picture 19">
            <a:hlinkClick r:id="rId5" action="ppaction://hlinksldjump"/>
            <a:extLst>
              <a:ext uri="{FF2B5EF4-FFF2-40B4-BE49-F238E27FC236}">
                <a16:creationId xmlns:a16="http://schemas.microsoft.com/office/drawing/2014/main" id="{470CDF39-3AC6-786E-14A6-77A2A1D10D83}"/>
              </a:ext>
            </a:extLst>
          </p:cNvPr>
          <p:cNvPicPr>
            <a:picLocks noChangeAspect="1"/>
          </p:cNvPicPr>
          <p:nvPr/>
        </p:nvPicPr>
        <p:blipFill>
          <a:blip r:embed="rId6"/>
          <a:srcRect/>
          <a:stretch>
            <a:fillRect/>
          </a:stretch>
        </p:blipFill>
        <p:spPr>
          <a:xfrm>
            <a:off x="21327" y="3787292"/>
            <a:ext cx="1344264" cy="1310903"/>
          </a:xfrm>
          <a:prstGeom prst="rect">
            <a:avLst/>
          </a:prstGeom>
        </p:spPr>
      </p:pic>
      <mc:AlternateContent xmlns:mc="http://schemas.openxmlformats.org/markup-compatibility/2006">
        <mc:Choice xmlns:a14="http://schemas.microsoft.com/office/drawing/2010/main" Requires="a14">
          <p:sp>
            <p:nvSpPr>
              <p:cNvPr id="28" name="TextBox 27"/>
              <p:cNvSpPr txBox="1"/>
              <p:nvPr/>
            </p:nvSpPr>
            <p:spPr>
              <a:xfrm>
                <a:off x="1365591" y="1327730"/>
                <a:ext cx="6501981" cy="484748"/>
              </a:xfrm>
              <a:prstGeom prst="rect">
                <a:avLst/>
              </a:prstGeom>
              <a:noFill/>
            </p:spPr>
            <p:txBody>
              <a:bodyPr wrap="square" rtlCol="0">
                <a:spAutoFit/>
              </a:bodyPr>
              <a:lstStyle/>
              <a:p>
                <a:pPr>
                  <a:lnSpc>
                    <a:spcPct val="150000"/>
                  </a:lnSpc>
                </a:pPr>
                <a:r>
                  <a:rPr lang="nl-NL" sz="1700" b="1" kern="100" smtClean="0">
                    <a:latin typeface="Arial" panose="020B0604020202020204" pitchFamily="34" charset="0"/>
                    <a:ea typeface="Aptos"/>
                    <a:cs typeface="Arial" panose="020B0604020202020204" pitchFamily="34" charset="0"/>
                  </a:rPr>
                  <a:t>Câu 2.</a:t>
                </a:r>
                <a:r>
                  <a:rPr lang="nl-NL" sz="1700" kern="100" smtClean="0">
                    <a:effectLst/>
                    <a:latin typeface="Arial" panose="020B0604020202020204" pitchFamily="34" charset="0"/>
                    <a:ea typeface="Aptos"/>
                    <a:cs typeface="Arial" panose="020B0604020202020204" pitchFamily="34" charset="0"/>
                  </a:rPr>
                  <a:t> </a:t>
                </a:r>
                <a:r>
                  <a:rPr lang="nl-NL" sz="1700" kern="100">
                    <a:effectLst/>
                    <a:latin typeface="Arial" panose="020B0604020202020204" pitchFamily="34" charset="0"/>
                    <a:ea typeface="Aptos"/>
                    <a:cs typeface="Arial" panose="020B0604020202020204" pitchFamily="34" charset="0"/>
                  </a:rPr>
                  <a:t>Cho biến ngẫu nhiên rời rạc </a:t>
                </a:r>
                <a14:m>
                  <m:oMath xmlns:m="http://schemas.openxmlformats.org/officeDocument/2006/math">
                    <m:r>
                      <a:rPr lang="nl-NL" sz="1700" i="1" kern="100">
                        <a:effectLst/>
                        <a:latin typeface="Cambria Math" panose="02040503050406030204" pitchFamily="18" charset="0"/>
                        <a:ea typeface="Aptos"/>
                        <a:cs typeface="Times New Roman" panose="02020603050405020304" pitchFamily="18" charset="0"/>
                      </a:rPr>
                      <m:t>𝑋</m:t>
                    </m:r>
                  </m:oMath>
                </a14:m>
                <a:r>
                  <a:rPr lang="nl-NL" sz="1700" kern="100">
                    <a:effectLst/>
                    <a:latin typeface="Arial" panose="020B0604020202020204" pitchFamily="34" charset="0"/>
                    <a:ea typeface="Malgun Gothic" panose="020B0503020000020004" pitchFamily="34" charset="-127"/>
                    <a:cs typeface="Arial" panose="020B0604020202020204" pitchFamily="34" charset="0"/>
                  </a:rPr>
                  <a:t> có bảng phân bố xác suất:</a:t>
                </a:r>
                <a:endParaRPr lang="en-US" sz="1700" kern="100">
                  <a:effectLst/>
                  <a:latin typeface="Arial" panose="020B0604020202020204" pitchFamily="34" charset="0"/>
                  <a:ea typeface="Aptos"/>
                  <a:cs typeface="Arial" panose="020B0604020202020204" pitchFamily="34" charset="0"/>
                </a:endParaRPr>
              </a:p>
            </p:txBody>
          </p:sp>
        </mc:Choice>
        <mc:Fallback>
          <p:sp>
            <p:nvSpPr>
              <p:cNvPr id="28" name="TextBox 27"/>
              <p:cNvSpPr txBox="1">
                <a:spLocks noRot="1" noChangeAspect="1" noMove="1" noResize="1" noEditPoints="1" noAdjustHandles="1" noChangeArrowheads="1" noChangeShapeType="1" noTextEdit="1"/>
              </p:cNvSpPr>
              <p:nvPr/>
            </p:nvSpPr>
            <p:spPr>
              <a:xfrm>
                <a:off x="1365591" y="1327730"/>
                <a:ext cx="6501981" cy="484748"/>
              </a:xfrm>
              <a:prstGeom prst="rect">
                <a:avLst/>
              </a:prstGeom>
              <a:blipFill>
                <a:blip r:embed="rId7"/>
                <a:stretch>
                  <a:fillRect l="-562" b="-7595"/>
                </a:stretch>
              </a:blipFill>
            </p:spPr>
            <p:txBody>
              <a:bodyPr/>
              <a:lstStyle/>
              <a:p>
                <a:r>
                  <a:rPr lang="en-US">
                    <a:noFill/>
                  </a:rPr>
                  <a:t> </a:t>
                </a:r>
              </a:p>
            </p:txBody>
          </p:sp>
        </mc:Fallback>
      </mc:AlternateContent>
      <p:grpSp>
        <p:nvGrpSpPr>
          <p:cNvPr id="29" name="Group 28"/>
          <p:cNvGrpSpPr/>
          <p:nvPr/>
        </p:nvGrpSpPr>
        <p:grpSpPr>
          <a:xfrm>
            <a:off x="1503402" y="3428904"/>
            <a:ext cx="2276284" cy="530779"/>
            <a:chOff x="1371600" y="5219700"/>
            <a:chExt cx="6149453" cy="1433787"/>
          </a:xfrm>
        </p:grpSpPr>
        <p:sp>
          <p:nvSpPr>
            <p:cNvPr id="30" name="Rounded Rectangle 29"/>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1700" kern="1200" smtClean="0">
                  <a:solidFill>
                    <a:srgbClr val="000000"/>
                  </a:solidFill>
                  <a:latin typeface="Arial" panose="020B0604020202020204" pitchFamily="34" charset="0"/>
                  <a:cs typeface="Arial" panose="020B0604020202020204" pitchFamily="34" charset="0"/>
                </a:rPr>
                <a:t>A. - 1.</a:t>
              </a:r>
              <a:endParaRPr lang="vi-VN" sz="1700" kern="1200">
                <a:solidFill>
                  <a:srgbClr val="000000"/>
                </a:solidFill>
                <a:latin typeface="Arial" panose="020B0604020202020204" pitchFamily="34" charset="0"/>
                <a:cs typeface="Arial" panose="020B0604020202020204" pitchFamily="34" charset="0"/>
              </a:endParaRPr>
            </a:p>
          </p:txBody>
        </p:sp>
        <p:pic>
          <p:nvPicPr>
            <p:cNvPr id="31" name="Picture 2" descr="https://cdn-icons-png.flaticon.com/128/595/59580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5313402" y="3428904"/>
            <a:ext cx="2276284" cy="530779"/>
            <a:chOff x="1371600" y="5219700"/>
            <a:chExt cx="6149453" cy="1433787"/>
          </a:xfrm>
        </p:grpSpPr>
        <p:sp>
          <p:nvSpPr>
            <p:cNvPr id="33" name="Rounded Rectangle 32"/>
            <p:cNvSpPr/>
            <p:nvPr/>
          </p:nvSpPr>
          <p:spPr>
            <a:xfrm>
              <a:off x="1986015" y="5372101"/>
              <a:ext cx="5535038" cy="1022754"/>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1700" kern="1200">
                  <a:solidFill>
                    <a:srgbClr val="000000"/>
                  </a:solidFill>
                  <a:latin typeface="Arial" panose="020B0604020202020204" pitchFamily="34" charset="0"/>
                  <a:cs typeface="Arial" panose="020B0604020202020204" pitchFamily="34" charset="0"/>
                </a:rPr>
                <a:t>B. </a:t>
              </a:r>
              <a:r>
                <a:rPr lang="en-US" sz="1700" kern="1200">
                  <a:solidFill>
                    <a:srgbClr val="000000"/>
                  </a:solidFill>
                  <a:latin typeface="Arial" panose="020B0604020202020204" pitchFamily="34" charset="0"/>
                  <a:cs typeface="Arial" panose="020B0604020202020204" pitchFamily="34" charset="0"/>
                </a:rPr>
                <a:t>0,4</a:t>
              </a:r>
              <a:r>
                <a:rPr lang="en-US" sz="1700" kern="1200" smtClean="0">
                  <a:solidFill>
                    <a:srgbClr val="000000"/>
                  </a:solidFill>
                  <a:latin typeface="Arial" panose="020B0604020202020204" pitchFamily="34" charset="0"/>
                  <a:cs typeface="Arial" panose="020B0604020202020204" pitchFamily="34" charset="0"/>
                </a:rPr>
                <a:t>.</a:t>
              </a:r>
              <a:endParaRPr lang="vi-VN" sz="1700" kern="1200">
                <a:solidFill>
                  <a:srgbClr val="000000"/>
                </a:solidFill>
                <a:latin typeface="Arial" panose="020B0604020202020204" pitchFamily="34" charset="0"/>
                <a:cs typeface="Arial" panose="020B0604020202020204" pitchFamily="34" charset="0"/>
              </a:endParaRPr>
            </a:p>
          </p:txBody>
        </p:sp>
        <p:pic>
          <p:nvPicPr>
            <p:cNvPr id="34" name="Picture 2" descr="https://cdn-icons-png.flaticon.com/128/595/59580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1503402" y="4152697"/>
            <a:ext cx="2276284" cy="530779"/>
            <a:chOff x="1371600" y="5219700"/>
            <a:chExt cx="6149453" cy="1433787"/>
          </a:xfrm>
        </p:grpSpPr>
        <p:sp>
          <p:nvSpPr>
            <p:cNvPr id="36" name="Rounded Rectangle 35"/>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1700" kern="1200">
                  <a:solidFill>
                    <a:srgbClr val="000000"/>
                  </a:solidFill>
                  <a:latin typeface="Arial" panose="020B0604020202020204" pitchFamily="34" charset="0"/>
                  <a:cs typeface="Arial" panose="020B0604020202020204" pitchFamily="34" charset="0"/>
                </a:rPr>
                <a:t>C</a:t>
              </a:r>
              <a:r>
                <a:rPr lang="en-US" sz="1700" kern="1200">
                  <a:solidFill>
                    <a:srgbClr val="000000"/>
                  </a:solidFill>
                  <a:latin typeface="Arial" panose="020B0604020202020204" pitchFamily="34" charset="0"/>
                  <a:cs typeface="Arial" panose="020B0604020202020204" pitchFamily="34" charset="0"/>
                </a:rPr>
                <a:t>. </a:t>
              </a:r>
              <a:r>
                <a:rPr lang="en-US" sz="1700" kern="1200" smtClean="0">
                  <a:solidFill>
                    <a:srgbClr val="000000"/>
                  </a:solidFill>
                  <a:latin typeface="Arial" panose="020B0604020202020204" pitchFamily="34" charset="0"/>
                  <a:cs typeface="Arial" panose="020B0604020202020204" pitchFamily="34" charset="0"/>
                </a:rPr>
                <a:t>1.</a:t>
              </a:r>
              <a:endParaRPr lang="vi-VN" sz="1700" kern="1200">
                <a:solidFill>
                  <a:srgbClr val="000000"/>
                </a:solidFill>
                <a:latin typeface="Arial" panose="020B0604020202020204" pitchFamily="34" charset="0"/>
                <a:cs typeface="Arial" panose="020B0604020202020204" pitchFamily="34" charset="0"/>
              </a:endParaRPr>
            </a:p>
          </p:txBody>
        </p:sp>
        <p:pic>
          <p:nvPicPr>
            <p:cNvPr id="37" name="Picture 2" descr="https://cdn-icons-png.flaticon.com/128/595/59580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5313402" y="4152697"/>
            <a:ext cx="2276284" cy="530779"/>
            <a:chOff x="1371600" y="5219700"/>
            <a:chExt cx="6149453" cy="1433787"/>
          </a:xfrm>
        </p:grpSpPr>
        <p:sp>
          <p:nvSpPr>
            <p:cNvPr id="39" name="Rounded Rectangle 38"/>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1700" kern="1200">
                  <a:solidFill>
                    <a:srgbClr val="000000"/>
                  </a:solidFill>
                  <a:latin typeface="Arial" panose="020B0604020202020204" pitchFamily="34" charset="0"/>
                  <a:cs typeface="Arial" panose="020B0604020202020204" pitchFamily="34" charset="0"/>
                </a:rPr>
                <a:t>D</a:t>
              </a:r>
              <a:r>
                <a:rPr lang="en-US" sz="1700" kern="1200">
                  <a:solidFill>
                    <a:srgbClr val="000000"/>
                  </a:solidFill>
                  <a:latin typeface="Arial" panose="020B0604020202020204" pitchFamily="34" charset="0"/>
                  <a:cs typeface="Arial" panose="020B0604020202020204" pitchFamily="34" charset="0"/>
                </a:rPr>
                <a:t>. </a:t>
              </a:r>
              <a:r>
                <a:rPr lang="en-US" sz="1700" kern="1200" smtClean="0">
                  <a:solidFill>
                    <a:srgbClr val="000000"/>
                  </a:solidFill>
                  <a:latin typeface="Arial" panose="020B0604020202020204" pitchFamily="34" charset="0"/>
                  <a:cs typeface="Arial" panose="020B0604020202020204" pitchFamily="34" charset="0"/>
                </a:rPr>
                <a:t>1,4.</a:t>
              </a:r>
              <a:endParaRPr lang="vi-VN" sz="1700" kern="1200">
                <a:solidFill>
                  <a:srgbClr val="000000"/>
                </a:solidFill>
                <a:latin typeface="Arial" panose="020B0604020202020204" pitchFamily="34" charset="0"/>
                <a:cs typeface="Arial" panose="020B0604020202020204" pitchFamily="34" charset="0"/>
              </a:endParaRPr>
            </a:p>
          </p:txBody>
        </p:sp>
        <p:pic>
          <p:nvPicPr>
            <p:cNvPr id="40" name="Picture 2" descr="https://cdn-icons-png.flaticon.com/128/595/59580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5313402" y="4134798"/>
            <a:ext cx="2277941" cy="580539"/>
            <a:chOff x="1976723" y="6795013"/>
            <a:chExt cx="6153930" cy="1568204"/>
          </a:xfrm>
        </p:grpSpPr>
        <p:sp>
          <p:nvSpPr>
            <p:cNvPr id="43" name="Rounded Rectangle 42"/>
            <p:cNvSpPr/>
            <p:nvPr/>
          </p:nvSpPr>
          <p:spPr>
            <a:xfrm>
              <a:off x="2595615" y="6984061"/>
              <a:ext cx="5535038" cy="1022753"/>
            </a:xfrm>
            <a:prstGeom prst="roundRect">
              <a:avLst/>
            </a:prstGeom>
            <a:solidFill>
              <a:schemeClr val="accent5">
                <a:lumMod val="20000"/>
                <a:lumOff val="80000"/>
              </a:schemeClr>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buClrTx/>
              </a:pPr>
              <a:r>
                <a:rPr lang="en-US" sz="1700" kern="1200" smtClean="0">
                  <a:solidFill>
                    <a:srgbClr val="000000"/>
                  </a:solidFill>
                  <a:latin typeface="Arial" panose="020B0604020202020204" pitchFamily="34" charset="0"/>
                  <a:cs typeface="Arial" panose="020B0604020202020204" pitchFamily="34" charset="0"/>
                </a:rPr>
                <a:t>D. </a:t>
              </a:r>
              <a:r>
                <a:rPr lang="en-US" sz="1700" kern="1200" smtClean="0">
                  <a:solidFill>
                    <a:srgbClr val="000000"/>
                  </a:solidFill>
                  <a:latin typeface="Arial" panose="020B0604020202020204" pitchFamily="34" charset="0"/>
                  <a:cs typeface="Arial" panose="020B0604020202020204" pitchFamily="34" charset="0"/>
                </a:rPr>
                <a:t>1</a:t>
              </a:r>
              <a:r>
                <a:rPr lang="en-US" sz="1700" kern="1200" smtClean="0">
                  <a:solidFill>
                    <a:srgbClr val="000000"/>
                  </a:solidFill>
                  <a:latin typeface="Arial" panose="020B0604020202020204" pitchFamily="34" charset="0"/>
                  <a:cs typeface="Arial" panose="020B0604020202020204" pitchFamily="34" charset="0"/>
                </a:rPr>
                <a:t>,4.</a:t>
              </a:r>
              <a:endParaRPr lang="vi-VN" sz="1700" kern="1200">
                <a:solidFill>
                  <a:srgbClr val="000000"/>
                </a:solidFill>
                <a:cs typeface="Arial" panose="020B0604020202020204" pitchFamily="34" charset="0"/>
              </a:endParaRPr>
            </a:p>
          </p:txBody>
        </p:sp>
        <p:pic>
          <p:nvPicPr>
            <p:cNvPr id="44" name="Picture 4" descr="https://cdn-icons-png.flaticon.com/128/447/44792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976723" y="6795013"/>
              <a:ext cx="1508916" cy="1568204"/>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mc:Choice xmlns:a14="http://schemas.microsoft.com/office/drawing/2010/main" Requires="a14">
          <p:graphicFrame>
            <p:nvGraphicFramePr>
              <p:cNvPr id="45" name="Table 44"/>
              <p:cNvGraphicFramePr>
                <a:graphicFrameLocks noGrp="1"/>
              </p:cNvGraphicFramePr>
              <p:nvPr>
                <p:extLst>
                  <p:ext uri="{D42A27DB-BD31-4B8C-83A1-F6EECF244321}">
                    <p14:modId xmlns:p14="http://schemas.microsoft.com/office/powerpoint/2010/main" val="2600009577"/>
                  </p:ext>
                </p:extLst>
              </p:nvPr>
            </p:nvGraphicFramePr>
            <p:xfrm>
              <a:off x="2530501" y="1946533"/>
              <a:ext cx="4114800" cy="518160"/>
            </p:xfrm>
            <a:graphic>
              <a:graphicData uri="http://schemas.openxmlformats.org/drawingml/2006/table">
                <a:tbl>
                  <a:tblPr firstRow="1" firstCol="1" bandRow="1"/>
                  <a:tblGrid>
                    <a:gridCol w="1028488">
                      <a:extLst>
                        <a:ext uri="{9D8B030D-6E8A-4147-A177-3AD203B41FA5}">
                          <a16:colId xmlns:a16="http://schemas.microsoft.com/office/drawing/2014/main" val="1933521520"/>
                        </a:ext>
                      </a:extLst>
                    </a:gridCol>
                    <a:gridCol w="1028488">
                      <a:extLst>
                        <a:ext uri="{9D8B030D-6E8A-4147-A177-3AD203B41FA5}">
                          <a16:colId xmlns:a16="http://schemas.microsoft.com/office/drawing/2014/main" val="2828385260"/>
                        </a:ext>
                      </a:extLst>
                    </a:gridCol>
                    <a:gridCol w="1028912">
                      <a:extLst>
                        <a:ext uri="{9D8B030D-6E8A-4147-A177-3AD203B41FA5}">
                          <a16:colId xmlns:a16="http://schemas.microsoft.com/office/drawing/2014/main" val="2272476342"/>
                        </a:ext>
                      </a:extLst>
                    </a:gridCol>
                    <a:gridCol w="1028912">
                      <a:extLst>
                        <a:ext uri="{9D8B030D-6E8A-4147-A177-3AD203B41FA5}">
                          <a16:colId xmlns:a16="http://schemas.microsoft.com/office/drawing/2014/main" val="2031844406"/>
                        </a:ext>
                      </a:extLst>
                    </a:gridCol>
                  </a:tblGrid>
                  <a:tr h="258568">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a:effectLst/>
                                    <a:latin typeface="Cambria Math" panose="02040503050406030204" pitchFamily="18" charset="0"/>
                                    <a:ea typeface="Aptos"/>
                                    <a:cs typeface="Times New Roman" panose="02020603050405020304" pitchFamily="18" charset="0"/>
                                  </a:rPr>
                                  <m:t>𝑋</m:t>
                                </m:r>
                              </m:oMath>
                            </m:oMathPara>
                          </a14:m>
                          <a:endParaRPr lang="en-US" sz="1700" kern="100">
                            <a:effectLst/>
                            <a:latin typeface="Arial" panose="020B0604020202020204" pitchFamily="34" charset="0"/>
                            <a:ea typeface="Aptos"/>
                            <a:cs typeface="Arial" panose="020B0604020202020204" pitchFamily="34" charset="0"/>
                          </a:endParaRPr>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effectLst/>
                                    <a:latin typeface="Cambria Math" panose="02040503050406030204" pitchFamily="18" charset="0"/>
                                    <a:ea typeface="Aptos"/>
                                    <a:cs typeface="Arial" panose="020B0604020202020204" pitchFamily="34" charset="0"/>
                                  </a:rPr>
                                  <m:t>−5</m:t>
                                </m:r>
                              </m:oMath>
                            </m:oMathPara>
                          </a14:m>
                          <a:endParaRPr lang="en-US" sz="1700" kern="100">
                            <a:effectLst/>
                            <a:latin typeface="Arial" panose="020B0604020202020204" pitchFamily="34" charset="0"/>
                            <a:ea typeface="Aptos"/>
                            <a:cs typeface="Arial" panose="020B0604020202020204" pitchFamily="34" charset="0"/>
                          </a:endParaRPr>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effectLst/>
                                    <a:latin typeface="Cambria Math" panose="02040503050406030204" pitchFamily="18" charset="0"/>
                                    <a:ea typeface="Aptos"/>
                                    <a:cs typeface="Arial" panose="020B0604020202020204" pitchFamily="34" charset="0"/>
                                  </a:rPr>
                                  <m:t>1</m:t>
                                </m:r>
                              </m:oMath>
                            </m:oMathPara>
                          </a14:m>
                          <a:endParaRPr lang="en-US" sz="1700" kern="100">
                            <a:effectLst/>
                            <a:latin typeface="Arial" panose="020B0604020202020204" pitchFamily="34" charset="0"/>
                            <a:ea typeface="Aptos"/>
                            <a:cs typeface="Arial" panose="020B0604020202020204" pitchFamily="34" charset="0"/>
                          </a:endParaRPr>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effectLst/>
                                    <a:latin typeface="Cambria Math" panose="02040503050406030204" pitchFamily="18" charset="0"/>
                                    <a:ea typeface="Aptos"/>
                                    <a:cs typeface="Arial" panose="020B0604020202020204" pitchFamily="34" charset="0"/>
                                  </a:rPr>
                                  <m:t>5</m:t>
                                </m:r>
                              </m:oMath>
                            </m:oMathPara>
                          </a14:m>
                          <a:endParaRPr lang="en-US" sz="1700" kern="100">
                            <a:effectLst/>
                            <a:latin typeface="Arial" panose="020B0604020202020204" pitchFamily="34" charset="0"/>
                            <a:ea typeface="Aptos"/>
                            <a:cs typeface="Arial" panose="020B0604020202020204" pitchFamily="34" charset="0"/>
                          </a:endParaRPr>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4162783"/>
                      </a:ext>
                    </a:extLst>
                  </a:tr>
                  <a:tr h="258568">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a:effectLst/>
                                    <a:latin typeface="Cambria Math" panose="02040503050406030204" pitchFamily="18" charset="0"/>
                                    <a:ea typeface="Aptos"/>
                                    <a:cs typeface="Times New Roman" panose="02020603050405020304" pitchFamily="18" charset="0"/>
                                  </a:rPr>
                                  <m:t>𝑃</m:t>
                                </m:r>
                              </m:oMath>
                            </m:oMathPara>
                          </a14:m>
                          <a:endParaRPr lang="en-US" sz="1700" kern="100">
                            <a:effectLst/>
                            <a:latin typeface="Arial" panose="020B0604020202020204" pitchFamily="34" charset="0"/>
                            <a:ea typeface="Aptos"/>
                            <a:cs typeface="Arial" panose="020B0604020202020204" pitchFamily="34" charset="0"/>
                          </a:endParaRPr>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effectLst/>
                                    <a:latin typeface="Cambria Math" panose="02040503050406030204" pitchFamily="18" charset="0"/>
                                    <a:ea typeface="Aptos"/>
                                    <a:cs typeface="Arial" panose="020B0604020202020204" pitchFamily="34" charset="0"/>
                                  </a:rPr>
                                  <m:t>0,2</m:t>
                                </m:r>
                              </m:oMath>
                            </m:oMathPara>
                          </a14:m>
                          <a:endParaRPr lang="en-US" sz="1700" kern="100">
                            <a:effectLst/>
                            <a:latin typeface="Arial" panose="020B0604020202020204" pitchFamily="34" charset="0"/>
                            <a:ea typeface="Aptos"/>
                            <a:cs typeface="Arial" panose="020B0604020202020204" pitchFamily="34" charset="0"/>
                          </a:endParaRPr>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effectLst/>
                                    <a:latin typeface="Cambria Math" panose="02040503050406030204" pitchFamily="18" charset="0"/>
                                    <a:ea typeface="Aptos"/>
                                    <a:cs typeface="Arial" panose="020B0604020202020204" pitchFamily="34" charset="0"/>
                                  </a:rPr>
                                  <m:t>0,4</m:t>
                                </m:r>
                              </m:oMath>
                            </m:oMathPara>
                          </a14:m>
                          <a:endParaRPr lang="en-US" sz="1700" kern="100">
                            <a:effectLst/>
                            <a:latin typeface="Arial" panose="020B0604020202020204" pitchFamily="34" charset="0"/>
                            <a:ea typeface="Aptos"/>
                            <a:cs typeface="Arial" panose="020B0604020202020204" pitchFamily="34" charset="0"/>
                          </a:endParaRPr>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14:m>
                            <m:oMathPara xmlns:m="http://schemas.openxmlformats.org/officeDocument/2006/math">
                              <m:oMathParaPr>
                                <m:jc m:val="centerGroup"/>
                              </m:oMathParaPr>
                              <m:oMath xmlns:m="http://schemas.openxmlformats.org/officeDocument/2006/math">
                                <m:r>
                                  <a:rPr lang="nl-NL" sz="1700" i="1" kern="0" smtClean="0">
                                    <a:effectLst/>
                                    <a:latin typeface="Cambria Math" panose="02040503050406030204" pitchFamily="18" charset="0"/>
                                    <a:ea typeface="Aptos"/>
                                    <a:cs typeface="Arial" panose="020B0604020202020204" pitchFamily="34" charset="0"/>
                                  </a:rPr>
                                  <m:t>0,4</m:t>
                                </m:r>
                              </m:oMath>
                            </m:oMathPara>
                          </a14:m>
                          <a:endParaRPr lang="en-US" sz="1700" kern="100">
                            <a:effectLst/>
                            <a:latin typeface="Arial" panose="020B0604020202020204" pitchFamily="34" charset="0"/>
                            <a:ea typeface="Aptos"/>
                            <a:cs typeface="Arial" panose="020B0604020202020204" pitchFamily="34" charset="0"/>
                          </a:endParaRPr>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991637"/>
                      </a:ext>
                    </a:extLst>
                  </a:tr>
                </a:tbl>
              </a:graphicData>
            </a:graphic>
          </p:graphicFrame>
        </mc:Choice>
        <mc:Fallback>
          <p:graphicFrame>
            <p:nvGraphicFramePr>
              <p:cNvPr id="45" name="Table 44"/>
              <p:cNvGraphicFramePr>
                <a:graphicFrameLocks noGrp="1"/>
              </p:cNvGraphicFramePr>
              <p:nvPr>
                <p:extLst>
                  <p:ext uri="{D42A27DB-BD31-4B8C-83A1-F6EECF244321}">
                    <p14:modId xmlns:p14="http://schemas.microsoft.com/office/powerpoint/2010/main" val="2600009577"/>
                  </p:ext>
                </p:extLst>
              </p:nvPr>
            </p:nvGraphicFramePr>
            <p:xfrm>
              <a:off x="2530501" y="1946533"/>
              <a:ext cx="4114800" cy="518160"/>
            </p:xfrm>
            <a:graphic>
              <a:graphicData uri="http://schemas.openxmlformats.org/drawingml/2006/table">
                <a:tbl>
                  <a:tblPr firstRow="1" firstCol="1" bandRow="1"/>
                  <a:tblGrid>
                    <a:gridCol w="1028488">
                      <a:extLst>
                        <a:ext uri="{9D8B030D-6E8A-4147-A177-3AD203B41FA5}">
                          <a16:colId xmlns:a16="http://schemas.microsoft.com/office/drawing/2014/main" val="1933521520"/>
                        </a:ext>
                      </a:extLst>
                    </a:gridCol>
                    <a:gridCol w="1028488">
                      <a:extLst>
                        <a:ext uri="{9D8B030D-6E8A-4147-A177-3AD203B41FA5}">
                          <a16:colId xmlns:a16="http://schemas.microsoft.com/office/drawing/2014/main" val="2828385260"/>
                        </a:ext>
                      </a:extLst>
                    </a:gridCol>
                    <a:gridCol w="1028912">
                      <a:extLst>
                        <a:ext uri="{9D8B030D-6E8A-4147-A177-3AD203B41FA5}">
                          <a16:colId xmlns:a16="http://schemas.microsoft.com/office/drawing/2014/main" val="2272476342"/>
                        </a:ext>
                      </a:extLst>
                    </a:gridCol>
                    <a:gridCol w="1028912">
                      <a:extLst>
                        <a:ext uri="{9D8B030D-6E8A-4147-A177-3AD203B41FA5}">
                          <a16:colId xmlns:a16="http://schemas.microsoft.com/office/drawing/2014/main" val="2031844406"/>
                        </a:ext>
                      </a:extLst>
                    </a:gridCol>
                  </a:tblGrid>
                  <a:tr h="259080">
                    <a:tc>
                      <a:txBody>
                        <a:bodyPr/>
                        <a:lstStyle/>
                        <a:p>
                          <a:endParaRPr lang="en-US"/>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592" t="-2326" r="-301183" b="-106977"/>
                          </a:stretch>
                        </a:blipFill>
                      </a:tcPr>
                    </a:tc>
                    <a:tc>
                      <a:txBody>
                        <a:bodyPr/>
                        <a:lstStyle/>
                        <a:p>
                          <a:endParaRPr lang="en-US"/>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100592" t="-2326" r="-201183" b="-106977"/>
                          </a:stretch>
                        </a:blipFill>
                      </a:tcPr>
                    </a:tc>
                    <a:tc>
                      <a:txBody>
                        <a:bodyPr/>
                        <a:lstStyle/>
                        <a:p>
                          <a:endParaRPr lang="en-US"/>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200592" t="-2326" r="-101183" b="-106977"/>
                          </a:stretch>
                        </a:blipFill>
                      </a:tcPr>
                    </a:tc>
                    <a:tc>
                      <a:txBody>
                        <a:bodyPr/>
                        <a:lstStyle/>
                        <a:p>
                          <a:endParaRPr lang="en-US"/>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300592" t="-2326" r="-1183" b="-106977"/>
                          </a:stretch>
                        </a:blipFill>
                      </a:tcPr>
                    </a:tc>
                    <a:extLst>
                      <a:ext uri="{0D108BD9-81ED-4DB2-BD59-A6C34878D82A}">
                        <a16:rowId xmlns:a16="http://schemas.microsoft.com/office/drawing/2014/main" val="1204162783"/>
                      </a:ext>
                    </a:extLst>
                  </a:tr>
                  <a:tr h="259080">
                    <a:tc>
                      <a:txBody>
                        <a:bodyPr/>
                        <a:lstStyle/>
                        <a:p>
                          <a:endParaRPr lang="en-US"/>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592" t="-102326" r="-301183" b="-6977"/>
                          </a:stretch>
                        </a:blipFill>
                      </a:tcPr>
                    </a:tc>
                    <a:tc>
                      <a:txBody>
                        <a:bodyPr/>
                        <a:lstStyle/>
                        <a:p>
                          <a:endParaRPr lang="en-US"/>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100592" t="-102326" r="-201183" b="-6977"/>
                          </a:stretch>
                        </a:blipFill>
                      </a:tcPr>
                    </a:tc>
                    <a:tc>
                      <a:txBody>
                        <a:bodyPr/>
                        <a:lstStyle/>
                        <a:p>
                          <a:endParaRPr lang="en-US"/>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200592" t="-102326" r="-101183" b="-6977"/>
                          </a:stretch>
                        </a:blipFill>
                      </a:tcPr>
                    </a:tc>
                    <a:tc>
                      <a:txBody>
                        <a:bodyPr/>
                        <a:lstStyle/>
                        <a:p>
                          <a:endParaRPr lang="en-US"/>
                        </a:p>
                      </a:txBody>
                      <a:tcPr marL="45748" marR="457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0"/>
                          <a:stretch>
                            <a:fillRect l="-300592" t="-102326" r="-1183" b="-6977"/>
                          </a:stretch>
                        </a:blipFill>
                      </a:tcPr>
                    </a:tc>
                    <a:extLst>
                      <a:ext uri="{0D108BD9-81ED-4DB2-BD59-A6C34878D82A}">
                        <a16:rowId xmlns:a16="http://schemas.microsoft.com/office/drawing/2014/main" val="417991637"/>
                      </a:ext>
                    </a:extLst>
                  </a:tr>
                </a:tbl>
              </a:graphicData>
            </a:graphic>
          </p:graphicFrame>
        </mc:Fallback>
      </mc:AlternateContent>
      <mc:AlternateContent xmlns:mc="http://schemas.openxmlformats.org/markup-compatibility/2006">
        <mc:Choice xmlns:a14="http://schemas.microsoft.com/office/drawing/2010/main" Requires="a14">
          <p:sp>
            <p:nvSpPr>
              <p:cNvPr id="46" name="Rectangle 45"/>
              <p:cNvSpPr/>
              <p:nvPr/>
            </p:nvSpPr>
            <p:spPr>
              <a:xfrm>
                <a:off x="1365591" y="2601907"/>
                <a:ext cx="1778051" cy="436273"/>
              </a:xfrm>
              <a:prstGeom prst="rect">
                <a:avLst/>
              </a:prstGeom>
            </p:spPr>
            <p:txBody>
              <a:bodyPr wrap="none">
                <a:spAutoFit/>
              </a:bodyPr>
              <a:lstStyle/>
              <a:p>
                <a:pPr>
                  <a:lnSpc>
                    <a:spcPct val="150000"/>
                  </a:lnSpc>
                </a:pPr>
                <a:r>
                  <a:rPr lang="fr-FR" sz="1700" kern="100">
                    <a:latin typeface="Arial" panose="020B0604020202020204" pitchFamily="34" charset="0"/>
                    <a:ea typeface="Aptos"/>
                    <a:cs typeface="Arial" panose="020B0604020202020204" pitchFamily="34" charset="0"/>
                  </a:rPr>
                  <a:t>Kì vọng của </a:t>
                </a:r>
                <a14:m>
                  <m:oMath xmlns:m="http://schemas.openxmlformats.org/officeDocument/2006/math">
                    <m:r>
                      <a:rPr lang="fr-FR" sz="1700" i="1" kern="100" smtClean="0">
                        <a:latin typeface="Cambria Math" panose="02040503050406030204" pitchFamily="18" charset="0"/>
                        <a:ea typeface="Aptos"/>
                        <a:cs typeface="Arial" panose="020B0604020202020204" pitchFamily="34" charset="0"/>
                      </a:rPr>
                      <m:t>𝑋</m:t>
                    </m:r>
                  </m:oMath>
                </a14:m>
                <a:r>
                  <a:rPr lang="fr-FR" sz="1700" kern="100">
                    <a:latin typeface="Arial" panose="020B0604020202020204" pitchFamily="34" charset="0"/>
                    <a:ea typeface="Aptos"/>
                    <a:cs typeface="Arial" panose="020B0604020202020204" pitchFamily="34" charset="0"/>
                  </a:rPr>
                  <a:t> là</a:t>
                </a:r>
                <a:endParaRPr lang="en-US" sz="1700" kern="100">
                  <a:effectLst/>
                  <a:latin typeface="Arial" panose="020B0604020202020204" pitchFamily="34" charset="0"/>
                  <a:ea typeface="Aptos"/>
                  <a:cs typeface="Arial" panose="020B0604020202020204" pitchFamily="34" charset="0"/>
                </a:endParaRPr>
              </a:p>
            </p:txBody>
          </p:sp>
        </mc:Choice>
        <mc:Fallback>
          <p:sp>
            <p:nvSpPr>
              <p:cNvPr id="46" name="Rectangle 45"/>
              <p:cNvSpPr>
                <a:spLocks noRot="1" noChangeAspect="1" noMove="1" noResize="1" noEditPoints="1" noAdjustHandles="1" noChangeArrowheads="1" noChangeShapeType="1" noTextEdit="1"/>
              </p:cNvSpPr>
              <p:nvPr/>
            </p:nvSpPr>
            <p:spPr>
              <a:xfrm>
                <a:off x="1365591" y="2601907"/>
                <a:ext cx="1778051" cy="436273"/>
              </a:xfrm>
              <a:prstGeom prst="rect">
                <a:avLst/>
              </a:prstGeom>
              <a:blipFill>
                <a:blip r:embed="rId11"/>
                <a:stretch>
                  <a:fillRect l="-2055" r="-1027" b="-19718"/>
                </a:stretch>
              </a:blipFill>
            </p:spPr>
            <p:txBody>
              <a:bodyPr/>
              <a:lstStyle/>
              <a:p>
                <a:r>
                  <a:rPr lang="en-US">
                    <a:noFill/>
                  </a:rPr>
                  <a:t> </a:t>
                </a:r>
              </a:p>
            </p:txBody>
          </p:sp>
        </mc:Fallback>
      </mc:AlternateContent>
    </p:spTree>
    <p:extLst>
      <p:ext uri="{BB962C8B-B14F-4D97-AF65-F5344CB8AC3E}">
        <p14:creationId xmlns:p14="http://schemas.microsoft.com/office/powerpoint/2010/main" val="22343987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2">
            <a:extLst>
              <a:ext uri="{FF2B5EF4-FFF2-40B4-BE49-F238E27FC236}">
                <a16:creationId xmlns:a16="http://schemas.microsoft.com/office/drawing/2014/main" id="{9318DFCE-021B-7067-3804-76669ADCB48E}"/>
              </a:ext>
            </a:extLst>
          </p:cNvPr>
          <p:cNvSpPr/>
          <p:nvPr/>
        </p:nvSpPr>
        <p:spPr>
          <a:xfrm>
            <a:off x="212764" y="-1024335"/>
            <a:ext cx="8718470" cy="6017754"/>
          </a:xfrm>
          <a:custGeom>
            <a:avLst/>
            <a:gdLst/>
            <a:ahLst/>
            <a:cxnLst/>
            <a:rect l="l" t="t" r="r" b="b"/>
            <a:pathLst>
              <a:path w="6650182" h="4114800">
                <a:moveTo>
                  <a:pt x="0" y="0"/>
                </a:moveTo>
                <a:lnTo>
                  <a:pt x="6650182" y="0"/>
                </a:lnTo>
                <a:lnTo>
                  <a:pt x="6650182"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pic>
        <p:nvPicPr>
          <p:cNvPr id="53" name="Picture 19">
            <a:hlinkClick r:id="rId5" action="ppaction://hlinksldjump"/>
            <a:extLst>
              <a:ext uri="{FF2B5EF4-FFF2-40B4-BE49-F238E27FC236}">
                <a16:creationId xmlns:a16="http://schemas.microsoft.com/office/drawing/2014/main" id="{470CDF39-3AC6-786E-14A6-77A2A1D10D83}"/>
              </a:ext>
            </a:extLst>
          </p:cNvPr>
          <p:cNvPicPr>
            <a:picLocks noChangeAspect="1"/>
          </p:cNvPicPr>
          <p:nvPr/>
        </p:nvPicPr>
        <p:blipFill>
          <a:blip r:embed="rId6"/>
          <a:srcRect/>
          <a:stretch>
            <a:fillRect/>
          </a:stretch>
        </p:blipFill>
        <p:spPr>
          <a:xfrm>
            <a:off x="21327" y="3787292"/>
            <a:ext cx="1344264" cy="1310903"/>
          </a:xfrm>
          <a:prstGeom prst="rect">
            <a:avLst/>
          </a:prstGeom>
        </p:spPr>
      </p:pic>
      <p:sp>
        <p:nvSpPr>
          <p:cNvPr id="54" name="TextBox 53"/>
          <p:cNvSpPr txBox="1"/>
          <p:nvPr/>
        </p:nvSpPr>
        <p:spPr>
          <a:xfrm>
            <a:off x="781226" y="1394831"/>
            <a:ext cx="7565643" cy="1661993"/>
          </a:xfrm>
          <a:prstGeom prst="rect">
            <a:avLst/>
          </a:prstGeom>
          <a:noFill/>
        </p:spPr>
        <p:txBody>
          <a:bodyPr wrap="square" rtlCol="0">
            <a:spAutoFit/>
          </a:bodyPr>
          <a:lstStyle/>
          <a:p>
            <a:pPr algn="just">
              <a:lnSpc>
                <a:spcPct val="150000"/>
              </a:lnSpc>
            </a:pPr>
            <a:r>
              <a:rPr lang="en-US" sz="1700" b="1" kern="100">
                <a:latin typeface="Arial" panose="020B0604020202020204" pitchFamily="34" charset="0"/>
                <a:ea typeface="Aptos"/>
                <a:cs typeface="Arial" panose="020B0604020202020204" pitchFamily="34" charset="0"/>
              </a:rPr>
              <a:t>Câu 3.</a:t>
            </a:r>
            <a:r>
              <a:rPr lang="en-US" sz="1700" kern="100">
                <a:latin typeface="Arial" panose="020B0604020202020204" pitchFamily="34" charset="0"/>
                <a:ea typeface="Aptos"/>
                <a:cs typeface="Arial" panose="020B0604020202020204" pitchFamily="34" charset="0"/>
              </a:rPr>
              <a:t> Tỉ lệ người lao động có bằng đại học ở một khu công nghiệp là 30%. Tiến hành phỏng vấn lần lượt 10 người lao động được lựa chọn ngẫu nhiên một cách độc lập từ khu công nghiệp đó. Xác suất của biến cố: “Có đúng 3 trong 10 người được phỏng vấn có bằng đại học” thuộc khoảng:</a:t>
            </a:r>
          </a:p>
        </p:txBody>
      </p:sp>
      <p:grpSp>
        <p:nvGrpSpPr>
          <p:cNvPr id="55" name="Group 54"/>
          <p:cNvGrpSpPr/>
          <p:nvPr/>
        </p:nvGrpSpPr>
        <p:grpSpPr>
          <a:xfrm>
            <a:off x="1503402" y="3428904"/>
            <a:ext cx="2276284" cy="530779"/>
            <a:chOff x="1371600" y="5219700"/>
            <a:chExt cx="6149453" cy="1433787"/>
          </a:xfrm>
        </p:grpSpPr>
        <p:sp>
          <p:nvSpPr>
            <p:cNvPr id="56" name="Rounded Rectangle 55"/>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1700" kern="1200">
                  <a:solidFill>
                    <a:srgbClr val="000000"/>
                  </a:solidFill>
                  <a:latin typeface="Arial" panose="020B0604020202020204" pitchFamily="34" charset="0"/>
                  <a:cs typeface="Arial" panose="020B0604020202020204" pitchFamily="34" charset="0"/>
                </a:rPr>
                <a:t>A. (</a:t>
              </a:r>
              <a:r>
                <a:rPr lang="en-US" sz="1700" kern="1200">
                  <a:solidFill>
                    <a:srgbClr val="000000"/>
                  </a:solidFill>
                  <a:latin typeface="Arial" panose="020B0604020202020204" pitchFamily="34" charset="0"/>
                  <a:cs typeface="Arial" panose="020B0604020202020204" pitchFamily="34" charset="0"/>
                </a:rPr>
                <a:t>0,1;0,2</a:t>
              </a:r>
              <a:r>
                <a:rPr lang="en-US" sz="1700" kern="1200" smtClean="0">
                  <a:solidFill>
                    <a:srgbClr val="000000"/>
                  </a:solidFill>
                  <a:latin typeface="Arial" panose="020B0604020202020204" pitchFamily="34" charset="0"/>
                  <a:cs typeface="Arial" panose="020B0604020202020204" pitchFamily="34" charset="0"/>
                </a:rPr>
                <a:t>).</a:t>
              </a:r>
              <a:endParaRPr lang="vi-VN" sz="1700" kern="1200">
                <a:solidFill>
                  <a:srgbClr val="000000"/>
                </a:solidFill>
                <a:latin typeface="Arial" panose="020B0604020202020204" pitchFamily="34" charset="0"/>
                <a:cs typeface="Arial" panose="020B0604020202020204" pitchFamily="34" charset="0"/>
              </a:endParaRPr>
            </a:p>
          </p:txBody>
        </p:sp>
        <p:pic>
          <p:nvPicPr>
            <p:cNvPr id="57" name="Picture 2" descr="https://cdn-icons-png.flaticon.com/128/595/5958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p:cNvGrpSpPr/>
          <p:nvPr/>
        </p:nvGrpSpPr>
        <p:grpSpPr>
          <a:xfrm>
            <a:off x="5313402" y="3428904"/>
            <a:ext cx="2276284" cy="530779"/>
            <a:chOff x="1371600" y="5219700"/>
            <a:chExt cx="6149453" cy="1433787"/>
          </a:xfrm>
        </p:grpSpPr>
        <p:sp>
          <p:nvSpPr>
            <p:cNvPr id="59" name="Rounded Rectangle 58"/>
            <p:cNvSpPr/>
            <p:nvPr/>
          </p:nvSpPr>
          <p:spPr>
            <a:xfrm>
              <a:off x="1986015" y="5372101"/>
              <a:ext cx="5535038" cy="1022754"/>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1700" kern="1200">
                  <a:solidFill>
                    <a:srgbClr val="000000"/>
                  </a:solidFill>
                  <a:latin typeface="Arial" panose="020B0604020202020204" pitchFamily="34" charset="0"/>
                  <a:cs typeface="Arial" panose="020B0604020202020204" pitchFamily="34" charset="0"/>
                </a:rPr>
                <a:t>B. (</a:t>
              </a:r>
              <a:r>
                <a:rPr lang="en-US" sz="1700" kern="1200">
                  <a:solidFill>
                    <a:srgbClr val="000000"/>
                  </a:solidFill>
                  <a:latin typeface="Arial" panose="020B0604020202020204" pitchFamily="34" charset="0"/>
                  <a:cs typeface="Arial" panose="020B0604020202020204" pitchFamily="34" charset="0"/>
                </a:rPr>
                <a:t>0,2;0,3</a:t>
              </a:r>
              <a:r>
                <a:rPr lang="en-US" sz="1700" kern="1200" smtClean="0">
                  <a:solidFill>
                    <a:srgbClr val="000000"/>
                  </a:solidFill>
                  <a:latin typeface="Arial" panose="020B0604020202020204" pitchFamily="34" charset="0"/>
                  <a:cs typeface="Arial" panose="020B0604020202020204" pitchFamily="34" charset="0"/>
                </a:rPr>
                <a:t>).</a:t>
              </a:r>
              <a:endParaRPr lang="vi-VN" sz="1700" kern="1200">
                <a:solidFill>
                  <a:srgbClr val="000000"/>
                </a:solidFill>
                <a:latin typeface="Arial" panose="020B0604020202020204" pitchFamily="34" charset="0"/>
                <a:cs typeface="Arial" panose="020B0604020202020204" pitchFamily="34" charset="0"/>
              </a:endParaRPr>
            </a:p>
          </p:txBody>
        </p:sp>
        <p:pic>
          <p:nvPicPr>
            <p:cNvPr id="60" name="Picture 2" descr="https://cdn-icons-png.flaticon.com/128/595/5958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p:cNvGrpSpPr/>
          <p:nvPr/>
        </p:nvGrpSpPr>
        <p:grpSpPr>
          <a:xfrm>
            <a:off x="1503402" y="4152697"/>
            <a:ext cx="2276284" cy="530779"/>
            <a:chOff x="1371600" y="5219700"/>
            <a:chExt cx="6149453" cy="1433787"/>
          </a:xfrm>
        </p:grpSpPr>
        <p:sp>
          <p:nvSpPr>
            <p:cNvPr id="62" name="Rounded Rectangle 61"/>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1700" kern="1200">
                  <a:solidFill>
                    <a:srgbClr val="000000"/>
                  </a:solidFill>
                  <a:latin typeface="Arial" panose="020B0604020202020204" pitchFamily="34" charset="0"/>
                  <a:cs typeface="Arial" panose="020B0604020202020204" pitchFamily="34" charset="0"/>
                </a:rPr>
                <a:t>C</a:t>
              </a:r>
              <a:r>
                <a:rPr lang="en-US" sz="1700" kern="1200">
                  <a:solidFill>
                    <a:srgbClr val="000000"/>
                  </a:solidFill>
                  <a:latin typeface="Arial" panose="020B0604020202020204" pitchFamily="34" charset="0"/>
                  <a:cs typeface="Arial" panose="020B0604020202020204" pitchFamily="34" charset="0"/>
                </a:rPr>
                <a:t>. </a:t>
              </a:r>
              <a:r>
                <a:rPr lang="en-US" sz="1700" kern="1200" smtClean="0">
                  <a:solidFill>
                    <a:srgbClr val="000000"/>
                  </a:solidFill>
                  <a:latin typeface="Arial" panose="020B0604020202020204" pitchFamily="34" charset="0"/>
                  <a:cs typeface="Arial" panose="020B0604020202020204" pitchFamily="34" charset="0"/>
                </a:rPr>
                <a:t>(0,7;0,8).</a:t>
              </a:r>
              <a:endParaRPr lang="vi-VN" sz="1700" kern="1200">
                <a:solidFill>
                  <a:srgbClr val="000000"/>
                </a:solidFill>
                <a:latin typeface="Arial" panose="020B0604020202020204" pitchFamily="34" charset="0"/>
                <a:cs typeface="Arial" panose="020B0604020202020204" pitchFamily="34" charset="0"/>
              </a:endParaRPr>
            </a:p>
          </p:txBody>
        </p:sp>
        <p:pic>
          <p:nvPicPr>
            <p:cNvPr id="63" name="Picture 2" descr="https://cdn-icons-png.flaticon.com/128/595/5958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63"/>
          <p:cNvGrpSpPr/>
          <p:nvPr/>
        </p:nvGrpSpPr>
        <p:grpSpPr>
          <a:xfrm>
            <a:off x="5313402" y="4152697"/>
            <a:ext cx="2276284" cy="530779"/>
            <a:chOff x="1371600" y="5219700"/>
            <a:chExt cx="6149453" cy="1433787"/>
          </a:xfrm>
        </p:grpSpPr>
        <p:sp>
          <p:nvSpPr>
            <p:cNvPr id="65" name="Rounded Rectangle 64"/>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1700" kern="1200">
                  <a:solidFill>
                    <a:srgbClr val="000000"/>
                  </a:solidFill>
                  <a:latin typeface="Arial" panose="020B0604020202020204" pitchFamily="34" charset="0"/>
                  <a:cs typeface="Arial" panose="020B0604020202020204" pitchFamily="34" charset="0"/>
                </a:rPr>
                <a:t>D. </a:t>
              </a:r>
              <a:r>
                <a:rPr lang="en-US" sz="1700" kern="1200" smtClean="0">
                  <a:solidFill>
                    <a:srgbClr val="000000"/>
                  </a:solidFill>
                  <a:latin typeface="Arial" panose="020B0604020202020204" pitchFamily="34" charset="0"/>
                  <a:cs typeface="Arial" panose="020B0604020202020204" pitchFamily="34" charset="0"/>
                </a:rPr>
                <a:t>(</a:t>
              </a:r>
              <a:r>
                <a:rPr lang="en-US" sz="1700" kern="1200">
                  <a:solidFill>
                    <a:srgbClr val="000000"/>
                  </a:solidFill>
                  <a:latin typeface="Arial" panose="020B0604020202020204" pitchFamily="34" charset="0"/>
                  <a:cs typeface="Arial" panose="020B0604020202020204" pitchFamily="34" charset="0"/>
                </a:rPr>
                <a:t>0,8;0,9). </a:t>
              </a:r>
              <a:endParaRPr lang="vi-VN" sz="1700" kern="1200">
                <a:solidFill>
                  <a:srgbClr val="000000"/>
                </a:solidFill>
                <a:latin typeface="Arial" panose="020B0604020202020204" pitchFamily="34" charset="0"/>
                <a:cs typeface="Arial" panose="020B0604020202020204" pitchFamily="34" charset="0"/>
              </a:endParaRPr>
            </a:p>
          </p:txBody>
        </p:sp>
        <p:pic>
          <p:nvPicPr>
            <p:cNvPr id="66" name="Picture 2" descr="https://cdn-icons-png.flaticon.com/128/595/5958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7" name="Group 66"/>
          <p:cNvGrpSpPr/>
          <p:nvPr/>
        </p:nvGrpSpPr>
        <p:grpSpPr>
          <a:xfrm>
            <a:off x="5313402" y="3409951"/>
            <a:ext cx="2277941" cy="580539"/>
            <a:chOff x="1976723" y="6795013"/>
            <a:chExt cx="6153930" cy="1568204"/>
          </a:xfrm>
        </p:grpSpPr>
        <p:sp>
          <p:nvSpPr>
            <p:cNvPr id="68" name="Rounded Rectangle 67"/>
            <p:cNvSpPr/>
            <p:nvPr/>
          </p:nvSpPr>
          <p:spPr>
            <a:xfrm>
              <a:off x="2595615" y="6984061"/>
              <a:ext cx="5535038" cy="1022753"/>
            </a:xfrm>
            <a:prstGeom prst="roundRect">
              <a:avLst/>
            </a:prstGeom>
            <a:solidFill>
              <a:schemeClr val="accent5">
                <a:lumMod val="20000"/>
                <a:lumOff val="80000"/>
              </a:schemeClr>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buClrTx/>
              </a:pPr>
              <a:r>
                <a:rPr lang="en-US" sz="1700" kern="1200">
                  <a:solidFill>
                    <a:srgbClr val="000000"/>
                  </a:solidFill>
                  <a:latin typeface="Arial" panose="020B0604020202020204" pitchFamily="34" charset="0"/>
                  <a:cs typeface="Arial" panose="020B0604020202020204" pitchFamily="34" charset="0"/>
                </a:rPr>
                <a:t>B. (</a:t>
              </a:r>
              <a:r>
                <a:rPr lang="en-US" sz="1700" kern="1200">
                  <a:solidFill>
                    <a:srgbClr val="000000"/>
                  </a:solidFill>
                  <a:latin typeface="Arial" panose="020B0604020202020204" pitchFamily="34" charset="0"/>
                  <a:cs typeface="Arial" panose="020B0604020202020204" pitchFamily="34" charset="0"/>
                </a:rPr>
                <a:t>0,2;0,3</a:t>
              </a:r>
              <a:r>
                <a:rPr lang="en-US" sz="1700" kern="1200" smtClean="0">
                  <a:solidFill>
                    <a:srgbClr val="000000"/>
                  </a:solidFill>
                  <a:latin typeface="Arial" panose="020B0604020202020204" pitchFamily="34" charset="0"/>
                  <a:cs typeface="Arial" panose="020B0604020202020204" pitchFamily="34" charset="0"/>
                </a:rPr>
                <a:t>).</a:t>
              </a:r>
              <a:endParaRPr lang="vi-VN" sz="1700" kern="1200">
                <a:solidFill>
                  <a:srgbClr val="000000"/>
                </a:solidFill>
                <a:cs typeface="Arial" panose="020B0604020202020204" pitchFamily="34" charset="0"/>
              </a:endParaRPr>
            </a:p>
          </p:txBody>
        </p:sp>
        <p:pic>
          <p:nvPicPr>
            <p:cNvPr id="69" name="Picture 4" descr="https://cdn-icons-png.flaticon.com/128/447/44792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976723" y="6795013"/>
              <a:ext cx="1508916" cy="1568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698844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
            <a:extLst>
              <a:ext uri="{FF2B5EF4-FFF2-40B4-BE49-F238E27FC236}">
                <a16:creationId xmlns:a16="http://schemas.microsoft.com/office/drawing/2014/main" id="{9318DFCE-021B-7067-3804-76669ADCB48E}"/>
              </a:ext>
            </a:extLst>
          </p:cNvPr>
          <p:cNvSpPr/>
          <p:nvPr/>
        </p:nvSpPr>
        <p:spPr>
          <a:xfrm>
            <a:off x="212764" y="-1024335"/>
            <a:ext cx="8718470" cy="6017754"/>
          </a:xfrm>
          <a:custGeom>
            <a:avLst/>
            <a:gdLst/>
            <a:ahLst/>
            <a:cxnLst/>
            <a:rect l="l" t="t" r="r" b="b"/>
            <a:pathLst>
              <a:path w="6650182" h="4114800">
                <a:moveTo>
                  <a:pt x="0" y="0"/>
                </a:moveTo>
                <a:lnTo>
                  <a:pt x="6650182" y="0"/>
                </a:lnTo>
                <a:lnTo>
                  <a:pt x="6650182"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pic>
        <p:nvPicPr>
          <p:cNvPr id="35" name="Picture 19">
            <a:hlinkClick r:id="rId5" action="ppaction://hlinksldjump"/>
            <a:extLst>
              <a:ext uri="{FF2B5EF4-FFF2-40B4-BE49-F238E27FC236}">
                <a16:creationId xmlns:a16="http://schemas.microsoft.com/office/drawing/2014/main" id="{470CDF39-3AC6-786E-14A6-77A2A1D10D83}"/>
              </a:ext>
            </a:extLst>
          </p:cNvPr>
          <p:cNvPicPr>
            <a:picLocks noChangeAspect="1"/>
          </p:cNvPicPr>
          <p:nvPr/>
        </p:nvPicPr>
        <p:blipFill>
          <a:blip r:embed="rId6"/>
          <a:srcRect/>
          <a:stretch>
            <a:fillRect/>
          </a:stretch>
        </p:blipFill>
        <p:spPr>
          <a:xfrm>
            <a:off x="21327" y="3787292"/>
            <a:ext cx="1344264" cy="1310903"/>
          </a:xfrm>
          <a:prstGeom prst="rect">
            <a:avLst/>
          </a:prstGeom>
        </p:spPr>
      </p:pic>
      <p:grpSp>
        <p:nvGrpSpPr>
          <p:cNvPr id="37" name="Group 36"/>
          <p:cNvGrpSpPr/>
          <p:nvPr/>
        </p:nvGrpSpPr>
        <p:grpSpPr>
          <a:xfrm>
            <a:off x="1503402" y="3349394"/>
            <a:ext cx="2276284" cy="530779"/>
            <a:chOff x="1371600" y="5219700"/>
            <a:chExt cx="6149453" cy="1433787"/>
          </a:xfrm>
        </p:grpSpPr>
        <p:sp>
          <p:nvSpPr>
            <p:cNvPr id="38" name="Rounded Rectangle 37"/>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1700" kern="1200">
                  <a:solidFill>
                    <a:srgbClr val="000000"/>
                  </a:solidFill>
                  <a:latin typeface="Arial" panose="020B0604020202020204" pitchFamily="34" charset="0"/>
                  <a:cs typeface="Arial" panose="020B0604020202020204" pitchFamily="34" charset="0"/>
                </a:rPr>
                <a:t>A</a:t>
              </a:r>
              <a:r>
                <a:rPr lang="en-US" sz="1700" kern="1200">
                  <a:solidFill>
                    <a:srgbClr val="000000"/>
                  </a:solidFill>
                  <a:latin typeface="Arial" panose="020B0604020202020204" pitchFamily="34" charset="0"/>
                  <a:cs typeface="Arial" panose="020B0604020202020204" pitchFamily="34" charset="0"/>
                </a:rPr>
                <a:t>. </a:t>
              </a:r>
              <a:r>
                <a:rPr lang="en-US" sz="1700" kern="1200" smtClean="0">
                  <a:solidFill>
                    <a:srgbClr val="000000"/>
                  </a:solidFill>
                  <a:latin typeface="Arial" panose="020B0604020202020204" pitchFamily="34" charset="0"/>
                  <a:cs typeface="Arial" panose="020B0604020202020204" pitchFamily="34" charset="0"/>
                </a:rPr>
                <a:t>1,875.</a:t>
              </a:r>
              <a:endParaRPr lang="vi-VN" sz="1700" kern="1200">
                <a:solidFill>
                  <a:srgbClr val="000000"/>
                </a:solidFill>
                <a:latin typeface="Arial" panose="020B0604020202020204" pitchFamily="34" charset="0"/>
                <a:cs typeface="Arial" panose="020B0604020202020204" pitchFamily="34" charset="0"/>
              </a:endParaRPr>
            </a:p>
          </p:txBody>
        </p:sp>
        <p:pic>
          <p:nvPicPr>
            <p:cNvPr id="39" name="Picture 2" descr="https://cdn-icons-png.flaticon.com/128/595/5958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5313402" y="3349394"/>
            <a:ext cx="2276284" cy="530779"/>
            <a:chOff x="1371600" y="5219700"/>
            <a:chExt cx="6149453" cy="1433787"/>
          </a:xfrm>
        </p:grpSpPr>
        <p:sp>
          <p:nvSpPr>
            <p:cNvPr id="42" name="Rounded Rectangle 41"/>
            <p:cNvSpPr/>
            <p:nvPr/>
          </p:nvSpPr>
          <p:spPr>
            <a:xfrm>
              <a:off x="1986015" y="5372101"/>
              <a:ext cx="5535038" cy="1022754"/>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1700" kern="1200">
                  <a:solidFill>
                    <a:srgbClr val="000000"/>
                  </a:solidFill>
                  <a:latin typeface="Arial" panose="020B0604020202020204" pitchFamily="34" charset="0"/>
                  <a:cs typeface="Arial" panose="020B0604020202020204" pitchFamily="34" charset="0"/>
                </a:rPr>
                <a:t>B</a:t>
              </a:r>
              <a:r>
                <a:rPr lang="en-US" sz="1700" kern="1200">
                  <a:solidFill>
                    <a:srgbClr val="000000"/>
                  </a:solidFill>
                  <a:latin typeface="Arial" panose="020B0604020202020204" pitchFamily="34" charset="0"/>
                  <a:cs typeface="Arial" panose="020B0604020202020204" pitchFamily="34" charset="0"/>
                </a:rPr>
                <a:t>. </a:t>
              </a:r>
              <a:r>
                <a:rPr lang="en-US" sz="1700" kern="1200" smtClean="0">
                  <a:solidFill>
                    <a:srgbClr val="000000"/>
                  </a:solidFill>
                  <a:latin typeface="Arial" panose="020B0604020202020204" pitchFamily="34" charset="0"/>
                  <a:cs typeface="Arial" panose="020B0604020202020204" pitchFamily="34" charset="0"/>
                </a:rPr>
                <a:t>1,85.</a:t>
              </a:r>
              <a:endParaRPr lang="vi-VN" sz="1700" kern="1200">
                <a:solidFill>
                  <a:srgbClr val="000000"/>
                </a:solidFill>
                <a:latin typeface="Arial" panose="020B0604020202020204" pitchFamily="34" charset="0"/>
                <a:cs typeface="Arial" panose="020B0604020202020204" pitchFamily="34" charset="0"/>
              </a:endParaRPr>
            </a:p>
          </p:txBody>
        </p:sp>
        <p:pic>
          <p:nvPicPr>
            <p:cNvPr id="43" name="Picture 2" descr="https://cdn-icons-png.flaticon.com/128/595/5958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p:cNvGrpSpPr/>
          <p:nvPr/>
        </p:nvGrpSpPr>
        <p:grpSpPr>
          <a:xfrm>
            <a:off x="1503402" y="4089089"/>
            <a:ext cx="2276284" cy="530779"/>
            <a:chOff x="1371600" y="5219700"/>
            <a:chExt cx="6149453" cy="1433787"/>
          </a:xfrm>
        </p:grpSpPr>
        <p:sp>
          <p:nvSpPr>
            <p:cNvPr id="45" name="Rounded Rectangle 44"/>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1700" kern="1200">
                  <a:solidFill>
                    <a:srgbClr val="000000"/>
                  </a:solidFill>
                  <a:latin typeface="Arial" panose="020B0604020202020204" pitchFamily="34" charset="0"/>
                  <a:cs typeface="Arial" panose="020B0604020202020204" pitchFamily="34" charset="0"/>
                </a:rPr>
                <a:t>C</a:t>
              </a:r>
              <a:r>
                <a:rPr lang="en-US" sz="1700" kern="1200">
                  <a:solidFill>
                    <a:srgbClr val="000000"/>
                  </a:solidFill>
                  <a:latin typeface="Arial" panose="020B0604020202020204" pitchFamily="34" charset="0"/>
                  <a:cs typeface="Arial" panose="020B0604020202020204" pitchFamily="34" charset="0"/>
                </a:rPr>
                <a:t>. </a:t>
              </a:r>
              <a:r>
                <a:rPr lang="en-US" sz="1700" kern="1200" smtClean="0">
                  <a:solidFill>
                    <a:srgbClr val="000000"/>
                  </a:solidFill>
                  <a:latin typeface="Arial" panose="020B0604020202020204" pitchFamily="34" charset="0"/>
                  <a:cs typeface="Arial" panose="020B0604020202020204" pitchFamily="34" charset="0"/>
                </a:rPr>
                <a:t>1,75.</a:t>
              </a:r>
              <a:endParaRPr lang="vi-VN" sz="1700" kern="1200">
                <a:solidFill>
                  <a:srgbClr val="000000"/>
                </a:solidFill>
                <a:latin typeface="Arial" panose="020B0604020202020204" pitchFamily="34" charset="0"/>
                <a:cs typeface="Arial" panose="020B0604020202020204" pitchFamily="34" charset="0"/>
              </a:endParaRPr>
            </a:p>
          </p:txBody>
        </p:sp>
        <p:pic>
          <p:nvPicPr>
            <p:cNvPr id="46" name="Picture 2" descr="https://cdn-icons-png.flaticon.com/128/595/5958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5313402" y="4089089"/>
            <a:ext cx="2276284" cy="530779"/>
            <a:chOff x="1371600" y="5219700"/>
            <a:chExt cx="6149453" cy="1433787"/>
          </a:xfrm>
        </p:grpSpPr>
        <p:sp>
          <p:nvSpPr>
            <p:cNvPr id="48" name="Rounded Rectangle 47"/>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1700" kern="1200">
                  <a:solidFill>
                    <a:srgbClr val="000000"/>
                  </a:solidFill>
                  <a:latin typeface="Arial" panose="020B0604020202020204" pitchFamily="34" charset="0"/>
                  <a:cs typeface="Arial" panose="020B0604020202020204" pitchFamily="34" charset="0"/>
                </a:rPr>
                <a:t>D. </a:t>
              </a:r>
              <a:r>
                <a:rPr lang="en-US" sz="1700" kern="1200" smtClean="0">
                  <a:solidFill>
                    <a:srgbClr val="000000"/>
                  </a:solidFill>
                  <a:latin typeface="Arial" panose="020B0604020202020204" pitchFamily="34" charset="0"/>
                  <a:cs typeface="Arial" panose="020B0604020202020204" pitchFamily="34" charset="0"/>
                </a:rPr>
                <a:t>1,65.</a:t>
              </a:r>
              <a:endParaRPr lang="vi-VN" sz="1700" kern="1200">
                <a:solidFill>
                  <a:srgbClr val="000000"/>
                </a:solidFill>
                <a:latin typeface="Arial" panose="020B0604020202020204" pitchFamily="34" charset="0"/>
                <a:cs typeface="Arial" panose="020B0604020202020204" pitchFamily="34" charset="0"/>
              </a:endParaRPr>
            </a:p>
          </p:txBody>
        </p:sp>
        <p:pic>
          <p:nvPicPr>
            <p:cNvPr id="49" name="Picture 2" descr="https://cdn-icons-png.flaticon.com/128/595/5958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p:cNvGrpSpPr/>
          <p:nvPr/>
        </p:nvGrpSpPr>
        <p:grpSpPr>
          <a:xfrm>
            <a:off x="1503402" y="3332464"/>
            <a:ext cx="2277941" cy="580539"/>
            <a:chOff x="1976723" y="6795013"/>
            <a:chExt cx="6153930" cy="1568204"/>
          </a:xfrm>
        </p:grpSpPr>
        <p:sp>
          <p:nvSpPr>
            <p:cNvPr id="51" name="Rounded Rectangle 50"/>
            <p:cNvSpPr/>
            <p:nvPr/>
          </p:nvSpPr>
          <p:spPr>
            <a:xfrm>
              <a:off x="2595615" y="6984061"/>
              <a:ext cx="5535038" cy="1022753"/>
            </a:xfrm>
            <a:prstGeom prst="roundRect">
              <a:avLst/>
            </a:prstGeom>
            <a:solidFill>
              <a:schemeClr val="accent5">
                <a:lumMod val="20000"/>
                <a:lumOff val="80000"/>
              </a:schemeClr>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buClrTx/>
              </a:pPr>
              <a:r>
                <a:rPr lang="en-US" sz="1700" kern="1200">
                  <a:solidFill>
                    <a:srgbClr val="000000"/>
                  </a:solidFill>
                  <a:latin typeface="Arial" panose="020B0604020202020204" pitchFamily="34" charset="0"/>
                  <a:cs typeface="Arial" panose="020B0604020202020204" pitchFamily="34" charset="0"/>
                </a:rPr>
                <a:t>A. </a:t>
              </a:r>
              <a:r>
                <a:rPr lang="en-US" sz="1700" kern="1200">
                  <a:solidFill>
                    <a:srgbClr val="000000"/>
                  </a:solidFill>
                  <a:latin typeface="Arial" panose="020B0604020202020204" pitchFamily="34" charset="0"/>
                  <a:cs typeface="Arial" panose="020B0604020202020204" pitchFamily="34" charset="0"/>
                </a:rPr>
                <a:t>1,875</a:t>
              </a:r>
              <a:r>
                <a:rPr lang="en-US" sz="1700" kern="1200" smtClean="0">
                  <a:solidFill>
                    <a:srgbClr val="000000"/>
                  </a:solidFill>
                  <a:latin typeface="Arial" panose="020B0604020202020204" pitchFamily="34" charset="0"/>
                  <a:cs typeface="Arial" panose="020B0604020202020204" pitchFamily="34" charset="0"/>
                </a:rPr>
                <a:t>.</a:t>
              </a:r>
              <a:endParaRPr lang="en-US" sz="1700" kern="1200">
                <a:solidFill>
                  <a:srgbClr val="000000"/>
                </a:solidFill>
                <a:latin typeface="Arial" panose="020B0604020202020204" pitchFamily="34" charset="0"/>
                <a:cs typeface="Arial" panose="020B0604020202020204" pitchFamily="34" charset="0"/>
              </a:endParaRPr>
            </a:p>
          </p:txBody>
        </p:sp>
        <p:pic>
          <p:nvPicPr>
            <p:cNvPr id="52" name="Picture 4" descr="https://cdn-icons-png.flaticon.com/128/447/44792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976723" y="6795013"/>
              <a:ext cx="1508916" cy="15682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895520" y="1478132"/>
            <a:ext cx="7352958" cy="1426544"/>
            <a:chOff x="895520" y="1501985"/>
            <a:chExt cx="7352958" cy="1426544"/>
          </a:xfrm>
        </p:grpSpPr>
        <mc:AlternateContent xmlns:mc="http://schemas.openxmlformats.org/markup-compatibility/2006">
          <mc:Choice xmlns:a14="http://schemas.microsoft.com/office/drawing/2010/main" Requires="a14">
            <p:sp>
              <p:nvSpPr>
                <p:cNvPr id="36" name="TextBox 35"/>
                <p:cNvSpPr txBox="1"/>
                <p:nvPr/>
              </p:nvSpPr>
              <p:spPr>
                <a:xfrm>
                  <a:off x="895520" y="1501985"/>
                  <a:ext cx="7352958" cy="1426544"/>
                </a:xfrm>
                <a:prstGeom prst="rect">
                  <a:avLst/>
                </a:prstGeom>
                <a:noFill/>
              </p:spPr>
              <p:txBody>
                <a:bodyPr wrap="square" rtlCol="0">
                  <a:spAutoFit/>
                </a:bodyPr>
                <a:lstStyle/>
                <a:p>
                  <a:pPr algn="just">
                    <a:lnSpc>
                      <a:spcPct val="170000"/>
                    </a:lnSpc>
                  </a:pPr>
                  <a:r>
                    <a:rPr lang="en-US" sz="1700" b="1" kern="100" smtClean="0">
                      <a:latin typeface="Arial" panose="020B0604020202020204" pitchFamily="34" charset="0"/>
                      <a:ea typeface="Aptos"/>
                      <a:cs typeface="Arial" panose="020B0604020202020204" pitchFamily="34" charset="0"/>
                    </a:rPr>
                    <a:t>Câu 4.</a:t>
                  </a:r>
                  <a:r>
                    <a:rPr lang="en-US" sz="1700" kern="100">
                      <a:effectLst/>
                      <a:latin typeface="Arial" panose="020B0604020202020204" pitchFamily="34" charset="0"/>
                      <a:ea typeface="Aptos"/>
                      <a:cs typeface="Arial" panose="020B0604020202020204" pitchFamily="34" charset="0"/>
                    </a:rPr>
                    <a:t> Trong một phép lai, xác suất một cá thể tạo ra ở thế hệ </a:t>
                  </a:r>
                  <a14:m>
                    <m:oMath xmlns:m="http://schemas.openxmlformats.org/officeDocument/2006/math">
                      <m:sSub>
                        <m:sSubPr>
                          <m:ctrlPr>
                            <a:rPr lang="en-US" sz="1700" i="1" kern="100">
                              <a:effectLst/>
                              <a:latin typeface="Cambria Math" panose="02040503050406030204" pitchFamily="18" charset="0"/>
                              <a:ea typeface="Aptos"/>
                              <a:cs typeface="Times New Roman" panose="02020603050405020304" pitchFamily="18" charset="0"/>
                            </a:rPr>
                          </m:ctrlPr>
                        </m:sSubPr>
                        <m:e>
                          <m:r>
                            <a:rPr lang="en-US" sz="1700" i="1" kern="100">
                              <a:effectLst/>
                              <a:latin typeface="Cambria Math" panose="02040503050406030204" pitchFamily="18" charset="0"/>
                              <a:ea typeface="Aptos"/>
                              <a:cs typeface="Times New Roman" panose="02020603050405020304" pitchFamily="18" charset="0"/>
                            </a:rPr>
                            <m:t>𝐹</m:t>
                          </m:r>
                        </m:e>
                        <m:sub>
                          <m:r>
                            <a:rPr lang="en-US" sz="1700" i="1" kern="100">
                              <a:effectLst/>
                              <a:latin typeface="Cambria Math" panose="02040503050406030204" pitchFamily="18" charset="0"/>
                              <a:ea typeface="Aptos"/>
                              <a:cs typeface="Times New Roman" panose="02020603050405020304" pitchFamily="18" charset="0"/>
                            </a:rPr>
                            <m:t>1</m:t>
                          </m:r>
                        </m:sub>
                      </m:sSub>
                    </m:oMath>
                  </a14:m>
                  <a:r>
                    <a:rPr lang="en-US" sz="1700" kern="100">
                      <a:effectLst/>
                      <a:latin typeface="Arial" panose="020B0604020202020204" pitchFamily="34" charset="0"/>
                      <a:ea typeface="Aptos"/>
                      <a:cs typeface="Arial" panose="020B0604020202020204" pitchFamily="34" charset="0"/>
                    </a:rPr>
                    <a:t> mang biến dị tổ hợp là</a:t>
                  </a:r>
                  <a:r>
                    <a:rPr lang="en-US" sz="1700" kern="100" smtClean="0">
                      <a:effectLst/>
                      <a:latin typeface="Arial" panose="020B0604020202020204" pitchFamily="34" charset="0"/>
                      <a:ea typeface="Aptos"/>
                      <a:cs typeface="Arial" panose="020B0604020202020204" pitchFamily="34" charset="0"/>
                    </a:rPr>
                    <a:t>    </a:t>
                  </a:r>
                  <a14:m>
                    <m:oMath xmlns:m="http://schemas.openxmlformats.org/officeDocument/2006/math">
                      <m:r>
                        <a:rPr lang="en-US" sz="1700" i="1" kern="100">
                          <a:effectLst/>
                          <a:latin typeface="Cambria Math" panose="02040503050406030204" pitchFamily="18" charset="0"/>
                          <a:ea typeface="Aptos"/>
                          <a:cs typeface="Times New Roman" panose="02020603050405020304" pitchFamily="18" charset="0"/>
                        </a:rPr>
                        <m:t>. </m:t>
                      </m:r>
                    </m:oMath>
                  </a14:m>
                  <a:r>
                    <a:rPr lang="en-US" sz="1700" kern="100">
                      <a:effectLst/>
                      <a:latin typeface="Arial" panose="020B0604020202020204" pitchFamily="34" charset="0"/>
                      <a:ea typeface="Aptos"/>
                      <a:cs typeface="Arial" panose="020B0604020202020204" pitchFamily="34" charset="0"/>
                    </a:rPr>
                    <a:t>Gọi </a:t>
                  </a:r>
                  <a14:m>
                    <m:oMath xmlns:m="http://schemas.openxmlformats.org/officeDocument/2006/math">
                      <m:r>
                        <a:rPr lang="en-US" sz="1700" i="1" kern="100" smtClean="0">
                          <a:effectLst/>
                          <a:latin typeface="Cambria Math" panose="02040503050406030204" pitchFamily="18" charset="0"/>
                          <a:ea typeface="Aptos"/>
                          <a:cs typeface="Arial" panose="020B0604020202020204" pitchFamily="34" charset="0"/>
                        </a:rPr>
                        <m:t>𝑋</m:t>
                      </m:r>
                    </m:oMath>
                  </a14:m>
                  <a:r>
                    <a:rPr lang="en-US" sz="1700" kern="100">
                      <a:effectLst/>
                      <a:latin typeface="Arial" panose="020B0604020202020204" pitchFamily="34" charset="0"/>
                      <a:ea typeface="Aptos"/>
                      <a:cs typeface="Arial" panose="020B0604020202020204" pitchFamily="34" charset="0"/>
                    </a:rPr>
                    <a:t> là số cá thể mang biến dị tổ hợp trong 3 cá thể </a:t>
                  </a:r>
                  <a14:m>
                    <m:oMath xmlns:m="http://schemas.openxmlformats.org/officeDocument/2006/math">
                      <m:sSub>
                        <m:sSubPr>
                          <m:ctrlPr>
                            <a:rPr lang="en-US" sz="1700" i="1" kern="100">
                              <a:effectLst/>
                              <a:latin typeface="Cambria Math" panose="02040503050406030204" pitchFamily="18" charset="0"/>
                              <a:ea typeface="Aptos"/>
                              <a:cs typeface="Times New Roman" panose="02020603050405020304" pitchFamily="18" charset="0"/>
                            </a:rPr>
                          </m:ctrlPr>
                        </m:sSubPr>
                        <m:e>
                          <m:r>
                            <a:rPr lang="en-US" sz="1700" i="1" kern="100">
                              <a:effectLst/>
                              <a:latin typeface="Cambria Math" panose="02040503050406030204" pitchFamily="18" charset="0"/>
                              <a:ea typeface="Aptos"/>
                              <a:cs typeface="Times New Roman" panose="02020603050405020304" pitchFamily="18" charset="0"/>
                            </a:rPr>
                            <m:t>𝐹</m:t>
                          </m:r>
                        </m:e>
                        <m:sub>
                          <m:r>
                            <a:rPr lang="en-US" sz="1700" i="1" kern="100">
                              <a:effectLst/>
                              <a:latin typeface="Cambria Math" panose="02040503050406030204" pitchFamily="18" charset="0"/>
                              <a:ea typeface="Aptos"/>
                              <a:cs typeface="Times New Roman" panose="02020603050405020304" pitchFamily="18" charset="0"/>
                            </a:rPr>
                            <m:t>1</m:t>
                          </m:r>
                        </m:sub>
                      </m:sSub>
                    </m:oMath>
                  </a14:m>
                  <a:r>
                    <a:rPr lang="en-US" sz="1700" kern="100">
                      <a:effectLst/>
                      <a:latin typeface="Arial" panose="020B0604020202020204" pitchFamily="34" charset="0"/>
                      <a:ea typeface="Aptos"/>
                      <a:cs typeface="Arial" panose="020B0604020202020204" pitchFamily="34" charset="0"/>
                    </a:rPr>
                    <a:t>, được lựa chọn ngẫu nhiên một cách độc lập. Kì vọng của </a:t>
                  </a:r>
                  <a14:m>
                    <m:oMath xmlns:m="http://schemas.openxmlformats.org/officeDocument/2006/math">
                      <m:r>
                        <a:rPr lang="en-US" sz="1700" i="1" kern="100">
                          <a:effectLst/>
                          <a:latin typeface="Cambria Math" panose="02040503050406030204" pitchFamily="18" charset="0"/>
                          <a:ea typeface="Aptos"/>
                          <a:cs typeface="Times New Roman" panose="02020603050405020304" pitchFamily="18" charset="0"/>
                        </a:rPr>
                        <m:t>𝑋</m:t>
                      </m:r>
                      <m:r>
                        <a:rPr lang="en-US" sz="1700" i="1" kern="100">
                          <a:effectLst/>
                          <a:latin typeface="Cambria Math" panose="02040503050406030204" pitchFamily="18" charset="0"/>
                          <a:ea typeface="Aptos"/>
                          <a:cs typeface="Times New Roman" panose="02020603050405020304" pitchFamily="18" charset="0"/>
                        </a:rPr>
                        <m:t> </m:t>
                      </m:r>
                    </m:oMath>
                  </a14:m>
                  <a:r>
                    <a:rPr lang="en-US" sz="1700" kern="100">
                      <a:effectLst/>
                      <a:latin typeface="Arial" panose="020B0604020202020204" pitchFamily="34" charset="0"/>
                      <a:ea typeface="Malgun Gothic" panose="020B0503020000020004" pitchFamily="34" charset="-127"/>
                      <a:cs typeface="Arial" panose="020B0604020202020204" pitchFamily="34" charset="0"/>
                    </a:rPr>
                    <a:t>là:</a:t>
                  </a:r>
                  <a:endParaRPr lang="en-US" sz="1700" kern="100">
                    <a:latin typeface="Arial" panose="020B0604020202020204" pitchFamily="34" charset="0"/>
                    <a:ea typeface="Aptos"/>
                    <a:cs typeface="Arial" panose="020B0604020202020204" pitchFamily="34" charset="0"/>
                  </a:endParaRPr>
                </a:p>
              </p:txBody>
            </p:sp>
          </mc:Choice>
          <mc:Fallback>
            <p:sp>
              <p:nvSpPr>
                <p:cNvPr id="36" name="TextBox 35"/>
                <p:cNvSpPr txBox="1">
                  <a:spLocks noRot="1" noChangeAspect="1" noMove="1" noResize="1" noEditPoints="1" noAdjustHandles="1" noChangeArrowheads="1" noChangeShapeType="1" noTextEdit="1"/>
                </p:cNvSpPr>
                <p:nvPr/>
              </p:nvSpPr>
              <p:spPr>
                <a:xfrm>
                  <a:off x="895520" y="1501985"/>
                  <a:ext cx="7352958" cy="1426544"/>
                </a:xfrm>
                <a:prstGeom prst="rect">
                  <a:avLst/>
                </a:prstGeom>
                <a:blipFill>
                  <a:blip r:embed="rId9"/>
                  <a:stretch>
                    <a:fillRect l="-580" r="-498" b="-8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2572357" y="1944786"/>
                  <a:ext cx="365806" cy="58907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1700" i="1" kern="100">
                                <a:latin typeface="Cambria Math" panose="02040503050406030204" pitchFamily="18" charset="0"/>
                                <a:ea typeface="Aptos"/>
                                <a:cs typeface="Times New Roman" panose="02020603050405020304" pitchFamily="18" charset="0"/>
                              </a:rPr>
                            </m:ctrlPr>
                          </m:fPr>
                          <m:num>
                            <m:r>
                              <a:rPr lang="en-US" sz="1700" i="1" kern="100">
                                <a:latin typeface="Cambria Math" panose="02040503050406030204" pitchFamily="18" charset="0"/>
                                <a:ea typeface="Aptos"/>
                                <a:cs typeface="Times New Roman" panose="02020603050405020304" pitchFamily="18" charset="0"/>
                              </a:rPr>
                              <m:t>5</m:t>
                            </m:r>
                          </m:num>
                          <m:den>
                            <m:r>
                              <a:rPr lang="en-US" sz="1700" i="1" kern="100">
                                <a:latin typeface="Cambria Math" panose="02040503050406030204" pitchFamily="18" charset="0"/>
                                <a:ea typeface="Aptos"/>
                                <a:cs typeface="Times New Roman" panose="02020603050405020304" pitchFamily="18" charset="0"/>
                              </a:rPr>
                              <m:t>8</m:t>
                            </m:r>
                          </m:den>
                        </m:f>
                      </m:oMath>
                    </m:oMathPara>
                  </a14:m>
                  <a:endParaRPr lang="en-US"/>
                </a:p>
              </p:txBody>
            </p:sp>
          </mc:Choice>
          <mc:Fallback>
            <p:sp>
              <p:nvSpPr>
                <p:cNvPr id="3" name="Rectangle 2"/>
                <p:cNvSpPr>
                  <a:spLocks noRot="1" noChangeAspect="1" noMove="1" noResize="1" noEditPoints="1" noAdjustHandles="1" noChangeArrowheads="1" noChangeShapeType="1" noTextEdit="1"/>
                </p:cNvSpPr>
                <p:nvPr/>
              </p:nvSpPr>
              <p:spPr>
                <a:xfrm>
                  <a:off x="2572357" y="1944786"/>
                  <a:ext cx="365806" cy="589072"/>
                </a:xfrm>
                <a:prstGeom prst="rect">
                  <a:avLst/>
                </a:prstGeom>
                <a:blipFill>
                  <a:blip r:embed="rId10"/>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0556164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
            <a:extLst>
              <a:ext uri="{FF2B5EF4-FFF2-40B4-BE49-F238E27FC236}">
                <a16:creationId xmlns:a16="http://schemas.microsoft.com/office/drawing/2014/main" id="{9318DFCE-021B-7067-3804-76669ADCB48E}"/>
              </a:ext>
            </a:extLst>
          </p:cNvPr>
          <p:cNvSpPr/>
          <p:nvPr/>
        </p:nvSpPr>
        <p:spPr>
          <a:xfrm>
            <a:off x="212764" y="-1024335"/>
            <a:ext cx="8718470" cy="6017754"/>
          </a:xfrm>
          <a:custGeom>
            <a:avLst/>
            <a:gdLst/>
            <a:ahLst/>
            <a:cxnLst/>
            <a:rect l="l" t="t" r="r" b="b"/>
            <a:pathLst>
              <a:path w="6650182" h="4114800">
                <a:moveTo>
                  <a:pt x="0" y="0"/>
                </a:moveTo>
                <a:lnTo>
                  <a:pt x="6650182" y="0"/>
                </a:lnTo>
                <a:lnTo>
                  <a:pt x="6650182"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pic>
        <p:nvPicPr>
          <p:cNvPr id="31" name="Picture 19">
            <a:hlinkClick r:id="rId5" action="ppaction://hlinksldjump"/>
            <a:extLst>
              <a:ext uri="{FF2B5EF4-FFF2-40B4-BE49-F238E27FC236}">
                <a16:creationId xmlns:a16="http://schemas.microsoft.com/office/drawing/2014/main" id="{470CDF39-3AC6-786E-14A6-77A2A1D10D83}"/>
              </a:ext>
            </a:extLst>
          </p:cNvPr>
          <p:cNvPicPr>
            <a:picLocks noChangeAspect="1"/>
          </p:cNvPicPr>
          <p:nvPr/>
        </p:nvPicPr>
        <p:blipFill>
          <a:blip r:embed="rId6"/>
          <a:srcRect/>
          <a:stretch>
            <a:fillRect/>
          </a:stretch>
        </p:blipFill>
        <p:spPr>
          <a:xfrm>
            <a:off x="21327" y="3787292"/>
            <a:ext cx="1344264" cy="1310903"/>
          </a:xfrm>
          <a:prstGeom prst="rect">
            <a:avLst/>
          </a:prstGeom>
        </p:spPr>
      </p:pic>
      <p:grpSp>
        <p:nvGrpSpPr>
          <p:cNvPr id="32" name="Group 31"/>
          <p:cNvGrpSpPr/>
          <p:nvPr/>
        </p:nvGrpSpPr>
        <p:grpSpPr>
          <a:xfrm>
            <a:off x="1471597" y="2920026"/>
            <a:ext cx="2276284" cy="530779"/>
            <a:chOff x="1371600" y="5219700"/>
            <a:chExt cx="6149453" cy="1433787"/>
          </a:xfrm>
        </p:grpSpPr>
        <p:sp>
          <p:nvSpPr>
            <p:cNvPr id="33" name="Rounded Rectangle 32"/>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1700" kern="1200">
                  <a:solidFill>
                    <a:srgbClr val="000000"/>
                  </a:solidFill>
                  <a:latin typeface="Arial" panose="020B0604020202020204" pitchFamily="34" charset="0"/>
                  <a:cs typeface="Arial" panose="020B0604020202020204" pitchFamily="34" charset="0"/>
                </a:rPr>
                <a:t>A</a:t>
              </a:r>
              <a:r>
                <a:rPr lang="en-US" sz="1700" kern="1200">
                  <a:solidFill>
                    <a:srgbClr val="000000"/>
                  </a:solidFill>
                  <a:latin typeface="Arial" panose="020B0604020202020204" pitchFamily="34" charset="0"/>
                  <a:cs typeface="Arial" panose="020B0604020202020204" pitchFamily="34" charset="0"/>
                </a:rPr>
                <a:t>. </a:t>
              </a:r>
              <a:r>
                <a:rPr lang="en-US" sz="1700" kern="1200" smtClean="0">
                  <a:solidFill>
                    <a:srgbClr val="000000"/>
                  </a:solidFill>
                  <a:latin typeface="Arial" panose="020B0604020202020204" pitchFamily="34" charset="0"/>
                  <a:cs typeface="Arial" panose="020B0604020202020204" pitchFamily="34" charset="0"/>
                </a:rPr>
                <a:t>0,81.</a:t>
              </a:r>
              <a:endParaRPr lang="vi-VN" sz="1700" kern="1200">
                <a:solidFill>
                  <a:srgbClr val="000000"/>
                </a:solidFill>
                <a:latin typeface="Arial" panose="020B0604020202020204" pitchFamily="34" charset="0"/>
                <a:cs typeface="Arial" panose="020B0604020202020204" pitchFamily="34" charset="0"/>
              </a:endParaRPr>
            </a:p>
          </p:txBody>
        </p:sp>
        <p:pic>
          <p:nvPicPr>
            <p:cNvPr id="34" name="Picture 2" descr="https://cdn-icons-png.flaticon.com/128/595/5958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5281597" y="2920026"/>
            <a:ext cx="2276284" cy="530779"/>
            <a:chOff x="1371600" y="5219700"/>
            <a:chExt cx="6149453" cy="1433787"/>
          </a:xfrm>
        </p:grpSpPr>
        <p:sp>
          <p:nvSpPr>
            <p:cNvPr id="36" name="Rounded Rectangle 35"/>
            <p:cNvSpPr/>
            <p:nvPr/>
          </p:nvSpPr>
          <p:spPr>
            <a:xfrm>
              <a:off x="1986015" y="5372101"/>
              <a:ext cx="5535038" cy="1022754"/>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1700" kern="1200">
                  <a:solidFill>
                    <a:srgbClr val="000000"/>
                  </a:solidFill>
                  <a:latin typeface="Arial" panose="020B0604020202020204" pitchFamily="34" charset="0"/>
                  <a:cs typeface="Arial" panose="020B0604020202020204" pitchFamily="34" charset="0"/>
                </a:rPr>
                <a:t>B</a:t>
              </a:r>
              <a:r>
                <a:rPr lang="en-US" sz="1700" kern="1200">
                  <a:solidFill>
                    <a:srgbClr val="000000"/>
                  </a:solidFill>
                  <a:latin typeface="Arial" panose="020B0604020202020204" pitchFamily="34" charset="0"/>
                  <a:cs typeface="Arial" panose="020B0604020202020204" pitchFamily="34" charset="0"/>
                </a:rPr>
                <a:t>. </a:t>
              </a:r>
              <a:r>
                <a:rPr lang="en-US" sz="1700" kern="1200" smtClean="0">
                  <a:solidFill>
                    <a:srgbClr val="000000"/>
                  </a:solidFill>
                  <a:latin typeface="Arial" panose="020B0604020202020204" pitchFamily="34" charset="0"/>
                  <a:cs typeface="Arial" panose="020B0604020202020204" pitchFamily="34" charset="0"/>
                </a:rPr>
                <a:t>0,74.</a:t>
              </a:r>
              <a:endParaRPr lang="vi-VN" sz="1700" kern="1200">
                <a:solidFill>
                  <a:srgbClr val="000000"/>
                </a:solidFill>
                <a:latin typeface="Arial" panose="020B0604020202020204" pitchFamily="34" charset="0"/>
                <a:cs typeface="Arial" panose="020B0604020202020204" pitchFamily="34" charset="0"/>
              </a:endParaRPr>
            </a:p>
          </p:txBody>
        </p:sp>
        <p:pic>
          <p:nvPicPr>
            <p:cNvPr id="37" name="Picture 2" descr="https://cdn-icons-png.flaticon.com/128/595/5958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1471597" y="3699476"/>
            <a:ext cx="2276284" cy="530779"/>
            <a:chOff x="1371600" y="5219700"/>
            <a:chExt cx="6149453" cy="1433787"/>
          </a:xfrm>
        </p:grpSpPr>
        <p:sp>
          <p:nvSpPr>
            <p:cNvPr id="39" name="Rounded Rectangle 38"/>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1700" kern="1200">
                  <a:solidFill>
                    <a:srgbClr val="000000"/>
                  </a:solidFill>
                  <a:latin typeface="Arial" panose="020B0604020202020204" pitchFamily="34" charset="0"/>
                  <a:cs typeface="Arial" panose="020B0604020202020204" pitchFamily="34" charset="0"/>
                </a:rPr>
                <a:t>C</a:t>
              </a:r>
              <a:r>
                <a:rPr lang="en-US" sz="1700" kern="1200">
                  <a:solidFill>
                    <a:srgbClr val="000000"/>
                  </a:solidFill>
                  <a:latin typeface="Arial" panose="020B0604020202020204" pitchFamily="34" charset="0"/>
                  <a:cs typeface="Arial" panose="020B0604020202020204" pitchFamily="34" charset="0"/>
                </a:rPr>
                <a:t>. </a:t>
              </a:r>
              <a:r>
                <a:rPr lang="en-US" sz="1700" kern="1200" smtClean="0">
                  <a:solidFill>
                    <a:srgbClr val="000000"/>
                  </a:solidFill>
                  <a:latin typeface="Arial" panose="020B0604020202020204" pitchFamily="34" charset="0"/>
                  <a:cs typeface="Arial" panose="020B0604020202020204" pitchFamily="34" charset="0"/>
                </a:rPr>
                <a:t>0,93.</a:t>
              </a:r>
              <a:endParaRPr lang="vi-VN" sz="1700" kern="1200">
                <a:solidFill>
                  <a:srgbClr val="000000"/>
                </a:solidFill>
                <a:latin typeface="Arial" panose="020B0604020202020204" pitchFamily="34" charset="0"/>
                <a:cs typeface="Arial" panose="020B0604020202020204" pitchFamily="34" charset="0"/>
              </a:endParaRPr>
            </a:p>
          </p:txBody>
        </p:sp>
        <p:pic>
          <p:nvPicPr>
            <p:cNvPr id="40" name="Picture 2" descr="https://cdn-icons-png.flaticon.com/128/595/5958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5281597" y="3699476"/>
            <a:ext cx="2276284" cy="530779"/>
            <a:chOff x="1371600" y="5219700"/>
            <a:chExt cx="6149453" cy="1433787"/>
          </a:xfrm>
        </p:grpSpPr>
        <p:sp>
          <p:nvSpPr>
            <p:cNvPr id="43" name="Rounded Rectangle 42"/>
            <p:cNvSpPr/>
            <p:nvPr/>
          </p:nvSpPr>
          <p:spPr>
            <a:xfrm>
              <a:off x="1986015" y="5372100"/>
              <a:ext cx="5535038" cy="1022753"/>
            </a:xfrm>
            <a:prstGeom prst="roundRect">
              <a:avLst/>
            </a:prstGeom>
            <a:solidFill>
              <a:srgbClr val="FFDAC5"/>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1700" kern="1200">
                  <a:solidFill>
                    <a:srgbClr val="000000"/>
                  </a:solidFill>
                  <a:latin typeface="Arial" panose="020B0604020202020204" pitchFamily="34" charset="0"/>
                  <a:cs typeface="Arial" panose="020B0604020202020204" pitchFamily="34" charset="0"/>
                </a:rPr>
                <a:t>D. </a:t>
              </a:r>
              <a:r>
                <a:rPr lang="en-US" sz="1700" kern="1200" smtClean="0">
                  <a:solidFill>
                    <a:srgbClr val="000000"/>
                  </a:solidFill>
                  <a:latin typeface="Arial" panose="020B0604020202020204" pitchFamily="34" charset="0"/>
                  <a:cs typeface="Arial" panose="020B0604020202020204" pitchFamily="34" charset="0"/>
                </a:rPr>
                <a:t>0,57.</a:t>
              </a:r>
              <a:endParaRPr lang="vi-VN" sz="1700" kern="1200">
                <a:solidFill>
                  <a:srgbClr val="000000"/>
                </a:solidFill>
                <a:latin typeface="Arial" panose="020B0604020202020204" pitchFamily="34" charset="0"/>
                <a:cs typeface="Arial" panose="020B0604020202020204" pitchFamily="34" charset="0"/>
              </a:endParaRPr>
            </a:p>
          </p:txBody>
        </p:sp>
        <p:pic>
          <p:nvPicPr>
            <p:cNvPr id="44" name="Picture 2" descr="https://cdn-icons-png.flaticon.com/128/595/5958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219700"/>
              <a:ext cx="1433786" cy="1433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1471597" y="3682546"/>
            <a:ext cx="2277941" cy="580539"/>
            <a:chOff x="1976723" y="6795013"/>
            <a:chExt cx="6153930" cy="1568204"/>
          </a:xfrm>
        </p:grpSpPr>
        <p:sp>
          <p:nvSpPr>
            <p:cNvPr id="46" name="Rounded Rectangle 45"/>
            <p:cNvSpPr/>
            <p:nvPr/>
          </p:nvSpPr>
          <p:spPr>
            <a:xfrm>
              <a:off x="2595615" y="6984061"/>
              <a:ext cx="5535038" cy="1022753"/>
            </a:xfrm>
            <a:prstGeom prst="roundRect">
              <a:avLst/>
            </a:prstGeom>
            <a:solidFill>
              <a:schemeClr val="accent5">
                <a:lumMod val="20000"/>
                <a:lumOff val="80000"/>
              </a:schemeClr>
            </a:solidFill>
            <a:ln w="12700">
              <a:solidFill>
                <a:srgbClr val="0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buClrTx/>
              </a:pPr>
              <a:r>
                <a:rPr lang="en-US" sz="1700" kern="1200" smtClean="0">
                  <a:solidFill>
                    <a:srgbClr val="000000"/>
                  </a:solidFill>
                  <a:latin typeface="Arial" panose="020B0604020202020204" pitchFamily="34" charset="0"/>
                  <a:cs typeface="Arial" panose="020B0604020202020204" pitchFamily="34" charset="0"/>
                </a:rPr>
                <a:t>C</a:t>
              </a:r>
              <a:r>
                <a:rPr lang="en-US" sz="1700" kern="1200">
                  <a:solidFill>
                    <a:srgbClr val="000000"/>
                  </a:solidFill>
                  <a:latin typeface="Arial" panose="020B0604020202020204" pitchFamily="34" charset="0"/>
                  <a:cs typeface="Arial" panose="020B0604020202020204" pitchFamily="34" charset="0"/>
                </a:rPr>
                <a:t>. 0,93.</a:t>
              </a:r>
            </a:p>
          </p:txBody>
        </p:sp>
        <p:pic>
          <p:nvPicPr>
            <p:cNvPr id="47" name="Picture 4" descr="https://cdn-icons-png.flaticon.com/128/447/44792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976723" y="6795013"/>
              <a:ext cx="1508916" cy="1568204"/>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TextBox 48"/>
          <p:cNvSpPr txBox="1"/>
          <p:nvPr/>
        </p:nvSpPr>
        <p:spPr>
          <a:xfrm>
            <a:off x="895520" y="1565597"/>
            <a:ext cx="7352958" cy="968983"/>
          </a:xfrm>
          <a:prstGeom prst="rect">
            <a:avLst/>
          </a:prstGeom>
          <a:noFill/>
        </p:spPr>
        <p:txBody>
          <a:bodyPr wrap="square" rtlCol="0">
            <a:spAutoFit/>
          </a:bodyPr>
          <a:lstStyle/>
          <a:p>
            <a:pPr algn="just">
              <a:lnSpc>
                <a:spcPct val="170000"/>
              </a:lnSpc>
            </a:pPr>
            <a:r>
              <a:rPr lang="en-US" sz="1800" b="1" kern="100">
                <a:latin typeface="Arial" panose="020B0604020202020204" pitchFamily="34" charset="0"/>
                <a:ea typeface="Malgun Gothic" panose="020B0503020000020004" pitchFamily="34" charset="-127"/>
                <a:cs typeface="Arial" panose="020B0604020202020204" pitchFamily="34" charset="0"/>
              </a:rPr>
              <a:t>Câu 5.</a:t>
            </a:r>
            <a:r>
              <a:rPr lang="en-US" sz="1800" kern="100">
                <a:latin typeface="Arial" panose="020B0604020202020204" pitchFamily="34" charset="0"/>
                <a:ea typeface="Malgun Gothic" panose="020B0503020000020004" pitchFamily="34" charset="-127"/>
                <a:cs typeface="Arial" panose="020B0604020202020204" pitchFamily="34" charset="0"/>
              </a:rPr>
              <a:t> Gieo một xúc xắc cân đối đồng chất 10 lần một cách độc lập. Xác suất mặt 1 chấm xuất hiện không quá ba lần là:</a:t>
            </a:r>
            <a:endParaRPr lang="en-US" kern="100">
              <a:latin typeface="Arial" panose="020B0604020202020204" pitchFamily="34" charset="0"/>
              <a:ea typeface="Aptos"/>
              <a:cs typeface="Arial" panose="020B0604020202020204" pitchFamily="34" charset="0"/>
            </a:endParaRPr>
          </a:p>
        </p:txBody>
      </p:sp>
    </p:spTree>
    <p:extLst>
      <p:ext uri="{BB962C8B-B14F-4D97-AF65-F5344CB8AC3E}">
        <p14:creationId xmlns:p14="http://schemas.microsoft.com/office/powerpoint/2010/main" val="8921515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1966" name="Google Shape;1966;p55"/>
          <p:cNvSpPr/>
          <p:nvPr/>
        </p:nvSpPr>
        <p:spPr>
          <a:xfrm>
            <a:off x="8288425" y="1111788"/>
            <a:ext cx="274480" cy="820881"/>
          </a:xfrm>
          <a:custGeom>
            <a:avLst/>
            <a:gdLst/>
            <a:ahLst/>
            <a:cxnLst/>
            <a:rect l="l" t="t" r="r" b="b"/>
            <a:pathLst>
              <a:path w="5674" h="16970" extrusionOk="0">
                <a:moveTo>
                  <a:pt x="0" y="0"/>
                </a:moveTo>
                <a:lnTo>
                  <a:pt x="0" y="16970"/>
                </a:lnTo>
                <a:lnTo>
                  <a:pt x="3095" y="16970"/>
                </a:lnTo>
                <a:cubicBezTo>
                  <a:pt x="4522" y="16970"/>
                  <a:pt x="5674" y="15801"/>
                  <a:pt x="5674" y="14391"/>
                </a:cubicBezTo>
                <a:lnTo>
                  <a:pt x="5674" y="2579"/>
                </a:lnTo>
                <a:cubicBezTo>
                  <a:pt x="5674" y="1152"/>
                  <a:pt x="4522"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5"/>
          <p:cNvSpPr/>
          <p:nvPr/>
        </p:nvSpPr>
        <p:spPr>
          <a:xfrm rot="-5400000">
            <a:off x="1490994" y="173664"/>
            <a:ext cx="222779" cy="594938"/>
          </a:xfrm>
          <a:custGeom>
            <a:avLst/>
            <a:gdLst/>
            <a:ahLst/>
            <a:cxnLst/>
            <a:rect l="l" t="t" r="r" b="b"/>
            <a:pathLst>
              <a:path w="4657" h="12436" extrusionOk="0">
                <a:moveTo>
                  <a:pt x="2028" y="1"/>
                </a:moveTo>
                <a:cubicBezTo>
                  <a:pt x="1963" y="1"/>
                  <a:pt x="1897" y="4"/>
                  <a:pt x="1829" y="11"/>
                </a:cubicBezTo>
                <a:cubicBezTo>
                  <a:pt x="830" y="112"/>
                  <a:pt x="508" y="993"/>
                  <a:pt x="474" y="1433"/>
                </a:cubicBezTo>
                <a:lnTo>
                  <a:pt x="1084" y="7410"/>
                </a:lnTo>
                <a:cubicBezTo>
                  <a:pt x="1228" y="8737"/>
                  <a:pt x="1342" y="9808"/>
                  <a:pt x="2482" y="9808"/>
                </a:cubicBezTo>
                <a:cubicBezTo>
                  <a:pt x="2548" y="9808"/>
                  <a:pt x="2619" y="9804"/>
                  <a:pt x="2692" y="9797"/>
                </a:cubicBezTo>
                <a:cubicBezTo>
                  <a:pt x="3048" y="9763"/>
                  <a:pt x="3336" y="9611"/>
                  <a:pt x="3522" y="9373"/>
                </a:cubicBezTo>
                <a:cubicBezTo>
                  <a:pt x="3878" y="8899"/>
                  <a:pt x="3759" y="8256"/>
                  <a:pt x="3759" y="8239"/>
                </a:cubicBezTo>
                <a:lnTo>
                  <a:pt x="3285" y="3634"/>
                </a:lnTo>
                <a:cubicBezTo>
                  <a:pt x="3285" y="3524"/>
                  <a:pt x="3169" y="3429"/>
                  <a:pt x="3057" y="3429"/>
                </a:cubicBezTo>
                <a:cubicBezTo>
                  <a:pt x="3049" y="3429"/>
                  <a:pt x="3040" y="3430"/>
                  <a:pt x="3031" y="3431"/>
                </a:cubicBezTo>
                <a:cubicBezTo>
                  <a:pt x="2896" y="3431"/>
                  <a:pt x="2794" y="3549"/>
                  <a:pt x="2811" y="3685"/>
                </a:cubicBezTo>
                <a:lnTo>
                  <a:pt x="3285" y="8307"/>
                </a:lnTo>
                <a:cubicBezTo>
                  <a:pt x="3285" y="8324"/>
                  <a:pt x="3353" y="8781"/>
                  <a:pt x="3133" y="9069"/>
                </a:cubicBezTo>
                <a:cubicBezTo>
                  <a:pt x="3031" y="9221"/>
                  <a:pt x="2862" y="9289"/>
                  <a:pt x="2642" y="9323"/>
                </a:cubicBezTo>
                <a:cubicBezTo>
                  <a:pt x="2590" y="9327"/>
                  <a:pt x="2541" y="9330"/>
                  <a:pt x="2495" y="9330"/>
                </a:cubicBezTo>
                <a:cubicBezTo>
                  <a:pt x="1861" y="9330"/>
                  <a:pt x="1733" y="8874"/>
                  <a:pt x="1575" y="7359"/>
                </a:cubicBezTo>
                <a:lnTo>
                  <a:pt x="965" y="1450"/>
                </a:lnTo>
                <a:cubicBezTo>
                  <a:pt x="982" y="1315"/>
                  <a:pt x="1101" y="570"/>
                  <a:pt x="1880" y="485"/>
                </a:cubicBezTo>
                <a:cubicBezTo>
                  <a:pt x="1926" y="481"/>
                  <a:pt x="1972" y="479"/>
                  <a:pt x="2016" y="479"/>
                </a:cubicBezTo>
                <a:cubicBezTo>
                  <a:pt x="2678" y="479"/>
                  <a:pt x="3071" y="955"/>
                  <a:pt x="3166" y="1907"/>
                </a:cubicBezTo>
                <a:lnTo>
                  <a:pt x="4064" y="10592"/>
                </a:lnTo>
                <a:lnTo>
                  <a:pt x="4064" y="10609"/>
                </a:lnTo>
                <a:cubicBezTo>
                  <a:pt x="4064" y="10609"/>
                  <a:pt x="4148" y="11100"/>
                  <a:pt x="3878" y="11456"/>
                </a:cubicBezTo>
                <a:cubicBezTo>
                  <a:pt x="3691" y="11727"/>
                  <a:pt x="3353" y="11879"/>
                  <a:pt x="2896" y="11930"/>
                </a:cubicBezTo>
                <a:cubicBezTo>
                  <a:pt x="2805" y="11939"/>
                  <a:pt x="2719" y="11944"/>
                  <a:pt x="2637" y="11944"/>
                </a:cubicBezTo>
                <a:cubicBezTo>
                  <a:pt x="1496" y="11944"/>
                  <a:pt x="1190" y="11066"/>
                  <a:pt x="1016" y="9407"/>
                </a:cubicBezTo>
                <a:lnTo>
                  <a:pt x="508" y="4311"/>
                </a:lnTo>
                <a:cubicBezTo>
                  <a:pt x="493" y="4186"/>
                  <a:pt x="390" y="4089"/>
                  <a:pt x="267" y="4089"/>
                </a:cubicBezTo>
                <a:cubicBezTo>
                  <a:pt x="257" y="4089"/>
                  <a:pt x="247" y="4090"/>
                  <a:pt x="237" y="4091"/>
                </a:cubicBezTo>
                <a:cubicBezTo>
                  <a:pt x="102" y="4108"/>
                  <a:pt x="0" y="4227"/>
                  <a:pt x="17" y="4362"/>
                </a:cubicBezTo>
                <a:lnTo>
                  <a:pt x="542" y="9441"/>
                </a:lnTo>
                <a:cubicBezTo>
                  <a:pt x="655" y="10585"/>
                  <a:pt x="845" y="12435"/>
                  <a:pt x="2644" y="12435"/>
                </a:cubicBezTo>
                <a:cubicBezTo>
                  <a:pt x="2735" y="12435"/>
                  <a:pt x="2830" y="12431"/>
                  <a:pt x="2929" y="12421"/>
                </a:cubicBezTo>
                <a:cubicBezTo>
                  <a:pt x="3556" y="12353"/>
                  <a:pt x="4013" y="12133"/>
                  <a:pt x="4284" y="11744"/>
                </a:cubicBezTo>
                <a:cubicBezTo>
                  <a:pt x="4656" y="11236"/>
                  <a:pt x="4555" y="10626"/>
                  <a:pt x="4538" y="10525"/>
                </a:cubicBezTo>
                <a:lnTo>
                  <a:pt x="3657" y="1856"/>
                </a:lnTo>
                <a:cubicBezTo>
                  <a:pt x="3531" y="670"/>
                  <a:pt x="2946" y="1"/>
                  <a:pt x="2028" y="1"/>
                </a:cubicBezTo>
                <a:close/>
              </a:path>
            </a:pathLst>
          </a:custGeom>
          <a:solidFill>
            <a:schemeClr val="accent1"/>
          </a:solidFill>
          <a:ln>
            <a:noFill/>
          </a:ln>
          <a:effectLst>
            <a:outerShdw blurRad="57150"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5"/>
          <p:cNvSpPr/>
          <p:nvPr/>
        </p:nvSpPr>
        <p:spPr>
          <a:xfrm rot="-899912">
            <a:off x="1262365" y="270268"/>
            <a:ext cx="222778" cy="594941"/>
          </a:xfrm>
          <a:custGeom>
            <a:avLst/>
            <a:gdLst/>
            <a:ahLst/>
            <a:cxnLst/>
            <a:rect l="l" t="t" r="r" b="b"/>
            <a:pathLst>
              <a:path w="4657" h="12436" extrusionOk="0">
                <a:moveTo>
                  <a:pt x="2028" y="1"/>
                </a:moveTo>
                <a:cubicBezTo>
                  <a:pt x="1963" y="1"/>
                  <a:pt x="1897" y="4"/>
                  <a:pt x="1829" y="11"/>
                </a:cubicBezTo>
                <a:cubicBezTo>
                  <a:pt x="830" y="112"/>
                  <a:pt x="508" y="993"/>
                  <a:pt x="474" y="1433"/>
                </a:cubicBezTo>
                <a:lnTo>
                  <a:pt x="1084" y="7410"/>
                </a:lnTo>
                <a:cubicBezTo>
                  <a:pt x="1228" y="8737"/>
                  <a:pt x="1342" y="9808"/>
                  <a:pt x="2482" y="9808"/>
                </a:cubicBezTo>
                <a:cubicBezTo>
                  <a:pt x="2548" y="9808"/>
                  <a:pt x="2619" y="9804"/>
                  <a:pt x="2692" y="9797"/>
                </a:cubicBezTo>
                <a:cubicBezTo>
                  <a:pt x="3048" y="9763"/>
                  <a:pt x="3336" y="9611"/>
                  <a:pt x="3522" y="9373"/>
                </a:cubicBezTo>
                <a:cubicBezTo>
                  <a:pt x="3878" y="8899"/>
                  <a:pt x="3759" y="8256"/>
                  <a:pt x="3759" y="8239"/>
                </a:cubicBezTo>
                <a:lnTo>
                  <a:pt x="3285" y="3634"/>
                </a:lnTo>
                <a:cubicBezTo>
                  <a:pt x="3285" y="3524"/>
                  <a:pt x="3169" y="3429"/>
                  <a:pt x="3057" y="3429"/>
                </a:cubicBezTo>
                <a:cubicBezTo>
                  <a:pt x="3049" y="3429"/>
                  <a:pt x="3040" y="3430"/>
                  <a:pt x="3031" y="3431"/>
                </a:cubicBezTo>
                <a:cubicBezTo>
                  <a:pt x="2896" y="3431"/>
                  <a:pt x="2794" y="3549"/>
                  <a:pt x="2811" y="3685"/>
                </a:cubicBezTo>
                <a:lnTo>
                  <a:pt x="3285" y="8307"/>
                </a:lnTo>
                <a:cubicBezTo>
                  <a:pt x="3285" y="8324"/>
                  <a:pt x="3353" y="8781"/>
                  <a:pt x="3133" y="9069"/>
                </a:cubicBezTo>
                <a:cubicBezTo>
                  <a:pt x="3031" y="9221"/>
                  <a:pt x="2862" y="9289"/>
                  <a:pt x="2642" y="9323"/>
                </a:cubicBezTo>
                <a:cubicBezTo>
                  <a:pt x="2590" y="9327"/>
                  <a:pt x="2541" y="9330"/>
                  <a:pt x="2495" y="9330"/>
                </a:cubicBezTo>
                <a:cubicBezTo>
                  <a:pt x="1861" y="9330"/>
                  <a:pt x="1733" y="8874"/>
                  <a:pt x="1575" y="7359"/>
                </a:cubicBezTo>
                <a:lnTo>
                  <a:pt x="965" y="1450"/>
                </a:lnTo>
                <a:cubicBezTo>
                  <a:pt x="982" y="1315"/>
                  <a:pt x="1101" y="570"/>
                  <a:pt x="1880" y="485"/>
                </a:cubicBezTo>
                <a:cubicBezTo>
                  <a:pt x="1926" y="481"/>
                  <a:pt x="1972" y="479"/>
                  <a:pt x="2016" y="479"/>
                </a:cubicBezTo>
                <a:cubicBezTo>
                  <a:pt x="2678" y="479"/>
                  <a:pt x="3071" y="955"/>
                  <a:pt x="3166" y="1907"/>
                </a:cubicBezTo>
                <a:lnTo>
                  <a:pt x="4064" y="10592"/>
                </a:lnTo>
                <a:lnTo>
                  <a:pt x="4064" y="10609"/>
                </a:lnTo>
                <a:cubicBezTo>
                  <a:pt x="4064" y="10609"/>
                  <a:pt x="4148" y="11100"/>
                  <a:pt x="3878" y="11456"/>
                </a:cubicBezTo>
                <a:cubicBezTo>
                  <a:pt x="3691" y="11727"/>
                  <a:pt x="3353" y="11879"/>
                  <a:pt x="2896" y="11930"/>
                </a:cubicBezTo>
                <a:cubicBezTo>
                  <a:pt x="2805" y="11939"/>
                  <a:pt x="2719" y="11944"/>
                  <a:pt x="2637" y="11944"/>
                </a:cubicBezTo>
                <a:cubicBezTo>
                  <a:pt x="1496" y="11944"/>
                  <a:pt x="1190" y="11066"/>
                  <a:pt x="1016" y="9407"/>
                </a:cubicBezTo>
                <a:lnTo>
                  <a:pt x="508" y="4311"/>
                </a:lnTo>
                <a:cubicBezTo>
                  <a:pt x="493" y="4186"/>
                  <a:pt x="390" y="4089"/>
                  <a:pt x="267" y="4089"/>
                </a:cubicBezTo>
                <a:cubicBezTo>
                  <a:pt x="257" y="4089"/>
                  <a:pt x="247" y="4090"/>
                  <a:pt x="237" y="4091"/>
                </a:cubicBezTo>
                <a:cubicBezTo>
                  <a:pt x="102" y="4108"/>
                  <a:pt x="0" y="4227"/>
                  <a:pt x="17" y="4362"/>
                </a:cubicBezTo>
                <a:lnTo>
                  <a:pt x="542" y="9441"/>
                </a:lnTo>
                <a:cubicBezTo>
                  <a:pt x="655" y="10585"/>
                  <a:pt x="845" y="12435"/>
                  <a:pt x="2644" y="12435"/>
                </a:cubicBezTo>
                <a:cubicBezTo>
                  <a:pt x="2735" y="12435"/>
                  <a:pt x="2830" y="12431"/>
                  <a:pt x="2929" y="12421"/>
                </a:cubicBezTo>
                <a:cubicBezTo>
                  <a:pt x="3556" y="12353"/>
                  <a:pt x="4013" y="12133"/>
                  <a:pt x="4284" y="11744"/>
                </a:cubicBezTo>
                <a:cubicBezTo>
                  <a:pt x="4656" y="11236"/>
                  <a:pt x="4555" y="10626"/>
                  <a:pt x="4538" y="10525"/>
                </a:cubicBezTo>
                <a:lnTo>
                  <a:pt x="3657" y="1856"/>
                </a:lnTo>
                <a:cubicBezTo>
                  <a:pt x="3531" y="670"/>
                  <a:pt x="2946" y="1"/>
                  <a:pt x="2028" y="1"/>
                </a:cubicBezTo>
                <a:close/>
              </a:path>
            </a:pathLst>
          </a:custGeom>
          <a:solidFill>
            <a:schemeClr val="lt2"/>
          </a:solidFill>
          <a:ln>
            <a:noFill/>
          </a:ln>
          <a:effectLst>
            <a:outerShdw blurRad="57150"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Rectangle 21"/>
          <p:cNvSpPr/>
          <p:nvPr/>
        </p:nvSpPr>
        <p:spPr>
          <a:xfrm>
            <a:off x="1009609" y="832712"/>
            <a:ext cx="7239061" cy="2308324"/>
          </a:xfrm>
          <a:prstGeom prst="rect">
            <a:avLst/>
          </a:prstGeom>
        </p:spPr>
        <p:txBody>
          <a:bodyPr wrap="square">
            <a:spAutoFit/>
          </a:bodyPr>
          <a:lstStyle/>
          <a:p>
            <a:pPr lvl="0" algn="ctr" defTabSz="457200">
              <a:lnSpc>
                <a:spcPct val="150000"/>
              </a:lnSpc>
              <a:buClrTx/>
              <a:defRPr/>
            </a:pPr>
            <a:r>
              <a:rPr lang="vi-VN" sz="3200" b="1">
                <a:solidFill>
                  <a:srgbClr val="F2C2AB">
                    <a:lumMod val="50000"/>
                  </a:srgbClr>
                </a:solidFill>
                <a:latin typeface="Arial (Body)"/>
                <a:ea typeface="+mn-ea"/>
              </a:rPr>
              <a:t>CHUYÊN ĐỀ 1: BIẾN NGẪU NHIÊN RỜI RẠC. CÁC SỐ ĐẶC TRƯNG CỦA BIẾN NGẪU NHIÊN RỜI RẠC.</a:t>
            </a:r>
            <a:endParaRPr kumimoji="0" lang="vi-VN" sz="3200" b="1" i="0" u="none" strike="noStrike" kern="0" cap="none" spc="0" normalizeH="0" baseline="0" noProof="0" dirty="0">
              <a:ln>
                <a:noFill/>
              </a:ln>
              <a:solidFill>
                <a:srgbClr val="F2C2AB">
                  <a:lumMod val="50000"/>
                </a:srgbClr>
              </a:solidFill>
              <a:effectLst/>
              <a:uLnTx/>
              <a:uFillTx/>
              <a:latin typeface="Arial (Body)"/>
              <a:ea typeface="+mn-ea"/>
              <a:sym typeface="Arial"/>
            </a:endParaRPr>
          </a:p>
        </p:txBody>
      </p:sp>
      <p:sp>
        <p:nvSpPr>
          <p:cNvPr id="23" name="Rectangle 22"/>
          <p:cNvSpPr/>
          <p:nvPr/>
        </p:nvSpPr>
        <p:spPr>
          <a:xfrm>
            <a:off x="1304914" y="3243711"/>
            <a:ext cx="6648450" cy="739754"/>
          </a:xfrm>
          <a:prstGeom prst="rect">
            <a:avLst/>
          </a:prstGeom>
        </p:spPr>
        <p:txBody>
          <a:bodyPr wrap="square">
            <a:spAutoFit/>
          </a:bodyPr>
          <a:lstStyle/>
          <a:p>
            <a:pPr lvl="0" algn="ctr" defTabSz="457200">
              <a:lnSpc>
                <a:spcPct val="150000"/>
              </a:lnSpc>
              <a:buClrTx/>
              <a:defRPr/>
            </a:pPr>
            <a:r>
              <a:rPr lang="vi-VN" sz="3200" b="1">
                <a:solidFill>
                  <a:srgbClr val="1F497D"/>
                </a:solidFill>
                <a:latin typeface="Arial" panose="020B0604020202020204" pitchFamily="34" charset="0"/>
                <a:ea typeface="+mn-ea"/>
                <a:cs typeface="Arial" panose="020B0604020202020204" pitchFamily="34" charset="0"/>
              </a:rPr>
              <a:t>BÀI TẬP CUỐI CHUYÊN ĐỀ 1</a:t>
            </a:r>
            <a:endParaRPr kumimoji="0" lang="en-US" sz="32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endParaRPr>
          </a:p>
        </p:txBody>
      </p:sp>
      <p:pic>
        <p:nvPicPr>
          <p:cNvPr id="4" name="Picture 3"/>
          <p:cNvPicPr>
            <a:picLocks noChangeAspect="1"/>
          </p:cNvPicPr>
          <p:nvPr/>
        </p:nvPicPr>
        <p:blipFill>
          <a:blip r:embed="rId3"/>
          <a:stretch>
            <a:fillRect/>
          </a:stretch>
        </p:blipFill>
        <p:spPr>
          <a:xfrm>
            <a:off x="7553033" y="3816487"/>
            <a:ext cx="800662" cy="10353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par>
    </p:tnLst>
  </p:timing>
</p:sld>
</file>

<file path=ppt/theme/theme1.xml><?xml version="1.0" encoding="utf-8"?>
<a:theme xmlns:a="http://schemas.openxmlformats.org/drawingml/2006/main" name="Korean Notebook Style for Case Report XL by Slidesgo">
  <a:themeElements>
    <a:clrScheme name="Simple Light">
      <a:dk1>
        <a:srgbClr val="6B719B"/>
      </a:dk1>
      <a:lt1>
        <a:srgbClr val="E9B09D"/>
      </a:lt1>
      <a:dk2>
        <a:srgbClr val="D6D9ED"/>
      </a:dk2>
      <a:lt2>
        <a:srgbClr val="D1EDBE"/>
      </a:lt2>
      <a:accent1>
        <a:srgbClr val="92A189"/>
      </a:accent1>
      <a:accent2>
        <a:srgbClr val="FDEFEA"/>
      </a:accent2>
      <a:accent3>
        <a:srgbClr val="3C4169"/>
      </a:accent3>
      <a:accent4>
        <a:srgbClr val="FFFFFF"/>
      </a:accent4>
      <a:accent5>
        <a:srgbClr val="FDE0D6"/>
      </a:accent5>
      <a:accent6>
        <a:srgbClr val="FFFFFF"/>
      </a:accent6>
      <a:hlink>
        <a:srgbClr val="6B719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2917</Words>
  <Application>Microsoft Office PowerPoint</Application>
  <PresentationFormat>On-screen Show (16:9)</PresentationFormat>
  <Paragraphs>381</Paragraphs>
  <Slides>41</Slides>
  <Notes>40</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41</vt:i4>
      </vt:variant>
    </vt:vector>
  </HeadingPairs>
  <TitlesOfParts>
    <vt:vector size="61" baseType="lpstr">
      <vt:lpstr>DengXian</vt:lpstr>
      <vt:lpstr>Malgun Gothic</vt:lpstr>
      <vt:lpstr>Barlow Semi Condensed SemiBold</vt:lpstr>
      <vt:lpstr>Roboto</vt:lpstr>
      <vt:lpstr>Aptos</vt:lpstr>
      <vt:lpstr>Times New Roman</vt:lpstr>
      <vt:lpstr>Barlow Semi Condensed</vt:lpstr>
      <vt:lpstr>Merriweather</vt:lpstr>
      <vt:lpstr>Georgia</vt:lpstr>
      <vt:lpstr>Arial</vt:lpstr>
      <vt:lpstr>Righteous</vt:lpstr>
      <vt:lpstr>Aharoni</vt:lpstr>
      <vt:lpstr>Anton</vt:lpstr>
      <vt:lpstr>Wingdings</vt:lpstr>
      <vt:lpstr>Cambria Math</vt:lpstr>
      <vt:lpstr>Arial (Body)</vt:lpstr>
      <vt:lpstr>Calibri</vt:lpstr>
      <vt:lpstr>Korean Notebook Style for Case Report XL by Slidesgo</vt:lpstr>
      <vt:lpstr>1_Office Theme</vt:lpstr>
      <vt:lpstr>Office Theme</vt:lpstr>
      <vt:lpstr>CHÀO MỪNG CÁC EM  ĐẾN VỚI TIẾT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dc:title>
  <cp:lastModifiedBy>Admin</cp:lastModifiedBy>
  <cp:revision>26</cp:revision>
  <dcterms:modified xsi:type="dcterms:W3CDTF">2024-08-27T06:41:16Z</dcterms:modified>
</cp:coreProperties>
</file>