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91" r:id="rId3"/>
    <p:sldMasterId id="2147483703" r:id="rId4"/>
  </p:sldMasterIdLst>
  <p:notesMasterIdLst>
    <p:notesMasterId r:id="rId75"/>
  </p:notesMasterIdLst>
  <p:sldIdLst>
    <p:sldId id="256" r:id="rId5"/>
    <p:sldId id="487" r:id="rId6"/>
    <p:sldId id="488" r:id="rId7"/>
    <p:sldId id="299" r:id="rId8"/>
    <p:sldId id="258" r:id="rId9"/>
    <p:sldId id="307" r:id="rId10"/>
    <p:sldId id="260" r:id="rId11"/>
    <p:sldId id="489" r:id="rId12"/>
    <p:sldId id="490" r:id="rId13"/>
    <p:sldId id="491" r:id="rId14"/>
    <p:sldId id="261" r:id="rId15"/>
    <p:sldId id="492" r:id="rId16"/>
    <p:sldId id="445" r:id="rId17"/>
    <p:sldId id="493" r:id="rId18"/>
    <p:sldId id="496" r:id="rId19"/>
    <p:sldId id="495" r:id="rId20"/>
    <p:sldId id="497" r:id="rId21"/>
    <p:sldId id="264" r:id="rId22"/>
    <p:sldId id="498" r:id="rId23"/>
    <p:sldId id="499" r:id="rId24"/>
    <p:sldId id="425" r:id="rId25"/>
    <p:sldId id="500" r:id="rId26"/>
    <p:sldId id="504" r:id="rId27"/>
    <p:sldId id="505" r:id="rId28"/>
    <p:sldId id="506" r:id="rId29"/>
    <p:sldId id="507" r:id="rId30"/>
    <p:sldId id="448" r:id="rId31"/>
    <p:sldId id="508" r:id="rId32"/>
    <p:sldId id="263" r:id="rId33"/>
    <p:sldId id="509" r:id="rId34"/>
    <p:sldId id="301" r:id="rId35"/>
    <p:sldId id="510" r:id="rId36"/>
    <p:sldId id="451" r:id="rId37"/>
    <p:sldId id="512" r:id="rId38"/>
    <p:sldId id="514" r:id="rId39"/>
    <p:sldId id="444" r:id="rId40"/>
    <p:sldId id="453" r:id="rId41"/>
    <p:sldId id="515" r:id="rId42"/>
    <p:sldId id="516" r:id="rId43"/>
    <p:sldId id="517" r:id="rId44"/>
    <p:sldId id="519" r:id="rId45"/>
    <p:sldId id="329" r:id="rId46"/>
    <p:sldId id="521" r:id="rId47"/>
    <p:sldId id="330" r:id="rId48"/>
    <p:sldId id="331" r:id="rId49"/>
    <p:sldId id="332" r:id="rId50"/>
    <p:sldId id="333" r:id="rId51"/>
    <p:sldId id="334" r:id="rId52"/>
    <p:sldId id="335" r:id="rId53"/>
    <p:sldId id="336" r:id="rId54"/>
    <p:sldId id="337" r:id="rId55"/>
    <p:sldId id="469" r:id="rId56"/>
    <p:sldId id="520" r:id="rId57"/>
    <p:sldId id="473" r:id="rId58"/>
    <p:sldId id="476" r:id="rId59"/>
    <p:sldId id="265" r:id="rId60"/>
    <p:sldId id="478" r:id="rId61"/>
    <p:sldId id="523" r:id="rId62"/>
    <p:sldId id="420" r:id="rId63"/>
    <p:sldId id="480" r:id="rId64"/>
    <p:sldId id="525" r:id="rId65"/>
    <p:sldId id="527" r:id="rId66"/>
    <p:sldId id="528" r:id="rId67"/>
    <p:sldId id="345" r:id="rId68"/>
    <p:sldId id="481" r:id="rId69"/>
    <p:sldId id="530" r:id="rId70"/>
    <p:sldId id="531" r:id="rId71"/>
    <p:sldId id="532" r:id="rId72"/>
    <p:sldId id="270" r:id="rId73"/>
    <p:sldId id="351" r:id="rId74"/>
  </p:sldIdLst>
  <p:sldSz cx="9144000" cy="5143500" type="screen16x9"/>
  <p:notesSz cx="6858000" cy="9144000"/>
  <p:embeddedFontLst>
    <p:embeddedFont>
      <p:font typeface="Bellota Text" panose="020B0604020202020204" charset="0"/>
      <p:regular r:id="rId76"/>
      <p:bold r:id="rId77"/>
      <p:italic r:id="rId78"/>
      <p:boldItalic r:id="rId79"/>
    </p:embeddedFont>
    <p:embeddedFont>
      <p:font typeface="Calibri" panose="020F0502020204030204" pitchFamily="34" charset="0"/>
      <p:regular r:id="rId80"/>
      <p:bold r:id="rId81"/>
      <p:italic r:id="rId82"/>
      <p:boldItalic r:id="rId83"/>
    </p:embeddedFont>
    <p:embeddedFont>
      <p:font typeface="Archivo Medium" panose="020B0604020202020204" charset="0"/>
      <p:regular r:id="rId84"/>
      <p:bold r:id="rId85"/>
      <p:italic r:id="rId86"/>
      <p:boldItalic r:id="rId87"/>
    </p:embeddedFont>
    <p:embeddedFont>
      <p:font typeface="Merriweather Sans" panose="020B0604020202020204" charset="0"/>
      <p:regular r:id="rId88"/>
      <p:bold r:id="rId89"/>
      <p:italic r:id="rId90"/>
      <p:boldItalic r:id="rId91"/>
    </p:embeddedFont>
    <p:embeddedFont>
      <p:font typeface="Georgia" panose="02040502050405020303" pitchFamily="18" charset="0"/>
      <p:regular r:id="rId92"/>
      <p:bold r:id="rId93"/>
      <p:italic r:id="rId94"/>
      <p:boldItalic r:id="rId95"/>
    </p:embeddedFont>
    <p:embeddedFont>
      <p:font typeface="Cambria Math" panose="02040503050406030204" pitchFamily="18" charset="0"/>
      <p:regular r:id="rId96"/>
    </p:embeddedFont>
    <p:embeddedFont>
      <p:font typeface="Krona One" panose="020B0604020202020204" charset="0"/>
      <p:regular r:id="rId97"/>
    </p:embeddedFont>
    <p:embeddedFont>
      <p:font typeface="Archivo" panose="020B0604020202020204" charset="0"/>
      <p:regular r:id="rId98"/>
      <p:bold r:id="rId99"/>
      <p:italic r:id="rId100"/>
      <p:boldItalic r:id="rId101"/>
    </p:embeddedFont>
    <p:embeddedFont>
      <p:font typeface="DM Sans" panose="020B0604020202020204" charset="0"/>
      <p:regular r:id="rId102"/>
      <p:bold r:id="rId103"/>
      <p:italic r:id="rId104"/>
      <p:boldItalic r:id="rId105"/>
    </p:embeddedFont>
    <p:embeddedFont>
      <p:font typeface="Malgun Gothic" panose="020B0503020000020004" pitchFamily="34" charset="-127"/>
      <p:regular r:id="rId106"/>
      <p:bold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7716"/>
    <a:srgbClr val="EF8715"/>
    <a:srgbClr val="7B2661"/>
    <a:srgbClr val="FDC6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FFD65C-6D2C-4C79-B41A-D03866E8D5F8}">
  <a:tblStyle styleId="{01FFD65C-6D2C-4C79-B41A-D03866E8D5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70022DC-5545-44A5-B0C6-2CEFC1B4A9B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83" autoAdjust="0"/>
  </p:normalViewPr>
  <p:slideViewPr>
    <p:cSldViewPr snapToGrid="0">
      <p:cViewPr varScale="1">
        <p:scale>
          <a:sx n="77" d="100"/>
          <a:sy n="77" d="100"/>
        </p:scale>
        <p:origin x="2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font" Target="fonts/font3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font" Target="fonts/font4.fntdata"/><Relationship Id="rId87" Type="http://schemas.openxmlformats.org/officeDocument/2006/relationships/font" Target="fonts/font12.fntdata"/><Relationship Id="rId102" Type="http://schemas.openxmlformats.org/officeDocument/2006/relationships/font" Target="fonts/font27.fntdata"/><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7.fntdata"/><Relationship Id="rId90" Type="http://schemas.openxmlformats.org/officeDocument/2006/relationships/font" Target="fonts/font15.fntdata"/><Relationship Id="rId95"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28.fntdata"/><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3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baf5c6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5baf5c63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Bấm vào mũi tên để chuyển sang slide Khởi</a:t>
            </a:r>
            <a:r>
              <a:rPr lang="en-US" baseline="0" smtClean="0"/>
              <a:t> động</a:t>
            </a: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03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683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773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802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88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95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08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c26620b4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5c26620b4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  </a:t>
            </a:r>
            <a:endParaRPr dirty="0"/>
          </a:p>
        </p:txBody>
      </p:sp>
    </p:spTree>
    <p:extLst>
      <p:ext uri="{BB962C8B-B14F-4D97-AF65-F5344CB8AC3E}">
        <p14:creationId xmlns:p14="http://schemas.microsoft.com/office/powerpoint/2010/main" val="328738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893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2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467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89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239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30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9869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01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64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c26620b4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5c26620b4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  </a:t>
            </a:r>
            <a:endParaRPr dirty="0"/>
          </a:p>
        </p:txBody>
      </p:sp>
    </p:spTree>
    <p:extLst>
      <p:ext uri="{BB962C8B-B14F-4D97-AF65-F5344CB8AC3E}">
        <p14:creationId xmlns:p14="http://schemas.microsoft.com/office/powerpoint/2010/main" val="4282028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465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91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623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034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166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911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746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561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704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60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137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048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0376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71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979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444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a:t>
            </a:r>
            <a:r>
              <a:rPr lang="en-US" baseline="0" smtClean="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1659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Bấm vào</a:t>
            </a:r>
            <a:r>
              <a:rPr lang="en-US" baseline="0" smtClean="0"/>
              <a:t> “Quay về” đề chuyển về slide chọn món ăn</a:t>
            </a: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131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Bấm vào</a:t>
            </a:r>
            <a:r>
              <a:rPr lang="en-US" baseline="0" smtClean="0"/>
              <a:t> “Quay về” đề chuyển về slide chọn món ăn</a:t>
            </a:r>
            <a:endParaRPr lang="en-US" smtClean="0"/>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915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Bấm vào</a:t>
            </a:r>
            <a:r>
              <a:rPr lang="en-US" baseline="0" smtClean="0"/>
              <a:t> “Quay về” đề chuyển về slide chọn món ăn</a:t>
            </a:r>
            <a:endParaRPr lang="en-US" smtClean="0"/>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374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Bấm vào</a:t>
            </a:r>
            <a:r>
              <a:rPr lang="en-US" baseline="0" smtClean="0"/>
              <a:t> “Quay về” đề chuyển về slide chọn món ăn</a:t>
            </a:r>
            <a:endParaRPr lang="en-US" smtClean="0"/>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936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Bấm vào</a:t>
            </a:r>
            <a:r>
              <a:rPr lang="en-US" baseline="0" smtClean="0"/>
              <a:t> “Quay về” đề chuyển về slide chọn món ăn</a:t>
            </a:r>
            <a:endParaRPr lang="en-US" smtClean="0"/>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125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3232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14925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Arial"/>
                <a:sym typeface="Arial"/>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Arial"/>
                <a:sym typeface="Arial"/>
              </a:rPr>
              <a:t>‹#›</a:t>
            </a:r>
          </a:p>
        </p:txBody>
      </p:sp>
    </p:spTree>
    <p:extLst>
      <p:ext uri="{BB962C8B-B14F-4D97-AF65-F5344CB8AC3E}">
        <p14:creationId xmlns:p14="http://schemas.microsoft.com/office/powerpoint/2010/main" val="380342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655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813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0136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870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86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8031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347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669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2775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3137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121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16241d4a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16241d4a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185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16241d4a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16241d4a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031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8236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89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baf5c63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5baf5c63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53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609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22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713225" y="4575325"/>
            <a:ext cx="7710700" cy="218400"/>
            <a:chOff x="713225" y="4575325"/>
            <a:chExt cx="7710700" cy="218400"/>
          </a:xfrm>
        </p:grpSpPr>
        <p:grpSp>
          <p:nvGrpSpPr>
            <p:cNvPr id="11" name="Google Shape;11;p2"/>
            <p:cNvGrpSpPr/>
            <p:nvPr/>
          </p:nvGrpSpPr>
          <p:grpSpPr>
            <a:xfrm>
              <a:off x="1123725" y="4594075"/>
              <a:ext cx="7300200" cy="180900"/>
              <a:chOff x="1123725" y="4594075"/>
              <a:chExt cx="7300200" cy="180900"/>
            </a:xfrm>
          </p:grpSpPr>
          <p:sp>
            <p:nvSpPr>
              <p:cNvPr id="12" name="Google Shape;12;p2"/>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713225" y="4575325"/>
              <a:ext cx="218400" cy="218400"/>
              <a:chOff x="713225" y="4575325"/>
              <a:chExt cx="218400" cy="218400"/>
            </a:xfrm>
          </p:grpSpPr>
          <p:sp>
            <p:nvSpPr>
              <p:cNvPr id="16" name="Google Shape;16;p2"/>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Google Shape;18;p2"/>
          <p:cNvSpPr txBox="1">
            <a:spLocks noGrp="1"/>
          </p:cNvSpPr>
          <p:nvPr>
            <p:ph type="ctrTitle"/>
          </p:nvPr>
        </p:nvSpPr>
        <p:spPr>
          <a:xfrm>
            <a:off x="3777175" y="1579000"/>
            <a:ext cx="4528800" cy="130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3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9" name="Google Shape;19;p2"/>
          <p:cNvSpPr txBox="1">
            <a:spLocks noGrp="1"/>
          </p:cNvSpPr>
          <p:nvPr>
            <p:ph type="subTitle" idx="1"/>
          </p:nvPr>
        </p:nvSpPr>
        <p:spPr>
          <a:xfrm>
            <a:off x="3777250" y="3182300"/>
            <a:ext cx="4528800" cy="382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3"/>
        <p:cNvGrpSpPr/>
        <p:nvPr/>
      </p:nvGrpSpPr>
      <p:grpSpPr>
        <a:xfrm>
          <a:off x="0" y="0"/>
          <a:ext cx="0" cy="0"/>
          <a:chOff x="0" y="0"/>
          <a:chExt cx="0" cy="0"/>
        </a:xfrm>
      </p:grpSpPr>
      <p:sp>
        <p:nvSpPr>
          <p:cNvPr id="124" name="Google Shape;124;p13"/>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13"/>
          <p:cNvGrpSpPr/>
          <p:nvPr/>
        </p:nvGrpSpPr>
        <p:grpSpPr>
          <a:xfrm>
            <a:off x="713225" y="4575325"/>
            <a:ext cx="7710700" cy="218400"/>
            <a:chOff x="713225" y="4575325"/>
            <a:chExt cx="7710700" cy="218400"/>
          </a:xfrm>
        </p:grpSpPr>
        <p:grpSp>
          <p:nvGrpSpPr>
            <p:cNvPr id="126" name="Google Shape;126;p13"/>
            <p:cNvGrpSpPr/>
            <p:nvPr/>
          </p:nvGrpSpPr>
          <p:grpSpPr>
            <a:xfrm>
              <a:off x="1123725" y="4594075"/>
              <a:ext cx="7300200" cy="180900"/>
              <a:chOff x="1123725" y="4594075"/>
              <a:chExt cx="7300200" cy="180900"/>
            </a:xfrm>
          </p:grpSpPr>
          <p:sp>
            <p:nvSpPr>
              <p:cNvPr id="127" name="Google Shape;127;p13"/>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13"/>
            <p:cNvGrpSpPr/>
            <p:nvPr/>
          </p:nvGrpSpPr>
          <p:grpSpPr>
            <a:xfrm>
              <a:off x="713225" y="4575325"/>
              <a:ext cx="218400" cy="218400"/>
              <a:chOff x="713225" y="4575325"/>
              <a:chExt cx="218400" cy="218400"/>
            </a:xfrm>
          </p:grpSpPr>
          <p:sp>
            <p:nvSpPr>
              <p:cNvPr id="131" name="Google Shape;131;p13"/>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Google Shape;133;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3"/>
          <p:cNvSpPr txBox="1">
            <a:spLocks noGrp="1"/>
          </p:cNvSpPr>
          <p:nvPr>
            <p:ph type="title" idx="2" hasCustomPrompt="1"/>
          </p:nvPr>
        </p:nvSpPr>
        <p:spPr>
          <a:xfrm>
            <a:off x="189805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5" name="Google Shape;135;p13"/>
          <p:cNvSpPr txBox="1">
            <a:spLocks noGrp="1"/>
          </p:cNvSpPr>
          <p:nvPr>
            <p:ph type="title" idx="3" hasCustomPrompt="1"/>
          </p:nvPr>
        </p:nvSpPr>
        <p:spPr>
          <a:xfrm>
            <a:off x="18980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 name="Google Shape;136;p13"/>
          <p:cNvSpPr txBox="1">
            <a:spLocks noGrp="1"/>
          </p:cNvSpPr>
          <p:nvPr>
            <p:ph type="title" idx="4" hasCustomPrompt="1"/>
          </p:nvPr>
        </p:nvSpPr>
        <p:spPr>
          <a:xfrm>
            <a:off x="420465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7" name="Google Shape;137;p13"/>
          <p:cNvSpPr txBox="1">
            <a:spLocks noGrp="1"/>
          </p:cNvSpPr>
          <p:nvPr>
            <p:ph type="title" idx="5" hasCustomPrompt="1"/>
          </p:nvPr>
        </p:nvSpPr>
        <p:spPr>
          <a:xfrm>
            <a:off x="42046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3"/>
          <p:cNvSpPr txBox="1">
            <a:spLocks noGrp="1"/>
          </p:cNvSpPr>
          <p:nvPr>
            <p:ph type="title" idx="6" hasCustomPrompt="1"/>
          </p:nvPr>
        </p:nvSpPr>
        <p:spPr>
          <a:xfrm>
            <a:off x="6511200" y="14054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title" idx="7" hasCustomPrompt="1"/>
          </p:nvPr>
        </p:nvSpPr>
        <p:spPr>
          <a:xfrm>
            <a:off x="6511250" y="29912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3"/>
          <p:cNvSpPr txBox="1">
            <a:spLocks noGrp="1"/>
          </p:cNvSpPr>
          <p:nvPr>
            <p:ph type="subTitle" idx="1"/>
          </p:nvPr>
        </p:nvSpPr>
        <p:spPr>
          <a:xfrm>
            <a:off x="11126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1" name="Google Shape;141;p13"/>
          <p:cNvSpPr txBox="1">
            <a:spLocks noGrp="1"/>
          </p:cNvSpPr>
          <p:nvPr>
            <p:ph type="subTitle" idx="8"/>
          </p:nvPr>
        </p:nvSpPr>
        <p:spPr>
          <a:xfrm>
            <a:off x="34192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2" name="Google Shape;142;p13"/>
          <p:cNvSpPr txBox="1">
            <a:spLocks noGrp="1"/>
          </p:cNvSpPr>
          <p:nvPr>
            <p:ph type="subTitle" idx="9"/>
          </p:nvPr>
        </p:nvSpPr>
        <p:spPr>
          <a:xfrm>
            <a:off x="5725850" y="1989425"/>
            <a:ext cx="23055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3" name="Google Shape;143;p13"/>
          <p:cNvSpPr txBox="1">
            <a:spLocks noGrp="1"/>
          </p:cNvSpPr>
          <p:nvPr>
            <p:ph type="subTitle" idx="13"/>
          </p:nvPr>
        </p:nvSpPr>
        <p:spPr>
          <a:xfrm>
            <a:off x="11126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4" name="Google Shape;144;p13"/>
          <p:cNvSpPr txBox="1">
            <a:spLocks noGrp="1"/>
          </p:cNvSpPr>
          <p:nvPr>
            <p:ph type="subTitle" idx="14"/>
          </p:nvPr>
        </p:nvSpPr>
        <p:spPr>
          <a:xfrm>
            <a:off x="34192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45" name="Google Shape;145;p13"/>
          <p:cNvSpPr txBox="1">
            <a:spLocks noGrp="1"/>
          </p:cNvSpPr>
          <p:nvPr>
            <p:ph type="subTitle" idx="15"/>
          </p:nvPr>
        </p:nvSpPr>
        <p:spPr>
          <a:xfrm>
            <a:off x="5725850" y="3575300"/>
            <a:ext cx="2305500" cy="40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rtl="0">
              <a:lnSpc>
                <a:spcPct val="100000"/>
              </a:lnSpc>
              <a:spcBef>
                <a:spcPts val="0"/>
              </a:spcBef>
              <a:spcAft>
                <a:spcPts val="0"/>
              </a:spcAft>
              <a:buSzPts val="2400"/>
              <a:buFont typeface="Archivo"/>
              <a:buNone/>
              <a:defRPr sz="2400">
                <a:latin typeface="Archivo"/>
                <a:ea typeface="Archivo"/>
                <a:cs typeface="Archivo"/>
                <a:sym typeface="Archivo"/>
              </a:defRPr>
            </a:lvl2pPr>
            <a:lvl3pPr lvl="2" rtl="0">
              <a:lnSpc>
                <a:spcPct val="100000"/>
              </a:lnSpc>
              <a:spcBef>
                <a:spcPts val="0"/>
              </a:spcBef>
              <a:spcAft>
                <a:spcPts val="0"/>
              </a:spcAft>
              <a:buSzPts val="2400"/>
              <a:buFont typeface="Archivo"/>
              <a:buNone/>
              <a:defRPr sz="2400">
                <a:latin typeface="Archivo"/>
                <a:ea typeface="Archivo"/>
                <a:cs typeface="Archivo"/>
                <a:sym typeface="Archivo"/>
              </a:defRPr>
            </a:lvl3pPr>
            <a:lvl4pPr lvl="3" rtl="0">
              <a:lnSpc>
                <a:spcPct val="100000"/>
              </a:lnSpc>
              <a:spcBef>
                <a:spcPts val="0"/>
              </a:spcBef>
              <a:spcAft>
                <a:spcPts val="0"/>
              </a:spcAft>
              <a:buSzPts val="2400"/>
              <a:buFont typeface="Archivo"/>
              <a:buNone/>
              <a:defRPr sz="2400">
                <a:latin typeface="Archivo"/>
                <a:ea typeface="Archivo"/>
                <a:cs typeface="Archivo"/>
                <a:sym typeface="Archivo"/>
              </a:defRPr>
            </a:lvl4pPr>
            <a:lvl5pPr lvl="4" rtl="0">
              <a:lnSpc>
                <a:spcPct val="100000"/>
              </a:lnSpc>
              <a:spcBef>
                <a:spcPts val="0"/>
              </a:spcBef>
              <a:spcAft>
                <a:spcPts val="0"/>
              </a:spcAft>
              <a:buSzPts val="2400"/>
              <a:buFont typeface="Archivo"/>
              <a:buNone/>
              <a:defRPr sz="2400">
                <a:latin typeface="Archivo"/>
                <a:ea typeface="Archivo"/>
                <a:cs typeface="Archivo"/>
                <a:sym typeface="Archivo"/>
              </a:defRPr>
            </a:lvl5pPr>
            <a:lvl6pPr lvl="5" rtl="0">
              <a:lnSpc>
                <a:spcPct val="100000"/>
              </a:lnSpc>
              <a:spcBef>
                <a:spcPts val="0"/>
              </a:spcBef>
              <a:spcAft>
                <a:spcPts val="0"/>
              </a:spcAft>
              <a:buSzPts val="2400"/>
              <a:buFont typeface="Archivo"/>
              <a:buNone/>
              <a:defRPr sz="2400">
                <a:latin typeface="Archivo"/>
                <a:ea typeface="Archivo"/>
                <a:cs typeface="Archivo"/>
                <a:sym typeface="Archivo"/>
              </a:defRPr>
            </a:lvl6pPr>
            <a:lvl7pPr lvl="6" rtl="0">
              <a:lnSpc>
                <a:spcPct val="100000"/>
              </a:lnSpc>
              <a:spcBef>
                <a:spcPts val="0"/>
              </a:spcBef>
              <a:spcAft>
                <a:spcPts val="0"/>
              </a:spcAft>
              <a:buSzPts val="2400"/>
              <a:buFont typeface="Archivo"/>
              <a:buNone/>
              <a:defRPr sz="2400">
                <a:latin typeface="Archivo"/>
                <a:ea typeface="Archivo"/>
                <a:cs typeface="Archivo"/>
                <a:sym typeface="Archivo"/>
              </a:defRPr>
            </a:lvl7pPr>
            <a:lvl8pPr lvl="7" rtl="0">
              <a:lnSpc>
                <a:spcPct val="100000"/>
              </a:lnSpc>
              <a:spcBef>
                <a:spcPts val="0"/>
              </a:spcBef>
              <a:spcAft>
                <a:spcPts val="0"/>
              </a:spcAft>
              <a:buSzPts val="2400"/>
              <a:buFont typeface="Archivo"/>
              <a:buNone/>
              <a:defRPr sz="2400">
                <a:latin typeface="Archivo"/>
                <a:ea typeface="Archivo"/>
                <a:cs typeface="Archivo"/>
                <a:sym typeface="Archivo"/>
              </a:defRPr>
            </a:lvl8pPr>
            <a:lvl9pPr lvl="8"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6"/>
        <p:cNvGrpSpPr/>
        <p:nvPr/>
      </p:nvGrpSpPr>
      <p:grpSpPr>
        <a:xfrm>
          <a:off x="0" y="0"/>
          <a:ext cx="0" cy="0"/>
          <a:chOff x="0" y="0"/>
          <a:chExt cx="0" cy="0"/>
        </a:xfrm>
      </p:grpSpPr>
      <p:sp>
        <p:nvSpPr>
          <p:cNvPr id="147" name="Google Shape;147;p14"/>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4"/>
          <p:cNvGrpSpPr/>
          <p:nvPr/>
        </p:nvGrpSpPr>
        <p:grpSpPr>
          <a:xfrm>
            <a:off x="713225" y="4575325"/>
            <a:ext cx="7710700" cy="218400"/>
            <a:chOff x="713225" y="4575325"/>
            <a:chExt cx="7710700" cy="218400"/>
          </a:xfrm>
        </p:grpSpPr>
        <p:grpSp>
          <p:nvGrpSpPr>
            <p:cNvPr id="149" name="Google Shape;149;p14"/>
            <p:cNvGrpSpPr/>
            <p:nvPr/>
          </p:nvGrpSpPr>
          <p:grpSpPr>
            <a:xfrm>
              <a:off x="1123725" y="4594075"/>
              <a:ext cx="7300200" cy="180900"/>
              <a:chOff x="1123725" y="4594075"/>
              <a:chExt cx="7300200" cy="180900"/>
            </a:xfrm>
          </p:grpSpPr>
          <p:sp>
            <p:nvSpPr>
              <p:cNvPr id="150" name="Google Shape;150;p14"/>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4"/>
            <p:cNvGrpSpPr/>
            <p:nvPr/>
          </p:nvGrpSpPr>
          <p:grpSpPr>
            <a:xfrm>
              <a:off x="713225" y="4575325"/>
              <a:ext cx="218400" cy="218400"/>
              <a:chOff x="713225" y="4575325"/>
              <a:chExt cx="218400" cy="218400"/>
            </a:xfrm>
          </p:grpSpPr>
          <p:sp>
            <p:nvSpPr>
              <p:cNvPr id="154" name="Google Shape;154;p14"/>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 name="Google Shape;156;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14"/>
          <p:cNvSpPr txBox="1">
            <a:spLocks noGrp="1"/>
          </p:cNvSpPr>
          <p:nvPr>
            <p:ph type="subTitle" idx="1"/>
          </p:nvPr>
        </p:nvSpPr>
        <p:spPr>
          <a:xfrm>
            <a:off x="937625"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8" name="Google Shape;158;p14"/>
          <p:cNvSpPr txBox="1">
            <a:spLocks noGrp="1"/>
          </p:cNvSpPr>
          <p:nvPr>
            <p:ph type="subTitle" idx="2"/>
          </p:nvPr>
        </p:nvSpPr>
        <p:spPr>
          <a:xfrm>
            <a:off x="3484347"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14"/>
          <p:cNvSpPr txBox="1">
            <a:spLocks noGrp="1"/>
          </p:cNvSpPr>
          <p:nvPr>
            <p:ph type="subTitle" idx="3"/>
          </p:nvPr>
        </p:nvSpPr>
        <p:spPr>
          <a:xfrm>
            <a:off x="6031075" y="2674900"/>
            <a:ext cx="2175300" cy="12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 name="Google Shape;160;p14"/>
          <p:cNvSpPr txBox="1">
            <a:spLocks noGrp="1"/>
          </p:cNvSpPr>
          <p:nvPr>
            <p:ph type="subTitle" idx="4"/>
          </p:nvPr>
        </p:nvSpPr>
        <p:spPr>
          <a:xfrm>
            <a:off x="937625"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61" name="Google Shape;161;p14"/>
          <p:cNvSpPr txBox="1">
            <a:spLocks noGrp="1"/>
          </p:cNvSpPr>
          <p:nvPr>
            <p:ph type="subTitle" idx="5"/>
          </p:nvPr>
        </p:nvSpPr>
        <p:spPr>
          <a:xfrm>
            <a:off x="3484350"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62" name="Google Shape;162;p14"/>
          <p:cNvSpPr txBox="1">
            <a:spLocks noGrp="1"/>
          </p:cNvSpPr>
          <p:nvPr>
            <p:ph type="subTitle" idx="6"/>
          </p:nvPr>
        </p:nvSpPr>
        <p:spPr>
          <a:xfrm>
            <a:off x="6031075" y="2321651"/>
            <a:ext cx="2175300" cy="45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3"/>
        <p:cNvGrpSpPr/>
        <p:nvPr/>
      </p:nvGrpSpPr>
      <p:grpSpPr>
        <a:xfrm>
          <a:off x="0" y="0"/>
          <a:ext cx="0" cy="0"/>
          <a:chOff x="0" y="0"/>
          <a:chExt cx="0" cy="0"/>
        </a:xfrm>
      </p:grpSpPr>
      <p:sp>
        <p:nvSpPr>
          <p:cNvPr id="164" name="Google Shape;164;p15"/>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5"/>
          <p:cNvGrpSpPr/>
          <p:nvPr/>
        </p:nvGrpSpPr>
        <p:grpSpPr>
          <a:xfrm>
            <a:off x="713225" y="4575325"/>
            <a:ext cx="7710700" cy="218400"/>
            <a:chOff x="713225" y="4575325"/>
            <a:chExt cx="7710700" cy="218400"/>
          </a:xfrm>
        </p:grpSpPr>
        <p:grpSp>
          <p:nvGrpSpPr>
            <p:cNvPr id="166" name="Google Shape;166;p15"/>
            <p:cNvGrpSpPr/>
            <p:nvPr/>
          </p:nvGrpSpPr>
          <p:grpSpPr>
            <a:xfrm>
              <a:off x="1123725" y="4594075"/>
              <a:ext cx="7300200" cy="180900"/>
              <a:chOff x="1123725" y="4594075"/>
              <a:chExt cx="7300200" cy="180900"/>
            </a:xfrm>
          </p:grpSpPr>
          <p:sp>
            <p:nvSpPr>
              <p:cNvPr id="167" name="Google Shape;167;p15"/>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5"/>
            <p:cNvGrpSpPr/>
            <p:nvPr/>
          </p:nvGrpSpPr>
          <p:grpSpPr>
            <a:xfrm>
              <a:off x="713225" y="4575325"/>
              <a:ext cx="218400" cy="218400"/>
              <a:chOff x="713225" y="4575325"/>
              <a:chExt cx="218400" cy="218400"/>
            </a:xfrm>
          </p:grpSpPr>
          <p:sp>
            <p:nvSpPr>
              <p:cNvPr id="171" name="Google Shape;171;p15"/>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3" name="Google Shape;173;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4" name="Google Shape;174;p15"/>
          <p:cNvSpPr txBox="1">
            <a:spLocks noGrp="1"/>
          </p:cNvSpPr>
          <p:nvPr>
            <p:ph type="subTitle" idx="1"/>
          </p:nvPr>
        </p:nvSpPr>
        <p:spPr>
          <a:xfrm>
            <a:off x="1525588" y="1731150"/>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 name="Google Shape;175;p15"/>
          <p:cNvSpPr txBox="1">
            <a:spLocks noGrp="1"/>
          </p:cNvSpPr>
          <p:nvPr>
            <p:ph type="subTitle" idx="2"/>
          </p:nvPr>
        </p:nvSpPr>
        <p:spPr>
          <a:xfrm>
            <a:off x="5558559" y="1731150"/>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6" name="Google Shape;176;p15"/>
          <p:cNvSpPr txBox="1">
            <a:spLocks noGrp="1"/>
          </p:cNvSpPr>
          <p:nvPr>
            <p:ph type="subTitle" idx="3"/>
          </p:nvPr>
        </p:nvSpPr>
        <p:spPr>
          <a:xfrm>
            <a:off x="1525588" y="3275625"/>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15"/>
          <p:cNvSpPr txBox="1">
            <a:spLocks noGrp="1"/>
          </p:cNvSpPr>
          <p:nvPr>
            <p:ph type="subTitle" idx="4"/>
          </p:nvPr>
        </p:nvSpPr>
        <p:spPr>
          <a:xfrm>
            <a:off x="5558559" y="3275625"/>
            <a:ext cx="2711100" cy="8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15"/>
          <p:cNvSpPr txBox="1">
            <a:spLocks noGrp="1"/>
          </p:cNvSpPr>
          <p:nvPr>
            <p:ph type="subTitle" idx="5"/>
          </p:nvPr>
        </p:nvSpPr>
        <p:spPr>
          <a:xfrm>
            <a:off x="1525588" y="1404225"/>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79" name="Google Shape;179;p15"/>
          <p:cNvSpPr txBox="1">
            <a:spLocks noGrp="1"/>
          </p:cNvSpPr>
          <p:nvPr>
            <p:ph type="subTitle" idx="6"/>
          </p:nvPr>
        </p:nvSpPr>
        <p:spPr>
          <a:xfrm>
            <a:off x="1525588" y="2948800"/>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80" name="Google Shape;180;p15"/>
          <p:cNvSpPr txBox="1">
            <a:spLocks noGrp="1"/>
          </p:cNvSpPr>
          <p:nvPr>
            <p:ph type="subTitle" idx="7"/>
          </p:nvPr>
        </p:nvSpPr>
        <p:spPr>
          <a:xfrm>
            <a:off x="5558530" y="1404225"/>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181" name="Google Shape;181;p15"/>
          <p:cNvSpPr txBox="1">
            <a:spLocks noGrp="1"/>
          </p:cNvSpPr>
          <p:nvPr>
            <p:ph type="subTitle" idx="8"/>
          </p:nvPr>
        </p:nvSpPr>
        <p:spPr>
          <a:xfrm>
            <a:off x="5558530" y="2948800"/>
            <a:ext cx="2711100" cy="42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2"/>
        <p:cNvGrpSpPr/>
        <p:nvPr/>
      </p:nvGrpSpPr>
      <p:grpSpPr>
        <a:xfrm>
          <a:off x="0" y="0"/>
          <a:ext cx="0" cy="0"/>
          <a:chOff x="0" y="0"/>
          <a:chExt cx="0" cy="0"/>
        </a:xfrm>
      </p:grpSpPr>
      <p:sp>
        <p:nvSpPr>
          <p:cNvPr id="183" name="Google Shape;183;p16"/>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6"/>
          <p:cNvGrpSpPr/>
          <p:nvPr/>
        </p:nvGrpSpPr>
        <p:grpSpPr>
          <a:xfrm>
            <a:off x="713225" y="4575325"/>
            <a:ext cx="7710700" cy="218400"/>
            <a:chOff x="713225" y="4575325"/>
            <a:chExt cx="7710700" cy="218400"/>
          </a:xfrm>
        </p:grpSpPr>
        <p:grpSp>
          <p:nvGrpSpPr>
            <p:cNvPr id="185" name="Google Shape;185;p16"/>
            <p:cNvGrpSpPr/>
            <p:nvPr/>
          </p:nvGrpSpPr>
          <p:grpSpPr>
            <a:xfrm>
              <a:off x="1123725" y="4594075"/>
              <a:ext cx="7300200" cy="180900"/>
              <a:chOff x="1123725" y="4594075"/>
              <a:chExt cx="7300200" cy="180900"/>
            </a:xfrm>
          </p:grpSpPr>
          <p:sp>
            <p:nvSpPr>
              <p:cNvPr id="186" name="Google Shape;186;p16"/>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6"/>
            <p:cNvGrpSpPr/>
            <p:nvPr/>
          </p:nvGrpSpPr>
          <p:grpSpPr>
            <a:xfrm>
              <a:off x="713225" y="4575325"/>
              <a:ext cx="218400" cy="218400"/>
              <a:chOff x="713225" y="4575325"/>
              <a:chExt cx="218400" cy="218400"/>
            </a:xfrm>
          </p:grpSpPr>
          <p:sp>
            <p:nvSpPr>
              <p:cNvPr id="190" name="Google Shape;190;p16"/>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 name="Google Shape;19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3" name="Google Shape;193;p16"/>
          <p:cNvSpPr txBox="1">
            <a:spLocks noGrp="1"/>
          </p:cNvSpPr>
          <p:nvPr>
            <p:ph type="subTitle" idx="1"/>
          </p:nvPr>
        </p:nvSpPr>
        <p:spPr>
          <a:xfrm>
            <a:off x="723900" y="1747687"/>
            <a:ext cx="24630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16"/>
          <p:cNvSpPr txBox="1">
            <a:spLocks noGrp="1"/>
          </p:cNvSpPr>
          <p:nvPr>
            <p:ph type="subTitle" idx="2"/>
          </p:nvPr>
        </p:nvSpPr>
        <p:spPr>
          <a:xfrm>
            <a:off x="3355486" y="1747689"/>
            <a:ext cx="24534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5" name="Google Shape;195;p16"/>
          <p:cNvSpPr txBox="1">
            <a:spLocks noGrp="1"/>
          </p:cNvSpPr>
          <p:nvPr>
            <p:ph type="subTitle" idx="3"/>
          </p:nvPr>
        </p:nvSpPr>
        <p:spPr>
          <a:xfrm>
            <a:off x="723900" y="3198864"/>
            <a:ext cx="24630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6" name="Google Shape;196;p16"/>
          <p:cNvSpPr txBox="1">
            <a:spLocks noGrp="1"/>
          </p:cNvSpPr>
          <p:nvPr>
            <p:ph type="subTitle" idx="4"/>
          </p:nvPr>
        </p:nvSpPr>
        <p:spPr>
          <a:xfrm>
            <a:off x="3355487" y="3198862"/>
            <a:ext cx="24534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7" name="Google Shape;197;p16"/>
          <p:cNvSpPr txBox="1">
            <a:spLocks noGrp="1"/>
          </p:cNvSpPr>
          <p:nvPr>
            <p:ph type="subTitle" idx="5"/>
          </p:nvPr>
        </p:nvSpPr>
        <p:spPr>
          <a:xfrm>
            <a:off x="5972600" y="1747689"/>
            <a:ext cx="24438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16"/>
          <p:cNvSpPr txBox="1">
            <a:spLocks noGrp="1"/>
          </p:cNvSpPr>
          <p:nvPr>
            <p:ph type="subTitle" idx="6"/>
          </p:nvPr>
        </p:nvSpPr>
        <p:spPr>
          <a:xfrm>
            <a:off x="5972601" y="3198862"/>
            <a:ext cx="2443800" cy="86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6"/>
          <p:cNvSpPr txBox="1">
            <a:spLocks noGrp="1"/>
          </p:cNvSpPr>
          <p:nvPr>
            <p:ph type="subTitle" idx="7"/>
          </p:nvPr>
        </p:nvSpPr>
        <p:spPr>
          <a:xfrm>
            <a:off x="723975" y="1438525"/>
            <a:ext cx="24630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0" name="Google Shape;200;p16"/>
          <p:cNvSpPr txBox="1">
            <a:spLocks noGrp="1"/>
          </p:cNvSpPr>
          <p:nvPr>
            <p:ph type="subTitle" idx="8"/>
          </p:nvPr>
        </p:nvSpPr>
        <p:spPr>
          <a:xfrm>
            <a:off x="3360305" y="1438525"/>
            <a:ext cx="24438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1" name="Google Shape;201;p16"/>
          <p:cNvSpPr txBox="1">
            <a:spLocks noGrp="1"/>
          </p:cNvSpPr>
          <p:nvPr>
            <p:ph type="subTitle" idx="9"/>
          </p:nvPr>
        </p:nvSpPr>
        <p:spPr>
          <a:xfrm>
            <a:off x="5977401" y="1438525"/>
            <a:ext cx="24342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2" name="Google Shape;202;p16"/>
          <p:cNvSpPr txBox="1">
            <a:spLocks noGrp="1"/>
          </p:cNvSpPr>
          <p:nvPr>
            <p:ph type="subTitle" idx="13"/>
          </p:nvPr>
        </p:nvSpPr>
        <p:spPr>
          <a:xfrm>
            <a:off x="723900" y="2886603"/>
            <a:ext cx="24630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3" name="Google Shape;203;p16"/>
          <p:cNvSpPr txBox="1">
            <a:spLocks noGrp="1"/>
          </p:cNvSpPr>
          <p:nvPr>
            <p:ph type="subTitle" idx="14"/>
          </p:nvPr>
        </p:nvSpPr>
        <p:spPr>
          <a:xfrm>
            <a:off x="3360309" y="2886600"/>
            <a:ext cx="24438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204" name="Google Shape;204;p16"/>
          <p:cNvSpPr txBox="1">
            <a:spLocks noGrp="1"/>
          </p:cNvSpPr>
          <p:nvPr>
            <p:ph type="subTitle" idx="15"/>
          </p:nvPr>
        </p:nvSpPr>
        <p:spPr>
          <a:xfrm>
            <a:off x="5977401" y="2886600"/>
            <a:ext cx="2434200" cy="41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5"/>
        <p:cNvGrpSpPr/>
        <p:nvPr/>
      </p:nvGrpSpPr>
      <p:grpSpPr>
        <a:xfrm>
          <a:off x="0" y="0"/>
          <a:ext cx="0" cy="0"/>
          <a:chOff x="0" y="0"/>
          <a:chExt cx="0" cy="0"/>
        </a:xfrm>
      </p:grpSpPr>
      <p:sp>
        <p:nvSpPr>
          <p:cNvPr id="206" name="Google Shape;206;p17"/>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17"/>
          <p:cNvGrpSpPr/>
          <p:nvPr/>
        </p:nvGrpSpPr>
        <p:grpSpPr>
          <a:xfrm>
            <a:off x="713225" y="4575325"/>
            <a:ext cx="7710700" cy="218400"/>
            <a:chOff x="713225" y="4575325"/>
            <a:chExt cx="7710700" cy="218400"/>
          </a:xfrm>
        </p:grpSpPr>
        <p:grpSp>
          <p:nvGrpSpPr>
            <p:cNvPr id="208" name="Google Shape;208;p17"/>
            <p:cNvGrpSpPr/>
            <p:nvPr/>
          </p:nvGrpSpPr>
          <p:grpSpPr>
            <a:xfrm>
              <a:off x="1123725" y="4594075"/>
              <a:ext cx="7300200" cy="180900"/>
              <a:chOff x="1123725" y="4594075"/>
              <a:chExt cx="7300200" cy="180900"/>
            </a:xfrm>
          </p:grpSpPr>
          <p:sp>
            <p:nvSpPr>
              <p:cNvPr id="209" name="Google Shape;209;p17"/>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7"/>
            <p:cNvGrpSpPr/>
            <p:nvPr/>
          </p:nvGrpSpPr>
          <p:grpSpPr>
            <a:xfrm>
              <a:off x="713225" y="4575325"/>
              <a:ext cx="218400" cy="218400"/>
              <a:chOff x="713225" y="4575325"/>
              <a:chExt cx="218400" cy="218400"/>
            </a:xfrm>
          </p:grpSpPr>
          <p:sp>
            <p:nvSpPr>
              <p:cNvPr id="213" name="Google Shape;213;p17"/>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5" name="Google Shape;215;p17"/>
          <p:cNvSpPr txBox="1">
            <a:spLocks noGrp="1"/>
          </p:cNvSpPr>
          <p:nvPr>
            <p:ph type="title" hasCustomPrompt="1"/>
          </p:nvPr>
        </p:nvSpPr>
        <p:spPr>
          <a:xfrm>
            <a:off x="4717850" y="1890496"/>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6" name="Google Shape;216;p17"/>
          <p:cNvSpPr txBox="1">
            <a:spLocks noGrp="1"/>
          </p:cNvSpPr>
          <p:nvPr>
            <p:ph type="subTitle" idx="1"/>
          </p:nvPr>
        </p:nvSpPr>
        <p:spPr>
          <a:xfrm>
            <a:off x="4717863" y="2775221"/>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217" name="Google Shape;217;p17"/>
          <p:cNvSpPr txBox="1">
            <a:spLocks noGrp="1"/>
          </p:cNvSpPr>
          <p:nvPr>
            <p:ph type="title" idx="2" hasCustomPrompt="1"/>
          </p:nvPr>
        </p:nvSpPr>
        <p:spPr>
          <a:xfrm>
            <a:off x="4717863" y="539498"/>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8" name="Google Shape;218;p17"/>
          <p:cNvSpPr txBox="1">
            <a:spLocks noGrp="1"/>
          </p:cNvSpPr>
          <p:nvPr>
            <p:ph type="subTitle" idx="3"/>
          </p:nvPr>
        </p:nvSpPr>
        <p:spPr>
          <a:xfrm>
            <a:off x="4717863" y="1424512"/>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219" name="Google Shape;219;p17"/>
          <p:cNvSpPr txBox="1">
            <a:spLocks noGrp="1"/>
          </p:cNvSpPr>
          <p:nvPr>
            <p:ph type="title" idx="4" hasCustomPrompt="1"/>
          </p:nvPr>
        </p:nvSpPr>
        <p:spPr>
          <a:xfrm>
            <a:off x="4717850" y="3241234"/>
            <a:ext cx="349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0" name="Google Shape;220;p17"/>
          <p:cNvSpPr txBox="1">
            <a:spLocks noGrp="1"/>
          </p:cNvSpPr>
          <p:nvPr>
            <p:ph type="subTitle" idx="5"/>
          </p:nvPr>
        </p:nvSpPr>
        <p:spPr>
          <a:xfrm>
            <a:off x="4717863" y="4125959"/>
            <a:ext cx="3492600" cy="3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4"/>
        <p:cNvGrpSpPr/>
        <p:nvPr/>
      </p:nvGrpSpPr>
      <p:grpSpPr>
        <a:xfrm>
          <a:off x="0" y="0"/>
          <a:ext cx="0" cy="0"/>
          <a:chOff x="0" y="0"/>
          <a:chExt cx="0" cy="0"/>
        </a:xfrm>
      </p:grpSpPr>
      <p:sp>
        <p:nvSpPr>
          <p:cNvPr id="255" name="Google Shape;255;p20"/>
          <p:cNvSpPr/>
          <p:nvPr/>
        </p:nvSpPr>
        <p:spPr>
          <a:xfrm>
            <a:off x="231175" y="4382575"/>
            <a:ext cx="8681700" cy="603900"/>
          </a:xfrm>
          <a:prstGeom prst="roundRect">
            <a:avLst>
              <a:gd name="adj" fmla="val 23506"/>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20"/>
          <p:cNvGrpSpPr/>
          <p:nvPr/>
        </p:nvGrpSpPr>
        <p:grpSpPr>
          <a:xfrm>
            <a:off x="713225" y="4575325"/>
            <a:ext cx="7710700" cy="218400"/>
            <a:chOff x="713225" y="4575325"/>
            <a:chExt cx="7710700" cy="218400"/>
          </a:xfrm>
        </p:grpSpPr>
        <p:grpSp>
          <p:nvGrpSpPr>
            <p:cNvPr id="257" name="Google Shape;257;p20"/>
            <p:cNvGrpSpPr/>
            <p:nvPr/>
          </p:nvGrpSpPr>
          <p:grpSpPr>
            <a:xfrm>
              <a:off x="1123725" y="4594075"/>
              <a:ext cx="7300200" cy="180900"/>
              <a:chOff x="1123725" y="4594075"/>
              <a:chExt cx="7300200" cy="180900"/>
            </a:xfrm>
          </p:grpSpPr>
          <p:sp>
            <p:nvSpPr>
              <p:cNvPr id="258" name="Google Shape;258;p20"/>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0">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20"/>
            <p:cNvGrpSpPr/>
            <p:nvPr/>
          </p:nvGrpSpPr>
          <p:grpSpPr>
            <a:xfrm>
              <a:off x="713225" y="4575325"/>
              <a:ext cx="218400" cy="218400"/>
              <a:chOff x="713225" y="4575325"/>
              <a:chExt cx="218400" cy="218400"/>
            </a:xfrm>
          </p:grpSpPr>
          <p:sp>
            <p:nvSpPr>
              <p:cNvPr id="262" name="Google Shape;262;p20"/>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0">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 name="Google Shape;264;p20"/>
          <p:cNvSpPr/>
          <p:nvPr/>
        </p:nvSpPr>
        <p:spPr>
          <a:xfrm>
            <a:off x="231175" y="173400"/>
            <a:ext cx="8681700" cy="40950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lt2"/>
        </a:solidFill>
        <a:effectLst/>
      </p:bgPr>
    </p:bg>
    <p:spTree>
      <p:nvGrpSpPr>
        <p:cNvPr id="1" name="Shape 265"/>
        <p:cNvGrpSpPr/>
        <p:nvPr/>
      </p:nvGrpSpPr>
      <p:grpSpPr>
        <a:xfrm>
          <a:off x="0" y="0"/>
          <a:ext cx="0" cy="0"/>
          <a:chOff x="0" y="0"/>
          <a:chExt cx="0" cy="0"/>
        </a:xfrm>
      </p:grpSpPr>
      <p:sp>
        <p:nvSpPr>
          <p:cNvPr id="266" name="Google Shape;266;p21"/>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1"/>
          <p:cNvGrpSpPr/>
          <p:nvPr/>
        </p:nvGrpSpPr>
        <p:grpSpPr>
          <a:xfrm>
            <a:off x="713225" y="321100"/>
            <a:ext cx="7710700" cy="218400"/>
            <a:chOff x="713225" y="4575325"/>
            <a:chExt cx="7710700" cy="218400"/>
          </a:xfrm>
        </p:grpSpPr>
        <p:grpSp>
          <p:nvGrpSpPr>
            <p:cNvPr id="268" name="Google Shape;268;p21"/>
            <p:cNvGrpSpPr/>
            <p:nvPr/>
          </p:nvGrpSpPr>
          <p:grpSpPr>
            <a:xfrm>
              <a:off x="1123725" y="4594075"/>
              <a:ext cx="7300200" cy="180900"/>
              <a:chOff x="1123725" y="4594075"/>
              <a:chExt cx="7300200" cy="180900"/>
            </a:xfrm>
          </p:grpSpPr>
          <p:sp>
            <p:nvSpPr>
              <p:cNvPr id="269" name="Google Shape;269;p21"/>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1">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1">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1"/>
            <p:cNvGrpSpPr/>
            <p:nvPr/>
          </p:nvGrpSpPr>
          <p:grpSpPr>
            <a:xfrm>
              <a:off x="713225" y="4575325"/>
              <a:ext cx="218400" cy="218400"/>
              <a:chOff x="713225" y="4575325"/>
              <a:chExt cx="218400" cy="218400"/>
            </a:xfrm>
          </p:grpSpPr>
          <p:sp>
            <p:nvSpPr>
              <p:cNvPr id="273" name="Google Shape;273;p21"/>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720000" y="1204650"/>
            <a:ext cx="5119200" cy="2734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
          <p:cNvSpPr/>
          <p:nvPr/>
        </p:nvSpPr>
        <p:spPr>
          <a:xfrm>
            <a:off x="827100" y="1311750"/>
            <a:ext cx="4905000" cy="25188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2" name="Google Shape;902;p3"/>
          <p:cNvGrpSpPr/>
          <p:nvPr/>
        </p:nvGrpSpPr>
        <p:grpSpPr>
          <a:xfrm rot="-591651">
            <a:off x="5645364" y="2207197"/>
            <a:ext cx="2828384" cy="1889155"/>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2" name="Google Shape;1392;p3"/>
          <p:cNvGrpSpPr/>
          <p:nvPr/>
        </p:nvGrpSpPr>
        <p:grpSpPr>
          <a:xfrm>
            <a:off x="7853188" y="4324575"/>
            <a:ext cx="603075" cy="629525"/>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5" name="Google Shape;1475;p3"/>
          <p:cNvGrpSpPr/>
          <p:nvPr/>
        </p:nvGrpSpPr>
        <p:grpSpPr>
          <a:xfrm rot="1320820">
            <a:off x="3836727" y="572086"/>
            <a:ext cx="623968" cy="816229"/>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51" name="Google Shape;1551;p3"/>
          <p:cNvGrpSpPr/>
          <p:nvPr/>
        </p:nvGrpSpPr>
        <p:grpSpPr>
          <a:xfrm rot="4943504">
            <a:off x="7812262" y="1171704"/>
            <a:ext cx="684927" cy="604352"/>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8" name="Google Shape;1588;p3"/>
          <p:cNvGrpSpPr/>
          <p:nvPr/>
        </p:nvGrpSpPr>
        <p:grpSpPr>
          <a:xfrm>
            <a:off x="1326000" y="4258875"/>
            <a:ext cx="669175" cy="509225"/>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2" name="Google Shape;1612;p3"/>
          <p:cNvGrpSpPr/>
          <p:nvPr/>
        </p:nvGrpSpPr>
        <p:grpSpPr>
          <a:xfrm rot="9390209">
            <a:off x="6444765" y="-143728"/>
            <a:ext cx="684937" cy="60436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49" name="Google Shape;1649;p3"/>
          <p:cNvGrpSpPr/>
          <p:nvPr/>
        </p:nvGrpSpPr>
        <p:grpSpPr>
          <a:xfrm rot="-3743982">
            <a:off x="343573" y="-117874"/>
            <a:ext cx="609624" cy="552674"/>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76" name="Google Shape;1676;p3"/>
          <p:cNvSpPr/>
          <p:nvPr/>
        </p:nvSpPr>
        <p:spPr>
          <a:xfrm rot="3963263">
            <a:off x="4861867" y="391126"/>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77" name="Google Shape;1677;p3"/>
          <p:cNvGrpSpPr/>
          <p:nvPr/>
        </p:nvGrpSpPr>
        <p:grpSpPr>
          <a:xfrm>
            <a:off x="8423988" y="-107875"/>
            <a:ext cx="286675" cy="255775"/>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3" name="Google Shape;1703;p3"/>
          <p:cNvGrpSpPr/>
          <p:nvPr/>
        </p:nvGrpSpPr>
        <p:grpSpPr>
          <a:xfrm>
            <a:off x="4590925" y="4510138"/>
            <a:ext cx="273250" cy="258375"/>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34" name="Google Shape;1734;p3"/>
          <p:cNvGrpSpPr/>
          <p:nvPr/>
        </p:nvGrpSpPr>
        <p:grpSpPr>
          <a:xfrm>
            <a:off x="2303138" y="423900"/>
            <a:ext cx="250350" cy="261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50" name="Google Shape;1750;p3"/>
          <p:cNvGrpSpPr/>
          <p:nvPr/>
        </p:nvGrpSpPr>
        <p:grpSpPr>
          <a:xfrm>
            <a:off x="6813500" y="1513988"/>
            <a:ext cx="262250" cy="26225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6" name="Google Shape;1766;p3"/>
          <p:cNvGrpSpPr/>
          <p:nvPr/>
        </p:nvGrpSpPr>
        <p:grpSpPr>
          <a:xfrm>
            <a:off x="102538" y="2544750"/>
            <a:ext cx="269400" cy="268475"/>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91" name="Google Shape;1791;p3"/>
          <p:cNvSpPr txBox="1">
            <a:spLocks noGrp="1"/>
          </p:cNvSpPr>
          <p:nvPr>
            <p:ph type="title"/>
          </p:nvPr>
        </p:nvSpPr>
        <p:spPr>
          <a:xfrm>
            <a:off x="1086550" y="2300200"/>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2" name="Google Shape;1792;p3"/>
          <p:cNvSpPr txBox="1">
            <a:spLocks noGrp="1"/>
          </p:cNvSpPr>
          <p:nvPr>
            <p:ph type="title" idx="2" hasCustomPrompt="1"/>
          </p:nvPr>
        </p:nvSpPr>
        <p:spPr>
          <a:xfrm>
            <a:off x="1086550" y="1487175"/>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93" name="Google Shape;1793;p3"/>
          <p:cNvSpPr txBox="1">
            <a:spLocks noGrp="1"/>
          </p:cNvSpPr>
          <p:nvPr>
            <p:ph type="subTitle" idx="1"/>
          </p:nvPr>
        </p:nvSpPr>
        <p:spPr>
          <a:xfrm>
            <a:off x="1086550" y="3142000"/>
            <a:ext cx="4386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1210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827075" y="1477950"/>
            <a:ext cx="4905300" cy="2187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3" name="Google Shape;4263;p10"/>
          <p:cNvSpPr/>
          <p:nvPr/>
        </p:nvSpPr>
        <p:spPr>
          <a:xfrm>
            <a:off x="927275" y="1586250"/>
            <a:ext cx="4708800" cy="19710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64" name="Google Shape;4264;p10"/>
          <p:cNvGrpSpPr/>
          <p:nvPr/>
        </p:nvGrpSpPr>
        <p:grpSpPr>
          <a:xfrm rot="-488778">
            <a:off x="2737292" y="492824"/>
            <a:ext cx="609619" cy="55267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91" name="Google Shape;4291;p10"/>
          <p:cNvGrpSpPr/>
          <p:nvPr/>
        </p:nvGrpSpPr>
        <p:grpSpPr>
          <a:xfrm rot="1320820">
            <a:off x="1158739" y="3963011"/>
            <a:ext cx="623968" cy="816229"/>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7" name="Google Shape;4367;p10"/>
          <p:cNvGrpSpPr/>
          <p:nvPr/>
        </p:nvGrpSpPr>
        <p:grpSpPr>
          <a:xfrm rot="-5400000" flipH="1">
            <a:off x="398656" y="630619"/>
            <a:ext cx="286675" cy="255775"/>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93" name="Google Shape;4393;p10"/>
          <p:cNvGrpSpPr/>
          <p:nvPr/>
        </p:nvGrpSpPr>
        <p:grpSpPr>
          <a:xfrm rot="-5400000" flipH="1">
            <a:off x="416806" y="270894"/>
            <a:ext cx="250350" cy="261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09" name="Google Shape;4409;p10"/>
          <p:cNvGrpSpPr/>
          <p:nvPr/>
        </p:nvGrpSpPr>
        <p:grpSpPr>
          <a:xfrm rot="-5400000" flipH="1">
            <a:off x="759569" y="534756"/>
            <a:ext cx="269400" cy="268475"/>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34" name="Google Shape;4434;p10"/>
          <p:cNvGrpSpPr/>
          <p:nvPr/>
        </p:nvGrpSpPr>
        <p:grpSpPr>
          <a:xfrm rot="-727006">
            <a:off x="-160325" y="2317145"/>
            <a:ext cx="669160" cy="509214"/>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58" name="Google Shape;4458;p10"/>
          <p:cNvSpPr txBox="1">
            <a:spLocks noGrp="1"/>
          </p:cNvSpPr>
          <p:nvPr>
            <p:ph type="title"/>
          </p:nvPr>
        </p:nvSpPr>
        <p:spPr>
          <a:xfrm>
            <a:off x="1211225" y="1638300"/>
            <a:ext cx="41370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atin typeface="Arial" panose="020B0604020202020204" pitchFamily="34" charset="0"/>
                <a:cs typeface="Arial" panose="020B0604020202020204" pitchFamily="34"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93197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1050000" y="690625"/>
            <a:ext cx="7044000" cy="3762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1" name="Google Shape;4461;p11"/>
          <p:cNvSpPr/>
          <p:nvPr/>
        </p:nvSpPr>
        <p:spPr>
          <a:xfrm>
            <a:off x="1150200" y="798925"/>
            <a:ext cx="6843600" cy="35457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62" name="Google Shape;4462;p11"/>
          <p:cNvGrpSpPr/>
          <p:nvPr/>
        </p:nvGrpSpPr>
        <p:grpSpPr>
          <a:xfrm>
            <a:off x="7708775" y="2257013"/>
            <a:ext cx="603075" cy="629525"/>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45" name="Google Shape;4545;p11"/>
          <p:cNvGrpSpPr/>
          <p:nvPr/>
        </p:nvGrpSpPr>
        <p:grpSpPr>
          <a:xfrm rot="-3103157">
            <a:off x="4124212" y="4105386"/>
            <a:ext cx="623964" cy="816223"/>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1" name="Google Shape;4621;p11"/>
          <p:cNvGrpSpPr/>
          <p:nvPr/>
        </p:nvGrpSpPr>
        <p:grpSpPr>
          <a:xfrm rot="-4159838">
            <a:off x="4064220" y="375363"/>
            <a:ext cx="669223" cy="509262"/>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5" name="Google Shape;4645;p11"/>
          <p:cNvGrpSpPr/>
          <p:nvPr/>
        </p:nvGrpSpPr>
        <p:grpSpPr>
          <a:xfrm rot="-5400000">
            <a:off x="743527" y="1909299"/>
            <a:ext cx="684925" cy="60435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82" name="Google Shape;4682;p11"/>
          <p:cNvSpPr txBox="1">
            <a:spLocks noGrp="1"/>
          </p:cNvSpPr>
          <p:nvPr>
            <p:ph type="title" hasCustomPrompt="1"/>
          </p:nvPr>
        </p:nvSpPr>
        <p:spPr>
          <a:xfrm>
            <a:off x="1284000" y="1440638"/>
            <a:ext cx="6576000" cy="210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83" name="Google Shape;4683;p11"/>
          <p:cNvSpPr txBox="1">
            <a:spLocks noGrp="1"/>
          </p:cNvSpPr>
          <p:nvPr>
            <p:ph type="subTitle" idx="1"/>
          </p:nvPr>
        </p:nvSpPr>
        <p:spPr>
          <a:xfrm>
            <a:off x="1284000" y="320576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684" name="Google Shape;4684;p11"/>
          <p:cNvGrpSpPr/>
          <p:nvPr/>
        </p:nvGrpSpPr>
        <p:grpSpPr>
          <a:xfrm rot="5400000">
            <a:off x="512588" y="4650175"/>
            <a:ext cx="286675" cy="255775"/>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10" name="Google Shape;4710;p11"/>
          <p:cNvGrpSpPr/>
          <p:nvPr/>
        </p:nvGrpSpPr>
        <p:grpSpPr>
          <a:xfrm rot="5400000">
            <a:off x="8099313" y="221725"/>
            <a:ext cx="250350" cy="261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26" name="Google Shape;4726;p11"/>
          <p:cNvGrpSpPr/>
          <p:nvPr/>
        </p:nvGrpSpPr>
        <p:grpSpPr>
          <a:xfrm rot="5400000">
            <a:off x="783350" y="227513"/>
            <a:ext cx="269400" cy="268475"/>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51" name="Google Shape;4751;p11"/>
          <p:cNvGrpSpPr/>
          <p:nvPr/>
        </p:nvGrpSpPr>
        <p:grpSpPr>
          <a:xfrm rot="-5400000" flipH="1">
            <a:off x="7020475" y="4643825"/>
            <a:ext cx="269400" cy="268475"/>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0028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a:off x="713225" y="4575325"/>
            <a:ext cx="7710700" cy="218400"/>
            <a:chOff x="713225" y="4575325"/>
            <a:chExt cx="7710700" cy="218400"/>
          </a:xfrm>
        </p:grpSpPr>
        <p:grpSp>
          <p:nvGrpSpPr>
            <p:cNvPr id="23" name="Google Shape;23;p3"/>
            <p:cNvGrpSpPr/>
            <p:nvPr/>
          </p:nvGrpSpPr>
          <p:grpSpPr>
            <a:xfrm>
              <a:off x="1123725" y="4594075"/>
              <a:ext cx="7300200" cy="180900"/>
              <a:chOff x="1123725" y="4594075"/>
              <a:chExt cx="7300200" cy="180900"/>
            </a:xfrm>
          </p:grpSpPr>
          <p:sp>
            <p:nvSpPr>
              <p:cNvPr id="24" name="Google Shape;24;p3"/>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713225" y="4575325"/>
              <a:ext cx="218400" cy="218400"/>
              <a:chOff x="713225" y="4575325"/>
              <a:chExt cx="218400" cy="218400"/>
            </a:xfrm>
          </p:grpSpPr>
          <p:sp>
            <p:nvSpPr>
              <p:cNvPr id="28" name="Google Shape;28;p3"/>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Google Shape;30;p3"/>
          <p:cNvSpPr txBox="1">
            <a:spLocks noGrp="1"/>
          </p:cNvSpPr>
          <p:nvPr>
            <p:ph type="title"/>
          </p:nvPr>
        </p:nvSpPr>
        <p:spPr>
          <a:xfrm>
            <a:off x="4308425" y="2775850"/>
            <a:ext cx="3570300" cy="841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4308425" y="1525850"/>
            <a:ext cx="123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 name="Google Shape;32;p3"/>
          <p:cNvSpPr>
            <a:spLocks noGrp="1"/>
          </p:cNvSpPr>
          <p:nvPr>
            <p:ph type="pic" idx="3"/>
          </p:nvPr>
        </p:nvSpPr>
        <p:spPr>
          <a:xfrm>
            <a:off x="713225" y="1203175"/>
            <a:ext cx="2760600" cy="2737200"/>
          </a:xfrm>
          <a:prstGeom prst="roundRect">
            <a:avLst>
              <a:gd name="adj" fmla="val 16667"/>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71958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1337343" y="366328"/>
            <a:ext cx="603082" cy="629532"/>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28" name="Google Shape;9128;p23"/>
          <p:cNvGrpSpPr/>
          <p:nvPr/>
        </p:nvGrpSpPr>
        <p:grpSpPr>
          <a:xfrm rot="1052263">
            <a:off x="7327221" y="3867063"/>
            <a:ext cx="624032" cy="816312"/>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04" name="Google Shape;9204;p23"/>
          <p:cNvGrpSpPr/>
          <p:nvPr/>
        </p:nvGrpSpPr>
        <p:grpSpPr>
          <a:xfrm rot="-6800401">
            <a:off x="1296646" y="3860861"/>
            <a:ext cx="684947" cy="60437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41" name="Google Shape;9241;p23"/>
          <p:cNvGrpSpPr/>
          <p:nvPr/>
        </p:nvGrpSpPr>
        <p:grpSpPr>
          <a:xfrm flipH="1">
            <a:off x="7304538" y="375375"/>
            <a:ext cx="669175" cy="509225"/>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65" name="Google Shape;9265;p23"/>
          <p:cNvGrpSpPr/>
          <p:nvPr/>
        </p:nvGrpSpPr>
        <p:grpSpPr>
          <a:xfrm rot="5400000">
            <a:off x="413281" y="2613331"/>
            <a:ext cx="286675" cy="255775"/>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91" name="Google Shape;9291;p23"/>
          <p:cNvGrpSpPr/>
          <p:nvPr/>
        </p:nvGrpSpPr>
        <p:grpSpPr>
          <a:xfrm rot="5400000">
            <a:off x="431456" y="2253606"/>
            <a:ext cx="250350" cy="261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07" name="Google Shape;9307;p23"/>
          <p:cNvGrpSpPr/>
          <p:nvPr/>
        </p:nvGrpSpPr>
        <p:grpSpPr>
          <a:xfrm rot="5400000">
            <a:off x="69644" y="2517469"/>
            <a:ext cx="269400" cy="268475"/>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32" name="Google Shape;9332;p23"/>
          <p:cNvGrpSpPr/>
          <p:nvPr/>
        </p:nvGrpSpPr>
        <p:grpSpPr>
          <a:xfrm>
            <a:off x="3797125" y="4384438"/>
            <a:ext cx="273250" cy="258375"/>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63" name="Google Shape;9363;p23"/>
          <p:cNvGrpSpPr/>
          <p:nvPr/>
        </p:nvGrpSpPr>
        <p:grpSpPr>
          <a:xfrm rot="5400000">
            <a:off x="4867706" y="495756"/>
            <a:ext cx="269400" cy="268475"/>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88" name="Google Shape;9388;p23"/>
          <p:cNvGrpSpPr/>
          <p:nvPr/>
        </p:nvGrpSpPr>
        <p:grpSpPr>
          <a:xfrm rot="5400000">
            <a:off x="8800031" y="2613331"/>
            <a:ext cx="286675" cy="255775"/>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14" name="Google Shape;9414;p23"/>
          <p:cNvGrpSpPr/>
          <p:nvPr/>
        </p:nvGrpSpPr>
        <p:grpSpPr>
          <a:xfrm rot="5400000">
            <a:off x="8818206" y="2253606"/>
            <a:ext cx="250350" cy="261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0" name="Google Shape;9430;p23"/>
          <p:cNvGrpSpPr/>
          <p:nvPr/>
        </p:nvGrpSpPr>
        <p:grpSpPr>
          <a:xfrm rot="5400000">
            <a:off x="8456394" y="2517469"/>
            <a:ext cx="269400" cy="268475"/>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533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541143" y="3566903"/>
            <a:ext cx="603082" cy="629532"/>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39" name="Google Shape;9539;p24"/>
          <p:cNvGrpSpPr/>
          <p:nvPr/>
        </p:nvGrpSpPr>
        <p:grpSpPr>
          <a:xfrm rot="-2940077">
            <a:off x="7973182" y="699808"/>
            <a:ext cx="624047" cy="816332"/>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5" name="Google Shape;9615;p24"/>
          <p:cNvGrpSpPr/>
          <p:nvPr/>
        </p:nvGrpSpPr>
        <p:grpSpPr>
          <a:xfrm rot="1913363">
            <a:off x="4158492" y="296100"/>
            <a:ext cx="684950" cy="604372"/>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52" name="Google Shape;9652;p24"/>
          <p:cNvGrpSpPr/>
          <p:nvPr/>
        </p:nvGrpSpPr>
        <p:grpSpPr>
          <a:xfrm flipH="1">
            <a:off x="7787663" y="3627038"/>
            <a:ext cx="669175" cy="509225"/>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76" name="Google Shape;9676;p24"/>
          <p:cNvGrpSpPr/>
          <p:nvPr/>
        </p:nvGrpSpPr>
        <p:grpSpPr>
          <a:xfrm rot="5400000">
            <a:off x="1051631" y="1695256"/>
            <a:ext cx="286675" cy="255775"/>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02" name="Google Shape;9702;p24"/>
          <p:cNvGrpSpPr/>
          <p:nvPr/>
        </p:nvGrpSpPr>
        <p:grpSpPr>
          <a:xfrm rot="5400000">
            <a:off x="1069806" y="1335531"/>
            <a:ext cx="250350" cy="261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18" name="Google Shape;9718;p24"/>
          <p:cNvGrpSpPr/>
          <p:nvPr/>
        </p:nvGrpSpPr>
        <p:grpSpPr>
          <a:xfrm rot="5400000">
            <a:off x="707994" y="1599394"/>
            <a:ext cx="269400" cy="268475"/>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43" name="Google Shape;9743;p24"/>
          <p:cNvGrpSpPr/>
          <p:nvPr/>
        </p:nvGrpSpPr>
        <p:grpSpPr>
          <a:xfrm rot="180225">
            <a:off x="4465492" y="4065858"/>
            <a:ext cx="286668" cy="255768"/>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69" name="Google Shape;9769;p24"/>
          <p:cNvGrpSpPr/>
          <p:nvPr/>
        </p:nvGrpSpPr>
        <p:grpSpPr>
          <a:xfrm rot="180225">
            <a:off x="4127032" y="4044522"/>
            <a:ext cx="250343" cy="260993"/>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85" name="Google Shape;9785;p24"/>
          <p:cNvGrpSpPr/>
          <p:nvPr/>
        </p:nvGrpSpPr>
        <p:grpSpPr>
          <a:xfrm rot="180225">
            <a:off x="4366282" y="4406603"/>
            <a:ext cx="269393" cy="268468"/>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6682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75758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39441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11298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7036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9568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08682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338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713225" y="4575325"/>
            <a:ext cx="7710700" cy="218400"/>
            <a:chOff x="713225" y="4575325"/>
            <a:chExt cx="7710700" cy="218400"/>
          </a:xfrm>
        </p:grpSpPr>
        <p:grpSp>
          <p:nvGrpSpPr>
            <p:cNvPr id="48" name="Google Shape;48;p5"/>
            <p:cNvGrpSpPr/>
            <p:nvPr/>
          </p:nvGrpSpPr>
          <p:grpSpPr>
            <a:xfrm>
              <a:off x="1123725" y="4594075"/>
              <a:ext cx="7300200" cy="180900"/>
              <a:chOff x="1123725" y="4594075"/>
              <a:chExt cx="7300200" cy="180900"/>
            </a:xfrm>
          </p:grpSpPr>
          <p:sp>
            <p:nvSpPr>
              <p:cNvPr id="49" name="Google Shape;49;p5"/>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5"/>
            <p:cNvGrpSpPr/>
            <p:nvPr/>
          </p:nvGrpSpPr>
          <p:grpSpPr>
            <a:xfrm>
              <a:off x="713225" y="4575325"/>
              <a:ext cx="218400" cy="218400"/>
              <a:chOff x="713225" y="4575325"/>
              <a:chExt cx="218400" cy="218400"/>
            </a:xfrm>
          </p:grpSpPr>
          <p:sp>
            <p:nvSpPr>
              <p:cNvPr id="53" name="Google Shape;53;p5"/>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 name="Google Shape;5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5"/>
          <p:cNvSpPr txBox="1">
            <a:spLocks noGrp="1"/>
          </p:cNvSpPr>
          <p:nvPr>
            <p:ph type="subTitle" idx="1"/>
          </p:nvPr>
        </p:nvSpPr>
        <p:spPr>
          <a:xfrm>
            <a:off x="1685750" y="3364175"/>
            <a:ext cx="4401600" cy="9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 name="Google Shape;57;p5"/>
          <p:cNvSpPr txBox="1">
            <a:spLocks noGrp="1"/>
          </p:cNvSpPr>
          <p:nvPr>
            <p:ph type="subTitle" idx="2"/>
          </p:nvPr>
        </p:nvSpPr>
        <p:spPr>
          <a:xfrm>
            <a:off x="1685750" y="1755675"/>
            <a:ext cx="4401600" cy="92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 name="Google Shape;58;p5"/>
          <p:cNvSpPr txBox="1">
            <a:spLocks noGrp="1"/>
          </p:cNvSpPr>
          <p:nvPr>
            <p:ph type="subTitle" idx="3"/>
          </p:nvPr>
        </p:nvSpPr>
        <p:spPr>
          <a:xfrm>
            <a:off x="1685741" y="1398125"/>
            <a:ext cx="4401600" cy="4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
        <p:nvSpPr>
          <p:cNvPr id="59" name="Google Shape;59;p5"/>
          <p:cNvSpPr txBox="1">
            <a:spLocks noGrp="1"/>
          </p:cNvSpPr>
          <p:nvPr>
            <p:ph type="subTitle" idx="4"/>
          </p:nvPr>
        </p:nvSpPr>
        <p:spPr>
          <a:xfrm>
            <a:off x="1685743" y="3006625"/>
            <a:ext cx="4401600" cy="45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a:buNone/>
              <a:defRPr sz="1800" b="0">
                <a:solidFill>
                  <a:schemeClr val="dk1"/>
                </a:solidFill>
                <a:latin typeface="Archivo Medium"/>
                <a:ea typeface="Archivo Medium"/>
                <a:cs typeface="Archivo Medium"/>
                <a:sym typeface="Archivo Medium"/>
              </a:defRPr>
            </a:lvl1pPr>
            <a:lvl2pPr lvl="1" algn="ctr" rtl="0">
              <a:lnSpc>
                <a:spcPct val="100000"/>
              </a:lnSpc>
              <a:spcBef>
                <a:spcPts val="0"/>
              </a:spcBef>
              <a:spcAft>
                <a:spcPts val="0"/>
              </a:spcAft>
              <a:buSzPts val="2400"/>
              <a:buFont typeface="Archivo"/>
              <a:buNone/>
              <a:defRPr sz="2400">
                <a:latin typeface="Archivo"/>
                <a:ea typeface="Archivo"/>
                <a:cs typeface="Archivo"/>
                <a:sym typeface="Archivo"/>
              </a:defRPr>
            </a:lvl2pPr>
            <a:lvl3pPr lvl="2" algn="ctr" rtl="0">
              <a:lnSpc>
                <a:spcPct val="100000"/>
              </a:lnSpc>
              <a:spcBef>
                <a:spcPts val="0"/>
              </a:spcBef>
              <a:spcAft>
                <a:spcPts val="0"/>
              </a:spcAft>
              <a:buSzPts val="2400"/>
              <a:buFont typeface="Archivo"/>
              <a:buNone/>
              <a:defRPr sz="2400">
                <a:latin typeface="Archivo"/>
                <a:ea typeface="Archivo"/>
                <a:cs typeface="Archivo"/>
                <a:sym typeface="Archivo"/>
              </a:defRPr>
            </a:lvl3pPr>
            <a:lvl4pPr lvl="3" algn="ctr" rtl="0">
              <a:lnSpc>
                <a:spcPct val="100000"/>
              </a:lnSpc>
              <a:spcBef>
                <a:spcPts val="0"/>
              </a:spcBef>
              <a:spcAft>
                <a:spcPts val="0"/>
              </a:spcAft>
              <a:buSzPts val="2400"/>
              <a:buFont typeface="Archivo"/>
              <a:buNone/>
              <a:defRPr sz="2400">
                <a:latin typeface="Archivo"/>
                <a:ea typeface="Archivo"/>
                <a:cs typeface="Archivo"/>
                <a:sym typeface="Archivo"/>
              </a:defRPr>
            </a:lvl4pPr>
            <a:lvl5pPr lvl="4" algn="ctr" rtl="0">
              <a:lnSpc>
                <a:spcPct val="100000"/>
              </a:lnSpc>
              <a:spcBef>
                <a:spcPts val="0"/>
              </a:spcBef>
              <a:spcAft>
                <a:spcPts val="0"/>
              </a:spcAft>
              <a:buSzPts val="2400"/>
              <a:buFont typeface="Archivo"/>
              <a:buNone/>
              <a:defRPr sz="2400">
                <a:latin typeface="Archivo"/>
                <a:ea typeface="Archivo"/>
                <a:cs typeface="Archivo"/>
                <a:sym typeface="Archivo"/>
              </a:defRPr>
            </a:lvl5pPr>
            <a:lvl6pPr lvl="5" algn="ctr" rtl="0">
              <a:lnSpc>
                <a:spcPct val="100000"/>
              </a:lnSpc>
              <a:spcBef>
                <a:spcPts val="0"/>
              </a:spcBef>
              <a:spcAft>
                <a:spcPts val="0"/>
              </a:spcAft>
              <a:buSzPts val="2400"/>
              <a:buFont typeface="Archivo"/>
              <a:buNone/>
              <a:defRPr sz="2400">
                <a:latin typeface="Archivo"/>
                <a:ea typeface="Archivo"/>
                <a:cs typeface="Archivo"/>
                <a:sym typeface="Archivo"/>
              </a:defRPr>
            </a:lvl6pPr>
            <a:lvl7pPr lvl="6" algn="ctr" rtl="0">
              <a:lnSpc>
                <a:spcPct val="100000"/>
              </a:lnSpc>
              <a:spcBef>
                <a:spcPts val="0"/>
              </a:spcBef>
              <a:spcAft>
                <a:spcPts val="0"/>
              </a:spcAft>
              <a:buSzPts val="2400"/>
              <a:buFont typeface="Archivo"/>
              <a:buNone/>
              <a:defRPr sz="2400">
                <a:latin typeface="Archivo"/>
                <a:ea typeface="Archivo"/>
                <a:cs typeface="Archivo"/>
                <a:sym typeface="Archivo"/>
              </a:defRPr>
            </a:lvl7pPr>
            <a:lvl8pPr lvl="7" algn="ctr" rtl="0">
              <a:lnSpc>
                <a:spcPct val="100000"/>
              </a:lnSpc>
              <a:spcBef>
                <a:spcPts val="0"/>
              </a:spcBef>
              <a:spcAft>
                <a:spcPts val="0"/>
              </a:spcAft>
              <a:buSzPts val="2400"/>
              <a:buFont typeface="Archivo"/>
              <a:buNone/>
              <a:defRPr sz="2400">
                <a:latin typeface="Archivo"/>
                <a:ea typeface="Archivo"/>
                <a:cs typeface="Archivo"/>
                <a:sym typeface="Archivo"/>
              </a:defRPr>
            </a:lvl8pPr>
            <a:lvl9pPr lvl="8" algn="ctr" rtl="0">
              <a:lnSpc>
                <a:spcPct val="100000"/>
              </a:lnSpc>
              <a:spcBef>
                <a:spcPts val="0"/>
              </a:spcBef>
              <a:spcAft>
                <a:spcPts val="0"/>
              </a:spcAft>
              <a:buSzPts val="2400"/>
              <a:buFont typeface="Archivo"/>
              <a:buNone/>
              <a:defRPr sz="2400">
                <a:latin typeface="Archivo"/>
                <a:ea typeface="Archivo"/>
                <a:cs typeface="Archivo"/>
                <a:sym typeface="Archiv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4524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40996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9102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9488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56027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430528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424594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314185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041756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94408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6"/>
          <p:cNvGrpSpPr/>
          <p:nvPr/>
        </p:nvGrpSpPr>
        <p:grpSpPr>
          <a:xfrm>
            <a:off x="713225" y="4575325"/>
            <a:ext cx="7710700" cy="218400"/>
            <a:chOff x="713225" y="4575325"/>
            <a:chExt cx="7710700" cy="218400"/>
          </a:xfrm>
        </p:grpSpPr>
        <p:grpSp>
          <p:nvGrpSpPr>
            <p:cNvPr id="63" name="Google Shape;63;p6"/>
            <p:cNvGrpSpPr/>
            <p:nvPr/>
          </p:nvGrpSpPr>
          <p:grpSpPr>
            <a:xfrm>
              <a:off x="1123725" y="4594075"/>
              <a:ext cx="7300200" cy="180900"/>
              <a:chOff x="1123725" y="4594075"/>
              <a:chExt cx="7300200" cy="180900"/>
            </a:xfrm>
          </p:grpSpPr>
          <p:sp>
            <p:nvSpPr>
              <p:cNvPr id="64" name="Google Shape;64;p6"/>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6"/>
            <p:cNvGrpSpPr/>
            <p:nvPr/>
          </p:nvGrpSpPr>
          <p:grpSpPr>
            <a:xfrm>
              <a:off x="713225" y="4575325"/>
              <a:ext cx="218400" cy="218400"/>
              <a:chOff x="713225" y="4575325"/>
              <a:chExt cx="218400" cy="218400"/>
            </a:xfrm>
          </p:grpSpPr>
          <p:sp>
            <p:nvSpPr>
              <p:cNvPr id="68" name="Google Shape;68;p6"/>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597877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263452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632772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252925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2503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76256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7"/>
          <p:cNvGrpSpPr/>
          <p:nvPr/>
        </p:nvGrpSpPr>
        <p:grpSpPr>
          <a:xfrm>
            <a:off x="713225" y="4575325"/>
            <a:ext cx="7710700" cy="218400"/>
            <a:chOff x="713225" y="4575325"/>
            <a:chExt cx="7710700" cy="218400"/>
          </a:xfrm>
        </p:grpSpPr>
        <p:grpSp>
          <p:nvGrpSpPr>
            <p:cNvPr id="74" name="Google Shape;74;p7"/>
            <p:cNvGrpSpPr/>
            <p:nvPr/>
          </p:nvGrpSpPr>
          <p:grpSpPr>
            <a:xfrm>
              <a:off x="1123725" y="4594075"/>
              <a:ext cx="7300200" cy="180900"/>
              <a:chOff x="1123725" y="4594075"/>
              <a:chExt cx="7300200" cy="180900"/>
            </a:xfrm>
          </p:grpSpPr>
          <p:sp>
            <p:nvSpPr>
              <p:cNvPr id="75" name="Google Shape;75;p7"/>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7"/>
            <p:cNvGrpSpPr/>
            <p:nvPr/>
          </p:nvGrpSpPr>
          <p:grpSpPr>
            <a:xfrm>
              <a:off x="713225" y="4575325"/>
              <a:ext cx="218400" cy="218400"/>
              <a:chOff x="713225" y="4575325"/>
              <a:chExt cx="218400" cy="218400"/>
            </a:xfrm>
          </p:grpSpPr>
          <p:sp>
            <p:nvSpPr>
              <p:cNvPr id="79" name="Google Shape;79;p7"/>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 name="Google Shape;81;p7"/>
          <p:cNvSpPr txBox="1">
            <a:spLocks noGrp="1"/>
          </p:cNvSpPr>
          <p:nvPr>
            <p:ph type="title"/>
          </p:nvPr>
        </p:nvSpPr>
        <p:spPr>
          <a:xfrm>
            <a:off x="713225" y="1022225"/>
            <a:ext cx="4055700" cy="572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7"/>
          <p:cNvSpPr txBox="1">
            <a:spLocks noGrp="1"/>
          </p:cNvSpPr>
          <p:nvPr>
            <p:ph type="subTitle" idx="1"/>
          </p:nvPr>
        </p:nvSpPr>
        <p:spPr>
          <a:xfrm>
            <a:off x="713225" y="1822975"/>
            <a:ext cx="40557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83" name="Google Shape;83;p7"/>
          <p:cNvSpPr>
            <a:spLocks noGrp="1"/>
          </p:cNvSpPr>
          <p:nvPr>
            <p:ph type="pic" idx="2"/>
          </p:nvPr>
        </p:nvSpPr>
        <p:spPr>
          <a:xfrm>
            <a:off x="5503125" y="1177950"/>
            <a:ext cx="2787000" cy="2787600"/>
          </a:xfrm>
          <a:prstGeom prst="roundRect">
            <a:avLst>
              <a:gd name="adj" fmla="val 16667"/>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8"/>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8"/>
          <p:cNvGrpSpPr/>
          <p:nvPr/>
        </p:nvGrpSpPr>
        <p:grpSpPr>
          <a:xfrm>
            <a:off x="713225" y="4575325"/>
            <a:ext cx="7710700" cy="218400"/>
            <a:chOff x="713225" y="4575325"/>
            <a:chExt cx="7710700" cy="218400"/>
          </a:xfrm>
        </p:grpSpPr>
        <p:grpSp>
          <p:nvGrpSpPr>
            <p:cNvPr id="87" name="Google Shape;87;p8"/>
            <p:cNvGrpSpPr/>
            <p:nvPr/>
          </p:nvGrpSpPr>
          <p:grpSpPr>
            <a:xfrm>
              <a:off x="1123725" y="4594075"/>
              <a:ext cx="7300200" cy="180900"/>
              <a:chOff x="1123725" y="4594075"/>
              <a:chExt cx="7300200" cy="180900"/>
            </a:xfrm>
          </p:grpSpPr>
          <p:sp>
            <p:nvSpPr>
              <p:cNvPr id="88" name="Google Shape;88;p8"/>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8"/>
            <p:cNvGrpSpPr/>
            <p:nvPr/>
          </p:nvGrpSpPr>
          <p:grpSpPr>
            <a:xfrm>
              <a:off x="713225" y="4575325"/>
              <a:ext cx="218400" cy="218400"/>
              <a:chOff x="713225" y="4575325"/>
              <a:chExt cx="218400" cy="218400"/>
            </a:xfrm>
          </p:grpSpPr>
          <p:sp>
            <p:nvSpPr>
              <p:cNvPr id="92" name="Google Shape;92;p8"/>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 name="Google Shape;94;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9"/>
          <p:cNvSpPr/>
          <p:nvPr/>
        </p:nvSpPr>
        <p:spPr>
          <a:xfrm>
            <a:off x="231175" y="173400"/>
            <a:ext cx="8681700" cy="4796700"/>
          </a:xfrm>
          <a:prstGeom prst="roundRect">
            <a:avLst>
              <a:gd name="adj" fmla="val 5204"/>
            </a:avLst>
          </a:prstGeom>
          <a:solidFill>
            <a:schemeClr val="accent5"/>
          </a:solidFill>
          <a:ln>
            <a:noFill/>
          </a:ln>
          <a:effectLst>
            <a:outerShdw dist="38100" dir="240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9"/>
          <p:cNvGrpSpPr/>
          <p:nvPr/>
        </p:nvGrpSpPr>
        <p:grpSpPr>
          <a:xfrm>
            <a:off x="713225" y="4575325"/>
            <a:ext cx="7710700" cy="218400"/>
            <a:chOff x="713225" y="4575325"/>
            <a:chExt cx="7710700" cy="218400"/>
          </a:xfrm>
        </p:grpSpPr>
        <p:grpSp>
          <p:nvGrpSpPr>
            <p:cNvPr id="98" name="Google Shape;98;p9"/>
            <p:cNvGrpSpPr/>
            <p:nvPr/>
          </p:nvGrpSpPr>
          <p:grpSpPr>
            <a:xfrm>
              <a:off x="1123725" y="4594075"/>
              <a:ext cx="7300200" cy="180900"/>
              <a:chOff x="1123725" y="4594075"/>
              <a:chExt cx="7300200" cy="180900"/>
            </a:xfrm>
          </p:grpSpPr>
          <p:sp>
            <p:nvSpPr>
              <p:cNvPr id="99" name="Google Shape;99;p9"/>
              <p:cNvSpPr/>
              <p:nvPr/>
            </p:nvSpPr>
            <p:spPr>
              <a:xfrm>
                <a:off x="1123725" y="4594075"/>
                <a:ext cx="7300200" cy="180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a:hlinkClick r:id="" action="ppaction://hlinkshowjump?jump=previousslide"/>
              </p:cNvPr>
              <p:cNvSpPr/>
              <p:nvPr/>
            </p:nvSpPr>
            <p:spPr>
              <a:xfrm rot="-2700000">
                <a:off x="1233226"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a:hlinkClick r:id="" action="ppaction://hlinkshowjump?jump=nextslide"/>
              </p:cNvPr>
              <p:cNvSpPr/>
              <p:nvPr/>
            </p:nvSpPr>
            <p:spPr>
              <a:xfrm rot="2700000" flipH="1">
                <a:off x="8242701" y="4647641"/>
                <a:ext cx="71701" cy="73822"/>
              </a:xfrm>
              <a:prstGeom prst="halfFrame">
                <a:avLst>
                  <a:gd name="adj1" fmla="val 15278"/>
                  <a:gd name="adj2" fmla="val 15278"/>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9"/>
            <p:cNvGrpSpPr/>
            <p:nvPr/>
          </p:nvGrpSpPr>
          <p:grpSpPr>
            <a:xfrm>
              <a:off x="713225" y="4575325"/>
              <a:ext cx="218400" cy="218400"/>
              <a:chOff x="713225" y="4575325"/>
              <a:chExt cx="218400" cy="218400"/>
            </a:xfrm>
          </p:grpSpPr>
          <p:sp>
            <p:nvSpPr>
              <p:cNvPr id="103" name="Google Shape;103;p9"/>
              <p:cNvSpPr/>
              <p:nvPr/>
            </p:nvSpPr>
            <p:spPr>
              <a:xfrm>
                <a:off x="713225" y="4575325"/>
                <a:ext cx="218400" cy="218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a:hlinkClick r:id="" action="ppaction://hlinkshowjump?jump=firstslide"/>
              </p:cNvPr>
              <p:cNvSpPr/>
              <p:nvPr/>
            </p:nvSpPr>
            <p:spPr>
              <a:xfrm rot="-5400000">
                <a:off x="762425" y="4609400"/>
                <a:ext cx="120000" cy="133200"/>
              </a:xfrm>
              <a:prstGeom prst="rightArrow">
                <a:avLst>
                  <a:gd name="adj1" fmla="val 66854"/>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6" name="Google Shape;10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7"/>
        <p:cNvGrpSpPr/>
        <p:nvPr/>
      </p:nvGrpSpPr>
      <p:grpSpPr>
        <a:xfrm>
          <a:off x="0" y="0"/>
          <a:ext cx="0" cy="0"/>
          <a:chOff x="0" y="0"/>
          <a:chExt cx="0" cy="0"/>
        </a:xfrm>
      </p:grpSpPr>
      <p:sp>
        <p:nvSpPr>
          <p:cNvPr id="108" name="Google Shape;108;p10"/>
          <p:cNvSpPr>
            <a:spLocks noGrp="1"/>
          </p:cNvSpPr>
          <p:nvPr>
            <p:ph type="pic" idx="2"/>
          </p:nvPr>
        </p:nvSpPr>
        <p:spPr>
          <a:xfrm>
            <a:off x="-15900" y="-15900"/>
            <a:ext cx="9159900" cy="5180700"/>
          </a:xfrm>
          <a:prstGeom prst="rect">
            <a:avLst/>
          </a:prstGeom>
          <a:noFill/>
          <a:ln>
            <a:noFill/>
          </a:ln>
        </p:spPr>
      </p:sp>
      <p:sp>
        <p:nvSpPr>
          <p:cNvPr id="109" name="Google Shape;109;p10"/>
          <p:cNvSpPr txBox="1">
            <a:spLocks noGrp="1"/>
          </p:cNvSpPr>
          <p:nvPr>
            <p:ph type="title"/>
          </p:nvPr>
        </p:nvSpPr>
        <p:spPr>
          <a:xfrm>
            <a:off x="720000" y="4014450"/>
            <a:ext cx="7704000" cy="572700"/>
          </a:xfrm>
          <a:prstGeom prst="rect">
            <a:avLst/>
          </a:prstGeom>
          <a:solidFill>
            <a:schemeClr val="accent5"/>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1pPr>
            <a:lvl2pPr lvl="1"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2pPr>
            <a:lvl3pPr lvl="2"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3pPr>
            <a:lvl4pPr lvl="3"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4pPr>
            <a:lvl5pPr lvl="4"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5pPr>
            <a:lvl6pPr lvl="5"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6pPr>
            <a:lvl7pPr lvl="6"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7pPr>
            <a:lvl8pPr lvl="7"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8pPr>
            <a:lvl9pPr lvl="8" algn="ctr" rtl="0">
              <a:spcBef>
                <a:spcPts val="0"/>
              </a:spcBef>
              <a:spcAft>
                <a:spcPts val="0"/>
              </a:spcAft>
              <a:buClr>
                <a:schemeClr val="dk1"/>
              </a:buClr>
              <a:buSzPts val="3000"/>
              <a:buFont typeface="Archivo Medium"/>
              <a:buNone/>
              <a:defRPr sz="3000">
                <a:solidFill>
                  <a:schemeClr val="dk1"/>
                </a:solidFill>
                <a:latin typeface="Archivo Medium"/>
                <a:ea typeface="Archivo Medium"/>
                <a:cs typeface="Archivo Medium"/>
                <a:sym typeface="Archivo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1pPr>
            <a:lvl2pPr marL="914400" lvl="1"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2pPr>
            <a:lvl3pPr marL="1371600" lvl="2"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3pPr>
            <a:lvl4pPr marL="1828800" lvl="3"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4pPr>
            <a:lvl5pPr marL="2286000" lvl="4"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5pPr>
            <a:lvl6pPr marL="2743200" lvl="5"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6pPr>
            <a:lvl7pPr marL="3200400" lvl="6"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7pPr>
            <a:lvl8pPr marL="3657600" lvl="7"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8pPr>
            <a:lvl9pPr marL="4114800" lvl="8" indent="-304800">
              <a:lnSpc>
                <a:spcPct val="100000"/>
              </a:lnSpc>
              <a:spcBef>
                <a:spcPts val="0"/>
              </a:spcBef>
              <a:spcAft>
                <a:spcPts val="0"/>
              </a:spcAft>
              <a:buClr>
                <a:schemeClr val="dk1"/>
              </a:buClr>
              <a:buSzPts val="1200"/>
              <a:buFont typeface="Bellota Text"/>
              <a:buChar char="■"/>
              <a:defRPr sz="1200" b="1">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6" r:id="rId15"/>
    <p:sldLayoutId id="214748366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313" y="38"/>
            <a:ext cx="9139714" cy="5141109"/>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Google Shape;3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9F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9F2"/>
              </a:solidFill>
              <a:effectLst/>
              <a:uLnTx/>
              <a:uFillTx/>
              <a:latin typeface="Arial"/>
              <a:cs typeface="Arial"/>
              <a:sym typeface="Arial"/>
            </a:endParaRPr>
          </a:p>
        </p:txBody>
      </p:sp>
    </p:spTree>
    <p:extLst>
      <p:ext uri="{BB962C8B-B14F-4D97-AF65-F5344CB8AC3E}">
        <p14:creationId xmlns:p14="http://schemas.microsoft.com/office/powerpoint/2010/main" val="1004151339"/>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8/26/2024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23963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430356532"/>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NUL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6.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3.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77.jpg"/><Relationship Id="rId7" Type="http://schemas.openxmlformats.org/officeDocument/2006/relationships/slide" Target="slide47.xml"/><Relationship Id="rId2" Type="http://schemas.openxmlformats.org/officeDocument/2006/relationships/notesSlide" Target="../notesSlides/notesSlide45.xml"/><Relationship Id="rId1" Type="http://schemas.openxmlformats.org/officeDocument/2006/relationships/slideLayout" Target="../slideLayouts/slideLayout20.xml"/><Relationship Id="rId6" Type="http://schemas.openxmlformats.org/officeDocument/2006/relationships/slide" Target="slide46.xml"/><Relationship Id="rId11" Type="http://schemas.openxmlformats.org/officeDocument/2006/relationships/image" Target="../media/image79.jpg"/><Relationship Id="rId5" Type="http://schemas.openxmlformats.org/officeDocument/2006/relationships/image" Target="../media/image78.png"/><Relationship Id="rId10" Type="http://schemas.openxmlformats.org/officeDocument/2006/relationships/slide" Target="slide51.xml"/><Relationship Id="rId4" Type="http://schemas.openxmlformats.org/officeDocument/2006/relationships/slide" Target="slide49.xml"/><Relationship Id="rId9" Type="http://schemas.openxmlformats.org/officeDocument/2006/relationships/slide" Target="slide50.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slide" Target="slide45.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slide" Target="slide45.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10.wdp"/><Relationship Id="rId3" Type="http://schemas.openxmlformats.org/officeDocument/2006/relationships/image" Target="../media/image80.jpg"/><Relationship Id="rId7"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image" Target="../media/image84.png"/><Relationship Id="rId9" Type="http://schemas.openxmlformats.org/officeDocument/2006/relationships/slide" Target="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82.png"/><Relationship Id="rId4" Type="http://schemas.openxmlformats.org/officeDocument/2006/relationships/slide" Target="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slide" Target="slide45.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100.png"/><Relationship Id="rId4" Type="http://schemas.microsoft.com/office/2007/relationships/hdphoto" Target="../media/hdphoto11.wdp"/></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12.wdp"/><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NUL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103.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png"/><Relationship Id="rId7" Type="http://schemas.microsoft.com/office/2007/relationships/hdphoto" Target="../media/hdphoto13.wdp"/><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06.png"/><Relationship Id="rId5" Type="http://schemas.microsoft.com/office/2007/relationships/hdphoto" Target="../media/hdphoto12.wdp"/><Relationship Id="rId4" Type="http://schemas.openxmlformats.org/officeDocument/2006/relationships/image" Target="../media/image103.png"/><Relationship Id="rId9"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6.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121.png"/><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25" name="Google Shape;431;p37"/>
          <p:cNvSpPr txBox="1">
            <a:spLocks/>
          </p:cNvSpPr>
          <p:nvPr/>
        </p:nvSpPr>
        <p:spPr>
          <a:xfrm>
            <a:off x="659685" y="571245"/>
            <a:ext cx="7896190" cy="19552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nSpc>
                <a:spcPct val="150000"/>
              </a:lnSpc>
            </a:pPr>
            <a:r>
              <a:rPr lang="en-US" sz="4300" b="1" dirty="0">
                <a:latin typeface="+mj-lt"/>
              </a:rPr>
              <a:t>CHÀO </a:t>
            </a:r>
            <a:r>
              <a:rPr lang="en-US" sz="4300" b="1">
                <a:latin typeface="+mj-lt"/>
              </a:rPr>
              <a:t>MỪNG </a:t>
            </a:r>
            <a:r>
              <a:rPr lang="en-US" sz="4300" b="1" smtClean="0">
                <a:latin typeface="+mj-lt"/>
              </a:rPr>
              <a:t>CÁC </a:t>
            </a:r>
            <a:r>
              <a:rPr lang="en-US" sz="4300" b="1" dirty="0">
                <a:latin typeface="+mj-lt"/>
              </a:rPr>
              <a:t>EM ĐẾN </a:t>
            </a:r>
            <a:r>
              <a:rPr lang="en-US" sz="4300" b="1">
                <a:latin typeface="+mj-lt"/>
              </a:rPr>
              <a:t>VỚI </a:t>
            </a:r>
            <a:r>
              <a:rPr lang="en-US" sz="4300" b="1" smtClean="0">
                <a:latin typeface="+mj-lt"/>
              </a:rPr>
              <a:t>TIẾT HỌC MÔN TOÁN!</a:t>
            </a:r>
            <a:endParaRPr lang="en-US" sz="4300" b="1" dirty="0">
              <a:latin typeface="+mj-lt"/>
            </a:endParaRPr>
          </a:p>
        </p:txBody>
      </p:sp>
      <p:sp>
        <p:nvSpPr>
          <p:cNvPr id="7" name="Rectangle 6"/>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6"/>
          <p:cNvSpPr/>
          <p:nvPr/>
        </p:nvSpPr>
        <p:spPr>
          <a:xfrm>
            <a:off x="2344588" y="3507971"/>
            <a:ext cx="4526384" cy="1366179"/>
          </a:xfrm>
          <a:custGeom>
            <a:avLst/>
            <a:gdLst/>
            <a:ahLst/>
            <a:cxnLst/>
            <a:rect l="l" t="t" r="r" b="b"/>
            <a:pathLst>
              <a:path w="5568493" h="1747115">
                <a:moveTo>
                  <a:pt x="0" y="0"/>
                </a:moveTo>
                <a:lnTo>
                  <a:pt x="5568493" y="0"/>
                </a:lnTo>
                <a:lnTo>
                  <a:pt x="5568493" y="1747114"/>
                </a:lnTo>
                <a:lnTo>
                  <a:pt x="0" y="1747114"/>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Rectangle 8"/>
          <p:cNvSpPr/>
          <p:nvPr/>
        </p:nvSpPr>
        <p:spPr>
          <a:xfrm>
            <a:off x="485031" y="420088"/>
            <a:ext cx="9218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2" name="Rectangle 11"/>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rot="19416393">
            <a:off x="8433357" y="4102107"/>
            <a:ext cx="1090645" cy="118627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85031" y="961677"/>
                <a:ext cx="8165988" cy="3886192"/>
              </a:xfrm>
              <a:prstGeom prst="rect">
                <a:avLst/>
              </a:prstGeom>
            </p:spPr>
            <p:txBody>
              <a:bodyPr wrap="square">
                <a:spAutoFit/>
              </a:bodyPr>
              <a:lstStyle/>
              <a:p>
                <a:pPr>
                  <a:lnSpc>
                    <a:spcPct val="150000"/>
                  </a:lnSpc>
                </a:pPr>
                <a:r>
                  <a:rPr lang="en-US" sz="1700" kern="100" smtClean="0">
                    <a:latin typeface="+mj-lt"/>
                    <a:ea typeface="Georgia" panose="02040502050405020303" pitchFamily="18" charset="0"/>
                    <a:cs typeface="Times New Roman" panose="02020603050405020304" pitchFamily="18" charset="0"/>
                  </a:rPr>
                  <a:t>d) Nếu anh ấy chèo thuyền đến điểm </a:t>
                </a:r>
                <a14:m>
                  <m:oMath xmlns:m="http://schemas.openxmlformats.org/officeDocument/2006/math">
                    <m:r>
                      <a:rPr lang="en-US" sz="1700" i="1" kern="100">
                        <a:effectLst/>
                        <a:latin typeface="+mj-lt"/>
                        <a:ea typeface="Aptos"/>
                        <a:cs typeface="Times New Roman" panose="02020603050405020304" pitchFamily="18" charset="0"/>
                      </a:rPr>
                      <m:t>𝑄</m:t>
                    </m:r>
                    <m:r>
                      <a:rPr lang="en-US" sz="1700" i="1" kern="100">
                        <a:effectLst/>
                        <a:latin typeface="+mj-lt"/>
                        <a:ea typeface="Aptos"/>
                        <a:cs typeface="Times New Roman" panose="02020603050405020304" pitchFamily="18" charset="0"/>
                      </a:rPr>
                      <m:t> </m:t>
                    </m:r>
                  </m:oMath>
                </a14:m>
                <a:r>
                  <a:rPr lang="en-US" sz="1700" kern="100">
                    <a:effectLst/>
                    <a:latin typeface="+mj-lt"/>
                    <a:ea typeface="Georgia" panose="02040502050405020303" pitchFamily="18" charset="0"/>
                    <a:cs typeface="Times New Roman" panose="02020603050405020304" pitchFamily="18" charset="0"/>
                  </a:rPr>
                  <a:t>rồi đi bộ về nhà thì ta có </a:t>
                </a:r>
                <a:endParaRPr lang="en-US" sz="1700" kern="100">
                  <a:latin typeface="+mj-lt"/>
                  <a:ea typeface="Aptos"/>
                  <a:cs typeface="Times New Roman" panose="02020603050405020304" pitchFamily="18" charset="0"/>
                </a:endParaRPr>
              </a:p>
              <a:p>
                <a:pPr algn="ctr">
                  <a:lnSpc>
                    <a:spcPct val="150000"/>
                  </a:lnSpc>
                </a:pPr>
                <a14:m>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𝐴𝑄</m:t>
                    </m:r>
                    <m:r>
                      <a:rPr lang="en-US" sz="1700" kern="100">
                        <a:effectLst/>
                        <a:latin typeface="+mj-lt"/>
                        <a:ea typeface="Aptos"/>
                        <a:cs typeface="Times New Roman" panose="02020603050405020304" pitchFamily="18" charset="0"/>
                      </a:rPr>
                      <m:t>=</m:t>
                    </m:r>
                    <m:rad>
                      <m:radPr>
                        <m:degHide m:val="on"/>
                        <m:ctrlPr>
                          <a:rPr lang="en-US" sz="1700" i="1" kern="100">
                            <a:effectLst/>
                            <a:latin typeface="+mj-lt"/>
                            <a:ea typeface="Aptos"/>
                            <a:cs typeface="Times New Roman" panose="02020603050405020304" pitchFamily="18" charset="0"/>
                          </a:rPr>
                        </m:ctrlPr>
                      </m:radPr>
                      <m:deg/>
                      <m:e>
                        <m:r>
                          <a:rPr lang="en-US" sz="1700" kern="100">
                            <a:effectLst/>
                            <a:latin typeface="+mj-lt"/>
                            <a:ea typeface="Aptos"/>
                            <a:cs typeface="Times New Roman" panose="02020603050405020304" pitchFamily="18" charset="0"/>
                          </a:rPr>
                          <m:t>4+</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e>
                    </m:rad>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𝐵𝑄</m:t>
                    </m:r>
                    <m:r>
                      <a:rPr lang="en-US" sz="1700" kern="100">
                        <a:effectLst/>
                        <a:latin typeface="+mj-lt"/>
                        <a:ea typeface="Aptos"/>
                        <a:cs typeface="Times New Roman" panose="02020603050405020304" pitchFamily="18" charset="0"/>
                      </a:rPr>
                      <m:t>=6</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oMath>
                </a14:m>
                <a:r>
                  <a:rPr lang="en-US" sz="1700" kern="100">
                    <a:effectLst/>
                    <a:latin typeface="+mj-lt"/>
                    <a:ea typeface="Aptos"/>
                    <a:cs typeface="Times New Roman" panose="02020603050405020304" pitchFamily="18" charset="0"/>
                  </a:rPr>
                  <a:t>.</a:t>
                </a:r>
                <a:endParaRPr lang="en-US" sz="1700" kern="100">
                  <a:latin typeface="+mj-lt"/>
                  <a:ea typeface="Aptos"/>
                  <a:cs typeface="Times New Roman" panose="02020603050405020304" pitchFamily="18" charset="0"/>
                </a:endParaRPr>
              </a:p>
              <a:p>
                <a:pPr>
                  <a:lnSpc>
                    <a:spcPct val="140000"/>
                  </a:lnSpc>
                </a:pPr>
                <a14:m>
                  <m:oMathPara xmlns:m="http://schemas.openxmlformats.org/officeDocument/2006/math">
                    <m:oMathParaPr>
                      <m:jc m:val="centerGroup"/>
                    </m:oMathParaPr>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1</m:t>
                              </m:r>
                            </m:sub>
                          </m:sSub>
                        </m:num>
                        <m:den>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1</m:t>
                              </m:r>
                            </m:sub>
                          </m:sSub>
                        </m:den>
                      </m:f>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ad>
                            <m:radPr>
                              <m:degHide m:val="on"/>
                              <m:ctrlPr>
                                <a:rPr lang="en-US" sz="1700" i="1" kern="100">
                                  <a:effectLst/>
                                  <a:latin typeface="+mj-lt"/>
                                  <a:ea typeface="Aptos"/>
                                  <a:cs typeface="Times New Roman" panose="02020603050405020304" pitchFamily="18" charset="0"/>
                                </a:rPr>
                              </m:ctrlPr>
                            </m:radPr>
                            <m:deg/>
                            <m:e>
                              <m:r>
                                <a:rPr lang="en-US" sz="1700" kern="100">
                                  <a:effectLst/>
                                  <a:latin typeface="+mj-lt"/>
                                  <a:ea typeface="Aptos"/>
                                  <a:cs typeface="Times New Roman" panose="02020603050405020304" pitchFamily="18" charset="0"/>
                                </a:rPr>
                                <m:t>4+</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e>
                          </m:rad>
                        </m:num>
                        <m:den>
                          <m:r>
                            <a:rPr lang="en-US" sz="1700" kern="100">
                              <a:effectLst/>
                              <a:latin typeface="+mj-lt"/>
                              <a:ea typeface="Aptos"/>
                              <a:cs typeface="Times New Roman" panose="02020603050405020304" pitchFamily="18" charset="0"/>
                            </a:rPr>
                            <m:t>3</m:t>
                          </m:r>
                        </m:den>
                      </m:f>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2</m:t>
                              </m:r>
                            </m:sub>
                          </m:sSub>
                        </m:num>
                        <m:den>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2</m:t>
                              </m:r>
                            </m:sub>
                          </m:sSub>
                        </m:den>
                      </m:f>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6</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num>
                        <m:den>
                          <m:r>
                            <a:rPr lang="en-US" sz="1700" kern="100">
                              <a:effectLst/>
                              <a:latin typeface="+mj-lt"/>
                              <a:ea typeface="Aptos"/>
                              <a:cs typeface="Times New Roman" panose="02020603050405020304" pitchFamily="18" charset="0"/>
                            </a:rPr>
                            <m:t>5</m:t>
                          </m:r>
                        </m:den>
                      </m:f>
                    </m:oMath>
                  </m:oMathPara>
                </a14:m>
                <a:endParaRPr lang="en-US" sz="1700" kern="100">
                  <a:latin typeface="+mj-lt"/>
                  <a:ea typeface="Aptos"/>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en-US" sz="1700" kern="100">
                          <a:ea typeface="Georgia" panose="02040502050405020303" pitchFamily="18" charset="0"/>
                          <a:cs typeface="Times New Roman" panose="02020603050405020304" pitchFamily="18" charset="0"/>
                        </a:rPr>
                        <m:t>Do</m:t>
                      </m:r>
                      <m:r>
                        <m:rPr>
                          <m:nor/>
                        </m:rPr>
                        <a:rPr lang="en-US" sz="1700" kern="100">
                          <a:ea typeface="Georgia" panose="02040502050405020303" pitchFamily="18" charset="0"/>
                          <a:cs typeface="Times New Roman" panose="02020603050405020304" pitchFamily="18" charset="0"/>
                        </a:rPr>
                        <m:t> đó</m:t>
                      </m:r>
                      <m:r>
                        <a:rPr lang="en-US" sz="17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700" i="1" kern="100">
                          <a:effectLst/>
                          <a:latin typeface="+mj-lt"/>
                          <a:ea typeface="Aptos"/>
                          <a:cs typeface="Times New Roman" panose="02020603050405020304" pitchFamily="18" charset="0"/>
                        </a:rPr>
                        <m:t>𝑡</m:t>
                      </m:r>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ad>
                            <m:radPr>
                              <m:degHide m:val="on"/>
                              <m:ctrlPr>
                                <a:rPr lang="en-US" sz="1700" i="1" kern="100">
                                  <a:effectLst/>
                                  <a:latin typeface="+mj-lt"/>
                                  <a:ea typeface="Aptos"/>
                                  <a:cs typeface="Times New Roman" panose="02020603050405020304" pitchFamily="18" charset="0"/>
                                </a:rPr>
                              </m:ctrlPr>
                            </m:radPr>
                            <m:deg/>
                            <m:e>
                              <m:r>
                                <a:rPr lang="en-US" sz="1700" kern="100">
                                  <a:effectLst/>
                                  <a:latin typeface="+mj-lt"/>
                                  <a:ea typeface="Aptos"/>
                                  <a:cs typeface="Times New Roman" panose="02020603050405020304" pitchFamily="18" charset="0"/>
                                </a:rPr>
                                <m:t>4+</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e>
                          </m:rad>
                        </m:num>
                        <m:den>
                          <m:r>
                            <a:rPr lang="en-US" sz="1700" kern="100">
                              <a:effectLst/>
                              <a:latin typeface="+mj-lt"/>
                              <a:ea typeface="Aptos"/>
                              <a:cs typeface="Times New Roman" panose="02020603050405020304" pitchFamily="18" charset="0"/>
                            </a:rPr>
                            <m:t>3</m:t>
                          </m:r>
                        </m:den>
                      </m:f>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6</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num>
                        <m:den>
                          <m:r>
                            <a:rPr lang="en-US" sz="1700" kern="100">
                              <a:effectLst/>
                              <a:latin typeface="+mj-lt"/>
                              <a:ea typeface="Aptos"/>
                              <a:cs typeface="Times New Roman" panose="02020603050405020304" pitchFamily="18" charset="0"/>
                            </a:rPr>
                            <m:t>5</m:t>
                          </m:r>
                        </m:den>
                      </m:f>
                      <m:r>
                        <m:rPr>
                          <m:nor/>
                        </m:rPr>
                        <a:rPr lang="en-US" sz="1700" b="0" i="0" kern="100" smtClean="0">
                          <a:effectLst/>
                          <a:latin typeface="+mj-lt"/>
                          <a:ea typeface="Aptos"/>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m:t>
                      </m:r>
                      <m:r>
                        <m:rPr>
                          <m:nor/>
                        </m:rPr>
                        <a:rPr lang="en-US" sz="1700" kern="100">
                          <a:ea typeface="Georgia" panose="02040502050405020303" pitchFamily="18" charset="0"/>
                          <a:cs typeface="Times New Roman" panose="02020603050405020304" pitchFamily="18" charset="0"/>
                        </a:rPr>
                        <m:t>gi</m:t>
                      </m:r>
                      <m:r>
                        <m:rPr>
                          <m:nor/>
                        </m:rPr>
                        <a:rPr lang="en-US" sz="1700" kern="100">
                          <a:ea typeface="Georgia" panose="02040502050405020303" pitchFamily="18" charset="0"/>
                          <a:cs typeface="Times New Roman" panose="02020603050405020304" pitchFamily="18" charset="0"/>
                        </a:rPr>
                        <m:t>ờ).</m:t>
                      </m:r>
                    </m:oMath>
                  </m:oMathPara>
                </a14:m>
                <a:endParaRPr lang="en-US" sz="1700" kern="100">
                  <a:ea typeface="Aptos"/>
                  <a:cs typeface="Times New Roman" panose="02020603050405020304" pitchFamily="18" charset="0"/>
                </a:endParaRPr>
              </a:p>
              <a:p>
                <a:pPr>
                  <a:lnSpc>
                    <a:spcPct val="140000"/>
                  </a:lnSpc>
                </a:pPr>
                <a:r>
                  <a:rPr lang="en-US" sz="1700" kern="100" smtClean="0">
                    <a:effectLst/>
                    <a:latin typeface="+mj-lt"/>
                    <a:ea typeface="Georgia" panose="02040502050405020303" pitchFamily="18" charset="0"/>
                    <a:cs typeface="Times New Roman" panose="02020603050405020304" pitchFamily="18" charset="0"/>
                  </a:rPr>
                  <a:t>Nếu </a:t>
                </a:r>
                <a:r>
                  <a:rPr lang="en-US" sz="1700" kern="100">
                    <a:effectLst/>
                    <a:latin typeface="+mj-lt"/>
                    <a:ea typeface="Georgia" panose="02040502050405020303" pitchFamily="18" charset="0"/>
                    <a:cs typeface="Times New Roman" panose="02020603050405020304" pitchFamily="18" charset="0"/>
                  </a:rPr>
                  <a:t>anh ấy chèo thuyền đến điểm </a:t>
                </a:r>
                <a14:m>
                  <m:oMath xmlns:m="http://schemas.openxmlformats.org/officeDocument/2006/math">
                    <m:r>
                      <a:rPr lang="en-US" sz="1700" i="1" kern="100">
                        <a:effectLst/>
                        <a:latin typeface="+mj-lt"/>
                        <a:ea typeface="Aptos"/>
                        <a:cs typeface="Times New Roman" panose="02020603050405020304" pitchFamily="18" charset="0"/>
                      </a:rPr>
                      <m:t>𝑄</m:t>
                    </m:r>
                  </m:oMath>
                </a14:m>
                <a:r>
                  <a:rPr lang="en-US" sz="1700" kern="100">
                    <a:effectLst/>
                    <a:latin typeface="+mj-lt"/>
                    <a:ea typeface="Georgia" panose="02040502050405020303" pitchFamily="18" charset="0"/>
                    <a:cs typeface="Times New Roman" panose="02020603050405020304" pitchFamily="18" charset="0"/>
                  </a:rPr>
                  <a:t> ở phía bắc điểm </a:t>
                </a:r>
                <a14:m>
                  <m:oMath xmlns:m="http://schemas.openxmlformats.org/officeDocument/2006/math">
                    <m:r>
                      <a:rPr lang="en-US" sz="1700" i="1" kern="100">
                        <a:effectLst/>
                        <a:latin typeface="+mj-lt"/>
                        <a:ea typeface="Aptos"/>
                        <a:cs typeface="Times New Roman" panose="02020603050405020304" pitchFamily="18" charset="0"/>
                      </a:rPr>
                      <m:t>𝑃</m:t>
                    </m:r>
                  </m:oMath>
                </a14:m>
                <a:r>
                  <a:rPr lang="en-US" sz="1700" kern="100">
                    <a:effectLst/>
                    <a:latin typeface="+mj-lt"/>
                    <a:ea typeface="Georgia" panose="02040502050405020303" pitchFamily="18" charset="0"/>
                    <a:cs typeface="Times New Roman" panose="02020603050405020304" pitchFamily="18" charset="0"/>
                  </a:rPr>
                  <a:t>, với </a:t>
                </a:r>
                <a14:m>
                  <m:oMath xmlns:m="http://schemas.openxmlformats.org/officeDocument/2006/math">
                    <m:r>
                      <a:rPr lang="en-US" sz="1700" i="1" kern="100">
                        <a:effectLst/>
                        <a:latin typeface="+mj-lt"/>
                        <a:ea typeface="Aptos"/>
                        <a:cs typeface="Times New Roman" panose="02020603050405020304" pitchFamily="18" charset="0"/>
                      </a:rPr>
                      <m:t>𝑃𝑄</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b="0" i="0" kern="100" smtClean="0">
                        <a:effectLst/>
                        <a:latin typeface="Cambria Math" panose="02040503050406030204" pitchFamily="18" charset="0"/>
                        <a:ea typeface="Aptos"/>
                        <a:cs typeface="Times New Roman" panose="02020603050405020304" pitchFamily="18" charset="0"/>
                      </a:rPr>
                      <m:t> </m:t>
                    </m:r>
                    <m:r>
                      <a:rPr lang="en-US" sz="1700" kern="100">
                        <a:effectLst/>
                        <a:latin typeface="+mj-lt"/>
                        <a:ea typeface="Aptos"/>
                        <a:cs typeface="Times New Roman" panose="02020603050405020304" pitchFamily="18" charset="0"/>
                      </a:rPr>
                      <m:t>(</m:t>
                    </m:r>
                    <m:r>
                      <m:rPr>
                        <m:sty m:val="p"/>
                      </m:rPr>
                      <a:rPr lang="en-US" sz="1700" kern="100">
                        <a:effectLst/>
                        <a:latin typeface="+mj-lt"/>
                        <a:ea typeface="Aptos"/>
                        <a:cs typeface="Times New Roman" panose="02020603050405020304" pitchFamily="18" charset="0"/>
                      </a:rPr>
                      <m:t>km</m:t>
                    </m:r>
                    <m:r>
                      <a:rPr lang="en-US" sz="1700" kern="100">
                        <a:effectLst/>
                        <a:latin typeface="+mj-lt"/>
                        <a:ea typeface="Aptos"/>
                        <a:cs typeface="Times New Roman" panose="02020603050405020304" pitchFamily="18" charset="0"/>
                      </a:rPr>
                      <m:t>)</m:t>
                    </m:r>
                  </m:oMath>
                </a14:m>
                <a:r>
                  <a:rPr lang="en-US" sz="1700" kern="100">
                    <a:effectLst/>
                    <a:latin typeface="+mj-lt"/>
                    <a:ea typeface="Georgia" panose="02040502050405020303" pitchFamily="18" charset="0"/>
                    <a:cs typeface="Times New Roman" panose="02020603050405020304" pitchFamily="18" charset="0"/>
                  </a:rPr>
                  <a:t>, </a:t>
                </a:r>
                <a:r>
                  <a:rPr lang="en-US" sz="1700" kern="100" smtClean="0">
                    <a:effectLst/>
                    <a:latin typeface="+mj-lt"/>
                    <a:ea typeface="Georgia" panose="02040502050405020303" pitchFamily="18" charset="0"/>
                    <a:cs typeface="Times New Roman" panose="02020603050405020304" pitchFamily="18" charset="0"/>
                  </a:rPr>
                  <a:t>rồi </a:t>
                </a:r>
                <a:r>
                  <a:rPr lang="en-US" sz="1700" kern="100">
                    <a:effectLst/>
                    <a:latin typeface="+mj-lt"/>
                    <a:ea typeface="Georgia" panose="02040502050405020303" pitchFamily="18" charset="0"/>
                    <a:cs typeface="Times New Roman" panose="02020603050405020304" pitchFamily="18" charset="0"/>
                  </a:rPr>
                  <a:t>đi </a:t>
                </a:r>
                <a:r>
                  <a:rPr lang="en-US" sz="1700" kern="100">
                    <a:effectLst/>
                    <a:latin typeface="+mj-lt"/>
                    <a:ea typeface="Georgia" panose="02040502050405020303" pitchFamily="18" charset="0"/>
                    <a:cs typeface="Times New Roman" panose="02020603050405020304" pitchFamily="18" charset="0"/>
                  </a:rPr>
                  <a:t>bộ </a:t>
                </a:r>
                <a:endParaRPr lang="en-US" sz="1700" kern="100" smtClean="0">
                  <a:effectLst/>
                  <a:latin typeface="+mj-lt"/>
                  <a:ea typeface="Georgia" panose="02040502050405020303" pitchFamily="18" charset="0"/>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en-US" sz="1700" kern="100">
                          <a:ea typeface="Georgia" panose="02040502050405020303" pitchFamily="18" charset="0"/>
                          <a:cs typeface="Times New Roman" panose="02020603050405020304" pitchFamily="18" charset="0"/>
                        </a:rPr>
                        <m:t>v</m:t>
                      </m:r>
                      <m:r>
                        <m:rPr>
                          <m:nor/>
                        </m:rPr>
                        <a:rPr lang="en-US" sz="1700" kern="100">
                          <a:ea typeface="Georgia" panose="02040502050405020303" pitchFamily="18" charset="0"/>
                          <a:cs typeface="Times New Roman" panose="02020603050405020304" pitchFamily="18" charset="0"/>
                        </a:rPr>
                        <m:t>ề </m:t>
                      </m:r>
                      <m:r>
                        <m:rPr>
                          <m:nor/>
                        </m:rPr>
                        <a:rPr lang="en-US" sz="1700" kern="100">
                          <a:ea typeface="Georgia" panose="02040502050405020303" pitchFamily="18" charset="0"/>
                          <a:cs typeface="Times New Roman" panose="02020603050405020304" pitchFamily="18" charset="0"/>
                        </a:rPr>
                        <m:t>nh</m:t>
                      </m:r>
                      <m:r>
                        <m:rPr>
                          <m:nor/>
                        </m:rPr>
                        <a:rPr lang="en-US" sz="1700" kern="100">
                          <a:ea typeface="Georgia" panose="02040502050405020303" pitchFamily="18" charset="0"/>
                          <a:cs typeface="Times New Roman" panose="02020603050405020304" pitchFamily="18" charset="0"/>
                        </a:rPr>
                        <m:t>à </m:t>
                      </m:r>
                      <m:r>
                        <m:rPr>
                          <m:nor/>
                        </m:rPr>
                        <a:rPr lang="en-US" sz="1700" kern="100">
                          <a:ea typeface="Georgia" panose="02040502050405020303" pitchFamily="18" charset="0"/>
                          <a:cs typeface="Times New Roman" panose="02020603050405020304" pitchFamily="18" charset="0"/>
                        </a:rPr>
                        <m:t>th</m:t>
                      </m:r>
                      <m:r>
                        <m:rPr>
                          <m:nor/>
                        </m:rPr>
                        <a:rPr lang="en-US" sz="1700" kern="100">
                          <a:ea typeface="Georgia" panose="02040502050405020303" pitchFamily="18" charset="0"/>
                          <a:cs typeface="Times New Roman" panose="02020603050405020304" pitchFamily="18" charset="0"/>
                        </a:rPr>
                        <m:t>ì </m:t>
                      </m:r>
                      <m:r>
                        <m:rPr>
                          <m:nor/>
                        </m:rPr>
                        <a:rPr lang="en-US" sz="1700" kern="100">
                          <a:ea typeface="Georgia" panose="02040502050405020303" pitchFamily="18" charset="0"/>
                          <a:cs typeface="Times New Roman" panose="02020603050405020304" pitchFamily="18" charset="0"/>
                        </a:rPr>
                        <m:t>h</m:t>
                      </m:r>
                      <m:r>
                        <m:rPr>
                          <m:nor/>
                        </m:rPr>
                        <a:rPr lang="en-US" sz="1700" kern="100">
                          <a:ea typeface="Georgia" panose="02040502050405020303" pitchFamily="18" charset="0"/>
                          <a:cs typeface="Times New Roman" panose="02020603050405020304" pitchFamily="18" charset="0"/>
                        </a:rPr>
                        <m:t>ế</m:t>
                      </m:r>
                      <m:r>
                        <m:rPr>
                          <m:nor/>
                        </m:rPr>
                        <a:rPr lang="en-US" sz="1700" kern="100">
                          <a:ea typeface="Georgia" panose="02040502050405020303" pitchFamily="18" charset="0"/>
                          <a:cs typeface="Times New Roman" panose="02020603050405020304" pitchFamily="18" charset="0"/>
                        </a:rPr>
                        <m:t>t</m:t>
                      </m:r>
                      <m:r>
                        <a:rPr lang="en-US" sz="1700" b="0" i="1" kern="100" smtClean="0">
                          <a:latin typeface="Cambria Math" panose="02040503050406030204" pitchFamily="18" charset="0"/>
                          <a:ea typeface="Georgia" panose="02040502050405020303" pitchFamily="18" charset="0"/>
                          <a:cs typeface="Times New Roman" panose="02020603050405020304" pitchFamily="18" charset="0"/>
                        </a:rPr>
                        <m:t> </m:t>
                      </m:r>
                      <m:f>
                        <m:fPr>
                          <m:ctrlPr>
                            <a:rPr lang="en-US" sz="1700" i="1" kern="100">
                              <a:effectLst/>
                              <a:latin typeface="+mj-lt"/>
                              <a:ea typeface="Aptos"/>
                              <a:cs typeface="Times New Roman" panose="02020603050405020304" pitchFamily="18" charset="0"/>
                            </a:rPr>
                          </m:ctrlPr>
                        </m:fPr>
                        <m:num>
                          <m:rad>
                            <m:radPr>
                              <m:degHide m:val="on"/>
                              <m:ctrlPr>
                                <a:rPr lang="en-US" sz="1700" i="1" kern="100">
                                  <a:effectLst/>
                                  <a:latin typeface="+mj-lt"/>
                                  <a:ea typeface="Aptos"/>
                                  <a:cs typeface="Times New Roman" panose="02020603050405020304" pitchFamily="18" charset="0"/>
                                </a:rPr>
                              </m:ctrlPr>
                            </m:radPr>
                            <m:deg/>
                            <m:e>
                              <m:r>
                                <a:rPr lang="en-US" sz="1700" kern="100">
                                  <a:effectLst/>
                                  <a:latin typeface="+mj-lt"/>
                                  <a:ea typeface="Aptos"/>
                                  <a:cs typeface="Times New Roman" panose="02020603050405020304" pitchFamily="18" charset="0"/>
                                </a:rPr>
                                <m:t>4+</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e>
                          </m:rad>
                        </m:num>
                        <m:den>
                          <m:r>
                            <a:rPr lang="en-US" sz="1700" kern="100">
                              <a:effectLst/>
                              <a:latin typeface="+mj-lt"/>
                              <a:ea typeface="Aptos"/>
                              <a:cs typeface="Times New Roman" panose="02020603050405020304" pitchFamily="18" charset="0"/>
                            </a:rPr>
                            <m:t>3</m:t>
                          </m:r>
                        </m:den>
                      </m:f>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6</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num>
                        <m:den>
                          <m:r>
                            <a:rPr lang="en-US" sz="1700" kern="100">
                              <a:effectLst/>
                              <a:latin typeface="+mj-lt"/>
                              <a:ea typeface="Aptos"/>
                              <a:cs typeface="Times New Roman" panose="02020603050405020304" pitchFamily="18" charset="0"/>
                            </a:rPr>
                            <m:t>5</m:t>
                          </m:r>
                        </m:den>
                      </m:f>
                      <m:r>
                        <m:rPr>
                          <m:nor/>
                        </m:rPr>
                        <a:rPr lang="en-US" sz="1700" i="1" kern="100">
                          <a:effectLst/>
                          <a:latin typeface="+mj-lt"/>
                          <a:ea typeface="Aptos"/>
                          <a:cs typeface="Times New Roman" panose="02020603050405020304" pitchFamily="18" charset="0"/>
                        </a:rPr>
                        <m:t> </m:t>
                      </m:r>
                      <m:r>
                        <a:rPr lang="en-US" sz="1700" kern="100">
                          <a:effectLst/>
                          <a:latin typeface="+mj-lt"/>
                          <a:ea typeface="Aptos"/>
                          <a:cs typeface="Times New Roman" panose="02020603050405020304" pitchFamily="18" charset="0"/>
                        </a:rPr>
                        <m:t>(</m:t>
                      </m:r>
                      <m:r>
                        <m:rPr>
                          <m:nor/>
                        </m:rPr>
                        <a:rPr lang="en-US" sz="1700" kern="100">
                          <a:ea typeface="Georgia" panose="02040502050405020303" pitchFamily="18" charset="0"/>
                          <a:cs typeface="Times New Roman" panose="02020603050405020304" pitchFamily="18" charset="0"/>
                        </a:rPr>
                        <m:t>gi</m:t>
                      </m:r>
                      <m:r>
                        <m:rPr>
                          <m:nor/>
                        </m:rPr>
                        <a:rPr lang="en-US" sz="1700" kern="100">
                          <a:ea typeface="Georgia" panose="02040502050405020303" pitchFamily="18" charset="0"/>
                          <a:cs typeface="Times New Roman" panose="02020603050405020304" pitchFamily="18" charset="0"/>
                        </a:rPr>
                        <m:t>ờ</m:t>
                      </m:r>
                      <m:r>
                        <a:rPr lang="en-US" sz="1700" kern="100">
                          <a:effectLst/>
                          <a:latin typeface="+mj-lt"/>
                          <a:ea typeface="Aptos"/>
                          <a:cs typeface="Times New Roman" panose="02020603050405020304" pitchFamily="18" charset="0"/>
                        </a:rPr>
                        <m:t>)</m:t>
                      </m:r>
                      <m:r>
                        <m:rPr>
                          <m:nor/>
                        </m:rPr>
                        <a:rPr lang="en-US" sz="1700" b="0" i="1" kern="100" smtClean="0">
                          <a:effectLst/>
                          <a:latin typeface="+mj-lt"/>
                          <a:ea typeface="Aptos"/>
                          <a:cs typeface="Times New Roman" panose="02020603050405020304" pitchFamily="18" charset="0"/>
                        </a:rPr>
                        <m:t>.</m:t>
                      </m:r>
                    </m:oMath>
                  </m:oMathPara>
                </a14:m>
                <a:endParaRPr lang="en-US" sz="1700" kern="100">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85031" y="961677"/>
                <a:ext cx="8165988" cy="3886192"/>
              </a:xfrm>
              <a:prstGeom prst="rect">
                <a:avLst/>
              </a:prstGeom>
              <a:blipFill>
                <a:blip r:embed="rId4"/>
                <a:stretch>
                  <a:fillRect l="-523" r="-373"/>
                </a:stretch>
              </a:blipFill>
            </p:spPr>
            <p:txBody>
              <a:bodyPr/>
              <a:lstStyle/>
              <a:p>
                <a:r>
                  <a:rPr lang="en-US">
                    <a:noFill/>
                  </a:rPr>
                  <a:t> </a:t>
                </a:r>
              </a:p>
            </p:txBody>
          </p:sp>
        </mc:Fallback>
      </mc:AlternateContent>
    </p:spTree>
    <p:extLst>
      <p:ext uri="{BB962C8B-B14F-4D97-AF65-F5344CB8AC3E}">
        <p14:creationId xmlns:p14="http://schemas.microsoft.com/office/powerpoint/2010/main" val="3275930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up)">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85" name="Rectangle 84"/>
          <p:cNvSpPr/>
          <p:nvPr/>
        </p:nvSpPr>
        <p:spPr>
          <a:xfrm>
            <a:off x="422180" y="466714"/>
            <a:ext cx="8371202" cy="446276"/>
          </a:xfrm>
          <a:prstGeom prst="rect">
            <a:avLst/>
          </a:prstGeom>
        </p:spPr>
        <p:txBody>
          <a:bodyPr wrap="none">
            <a:spAutoFit/>
          </a:bodyPr>
          <a:lstStyle/>
          <a:p>
            <a:pPr defTabSz="457200">
              <a:buClrTx/>
              <a:defRPr/>
            </a:pPr>
            <a:r>
              <a:rPr lang="vi-VN" sz="2300" b="1" kern="1200">
                <a:solidFill>
                  <a:srgbClr val="C00000"/>
                </a:solidFill>
                <a:latin typeface="Arial" panose="020B0604020202020204" pitchFamily="34" charset="0"/>
                <a:ea typeface="+mn-ea"/>
                <a:cs typeface="Arial" panose="020B0604020202020204" pitchFamily="34" charset="0"/>
              </a:rPr>
              <a:t>Các bước giải bài toán tối ưu bằng cách sử dụng đạo hàm</a:t>
            </a:r>
            <a:endParaRPr lang="en-US" sz="2300" b="1" kern="1200" dirty="0">
              <a:solidFill>
                <a:srgbClr val="C00000"/>
              </a:solidFill>
              <a:latin typeface="Arial" panose="020B0604020202020204" pitchFamily="34" charset="0"/>
              <a:ea typeface="+mn-ea"/>
              <a:cs typeface="Arial" panose="020B0604020202020204" pitchFamily="34" charset="0"/>
            </a:endParaRPr>
          </a:p>
        </p:txBody>
      </p:sp>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8" name="Rectangle 7"/>
              <p:cNvSpPr/>
              <p:nvPr/>
            </p:nvSpPr>
            <p:spPr>
              <a:xfrm>
                <a:off x="422180" y="1062646"/>
                <a:ext cx="8228839" cy="3022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60000"/>
                  </a:lnSpc>
                </a:pPr>
                <a:r>
                  <a:rPr lang="en-US" sz="1700" b="1" i="1" kern="100" smtClean="0">
                    <a:solidFill>
                      <a:schemeClr val="accent4">
                        <a:lumMod val="10000"/>
                      </a:schemeClr>
                    </a:solidFill>
                    <a:latin typeface="+mj-lt"/>
                    <a:ea typeface="Malgun Gothic" panose="020B0503020000020004" pitchFamily="34" charset="-127"/>
                    <a:cs typeface="Times New Roman" panose="02020603050405020304" pitchFamily="18" charset="0"/>
                  </a:rPr>
                  <a:t>Bước 1. Hiểu vấn đề:</a:t>
                </a:r>
                <a:r>
                  <a:rPr lang="en-US" sz="1700" kern="100">
                    <a:solidFill>
                      <a:schemeClr val="accent4">
                        <a:lumMod val="10000"/>
                      </a:schemeClr>
                    </a:solidFill>
                    <a:effectLst/>
                    <a:latin typeface="+mj-lt"/>
                    <a:ea typeface="Malgun Gothic" panose="020B0503020000020004" pitchFamily="34" charset="-127"/>
                    <a:cs typeface="Times New Roman" panose="02020603050405020304" pitchFamily="18" charset="0"/>
                  </a:rPr>
                  <a:t> </a:t>
                </a:r>
                <a:endParaRPr lang="en-US" sz="1700" kern="100">
                  <a:solidFill>
                    <a:schemeClr val="accent4">
                      <a:lumMod val="10000"/>
                    </a:schemeClr>
                  </a:solidFill>
                  <a:latin typeface="+mj-lt"/>
                  <a:ea typeface="Aptos"/>
                  <a:cs typeface="Times New Roman" panose="02020603050405020304" pitchFamily="18" charset="0"/>
                </a:endParaRPr>
              </a:p>
              <a:p>
                <a:pPr algn="just">
                  <a:lnSpc>
                    <a:spcPct val="160000"/>
                  </a:lnSpc>
                </a:pPr>
                <a:r>
                  <a:rPr lang="en-US" sz="1700" kern="100">
                    <a:solidFill>
                      <a:schemeClr val="accent4">
                        <a:lumMod val="10000"/>
                      </a:schemeClr>
                    </a:solidFill>
                    <a:effectLst/>
                    <a:latin typeface="+mj-lt"/>
                    <a:ea typeface="Malgun Gothic" panose="020B0503020000020004" pitchFamily="34" charset="-127"/>
                    <a:cs typeface="Times New Roman" panose="02020603050405020304" pitchFamily="18" charset="0"/>
                  </a:rPr>
                  <a:t>Cần xác định rõ: Điều chưa biết là gì? Các đại lượng đã cho là gì? Các điều kiện đã cho là gì?</a:t>
                </a:r>
                <a:endParaRPr lang="en-US" sz="1700" kern="100">
                  <a:solidFill>
                    <a:schemeClr val="accent4">
                      <a:lumMod val="10000"/>
                    </a:schemeClr>
                  </a:solidFill>
                  <a:latin typeface="+mj-lt"/>
                  <a:ea typeface="Aptos"/>
                  <a:cs typeface="Times New Roman" panose="02020603050405020304" pitchFamily="18" charset="0"/>
                </a:endParaRPr>
              </a:p>
              <a:p>
                <a:pPr algn="just">
                  <a:lnSpc>
                    <a:spcPct val="160000"/>
                  </a:lnSpc>
                </a:pPr>
                <a:r>
                  <a:rPr lang="en-US" sz="1700" b="1" i="1" kern="100">
                    <a:solidFill>
                      <a:schemeClr val="accent4">
                        <a:lumMod val="10000"/>
                      </a:schemeClr>
                    </a:solidFill>
                    <a:effectLst/>
                    <a:latin typeface="+mj-lt"/>
                    <a:ea typeface="Malgun Gothic" panose="020B0503020000020004" pitchFamily="34" charset="-127"/>
                    <a:cs typeface="Times New Roman" panose="02020603050405020304" pitchFamily="18" charset="0"/>
                  </a:rPr>
                  <a:t>Bước 2. Giới thiệu kí hiệu</a:t>
                </a:r>
                <a:r>
                  <a:rPr lang="en-US" sz="1700" kern="100">
                    <a:solidFill>
                      <a:schemeClr val="accent4">
                        <a:lumMod val="10000"/>
                      </a:schemeClr>
                    </a:solidFill>
                    <a:effectLst/>
                    <a:latin typeface="+mj-lt"/>
                    <a:ea typeface="Malgun Gothic" panose="020B0503020000020004" pitchFamily="34" charset="-127"/>
                    <a:cs typeface="Times New Roman" panose="02020603050405020304" pitchFamily="18" charset="0"/>
                  </a:rPr>
                  <a:t>: </a:t>
                </a:r>
                <a:endParaRPr lang="en-US" sz="1700" kern="100">
                  <a:solidFill>
                    <a:schemeClr val="accent4">
                      <a:lumMod val="10000"/>
                    </a:schemeClr>
                  </a:solidFill>
                  <a:latin typeface="+mj-lt"/>
                  <a:ea typeface="Aptos"/>
                  <a:cs typeface="Times New Roman" panose="02020603050405020304" pitchFamily="18" charset="0"/>
                </a:endParaRPr>
              </a:p>
              <a:p>
                <a:pPr algn="just">
                  <a:lnSpc>
                    <a:spcPct val="160000"/>
                  </a:lnSpc>
                </a:pPr>
                <a:r>
                  <a:rPr lang="en-US" sz="1700" kern="100">
                    <a:solidFill>
                      <a:schemeClr val="accent4">
                        <a:lumMod val="10000"/>
                      </a:schemeClr>
                    </a:solidFill>
                    <a:effectLst/>
                    <a:latin typeface="+mj-lt"/>
                    <a:ea typeface="Malgun Gothic" panose="020B0503020000020004" pitchFamily="34" charset="-127"/>
                    <a:cs typeface="Times New Roman" panose="02020603050405020304" pitchFamily="18" charset="0"/>
                  </a:rPr>
                  <a:t>Gán một kí hiệu cho đại lượng sẽ được cực đại hoá hoặc cực tiểu hoá (ví dụ: </a:t>
                </a:r>
                <a14:m>
                  <m:oMath xmlns:m="http://schemas.openxmlformats.org/officeDocument/2006/math">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𝐿</m:t>
                    </m:r>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𝑆</m:t>
                    </m:r>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700" i="1" kern="100" smtClean="0">
                        <a:solidFill>
                          <a:schemeClr val="accent4">
                            <a:lumMod val="10000"/>
                          </a:schemeClr>
                        </a:solidFill>
                        <a:effectLst/>
                        <a:latin typeface="Cambria Math" panose="02040503050406030204" pitchFamily="18" charset="0"/>
                        <a:ea typeface="Malgun Gothic" panose="020B0503020000020004" pitchFamily="34" charset="-127"/>
                        <a:cs typeface="Times New Roman" panose="02020603050405020304" pitchFamily="18" charset="0"/>
                      </a:rPr>
                      <m:t>𝑄</m:t>
                    </m:r>
                  </m:oMath>
                </a14:m>
                <a:r>
                  <a:rPr lang="en-US" sz="1700" kern="100">
                    <a:solidFill>
                      <a:schemeClr val="accent4">
                        <a:lumMod val="10000"/>
                      </a:schemeClr>
                    </a:solidFill>
                    <a:effectLst/>
                    <a:latin typeface="+mj-lt"/>
                    <a:ea typeface="Malgun Gothic" panose="020B0503020000020004" pitchFamily="34" charset="-127"/>
                    <a:cs typeface="Times New Roman" panose="02020603050405020304" pitchFamily="18" charset="0"/>
                  </a:rPr>
                  <a:t>,...). Đồng thời chọn các kí hiệu cho các đại lượng chưa biết khác (ví dụ </a:t>
                </a:r>
                <a14:m>
                  <m:oMath xmlns:m="http://schemas.openxmlformats.org/officeDocument/2006/math">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𝑥</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 </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𝑡</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 </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𝑎</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 </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𝑏</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 </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𝑐</m:t>
                    </m:r>
                    <m:r>
                      <a:rPr lang="en-US" sz="1700" i="1" kern="100">
                        <a:solidFill>
                          <a:schemeClr val="accent4">
                            <a:lumMod val="10000"/>
                          </a:schemeClr>
                        </a:solidFill>
                        <a:effectLst/>
                        <a:latin typeface="+mj-lt"/>
                        <a:ea typeface="Malgun Gothic" panose="020B0503020000020004" pitchFamily="34" charset="-127"/>
                        <a:cs typeface="Times New Roman" panose="02020603050405020304" pitchFamily="18" charset="0"/>
                      </a:rPr>
                      <m:t>,...).</m:t>
                    </m:r>
                  </m:oMath>
                </a14:m>
                <a:endParaRPr lang="en-US" sz="1700" kern="100">
                  <a:solidFill>
                    <a:schemeClr val="accent4">
                      <a:lumMod val="10000"/>
                    </a:schemeClr>
                  </a:solidFill>
                  <a:latin typeface="+mj-lt"/>
                  <a:ea typeface="Aptos"/>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422180" y="1062646"/>
                <a:ext cx="8228839" cy="3022366"/>
              </a:xfrm>
              <a:prstGeom prst="rect">
                <a:avLst/>
              </a:prstGeom>
              <a:blipFill>
                <a:blip r:embed="rId3"/>
                <a:stretch>
                  <a:fillRect l="-444" r="-519"/>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7419501" y="4085012"/>
            <a:ext cx="1231518" cy="9310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arn(inVertic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8" name="Rectangle 7"/>
              <p:cNvSpPr/>
              <p:nvPr/>
            </p:nvSpPr>
            <p:spPr>
              <a:xfrm>
                <a:off x="377688" y="349257"/>
                <a:ext cx="8380676" cy="4501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just" defTabSz="914400" rtl="0" eaLnBrk="1" fontAlgn="auto" latinLnBrk="0" hangingPunct="1">
                  <a:lnSpc>
                    <a:spcPct val="155000"/>
                  </a:lnSpc>
                  <a:spcBef>
                    <a:spcPts val="0"/>
                  </a:spcBef>
                  <a:spcAft>
                    <a:spcPts val="0"/>
                  </a:spcAft>
                  <a:buClr>
                    <a:srgbClr val="000000"/>
                  </a:buClr>
                  <a:buSzTx/>
                  <a:buFont typeface="Arial"/>
                  <a:buNone/>
                  <a:tabLst/>
                  <a:defRPr/>
                </a:pPr>
                <a:r>
                  <a:rPr kumimoji="0" lang="en-US" sz="1700" b="1" i="1" u="none" strike="noStrike" kern="100" cap="none" spc="0" normalizeH="0" baseline="0" noProof="0" smtClean="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Bước </a:t>
                </a:r>
                <a:r>
                  <a:rPr kumimoji="0" lang="en-US" sz="1700" b="1" i="1"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3. Tìm mối quan hệ giữa các biến:</a:t>
                </a:r>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 </a:t>
                </a:r>
                <a:endParaRPr kumimoji="0" lang="en-US" sz="1700" b="0" i="0" u="none" strike="noStrike" kern="100" cap="none" spc="0" normalizeH="0" baseline="0" noProof="0">
                  <a:ln>
                    <a:noFill/>
                  </a:ln>
                  <a:solidFill>
                    <a:srgbClr val="D9D9D9">
                      <a:lumMod val="10000"/>
                    </a:srgbClr>
                  </a:solidFill>
                  <a:effectLst/>
                  <a:uLnTx/>
                  <a:uFillTx/>
                  <a:latin typeface="Arial"/>
                  <a:ea typeface="Aptos"/>
                  <a:cs typeface="Times New Roman" panose="02020603050405020304" pitchFamily="18" charset="0"/>
                  <a:sym typeface="Arial"/>
                </a:endParaRPr>
              </a:p>
              <a:p>
                <a:pPr marL="0" marR="0" lvl="0" indent="0" algn="just" defTabSz="914400" rtl="0" eaLnBrk="1" fontAlgn="auto" latinLnBrk="0" hangingPunct="1">
                  <a:lnSpc>
                    <a:spcPct val="155000"/>
                  </a:lnSpc>
                  <a:spcBef>
                    <a:spcPts val="0"/>
                  </a:spcBef>
                  <a:spcAft>
                    <a:spcPts val="0"/>
                  </a:spcAft>
                  <a:buClr>
                    <a:srgbClr val="000000"/>
                  </a:buClr>
                  <a:buSzTx/>
                  <a:buFont typeface="Arial"/>
                  <a:buNone/>
                  <a:tabLst/>
                  <a:defRPr/>
                </a:pPr>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Thể hiện các thông tin của bài toán dưới dạng các biến số (chọn trong các kí hiệu từ Bước 2). Sử dụng thông tin đã cho để tìm mối quan hệ (ở dạng phương trình) giữa các biến này. Sau đó, sẽ biểu thị mối quan hệ đó dưới dạng một hàm số, chẳng hạn như </a:t>
                </a:r>
                <a14:m>
                  <m:oMath xmlns:m="http://schemas.openxmlformats.org/officeDocument/2006/math">
                    <m:r>
                      <a:rPr kumimoji="0" lang="en-US" sz="1700" b="0" i="1" u="none" strike="noStrike" kern="100" cap="none" spc="0" normalizeH="0" baseline="0" noProof="0">
                        <a:ln>
                          <a:noFill/>
                        </a:ln>
                        <a:solidFill>
                          <a:srgbClr val="D9D9D9">
                            <a:lumMod val="10000"/>
                          </a:srgbClr>
                        </a:solidFill>
                        <a:effectLst/>
                        <a:uLnTx/>
                        <a:uFillTx/>
                        <a:latin typeface="+mj-lt"/>
                        <a:ea typeface="Malgun Gothic" panose="020B0503020000020004" pitchFamily="34" charset="-127"/>
                        <a:cs typeface="Times New Roman" panose="02020603050405020304" pitchFamily="18" charset="0"/>
                        <a:sym typeface="Arial"/>
                      </a:rPr>
                      <m:t>𝐿</m:t>
                    </m:r>
                    <m:r>
                      <a:rPr kumimoji="0" lang="en-US" sz="1700" b="0" i="1" u="none" strike="noStrike" kern="100" cap="none" spc="0" normalizeH="0" baseline="0" noProof="0">
                        <a:ln>
                          <a:noFill/>
                        </a:ln>
                        <a:solidFill>
                          <a:srgbClr val="D9D9D9">
                            <a:lumMod val="10000"/>
                          </a:srgbClr>
                        </a:solidFill>
                        <a:effectLst/>
                        <a:uLnTx/>
                        <a:uFillTx/>
                        <a:latin typeface="+mj-lt"/>
                        <a:ea typeface="Malgun Gothic" panose="020B0503020000020004" pitchFamily="34" charset="-127"/>
                        <a:cs typeface="Times New Roman" panose="02020603050405020304" pitchFamily="18" charset="0"/>
                        <a:sym typeface="Arial"/>
                      </a:rPr>
                      <m:t> = </m:t>
                    </m:r>
                    <m:r>
                      <a:rPr kumimoji="0" lang="en-US" sz="1700" b="0" i="1" u="none" strike="noStrike" kern="100" cap="none" spc="0" normalizeH="0" baseline="0" noProof="0">
                        <a:ln>
                          <a:noFill/>
                        </a:ln>
                        <a:solidFill>
                          <a:srgbClr val="D9D9D9">
                            <a:lumMod val="10000"/>
                          </a:srgbClr>
                        </a:solidFill>
                        <a:effectLst/>
                        <a:uLnTx/>
                        <a:uFillTx/>
                        <a:latin typeface="+mj-lt"/>
                        <a:ea typeface="Malgun Gothic" panose="020B0503020000020004" pitchFamily="34" charset="-127"/>
                        <a:cs typeface="Times New Roman" panose="02020603050405020304" pitchFamily="18" charset="0"/>
                        <a:sym typeface="Arial"/>
                      </a:rPr>
                      <m:t>𝑓</m:t>
                    </m:r>
                    <m:r>
                      <a:rPr kumimoji="0" lang="en-US" sz="1700" b="0" i="1" u="none" strike="noStrike" kern="100" cap="none" spc="0" normalizeH="0" baseline="0" noProof="0">
                        <a:ln>
                          <a:noFill/>
                        </a:ln>
                        <a:solidFill>
                          <a:srgbClr val="D9D9D9">
                            <a:lumMod val="10000"/>
                          </a:srgbClr>
                        </a:solidFill>
                        <a:effectLst/>
                        <a:uLnTx/>
                        <a:uFillTx/>
                        <a:latin typeface="+mj-lt"/>
                        <a:ea typeface="Malgun Gothic" panose="020B0503020000020004" pitchFamily="34" charset="-127"/>
                        <a:cs typeface="Times New Roman" panose="02020603050405020304" pitchFamily="18" charset="0"/>
                        <a:sym typeface="Arial"/>
                      </a:rPr>
                      <m:t>(</m:t>
                    </m:r>
                    <m:r>
                      <a:rPr kumimoji="0" lang="en-US" sz="1700" b="0" i="1" u="none" strike="noStrike" kern="100" cap="none" spc="0" normalizeH="0" baseline="0" noProof="0">
                        <a:ln>
                          <a:noFill/>
                        </a:ln>
                        <a:solidFill>
                          <a:srgbClr val="D9D9D9">
                            <a:lumMod val="10000"/>
                          </a:srgbClr>
                        </a:solidFill>
                        <a:effectLst/>
                        <a:uLnTx/>
                        <a:uFillTx/>
                        <a:latin typeface="+mj-lt"/>
                        <a:ea typeface="Malgun Gothic" panose="020B0503020000020004" pitchFamily="34" charset="-127"/>
                        <a:cs typeface="Times New Roman" panose="02020603050405020304" pitchFamily="18" charset="0"/>
                        <a:sym typeface="Arial"/>
                      </a:rPr>
                      <m:t>𝑥</m:t>
                    </m:r>
                  </m:oMath>
                </a14:m>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 Tìm miền xác định của hàm số này.</a:t>
                </a:r>
                <a:endParaRPr kumimoji="0" lang="en-US" sz="1700" b="0" i="0" u="none" strike="noStrike" kern="100" cap="none" spc="0" normalizeH="0" baseline="0" noProof="0">
                  <a:ln>
                    <a:noFill/>
                  </a:ln>
                  <a:solidFill>
                    <a:srgbClr val="D9D9D9">
                      <a:lumMod val="10000"/>
                    </a:srgbClr>
                  </a:solidFill>
                  <a:effectLst/>
                  <a:uLnTx/>
                  <a:uFillTx/>
                  <a:latin typeface="Arial"/>
                  <a:ea typeface="Aptos"/>
                  <a:cs typeface="Times New Roman" panose="02020603050405020304" pitchFamily="18" charset="0"/>
                  <a:sym typeface="Arial"/>
                </a:endParaRPr>
              </a:p>
              <a:p>
                <a:pPr marL="0" marR="0" lvl="0" indent="0" algn="just" defTabSz="914400" rtl="0" eaLnBrk="1" fontAlgn="auto" latinLnBrk="0" hangingPunct="1">
                  <a:lnSpc>
                    <a:spcPct val="155000"/>
                  </a:lnSpc>
                  <a:spcBef>
                    <a:spcPts val="0"/>
                  </a:spcBef>
                  <a:spcAft>
                    <a:spcPts val="0"/>
                  </a:spcAft>
                  <a:buClr>
                    <a:srgbClr val="000000"/>
                  </a:buClr>
                  <a:buSzTx/>
                  <a:buFont typeface="Arial"/>
                  <a:buNone/>
                  <a:tabLst/>
                  <a:defRPr/>
                </a:pPr>
                <a:r>
                  <a:rPr kumimoji="0" lang="en-US" sz="1700" b="1" i="1"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Bước 4. Phát biểu bài toán:</a:t>
                </a:r>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 </a:t>
                </a:r>
                <a:endParaRPr kumimoji="0" lang="en-US" sz="1700" b="0" i="0" u="none" strike="noStrike" kern="100" cap="none" spc="0" normalizeH="0" baseline="0" noProof="0">
                  <a:ln>
                    <a:noFill/>
                  </a:ln>
                  <a:solidFill>
                    <a:srgbClr val="D9D9D9">
                      <a:lumMod val="10000"/>
                    </a:srgbClr>
                  </a:solidFill>
                  <a:effectLst/>
                  <a:uLnTx/>
                  <a:uFillTx/>
                  <a:latin typeface="Arial"/>
                  <a:ea typeface="Aptos"/>
                  <a:cs typeface="Times New Roman" panose="02020603050405020304" pitchFamily="18" charset="0"/>
                  <a:sym typeface="Arial"/>
                </a:endParaRPr>
              </a:p>
              <a:p>
                <a:pPr marL="0" marR="0" lvl="0" indent="0" algn="just" defTabSz="914400" rtl="0" eaLnBrk="1" fontAlgn="auto" latinLnBrk="0" hangingPunct="1">
                  <a:lnSpc>
                    <a:spcPct val="155000"/>
                  </a:lnSpc>
                  <a:spcBef>
                    <a:spcPts val="0"/>
                  </a:spcBef>
                  <a:spcAft>
                    <a:spcPts val="0"/>
                  </a:spcAft>
                  <a:buClr>
                    <a:srgbClr val="000000"/>
                  </a:buClr>
                  <a:buSzTx/>
                  <a:buFont typeface="Arial"/>
                  <a:buNone/>
                  <a:tabLst/>
                  <a:defRPr/>
                </a:pPr>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Phát biểu lại bài toán dưới dạng bài toán tối ưu của hàm số (một biến số).</a:t>
                </a:r>
                <a:endParaRPr kumimoji="0" lang="en-US" sz="1700" b="0" i="0" u="none" strike="noStrike" kern="100" cap="none" spc="0" normalizeH="0" baseline="0" noProof="0">
                  <a:ln>
                    <a:noFill/>
                  </a:ln>
                  <a:solidFill>
                    <a:srgbClr val="D9D9D9">
                      <a:lumMod val="10000"/>
                    </a:srgbClr>
                  </a:solidFill>
                  <a:effectLst/>
                  <a:uLnTx/>
                  <a:uFillTx/>
                  <a:latin typeface="Arial"/>
                  <a:ea typeface="Aptos"/>
                  <a:cs typeface="Times New Roman" panose="02020603050405020304" pitchFamily="18" charset="0"/>
                  <a:sym typeface="Arial"/>
                </a:endParaRPr>
              </a:p>
              <a:p>
                <a:pPr marL="0" marR="0" lvl="0" indent="0" algn="just" defTabSz="914400" rtl="0" eaLnBrk="1" fontAlgn="auto" latinLnBrk="0" hangingPunct="1">
                  <a:lnSpc>
                    <a:spcPct val="155000"/>
                  </a:lnSpc>
                  <a:spcBef>
                    <a:spcPts val="0"/>
                  </a:spcBef>
                  <a:spcAft>
                    <a:spcPts val="0"/>
                  </a:spcAft>
                  <a:buClr>
                    <a:srgbClr val="000000"/>
                  </a:buClr>
                  <a:buSzTx/>
                  <a:buFont typeface="Arial"/>
                  <a:buNone/>
                  <a:tabLst/>
                  <a:defRPr/>
                </a:pPr>
                <a:r>
                  <a:rPr kumimoji="0" lang="en-US" sz="1700" b="1" i="1"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Bước 5. Giải quyết vấn đề</a:t>
                </a:r>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 </a:t>
                </a:r>
                <a:endParaRPr kumimoji="0" lang="en-US" sz="1700" b="0" i="0" u="none" strike="noStrike" kern="100" cap="none" spc="0" normalizeH="0" baseline="0" noProof="0">
                  <a:ln>
                    <a:noFill/>
                  </a:ln>
                  <a:solidFill>
                    <a:srgbClr val="D9D9D9">
                      <a:lumMod val="10000"/>
                    </a:srgbClr>
                  </a:solidFill>
                  <a:effectLst/>
                  <a:uLnTx/>
                  <a:uFillTx/>
                  <a:latin typeface="Arial"/>
                  <a:ea typeface="Aptos"/>
                  <a:cs typeface="Times New Roman" panose="02020603050405020304" pitchFamily="18" charset="0"/>
                  <a:sym typeface="Arial"/>
                </a:endParaRPr>
              </a:p>
              <a:p>
                <a:pPr marL="0" marR="0" lvl="0" indent="0" algn="just" defTabSz="914400" rtl="0" eaLnBrk="1" fontAlgn="auto" latinLnBrk="0" hangingPunct="1">
                  <a:lnSpc>
                    <a:spcPct val="155000"/>
                  </a:lnSpc>
                  <a:spcBef>
                    <a:spcPts val="0"/>
                  </a:spcBef>
                  <a:spcAft>
                    <a:spcPts val="0"/>
                  </a:spcAft>
                  <a:buClr>
                    <a:srgbClr val="000000"/>
                  </a:buClr>
                  <a:buSzTx/>
                  <a:buFont typeface="Arial"/>
                  <a:buNone/>
                  <a:tabLst/>
                  <a:defRPr/>
                </a:pPr>
                <a:r>
                  <a:rPr kumimoji="0" lang="en-US" sz="1700" b="0" i="0" u="none" strike="noStrike" kern="100" cap="none" spc="0" normalizeH="0" baseline="0" noProof="0">
                    <a:ln>
                      <a:noFill/>
                    </a:ln>
                    <a:solidFill>
                      <a:srgbClr val="D9D9D9">
                        <a:lumMod val="10000"/>
                      </a:srgbClr>
                    </a:solidFill>
                    <a:effectLst/>
                    <a:uLnTx/>
                    <a:uFillTx/>
                    <a:latin typeface="Arial"/>
                    <a:ea typeface="Malgun Gothic" panose="020B0503020000020004" pitchFamily="34" charset="-127"/>
                    <a:cs typeface="Times New Roman" panose="02020603050405020304" pitchFamily="18" charset="0"/>
                    <a:sym typeface="Arial"/>
                  </a:rPr>
                  <a:t>Sử dụng các phương pháp tìm giá trị lớn nhất hoặc giá trị nhỏ nhất của hàm số để giải bài toàn tối ưu này (ví dụ sử dụng các kiến thức về đạo hàm của hàm số). Thể hiện lời giải trong ngữ cảnh của bài toán thực tiễn.</a:t>
                </a:r>
                <a:endParaRPr kumimoji="0" lang="en-US" sz="1700" b="0" i="0" u="none" strike="noStrike" kern="100" cap="none" spc="0" normalizeH="0" baseline="0" noProof="0">
                  <a:ln>
                    <a:noFill/>
                  </a:ln>
                  <a:solidFill>
                    <a:srgbClr val="D9D9D9">
                      <a:lumMod val="10000"/>
                    </a:srgbClr>
                  </a:solidFill>
                  <a:effectLst/>
                  <a:uLnTx/>
                  <a:uFillTx/>
                  <a:latin typeface="Arial"/>
                  <a:ea typeface="Aptos"/>
                  <a:cs typeface="Times New Roman" panose="02020603050405020304" pitchFamily="18" charset="0"/>
                  <a:sym typeface="Arial"/>
                </a:endParaRPr>
              </a:p>
            </p:txBody>
          </p:sp>
        </mc:Choice>
        <mc:Fallback>
          <p:sp>
            <p:nvSpPr>
              <p:cNvPr id="8" name="Rectangle 7"/>
              <p:cNvSpPr>
                <a:spLocks noRot="1" noChangeAspect="1" noMove="1" noResize="1" noEditPoints="1" noAdjustHandles="1" noChangeArrowheads="1" noChangeShapeType="1" noTextEdit="1"/>
              </p:cNvSpPr>
              <p:nvPr/>
            </p:nvSpPr>
            <p:spPr>
              <a:xfrm>
                <a:off x="377688" y="349257"/>
                <a:ext cx="8380676" cy="4501040"/>
              </a:xfrm>
              <a:prstGeom prst="rect">
                <a:avLst/>
              </a:prstGeom>
              <a:blipFill>
                <a:blip r:embed="rId3"/>
                <a:stretch>
                  <a:fillRect l="-509" r="-436" b="-812"/>
                </a:stretch>
              </a:blipFill>
              <a:ln>
                <a:noFill/>
              </a:ln>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935403" y="87463"/>
            <a:ext cx="822962" cy="605293"/>
          </a:xfrm>
          <a:prstGeom prst="rect">
            <a:avLst/>
          </a:prstGeom>
        </p:spPr>
      </p:pic>
    </p:spTree>
    <p:extLst>
      <p:ext uri="{BB962C8B-B14F-4D97-AF65-F5344CB8AC3E}">
        <p14:creationId xmlns:p14="http://schemas.microsoft.com/office/powerpoint/2010/main" val="214587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83652" y="257187"/>
                <a:ext cx="8384650" cy="1938992"/>
              </a:xfrm>
              <a:prstGeom prst="rect">
                <a:avLst/>
              </a:prstGeom>
            </p:spPr>
            <p:txBody>
              <a:bodyPr wrap="square">
                <a:spAutoFit/>
              </a:bodyPr>
              <a:lstStyle/>
              <a:p>
                <a:pPr algn="just">
                  <a:lnSpc>
                    <a:spcPct val="150000"/>
                  </a:lnSpc>
                </a:pPr>
                <a:r>
                  <a:rPr lang="vi-VN" sz="1600" b="1">
                    <a:solidFill>
                      <a:srgbClr val="C00000"/>
                    </a:solidFill>
                  </a:rPr>
                  <a:t>Ví dụ 1. </a:t>
                </a:r>
                <a:r>
                  <a:rPr lang="vi-VN" sz="1600"/>
                  <a:t>Xét bài toán ở HĐ1. Hãy trả lời các câu hỏi </a:t>
                </a:r>
                <a:r>
                  <a:rPr lang="vi-VN" sz="1600"/>
                  <a:t>sau</a:t>
                </a:r>
                <a:r>
                  <a:rPr lang="vi-VN" sz="1600" smtClean="0"/>
                  <a:t>:</a:t>
                </a:r>
                <a:endParaRPr lang="en-US" sz="1600" smtClean="0"/>
              </a:p>
              <a:p>
                <a:pPr algn="just">
                  <a:lnSpc>
                    <a:spcPct val="150000"/>
                  </a:lnSpc>
                </a:pPr>
                <a:r>
                  <a:rPr lang="vi-VN" sz="1600" smtClean="0"/>
                  <a:t>a) Để </a:t>
                </a:r>
                <a:r>
                  <a:rPr lang="vi-VN" sz="1600"/>
                  <a:t>có thể về nhà trong thời gian ngắn nhất, người đánh cá nên chèo thuyền đến </a:t>
                </a:r>
                <a:r>
                  <a:rPr lang="vi-VN" sz="1600"/>
                  <a:t>điểm </a:t>
                </a:r>
                <a14:m>
                  <m:oMath xmlns:m="http://schemas.openxmlformats.org/officeDocument/2006/math">
                    <m:r>
                      <a:rPr lang="vi-VN" sz="1600" i="1" smtClean="0">
                        <a:latin typeface="Cambria Math" panose="02040503050406030204" pitchFamily="18" charset="0"/>
                      </a:rPr>
                      <m:t>𝑄</m:t>
                    </m:r>
                  </m:oMath>
                </a14:m>
                <a:r>
                  <a:rPr lang="en-US" sz="1600" smtClean="0"/>
                  <a:t> </a:t>
                </a:r>
                <a:r>
                  <a:rPr lang="vi-VN" sz="1600" smtClean="0"/>
                  <a:t>cách </a:t>
                </a:r>
                <a:r>
                  <a:rPr lang="vi-VN" sz="1600"/>
                  <a:t>điểm </a:t>
                </a:r>
                <a14:m>
                  <m:oMath xmlns:m="http://schemas.openxmlformats.org/officeDocument/2006/math">
                    <m:r>
                      <a:rPr lang="vi-VN" sz="1600" i="1" smtClean="0">
                        <a:latin typeface="Cambria Math" panose="02040503050406030204" pitchFamily="18" charset="0"/>
                      </a:rPr>
                      <m:t>𝑃</m:t>
                    </m:r>
                  </m:oMath>
                </a14:m>
                <a:r>
                  <a:rPr lang="vi-VN" sz="1600"/>
                  <a:t> về phía bắc bao </a:t>
                </a:r>
                <a:r>
                  <a:rPr lang="vi-VN" sz="1600"/>
                  <a:t>xa</a:t>
                </a:r>
                <a:r>
                  <a:rPr lang="vi-VN" sz="1600" smtClean="0"/>
                  <a:t>?</a:t>
                </a:r>
                <a:endParaRPr lang="en-US" sz="1600" smtClean="0"/>
              </a:p>
              <a:p>
                <a:pPr algn="just">
                  <a:lnSpc>
                    <a:spcPct val="150000"/>
                  </a:lnSpc>
                </a:pPr>
                <a:r>
                  <a:rPr lang="vi-VN" sz="1600" smtClean="0"/>
                  <a:t>b</a:t>
                </a:r>
                <a:r>
                  <a:rPr lang="vi-VN" sz="1600"/>
                  <a:t>) Nếu chiếc thuyền được gắn thêm động cơ và chạy với vận tốc 5 km/h thì anh ấy </a:t>
                </a:r>
                <a:r>
                  <a:rPr lang="vi-VN" sz="1600"/>
                  <a:t>có </a:t>
                </a:r>
                <a:r>
                  <a:rPr lang="vi-VN" sz="1600" smtClean="0"/>
                  <a:t>thể</a:t>
                </a:r>
                <a:r>
                  <a:rPr lang="en-US" sz="1600" smtClean="0"/>
                  <a:t> </a:t>
                </a:r>
                <a:r>
                  <a:rPr lang="vi-VN" sz="1600" smtClean="0"/>
                  <a:t>lựa </a:t>
                </a:r>
                <a:r>
                  <a:rPr lang="vi-VN" sz="1600"/>
                  <a:t>chọn quãng đường đi ngắn nhất như thế nào?</a:t>
                </a:r>
                <a:endParaRPr lang="en-US" sz="1600"/>
              </a:p>
            </p:txBody>
          </p:sp>
        </mc:Choice>
        <mc:Fallback>
          <p:sp>
            <p:nvSpPr>
              <p:cNvPr id="3" name="Rectangle 2"/>
              <p:cNvSpPr>
                <a:spLocks noRot="1" noChangeAspect="1" noMove="1" noResize="1" noEditPoints="1" noAdjustHandles="1" noChangeArrowheads="1" noChangeShapeType="1" noTextEdit="1"/>
              </p:cNvSpPr>
              <p:nvPr/>
            </p:nvSpPr>
            <p:spPr>
              <a:xfrm>
                <a:off x="383652" y="257187"/>
                <a:ext cx="8384650" cy="1938992"/>
              </a:xfrm>
              <a:prstGeom prst="rect">
                <a:avLst/>
              </a:prstGeom>
              <a:blipFill>
                <a:blip r:embed="rId3"/>
                <a:stretch>
                  <a:fillRect l="-436" r="-364" b="-943"/>
                </a:stretch>
              </a:blipFill>
            </p:spPr>
            <p:txBody>
              <a:bodyPr/>
              <a:lstStyle/>
              <a:p>
                <a:r>
                  <a:rPr lang="en-US">
                    <a:noFill/>
                  </a:rPr>
                  <a:t> </a:t>
                </a:r>
              </a:p>
            </p:txBody>
          </p:sp>
        </mc:Fallback>
      </mc:AlternateContent>
      <p:sp>
        <p:nvSpPr>
          <p:cNvPr id="8" name="Rectangle 7"/>
          <p:cNvSpPr/>
          <p:nvPr/>
        </p:nvSpPr>
        <p:spPr>
          <a:xfrm>
            <a:off x="4115050" y="2243510"/>
            <a:ext cx="92185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7" name="Rectangle 6"/>
              <p:cNvSpPr/>
              <p:nvPr/>
            </p:nvSpPr>
            <p:spPr>
              <a:xfrm>
                <a:off x="383652" y="2674241"/>
                <a:ext cx="8384650" cy="2176430"/>
              </a:xfrm>
              <a:prstGeom prst="rect">
                <a:avLst/>
              </a:prstGeom>
            </p:spPr>
            <p:txBody>
              <a:bodyPr wrap="square">
                <a:spAutoFit/>
              </a:bodyPr>
              <a:lstStyle/>
              <a:p>
                <a:pPr algn="just">
                  <a:lnSpc>
                    <a:spcPct val="150000"/>
                  </a:lnSpc>
                  <a:spcBef>
                    <a:spcPts val="200"/>
                  </a:spcBef>
                  <a:spcAft>
                    <a:spcPts val="200"/>
                  </a:spcAft>
                </a:pPr>
                <a:r>
                  <a:rPr lang="vi-VN" sz="1600" smtClean="0"/>
                  <a:t>Kí hiệu </a:t>
                </a:r>
                <a14:m>
                  <m:oMath xmlns:m="http://schemas.openxmlformats.org/officeDocument/2006/math">
                    <m:sSub>
                      <m:sSubPr>
                        <m:ctrlPr>
                          <a:rPr lang="vi-VN" sz="1600" i="1" smtClean="0">
                            <a:latin typeface="Cambria Math" panose="02040503050406030204" pitchFamily="18" charset="0"/>
                          </a:rPr>
                        </m:ctrlPr>
                      </m:sSubPr>
                      <m:e>
                        <m:r>
                          <a:rPr lang="en-US" sz="1600" b="0" i="1" smtClean="0">
                            <a:latin typeface="Cambria Math" panose="02040503050406030204" pitchFamily="18" charset="0"/>
                          </a:rPr>
                          <m:t>𝑆</m:t>
                        </m:r>
                      </m:e>
                      <m:sub>
                        <m:r>
                          <a:rPr lang="en-US" sz="1600" b="0" i="1" smtClean="0">
                            <a:latin typeface="Cambria Math" panose="02040503050406030204" pitchFamily="18" charset="0"/>
                          </a:rPr>
                          <m:t>1</m:t>
                        </m:r>
                      </m:sub>
                    </m:sSub>
                  </m:oMath>
                </a14:m>
                <a:r>
                  <a:rPr lang="vi-VN" sz="1600"/>
                  <a:t> là quãng đường người đánh cá chèo thuyền, </a:t>
                </a:r>
                <a14:m>
                  <m:oMath xmlns:m="http://schemas.openxmlformats.org/officeDocument/2006/math">
                    <m:sSub>
                      <m:sSubPr>
                        <m:ctrlPr>
                          <a:rPr lang="vi-VN" sz="1600" i="1">
                            <a:latin typeface="Cambria Math" panose="02040503050406030204" pitchFamily="18" charset="0"/>
                          </a:rPr>
                        </m:ctrlPr>
                      </m:sSubPr>
                      <m:e>
                        <m:r>
                          <a:rPr lang="en-US" sz="1600" b="0" i="1" smtClean="0">
                            <a:latin typeface="Cambria Math" panose="02040503050406030204" pitchFamily="18" charset="0"/>
                          </a:rPr>
                          <m:t>𝑣</m:t>
                        </m:r>
                      </m:e>
                      <m:sub>
                        <m:r>
                          <a:rPr lang="en-US" sz="1600" i="1">
                            <a:latin typeface="Cambria Math" panose="02040503050406030204" pitchFamily="18" charset="0"/>
                          </a:rPr>
                          <m:t>1</m:t>
                        </m:r>
                      </m:sub>
                    </m:sSub>
                  </m:oMath>
                </a14:m>
                <a:r>
                  <a:rPr lang="vi-VN" sz="1600"/>
                  <a:t> là vận tốc ch</a:t>
                </a:r>
                <a:r>
                  <a:rPr lang="vi-VN" sz="1600" smtClean="0"/>
                  <a:t>èo thuyền</a:t>
                </a:r>
                <a:r>
                  <a:rPr lang="vi-VN" sz="1600"/>
                  <a:t>. </a:t>
                </a:r>
                <a:endParaRPr lang="en-US" sz="1600" smtClean="0"/>
              </a:p>
              <a:p>
                <a:pPr algn="just">
                  <a:lnSpc>
                    <a:spcPct val="150000"/>
                  </a:lnSpc>
                  <a:spcBef>
                    <a:spcPts val="200"/>
                  </a:spcBef>
                  <a:spcAft>
                    <a:spcPts val="200"/>
                  </a:spcAft>
                </a:pPr>
                <a:r>
                  <a:rPr lang="vi-VN" sz="1600" smtClean="0"/>
                  <a:t>Kí </a:t>
                </a:r>
                <a:r>
                  <a:rPr lang="vi-VN" sz="1600"/>
                  <a:t>hiệu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𝑆</m:t>
                        </m:r>
                      </m:e>
                      <m:sub>
                        <m:r>
                          <a:rPr lang="en-US" sz="1600" b="0" i="1" smtClean="0">
                            <a:latin typeface="Cambria Math" panose="02040503050406030204" pitchFamily="18" charset="0"/>
                          </a:rPr>
                          <m:t>2</m:t>
                        </m:r>
                      </m:sub>
                    </m:sSub>
                  </m:oMath>
                </a14:m>
                <a:r>
                  <a:rPr lang="en-US" sz="1600" smtClean="0"/>
                  <a:t> </a:t>
                </a:r>
                <a:r>
                  <a:rPr lang="vi-VN" sz="1600" smtClean="0"/>
                  <a:t>là </a:t>
                </a:r>
                <a:r>
                  <a:rPr lang="vi-VN" sz="1600"/>
                  <a:t>quãng đường người đánh cá đi bộ dọc bờ biển và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𝑣</m:t>
                        </m:r>
                      </m:e>
                      <m:sub>
                        <m:r>
                          <a:rPr lang="en-US" sz="1600" b="0" i="1" smtClean="0">
                            <a:latin typeface="Cambria Math" panose="02040503050406030204" pitchFamily="18" charset="0"/>
                          </a:rPr>
                          <m:t>2</m:t>
                        </m:r>
                      </m:sub>
                    </m:sSub>
                  </m:oMath>
                </a14:m>
                <a:r>
                  <a:rPr lang="vi-VN" sz="1600"/>
                  <a:t> là vận tốc đi </a:t>
                </a:r>
                <a:r>
                  <a:rPr lang="vi-VN" sz="1600"/>
                  <a:t>bộ</a:t>
                </a:r>
                <a:r>
                  <a:rPr lang="vi-VN" sz="1600" smtClean="0"/>
                  <a:t>.</a:t>
                </a:r>
                <a:endParaRPr lang="en-US" sz="1600" smtClean="0"/>
              </a:p>
              <a:p>
                <a:pPr algn="just">
                  <a:lnSpc>
                    <a:spcPct val="150000"/>
                  </a:lnSpc>
                  <a:spcBef>
                    <a:spcPts val="200"/>
                  </a:spcBef>
                  <a:spcAft>
                    <a:spcPts val="200"/>
                  </a:spcAft>
                </a:pPr>
                <a:r>
                  <a:rPr lang="vi-VN" sz="1600" smtClean="0"/>
                  <a:t>a) Vì </a:t>
                </a:r>
                <a:r>
                  <a:rPr lang="vi-VN" sz="1600"/>
                  <a:t>điểm </a:t>
                </a:r>
                <a14:m>
                  <m:oMath xmlns:m="http://schemas.openxmlformats.org/officeDocument/2006/math">
                    <m:r>
                      <a:rPr lang="vi-VN" sz="1600" i="1" smtClean="0">
                        <a:latin typeface="Cambria Math" panose="02040503050406030204" pitchFamily="18" charset="0"/>
                      </a:rPr>
                      <m:t>𝑄</m:t>
                    </m:r>
                  </m:oMath>
                </a14:m>
                <a:r>
                  <a:rPr lang="vi-VN" sz="1600"/>
                  <a:t> ở phía bắc điểm </a:t>
                </a:r>
                <a14:m>
                  <m:oMath xmlns:m="http://schemas.openxmlformats.org/officeDocument/2006/math">
                    <m:r>
                      <a:rPr lang="vi-VN" sz="1600" i="1" smtClean="0">
                        <a:latin typeface="Cambria Math" panose="02040503050406030204" pitchFamily="18" charset="0"/>
                      </a:rPr>
                      <m:t>𝑃</m:t>
                    </m:r>
                  </m:oMath>
                </a14:m>
                <a:r>
                  <a:rPr lang="vi-VN" sz="1600"/>
                  <a:t> với </a:t>
                </a:r>
                <a14:m>
                  <m:oMath xmlns:m="http://schemas.openxmlformats.org/officeDocument/2006/math">
                    <m:r>
                      <a:rPr lang="vi-VN" sz="1600" i="1" smtClean="0">
                        <a:latin typeface="Cambria Math" panose="02040503050406030204" pitchFamily="18" charset="0"/>
                      </a:rPr>
                      <m:t>𝑃𝑄</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 </m:t>
                    </m:r>
                  </m:oMath>
                </a14:m>
                <a:r>
                  <a:rPr lang="vi-VN" sz="1600"/>
                  <a:t>(km), </a:t>
                </a:r>
                <a14:m>
                  <m:oMath xmlns:m="http://schemas.openxmlformats.org/officeDocument/2006/math">
                    <m:r>
                      <a:rPr lang="vi-VN" sz="1600" i="1" smtClean="0">
                        <a:latin typeface="Cambria Math" panose="02040503050406030204" pitchFamily="18" charset="0"/>
                      </a:rPr>
                      <m:t>𝑥</m:t>
                    </m:r>
                    <m:r>
                      <a:rPr lang="vi-VN" sz="1600" i="1" smtClean="0">
                        <a:latin typeface="Cambria Math" panose="02040503050406030204" pitchFamily="18" charset="0"/>
                        <a:ea typeface="Cambria Math" panose="02040503050406030204" pitchFamily="18" charset="0"/>
                      </a:rPr>
                      <m:t>∈</m:t>
                    </m:r>
                    <m:r>
                      <a:rPr lang="vi-VN" sz="1600" i="1" smtClean="0">
                        <a:latin typeface="Cambria Math" panose="02040503050406030204" pitchFamily="18" charset="0"/>
                      </a:rPr>
                      <m:t>[</m:t>
                    </m:r>
                    <m:r>
                      <a:rPr lang="vi-VN" sz="1600" i="1" smtClean="0">
                        <a:latin typeface="Cambria Math" panose="02040503050406030204" pitchFamily="18" charset="0"/>
                      </a:rPr>
                      <m:t>0</m:t>
                    </m:r>
                    <m:r>
                      <a:rPr lang="vi-VN" sz="1600" i="1" smtClean="0">
                        <a:latin typeface="Cambria Math" panose="02040503050406030204" pitchFamily="18" charset="0"/>
                      </a:rPr>
                      <m:t>;</m:t>
                    </m:r>
                    <m:r>
                      <a:rPr lang="vi-VN" sz="1600" i="1" smtClean="0">
                        <a:latin typeface="Cambria Math" panose="02040503050406030204" pitchFamily="18" charset="0"/>
                      </a:rPr>
                      <m:t>6</m:t>
                    </m:r>
                    <m:r>
                      <a:rPr lang="vi-VN" sz="1600" i="1" smtClean="0">
                        <a:latin typeface="Cambria Math" panose="02040503050406030204" pitchFamily="18" charset="0"/>
                      </a:rPr>
                      <m:t>],</m:t>
                    </m:r>
                  </m:oMath>
                </a14:m>
                <a:r>
                  <a:rPr lang="en-US" sz="1600" smtClean="0"/>
                  <a:t> </a:t>
                </a:r>
                <a:r>
                  <a:rPr lang="vi-VN" sz="1600"/>
                  <a:t>nên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2</m:t>
                        </m:r>
                      </m:sub>
                    </m:sSub>
                    <m:r>
                      <a:rPr lang="vi-VN" sz="1600" i="1" smtClean="0">
                        <a:latin typeface="Cambria Math" panose="02040503050406030204" pitchFamily="18" charset="0"/>
                      </a:rPr>
                      <m:t>=</m:t>
                    </m:r>
                    <m:r>
                      <a:rPr lang="vi-VN" sz="1600" i="1" smtClean="0">
                        <a:latin typeface="Cambria Math" panose="02040503050406030204" pitchFamily="18" charset="0"/>
                      </a:rPr>
                      <m:t>𝐵𝑄</m:t>
                    </m:r>
                    <m:r>
                      <a:rPr lang="vi-VN" sz="1600" i="1" smtClean="0">
                        <a:latin typeface="Cambria Math" panose="02040503050406030204" pitchFamily="18" charset="0"/>
                      </a:rPr>
                      <m:t>=</m:t>
                    </m:r>
                    <m:r>
                      <a:rPr lang="vi-VN" sz="1600" i="1" smtClean="0">
                        <a:latin typeface="Cambria Math" panose="02040503050406030204" pitchFamily="18" charset="0"/>
                      </a:rPr>
                      <m:t>6</m:t>
                    </m:r>
                    <m:r>
                      <a:rPr lang="vi-VN" sz="1600" i="1" smtClean="0">
                        <a:latin typeface="Cambria Math" panose="02040503050406030204" pitchFamily="18" charset="0"/>
                      </a:rPr>
                      <m:t>−</m:t>
                    </m:r>
                    <m:r>
                      <a:rPr lang="vi-VN" sz="1600" i="1" smtClean="0">
                        <a:latin typeface="Cambria Math" panose="02040503050406030204" pitchFamily="18" charset="0"/>
                      </a:rPr>
                      <m:t>𝑥</m:t>
                    </m:r>
                  </m:oMath>
                </a14:m>
                <a:r>
                  <a:rPr lang="vi-VN" sz="1600"/>
                  <a:t> (</a:t>
                </a:r>
                <a:r>
                  <a:rPr lang="vi-VN" sz="1600"/>
                  <a:t>km</a:t>
                </a:r>
                <a:r>
                  <a:rPr lang="vi-VN" sz="1600" smtClean="0"/>
                  <a:t>).</a:t>
                </a:r>
                <a:endParaRPr lang="en-US" sz="1600" smtClean="0"/>
              </a:p>
              <a:p>
                <a:pPr algn="just">
                  <a:lnSpc>
                    <a:spcPct val="150000"/>
                  </a:lnSpc>
                  <a:spcBef>
                    <a:spcPts val="200"/>
                  </a:spcBef>
                  <a:spcAft>
                    <a:spcPts val="200"/>
                  </a:spcAft>
                </a:pPr>
                <a:r>
                  <a:rPr lang="vi-VN" sz="1600" smtClean="0"/>
                  <a:t>Do </a:t>
                </a:r>
                <a:r>
                  <a:rPr lang="vi-VN" sz="1600"/>
                  <a:t>tam giác </a:t>
                </a:r>
                <a14:m>
                  <m:oMath xmlns:m="http://schemas.openxmlformats.org/officeDocument/2006/math">
                    <m:r>
                      <a:rPr lang="vi-VN" sz="1600" i="1" smtClean="0">
                        <a:latin typeface="Cambria Math" panose="02040503050406030204" pitchFamily="18" charset="0"/>
                      </a:rPr>
                      <m:t>𝐴𝑃𝑄</m:t>
                    </m:r>
                  </m:oMath>
                </a14:m>
                <a:r>
                  <a:rPr lang="vi-VN" sz="1600"/>
                  <a:t> vuông tại </a:t>
                </a:r>
                <a14:m>
                  <m:oMath xmlns:m="http://schemas.openxmlformats.org/officeDocument/2006/math">
                    <m:r>
                      <a:rPr lang="vi-VN" sz="1600" i="1" smtClean="0">
                        <a:latin typeface="Cambria Math" panose="02040503050406030204" pitchFamily="18" charset="0"/>
                      </a:rPr>
                      <m:t>𝑃</m:t>
                    </m:r>
                  </m:oMath>
                </a14:m>
                <a:r>
                  <a:rPr lang="vi-VN" sz="1600"/>
                  <a:t> nên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𝑆</m:t>
                        </m:r>
                      </m:e>
                      <m:sub>
                        <m:r>
                          <a:rPr lang="en-US" sz="1600" i="1">
                            <a:latin typeface="Cambria Math" panose="02040503050406030204" pitchFamily="18" charset="0"/>
                          </a:rPr>
                          <m:t>1</m:t>
                        </m:r>
                      </m:sub>
                    </m:sSub>
                    <m:r>
                      <a:rPr lang="vi-VN" sz="1600" i="1" smtClean="0">
                        <a:latin typeface="Cambria Math" panose="02040503050406030204" pitchFamily="18" charset="0"/>
                      </a:rPr>
                      <m:t>=</m:t>
                    </m:r>
                    <m:r>
                      <a:rPr lang="vi-VN" sz="1600" i="1" smtClean="0">
                        <a:latin typeface="Cambria Math" panose="02040503050406030204" pitchFamily="18" charset="0"/>
                      </a:rPr>
                      <m:t>𝐴𝑄</m:t>
                    </m:r>
                    <m:r>
                      <a:rPr lang="vi-VN" sz="1600" i="1" smtClean="0">
                        <a:latin typeface="Cambria Math" panose="02040503050406030204" pitchFamily="18" charset="0"/>
                      </a:rPr>
                      <m:t>=</m:t>
                    </m:r>
                    <m:rad>
                      <m:radPr>
                        <m:degHide m:val="on"/>
                        <m:ctrlPr>
                          <a:rPr lang="vi-VN" sz="1600" i="1" smtClean="0">
                            <a:latin typeface="Cambria Math" panose="02040503050406030204" pitchFamily="18" charset="0"/>
                          </a:rPr>
                        </m:ctrlPr>
                      </m:radPr>
                      <m:deg/>
                      <m:e>
                        <m:sSup>
                          <m:sSupPr>
                            <m:ctrlPr>
                              <a:rPr lang="vi-VN" sz="1600" i="1" smtClean="0">
                                <a:latin typeface="Cambria Math" panose="02040503050406030204" pitchFamily="18" charset="0"/>
                              </a:rPr>
                            </m:ctrlPr>
                          </m:sSupPr>
                          <m:e>
                            <m:r>
                              <a:rPr lang="en-US" sz="1600" b="0" i="1" smtClean="0">
                                <a:latin typeface="Cambria Math" panose="02040503050406030204" pitchFamily="18" charset="0"/>
                              </a:rPr>
                              <m:t>𝐴𝑃</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𝑃𝑄</m:t>
                            </m:r>
                          </m:e>
                          <m:sup>
                            <m:r>
                              <a:rPr lang="en-US" sz="1600" b="0" i="1" smtClean="0">
                                <a:latin typeface="Cambria Math" panose="02040503050406030204" pitchFamily="18" charset="0"/>
                              </a:rPr>
                              <m:t>2</m:t>
                            </m:r>
                          </m:sup>
                        </m:sSup>
                      </m:e>
                    </m:rad>
                    <m:r>
                      <a:rPr lang="vi-VN" sz="1600" i="1" smtClean="0">
                        <a:latin typeface="Cambria Math" panose="02040503050406030204" pitchFamily="18" charset="0"/>
                      </a:rPr>
                      <m:t>=</m:t>
                    </m:r>
                    <m:rad>
                      <m:radPr>
                        <m:degHide m:val="on"/>
                        <m:ctrlPr>
                          <a:rPr lang="vi-VN" sz="1600" i="1" smtClean="0">
                            <a:latin typeface="Cambria Math" panose="02040503050406030204" pitchFamily="18" charset="0"/>
                          </a:rPr>
                        </m:ctrlPr>
                      </m:radPr>
                      <m:deg/>
                      <m:e>
                        <m:sSup>
                          <m:sSupPr>
                            <m:ctrlPr>
                              <a:rPr lang="vi-VN" sz="1600" i="1">
                                <a:latin typeface="Cambria Math" panose="02040503050406030204" pitchFamily="18" charset="0"/>
                              </a:rPr>
                            </m:ctrlPr>
                          </m:sSupPr>
                          <m:e>
                            <m:r>
                              <a:rPr lang="en-US" sz="1600" b="0" i="1" smtClean="0">
                                <a:latin typeface="Cambria Math" panose="02040503050406030204" pitchFamily="18" charset="0"/>
                              </a:rPr>
                              <m:t>2</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b="0" i="1" smtClean="0">
                                <a:latin typeface="Cambria Math" panose="02040503050406030204" pitchFamily="18" charset="0"/>
                              </a:rPr>
                              <m:t>𝑥</m:t>
                            </m:r>
                          </m:e>
                          <m:sup>
                            <m:r>
                              <a:rPr lang="en-US" sz="1600" i="1">
                                <a:latin typeface="Cambria Math" panose="02040503050406030204" pitchFamily="18" charset="0"/>
                              </a:rPr>
                              <m:t>2</m:t>
                            </m:r>
                          </m:sup>
                        </m:sSup>
                      </m:e>
                    </m:rad>
                    <m:r>
                      <a:rPr lang="vi-VN" sz="1600" i="1" smtClean="0">
                        <a:latin typeface="Cambria Math" panose="02040503050406030204" pitchFamily="18" charset="0"/>
                      </a:rPr>
                      <m:t>=</m:t>
                    </m:r>
                    <m:rad>
                      <m:radPr>
                        <m:degHide m:val="on"/>
                        <m:ctrlPr>
                          <a:rPr lang="vi-VN" sz="1600" i="1">
                            <a:latin typeface="Cambria Math" panose="02040503050406030204" pitchFamily="18" charset="0"/>
                          </a:rPr>
                        </m:ctrlPr>
                      </m:radPr>
                      <m:deg/>
                      <m:e>
                        <m:r>
                          <a:rPr lang="en-US" sz="1600" b="0" i="1" smtClean="0">
                            <a:latin typeface="Cambria Math" panose="02040503050406030204" pitchFamily="18" charset="0"/>
                          </a:rPr>
                          <m:t>4</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e>
                    </m:rad>
                    <m:r>
                      <a:rPr lang="vi-VN" sz="1600" i="1" smtClean="0">
                        <a:latin typeface="Cambria Math" panose="02040503050406030204" pitchFamily="18" charset="0"/>
                      </a:rPr>
                      <m:t>.</m:t>
                    </m:r>
                  </m:oMath>
                </a14:m>
                <a:endParaRPr lang="en-US" sz="1600" smtClean="0"/>
              </a:p>
              <a:p>
                <a:pPr algn="just">
                  <a:lnSpc>
                    <a:spcPct val="150000"/>
                  </a:lnSpc>
                  <a:spcBef>
                    <a:spcPts val="200"/>
                  </a:spcBef>
                  <a:spcAft>
                    <a:spcPts val="200"/>
                  </a:spcAft>
                </a:pPr>
                <a:r>
                  <a:rPr lang="pt-BR" sz="1600"/>
                  <a:t>Từ HĐ1, </a:t>
                </a:r>
                <a:r>
                  <a:rPr lang="pt-BR" sz="1600"/>
                  <a:t>ta </a:t>
                </a:r>
                <a:r>
                  <a:rPr lang="pt-BR" sz="1600" smtClean="0"/>
                  <a:t>có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𝑣</m:t>
                        </m:r>
                      </m:e>
                      <m:sub>
                        <m:r>
                          <a:rPr lang="en-US" sz="1600" b="0" i="1" smtClean="0">
                            <a:latin typeface="Cambria Math" panose="02040503050406030204" pitchFamily="18" charset="0"/>
                          </a:rPr>
                          <m:t>1</m:t>
                        </m:r>
                      </m:sub>
                    </m:sSub>
                    <m:r>
                      <a:rPr lang="pt-BR" sz="1600" i="1" smtClean="0">
                        <a:latin typeface="Cambria Math" panose="02040503050406030204" pitchFamily="18" charset="0"/>
                      </a:rPr>
                      <m:t>=</m:t>
                    </m:r>
                    <m:r>
                      <a:rPr lang="pt-BR" sz="1600" i="1" smtClean="0">
                        <a:latin typeface="Cambria Math" panose="02040503050406030204" pitchFamily="18" charset="0"/>
                      </a:rPr>
                      <m:t>3</m:t>
                    </m:r>
                    <m:r>
                      <a:rPr lang="pt-BR" sz="1600" i="1" smtClean="0">
                        <a:latin typeface="Cambria Math" panose="02040503050406030204" pitchFamily="18" charset="0"/>
                      </a:rPr>
                      <m:t> </m:t>
                    </m:r>
                  </m:oMath>
                </a14:m>
                <a:r>
                  <a:rPr lang="pt-BR" sz="1600"/>
                  <a:t>km/h</a:t>
                </a:r>
                <a:r>
                  <a:rPr lang="pt-BR" sz="1600" smtClean="0"/>
                  <a:t>, </a:t>
                </a:r>
                <a14:m>
                  <m:oMath xmlns:m="http://schemas.openxmlformats.org/officeDocument/2006/math">
                    <m:sSub>
                      <m:sSubPr>
                        <m:ctrlPr>
                          <a:rPr lang="vi-VN"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2</m:t>
                        </m:r>
                      </m:sub>
                    </m:sSub>
                    <m:r>
                      <a:rPr lang="pt-BR" sz="1600" i="1" smtClean="0">
                        <a:latin typeface="Cambria Math" panose="02040503050406030204" pitchFamily="18" charset="0"/>
                      </a:rPr>
                      <m:t>=</m:t>
                    </m:r>
                    <m:r>
                      <a:rPr lang="pt-BR" sz="1600" i="1" smtClean="0">
                        <a:latin typeface="Cambria Math" panose="02040503050406030204" pitchFamily="18" charset="0"/>
                      </a:rPr>
                      <m:t>5</m:t>
                    </m:r>
                  </m:oMath>
                </a14:m>
                <a:r>
                  <a:rPr lang="pt-BR" sz="1600" smtClean="0"/>
                  <a:t> </a:t>
                </a:r>
                <a:r>
                  <a:rPr lang="pt-BR" sz="1600"/>
                  <a:t>km/h.</a:t>
                </a:r>
                <a:endParaRPr lang="en-US" sz="1600"/>
              </a:p>
            </p:txBody>
          </p:sp>
        </mc:Choice>
        <mc:Fallback>
          <p:sp>
            <p:nvSpPr>
              <p:cNvPr id="7" name="Rectangle 6"/>
              <p:cNvSpPr>
                <a:spLocks noRot="1" noChangeAspect="1" noMove="1" noResize="1" noEditPoints="1" noAdjustHandles="1" noChangeArrowheads="1" noChangeShapeType="1" noTextEdit="1"/>
              </p:cNvSpPr>
              <p:nvPr/>
            </p:nvSpPr>
            <p:spPr>
              <a:xfrm>
                <a:off x="383652" y="2674241"/>
                <a:ext cx="8384650" cy="2176430"/>
              </a:xfrm>
              <a:prstGeom prst="rect">
                <a:avLst/>
              </a:prstGeom>
              <a:blipFill>
                <a:blip r:embed="rId4"/>
                <a:stretch>
                  <a:fillRect l="-436" b="-2801"/>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16538909">
            <a:off x="8075046" y="3319383"/>
            <a:ext cx="1633006" cy="1635886"/>
          </a:xfrm>
          <a:prstGeom prst="rect">
            <a:avLst/>
          </a:prstGeom>
        </p:spPr>
      </p:pic>
    </p:spTree>
    <p:extLst>
      <p:ext uri="{BB962C8B-B14F-4D97-AF65-F5344CB8AC3E}">
        <p14:creationId xmlns:p14="http://schemas.microsoft.com/office/powerpoint/2010/main" val="696456143"/>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8" name="Rectangle 7"/>
          <p:cNvSpPr/>
          <p:nvPr/>
        </p:nvSpPr>
        <p:spPr>
          <a:xfrm>
            <a:off x="506899" y="389263"/>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7" name="Rectangle 6"/>
              <p:cNvSpPr/>
              <p:nvPr/>
            </p:nvSpPr>
            <p:spPr>
              <a:xfrm>
                <a:off x="506899" y="764926"/>
                <a:ext cx="8199779" cy="4058803"/>
              </a:xfrm>
              <a:prstGeom prst="rect">
                <a:avLst/>
              </a:prstGeom>
            </p:spPr>
            <p:txBody>
              <a:bodyPr wrap="square">
                <a:spAutoFit/>
              </a:bodyPr>
              <a:lstStyle/>
              <a:p>
                <a:pPr lvl="0" algn="just">
                  <a:lnSpc>
                    <a:spcPct val="130000"/>
                  </a:lnSpc>
                </a:pPr>
                <a14:m>
                  <m:oMathPara xmlns:m="http://schemas.openxmlformats.org/officeDocument/2006/math">
                    <m:oMathParaPr>
                      <m:jc m:val="left"/>
                    </m:oMathParaPr>
                    <m:oMath xmlns:m="http://schemas.openxmlformats.org/officeDocument/2006/math">
                      <m:r>
                        <m:rPr>
                          <m:nor/>
                        </m:rPr>
                        <a:rPr lang="vi-VN" sz="1600" smtClean="0"/>
                        <m:t>Khi</m:t>
                      </m:r>
                      <m:r>
                        <m:rPr>
                          <m:nor/>
                        </m:rPr>
                        <a:rPr lang="vi-VN" sz="1600" smtClean="0"/>
                        <m:t> đó, </m:t>
                      </m:r>
                      <m:r>
                        <m:rPr>
                          <m:nor/>
                        </m:rPr>
                        <a:rPr lang="vi-VN" sz="1600" smtClean="0"/>
                        <m:t>th</m:t>
                      </m:r>
                      <m:r>
                        <m:rPr>
                          <m:nor/>
                        </m:rPr>
                        <a:rPr lang="vi-VN" sz="1600" smtClean="0"/>
                        <m:t>ờ</m:t>
                      </m:r>
                      <m:r>
                        <m:rPr>
                          <m:nor/>
                        </m:rPr>
                        <a:rPr lang="vi-VN" sz="1600" smtClean="0"/>
                        <m:t>i</m:t>
                      </m:r>
                      <m:r>
                        <m:rPr>
                          <m:nor/>
                        </m:rPr>
                        <a:rPr lang="vi-VN" sz="1600" smtClean="0"/>
                        <m:t> </m:t>
                      </m:r>
                      <m:r>
                        <m:rPr>
                          <m:nor/>
                        </m:rPr>
                        <a:rPr lang="vi-VN" sz="1600" smtClean="0"/>
                        <m:t>gian</m:t>
                      </m:r>
                      <m:r>
                        <m:rPr>
                          <m:nor/>
                        </m:rPr>
                        <a:rPr lang="vi-VN" sz="1600" smtClean="0"/>
                        <m:t> </m:t>
                      </m:r>
                      <m:r>
                        <m:rPr>
                          <m:nor/>
                        </m:rPr>
                        <a:rPr lang="vi-VN" sz="1600" smtClean="0"/>
                        <m:t>ng</m:t>
                      </m:r>
                      <m:r>
                        <m:rPr>
                          <m:nor/>
                        </m:rPr>
                        <a:rPr lang="vi-VN" sz="1600" smtClean="0"/>
                        <m:t>ườ</m:t>
                      </m:r>
                      <m:r>
                        <m:rPr>
                          <m:nor/>
                        </m:rPr>
                        <a:rPr lang="vi-VN" sz="1600" smtClean="0"/>
                        <m:t>i</m:t>
                      </m:r>
                      <m:r>
                        <m:rPr>
                          <m:nor/>
                        </m:rPr>
                        <a:rPr lang="vi-VN" sz="1600" smtClean="0"/>
                        <m:t> đá</m:t>
                      </m:r>
                      <m:r>
                        <m:rPr>
                          <m:nor/>
                        </m:rPr>
                        <a:rPr lang="vi-VN" sz="1600" smtClean="0"/>
                        <m:t>nh</m:t>
                      </m:r>
                      <m:r>
                        <m:rPr>
                          <m:nor/>
                        </m:rPr>
                        <a:rPr lang="vi-VN" sz="1600" smtClean="0"/>
                        <m:t> </m:t>
                      </m:r>
                      <m:r>
                        <m:rPr>
                          <m:nor/>
                        </m:rPr>
                        <a:rPr lang="vi-VN" sz="1600" smtClean="0"/>
                        <m:t>c</m:t>
                      </m:r>
                      <m:r>
                        <m:rPr>
                          <m:nor/>
                        </m:rPr>
                        <a:rPr lang="vi-VN" sz="1600" smtClean="0"/>
                        <m:t>á </m:t>
                      </m:r>
                      <m:r>
                        <m:rPr>
                          <m:nor/>
                        </m:rPr>
                        <a:rPr lang="vi-VN" sz="1600" smtClean="0"/>
                        <m:t>ch</m:t>
                      </m:r>
                      <m:r>
                        <m:rPr>
                          <m:nor/>
                        </m:rPr>
                        <a:rPr lang="vi-VN" sz="1600" smtClean="0"/>
                        <m:t>è</m:t>
                      </m:r>
                      <m:r>
                        <m:rPr>
                          <m:nor/>
                        </m:rPr>
                        <a:rPr lang="vi-VN" sz="1600" smtClean="0"/>
                        <m:t>o</m:t>
                      </m:r>
                      <m:r>
                        <m:rPr>
                          <m:nor/>
                        </m:rPr>
                        <a:rPr lang="vi-VN" sz="1600" smtClean="0"/>
                        <m:t> </m:t>
                      </m:r>
                      <m:r>
                        <m:rPr>
                          <m:nor/>
                        </m:rPr>
                        <a:rPr lang="vi-VN" sz="1600" smtClean="0"/>
                        <m:t>thuy</m:t>
                      </m:r>
                      <m:r>
                        <m:rPr>
                          <m:nor/>
                        </m:rPr>
                        <a:rPr lang="vi-VN" sz="1600" smtClean="0"/>
                        <m:t>ề</m:t>
                      </m:r>
                      <m:r>
                        <m:rPr>
                          <m:nor/>
                        </m:rPr>
                        <a:rPr lang="vi-VN" sz="1600" smtClean="0"/>
                        <m:t>n</m:t>
                      </m:r>
                      <m:r>
                        <m:rPr>
                          <m:nor/>
                        </m:rPr>
                        <a:rPr lang="vi-VN" sz="1600" smtClean="0"/>
                        <m:t> </m:t>
                      </m:r>
                      <m:r>
                        <m:rPr>
                          <m:nor/>
                        </m:rPr>
                        <a:rPr lang="vi-VN" sz="1600" smtClean="0"/>
                        <m:t>t</m:t>
                      </m:r>
                      <m:r>
                        <m:rPr>
                          <m:nor/>
                        </m:rPr>
                        <a:rPr lang="vi-VN" sz="1600" smtClean="0"/>
                        <m:t>ừ </m:t>
                      </m:r>
                      <m:r>
                        <a:rPr lang="vi-VN" sz="1600" i="1">
                          <a:latin typeface="Cambria Math" panose="02040503050406030204" pitchFamily="18" charset="0"/>
                        </a:rPr>
                        <m:t>𝐴</m:t>
                      </m:r>
                      <m:r>
                        <m:rPr>
                          <m:nor/>
                        </m:rPr>
                        <a:rPr lang="en-US" sz="1600"/>
                        <m:t> đế</m:t>
                      </m:r>
                      <m:r>
                        <m:rPr>
                          <m:nor/>
                        </m:rPr>
                        <a:rPr lang="en-US" sz="1600"/>
                        <m:t>n</m:t>
                      </m:r>
                      <m:r>
                        <m:rPr>
                          <m:nor/>
                        </m:rPr>
                        <a:rPr lang="en-US" sz="1600"/>
                        <m:t> </m:t>
                      </m:r>
                      <m:r>
                        <a:rPr lang="en-US" sz="1600" i="1">
                          <a:latin typeface="Cambria Math" panose="02040503050406030204" pitchFamily="18" charset="0"/>
                        </a:rPr>
                        <m:t>𝑄</m:t>
                      </m:r>
                      <m:r>
                        <m:rPr>
                          <m:nor/>
                        </m:rPr>
                        <a:rPr lang="en-US" sz="1600"/>
                        <m:t> </m:t>
                      </m:r>
                      <m:r>
                        <m:rPr>
                          <m:nor/>
                        </m:rPr>
                        <a:rPr lang="en-US" sz="1600"/>
                        <m:t>l</m:t>
                      </m:r>
                      <m:r>
                        <m:rPr>
                          <m:nor/>
                        </m:rPr>
                        <a:rPr lang="vi-VN" sz="1600"/>
                        <m:t>à</m:t>
                      </m:r>
                      <m:r>
                        <a:rPr lang="en-US" sz="1600" b="0" i="1"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i="1">
                                  <a:latin typeface="Cambria Math" panose="02040503050406030204" pitchFamily="18" charset="0"/>
                                </a:rPr>
                              </m:ctrlPr>
                            </m:sSubPr>
                            <m:e>
                              <m:r>
                                <a:rPr lang="en-US" sz="1600" b="0" i="1" smtClean="0">
                                  <a:latin typeface="Cambria Math" panose="02040503050406030204" pitchFamily="18" charset="0"/>
                                </a:rPr>
                                <m:t>𝑆</m:t>
                              </m:r>
                            </m:e>
                            <m:sub>
                              <m:r>
                                <a:rPr lang="en-US" sz="1600" i="1">
                                  <a:latin typeface="Cambria Math" panose="02040503050406030204" pitchFamily="18" charset="0"/>
                                </a:rPr>
                                <m:t>1</m:t>
                              </m:r>
                            </m:sub>
                          </m:sSub>
                        </m:num>
                        <m:den>
                          <m:sSub>
                            <m:sSubPr>
                              <m:ctrlPr>
                                <a:rPr lang="en-US" sz="1600" i="1">
                                  <a:latin typeface="Cambria Math" panose="02040503050406030204" pitchFamily="18" charset="0"/>
                                </a:rPr>
                              </m:ctrlPr>
                            </m:sSubPr>
                            <m:e>
                              <m:r>
                                <a:rPr lang="en-US" sz="1600" b="0" i="1" smtClean="0">
                                  <a:latin typeface="Cambria Math" panose="02040503050406030204" pitchFamily="18" charset="0"/>
                                </a:rPr>
                                <m:t>𝑣</m:t>
                              </m:r>
                            </m:e>
                            <m:sub>
                              <m:r>
                                <a:rPr lang="en-US" sz="1600" i="1">
                                  <a:latin typeface="Cambria Math" panose="02040503050406030204" pitchFamily="18" charset="0"/>
                                </a:rPr>
                                <m:t>1</m:t>
                              </m:r>
                            </m:sub>
                          </m:sSub>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ad>
                            <m:radPr>
                              <m:degHide m:val="on"/>
                              <m:ctrlPr>
                                <a:rPr lang="en-US" sz="1600" b="0" i="1" smtClean="0">
                                  <a:latin typeface="Cambria Math" panose="02040503050406030204" pitchFamily="18" charset="0"/>
                                </a:rPr>
                              </m:ctrlPr>
                            </m:radPr>
                            <m:deg/>
                            <m:e>
                              <m:r>
                                <a:rPr lang="en-US" sz="1600" b="0" i="1" smtClean="0">
                                  <a:latin typeface="Cambria Math" panose="02040503050406030204" pitchFamily="18" charset="0"/>
                                </a:rPr>
                                <m:t>4</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rad>
                        </m:num>
                        <m:den>
                          <m:r>
                            <a:rPr lang="en-US" sz="1600" b="0" i="1" smtClean="0">
                              <a:latin typeface="Cambria Math" panose="02040503050406030204" pitchFamily="18" charset="0"/>
                            </a:rPr>
                            <m:t>3</m:t>
                          </m:r>
                        </m:den>
                      </m:f>
                      <m:r>
                        <a:rPr lang="en-US" sz="1600" b="0" i="1" smtClean="0">
                          <a:latin typeface="Cambria Math" panose="02040503050406030204" pitchFamily="18" charset="0"/>
                        </a:rPr>
                        <m:t> </m:t>
                      </m:r>
                      <m:r>
                        <m:rPr>
                          <m:nor/>
                        </m:rPr>
                        <a:rPr lang="vi-VN" sz="1600"/>
                        <m:t>(</m:t>
                      </m:r>
                      <m:r>
                        <m:rPr>
                          <m:nor/>
                        </m:rPr>
                        <a:rPr lang="vi-VN" sz="1600"/>
                        <m:t>gi</m:t>
                      </m:r>
                      <m:r>
                        <m:rPr>
                          <m:nor/>
                        </m:rPr>
                        <a:rPr lang="vi-VN" sz="1600"/>
                        <m:t>ờ)</m:t>
                      </m:r>
                    </m:oMath>
                  </m:oMathPara>
                </a14:m>
                <a:endParaRPr lang="en-US" sz="1600" smtClean="0"/>
              </a:p>
              <a:p>
                <a:pPr lvl="0" algn="just">
                  <a:lnSpc>
                    <a:spcPct val="130000"/>
                  </a:lnSpc>
                </a:pPr>
                <a14:m>
                  <m:oMathPara xmlns:m="http://schemas.openxmlformats.org/officeDocument/2006/math">
                    <m:oMathParaPr>
                      <m:jc m:val="left"/>
                    </m:oMathParaPr>
                    <m:oMath xmlns:m="http://schemas.openxmlformats.org/officeDocument/2006/math">
                      <m:r>
                        <m:rPr>
                          <m:nor/>
                        </m:rPr>
                        <a:rPr lang="vi-VN" sz="1600"/>
                        <m:t>Th</m:t>
                      </m:r>
                      <m:r>
                        <m:rPr>
                          <m:nor/>
                        </m:rPr>
                        <a:rPr lang="vi-VN" sz="1600"/>
                        <m:t>ờ</m:t>
                      </m:r>
                      <m:r>
                        <m:rPr>
                          <m:nor/>
                        </m:rPr>
                        <a:rPr lang="vi-VN" sz="1600"/>
                        <m:t>i</m:t>
                      </m:r>
                      <m:r>
                        <m:rPr>
                          <m:nor/>
                        </m:rPr>
                        <a:rPr lang="vi-VN" sz="1600"/>
                        <m:t> </m:t>
                      </m:r>
                      <m:r>
                        <m:rPr>
                          <m:nor/>
                        </m:rPr>
                        <a:rPr lang="vi-VN" sz="1600"/>
                        <m:t>gian</m:t>
                      </m:r>
                      <m:r>
                        <m:rPr>
                          <m:nor/>
                        </m:rPr>
                        <a:rPr lang="vi-VN" sz="1600"/>
                        <m:t> </m:t>
                      </m:r>
                      <m:r>
                        <m:rPr>
                          <m:nor/>
                        </m:rPr>
                        <a:rPr lang="vi-VN" sz="1600"/>
                        <m:t>anh</m:t>
                      </m:r>
                      <m:r>
                        <m:rPr>
                          <m:nor/>
                        </m:rPr>
                        <a:rPr lang="vi-VN" sz="1600"/>
                        <m:t> ấ</m:t>
                      </m:r>
                      <m:r>
                        <m:rPr>
                          <m:nor/>
                        </m:rPr>
                        <a:rPr lang="vi-VN" sz="1600"/>
                        <m:t>y</m:t>
                      </m:r>
                      <m:r>
                        <m:rPr>
                          <m:nor/>
                        </m:rPr>
                        <a:rPr lang="vi-VN" sz="1600"/>
                        <m:t> đ</m:t>
                      </m:r>
                      <m:r>
                        <m:rPr>
                          <m:nor/>
                        </m:rPr>
                        <a:rPr lang="vi-VN" sz="1600"/>
                        <m:t>i</m:t>
                      </m:r>
                      <m:r>
                        <m:rPr>
                          <m:nor/>
                        </m:rPr>
                        <a:rPr lang="vi-VN" sz="1600"/>
                        <m:t> </m:t>
                      </m:r>
                      <m:r>
                        <m:rPr>
                          <m:nor/>
                        </m:rPr>
                        <a:rPr lang="vi-VN" sz="1600"/>
                        <m:t>b</m:t>
                      </m:r>
                      <m:r>
                        <m:rPr>
                          <m:nor/>
                        </m:rPr>
                        <a:rPr lang="vi-VN" sz="1600"/>
                        <m:t>ộ </m:t>
                      </m:r>
                      <m:r>
                        <m:rPr>
                          <m:nor/>
                        </m:rPr>
                        <a:rPr lang="vi-VN" sz="1600"/>
                        <m:t>t</m:t>
                      </m:r>
                      <m:r>
                        <m:rPr>
                          <m:nor/>
                        </m:rPr>
                        <a:rPr lang="vi-VN" sz="1600"/>
                        <m:t>ừ </m:t>
                      </m:r>
                      <m:r>
                        <a:rPr lang="vi-VN" sz="1600" i="1">
                          <a:latin typeface="Cambria Math" panose="02040503050406030204" pitchFamily="18" charset="0"/>
                        </a:rPr>
                        <m:t>𝑄</m:t>
                      </m:r>
                      <m:r>
                        <m:rPr>
                          <m:nor/>
                        </m:rPr>
                        <a:rPr lang="vi-VN" sz="1600"/>
                        <m:t> </m:t>
                      </m:r>
                      <m:r>
                        <m:rPr>
                          <m:nor/>
                        </m:rPr>
                        <a:rPr lang="vi-VN" sz="1600"/>
                        <m:t>v</m:t>
                      </m:r>
                      <m:r>
                        <m:rPr>
                          <m:nor/>
                        </m:rPr>
                        <a:rPr lang="vi-VN" sz="1600"/>
                        <m:t>ề</m:t>
                      </m:r>
                      <m:r>
                        <a:rPr lang="en-US" sz="1600" b="0" i="1" smtClean="0">
                          <a:latin typeface="Cambria Math" panose="02040503050406030204" pitchFamily="18" charset="0"/>
                        </a:rPr>
                        <m:t> </m:t>
                      </m:r>
                      <m:r>
                        <a:rPr lang="vi-VN" sz="1600" i="1" smtClean="0">
                          <a:latin typeface="Cambria Math" panose="02040503050406030204" pitchFamily="18" charset="0"/>
                        </a:rPr>
                        <m:t>𝐵</m:t>
                      </m:r>
                      <m:r>
                        <a:rPr lang="en-US" sz="1600" b="0" i="1" smtClean="0">
                          <a:latin typeface="Cambria Math" panose="02040503050406030204" pitchFamily="18" charset="0"/>
                        </a:rPr>
                        <m:t> </m:t>
                      </m:r>
                      <m:r>
                        <m:rPr>
                          <m:nor/>
                        </m:rPr>
                        <a:rPr lang="en-US" sz="1600"/>
                        <m:t>l</m:t>
                      </m:r>
                      <m:r>
                        <m:rPr>
                          <m:nor/>
                        </m:rPr>
                        <a:rPr lang="vi-VN" sz="1600"/>
                        <m:t>à</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𝑡</m:t>
                          </m:r>
                        </m:e>
                        <m:sub>
                          <m:r>
                            <a:rPr lang="en-US" sz="1600" b="0" i="1" smtClean="0">
                              <a:latin typeface="Cambria Math" panose="02040503050406030204" pitchFamily="18" charset="0"/>
                            </a:rPr>
                            <m:t>2</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𝑆</m:t>
                              </m:r>
                            </m:e>
                            <m:sub>
                              <m:r>
                                <a:rPr lang="en-US" sz="1600" b="0" i="1" smtClean="0">
                                  <a:latin typeface="Cambria Math" panose="02040503050406030204" pitchFamily="18" charset="0"/>
                                </a:rPr>
                                <m:t>2</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b="0" i="1" smtClean="0">
                                  <a:latin typeface="Cambria Math" panose="02040503050406030204" pitchFamily="18" charset="0"/>
                                </a:rPr>
                                <m:t>2</m:t>
                              </m:r>
                            </m:sub>
                          </m:sSub>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6</m:t>
                          </m:r>
                          <m:r>
                            <a:rPr lang="en-US" sz="1600" b="0" i="1" smtClean="0">
                              <a:latin typeface="Cambria Math" panose="02040503050406030204" pitchFamily="18" charset="0"/>
                            </a:rPr>
                            <m:t>−</m:t>
                          </m:r>
                          <m:r>
                            <a:rPr lang="en-US" sz="1600" b="0" i="1" smtClean="0">
                              <a:latin typeface="Cambria Math" panose="02040503050406030204" pitchFamily="18" charset="0"/>
                            </a:rPr>
                            <m:t>𝑥</m:t>
                          </m:r>
                        </m:num>
                        <m:den>
                          <m:r>
                            <a:rPr lang="en-US" sz="1600" b="0" i="1" smtClean="0">
                              <a:latin typeface="Cambria Math" panose="02040503050406030204" pitchFamily="18" charset="0"/>
                            </a:rPr>
                            <m:t>5</m:t>
                          </m:r>
                        </m:den>
                      </m:f>
                      <m:r>
                        <a:rPr lang="en-US" sz="1600" i="1">
                          <a:latin typeface="Cambria Math" panose="02040503050406030204" pitchFamily="18" charset="0"/>
                        </a:rPr>
                        <m:t> </m:t>
                      </m:r>
                      <m:r>
                        <m:rPr>
                          <m:nor/>
                        </m:rPr>
                        <a:rPr lang="vi-VN" sz="1600"/>
                        <m:t>(</m:t>
                      </m:r>
                      <m:r>
                        <m:rPr>
                          <m:nor/>
                        </m:rPr>
                        <a:rPr lang="vi-VN" sz="1600"/>
                        <m:t>gi</m:t>
                      </m:r>
                      <m:r>
                        <m:rPr>
                          <m:nor/>
                        </m:rPr>
                        <a:rPr lang="vi-VN" sz="1600"/>
                        <m:t>ờ)</m:t>
                      </m:r>
                    </m:oMath>
                  </m:oMathPara>
                </a14:m>
                <a:endParaRPr lang="en-US" sz="1600" smtClean="0"/>
              </a:p>
              <a:p>
                <a:pPr lvl="0" algn="just">
                  <a:lnSpc>
                    <a:spcPct val="130000"/>
                  </a:lnSpc>
                </a:pPr>
                <a14:m>
                  <m:oMathPara xmlns:m="http://schemas.openxmlformats.org/officeDocument/2006/math">
                    <m:oMathParaPr>
                      <m:jc m:val="left"/>
                    </m:oMathParaPr>
                    <m:oMath xmlns:m="http://schemas.openxmlformats.org/officeDocument/2006/math">
                      <m:r>
                        <m:rPr>
                          <m:nor/>
                        </m:rPr>
                        <a:rPr lang="en-US" sz="1600"/>
                        <m:t>V</m:t>
                      </m:r>
                      <m:r>
                        <m:rPr>
                          <m:nor/>
                        </m:rPr>
                        <a:rPr lang="en-US" sz="1600"/>
                        <m:t>ậ</m:t>
                      </m:r>
                      <m:r>
                        <m:rPr>
                          <m:nor/>
                        </m:rPr>
                        <a:rPr lang="en-US" sz="1600"/>
                        <m:t>y</m:t>
                      </m:r>
                      <m:r>
                        <m:rPr>
                          <m:nor/>
                        </m:rPr>
                        <a:rPr lang="en-US" sz="1600"/>
                        <m:t> </m:t>
                      </m:r>
                      <m:r>
                        <m:rPr>
                          <m:nor/>
                        </m:rPr>
                        <a:rPr lang="en-US" sz="1600"/>
                        <m:t>n</m:t>
                      </m:r>
                      <m:r>
                        <m:rPr>
                          <m:nor/>
                        </m:rPr>
                        <a:rPr lang="en-US" sz="1600"/>
                        <m:t>ế</m:t>
                      </m:r>
                      <m:r>
                        <m:rPr>
                          <m:nor/>
                        </m:rPr>
                        <a:rPr lang="en-US" sz="1600"/>
                        <m:t>u</m:t>
                      </m:r>
                      <m:r>
                        <m:rPr>
                          <m:nor/>
                        </m:rPr>
                        <a:rPr lang="en-US" sz="1600"/>
                        <m:t> </m:t>
                      </m:r>
                      <m:r>
                        <m:rPr>
                          <m:nor/>
                        </m:rPr>
                        <a:rPr lang="en-US" sz="1600"/>
                        <m:t>anh</m:t>
                      </m:r>
                      <m:r>
                        <m:rPr>
                          <m:nor/>
                        </m:rPr>
                        <a:rPr lang="en-US" sz="1600"/>
                        <m:t> ấ</m:t>
                      </m:r>
                      <m:r>
                        <m:rPr>
                          <m:nor/>
                        </m:rPr>
                        <a:rPr lang="en-US" sz="1600"/>
                        <m:t>y</m:t>
                      </m:r>
                      <m:r>
                        <m:rPr>
                          <m:nor/>
                        </m:rPr>
                        <a:rPr lang="en-US" sz="1600"/>
                        <m:t> </m:t>
                      </m:r>
                      <m:r>
                        <m:rPr>
                          <m:nor/>
                        </m:rPr>
                        <a:rPr lang="en-US" sz="1600"/>
                        <m:t>ch</m:t>
                      </m:r>
                      <m:r>
                        <m:rPr>
                          <m:nor/>
                        </m:rPr>
                        <a:rPr lang="en-US" sz="1600"/>
                        <m:t>è</m:t>
                      </m:r>
                      <m:r>
                        <m:rPr>
                          <m:nor/>
                        </m:rPr>
                        <a:rPr lang="en-US" sz="1600"/>
                        <m:t>o</m:t>
                      </m:r>
                      <m:r>
                        <m:rPr>
                          <m:nor/>
                        </m:rPr>
                        <a:rPr lang="en-US" sz="1600"/>
                        <m:t> </m:t>
                      </m:r>
                      <m:r>
                        <m:rPr>
                          <m:nor/>
                        </m:rPr>
                        <a:rPr lang="en-US" sz="1600"/>
                        <m:t>thuy</m:t>
                      </m:r>
                      <m:r>
                        <m:rPr>
                          <m:nor/>
                        </m:rPr>
                        <a:rPr lang="en-US" sz="1600"/>
                        <m:t>ề</m:t>
                      </m:r>
                      <m:r>
                        <m:rPr>
                          <m:nor/>
                        </m:rPr>
                        <a:rPr lang="en-US" sz="1600"/>
                        <m:t>n</m:t>
                      </m:r>
                      <m:r>
                        <m:rPr>
                          <m:nor/>
                        </m:rPr>
                        <a:rPr lang="en-US" sz="1600"/>
                        <m:t> đế</m:t>
                      </m:r>
                      <m:r>
                        <m:rPr>
                          <m:nor/>
                        </m:rPr>
                        <a:rPr lang="en-US" sz="1600"/>
                        <m:t>n</m:t>
                      </m:r>
                      <m:r>
                        <m:rPr>
                          <m:nor/>
                        </m:rPr>
                        <a:rPr lang="en-US" sz="1600"/>
                        <m:t> </m:t>
                      </m:r>
                      <m:r>
                        <a:rPr lang="en-US" sz="1600" i="1">
                          <a:latin typeface="Cambria Math" panose="02040503050406030204" pitchFamily="18" charset="0"/>
                        </a:rPr>
                        <m:t>𝑄</m:t>
                      </m:r>
                      <m:r>
                        <m:rPr>
                          <m:nor/>
                        </m:rPr>
                        <a:rPr lang="en-US" sz="1600"/>
                        <m:t> </m:t>
                      </m:r>
                      <m:r>
                        <m:rPr>
                          <m:nor/>
                        </m:rPr>
                        <a:rPr lang="en-US" sz="1600"/>
                        <m:t>r</m:t>
                      </m:r>
                      <m:r>
                        <m:rPr>
                          <m:nor/>
                        </m:rPr>
                        <a:rPr lang="en-US" sz="1600"/>
                        <m:t>ồ</m:t>
                      </m:r>
                      <m:r>
                        <m:rPr>
                          <m:nor/>
                        </m:rPr>
                        <a:rPr lang="en-US" sz="1600"/>
                        <m:t>i</m:t>
                      </m:r>
                      <m:r>
                        <m:rPr>
                          <m:nor/>
                        </m:rPr>
                        <a:rPr lang="en-US" sz="1600"/>
                        <m:t> đ</m:t>
                      </m:r>
                      <m:r>
                        <m:rPr>
                          <m:nor/>
                        </m:rPr>
                        <a:rPr lang="en-US" sz="1600"/>
                        <m:t>i</m:t>
                      </m:r>
                      <m:r>
                        <m:rPr>
                          <m:nor/>
                        </m:rPr>
                        <a:rPr lang="en-US" sz="1600"/>
                        <m:t> </m:t>
                      </m:r>
                      <m:r>
                        <m:rPr>
                          <m:nor/>
                        </m:rPr>
                        <a:rPr lang="en-US" sz="1600"/>
                        <m:t>b</m:t>
                      </m:r>
                      <m:r>
                        <m:rPr>
                          <m:nor/>
                        </m:rPr>
                        <a:rPr lang="en-US" sz="1600"/>
                        <m:t>ộ </m:t>
                      </m:r>
                      <m:r>
                        <m:rPr>
                          <m:nor/>
                        </m:rPr>
                        <a:rPr lang="en-US" sz="1600"/>
                        <m:t>v</m:t>
                      </m:r>
                      <m:r>
                        <m:rPr>
                          <m:nor/>
                        </m:rPr>
                        <a:rPr lang="en-US" sz="1600"/>
                        <m:t>ề </m:t>
                      </m:r>
                      <m:r>
                        <m:rPr>
                          <m:nor/>
                        </m:rPr>
                        <a:rPr lang="en-US" sz="1600"/>
                        <m:t>nh</m:t>
                      </m:r>
                      <m:r>
                        <m:rPr>
                          <m:nor/>
                        </m:rPr>
                        <a:rPr lang="en-US" sz="1600"/>
                        <m:t>à </m:t>
                      </m:r>
                      <m:r>
                        <m:rPr>
                          <m:nor/>
                        </m:rPr>
                        <a:rPr lang="en-US" sz="1600"/>
                        <m:t>th</m:t>
                      </m:r>
                      <m:r>
                        <m:rPr>
                          <m:nor/>
                        </m:rPr>
                        <a:rPr lang="en-US" sz="1600"/>
                        <m:t>ì </m:t>
                      </m:r>
                      <m:r>
                        <m:rPr>
                          <m:nor/>
                        </m:rPr>
                        <a:rPr lang="en-US" sz="1600"/>
                        <m:t>h</m:t>
                      </m:r>
                      <m:r>
                        <m:rPr>
                          <m:nor/>
                        </m:rPr>
                        <a:rPr lang="en-US" sz="1600"/>
                        <m:t>ế</m:t>
                      </m:r>
                      <m:r>
                        <m:rPr>
                          <m:nor/>
                        </m:rPr>
                        <a:rPr lang="en-US" sz="1600"/>
                        <m:t>t</m:t>
                      </m:r>
                      <m:r>
                        <a:rPr lang="en-US" sz="1600" b="0" i="1" smtClean="0">
                          <a:latin typeface="Cambria Math" panose="02040503050406030204" pitchFamily="18" charset="0"/>
                        </a:rPr>
                        <m:t>  </m:t>
                      </m:r>
                      <m:r>
                        <a:rPr lang="en-US" sz="1600" i="1" smtClean="0">
                          <a:latin typeface="Cambria Math" panose="02040503050406030204" pitchFamily="18" charset="0"/>
                        </a:rPr>
                        <m:t>𝑇</m:t>
                      </m:r>
                      <m:d>
                        <m:dPr>
                          <m:ctrlPr>
                            <a:rPr lang="en-US" sz="1600" i="1" smtClean="0">
                              <a:latin typeface="Cambria Math" panose="02040503050406030204" pitchFamily="18" charset="0"/>
                            </a:rPr>
                          </m:ctrlPr>
                        </m:dPr>
                        <m:e>
                          <m:r>
                            <a:rPr lang="en-US" sz="1600" i="1" smtClean="0">
                              <a:latin typeface="Cambria Math" panose="02040503050406030204" pitchFamily="18" charset="0"/>
                            </a:rPr>
                            <m:t>𝑥</m:t>
                          </m:r>
                        </m:e>
                      </m:d>
                      <m:r>
                        <a:rPr lang="en-US" sz="1600" b="0" i="1" smtClean="0">
                          <a:latin typeface="Cambria Math" panose="02040503050406030204" pitchFamily="18" charset="0"/>
                        </a:rPr>
                        <m:t>=</m:t>
                      </m:r>
                      <m:f>
                        <m:fPr>
                          <m:ctrlPr>
                            <a:rPr lang="en-US" sz="1600" i="1">
                              <a:latin typeface="Cambria Math" panose="02040503050406030204" pitchFamily="18" charset="0"/>
                            </a:rPr>
                          </m:ctrlPr>
                        </m:fPr>
                        <m:num>
                          <m:rad>
                            <m:radPr>
                              <m:degHide m:val="on"/>
                              <m:ctrlPr>
                                <a:rPr lang="en-US" sz="1600" i="1">
                                  <a:latin typeface="Cambria Math" panose="02040503050406030204" pitchFamily="18" charset="0"/>
                                </a:rPr>
                              </m:ctrlPr>
                            </m:radPr>
                            <m:deg/>
                            <m:e>
                              <m:r>
                                <a:rPr lang="en-US" sz="1600" i="1">
                                  <a:latin typeface="Cambria Math" panose="02040503050406030204" pitchFamily="18" charset="0"/>
                                </a:rPr>
                                <m:t>4</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e>
                          </m:rad>
                        </m:num>
                        <m:den>
                          <m:r>
                            <a:rPr lang="en-US" sz="1600" i="1">
                              <a:latin typeface="Cambria Math" panose="02040503050406030204" pitchFamily="18" charset="0"/>
                            </a:rPr>
                            <m:t>3</m:t>
                          </m:r>
                        </m:den>
                      </m:f>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6</m:t>
                          </m:r>
                          <m:r>
                            <a:rPr lang="en-US" sz="1600" i="1">
                              <a:latin typeface="Cambria Math" panose="02040503050406030204" pitchFamily="18" charset="0"/>
                            </a:rPr>
                            <m:t>−</m:t>
                          </m:r>
                          <m:r>
                            <a:rPr lang="en-US" sz="1600" i="1">
                              <a:latin typeface="Cambria Math" panose="02040503050406030204" pitchFamily="18" charset="0"/>
                            </a:rPr>
                            <m:t>𝑥</m:t>
                          </m:r>
                        </m:num>
                        <m:den>
                          <m:r>
                            <a:rPr lang="en-US" sz="1600" i="1">
                              <a:latin typeface="Cambria Math" panose="02040503050406030204" pitchFamily="18" charset="0"/>
                            </a:rPr>
                            <m:t>5</m:t>
                          </m:r>
                        </m:den>
                      </m:f>
                      <m:r>
                        <a:rPr lang="en-US" sz="1600" i="1">
                          <a:latin typeface="Cambria Math" panose="02040503050406030204" pitchFamily="18" charset="0"/>
                        </a:rPr>
                        <m:t> </m:t>
                      </m:r>
                      <m:r>
                        <m:rPr>
                          <m:nor/>
                        </m:rPr>
                        <a:rPr lang="vi-VN" sz="1600"/>
                        <m:t>(</m:t>
                      </m:r>
                      <m:r>
                        <m:rPr>
                          <m:nor/>
                        </m:rPr>
                        <a:rPr lang="vi-VN" sz="1600"/>
                        <m:t>gi</m:t>
                      </m:r>
                      <m:r>
                        <m:rPr>
                          <m:nor/>
                        </m:rPr>
                        <a:rPr lang="vi-VN" sz="1600"/>
                        <m:t>ờ)</m:t>
                      </m:r>
                    </m:oMath>
                  </m:oMathPara>
                </a14:m>
                <a:endParaRPr lang="en-US" sz="1600" smtClean="0"/>
              </a:p>
              <a:p>
                <a:pPr lvl="0" algn="just">
                  <a:lnSpc>
                    <a:spcPct val="150000"/>
                  </a:lnSpc>
                </a:pPr>
                <a:r>
                  <a:rPr lang="vi-VN" sz="1600"/>
                  <a:t>Tổng thời gian để chèo thuyền và đi bộ về nhà của người đánh </a:t>
                </a:r>
                <a:r>
                  <a:rPr lang="vi-VN" sz="1600"/>
                  <a:t>cá </a:t>
                </a:r>
                <a:r>
                  <a:rPr lang="vi-VN" sz="1600" smtClean="0"/>
                  <a:t>là</a:t>
                </a:r>
                <a:endParaRPr lang="en-US" sz="1600" smtClean="0"/>
              </a:p>
              <a:p>
                <a:pPr lvl="0" algn="just">
                  <a:lnSpc>
                    <a:spcPct val="150000"/>
                  </a:lnSpc>
                </a:pPr>
                <a14:m>
                  <m:oMathPara xmlns:m="http://schemas.openxmlformats.org/officeDocument/2006/math">
                    <m:oMathParaPr>
                      <m:jc m:val="center"/>
                    </m:oMathParaPr>
                    <m:oMath xmlns:m="http://schemas.openxmlformats.org/officeDocument/2006/math">
                      <m:r>
                        <a:rPr lang="en-US" sz="1600" i="1">
                          <a:latin typeface="Cambria Math" panose="02040503050406030204" pitchFamily="18" charset="0"/>
                        </a:rPr>
                        <m:t>𝑇</m:t>
                      </m:r>
                      <m:d>
                        <m:dPr>
                          <m:ctrlPr>
                            <a:rPr lang="en-US" sz="1600" i="1">
                              <a:latin typeface="Cambria Math" panose="02040503050406030204" pitchFamily="18" charset="0"/>
                            </a:rPr>
                          </m:ctrlPr>
                        </m:dPr>
                        <m:e>
                          <m:r>
                            <a:rPr lang="en-US" sz="1600" i="1">
                              <a:latin typeface="Cambria Math" panose="02040503050406030204" pitchFamily="18" charset="0"/>
                            </a:rPr>
                            <m:t>𝑥</m:t>
                          </m:r>
                        </m:e>
                      </m:d>
                      <m:r>
                        <a:rPr lang="en-US" sz="1600" i="1">
                          <a:latin typeface="Cambria Math" panose="02040503050406030204" pitchFamily="18" charset="0"/>
                        </a:rPr>
                        <m:t>=</m:t>
                      </m:r>
                      <m:f>
                        <m:fPr>
                          <m:ctrlPr>
                            <a:rPr lang="en-US" sz="1600" i="1">
                              <a:latin typeface="Cambria Math" panose="02040503050406030204" pitchFamily="18" charset="0"/>
                            </a:rPr>
                          </m:ctrlPr>
                        </m:fPr>
                        <m:num>
                          <m:rad>
                            <m:radPr>
                              <m:degHide m:val="on"/>
                              <m:ctrlPr>
                                <a:rPr lang="en-US" sz="1600" i="1">
                                  <a:latin typeface="Cambria Math" panose="02040503050406030204" pitchFamily="18" charset="0"/>
                                </a:rPr>
                              </m:ctrlPr>
                            </m:radPr>
                            <m:deg/>
                            <m:e>
                              <m:r>
                                <a:rPr lang="en-US" sz="1600" i="1">
                                  <a:latin typeface="Cambria Math" panose="02040503050406030204" pitchFamily="18" charset="0"/>
                                </a:rPr>
                                <m:t>4</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e>
                          </m:rad>
                        </m:num>
                        <m:den>
                          <m:r>
                            <a:rPr lang="en-US" sz="1600" i="1">
                              <a:latin typeface="Cambria Math" panose="02040503050406030204" pitchFamily="18" charset="0"/>
                            </a:rPr>
                            <m:t>3</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6</m:t>
                          </m:r>
                          <m:r>
                            <a:rPr lang="en-US" sz="1600" i="1">
                              <a:latin typeface="Cambria Math" panose="02040503050406030204" pitchFamily="18" charset="0"/>
                            </a:rPr>
                            <m:t>−</m:t>
                          </m:r>
                          <m:r>
                            <a:rPr lang="en-US" sz="1600" i="1">
                              <a:latin typeface="Cambria Math" panose="02040503050406030204" pitchFamily="18" charset="0"/>
                            </a:rPr>
                            <m:t>𝑥</m:t>
                          </m:r>
                        </m:num>
                        <m:den>
                          <m:r>
                            <a:rPr lang="en-US" sz="1600" i="1">
                              <a:latin typeface="Cambria Math" panose="02040503050406030204" pitchFamily="18" charset="0"/>
                            </a:rPr>
                            <m:t>5</m:t>
                          </m:r>
                        </m:den>
                      </m:f>
                      <m:r>
                        <a:rPr lang="en-US" sz="1600" b="0" i="1" smtClean="0">
                          <a:latin typeface="Cambria Math" panose="02040503050406030204" pitchFamily="18" charset="0"/>
                        </a:rPr>
                        <m:t>,  </m:t>
                      </m:r>
                      <m:r>
                        <a:rPr lang="en-US" sz="1600" b="0" i="1" smtClean="0">
                          <a:latin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6</m:t>
                      </m:r>
                    </m:oMath>
                  </m:oMathPara>
                </a14:m>
                <a:endParaRPr lang="en-US" sz="1600" smtClean="0"/>
              </a:p>
              <a:p>
                <a:pPr lvl="0" algn="just">
                  <a:lnSpc>
                    <a:spcPct val="150000"/>
                  </a:lnSpc>
                </a:pPr>
                <a:r>
                  <a:rPr lang="en-US" sz="1600"/>
                  <a:t>Miền khảo sát của hàm số </a:t>
                </a:r>
                <a14:m>
                  <m:oMath xmlns:m="http://schemas.openxmlformats.org/officeDocument/2006/math">
                    <m:r>
                      <a:rPr lang="en-US" sz="1600" i="1" smtClean="0">
                        <a:latin typeface="Cambria Math" panose="02040503050406030204" pitchFamily="18" charset="0"/>
                      </a:rPr>
                      <m:t>𝑇</m:t>
                    </m:r>
                    <m:r>
                      <a:rPr lang="en-US" sz="1600" i="1" smtClean="0">
                        <a:latin typeface="Cambria Math" panose="02040503050406030204" pitchFamily="18" charset="0"/>
                      </a:rPr>
                      <m:t>(</m:t>
                    </m:r>
                    <m:r>
                      <a:rPr lang="en-US" sz="1600" i="1" smtClean="0">
                        <a:latin typeface="Cambria Math" panose="02040503050406030204" pitchFamily="18" charset="0"/>
                      </a:rPr>
                      <m:t>𝑥</m:t>
                    </m:r>
                    <m:r>
                      <a:rPr lang="en-US" sz="1600" i="1" smtClean="0">
                        <a:latin typeface="Cambria Math" panose="02040503050406030204" pitchFamily="18" charset="0"/>
                      </a:rPr>
                      <m:t>)</m:t>
                    </m:r>
                  </m:oMath>
                </a14:m>
                <a:r>
                  <a:rPr lang="en-US" sz="1600"/>
                  <a:t> là </a:t>
                </a:r>
                <a14:m>
                  <m:oMath xmlns:m="http://schemas.openxmlformats.org/officeDocument/2006/math">
                    <m:r>
                      <a:rPr lang="en-US" sz="1600" i="1" smtClean="0">
                        <a:latin typeface="Cambria Math" panose="02040503050406030204" pitchFamily="18" charset="0"/>
                      </a:rPr>
                      <m:t>[</m:t>
                    </m:r>
                    <m:r>
                      <a:rPr lang="en-US" sz="1600" i="1" smtClean="0">
                        <a:latin typeface="Cambria Math" panose="02040503050406030204" pitchFamily="18" charset="0"/>
                      </a:rPr>
                      <m:t>0</m:t>
                    </m:r>
                    <m:r>
                      <a:rPr lang="en-US" sz="1600" i="1" smtClean="0">
                        <a:latin typeface="Cambria Math" panose="02040503050406030204" pitchFamily="18" charset="0"/>
                      </a:rPr>
                      <m:t>; </m:t>
                    </m:r>
                    <m:r>
                      <a:rPr lang="en-US" sz="1600" i="1" smtClean="0">
                        <a:latin typeface="Cambria Math" panose="02040503050406030204" pitchFamily="18" charset="0"/>
                      </a:rPr>
                      <m:t>6</m:t>
                    </m:r>
                    <m:r>
                      <a:rPr lang="en-US" sz="1600" i="1" smtClean="0">
                        <a:latin typeface="Cambria Math" panose="02040503050406030204" pitchFamily="18" charset="0"/>
                      </a:rPr>
                      <m:t>]. </m:t>
                    </m:r>
                  </m:oMath>
                </a14:m>
                <a:endParaRPr lang="en-US" sz="1600" smtClean="0"/>
              </a:p>
              <a:p>
                <a:pPr lvl="0" algn="just">
                  <a:lnSpc>
                    <a:spcPct val="150000"/>
                  </a:lnSpc>
                </a:pPr>
                <a:r>
                  <a:rPr lang="en-US" sz="1600" smtClean="0"/>
                  <a:t>Chú </a:t>
                </a:r>
                <a:r>
                  <a:rPr lang="en-US" sz="1600"/>
                  <a:t>ý rằng, nếu </a:t>
                </a:r>
                <a14:m>
                  <m:oMath xmlns:m="http://schemas.openxmlformats.org/officeDocument/2006/math">
                    <m:r>
                      <a:rPr lang="en-US" sz="1600" i="1" smtClean="0">
                        <a:latin typeface="Cambria Math" panose="02040503050406030204" pitchFamily="18" charset="0"/>
                      </a:rPr>
                      <m:t>𝑥</m:t>
                    </m:r>
                    <m:r>
                      <a:rPr lang="en-US" sz="1600" i="1" smtClean="0">
                        <a:latin typeface="Cambria Math" panose="02040503050406030204" pitchFamily="18" charset="0"/>
                      </a:rPr>
                      <m:t>=</m:t>
                    </m:r>
                    <m:r>
                      <a:rPr lang="en-US" sz="1600" i="1" smtClean="0">
                        <a:latin typeface="Cambria Math" panose="02040503050406030204" pitchFamily="18" charset="0"/>
                      </a:rPr>
                      <m:t>0</m:t>
                    </m:r>
                  </m:oMath>
                </a14:m>
                <a:r>
                  <a:rPr lang="en-US" sz="1600" smtClean="0"/>
                  <a:t> </a:t>
                </a:r>
                <a:r>
                  <a:rPr lang="en-US" sz="1600"/>
                  <a:t>thì </a:t>
                </a:r>
                <a14:m>
                  <m:oMath xmlns:m="http://schemas.openxmlformats.org/officeDocument/2006/math">
                    <m:r>
                      <a:rPr lang="en-US" sz="1600" i="1" smtClean="0">
                        <a:latin typeface="Cambria Math" panose="02040503050406030204" pitchFamily="18" charset="0"/>
                      </a:rPr>
                      <m:t>𝑄</m:t>
                    </m:r>
                  </m:oMath>
                </a14:m>
                <a:r>
                  <a:rPr lang="en-US" sz="1600"/>
                  <a:t> trùng với </a:t>
                </a:r>
                <a14:m>
                  <m:oMath xmlns:m="http://schemas.openxmlformats.org/officeDocument/2006/math">
                    <m:r>
                      <a:rPr lang="en-US" sz="1600" i="1" smtClean="0">
                        <a:latin typeface="Cambria Math" panose="02040503050406030204" pitchFamily="18" charset="0"/>
                      </a:rPr>
                      <m:t>𝑃</m:t>
                    </m:r>
                  </m:oMath>
                </a14:m>
                <a:r>
                  <a:rPr lang="en-US" sz="1600"/>
                  <a:t>, </a:t>
                </a:r>
                <a:r>
                  <a:rPr lang="en-US" sz="1600" smtClean="0"/>
                  <a:t>nếu </a:t>
                </a:r>
                <a14:m>
                  <m:oMath xmlns:m="http://schemas.openxmlformats.org/officeDocument/2006/math">
                    <m:r>
                      <a:rPr lang="en-US" sz="1600" i="1" smtClean="0">
                        <a:latin typeface="Cambria Math" panose="02040503050406030204" pitchFamily="18" charset="0"/>
                      </a:rPr>
                      <m:t>𝑥</m:t>
                    </m:r>
                    <m:r>
                      <a:rPr lang="en-US" sz="1600" i="1">
                        <a:latin typeface="Cambria Math" panose="02040503050406030204" pitchFamily="18" charset="0"/>
                      </a:rPr>
                      <m:t>=</m:t>
                    </m:r>
                    <m:r>
                      <a:rPr lang="en-US" sz="1600" i="1" smtClean="0">
                        <a:latin typeface="Cambria Math" panose="02040503050406030204" pitchFamily="18" charset="0"/>
                      </a:rPr>
                      <m:t>6</m:t>
                    </m:r>
                    <m:r>
                      <a:rPr lang="en-US" sz="1600" i="1" smtClean="0">
                        <a:latin typeface="Cambria Math" panose="02040503050406030204" pitchFamily="18" charset="0"/>
                      </a:rPr>
                      <m:t> </m:t>
                    </m:r>
                  </m:oMath>
                </a14:m>
                <a:r>
                  <a:rPr lang="en-US" sz="1600" smtClean="0"/>
                  <a:t>thì </a:t>
                </a:r>
                <a14:m>
                  <m:oMath xmlns:m="http://schemas.openxmlformats.org/officeDocument/2006/math">
                    <m:r>
                      <a:rPr lang="en-US" sz="1600" i="1">
                        <a:latin typeface="Cambria Math" panose="02040503050406030204" pitchFamily="18" charset="0"/>
                      </a:rPr>
                      <m:t>𝑄</m:t>
                    </m:r>
                  </m:oMath>
                </a14:m>
                <a:r>
                  <a:rPr lang="en-US" sz="1600"/>
                  <a:t> trùng với </a:t>
                </a:r>
                <a14:m>
                  <m:oMath xmlns:m="http://schemas.openxmlformats.org/officeDocument/2006/math">
                    <m:r>
                      <a:rPr lang="en-US" sz="1600" b="0" i="1" smtClean="0">
                        <a:latin typeface="Cambria Math" panose="02040503050406030204" pitchFamily="18" charset="0"/>
                      </a:rPr>
                      <m:t>𝐵</m:t>
                    </m:r>
                    <m:r>
                      <a:rPr lang="en-US" sz="1600" b="0" i="1" smtClean="0">
                        <a:latin typeface="Cambria Math" panose="02040503050406030204" pitchFamily="18" charset="0"/>
                      </a:rPr>
                      <m:t>.</m:t>
                    </m:r>
                  </m:oMath>
                </a14:m>
                <a:endParaRPr lang="en-US" sz="1600"/>
              </a:p>
            </p:txBody>
          </p:sp>
        </mc:Choice>
        <mc:Fallback>
          <p:sp>
            <p:nvSpPr>
              <p:cNvPr id="7" name="Rectangle 6"/>
              <p:cNvSpPr>
                <a:spLocks noRot="1" noChangeAspect="1" noMove="1" noResize="1" noEditPoints="1" noAdjustHandles="1" noChangeArrowheads="1" noChangeShapeType="1" noTextEdit="1"/>
              </p:cNvSpPr>
              <p:nvPr/>
            </p:nvSpPr>
            <p:spPr>
              <a:xfrm>
                <a:off x="506899" y="764926"/>
                <a:ext cx="8199779" cy="4058803"/>
              </a:xfrm>
              <a:prstGeom prst="rect">
                <a:avLst/>
              </a:prstGeom>
              <a:blipFill>
                <a:blip r:embed="rId3"/>
                <a:stretch>
                  <a:fillRect l="-37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16538909">
            <a:off x="8075046" y="3319383"/>
            <a:ext cx="1633006" cy="1635886"/>
          </a:xfrm>
          <a:prstGeom prst="rect">
            <a:avLst/>
          </a:prstGeom>
        </p:spPr>
      </p:pic>
    </p:spTree>
    <p:extLst>
      <p:ext uri="{BB962C8B-B14F-4D97-AF65-F5344CB8AC3E}">
        <p14:creationId xmlns:p14="http://schemas.microsoft.com/office/powerpoint/2010/main" val="1559561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8" name="Rectangle 7"/>
          <p:cNvSpPr/>
          <p:nvPr/>
        </p:nvSpPr>
        <p:spPr>
          <a:xfrm>
            <a:off x="506899" y="389263"/>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7" name="Rectangle 6"/>
              <p:cNvSpPr/>
              <p:nvPr/>
            </p:nvSpPr>
            <p:spPr>
              <a:xfrm>
                <a:off x="506899" y="811320"/>
                <a:ext cx="8199779" cy="402680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cs typeface="Arial"/>
                    <a:sym typeface="Arial"/>
                  </a:rPr>
                  <a:t>Đạo </a:t>
                </a:r>
                <a:r>
                  <a:rPr kumimoji="0" lang="fr-FR" sz="1600" b="0" i="0" u="none" strike="noStrike" kern="0" cap="none" spc="0" normalizeH="0" baseline="0" noProof="0">
                    <a:ln>
                      <a:noFill/>
                    </a:ln>
                    <a:solidFill>
                      <a:srgbClr val="000000"/>
                    </a:solidFill>
                    <a:effectLst/>
                    <a:uLnTx/>
                    <a:uFillTx/>
                    <a:latin typeface="Arial"/>
                    <a:cs typeface="Arial"/>
                    <a:sym typeface="Arial"/>
                  </a:rPr>
                  <a:t>hàm của hàm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𝑇</m:t>
                    </m:r>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a14:m>
                <a:r>
                  <a:rPr kumimoji="0" lang="fr-FR" sz="1600" b="0" i="0" u="none" strike="noStrike" kern="0" cap="none" spc="0" normalizeH="0" baseline="0" noProof="0" smtClean="0">
                    <a:ln>
                      <a:noFill/>
                    </a:ln>
                    <a:solidFill>
                      <a:srgbClr val="000000"/>
                    </a:solidFill>
                    <a:effectLst/>
                    <a:uLnTx/>
                    <a:uFillTx/>
                    <a:latin typeface="Arial"/>
                    <a:cs typeface="Arial"/>
                    <a:sym typeface="Arial"/>
                  </a:rPr>
                  <a:t> là</a:t>
                </a:r>
                <a:endParaRPr kumimoji="0" lang="fr-FR" sz="16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sSup>
                        <m:sSup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𝑇</m:t>
                          </m:r>
                        </m:e>
                        <m: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sup>
                      </m:sSup>
                      <m:d>
                        <m:d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ad>
                            <m:radPr>
                              <m:degHide m:val="on"/>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radPr>
                            <m:deg/>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sSup>
                                <m:sSup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e>
                          </m:rad>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den>
                      </m:f>
                    </m:oMath>
                  </m:oMathPara>
                </a14:m>
                <a:endParaRPr kumimoji="0" lang="en-US" sz="16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000000"/>
                          </a:solidFill>
                          <a:effectLst/>
                          <a:uLnTx/>
                          <a:uFillTx/>
                          <a:latin typeface="Arial"/>
                          <a:cs typeface="Arial"/>
                          <a:sym typeface="Arial"/>
                        </a:rPr>
                        <m:t>Ta</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c</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𝑇</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p>
                      </m:sSup>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0</m:t>
                      </m:r>
                      <m: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num>
                        <m:den>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3</m:t>
                          </m:r>
                          <m:rad>
                            <m:radPr>
                              <m:degHide m:val="on"/>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radPr>
                            <m:deg/>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4</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e>
                          </m:rad>
                        </m:den>
                      </m:f>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1</m:t>
                          </m:r>
                        </m:num>
                        <m:den>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5</m:t>
                          </m:r>
                        </m:den>
                      </m:f>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hay</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3</m:t>
                      </m:r>
                      <m:rad>
                        <m:radPr>
                          <m:degHide m:val="on"/>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radPr>
                        <m:deg/>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4</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e>
                      </m:ra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oMath>
                  </m:oMathPara>
                </a14:m>
                <a:endParaRPr kumimoji="0" lang="en-US" sz="16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4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000000"/>
                          </a:solidFill>
                          <a:effectLst/>
                          <a:uLnTx/>
                          <a:uFillTx/>
                          <a:latin typeface="Arial"/>
                          <a:cs typeface="Arial"/>
                          <a:sym typeface="Arial"/>
                        </a:rPr>
                        <m:t>T</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ừ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gi</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ả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thi</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ế</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t</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0</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ta</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suy</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ra</m:t>
                      </m:r>
                      <m:r>
                        <m:rPr>
                          <m:nor/>
                        </m:rPr>
                        <a:rPr kumimoji="0" lang="en-US" sz="1600" b="0" i="0" u="none" strike="noStrike" kern="0" cap="none" spc="0" normalizeH="0" baseline="0" noProof="0">
                          <a:ln>
                            <a:noFill/>
                          </a:ln>
                          <a:solidFill>
                            <a:srgbClr val="000000"/>
                          </a:solidFill>
                          <a:effectLst/>
                          <a:uLnTx/>
                          <a:uFillTx/>
                          <a:latin typeface="Arial"/>
                          <a:cs typeface="Arial"/>
                          <a:sym typeface="Arial"/>
                        </a:rPr>
                        <m:t> </m:t>
                      </m:r>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9</m:t>
                      </m:r>
                      <m:d>
                        <m:dPr>
                          <m:ctrlP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4</m:t>
                          </m:r>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e>
                      </m:d>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25</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m:rPr>
                          <m:nor/>
                        </m:rPr>
                        <a:rPr kumimoji="0" lang="es-E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s-ES" sz="1600" b="0" i="0" u="none" strike="noStrike" kern="0" cap="none" spc="0" normalizeH="0" baseline="0" noProof="0">
                          <a:ln>
                            <a:noFill/>
                          </a:ln>
                          <a:solidFill>
                            <a:srgbClr val="000000"/>
                          </a:solidFill>
                          <a:effectLst/>
                          <a:uLnTx/>
                          <a:uFillTx/>
                          <a:latin typeface="Arial"/>
                          <a:cs typeface="Arial"/>
                          <a:sym typeface="Arial"/>
                        </a:rPr>
                        <m:t>hay</m:t>
                      </m:r>
                      <m:r>
                        <m:rPr>
                          <m:nor/>
                        </m:rPr>
                        <a:rPr kumimoji="0" lang="es-ES" sz="1600" b="0" i="0" u="none" strike="noStrike" kern="0" cap="none" spc="0" normalizeH="0" baseline="0" noProof="0">
                          <a:ln>
                            <a:noFill/>
                          </a:ln>
                          <a:solidFill>
                            <a:srgbClr val="000000"/>
                          </a:solidFill>
                          <a:effectLst/>
                          <a:uLnTx/>
                          <a:uFillTx/>
                          <a:latin typeface="Arial"/>
                          <a:cs typeface="Arial"/>
                          <a:sym typeface="Arial"/>
                        </a:rPr>
                        <m:t> </m:t>
                      </m:r>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16</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s-ES" sz="1600" b="0" i="1" u="none" strike="noStrike" kern="0" cap="none" spc="0" normalizeH="0" baseline="0" noProof="0">
                          <a:ln>
                            <a:noFill/>
                          </a:ln>
                          <a:solidFill>
                            <a:srgbClr val="000000"/>
                          </a:solidFill>
                          <a:effectLst/>
                          <a:uLnTx/>
                          <a:uFillTx/>
                          <a:latin typeface="Cambria Math" panose="02040503050406030204" pitchFamily="18" charset="0"/>
                          <a:sym typeface="Arial"/>
                        </a:rPr>
                        <m:t>36</m:t>
                      </m:r>
                      <m:r>
                        <m:rPr>
                          <m:nor/>
                        </m:rPr>
                        <a:rPr kumimoji="0" lang="es-ES" sz="1600" b="0" i="0" u="none" strike="noStrike" kern="0" cap="none" spc="0" normalizeH="0" baseline="0" noProof="0">
                          <a:ln>
                            <a:noFill/>
                          </a:ln>
                          <a:solidFill>
                            <a:srgbClr val="000000"/>
                          </a:solidFill>
                          <a:effectLst/>
                          <a:uLnTx/>
                          <a:uFillTx/>
                          <a:latin typeface="Arial"/>
                          <a:cs typeface="Arial"/>
                          <a:sym typeface="Arial"/>
                        </a:rPr>
                        <m:t>. </m:t>
                      </m:r>
                      <m:r>
                        <m:rPr>
                          <m:nor/>
                        </m:rPr>
                        <a:rPr kumimoji="0" lang="es-ES" sz="1600" b="0" i="0" u="none" strike="noStrike" kern="0" cap="none" spc="0" normalizeH="0" baseline="0" noProof="0">
                          <a:ln>
                            <a:noFill/>
                          </a:ln>
                          <a:solidFill>
                            <a:srgbClr val="000000"/>
                          </a:solidFill>
                          <a:effectLst/>
                          <a:uLnTx/>
                          <a:uFillTx/>
                          <a:latin typeface="Arial"/>
                          <a:cs typeface="Arial"/>
                          <a:sym typeface="Arial"/>
                        </a:rPr>
                        <m:t>V</m:t>
                      </m:r>
                      <m:r>
                        <m:rPr>
                          <m:nor/>
                        </m:rPr>
                        <a:rPr kumimoji="0" lang="es-ES" sz="1600" b="0" i="0" u="none" strike="noStrike" kern="0" cap="none" spc="0" normalizeH="0" baseline="0" noProof="0">
                          <a:ln>
                            <a:noFill/>
                          </a:ln>
                          <a:solidFill>
                            <a:srgbClr val="000000"/>
                          </a:solidFill>
                          <a:effectLst/>
                          <a:uLnTx/>
                          <a:uFillTx/>
                          <a:latin typeface="Arial"/>
                          <a:cs typeface="Arial"/>
                          <a:sym typeface="Arial"/>
                        </a:rPr>
                        <m:t>ậ</m:t>
                      </m:r>
                      <m:r>
                        <m:rPr>
                          <m:nor/>
                        </m:rPr>
                        <a:rPr kumimoji="0" lang="es-ES" sz="1600" b="0" i="0" u="none" strike="noStrike" kern="0" cap="none" spc="0" normalizeH="0" baseline="0" noProof="0">
                          <a:ln>
                            <a:noFill/>
                          </a:ln>
                          <a:solidFill>
                            <a:srgbClr val="000000"/>
                          </a:solidFill>
                          <a:effectLst/>
                          <a:uLnTx/>
                          <a:uFillTx/>
                          <a:latin typeface="Arial"/>
                          <a:cs typeface="Arial"/>
                          <a:sym typeface="Arial"/>
                        </a:rPr>
                        <m:t>y</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m:oMathPara>
                </a14:m>
                <a:endParaRPr kumimoji="0" lang="en-US" sz="16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Vận dụng phương pháp tìm giá trị lớn nhất, giá trị nhỏ nhất của hàm số trên một đoạn</a:t>
                </a:r>
                <a:r>
                  <a:rPr kumimoji="0" lang="vi-VN" sz="1600" b="0" i="0" u="none" strike="noStrike" kern="0" cap="none" spc="0" normalizeH="0" baseline="0" noProof="0" smtClean="0">
                    <a:ln>
                      <a:noFill/>
                    </a:ln>
                    <a:solidFill>
                      <a:srgbClr val="000000"/>
                    </a:solidFill>
                    <a:effectLst/>
                    <a:uLnTx/>
                    <a:uFillTx/>
                    <a:latin typeface="Arial"/>
                    <a:cs typeface="Arial"/>
                    <a:sym typeface="Arial"/>
                  </a:rPr>
                  <a:t>,</a:t>
                </a:r>
                <a:r>
                  <a:rPr kumimoji="0" lang="en-US" sz="1600" b="0" i="0" u="none" strike="noStrike" kern="0" cap="none" spc="0" normalizeH="0" baseline="0" noProof="0" smtClean="0">
                    <a:ln>
                      <a:noFill/>
                    </a:ln>
                    <a:solidFill>
                      <a:srgbClr val="000000"/>
                    </a:solidFill>
                    <a:effectLst/>
                    <a:uLnTx/>
                    <a:uFillTx/>
                    <a:latin typeface="Arial"/>
                    <a:cs typeface="Arial"/>
                    <a:sym typeface="Arial"/>
                  </a:rPr>
                  <a:t>    </a:t>
                </a:r>
                <a:r>
                  <a:rPr kumimoji="0" lang="vi-VN" sz="1600" b="0" i="0" u="none" strike="noStrike" kern="0" cap="none" spc="0" normalizeH="0" baseline="0" noProof="0" smtClean="0">
                    <a:ln>
                      <a:noFill/>
                    </a:ln>
                    <a:solidFill>
                      <a:srgbClr val="000000"/>
                    </a:solidFill>
                    <a:effectLst/>
                    <a:uLnTx/>
                    <a:uFillTx/>
                    <a:latin typeface="Arial"/>
                    <a:cs typeface="Arial"/>
                    <a:sym typeface="Arial"/>
                  </a:rPr>
                  <a:t>ta </a:t>
                </a:r>
                <a:r>
                  <a:rPr kumimoji="0" lang="vi-VN" sz="1600" b="0" i="0" u="none" strike="noStrike" kern="0" cap="none" spc="0" normalizeH="0" baseline="0" noProof="0">
                    <a:ln>
                      <a:noFill/>
                    </a:ln>
                    <a:solidFill>
                      <a:srgbClr val="000000"/>
                    </a:solidFill>
                    <a:effectLst/>
                    <a:uLnTx/>
                    <a:uFillTx/>
                    <a:latin typeface="Arial"/>
                    <a:cs typeface="Arial"/>
                    <a:sym typeface="Arial"/>
                  </a:rPr>
                  <a:t>có</a:t>
                </a:r>
                <a:r>
                  <a:rPr kumimoji="0" lang="vi-VN" sz="1600" b="0" i="0" u="none" strike="noStrike" kern="0" cap="none" spc="0" normalizeH="0" baseline="0" noProof="0" smtClean="0">
                    <a:ln>
                      <a:noFill/>
                    </a:ln>
                    <a:solidFill>
                      <a:srgbClr val="000000"/>
                    </a:solidFill>
                    <a:effectLst/>
                    <a:uLnTx/>
                    <a:uFillTx/>
                    <a:latin typeface="Arial"/>
                    <a:cs typeface="Arial"/>
                    <a:sym typeface="Arial"/>
                  </a:rPr>
                  <a:t>:</a:t>
                </a:r>
                <a:endParaRPr kumimoji="0" lang="en-US" sz="16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𝑇</m:t>
                      </m:r>
                      <m:d>
                        <m:d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0</m:t>
                          </m:r>
                        </m:e>
                      </m: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28</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15</m:t>
                          </m:r>
                        </m:den>
                      </m:f>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𝑇</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ad>
                            <m:radPr>
                              <m:degHide m:val="on"/>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40</m:t>
                              </m:r>
                            </m:e>
                          </m:rad>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𝑇</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5</m:t>
                          </m:r>
                        </m:num>
                        <m:den>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6</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9</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26</m:t>
                          </m:r>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15</m:t>
                          </m:r>
                        </m:den>
                      </m:f>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7" name="Rectangle 6"/>
              <p:cNvSpPr>
                <a:spLocks noRot="1" noChangeAspect="1" noMove="1" noResize="1" noEditPoints="1" noAdjustHandles="1" noChangeArrowheads="1" noChangeShapeType="1" noTextEdit="1"/>
              </p:cNvSpPr>
              <p:nvPr/>
            </p:nvSpPr>
            <p:spPr>
              <a:xfrm>
                <a:off x="506899" y="811320"/>
                <a:ext cx="8199779" cy="4026808"/>
              </a:xfrm>
              <a:prstGeom prst="rect">
                <a:avLst/>
              </a:prstGeom>
              <a:blipFill>
                <a:blip r:embed="rId3"/>
                <a:stretch>
                  <a:fillRect l="-372" r="-44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16538909">
            <a:off x="8075046" y="3319383"/>
            <a:ext cx="1633006" cy="1635886"/>
          </a:xfrm>
          <a:prstGeom prst="rect">
            <a:avLst/>
          </a:prstGeom>
        </p:spPr>
      </p:pic>
    </p:spTree>
    <p:extLst>
      <p:ext uri="{BB962C8B-B14F-4D97-AF65-F5344CB8AC3E}">
        <p14:creationId xmlns:p14="http://schemas.microsoft.com/office/powerpoint/2010/main" val="1939166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5" dur="500"/>
                                        <p:tgtEl>
                                          <p:spTgt spid="7">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8"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8" name="Rectangle 7"/>
          <p:cNvSpPr/>
          <p:nvPr/>
        </p:nvSpPr>
        <p:spPr>
          <a:xfrm>
            <a:off x="771275" y="628556"/>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7" name="Rectangle 6"/>
              <p:cNvSpPr/>
              <p:nvPr/>
            </p:nvSpPr>
            <p:spPr>
              <a:xfrm>
                <a:off x="771275" y="1117381"/>
                <a:ext cx="7635237" cy="2598596"/>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fr-FR" sz="1600" smtClean="0"/>
                        <m:t>V</m:t>
                      </m:r>
                      <m:r>
                        <m:rPr>
                          <m:nor/>
                        </m:rPr>
                        <a:rPr lang="fr-FR" sz="1600" smtClean="0"/>
                        <m:t>ì </m:t>
                      </m:r>
                      <m:r>
                        <m:rPr>
                          <m:nor/>
                        </m:rPr>
                        <a:rPr lang="fr-FR" sz="1600" smtClean="0"/>
                        <m:t>gi</m:t>
                      </m:r>
                      <m:r>
                        <m:rPr>
                          <m:nor/>
                        </m:rPr>
                        <a:rPr lang="fr-FR" sz="1600" smtClean="0"/>
                        <m:t>á </m:t>
                      </m:r>
                      <m:r>
                        <m:rPr>
                          <m:nor/>
                        </m:rPr>
                        <a:rPr lang="fr-FR" sz="1600" smtClean="0"/>
                        <m:t>tr</m:t>
                      </m:r>
                      <m:r>
                        <m:rPr>
                          <m:nor/>
                        </m:rPr>
                        <a:rPr lang="fr-FR" sz="1600" smtClean="0"/>
                        <m:t>ị </m:t>
                      </m:r>
                      <m:r>
                        <a:rPr lang="en-US" sz="1600" i="1">
                          <a:latin typeface="Cambria Math" panose="02040503050406030204" pitchFamily="18" charset="0"/>
                        </a:rPr>
                        <m:t>𝑇</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3</m:t>
                              </m:r>
                            </m:num>
                            <m:den>
                              <m:r>
                                <a:rPr lang="en-US" sz="1600" i="1">
                                  <a:latin typeface="Cambria Math" panose="02040503050406030204" pitchFamily="18" charset="0"/>
                                </a:rPr>
                                <m:t>2</m:t>
                              </m:r>
                            </m:den>
                          </m:f>
                        </m:e>
                      </m:d>
                      <m:r>
                        <m:rPr>
                          <m:nor/>
                        </m:rPr>
                        <a:rPr lang="en-US" sz="1600"/>
                        <m:t> </m:t>
                      </m:r>
                      <m:r>
                        <m:rPr>
                          <m:nor/>
                        </m:rPr>
                        <a:rPr lang="vi-VN" sz="1600"/>
                        <m:t>l</m:t>
                      </m:r>
                      <m:r>
                        <m:rPr>
                          <m:nor/>
                        </m:rPr>
                        <a:rPr lang="vi-VN" sz="1600"/>
                        <m:t>à </m:t>
                      </m:r>
                      <m:r>
                        <m:rPr>
                          <m:nor/>
                        </m:rPr>
                        <a:rPr lang="vi-VN" sz="1600"/>
                        <m:t>gi</m:t>
                      </m:r>
                      <m:r>
                        <m:rPr>
                          <m:nor/>
                        </m:rPr>
                        <a:rPr lang="vi-VN" sz="1600"/>
                        <m:t>á </m:t>
                      </m:r>
                      <m:r>
                        <m:rPr>
                          <m:nor/>
                        </m:rPr>
                        <a:rPr lang="vi-VN" sz="1600"/>
                        <m:t>tr</m:t>
                      </m:r>
                      <m:r>
                        <m:rPr>
                          <m:nor/>
                        </m:rPr>
                        <a:rPr lang="vi-VN" sz="1600"/>
                        <m:t>ị </m:t>
                      </m:r>
                      <m:r>
                        <m:rPr>
                          <m:nor/>
                        </m:rPr>
                        <a:rPr lang="vi-VN" sz="1600"/>
                        <m:t>nh</m:t>
                      </m:r>
                      <m:r>
                        <m:rPr>
                          <m:nor/>
                        </m:rPr>
                        <a:rPr lang="vi-VN" sz="1600"/>
                        <m:t>ỏ </m:t>
                      </m:r>
                      <m:r>
                        <m:rPr>
                          <m:nor/>
                        </m:rPr>
                        <a:rPr lang="vi-VN" sz="1600"/>
                        <m:t>nh</m:t>
                      </m:r>
                      <m:r>
                        <m:rPr>
                          <m:nor/>
                        </m:rPr>
                        <a:rPr lang="vi-VN" sz="1600"/>
                        <m:t>ấ</m:t>
                      </m:r>
                      <m:r>
                        <m:rPr>
                          <m:nor/>
                        </m:rPr>
                        <a:rPr lang="vi-VN" sz="1600"/>
                        <m:t>t</m:t>
                      </m:r>
                      <m:r>
                        <m:rPr>
                          <m:nor/>
                        </m:rPr>
                        <a:rPr lang="vi-VN" sz="1600"/>
                        <m:t> </m:t>
                      </m:r>
                      <m:r>
                        <m:rPr>
                          <m:nor/>
                        </m:rPr>
                        <a:rPr lang="vi-VN" sz="1600"/>
                        <m:t>trong</m:t>
                      </m:r>
                      <m:r>
                        <m:rPr>
                          <m:nor/>
                        </m:rPr>
                        <a:rPr lang="vi-VN" sz="1600"/>
                        <m:t> </m:t>
                      </m:r>
                      <m:r>
                        <m:rPr>
                          <m:nor/>
                        </m:rPr>
                        <a:rPr lang="vi-VN" sz="1600"/>
                        <m:t>ba</m:t>
                      </m:r>
                      <m:r>
                        <m:rPr>
                          <m:nor/>
                        </m:rPr>
                        <a:rPr lang="vi-VN" sz="1600"/>
                        <m:t> </m:t>
                      </m:r>
                      <m:r>
                        <m:rPr>
                          <m:nor/>
                        </m:rPr>
                        <a:rPr lang="vi-VN" sz="1600"/>
                        <m:t>gi</m:t>
                      </m:r>
                      <m:r>
                        <m:rPr>
                          <m:nor/>
                        </m:rPr>
                        <a:rPr lang="vi-VN" sz="1600"/>
                        <m:t>á </m:t>
                      </m:r>
                      <m:r>
                        <m:rPr>
                          <m:nor/>
                        </m:rPr>
                        <a:rPr lang="vi-VN" sz="1600"/>
                        <m:t>tr</m:t>
                      </m:r>
                      <m:r>
                        <m:rPr>
                          <m:nor/>
                        </m:rPr>
                        <a:rPr lang="vi-VN" sz="1600"/>
                        <m:t>ị </m:t>
                      </m:r>
                      <m:r>
                        <m:rPr>
                          <m:nor/>
                        </m:rPr>
                        <a:rPr lang="vi-VN" sz="1600"/>
                        <m:t>tr</m:t>
                      </m:r>
                      <m:r>
                        <m:rPr>
                          <m:nor/>
                        </m:rPr>
                        <a:rPr lang="vi-VN" sz="1600"/>
                        <m:t>ê</m:t>
                      </m:r>
                      <m:r>
                        <m:rPr>
                          <m:nor/>
                        </m:rPr>
                        <a:rPr lang="vi-VN" sz="1600"/>
                        <m:t>n</m:t>
                      </m:r>
                      <m:r>
                        <m:rPr>
                          <m:nor/>
                        </m:rPr>
                        <a:rPr lang="vi-VN" sz="1600"/>
                        <m:t>, </m:t>
                      </m:r>
                      <m:r>
                        <m:rPr>
                          <m:nor/>
                        </m:rPr>
                        <a:rPr lang="vi-VN" sz="1600"/>
                        <m:t>n</m:t>
                      </m:r>
                      <m:r>
                        <m:rPr>
                          <m:nor/>
                        </m:rPr>
                        <a:rPr lang="vi-VN" sz="1600"/>
                        <m:t>ê</m:t>
                      </m:r>
                      <m:r>
                        <m:rPr>
                          <m:nor/>
                        </m:rPr>
                        <a:rPr lang="vi-VN" sz="1600"/>
                        <m:t>n</m:t>
                      </m:r>
                      <m:r>
                        <m:rPr>
                          <m:nor/>
                        </m:rPr>
                        <a:rPr lang="vi-VN" sz="1600"/>
                        <m:t> </m:t>
                      </m:r>
                      <m:r>
                        <m:rPr>
                          <m:nor/>
                        </m:rPr>
                        <a:rPr lang="vi-VN" sz="1600"/>
                        <m:t>gi</m:t>
                      </m:r>
                      <m:r>
                        <m:rPr>
                          <m:nor/>
                        </m:rPr>
                        <a:rPr lang="vi-VN" sz="1600"/>
                        <m:t>á </m:t>
                      </m:r>
                      <m:r>
                        <m:rPr>
                          <m:nor/>
                        </m:rPr>
                        <a:rPr lang="vi-VN" sz="1600"/>
                        <m:t>tr</m:t>
                      </m:r>
                      <m:r>
                        <m:rPr>
                          <m:nor/>
                        </m:rPr>
                        <a:rPr lang="vi-VN" sz="1600"/>
                        <m:t>ị </m:t>
                      </m:r>
                      <m:r>
                        <m:rPr>
                          <m:nor/>
                        </m:rPr>
                        <a:rPr lang="vi-VN" sz="1600"/>
                        <m:t>nh</m:t>
                      </m:r>
                      <m:r>
                        <m:rPr>
                          <m:nor/>
                        </m:rPr>
                        <a:rPr lang="vi-VN" sz="1600"/>
                        <m:t>ỏ </m:t>
                      </m:r>
                      <m:r>
                        <m:rPr>
                          <m:nor/>
                        </m:rPr>
                        <a:rPr lang="vi-VN" sz="1600"/>
                        <m:t>nh</m:t>
                      </m:r>
                      <m:r>
                        <m:rPr>
                          <m:nor/>
                        </m:rPr>
                        <a:rPr lang="vi-VN" sz="1600"/>
                        <m:t>ấ</m:t>
                      </m:r>
                      <m:r>
                        <m:rPr>
                          <m:nor/>
                        </m:rPr>
                        <a:rPr lang="vi-VN" sz="1600"/>
                        <m:t>t</m:t>
                      </m:r>
                      <m:r>
                        <m:rPr>
                          <m:nor/>
                        </m:rPr>
                        <a:rPr lang="vi-VN" sz="1600"/>
                        <m:t> </m:t>
                      </m:r>
                      <m:r>
                        <m:rPr>
                          <m:nor/>
                        </m:rPr>
                        <a:rPr lang="vi-VN" sz="1600"/>
                        <m:t>c</m:t>
                      </m:r>
                      <m:r>
                        <m:rPr>
                          <m:nor/>
                        </m:rPr>
                        <a:rPr lang="vi-VN" sz="1600"/>
                        <m:t>ủ</m:t>
                      </m:r>
                      <m:r>
                        <m:rPr>
                          <m:nor/>
                        </m:rPr>
                        <a:rPr lang="vi-VN" sz="1600"/>
                        <m:t>a</m:t>
                      </m:r>
                      <m:r>
                        <a:rPr lang="en-US" sz="1600" b="0" i="1" smtClean="0">
                          <a:latin typeface="Cambria Math" panose="02040503050406030204" pitchFamily="18" charset="0"/>
                        </a:rPr>
                        <m:t> </m:t>
                      </m:r>
                      <m:r>
                        <a:rPr lang="vi-VN" sz="1600" i="1" smtClean="0">
                          <a:latin typeface="Cambria Math" panose="02040503050406030204" pitchFamily="18" charset="0"/>
                        </a:rPr>
                        <m:t>𝑇</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oMath>
                  </m:oMathPara>
                </a14:m>
                <a:endParaRPr lang="en-US" sz="1600" smtClean="0"/>
              </a:p>
              <a:p>
                <a:pPr lvl="0" algn="just">
                  <a:lnSpc>
                    <a:spcPct val="150000"/>
                  </a:lnSpc>
                </a:pPr>
                <a14:m>
                  <m:oMathPara xmlns:m="http://schemas.openxmlformats.org/officeDocument/2006/math">
                    <m:oMathParaPr>
                      <m:jc m:val="left"/>
                    </m:oMathParaPr>
                    <m:oMath xmlns:m="http://schemas.openxmlformats.org/officeDocument/2006/math">
                      <m:r>
                        <m:rPr>
                          <m:nor/>
                        </m:rPr>
                        <a:rPr lang="vi-VN" sz="1600"/>
                        <m:t>đạ</m:t>
                      </m:r>
                      <m:r>
                        <m:rPr>
                          <m:nor/>
                        </m:rPr>
                        <a:rPr lang="vi-VN" sz="1600"/>
                        <m:t>t</m:t>
                      </m:r>
                      <m:r>
                        <m:rPr>
                          <m:nor/>
                        </m:rPr>
                        <a:rPr lang="en-US" sz="1600"/>
                        <m:t> </m:t>
                      </m:r>
                      <m:r>
                        <m:rPr>
                          <m:nor/>
                        </m:rPr>
                        <a:rPr lang="vi-VN" sz="1600"/>
                        <m:t>đượ</m:t>
                      </m:r>
                      <m:r>
                        <m:rPr>
                          <m:nor/>
                        </m:rPr>
                        <a:rPr lang="vi-VN" sz="1600"/>
                        <m:t>c</m:t>
                      </m:r>
                      <m:r>
                        <m:rPr>
                          <m:nor/>
                        </m:rPr>
                        <a:rPr lang="vi-VN" sz="1600"/>
                        <m:t> </m:t>
                      </m:r>
                      <m:r>
                        <m:rPr>
                          <m:nor/>
                        </m:rPr>
                        <a:rPr lang="vi-VN" sz="1600"/>
                        <m:t>khi</m:t>
                      </m:r>
                      <m:r>
                        <a:rPr lang="en-US" sz="1600" b="0" i="1" smtClean="0">
                          <a:latin typeface="Cambria Math" panose="02040503050406030204" pitchFamily="18" charset="0"/>
                        </a:rPr>
                        <m:t> </m:t>
                      </m:r>
                      <m:r>
                        <a:rPr lang="en-US" sz="1600" i="1" smtClean="0">
                          <a:latin typeface="Cambria Math" panose="02040503050406030204" pitchFamily="18" charset="0"/>
                        </a:rPr>
                        <m:t>𝑥</m:t>
                      </m:r>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3</m:t>
                          </m:r>
                        </m:num>
                        <m:den>
                          <m:r>
                            <a:rPr lang="en-US" sz="1600" i="1">
                              <a:latin typeface="Cambria Math" panose="02040503050406030204" pitchFamily="18" charset="0"/>
                            </a:rPr>
                            <m:t>2</m:t>
                          </m:r>
                        </m:den>
                      </m:f>
                      <m:r>
                        <a:rPr lang="en-US" sz="1600" b="0" i="1" smtClean="0">
                          <a:latin typeface="Cambria Math" panose="02040503050406030204" pitchFamily="18" charset="0"/>
                        </a:rPr>
                        <m:t>.</m:t>
                      </m:r>
                    </m:oMath>
                  </m:oMathPara>
                </a14:m>
                <a:endParaRPr lang="en-US" sz="1600" smtClean="0"/>
              </a:p>
              <a:p>
                <a:pPr lvl="0" algn="just">
                  <a:lnSpc>
                    <a:spcPct val="200000"/>
                  </a:lnSpc>
                </a:pPr>
                <a:r>
                  <a:rPr lang="en-US" sz="1600"/>
                  <a:t>Vậy để có thể về nhà trong thời gian ngắn nhất, anh ấy nên chèo thuyền đến điểm </a:t>
                </a:r>
                <a:r>
                  <a:rPr lang="en-US" sz="1600"/>
                  <a:t>Q </a:t>
                </a:r>
                <a:r>
                  <a:rPr lang="en-US" sz="1600" smtClean="0"/>
                  <a:t>cách P </a:t>
                </a:r>
                <a:r>
                  <a:rPr lang="en-US" sz="1600"/>
                  <a:t>về phía bắc 1,5 km.</a:t>
                </a:r>
                <a:endParaRPr lang="en-US" sz="1600"/>
              </a:p>
            </p:txBody>
          </p:sp>
        </mc:Choice>
        <mc:Fallback>
          <p:sp>
            <p:nvSpPr>
              <p:cNvPr id="7" name="Rectangle 6"/>
              <p:cNvSpPr>
                <a:spLocks noRot="1" noChangeAspect="1" noMove="1" noResize="1" noEditPoints="1" noAdjustHandles="1" noChangeArrowheads="1" noChangeShapeType="1" noTextEdit="1"/>
              </p:cNvSpPr>
              <p:nvPr/>
            </p:nvSpPr>
            <p:spPr>
              <a:xfrm>
                <a:off x="771275" y="1117381"/>
                <a:ext cx="7635237" cy="2598596"/>
              </a:xfrm>
              <a:prstGeom prst="rect">
                <a:avLst/>
              </a:prstGeom>
              <a:blipFill>
                <a:blip r:embed="rId3"/>
                <a:stretch>
                  <a:fillRect l="-479" r="-399"/>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16538909">
            <a:off x="8075046" y="3319383"/>
            <a:ext cx="1633006" cy="1635886"/>
          </a:xfrm>
          <a:prstGeom prst="rect">
            <a:avLst/>
          </a:prstGeom>
        </p:spPr>
      </p:pic>
      <p:pic>
        <p:nvPicPr>
          <p:cNvPr id="3" name="Picture 2"/>
          <p:cNvPicPr>
            <a:picLocks noChangeAspect="1"/>
          </p:cNvPicPr>
          <p:nvPr/>
        </p:nvPicPr>
        <p:blipFill>
          <a:blip r:embed="rId5"/>
          <a:stretch>
            <a:fillRect/>
          </a:stretch>
        </p:blipFill>
        <p:spPr>
          <a:xfrm>
            <a:off x="771275" y="4517191"/>
            <a:ext cx="1476198" cy="292498"/>
          </a:xfrm>
          <a:prstGeom prst="rect">
            <a:avLst/>
          </a:prstGeom>
        </p:spPr>
      </p:pic>
    </p:spTree>
    <p:extLst>
      <p:ext uri="{BB962C8B-B14F-4D97-AF65-F5344CB8AC3E}">
        <p14:creationId xmlns:p14="http://schemas.microsoft.com/office/powerpoint/2010/main" val="998264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8" name="Rectangle 7"/>
          <p:cNvSpPr/>
          <p:nvPr/>
        </p:nvSpPr>
        <p:spPr>
          <a:xfrm>
            <a:off x="506899" y="389263"/>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7" name="Rectangle 6"/>
              <p:cNvSpPr/>
              <p:nvPr/>
            </p:nvSpPr>
            <p:spPr>
              <a:xfrm>
                <a:off x="506900" y="741758"/>
                <a:ext cx="8072558" cy="3787191"/>
              </a:xfrm>
              <a:prstGeom prst="rect">
                <a:avLst/>
              </a:prstGeom>
            </p:spPr>
            <p:txBody>
              <a:bodyPr wrap="square">
                <a:spAutoFit/>
              </a:bodyPr>
              <a:lstStyle/>
              <a:p>
                <a:pPr lvl="0" algn="just">
                  <a:lnSpc>
                    <a:spcPct val="160000"/>
                  </a:lnSpc>
                </a:pPr>
                <a14:m>
                  <m:oMathPara xmlns:m="http://schemas.openxmlformats.org/officeDocument/2006/math">
                    <m:oMathParaPr>
                      <m:jc m:val="left"/>
                    </m:oMathParaPr>
                    <m:oMath xmlns:m="http://schemas.openxmlformats.org/officeDocument/2006/math">
                      <m:r>
                        <m:rPr>
                          <m:nor/>
                        </m:rPr>
                        <a:rPr lang="de-DE" sz="1600" smtClean="0"/>
                        <m:t>b</m:t>
                      </m:r>
                      <m:r>
                        <m:rPr>
                          <m:nor/>
                        </m:rPr>
                        <a:rPr lang="de-DE" sz="1600" smtClean="0"/>
                        <m:t>) </m:t>
                      </m:r>
                      <m:r>
                        <m:rPr>
                          <m:nor/>
                        </m:rPr>
                        <a:rPr lang="de-DE" sz="1600" smtClean="0"/>
                        <m:t>Khi</m:t>
                      </m:r>
                      <m:r>
                        <m:rPr>
                          <m:nor/>
                        </m:rPr>
                        <a:rPr lang="de-DE" sz="1600" smtClean="0"/>
                        <m:t> </m:t>
                      </m:r>
                      <m:sSub>
                        <m:sSubPr>
                          <m:ctrlPr>
                            <a:rPr lang="de-DE"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1</m:t>
                          </m:r>
                        </m:sub>
                      </m:sSub>
                      <m:r>
                        <a:rPr lang="de-DE" sz="1600" i="1">
                          <a:latin typeface="Cambria Math" panose="02040503050406030204" pitchFamily="18" charset="0"/>
                        </a:rPr>
                        <m:t>=</m:t>
                      </m:r>
                      <m:sSub>
                        <m:sSubPr>
                          <m:ctrlPr>
                            <a:rPr lang="de-DE"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2</m:t>
                          </m:r>
                        </m:sub>
                      </m:sSub>
                      <m:r>
                        <a:rPr lang="de-DE" sz="1600" i="1">
                          <a:latin typeface="Cambria Math" panose="02040503050406030204" pitchFamily="18" charset="0"/>
                        </a:rPr>
                        <m:t>=5 </m:t>
                      </m:r>
                      <m:r>
                        <m:rPr>
                          <m:nor/>
                        </m:rPr>
                        <a:rPr lang="de-DE" sz="1600"/>
                        <m:t>(</m:t>
                      </m:r>
                      <m:r>
                        <m:rPr>
                          <m:nor/>
                        </m:rPr>
                        <a:rPr lang="de-DE" sz="1600"/>
                        <m:t>km</m:t>
                      </m:r>
                      <m:r>
                        <m:rPr>
                          <m:nor/>
                        </m:rPr>
                        <a:rPr lang="de-DE" sz="1600"/>
                        <m:t>/</m:t>
                      </m:r>
                      <m:r>
                        <m:rPr>
                          <m:nor/>
                        </m:rPr>
                        <a:rPr lang="de-DE" sz="1600"/>
                        <m:t>h</m:t>
                      </m:r>
                      <m:r>
                        <m:rPr>
                          <m:nor/>
                        </m:rPr>
                        <a:rPr lang="de-DE" sz="1600"/>
                        <m:t>) </m:t>
                      </m:r>
                      <m:r>
                        <m:rPr>
                          <m:nor/>
                        </m:rPr>
                        <a:rPr lang="de-DE" sz="1600"/>
                        <m:t>th</m:t>
                      </m:r>
                      <m:r>
                        <m:rPr>
                          <m:nor/>
                        </m:rPr>
                        <a:rPr lang="de-DE" sz="1600"/>
                        <m:t>ì</m:t>
                      </m:r>
                      <m:r>
                        <a:rPr lang="en-US" sz="1600" b="0" i="1" smtClean="0">
                          <a:latin typeface="Cambria Math" panose="02040503050406030204" pitchFamily="18" charset="0"/>
                        </a:rPr>
                        <m:t> </m:t>
                      </m:r>
                      <m:r>
                        <a:rPr lang="de-DE" sz="1600" i="1" smtClean="0">
                          <a:latin typeface="Cambria Math" panose="02040503050406030204" pitchFamily="18" charset="0"/>
                        </a:rPr>
                        <m:t>𝑇</m:t>
                      </m:r>
                      <m:r>
                        <a:rPr lang="de-DE" sz="1600" i="1" smtClean="0">
                          <a:latin typeface="Cambria Math" panose="02040503050406030204" pitchFamily="18" charset="0"/>
                        </a:rPr>
                        <m:t>(</m:t>
                      </m:r>
                      <m:r>
                        <a:rPr lang="de-DE" sz="1600" i="1" smtClean="0">
                          <a:latin typeface="Cambria Math" panose="02040503050406030204" pitchFamily="18" charset="0"/>
                        </a:rPr>
                        <m:t>𝑥</m:t>
                      </m:r>
                      <m:r>
                        <a:rPr lang="en-US" sz="1600" b="0" i="1" smtClean="0">
                          <a:latin typeface="Cambria Math" panose="02040503050406030204" pitchFamily="18" charset="0"/>
                        </a:rPr>
                        <m:t>)</m:t>
                      </m:r>
                      <m:r>
                        <a:rPr lang="de-DE" sz="1600" i="1" smtClean="0">
                          <a:latin typeface="Cambria Math" panose="02040503050406030204" pitchFamily="18" charset="0"/>
                        </a:rPr>
                        <m:t>=</m:t>
                      </m:r>
                      <m:f>
                        <m:fPr>
                          <m:ctrlPr>
                            <a:rPr lang="de-DE" sz="1600" i="1" smtClean="0">
                              <a:latin typeface="Cambria Math" panose="02040503050406030204" pitchFamily="18" charset="0"/>
                            </a:rPr>
                          </m:ctrlPr>
                        </m:fPr>
                        <m:num>
                          <m:rad>
                            <m:radPr>
                              <m:degHide m:val="on"/>
                              <m:ctrlPr>
                                <a:rPr lang="de-DE" sz="1600" i="1" smtClean="0">
                                  <a:latin typeface="Cambria Math" panose="02040503050406030204" pitchFamily="18" charset="0"/>
                                </a:rPr>
                              </m:ctrlPr>
                            </m:radPr>
                            <m:deg/>
                            <m:e>
                              <m:r>
                                <a:rPr lang="en-US" sz="1600" b="0" i="1" smtClean="0">
                                  <a:latin typeface="Cambria Math" panose="02040503050406030204" pitchFamily="18" charset="0"/>
                                </a:rPr>
                                <m:t>4+</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e>
                          </m:rad>
                        </m:num>
                        <m:den>
                          <m:r>
                            <a:rPr lang="en-US" sz="1600" b="0" i="1" smtClean="0">
                              <a:latin typeface="Cambria Math" panose="02040503050406030204" pitchFamily="18" charset="0"/>
                            </a:rPr>
                            <m:t>5</m:t>
                          </m:r>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6−</m:t>
                          </m:r>
                          <m:r>
                            <a:rPr lang="en-US" sz="1600" b="0" i="1" smtClean="0">
                              <a:latin typeface="Cambria Math" panose="02040503050406030204" pitchFamily="18" charset="0"/>
                            </a:rPr>
                            <m:t>𝑥</m:t>
                          </m:r>
                        </m:num>
                        <m:den>
                          <m:r>
                            <a:rPr lang="en-US" sz="1600" b="0" i="1" smtClean="0">
                              <a:latin typeface="Cambria Math" panose="02040503050406030204" pitchFamily="18" charset="0"/>
                            </a:rPr>
                            <m:t>5</m:t>
                          </m:r>
                        </m:den>
                      </m:f>
                      <m:r>
                        <a:rPr lang="en-US" sz="1600" b="0" i="1" smtClean="0">
                          <a:latin typeface="Cambria Math" panose="02040503050406030204" pitchFamily="18" charset="0"/>
                        </a:rPr>
                        <m:t>, </m:t>
                      </m:r>
                      <m:r>
                        <a:rPr lang="en-US" sz="1600" b="0" i="1" smtClean="0">
                          <a:latin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0;6</m:t>
                          </m:r>
                        </m:e>
                      </m:d>
                    </m:oMath>
                  </m:oMathPara>
                </a14:m>
                <a:endParaRPr kumimoji="0" lang="en-US" sz="1600" b="0" i="0" u="none" strike="noStrike" kern="0" cap="none" spc="0" normalizeH="0" baseline="0" noProof="0" smtClean="0">
                  <a:ln>
                    <a:noFill/>
                  </a:ln>
                  <a:solidFill>
                    <a:srgbClr val="000000"/>
                  </a:solidFill>
                  <a:effectLst/>
                  <a:uLnTx/>
                  <a:uFillTx/>
                  <a:latin typeface="Arial"/>
                  <a:cs typeface="Arial"/>
                  <a:sym typeface="Arial"/>
                </a:endParaRPr>
              </a:p>
              <a:p>
                <a:pPr lvl="0" algn="just">
                  <a:lnSpc>
                    <a:spcPct val="160000"/>
                  </a:lnSpc>
                </a:pPr>
                <a:r>
                  <a:rPr lang="en-US" sz="1600"/>
                  <a:t>Khi </a:t>
                </a:r>
                <a:r>
                  <a:rPr lang="en-US" sz="1600" smtClean="0"/>
                  <a:t>đó</a:t>
                </a:r>
              </a:p>
              <a:p>
                <a:pPr lvl="0" algn="just">
                  <a:lnSpc>
                    <a:spcPct val="160000"/>
                  </a:lnSpc>
                </a:pPr>
                <a14:m>
                  <m:oMathPara xmlns:m="http://schemas.openxmlformats.org/officeDocument/2006/math">
                    <m:oMathParaPr>
                      <m:jc m:val="center"/>
                    </m:oMathParaPr>
                    <m:oMath xmlns:m="http://schemas.openxmlformats.org/officeDocument/2006/math">
                      <m:sSup>
                        <m:sSupPr>
                          <m:ctrlPr>
                            <a:rPr lang="en-US" sz="1600" b="0" i="1" smtClean="0">
                              <a:latin typeface="Cambria Math" panose="02040503050406030204" pitchFamily="18" charset="0"/>
                            </a:rPr>
                          </m:ctrlPr>
                        </m:sSupPr>
                        <m:e>
                          <m:r>
                            <a:rPr lang="de-DE" sz="1600" i="1">
                              <a:latin typeface="Cambria Math" panose="02040503050406030204" pitchFamily="18" charset="0"/>
                            </a:rPr>
                            <m:t>𝑇</m:t>
                          </m:r>
                        </m:e>
                        <m:sup>
                          <m:r>
                            <a:rPr lang="en-US" sz="1600" b="0" i="1" smtClean="0">
                              <a:latin typeface="Cambria Math" panose="02040503050406030204" pitchFamily="18" charset="0"/>
                            </a:rPr>
                            <m:t>′</m:t>
                          </m:r>
                        </m:sup>
                      </m:sSup>
                      <m:d>
                        <m:dPr>
                          <m:ctrlPr>
                            <a:rPr lang="de-DE" sz="1600" b="0" i="1" smtClean="0">
                              <a:latin typeface="Cambria Math" panose="02040503050406030204" pitchFamily="18" charset="0"/>
                            </a:rPr>
                          </m:ctrlPr>
                        </m:dPr>
                        <m:e>
                          <m:r>
                            <a:rPr lang="de-DE" sz="1600" i="1">
                              <a:latin typeface="Cambria Math" panose="02040503050406030204" pitchFamily="18" charset="0"/>
                            </a:rPr>
                            <m:t>𝑥</m:t>
                          </m:r>
                        </m:e>
                      </m:d>
                      <m:r>
                        <a:rPr lang="de-DE" sz="1600" i="1">
                          <a:latin typeface="Cambria Math" panose="02040503050406030204" pitchFamily="18" charset="0"/>
                        </a:rPr>
                        <m:t>=</m:t>
                      </m:r>
                      <m:f>
                        <m:fPr>
                          <m:ctrlPr>
                            <a:rPr lang="de-DE" sz="1600" i="1">
                              <a:latin typeface="Cambria Math" panose="02040503050406030204" pitchFamily="18" charset="0"/>
                            </a:rPr>
                          </m:ctrlPr>
                        </m:fPr>
                        <m:num>
                          <m:r>
                            <a:rPr lang="en-US" sz="1600" b="0" i="1" smtClean="0">
                              <a:latin typeface="Cambria Math" panose="02040503050406030204" pitchFamily="18" charset="0"/>
                            </a:rPr>
                            <m:t>𝑥</m:t>
                          </m:r>
                        </m:num>
                        <m:den>
                          <m:r>
                            <a:rPr lang="en-US" sz="1600" i="1">
                              <a:latin typeface="Cambria Math" panose="02040503050406030204" pitchFamily="18" charset="0"/>
                            </a:rPr>
                            <m:t>5</m:t>
                          </m:r>
                          <m:rad>
                            <m:radPr>
                              <m:degHide m:val="on"/>
                              <m:ctrlPr>
                                <a:rPr lang="de-DE" sz="1600" i="1">
                                  <a:latin typeface="Cambria Math" panose="02040503050406030204" pitchFamily="18" charset="0"/>
                                </a:rPr>
                              </m:ctrlPr>
                            </m:radPr>
                            <m:deg/>
                            <m:e>
                              <m:r>
                                <a:rPr lang="en-US" sz="1600" i="1">
                                  <a:latin typeface="Cambria Math" panose="02040503050406030204" pitchFamily="18" charset="0"/>
                                </a:rPr>
                                <m:t>4+</m:t>
                              </m:r>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e>
                          </m:rad>
                        </m:den>
                      </m:f>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1</m:t>
                          </m:r>
                        </m:num>
                        <m:den>
                          <m:r>
                            <a:rPr lang="en-US" sz="1600" i="1">
                              <a:latin typeface="Cambria Math" panose="02040503050406030204" pitchFamily="18" charset="0"/>
                            </a:rPr>
                            <m:t>5</m:t>
                          </m:r>
                        </m:den>
                      </m:f>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5</m:t>
                          </m:r>
                        </m:den>
                      </m:f>
                      <m:d>
                        <m:dPr>
                          <m:ctrlPr>
                            <a:rPr lang="en-US" sz="1600" i="1" smtClean="0">
                              <a:latin typeface="Cambria Math" panose="02040503050406030204" pitchFamily="18" charset="0"/>
                            </a:rPr>
                          </m:ctrlPr>
                        </m:dPr>
                        <m:e>
                          <m:f>
                            <m:fPr>
                              <m:ctrlPr>
                                <a:rPr lang="de-DE" sz="1600" i="1">
                                  <a:latin typeface="Cambria Math" panose="02040503050406030204" pitchFamily="18" charset="0"/>
                                </a:rPr>
                              </m:ctrlPr>
                            </m:fPr>
                            <m:num>
                              <m:r>
                                <a:rPr lang="en-US" sz="1600" i="1">
                                  <a:latin typeface="Cambria Math" panose="02040503050406030204" pitchFamily="18" charset="0"/>
                                </a:rPr>
                                <m:t>𝑥</m:t>
                              </m:r>
                            </m:num>
                            <m:den>
                              <m:rad>
                                <m:radPr>
                                  <m:degHide m:val="on"/>
                                  <m:ctrlPr>
                                    <a:rPr lang="de-DE" sz="1600" i="1">
                                      <a:latin typeface="Cambria Math" panose="02040503050406030204" pitchFamily="18" charset="0"/>
                                    </a:rPr>
                                  </m:ctrlPr>
                                </m:radPr>
                                <m:deg/>
                                <m:e>
                                  <m:r>
                                    <a:rPr lang="en-US" sz="1600" i="1">
                                      <a:latin typeface="Cambria Math" panose="02040503050406030204" pitchFamily="18" charset="0"/>
                                    </a:rPr>
                                    <m:t>4+</m:t>
                                  </m:r>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e>
                              </m:rad>
                            </m:den>
                          </m:f>
                          <m:r>
                            <a:rPr lang="en-US" sz="1600" b="0" i="1" smtClean="0">
                              <a:latin typeface="Cambria Math" panose="02040503050406030204" pitchFamily="18" charset="0"/>
                            </a:rPr>
                            <m:t>−1</m:t>
                          </m:r>
                        </m:e>
                      </m:d>
                      <m:r>
                        <a:rPr lang="en-US" sz="1600" b="0" i="1" smtClean="0">
                          <a:latin typeface="Cambria Math" panose="02040503050406030204" pitchFamily="18" charset="0"/>
                        </a:rPr>
                        <m:t>&lt;0, </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𝑥</m:t>
                      </m:r>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0;6</m:t>
                          </m:r>
                        </m:e>
                      </m:d>
                    </m:oMath>
                  </m:oMathPara>
                </a14:m>
                <a:endParaRPr kumimoji="0" lang="en-US" sz="1600" b="0" i="0" u="none" strike="noStrike" kern="0" cap="none" spc="0" normalizeH="0" baseline="0" noProof="0" smtClean="0">
                  <a:ln>
                    <a:noFill/>
                  </a:ln>
                  <a:solidFill>
                    <a:srgbClr val="000000"/>
                  </a:solidFill>
                  <a:effectLst/>
                  <a:uLnTx/>
                  <a:uFillTx/>
                  <a:latin typeface="Arial"/>
                  <a:cs typeface="Arial"/>
                  <a:sym typeface="Arial"/>
                </a:endParaRPr>
              </a:p>
              <a:p>
                <a:pPr lvl="0" algn="just">
                  <a:lnSpc>
                    <a:spcPct val="160000"/>
                  </a:lnSpc>
                </a:pPr>
                <a:r>
                  <a:rPr lang="vi-VN" sz="1600"/>
                  <a:t>Hàm số </a:t>
                </a:r>
                <a14:m>
                  <m:oMath xmlns:m="http://schemas.openxmlformats.org/officeDocument/2006/math">
                    <m:r>
                      <a:rPr lang="vi-VN" sz="1600" i="1" smtClean="0">
                        <a:latin typeface="Cambria Math" panose="02040503050406030204" pitchFamily="18" charset="0"/>
                      </a:rPr>
                      <m:t>𝑇</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oMath>
                </a14:m>
                <a:r>
                  <a:rPr lang="vi-VN" sz="1600"/>
                  <a:t> nghịch biến trên đoạn </a:t>
                </a:r>
                <a14:m>
                  <m:oMath xmlns:m="http://schemas.openxmlformats.org/officeDocument/2006/math">
                    <m:r>
                      <a:rPr lang="vi-VN" sz="1600" i="1" smtClean="0">
                        <a:latin typeface="Cambria Math" panose="02040503050406030204" pitchFamily="18" charset="0"/>
                      </a:rPr>
                      <m:t>[0; 6] </m:t>
                    </m:r>
                  </m:oMath>
                </a14:m>
                <a:r>
                  <a:rPr lang="vi-VN" sz="1600"/>
                  <a:t>nên giá trị nhỏ nhất của </a:t>
                </a:r>
                <a14:m>
                  <m:oMath xmlns:m="http://schemas.openxmlformats.org/officeDocument/2006/math">
                    <m:r>
                      <a:rPr lang="vi-VN" sz="1600" i="1" smtClean="0">
                        <a:latin typeface="Cambria Math" panose="02040503050406030204" pitchFamily="18" charset="0"/>
                      </a:rPr>
                      <m:t>𝑇</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oMath>
                </a14:m>
                <a:r>
                  <a:rPr lang="vi-VN" sz="1600"/>
                  <a:t> đạt được khi </a:t>
                </a:r>
                <a:r>
                  <a:rPr lang="en-US" sz="1600" smtClean="0"/>
                  <a:t>     </a:t>
                </a:r>
                <a14:m>
                  <m:oMath xmlns:m="http://schemas.openxmlformats.org/officeDocument/2006/math">
                    <m:r>
                      <a:rPr lang="vi-VN" sz="1600" i="1" smtClean="0">
                        <a:latin typeface="Cambria Math" panose="02040503050406030204" pitchFamily="18" charset="0"/>
                      </a:rPr>
                      <m:t>𝑥</m:t>
                    </m:r>
                    <m:r>
                      <a:rPr lang="vi-VN" sz="1600" i="1" smtClean="0">
                        <a:latin typeface="Cambria Math" panose="02040503050406030204" pitchFamily="18" charset="0"/>
                      </a:rPr>
                      <m:t>=6</m:t>
                    </m:r>
                    <m:r>
                      <a:rPr lang="en-US" sz="1600" b="0" i="0" smtClean="0">
                        <a:latin typeface="Cambria Math" panose="02040503050406030204" pitchFamily="18" charset="0"/>
                      </a:rPr>
                      <m:t>,</m:t>
                    </m:r>
                  </m:oMath>
                </a14:m>
                <a:r>
                  <a:rPr lang="en-US" sz="1600" smtClean="0"/>
                  <a:t> </a:t>
                </a:r>
                <a:r>
                  <a:rPr lang="vi-VN" sz="1600"/>
                  <a:t>tức là khi Q trùng B</a:t>
                </a:r>
                <a:r>
                  <a:rPr lang="vi-VN" sz="1600"/>
                  <a:t>. </a:t>
                </a:r>
                <a:endParaRPr lang="en-US" sz="1600" smtClean="0"/>
              </a:p>
              <a:p>
                <a:pPr lvl="0" algn="just">
                  <a:lnSpc>
                    <a:spcPct val="160000"/>
                  </a:lnSpc>
                </a:pPr>
                <a:r>
                  <a:rPr lang="vi-VN" sz="1600" smtClean="0"/>
                  <a:t>Vậy </a:t>
                </a:r>
                <a:r>
                  <a:rPr lang="vi-VN" sz="1600"/>
                  <a:t>nếu chiếc thuyền được gắn thêm động cơ và chạy với </a:t>
                </a:r>
                <a:r>
                  <a:rPr lang="vi-VN" sz="1600"/>
                  <a:t>vận </a:t>
                </a:r>
                <a:r>
                  <a:rPr lang="vi-VN" sz="1600" smtClean="0"/>
                  <a:t>tốc</a:t>
                </a:r>
                <a:r>
                  <a:rPr lang="en-US" sz="1600" smtClean="0"/>
                  <a:t> </a:t>
                </a:r>
                <a:r>
                  <a:rPr lang="vi-VN" sz="1600" smtClean="0"/>
                  <a:t>5 </a:t>
                </a:r>
                <a:r>
                  <a:rPr lang="vi-VN" sz="1600"/>
                  <a:t>km/h thì anh ấy có thể lựa chọn quãng đường đi ngắn nhất là AB, tức là đi thuyền thẳng </a:t>
                </a:r>
                <a:r>
                  <a:rPr lang="vi-VN" sz="1600"/>
                  <a:t>từ </a:t>
                </a:r>
                <a:r>
                  <a:rPr lang="vi-VN" sz="1600" smtClean="0"/>
                  <a:t>A</a:t>
                </a:r>
                <a:r>
                  <a:rPr lang="en-US" sz="1600" smtClean="0"/>
                  <a:t> </a:t>
                </a:r>
                <a:r>
                  <a:rPr lang="vi-VN" sz="1600" smtClean="0"/>
                  <a:t>về </a:t>
                </a:r>
                <a:r>
                  <a:rPr lang="vi-VN" sz="1600"/>
                  <a:t>B.</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7" name="Rectangle 6"/>
              <p:cNvSpPr>
                <a:spLocks noRot="1" noChangeAspect="1" noMove="1" noResize="1" noEditPoints="1" noAdjustHandles="1" noChangeArrowheads="1" noChangeShapeType="1" noTextEdit="1"/>
              </p:cNvSpPr>
              <p:nvPr/>
            </p:nvSpPr>
            <p:spPr>
              <a:xfrm>
                <a:off x="506900" y="741758"/>
                <a:ext cx="8072558" cy="3787191"/>
              </a:xfrm>
              <a:prstGeom prst="rect">
                <a:avLst/>
              </a:prstGeom>
              <a:blipFill>
                <a:blip r:embed="rId3"/>
                <a:stretch>
                  <a:fillRect l="-378" r="-453"/>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16538909">
            <a:off x="8075046" y="3319383"/>
            <a:ext cx="1633006" cy="1635886"/>
          </a:xfrm>
          <a:prstGeom prst="rect">
            <a:avLst/>
          </a:prstGeom>
        </p:spPr>
      </p:pic>
    </p:spTree>
    <p:extLst>
      <p:ext uri="{BB962C8B-B14F-4D97-AF65-F5344CB8AC3E}">
        <p14:creationId xmlns:p14="http://schemas.microsoft.com/office/powerpoint/2010/main" val="1683440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up)">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up)">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up)">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DC672"/>
        </a:solidFill>
        <a:effectLst/>
      </p:bgPr>
    </p:bg>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12589631">
            <a:off x="8392380" y="4230527"/>
            <a:ext cx="1248801" cy="1279203"/>
          </a:xfrm>
          <a:prstGeom prst="rect">
            <a:avLst/>
          </a:prstGeom>
        </p:spPr>
      </p:pic>
      <p:grpSp>
        <p:nvGrpSpPr>
          <p:cNvPr id="9" name="Group 8"/>
          <p:cNvGrpSpPr/>
          <p:nvPr/>
        </p:nvGrpSpPr>
        <p:grpSpPr>
          <a:xfrm>
            <a:off x="349857" y="142814"/>
            <a:ext cx="8412480" cy="4844819"/>
            <a:chOff x="349857" y="142814"/>
            <a:chExt cx="8412480" cy="4844819"/>
          </a:xfrm>
        </p:grpSpPr>
        <p:sp>
          <p:nvSpPr>
            <p:cNvPr id="29" name="Rounded Rectangle 28"/>
            <p:cNvSpPr/>
            <p:nvPr/>
          </p:nvSpPr>
          <p:spPr>
            <a:xfrm>
              <a:off x="453224" y="286490"/>
              <a:ext cx="1995779" cy="54364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defTabSz="457200">
                <a:buClrTx/>
                <a:defRPr/>
              </a:pPr>
              <a:r>
                <a:rPr lang="en-US" sz="2200" b="1" kern="1200" smtClean="0">
                  <a:solidFill>
                    <a:schemeClr val="accent4">
                      <a:lumMod val="10000"/>
                    </a:schemeClr>
                  </a:solidFill>
                  <a:latin typeface="Arial" panose="020B0604020202020204" pitchFamily="34" charset="0"/>
                  <a:cs typeface="Arial" panose="020B0604020202020204" pitchFamily="34" charset="0"/>
                </a:rPr>
                <a:t>Luyện tập </a:t>
              </a:r>
              <a:r>
                <a:rPr lang="en-US" sz="2200" b="1" kern="1200" smtClean="0">
                  <a:solidFill>
                    <a:schemeClr val="accent4">
                      <a:lumMod val="10000"/>
                    </a:schemeClr>
                  </a:solidFill>
                  <a:latin typeface="Arial" panose="020B0604020202020204" pitchFamily="34" charset="0"/>
                  <a:cs typeface="Arial" panose="020B0604020202020204" pitchFamily="34" charset="0"/>
                </a:rPr>
                <a:t>1</a:t>
              </a:r>
              <a:endParaRPr lang="en-US" sz="2200" b="1" kern="1200">
                <a:solidFill>
                  <a:schemeClr val="accent4">
                    <a:lumMod val="10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Rectangle 14"/>
                <p:cNvSpPr/>
                <p:nvPr/>
              </p:nvSpPr>
              <p:spPr>
                <a:xfrm>
                  <a:off x="2719347" y="142814"/>
                  <a:ext cx="6042990" cy="830997"/>
                </a:xfrm>
                <a:prstGeom prst="rect">
                  <a:avLst/>
                </a:prstGeom>
              </p:spPr>
              <p:txBody>
                <a:bodyPr wrap="square">
                  <a:spAutoFit/>
                </a:bodyPr>
                <a:lstStyle/>
                <a:p>
                  <a:pPr algn="just">
                    <a:lnSpc>
                      <a:spcPct val="150000"/>
                    </a:lnSpc>
                  </a:pPr>
                  <a:r>
                    <a:rPr lang="vi-VN" sz="1600" smtClean="0">
                      <a:latin typeface="+mn-lt"/>
                      <a:ea typeface="Malgun Gothic" panose="020B0503020000020004" pitchFamily="34" charset="-127"/>
                      <a:cs typeface="Times New Roman" panose="02020603050405020304" pitchFamily="18" charset="0"/>
                    </a:rPr>
                    <a:t>Một </a:t>
                  </a:r>
                  <a:r>
                    <a:rPr lang="vi-VN" sz="1600" smtClean="0">
                      <a:latin typeface="+mn-lt"/>
                      <a:ea typeface="Malgun Gothic" panose="020B0503020000020004" pitchFamily="34" charset="-127"/>
                      <a:cs typeface="Times New Roman" panose="02020603050405020304" pitchFamily="18" charset="0"/>
                    </a:rPr>
                    <a:t>vật được ném từ mặt đất lên trời xiên góc</a:t>
                  </a:r>
                  <a:r>
                    <a:rPr lang="en-US" sz="1600" smtClean="0">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cs typeface="Times New Roman" panose="02020603050405020304" pitchFamily="18" charset="0"/>
                        </a:rPr>
                        <m:t>𝛼</m:t>
                      </m:r>
                    </m:oMath>
                  </a14:m>
                  <a:r>
                    <a:rPr lang="en-US" sz="1600" smtClean="0">
                      <a:latin typeface="+mn-lt"/>
                      <a:ea typeface="Malgun Gothic" panose="020B0503020000020004" pitchFamily="34" charset="-127"/>
                      <a:cs typeface="Times New Roman" panose="02020603050405020304" pitchFamily="18" charset="0"/>
                    </a:rPr>
                    <a:t> </a:t>
                  </a:r>
                  <a:r>
                    <a:rPr lang="vi-VN" sz="1600">
                      <a:latin typeface="+mn-lt"/>
                      <a:ea typeface="Malgun Gothic" panose="020B0503020000020004" pitchFamily="34" charset="-127"/>
                      <a:cs typeface="Times New Roman" panose="02020603050405020304" pitchFamily="18" charset="0"/>
                    </a:rPr>
                    <a:t>so với phương nằm </a:t>
                  </a:r>
                  <a:r>
                    <a:rPr lang="vi-VN" sz="1600">
                      <a:latin typeface="+mn-lt"/>
                      <a:ea typeface="Malgun Gothic" panose="020B0503020000020004" pitchFamily="34" charset="-127"/>
                      <a:cs typeface="Times New Roman" panose="02020603050405020304" pitchFamily="18" charset="0"/>
                    </a:rPr>
                    <a:t>ngang </a:t>
                  </a:r>
                  <a:r>
                    <a:rPr lang="vi-VN" sz="1600" smtClean="0">
                      <a:latin typeface="+mn-lt"/>
                      <a:ea typeface="Malgun Gothic" panose="020B0503020000020004" pitchFamily="34" charset="-127"/>
                      <a:cs typeface="Times New Roman" panose="02020603050405020304" pitchFamily="18" charset="0"/>
                    </a:rPr>
                    <a:t>với</a:t>
                  </a:r>
                  <a:r>
                    <a:rPr lang="en-US" sz="1600" smtClean="0">
                      <a:latin typeface="+mn-lt"/>
                      <a:ea typeface="Malgun Gothic" panose="020B0503020000020004" pitchFamily="34" charset="-127"/>
                      <a:cs typeface="Times New Roman" panose="02020603050405020304" pitchFamily="18" charset="0"/>
                    </a:rPr>
                    <a:t> </a:t>
                  </a:r>
                  <a:r>
                    <a:rPr lang="vi-VN" sz="1600" smtClean="0">
                      <a:latin typeface="+mn-lt"/>
                      <a:ea typeface="Malgun Gothic" panose="020B0503020000020004" pitchFamily="34" charset="-127"/>
                      <a:cs typeface="Times New Roman" panose="02020603050405020304" pitchFamily="18" charset="0"/>
                    </a:rPr>
                    <a:t>vận </a:t>
                  </a:r>
                  <a:r>
                    <a:rPr lang="vi-VN" sz="1600">
                      <a:latin typeface="+mn-lt"/>
                      <a:ea typeface="Malgun Gothic" panose="020B0503020000020004" pitchFamily="34" charset="-127"/>
                      <a:cs typeface="Times New Roman" panose="02020603050405020304" pitchFamily="18" charset="0"/>
                    </a:rPr>
                    <a:t>tốc ban </a:t>
                  </a:r>
                  <a:r>
                    <a:rPr lang="vi-VN" sz="1600">
                      <a:latin typeface="+mn-lt"/>
                      <a:ea typeface="Malgun Gothic" panose="020B0503020000020004" pitchFamily="34" charset="-127"/>
                      <a:cs typeface="Times New Roman" panose="02020603050405020304" pitchFamily="18" charset="0"/>
                    </a:rPr>
                    <a:t>đầu </a:t>
                  </a:r>
                  <a14:m>
                    <m:oMath xmlns:m="http://schemas.openxmlformats.org/officeDocument/2006/math">
                      <m:sSub>
                        <m:sSubPr>
                          <m:ctrlPr>
                            <a:rPr lang="vi-VN" sz="1600" i="1" smtClean="0">
                              <a:latin typeface="Cambria Math" panose="02040503050406030204" pitchFamily="18" charset="0"/>
                              <a:ea typeface="Malgun Gothic" panose="020B0503020000020004" pitchFamily="34" charset="-127"/>
                              <a:cs typeface="Times New Roman" panose="02020603050405020304" pitchFamily="18" charset="0"/>
                            </a:rPr>
                          </m:ctrlPr>
                        </m:sSubPr>
                        <m:e>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𝑣</m:t>
                          </m:r>
                        </m:e>
                        <m:sub>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𝑜</m:t>
                          </m:r>
                        </m:sub>
                      </m:sSub>
                      <m:r>
                        <a:rPr lang="vi-VN" sz="1600" i="1" smtClean="0">
                          <a:latin typeface="Cambria Math" panose="02040503050406030204" pitchFamily="18" charset="0"/>
                          <a:ea typeface="Malgun Gothic" panose="020B0503020000020004" pitchFamily="34" charset="-127"/>
                          <a:cs typeface="Times New Roman" panose="02020603050405020304" pitchFamily="18" charset="0"/>
                        </a:rPr>
                        <m:t>=</m:t>
                      </m:r>
                      <m:r>
                        <a:rPr lang="vi-VN" sz="1600" i="1" smtClean="0">
                          <a:latin typeface="Cambria Math" panose="02040503050406030204" pitchFamily="18" charset="0"/>
                          <a:ea typeface="Malgun Gothic" panose="020B0503020000020004" pitchFamily="34" charset="-127"/>
                          <a:cs typeface="Times New Roman" panose="02020603050405020304" pitchFamily="18" charset="0"/>
                        </a:rPr>
                        <m:t>9</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600">
                      <a:latin typeface="+mn-lt"/>
                      <a:ea typeface="Malgun Gothic" panose="020B0503020000020004" pitchFamily="34" charset="-127"/>
                      <a:cs typeface="Times New Roman" panose="02020603050405020304" pitchFamily="18" charset="0"/>
                    </a:rPr>
                    <a:t>m/s (H.2.10</a:t>
                  </a:r>
                  <a:r>
                    <a:rPr lang="vi-VN" sz="1600">
                      <a:latin typeface="+mn-lt"/>
                      <a:ea typeface="Malgun Gothic" panose="020B0503020000020004" pitchFamily="34" charset="-127"/>
                      <a:cs typeface="Times New Roman" panose="02020603050405020304" pitchFamily="18" charset="0"/>
                    </a:rPr>
                    <a:t>). </a:t>
                  </a:r>
                  <a:endParaRPr lang="en-US" sz="1600" smtClean="0">
                    <a:latin typeface="+mn-lt"/>
                    <a:ea typeface="Malgun Gothic" panose="020B0503020000020004" pitchFamily="34" charset="-127"/>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719347" y="142814"/>
                  <a:ext cx="6042990" cy="830997"/>
                </a:xfrm>
                <a:prstGeom prst="rect">
                  <a:avLst/>
                </a:prstGeom>
                <a:blipFill>
                  <a:blip r:embed="rId4"/>
                  <a:stretch>
                    <a:fillRect l="-505" r="-605" b="-2920"/>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297430" y="1055977"/>
              <a:ext cx="2464906" cy="2743548"/>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78431" y="1063928"/>
                  <a:ext cx="5747303" cy="2601418"/>
                </a:xfrm>
                <a:prstGeom prst="rect">
                  <a:avLst/>
                </a:prstGeom>
              </p:spPr>
              <p:txBody>
                <a:bodyPr wrap="square">
                  <a:spAutoFit/>
                </a:bodyPr>
                <a:lstStyle/>
                <a:p>
                  <a:pPr lvl="0" algn="just">
                    <a:lnSpc>
                      <a:spcPct val="150000"/>
                    </a:lnSpc>
                  </a:pPr>
                  <a:r>
                    <a:rPr lang="vi-VN" sz="1600">
                      <a:latin typeface="Arial" panose="020B0604020202020204" pitchFamily="34" charset="0"/>
                      <a:ea typeface="Malgun Gothic" panose="020B0503020000020004" pitchFamily="34" charset="-127"/>
                      <a:cs typeface="Times New Roman" panose="02020603050405020304" pitchFamily="18" charset="0"/>
                    </a:rPr>
                    <a:t>Khi đó quỹ đạo chuyển động của vật tuân theo phương</a:t>
                  </a:r>
                  <a:r>
                    <a:rPr lang="en-US" sz="1600">
                      <a:ea typeface="Malgun Gothic" panose="020B0503020000020004" pitchFamily="34" charset="-127"/>
                      <a:cs typeface="Times New Roman" panose="02020603050405020304" pitchFamily="18" charset="0"/>
                    </a:rPr>
                    <a:t> </a:t>
                  </a:r>
                  <a:r>
                    <a:rPr lang="en-US" sz="1600">
                      <a:ea typeface="Malgun Gothic" panose="020B0503020000020004" pitchFamily="34" charset="-127"/>
                      <a:cs typeface="Times New Roman" panose="02020603050405020304" pitchFamily="18" charset="0"/>
                    </a:rPr>
                    <a:t>trình </a:t>
                  </a:r>
                  <a:endParaRPr lang="en-US" sz="1600" i="1" smtClean="0">
                    <a:latin typeface="Cambria Math" panose="02040503050406030204" pitchFamily="18" charset="0"/>
                    <a:ea typeface="Malgun Gothic" panose="020B0503020000020004" pitchFamily="34" charset="-127"/>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Malgun Gothic" panose="020B0503020000020004" pitchFamily="34" charset="-127"/>
                            <a:cs typeface="Times New Roman" panose="02020603050405020304" pitchFamily="18" charset="0"/>
                          </a:rPr>
                          <m:t>𝑦</m:t>
                        </m:r>
                        <m:r>
                          <a:rPr lang="en-US"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1600" i="1">
                                <a:latin typeface="Cambria Math" panose="02040503050406030204" pitchFamily="18" charset="0"/>
                                <a:ea typeface="Malgun Gothic" panose="020B0503020000020004" pitchFamily="34" charset="-127"/>
                                <a:cs typeface="Times New Roman" panose="02020603050405020304" pitchFamily="18" charset="0"/>
                              </a:rPr>
                              <m:t>−</m:t>
                            </m:r>
                            <m:r>
                              <a:rPr lang="en-US" sz="1600" i="1">
                                <a:latin typeface="Cambria Math" panose="02040503050406030204" pitchFamily="18" charset="0"/>
                                <a:ea typeface="Malgun Gothic" panose="020B0503020000020004" pitchFamily="34" charset="-127"/>
                                <a:cs typeface="Times New Roman" panose="02020603050405020304" pitchFamily="18" charset="0"/>
                              </a:rPr>
                              <m:t>𝑔</m:t>
                            </m:r>
                          </m:num>
                          <m:den>
                            <m:r>
                              <a:rPr lang="en-US" sz="1600" i="1">
                                <a:latin typeface="Cambria Math" panose="02040503050406030204" pitchFamily="18" charset="0"/>
                                <a:ea typeface="Malgun Gothic" panose="020B0503020000020004" pitchFamily="34" charset="-127"/>
                                <a:cs typeface="Times New Roman" panose="02020603050405020304" pitchFamily="18" charset="0"/>
                              </a:rPr>
                              <m:t>2</m:t>
                            </m:r>
                            <m:sSubSup>
                              <m:sSubSup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sSubSupPr>
                              <m:e>
                                <m:r>
                                  <a:rPr lang="en-US" sz="1600" i="1">
                                    <a:latin typeface="Cambria Math" panose="02040503050406030204" pitchFamily="18" charset="0"/>
                                    <a:ea typeface="Malgun Gothic" panose="020B0503020000020004" pitchFamily="34" charset="-127"/>
                                    <a:cs typeface="Times New Roman" panose="02020603050405020304" pitchFamily="18" charset="0"/>
                                  </a:rPr>
                                  <m:t>𝑣</m:t>
                                </m:r>
                              </m:e>
                              <m:sub>
                                <m:r>
                                  <a:rPr lang="en-US" sz="1600" i="1">
                                    <a:latin typeface="Cambria Math" panose="02040503050406030204" pitchFamily="18" charset="0"/>
                                    <a:ea typeface="Malgun Gothic" panose="020B0503020000020004" pitchFamily="34" charset="-127"/>
                                    <a:cs typeface="Times New Roman" panose="02020603050405020304" pitchFamily="18" charset="0"/>
                                  </a:rPr>
                                  <m:t>𝑜</m:t>
                                </m:r>
                              </m:sub>
                              <m:sup>
                                <m:r>
                                  <a:rPr lang="en-US" sz="1600" i="1">
                                    <a:latin typeface="Cambria Math" panose="02040503050406030204" pitchFamily="18" charset="0"/>
                                    <a:ea typeface="Malgun Gothic" panose="020B0503020000020004" pitchFamily="34" charset="-127"/>
                                    <a:cs typeface="Times New Roman" panose="02020603050405020304" pitchFamily="18" charset="0"/>
                                  </a:rPr>
                                  <m:t>2</m:t>
                                </m:r>
                              </m:sup>
                            </m:sSubSup>
                            <m:sSup>
                              <m:sSup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1600" i="1">
                                    <a:latin typeface="Cambria Math" panose="02040503050406030204" pitchFamily="18" charset="0"/>
                                    <a:ea typeface="Malgun Gothic" panose="020B0503020000020004" pitchFamily="34" charset="-127"/>
                                    <a:cs typeface="Times New Roman" panose="02020603050405020304" pitchFamily="18" charset="0"/>
                                  </a:rPr>
                                  <m:t>𝑐𝑜𝑠</m:t>
                                </m:r>
                              </m:e>
                              <m:sup>
                                <m:r>
                                  <a:rPr lang="en-US" sz="1600" i="1">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600" i="1">
                                <a:latin typeface="Cambria Math" panose="02040503050406030204" pitchFamily="18" charset="0"/>
                                <a:ea typeface="Cambria Math" panose="02040503050406030204" pitchFamily="18" charset="0"/>
                                <a:cs typeface="Times New Roman" panose="02020603050405020304" pitchFamily="18" charset="0"/>
                              </a:rPr>
                              <m:t>𝛼</m:t>
                            </m:r>
                          </m:den>
                        </m:f>
                        <m:sSup>
                          <m:sSup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1600" i="1">
                                <a:latin typeface="Cambria Math" panose="02040503050406030204" pitchFamily="18" charset="0"/>
                                <a:ea typeface="Malgun Gothic" panose="020B0503020000020004" pitchFamily="34" charset="-127"/>
                                <a:cs typeface="Times New Roman" panose="02020603050405020304" pitchFamily="18" charset="0"/>
                              </a:rPr>
                              <m:t>𝑥</m:t>
                            </m:r>
                          </m:e>
                          <m:sup>
                            <m:r>
                              <a:rPr lang="en-US" sz="1600" i="1">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600" i="1">
                            <a:latin typeface="Cambria Math" panose="02040503050406030204" pitchFamily="18" charset="0"/>
                            <a:ea typeface="Malgun Gothic" panose="020B0503020000020004" pitchFamily="34" charset="-127"/>
                            <a:cs typeface="Times New Roman" panose="02020603050405020304" pitchFamily="18" charset="0"/>
                          </a:rPr>
                          <m:t>+</m:t>
                        </m:r>
                        <m:r>
                          <a:rPr lang="en-US" sz="1600" i="1">
                            <a:latin typeface="Cambria Math" panose="02040503050406030204" pitchFamily="18" charset="0"/>
                            <a:ea typeface="Malgun Gothic" panose="020B0503020000020004" pitchFamily="34" charset="-127"/>
                            <a:cs typeface="Times New Roman" panose="02020603050405020304" pitchFamily="18" charset="0"/>
                          </a:rPr>
                          <m:t>𝑥</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en-US" sz="1600" i="1">
                            <a:latin typeface="Cambria Math" panose="02040503050406030204" pitchFamily="18" charset="0"/>
                            <a:ea typeface="Malgun Gothic" panose="020B0503020000020004" pitchFamily="34" charset="-127"/>
                            <a:cs typeface="Times New Roman" panose="02020603050405020304" pitchFamily="18" charset="0"/>
                          </a:rPr>
                          <m:t>𝑡𝑎𝑛</m:t>
                        </m:r>
                        <m:r>
                          <a:rPr lang="en-US" sz="1600" i="1">
                            <a:latin typeface="Cambria Math" panose="02040503050406030204" pitchFamily="18" charset="0"/>
                            <a:ea typeface="Cambria Math" panose="02040503050406030204" pitchFamily="18" charset="0"/>
                            <a:cs typeface="Times New Roman" panose="02020603050405020304" pitchFamily="18" charset="0"/>
                          </a:rPr>
                          <m:t>𝛼</m:t>
                        </m:r>
                      </m:oMath>
                    </m:oMathPara>
                  </a14:m>
                  <a:endParaRPr lang="en-US" sz="1600">
                    <a:ea typeface="Malgun Gothic" panose="020B0503020000020004" pitchFamily="34" charset="-127"/>
                    <a:cs typeface="Times New Roman" panose="02020603050405020304" pitchFamily="18" charset="0"/>
                  </a:endParaRPr>
                </a:p>
                <a:p>
                  <a:pPr lvl="0" algn="just">
                    <a:lnSpc>
                      <a:spcPct val="150000"/>
                    </a:lnSpc>
                  </a:pPr>
                  <a:r>
                    <a:rPr lang="en-US" sz="1600">
                      <a:ea typeface="Malgun Gothic" panose="020B0503020000020004" pitchFamily="34" charset="-127"/>
                      <a:cs typeface="Times New Roman" panose="02020603050405020304" pitchFamily="18" charset="0"/>
                    </a:rPr>
                    <a:t>ở đó </a:t>
                  </a:r>
                  <a14:m>
                    <m:oMath xmlns:m="http://schemas.openxmlformats.org/officeDocument/2006/math">
                      <m:r>
                        <a:rPr lang="en-US" sz="1600" i="1">
                          <a:latin typeface="Cambria Math" panose="02040503050406030204" pitchFamily="18" charset="0"/>
                          <a:ea typeface="Malgun Gothic" panose="020B0503020000020004" pitchFamily="34" charset="-127"/>
                          <a:cs typeface="Times New Roman" panose="02020603050405020304" pitchFamily="18" charset="0"/>
                        </a:rPr>
                        <m:t>𝑥</m:t>
                      </m:r>
                    </m:oMath>
                  </a14:m>
                  <a:r>
                    <a:rPr lang="en-US" sz="1600">
                      <a:ea typeface="Malgun Gothic" panose="020B0503020000020004" pitchFamily="34" charset="-127"/>
                      <a:cs typeface="Times New Roman" panose="02020603050405020304" pitchFamily="18" charset="0"/>
                    </a:rPr>
                    <a:t> (mét) là khoảng cách vật </a:t>
                  </a:r>
                  <a:r>
                    <a:rPr lang="vi-VN" sz="1600">
                      <a:latin typeface="Arial" panose="020B0604020202020204" pitchFamily="34" charset="0"/>
                      <a:ea typeface="Malgun Gothic" panose="020B0503020000020004" pitchFamily="34" charset="-127"/>
                      <a:cs typeface="Times New Roman" panose="02020603050405020304" pitchFamily="18" charset="0"/>
                    </a:rPr>
                    <a:t>bay </a:t>
                  </a:r>
                  <a:r>
                    <a:rPr lang="vi-VN" sz="1600">
                      <a:latin typeface="Arial" panose="020B0604020202020204" pitchFamily="34" charset="0"/>
                      <a:ea typeface="Malgun Gothic" panose="020B0503020000020004" pitchFamily="34" charset="-127"/>
                      <a:cs typeface="Times New Roman" panose="02020603050405020304" pitchFamily="18" charset="0"/>
                    </a:rPr>
                    <a:t>được theo phương ngang từ điểm ném, </a:t>
                  </a:r>
                  <a14:m>
                    <m:oMath xmlns:m="http://schemas.openxmlformats.org/officeDocument/2006/math">
                      <m:r>
                        <a:rPr lang="vi-VN" sz="1600" i="1">
                          <a:latin typeface="Cambria Math" panose="02040503050406030204" pitchFamily="18" charset="0"/>
                          <a:ea typeface="Malgun Gothic" panose="020B0503020000020004" pitchFamily="34" charset="-127"/>
                          <a:cs typeface="Times New Roman" panose="02020603050405020304" pitchFamily="18" charset="0"/>
                        </a:rPr>
                        <m:t>𝑦</m:t>
                      </m:r>
                    </m:oMath>
                  </a14:m>
                  <a:r>
                    <a:rPr lang="vi-VN" sz="1600">
                      <a:latin typeface="Arial" panose="020B0604020202020204" pitchFamily="34" charset="0"/>
                      <a:ea typeface="Malgun Gothic" panose="020B0503020000020004" pitchFamily="34" charset="-127"/>
                      <a:cs typeface="Times New Roman" panose="02020603050405020304" pitchFamily="18" charset="0"/>
                    </a:rPr>
                    <a:t> (mét) là </a:t>
                  </a:r>
                  <a:r>
                    <a:rPr lang="vi-VN" sz="1600">
                      <a:latin typeface="Arial" panose="020B0604020202020204" pitchFamily="34" charset="0"/>
                      <a:ea typeface="Malgun Gothic" panose="020B0503020000020004" pitchFamily="34" charset="-127"/>
                      <a:cs typeface="Times New Roman" panose="02020603050405020304" pitchFamily="18" charset="0"/>
                    </a:rPr>
                    <a:t>độ</a:t>
                  </a:r>
                  <a:r>
                    <a:rPr lang="en-US" sz="1600">
                      <a:ea typeface="Malgun Gothic" panose="020B0503020000020004" pitchFamily="34" charset="-127"/>
                      <a:cs typeface="Times New Roman" panose="02020603050405020304" pitchFamily="18" charset="0"/>
                    </a:rPr>
                    <a:t> </a:t>
                  </a:r>
                  <a:r>
                    <a:rPr lang="vi-VN" sz="1600">
                      <a:latin typeface="Arial" panose="020B0604020202020204" pitchFamily="34" charset="0"/>
                      <a:ea typeface="Malgun Gothic" panose="020B0503020000020004" pitchFamily="34" charset="-127"/>
                      <a:cs typeface="Times New Roman" panose="02020603050405020304" pitchFamily="18" charset="0"/>
                    </a:rPr>
                    <a:t>cao </a:t>
                  </a:r>
                  <a:r>
                    <a:rPr lang="vi-VN" sz="1600">
                      <a:latin typeface="Arial" panose="020B0604020202020204" pitchFamily="34" charset="0"/>
                      <a:ea typeface="Malgun Gothic" panose="020B0503020000020004" pitchFamily="34" charset="-127"/>
                      <a:cs typeface="Times New Roman" panose="02020603050405020304" pitchFamily="18" charset="0"/>
                    </a:rPr>
                    <a:t>so với mặt đất của vật trong quá trình bay, </a:t>
                  </a:r>
                  <a14:m>
                    <m:oMath xmlns:m="http://schemas.openxmlformats.org/officeDocument/2006/math">
                      <m:r>
                        <a:rPr lang="vi-VN" sz="1600" i="1">
                          <a:latin typeface="Cambria Math" panose="02040503050406030204" pitchFamily="18" charset="0"/>
                          <a:ea typeface="Malgun Gothic" panose="020B0503020000020004" pitchFamily="34" charset="-127"/>
                          <a:cs typeface="Times New Roman" panose="02020603050405020304" pitchFamily="18" charset="0"/>
                        </a:rPr>
                        <m:t>𝑔</m:t>
                      </m:r>
                    </m:oMath>
                  </a14:m>
                  <a:r>
                    <a:rPr lang="vi-VN" sz="1600">
                      <a:latin typeface="Arial" panose="020B0604020202020204" pitchFamily="34" charset="0"/>
                      <a:ea typeface="Malgun Gothic" panose="020B0503020000020004" pitchFamily="34" charset="-127"/>
                      <a:cs typeface="Times New Roman" panose="02020603050405020304" pitchFamily="18" charset="0"/>
                    </a:rPr>
                    <a:t> là gia </a:t>
                  </a:r>
                  <a:r>
                    <a:rPr lang="vi-VN" sz="1600">
                      <a:latin typeface="Arial" panose="020B0604020202020204" pitchFamily="34" charset="0"/>
                      <a:ea typeface="Malgun Gothic" panose="020B0503020000020004" pitchFamily="34" charset="-127"/>
                      <a:cs typeface="Times New Roman" panose="02020603050405020304" pitchFamily="18" charset="0"/>
                    </a:rPr>
                    <a:t>tốc</a:t>
                  </a:r>
                  <a:r>
                    <a:rPr lang="en-US" sz="1600">
                      <a:ea typeface="Malgun Gothic" panose="020B0503020000020004" pitchFamily="34" charset="-127"/>
                      <a:cs typeface="Times New Roman" panose="02020603050405020304" pitchFamily="18" charset="0"/>
                    </a:rPr>
                    <a:t> </a:t>
                  </a:r>
                  <a:r>
                    <a:rPr lang="vi-VN" sz="1600">
                      <a:latin typeface="Arial" panose="020B0604020202020204" pitchFamily="34" charset="0"/>
                      <a:ea typeface="Malgun Gothic" panose="020B0503020000020004" pitchFamily="34" charset="-127"/>
                      <a:cs typeface="Times New Roman" panose="02020603050405020304" pitchFamily="18" charset="0"/>
                    </a:rPr>
                    <a:t>trọng </a:t>
                  </a:r>
                  <a:r>
                    <a:rPr lang="vi-VN" sz="1600">
                      <a:latin typeface="Arial" panose="020B0604020202020204" pitchFamily="34" charset="0"/>
                      <a:ea typeface="Malgun Gothic" panose="020B0503020000020004" pitchFamily="34" charset="-127"/>
                      <a:cs typeface="Times New Roman" panose="02020603050405020304" pitchFamily="18" charset="0"/>
                    </a:rPr>
                    <a:t>trường (theo Vật lí đại cương, Nhà xuất bản Giáo </a:t>
                  </a:r>
                  <a:r>
                    <a:rPr lang="vi-VN" sz="1600">
                      <a:latin typeface="Arial" panose="020B0604020202020204" pitchFamily="34" charset="0"/>
                      <a:ea typeface="Malgun Gothic" panose="020B0503020000020004" pitchFamily="34" charset="-127"/>
                      <a:cs typeface="Times New Roman" panose="02020603050405020304" pitchFamily="18" charset="0"/>
                    </a:rPr>
                    <a:t>dục</a:t>
                  </a:r>
                  <a:r>
                    <a:rPr lang="en-US" sz="1600">
                      <a:ea typeface="Malgun Gothic" panose="020B0503020000020004" pitchFamily="34" charset="-127"/>
                      <a:cs typeface="Times New Roman" panose="02020603050405020304" pitchFamily="18" charset="0"/>
                    </a:rPr>
                    <a:t> </a:t>
                  </a:r>
                  <a:r>
                    <a:rPr lang="vi-VN" sz="1600">
                      <a:latin typeface="Arial" panose="020B0604020202020204" pitchFamily="34" charset="0"/>
                      <a:ea typeface="Malgun Gothic" panose="020B0503020000020004" pitchFamily="34" charset="-127"/>
                      <a:cs typeface="Times New Roman" panose="02020603050405020304" pitchFamily="18" charset="0"/>
                    </a:rPr>
                    <a:t>Việt </a:t>
                  </a:r>
                  <a:r>
                    <a:rPr lang="vi-VN" sz="1600">
                      <a:latin typeface="Arial" panose="020B0604020202020204" pitchFamily="34" charset="0"/>
                      <a:ea typeface="Malgun Gothic" panose="020B0503020000020004" pitchFamily="34" charset="-127"/>
                      <a:cs typeface="Times New Roman" panose="02020603050405020304" pitchFamily="18" charset="0"/>
                    </a:rPr>
                    <a:t>Nam, </a:t>
                  </a:r>
                  <a:r>
                    <a:rPr lang="vi-VN" sz="1600">
                      <a:latin typeface="Arial" panose="020B0604020202020204" pitchFamily="34" charset="0"/>
                      <a:ea typeface="Malgun Gothic" panose="020B0503020000020004" pitchFamily="34" charset="-127"/>
                      <a:cs typeface="Times New Roman" panose="02020603050405020304" pitchFamily="18" charset="0"/>
                    </a:rPr>
                    <a:t>2016</a:t>
                  </a:r>
                  <a:r>
                    <a:rPr lang="vi-VN" sz="1600" smtClean="0">
                      <a:latin typeface="Arial" panose="020B0604020202020204" pitchFamily="34" charset="0"/>
                      <a:ea typeface="Malgun Gothic" panose="020B0503020000020004" pitchFamily="34" charset="-127"/>
                      <a:cs typeface="Times New Roman" panose="02020603050405020304" pitchFamily="18" charset="0"/>
                    </a:rPr>
                    <a:t>).</a:t>
                  </a:r>
                  <a:endParaRPr lang="en-US" sz="1600">
                    <a:ea typeface="Malgun Gothic" panose="020B0503020000020004" pitchFamily="34" charset="-127"/>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8431" y="1063928"/>
                  <a:ext cx="5747303" cy="2601418"/>
                </a:xfrm>
                <a:prstGeom prst="rect">
                  <a:avLst/>
                </a:prstGeom>
                <a:blipFill>
                  <a:blip r:embed="rId7"/>
                  <a:stretch>
                    <a:fillRect l="-530" r="-636" b="-23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49857" y="3697536"/>
                  <a:ext cx="8412479" cy="1290097"/>
                </a:xfrm>
                <a:prstGeom prst="rect">
                  <a:avLst/>
                </a:prstGeom>
              </p:spPr>
              <p:txBody>
                <a:bodyPr wrap="square">
                  <a:spAutoFit/>
                </a:bodyPr>
                <a:lstStyle/>
                <a:p>
                  <a:pPr lvl="0" algn="just">
                    <a:lnSpc>
                      <a:spcPct val="170000"/>
                    </a:lnSpc>
                  </a:pPr>
                  <a:r>
                    <a:rPr lang="vi-VN" sz="1600">
                      <a:latin typeface="Arial" panose="020B0604020202020204" pitchFamily="34" charset="0"/>
                      <a:ea typeface="Malgun Gothic" panose="020B0503020000020004" pitchFamily="34" charset="-127"/>
                      <a:cs typeface="Times New Roman" panose="02020603050405020304" pitchFamily="18" charset="0"/>
                    </a:rPr>
                    <a:t>a) Tính độ cao nhất của vật trên quỹ đạo và xác định thời điểm</a:t>
                  </a:r>
                  <a:r>
                    <a:rPr lang="en-US" sz="1600">
                      <a:ea typeface="Malgun Gothic" panose="020B0503020000020004" pitchFamily="34" charset="-127"/>
                      <a:cs typeface="Times New Roman" panose="02020603050405020304" pitchFamily="18" charset="0"/>
                    </a:rPr>
                    <a:t> </a:t>
                  </a:r>
                  <a:r>
                    <a:rPr lang="vi-VN" sz="1600">
                      <a:latin typeface="Arial" panose="020B0604020202020204" pitchFamily="34" charset="0"/>
                      <a:ea typeface="Malgun Gothic" panose="020B0503020000020004" pitchFamily="34" charset="-127"/>
                      <a:cs typeface="Times New Roman" panose="02020603050405020304" pitchFamily="18" charset="0"/>
                    </a:rPr>
                    <a:t>mà vật đạt được độ cao đó (giả sử gia tốc trọng trường là</a:t>
                  </a:r>
                  <a:r>
                    <a:rPr lang="en-US" sz="1600">
                      <a:ea typeface="Malgun Gothic" panose="020B0503020000020004" pitchFamily="34" charset="-127"/>
                      <a:cs typeface="Times New Roman" panose="02020603050405020304" pitchFamily="18" charset="0"/>
                    </a:rPr>
                    <a:t> </a:t>
                  </a:r>
                  <a14:m>
                    <m:oMath xmlns:m="http://schemas.openxmlformats.org/officeDocument/2006/math">
                      <m:r>
                        <a:rPr lang="vi-VN" sz="1600" i="1">
                          <a:latin typeface="Cambria Math" panose="02040503050406030204" pitchFamily="18" charset="0"/>
                          <a:ea typeface="Malgun Gothic" panose="020B0503020000020004" pitchFamily="34" charset="-127"/>
                          <a:cs typeface="Times New Roman" panose="02020603050405020304" pitchFamily="18" charset="0"/>
                        </a:rPr>
                        <m:t>𝑔</m:t>
                      </m:r>
                      <m:r>
                        <a:rPr lang="vi-VN" sz="1600" i="1">
                          <a:latin typeface="Cambria Math" panose="02040503050406030204" pitchFamily="18" charset="0"/>
                          <a:ea typeface="Malgun Gothic" panose="020B0503020000020004" pitchFamily="34" charset="-127"/>
                          <a:cs typeface="Times New Roman" panose="02020603050405020304" pitchFamily="18" charset="0"/>
                        </a:rPr>
                        <m:t>=</m:t>
                      </m:r>
                      <m:r>
                        <a:rPr lang="vi-VN" sz="1600" i="1">
                          <a:latin typeface="Cambria Math" panose="02040503050406030204" pitchFamily="18" charset="0"/>
                          <a:ea typeface="Malgun Gothic" panose="020B0503020000020004" pitchFamily="34" charset="-127"/>
                          <a:cs typeface="Times New Roman" panose="02020603050405020304" pitchFamily="18" charset="0"/>
                        </a:rPr>
                        <m:t>9</m:t>
                      </m:r>
                      <m:r>
                        <a:rPr lang="vi-VN" sz="1600" i="1">
                          <a:latin typeface="Cambria Math" panose="02040503050406030204" pitchFamily="18" charset="0"/>
                          <a:ea typeface="Malgun Gothic" panose="020B0503020000020004" pitchFamily="34" charset="-127"/>
                          <a:cs typeface="Times New Roman" panose="02020603050405020304" pitchFamily="18" charset="0"/>
                        </a:rPr>
                        <m:t>,</m:t>
                      </m:r>
                      <m:r>
                        <a:rPr lang="vi-VN" sz="1600" i="1">
                          <a:latin typeface="Cambria Math" panose="02040503050406030204" pitchFamily="18" charset="0"/>
                          <a:ea typeface="Malgun Gothic" panose="020B0503020000020004" pitchFamily="34" charset="-127"/>
                          <a:cs typeface="Times New Roman" panose="02020603050405020304" pitchFamily="18" charset="0"/>
                        </a:rPr>
                        <m:t>8</m:t>
                      </m:r>
                    </m:oMath>
                  </a14:m>
                  <a:r>
                    <a:rPr lang="en-US" sz="1600">
                      <a:ea typeface="Malgun Gothic" panose="020B0503020000020004" pitchFamily="34" charset="-127"/>
                      <a:cs typeface="Times New Roman" panose="02020603050405020304" pitchFamily="18" charset="0"/>
                    </a:rPr>
                    <a:t> </a:t>
                  </a:r>
                  <a:r>
                    <a:rPr lang="vi-VN" sz="1600">
                      <a:ea typeface="Malgun Gothic" panose="020B0503020000020004" pitchFamily="34" charset="-127"/>
                      <a:cs typeface="Times New Roman" panose="02020603050405020304" pitchFamily="18" charset="0"/>
                    </a:rPr>
                    <a:t>m</a:t>
                  </a:r>
                  <a14:m>
                    <m:oMath xmlns:m="http://schemas.openxmlformats.org/officeDocument/2006/math">
                      <m:r>
                        <a:rPr lang="en-US" sz="16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sSupPr>
                        <m:e>
                          <m:r>
                            <m:rPr>
                              <m:nor/>
                            </m:rPr>
                            <a:rPr lang="vi-VN" sz="1600">
                              <a:latin typeface="Arial" panose="020B0604020202020204" pitchFamily="34" charset="0"/>
                              <a:ea typeface="Malgun Gothic" panose="020B0503020000020004" pitchFamily="34" charset="-127"/>
                              <a:cs typeface="Times New Roman" panose="02020603050405020304" pitchFamily="18" charset="0"/>
                            </a:rPr>
                            <m:t>s</m:t>
                          </m:r>
                        </m:e>
                        <m:sup>
                          <m:r>
                            <a:rPr lang="en-US" sz="1600" i="1">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1600">
                      <a:ea typeface="Malgun Gothic" panose="020B0503020000020004" pitchFamily="34" charset="-127"/>
                      <a:cs typeface="Times New Roman" panose="02020603050405020304" pitchFamily="18" charset="0"/>
                    </a:rPr>
                    <a:t>)</a:t>
                  </a:r>
                  <a:r>
                    <a:rPr lang="vi-VN" sz="1600" smtClean="0">
                      <a:latin typeface="Arial" panose="020B0604020202020204" pitchFamily="34" charset="0"/>
                      <a:ea typeface="Malgun Gothic" panose="020B0503020000020004" pitchFamily="34" charset="-127"/>
                      <a:cs typeface="Times New Roman" panose="02020603050405020304" pitchFamily="18" charset="0"/>
                    </a:rPr>
                    <a:t>.</a:t>
                  </a:r>
                  <a:endParaRPr lang="en-US" sz="1600" smtClean="0">
                    <a:latin typeface="Arial" panose="020B0604020202020204" pitchFamily="34" charset="0"/>
                    <a:ea typeface="Malgun Gothic" panose="020B0503020000020004" pitchFamily="34" charset="-127"/>
                    <a:cs typeface="Times New Roman" panose="02020603050405020304" pitchFamily="18" charset="0"/>
                  </a:endParaRPr>
                </a:p>
                <a:p>
                  <a:pPr lvl="0" algn="just">
                    <a:lnSpc>
                      <a:spcPct val="170000"/>
                    </a:lnSpc>
                  </a:pPr>
                  <a:r>
                    <a:rPr lang="vi-VN" sz="1600" smtClean="0">
                      <a:latin typeface="Arial" panose="020B0604020202020204" pitchFamily="34" charset="0"/>
                      <a:ea typeface="Malgun Gothic" panose="020B0503020000020004" pitchFamily="34" charset="-127"/>
                      <a:cs typeface="Times New Roman" panose="02020603050405020304" pitchFamily="18" charset="0"/>
                    </a:rPr>
                    <a:t>b</a:t>
                  </a:r>
                  <a:r>
                    <a:rPr lang="vi-VN" sz="1600">
                      <a:latin typeface="Arial" panose="020B0604020202020204" pitchFamily="34" charset="0"/>
                      <a:ea typeface="Malgun Gothic" panose="020B0503020000020004" pitchFamily="34" charset="-127"/>
                      <a:cs typeface="Times New Roman" panose="02020603050405020304" pitchFamily="18" charset="0"/>
                    </a:rPr>
                    <a:t>) Xác định góc ném </a:t>
                  </a:r>
                  <a14:m>
                    <m:oMath xmlns:m="http://schemas.openxmlformats.org/officeDocument/2006/math">
                      <m:r>
                        <a:rPr lang="vi-VN" sz="1600" i="1">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1600">
                      <a:latin typeface="Arial" panose="020B0604020202020204" pitchFamily="34" charset="0"/>
                      <a:ea typeface="Malgun Gothic" panose="020B0503020000020004" pitchFamily="34" charset="-127"/>
                      <a:cs typeface="Times New Roman" panose="02020603050405020304" pitchFamily="18" charset="0"/>
                    </a:rPr>
                    <a:t> để tầm ném xa của vật đạt giá trị lớn nhất.</a:t>
                  </a:r>
                  <a:r>
                    <a:rPr lang="en-US" sz="1600">
                      <a:ea typeface="Malgun Gothic" panose="020B0503020000020004" pitchFamily="34" charset="-127"/>
                      <a:cs typeface="Times New Roman" panose="02020603050405020304" pitchFamily="18" charset="0"/>
                    </a:rPr>
                    <a:t> </a:t>
                  </a:r>
                  <a:endParaRPr lang="en-US" sz="160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349857" y="3697536"/>
                  <a:ext cx="8412479" cy="1290097"/>
                </a:xfrm>
                <a:prstGeom prst="rect">
                  <a:avLst/>
                </a:prstGeom>
                <a:blipFill>
                  <a:blip r:embed="rId8"/>
                  <a:stretch>
                    <a:fillRect l="-362" r="-435" b="-5687"/>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DC672"/>
        </a:solidFill>
        <a:effectLst/>
      </p:bgPr>
    </p:bg>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rot="12589631">
            <a:off x="8392380" y="4230527"/>
            <a:ext cx="1248801" cy="1279203"/>
          </a:xfrm>
          <a:prstGeom prst="rect">
            <a:avLst/>
          </a:prstGeom>
        </p:spPr>
      </p:pic>
      <p:sp>
        <p:nvSpPr>
          <p:cNvPr id="10" name="Rectangle 9"/>
          <p:cNvSpPr/>
          <p:nvPr/>
        </p:nvSpPr>
        <p:spPr>
          <a:xfrm>
            <a:off x="543671" y="313144"/>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543671" y="667087"/>
                <a:ext cx="8048706" cy="438312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600" kern="100" smtClean="0">
                          <a:ea typeface="Georgia" panose="02040502050405020303" pitchFamily="18" charset="0"/>
                          <a:cs typeface="Times New Roman" panose="02020603050405020304" pitchFamily="18" charset="0"/>
                        </a:rPr>
                        <m:t>a</m:t>
                      </m:r>
                      <m:r>
                        <m:rPr>
                          <m:nor/>
                        </m:rPr>
                        <a:rPr lang="en-US" sz="1600" kern="100" smtClean="0">
                          <a:ea typeface="Georgia" panose="02040502050405020303" pitchFamily="18" charset="0"/>
                          <a:cs typeface="Times New Roman" panose="02020603050405020304" pitchFamily="18" charset="0"/>
                        </a:rPr>
                        <m:t>) </m:t>
                      </m:r>
                      <m:r>
                        <m:rPr>
                          <m:nor/>
                        </m:rPr>
                        <a:rPr lang="en-US" sz="1600" kern="100" smtClean="0">
                          <a:ea typeface="Georgia" panose="02040502050405020303" pitchFamily="18" charset="0"/>
                          <a:cs typeface="Times New Roman" panose="02020603050405020304" pitchFamily="18" charset="0"/>
                        </a:rPr>
                        <m:t>Q</m:t>
                      </m:r>
                      <m:r>
                        <m:rPr>
                          <m:nor/>
                        </m:rPr>
                        <a:rPr lang="en-US" sz="1600" kern="100" smtClean="0">
                          <a:ea typeface="Georgia" panose="02040502050405020303" pitchFamily="18" charset="0"/>
                          <a:cs typeface="Times New Roman" panose="02020603050405020304" pitchFamily="18" charset="0"/>
                        </a:rPr>
                        <m:t>ũ</m:t>
                      </m:r>
                      <m:r>
                        <m:rPr>
                          <m:nor/>
                        </m:rPr>
                        <a:rPr lang="en-US" sz="1600" kern="100" smtClean="0">
                          <a:ea typeface="Georgia" panose="02040502050405020303" pitchFamily="18" charset="0"/>
                          <a:cs typeface="Times New Roman" panose="02020603050405020304" pitchFamily="18" charset="0"/>
                        </a:rPr>
                        <m:t>y</m:t>
                      </m:r>
                      <m:r>
                        <m:rPr>
                          <m:nor/>
                        </m:rPr>
                        <a:rPr lang="en-US" sz="1600" kern="100" smtClean="0">
                          <a:ea typeface="Georgia" panose="02040502050405020303" pitchFamily="18" charset="0"/>
                          <a:cs typeface="Times New Roman" panose="02020603050405020304" pitchFamily="18" charset="0"/>
                        </a:rPr>
                        <m:t> đạ</m:t>
                      </m:r>
                      <m:r>
                        <m:rPr>
                          <m:nor/>
                        </m:rPr>
                        <a:rPr lang="en-US" sz="1600" kern="100" smtClean="0">
                          <a:ea typeface="Georgia" panose="02040502050405020303" pitchFamily="18" charset="0"/>
                          <a:cs typeface="Times New Roman" panose="02020603050405020304" pitchFamily="18" charset="0"/>
                        </a:rPr>
                        <m:t>o</m:t>
                      </m:r>
                      <m:r>
                        <m:rPr>
                          <m:nor/>
                        </m:rPr>
                        <a:rPr lang="en-US" sz="1600" kern="100" smtClean="0">
                          <a:ea typeface="Georgia" panose="02040502050405020303" pitchFamily="18" charset="0"/>
                          <a:cs typeface="Times New Roman" panose="02020603050405020304" pitchFamily="18" charset="0"/>
                        </a:rPr>
                        <m:t> </m:t>
                      </m:r>
                      <m:r>
                        <m:rPr>
                          <m:nor/>
                        </m:rPr>
                        <a:rPr lang="en-US" sz="1600" kern="100" smtClean="0">
                          <a:ea typeface="Georgia" panose="02040502050405020303" pitchFamily="18" charset="0"/>
                          <a:cs typeface="Times New Roman" panose="02020603050405020304" pitchFamily="18" charset="0"/>
                        </a:rPr>
                        <m:t>chuy</m:t>
                      </m:r>
                      <m:r>
                        <m:rPr>
                          <m:nor/>
                        </m:rPr>
                        <a:rPr lang="en-US" sz="1600" kern="100" smtClean="0">
                          <a:ea typeface="Georgia" panose="02040502050405020303" pitchFamily="18" charset="0"/>
                          <a:cs typeface="Times New Roman" panose="02020603050405020304" pitchFamily="18" charset="0"/>
                        </a:rPr>
                        <m:t>ể</m:t>
                      </m:r>
                      <m:r>
                        <m:rPr>
                          <m:nor/>
                        </m:rPr>
                        <a:rPr lang="en-US" sz="1600" kern="100" smtClean="0">
                          <a:ea typeface="Georgia" panose="02040502050405020303" pitchFamily="18" charset="0"/>
                          <a:cs typeface="Times New Roman" panose="02020603050405020304" pitchFamily="18" charset="0"/>
                        </a:rPr>
                        <m:t>n</m:t>
                      </m:r>
                      <m:r>
                        <m:rPr>
                          <m:nor/>
                        </m:rPr>
                        <a:rPr lang="en-US" sz="1600" kern="100" smtClean="0">
                          <a:ea typeface="Georgia" panose="02040502050405020303" pitchFamily="18" charset="0"/>
                          <a:cs typeface="Times New Roman" panose="02020603050405020304" pitchFamily="18" charset="0"/>
                        </a:rPr>
                        <m:t> độ</m:t>
                      </m:r>
                      <m:r>
                        <m:rPr>
                          <m:nor/>
                        </m:rPr>
                        <a:rPr lang="en-US" sz="1600" kern="100" smtClean="0">
                          <a:ea typeface="Georgia" panose="02040502050405020303" pitchFamily="18" charset="0"/>
                          <a:cs typeface="Times New Roman" panose="02020603050405020304" pitchFamily="18" charset="0"/>
                        </a:rPr>
                        <m:t>ng</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𝑦</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i="1" kern="100">
                              <a:latin typeface="Cambria Math" panose="02040503050406030204" pitchFamily="18" charset="0"/>
                              <a:ea typeface="Aptos"/>
                              <a:cs typeface="Times New Roman" panose="02020603050405020304" pitchFamily="18" charset="0"/>
                            </a:rPr>
                            <m:t>𝑔</m:t>
                          </m:r>
                        </m:num>
                        <m:den>
                          <m:r>
                            <a:rPr lang="en-US" sz="1600" kern="100">
                              <a:latin typeface="Cambria Math" panose="02040503050406030204" pitchFamily="18" charset="0"/>
                              <a:ea typeface="Aptos"/>
                              <a:cs typeface="Times New Roman" panose="02020603050405020304" pitchFamily="18" charset="0"/>
                            </a:rPr>
                            <m:t>2</m:t>
                          </m:r>
                          <m:sSubSup>
                            <m:sSubSupPr>
                              <m:ctrlPr>
                                <a:rPr lang="en-US" sz="1600" i="1" kern="100">
                                  <a:latin typeface="Cambria Math" panose="02040503050406030204" pitchFamily="18" charset="0"/>
                                  <a:ea typeface="Aptos"/>
                                  <a:cs typeface="Times New Roman" panose="02020603050405020304" pitchFamily="18" charset="0"/>
                                </a:rPr>
                              </m:ctrlPr>
                            </m:sSubSupPr>
                            <m:e>
                              <m:r>
                                <a:rPr lang="en-US" sz="1600" i="1" kern="100">
                                  <a:latin typeface="Cambria Math" panose="02040503050406030204" pitchFamily="18" charset="0"/>
                                  <a:ea typeface="Aptos"/>
                                  <a:cs typeface="Times New Roman" panose="02020603050405020304" pitchFamily="18" charset="0"/>
                                </a:rPr>
                                <m:t>𝑣</m:t>
                              </m:r>
                            </m:e>
                            <m:sub>
                              <m:r>
                                <a:rPr lang="en-US" sz="1600" kern="100">
                                  <a:latin typeface="Cambria Math" panose="02040503050406030204" pitchFamily="18" charset="0"/>
                                  <a:ea typeface="Aptos"/>
                                  <a:cs typeface="Times New Roman" panose="02020603050405020304" pitchFamily="18" charset="0"/>
                                </a:rPr>
                                <m:t>0</m:t>
                              </m:r>
                            </m:sub>
                            <m:sup>
                              <m:r>
                                <a:rPr lang="en-US" sz="1600" kern="100">
                                  <a:latin typeface="Cambria Math" panose="02040503050406030204" pitchFamily="18" charset="0"/>
                                  <a:ea typeface="Aptos"/>
                                  <a:cs typeface="Times New Roman" panose="02020603050405020304" pitchFamily="18" charset="0"/>
                                </a:rPr>
                                <m:t>2</m:t>
                              </m:r>
                            </m:sup>
                          </m:sSubSup>
                          <m:func>
                            <m:funcPr>
                              <m:ctrlPr>
                                <a:rPr lang="en-US" sz="1600" i="1" kern="100">
                                  <a:latin typeface="Cambria Math" panose="02040503050406030204" pitchFamily="18" charset="0"/>
                                  <a:ea typeface="Aptos"/>
                                  <a:cs typeface="Times New Roman" panose="02020603050405020304" pitchFamily="18" charset="0"/>
                                </a:rPr>
                              </m:ctrlPr>
                            </m:funcPr>
                            <m:fName>
                              <m:sSup>
                                <m:sSupPr>
                                  <m:ctrlPr>
                                    <a:rPr lang="en-US" sz="1600" i="1" kern="100">
                                      <a:latin typeface="Cambria Math" panose="02040503050406030204" pitchFamily="18" charset="0"/>
                                      <a:ea typeface="Aptos"/>
                                      <a:cs typeface="Times New Roman" panose="02020603050405020304" pitchFamily="18" charset="0"/>
                                    </a:rPr>
                                  </m:ctrlPr>
                                </m:sSupPr>
                                <m:e>
                                  <m:r>
                                    <m:rPr>
                                      <m:sty m:val="p"/>
                                    </m:rPr>
                                    <a:rPr lang="en-US" sz="1600" kern="100">
                                      <a:latin typeface="Cambria Math" panose="02040503050406030204" pitchFamily="18" charset="0"/>
                                      <a:ea typeface="Aptos"/>
                                      <a:cs typeface="Times New Roman" panose="02020603050405020304" pitchFamily="18" charset="0"/>
                                    </a:rPr>
                                    <m:t>cos</m:t>
                                  </m:r>
                                </m:e>
                                <m:sup>
                                  <m:r>
                                    <a:rPr lang="en-US" sz="1600" kern="100">
                                      <a:latin typeface="Cambria Math" panose="02040503050406030204" pitchFamily="18" charset="0"/>
                                      <a:ea typeface="Aptos"/>
                                      <a:cs typeface="Times New Roman" panose="02020603050405020304" pitchFamily="18" charset="0"/>
                                    </a:rPr>
                                    <m:t>2</m:t>
                                  </m:r>
                                </m:sup>
                              </m:sSup>
                            </m:fName>
                            <m:e>
                              <m:r>
                                <a:rPr lang="en-US" sz="1600" i="1" kern="100">
                                  <a:latin typeface="Cambria Math" panose="02040503050406030204" pitchFamily="18" charset="0"/>
                                  <a:ea typeface="Aptos"/>
                                  <a:cs typeface="Times New Roman" panose="02020603050405020304" pitchFamily="18" charset="0"/>
                                </a:rPr>
                                <m:t>𝛼</m:t>
                              </m:r>
                            </m:e>
                          </m:func>
                        </m:den>
                      </m:f>
                      <m:r>
                        <a:rPr lang="en-US" sz="1600" kern="100">
                          <a:latin typeface="Cambria Math" panose="02040503050406030204" pitchFamily="18" charset="0"/>
                          <a:ea typeface="Aptos"/>
                          <a:cs typeface="Times New Roman" panose="02020603050405020304" pitchFamily="18" charset="0"/>
                        </a:rPr>
                        <m:t>⋅</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func>
                        <m:funcPr>
                          <m:ctrlPr>
                            <a:rPr lang="en-US" sz="1600" i="1" kern="100">
                              <a:latin typeface="Cambria Math" panose="02040503050406030204" pitchFamily="18" charset="0"/>
                              <a:ea typeface="Aptos"/>
                              <a:cs typeface="Times New Roman" panose="02020603050405020304" pitchFamily="18" charset="0"/>
                            </a:rPr>
                          </m:ctrlPr>
                        </m:funcPr>
                        <m:fName>
                          <m:r>
                            <m:rPr>
                              <m:sty m:val="p"/>
                            </m:rPr>
                            <a:rPr lang="en-US" sz="1600" kern="100">
                              <a:latin typeface="Cambria Math" panose="02040503050406030204" pitchFamily="18" charset="0"/>
                              <a:ea typeface="Aptos"/>
                              <a:cs typeface="Times New Roman" panose="02020603050405020304" pitchFamily="18" charset="0"/>
                            </a:rPr>
                            <m:t>tan</m:t>
                          </m:r>
                        </m:fName>
                        <m:e>
                          <m:r>
                            <a:rPr lang="en-US" sz="1600" i="1" kern="100">
                              <a:latin typeface="Cambria Math" panose="02040503050406030204" pitchFamily="18" charset="0"/>
                              <a:ea typeface="Aptos"/>
                              <a:cs typeface="Times New Roman" panose="02020603050405020304" pitchFamily="18" charset="0"/>
                            </a:rPr>
                            <m:t>𝛼</m:t>
                          </m:r>
                        </m:e>
                      </m:func>
                      <m:r>
                        <a:rPr lang="en-US" sz="1600" i="1" kern="10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oMath>
                  </m:oMathPara>
                </a14:m>
                <a:endParaRPr lang="en-US" sz="1600" kern="100">
                  <a:ea typeface="Aptos"/>
                  <a:cs typeface="Times New Roman" panose="02020603050405020304" pitchFamily="18" charset="0"/>
                </a:endParaRPr>
              </a:p>
              <a:p>
                <a:pPr algn="just">
                  <a:lnSpc>
                    <a:spcPct val="150000"/>
                  </a:lnSpc>
                </a:pPr>
                <a:r>
                  <a:rPr lang="en-US" sz="1600" kern="100" smtClean="0">
                    <a:effectLst/>
                    <a:latin typeface="+mn-lt"/>
                    <a:ea typeface="Georgia" panose="02040502050405020303" pitchFamily="18" charset="0"/>
                    <a:cs typeface="Times New Roman" panose="02020603050405020304" pitchFamily="18" charset="0"/>
                  </a:rPr>
                  <a:t>Hàm </a:t>
                </a:r>
                <a:r>
                  <a:rPr lang="en-US" sz="1600" kern="100">
                    <a:effectLst/>
                    <a:latin typeface="+mn-lt"/>
                    <a:ea typeface="Georgia" panose="02040502050405020303" pitchFamily="18" charset="0"/>
                    <a:cs typeface="Times New Roman" panose="02020603050405020304" pitchFamily="18" charset="0"/>
                  </a:rPr>
                  <a:t>số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1</m:t>
                    </m:r>
                    <m:r>
                      <a:rPr lang="en-US" sz="1600" i="1" kern="100">
                        <a:latin typeface="Cambria Math" panose="02040503050406030204" pitchFamily="18" charset="0"/>
                        <a:ea typeface="Aptos"/>
                        <a:cs typeface="Times New Roman" panose="02020603050405020304" pitchFamily="18" charset="0"/>
                      </a:rPr>
                      <m:t>)</m:t>
                    </m:r>
                  </m:oMath>
                </a14:m>
                <a:r>
                  <a:rPr lang="en-US" sz="1600" kern="100">
                    <a:effectLst/>
                    <a:latin typeface="+mn-lt"/>
                    <a:ea typeface="Georgia" panose="02040502050405020303" pitchFamily="18" charset="0"/>
                    <a:cs typeface="Times New Roman" panose="02020603050405020304" pitchFamily="18" charset="0"/>
                  </a:rPr>
                  <a:t> có dạng của hàm số bậc hai biến </a:t>
                </a:r>
                <a14:m>
                  <m:oMath xmlns:m="http://schemas.openxmlformats.org/officeDocument/2006/math">
                    <m:r>
                      <a:rPr lang="en-US" sz="1600" i="1" kern="100">
                        <a:effectLst/>
                        <a:latin typeface="+mn-lt"/>
                        <a:ea typeface="Aptos"/>
                        <a:cs typeface="Times New Roman" panose="02020603050405020304" pitchFamily="18" charset="0"/>
                      </a:rPr>
                      <m:t>𝑥</m:t>
                    </m:r>
                  </m:oMath>
                </a14:m>
                <a:r>
                  <a:rPr lang="en-US" sz="1600" kern="100">
                    <a:effectLst/>
                    <a:latin typeface="+mn-lt"/>
                    <a:ea typeface="Georgia" panose="02040502050405020303" pitchFamily="18" charset="0"/>
                    <a:cs typeface="Times New Roman" panose="02020603050405020304" pitchFamily="18" charset="0"/>
                  </a:rPr>
                  <a:t> với hệ số cao nhất âm, do đó đồ thị hàm số là một đường parabol có đỉnh ở trên</a:t>
                </a:r>
                <a:r>
                  <a:rPr lang="en-US" sz="1600" kern="100">
                    <a:effectLst/>
                    <a:latin typeface="+mn-lt"/>
                    <a:ea typeface="Georgia" panose="02040502050405020303" pitchFamily="18" charset="0"/>
                    <a:cs typeface="Times New Roman" panose="02020603050405020304" pitchFamily="18" charset="0"/>
                  </a:rPr>
                  <a:t>. </a:t>
                </a:r>
                <a:endParaRPr lang="en-US" sz="1600" kern="100" smtClean="0">
                  <a:effectLst/>
                  <a:latin typeface="+mn-lt"/>
                  <a:ea typeface="Georgia" panose="02040502050405020303" pitchFamily="18" charset="0"/>
                  <a:cs typeface="Times New Roman" panose="02020603050405020304" pitchFamily="18" charset="0"/>
                </a:endParaRPr>
              </a:p>
              <a:p>
                <a:pPr algn="just">
                  <a:lnSpc>
                    <a:spcPct val="150000"/>
                  </a:lnSpc>
                </a:pPr>
                <a:r>
                  <a:rPr lang="en-US" sz="1600" kern="100" smtClean="0">
                    <a:effectLst/>
                    <a:latin typeface="+mn-lt"/>
                    <a:ea typeface="Georgia" panose="02040502050405020303" pitchFamily="18" charset="0"/>
                    <a:cs typeface="Times New Roman" panose="02020603050405020304" pitchFamily="18" charset="0"/>
                  </a:rPr>
                  <a:t>Độ </a:t>
                </a:r>
                <a:r>
                  <a:rPr lang="en-US" sz="1600" kern="100">
                    <a:effectLst/>
                    <a:latin typeface="+mn-lt"/>
                    <a:ea typeface="Georgia" panose="02040502050405020303" pitchFamily="18" charset="0"/>
                    <a:cs typeface="Times New Roman" panose="02020603050405020304" pitchFamily="18" charset="0"/>
                  </a:rPr>
                  <a:t>cao nhất của vật trên quỹ đạo ứng với tung độ đỉnh của parabol.</a:t>
                </a:r>
                <a:endParaRPr lang="en-US" sz="1600" kern="100">
                  <a:effectLst/>
                  <a:latin typeface="+mn-lt"/>
                  <a:ea typeface="Aptos"/>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Khi</m:t>
                      </m:r>
                      <m:r>
                        <m:rPr>
                          <m:nor/>
                        </m:rPr>
                        <a:rPr lang="en-US" sz="1600" kern="100">
                          <a:ea typeface="Georgia" panose="02040502050405020303" pitchFamily="18" charset="0"/>
                          <a:cs typeface="Times New Roman" panose="02020603050405020304" pitchFamily="18" charset="0"/>
                        </a:rPr>
                        <m:t> đó</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sSub>
                        <m:sSubPr>
                          <m:ctrlPr>
                            <a:rPr lang="en-US" sz="1600" i="1" kern="100">
                              <a:effectLst/>
                              <a:latin typeface="+mn-lt"/>
                              <a:ea typeface="Aptos"/>
                              <a:cs typeface="Times New Roman" panose="02020603050405020304" pitchFamily="18" charset="0"/>
                            </a:rPr>
                          </m:ctrlPr>
                        </m:sSubPr>
                        <m:e>
                          <m:r>
                            <a:rPr lang="en-US" sz="1600" i="1" kern="100">
                              <a:effectLst/>
                              <a:latin typeface="+mn-lt"/>
                              <a:ea typeface="Aptos"/>
                              <a:cs typeface="Times New Roman" panose="02020603050405020304" pitchFamily="18" charset="0"/>
                            </a:rPr>
                            <m:t>𝑥</m:t>
                          </m:r>
                        </m:e>
                        <m:sub>
                          <m:r>
                            <a:rPr lang="en-US" sz="1600" i="1" kern="100">
                              <a:effectLst/>
                              <a:latin typeface="+mn-lt"/>
                              <a:ea typeface="Aptos"/>
                              <a:cs typeface="Times New Roman" panose="02020603050405020304" pitchFamily="18" charset="0"/>
                            </a:rPr>
                            <m:t>𝑃</m:t>
                          </m:r>
                        </m:sub>
                      </m:sSub>
                      <m:r>
                        <a:rPr lang="en-US" sz="1600" kern="100">
                          <a:effectLst/>
                          <a:latin typeface="+mn-lt"/>
                          <a:ea typeface="Aptos"/>
                          <a:cs typeface="Times New Roman" panose="02020603050405020304" pitchFamily="18" charset="0"/>
                        </a:rPr>
                        <m:t>=</m:t>
                      </m:r>
                      <m:r>
                        <m:rPr>
                          <m:sty m:val="p"/>
                        </m:rPr>
                        <a:rPr lang="en-US" sz="1600" kern="100">
                          <a:effectLst/>
                          <a:latin typeface="+mn-lt"/>
                          <a:ea typeface="Aptos"/>
                          <a:cs typeface="Times New Roman" panose="02020603050405020304" pitchFamily="18" charset="0"/>
                        </a:rPr>
                        <m:t>sin</m:t>
                      </m:r>
                      <m:r>
                        <a:rPr lang="en-US" sz="1600" i="1" kern="100">
                          <a:effectLst/>
                          <a:latin typeface="+mn-lt"/>
                          <a:ea typeface="Aptos"/>
                          <a:cs typeface="Times New Roman" panose="02020603050405020304" pitchFamily="18" charset="0"/>
                        </a:rPr>
                        <m:t>𝛼</m:t>
                      </m:r>
                      <m:r>
                        <a:rPr lang="en-US" sz="1600" kern="100">
                          <a:effectLst/>
                          <a:latin typeface="+mn-lt"/>
                          <a:ea typeface="Aptos"/>
                          <a:cs typeface="Times New Roman" panose="02020603050405020304" pitchFamily="18" charset="0"/>
                        </a:rPr>
                        <m:t>⋅</m:t>
                      </m:r>
                      <m:r>
                        <m:rPr>
                          <m:sty m:val="p"/>
                        </m:rPr>
                        <a:rPr lang="en-US" sz="1600" kern="100">
                          <a:effectLst/>
                          <a:latin typeface="+mn-lt"/>
                          <a:ea typeface="Aptos"/>
                          <a:cs typeface="Times New Roman" panose="02020603050405020304" pitchFamily="18" charset="0"/>
                        </a:rPr>
                        <m:t>cos</m:t>
                      </m:r>
                      <m:r>
                        <a:rPr lang="en-US" sz="1600" i="1" kern="100">
                          <a:effectLst/>
                          <a:latin typeface="+mn-lt"/>
                          <a:ea typeface="Aptos"/>
                          <a:cs typeface="Times New Roman" panose="02020603050405020304" pitchFamily="18" charset="0"/>
                        </a:rPr>
                        <m:t>𝛼</m:t>
                      </m:r>
                      <m:r>
                        <a:rPr lang="en-US" sz="1600" kern="100">
                          <a:effectLst/>
                          <a:latin typeface="+mn-lt"/>
                          <a:ea typeface="Aptos"/>
                          <a:cs typeface="Times New Roman" panose="02020603050405020304" pitchFamily="18" charset="0"/>
                        </a:rPr>
                        <m:t>⋅</m:t>
                      </m:r>
                      <m:f>
                        <m:fPr>
                          <m:ctrlPr>
                            <a:rPr lang="en-US" sz="1600" i="1" kern="100">
                              <a:effectLst/>
                              <a:latin typeface="+mn-lt"/>
                              <a:ea typeface="Aptos"/>
                              <a:cs typeface="Times New Roman" panose="02020603050405020304" pitchFamily="18" charset="0"/>
                            </a:rPr>
                          </m:ctrlPr>
                        </m:fPr>
                        <m:num>
                          <m:sSubSup>
                            <m:sSubSupPr>
                              <m:ctrlPr>
                                <a:rPr lang="en-US" sz="1600" i="1" kern="100">
                                  <a:effectLst/>
                                  <a:latin typeface="+mn-lt"/>
                                  <a:ea typeface="Aptos"/>
                                  <a:cs typeface="Times New Roman" panose="02020603050405020304" pitchFamily="18" charset="0"/>
                                </a:rPr>
                              </m:ctrlPr>
                            </m:sSubSupPr>
                            <m:e>
                              <m:r>
                                <a:rPr lang="en-US" sz="1600" i="1" kern="100">
                                  <a:effectLst/>
                                  <a:latin typeface="+mn-lt"/>
                                  <a:ea typeface="Aptos"/>
                                  <a:cs typeface="Times New Roman" panose="02020603050405020304" pitchFamily="18" charset="0"/>
                                </a:rPr>
                                <m:t>𝑣</m:t>
                              </m:r>
                            </m:e>
                            <m:sub>
                              <m:r>
                                <a:rPr lang="en-US" sz="1600" kern="100">
                                  <a:effectLst/>
                                  <a:latin typeface="+mn-lt"/>
                                  <a:ea typeface="Aptos"/>
                                  <a:cs typeface="Times New Roman" panose="02020603050405020304" pitchFamily="18" charset="0"/>
                                </a:rPr>
                                <m:t>0</m:t>
                              </m:r>
                            </m:sub>
                            <m:sup>
                              <m:r>
                                <a:rPr lang="en-US" sz="1600" kern="100">
                                  <a:effectLst/>
                                  <a:latin typeface="+mn-lt"/>
                                  <a:ea typeface="Aptos"/>
                                  <a:cs typeface="Times New Roman" panose="02020603050405020304" pitchFamily="18" charset="0"/>
                                </a:rPr>
                                <m:t>2</m:t>
                              </m:r>
                            </m:sup>
                          </m:sSubSup>
                        </m:num>
                        <m:den>
                          <m:r>
                            <a:rPr lang="en-US" sz="1600" i="1" kern="100">
                              <a:effectLst/>
                              <a:latin typeface="+mn-lt"/>
                              <a:ea typeface="Aptos"/>
                              <a:cs typeface="Times New Roman" panose="02020603050405020304" pitchFamily="18" charset="0"/>
                            </a:rPr>
                            <m:t>𝑔</m:t>
                          </m:r>
                        </m:den>
                      </m:f>
                      <m:r>
                        <a:rPr lang="en-US" sz="1600" kern="100">
                          <a:effectLst/>
                          <a:latin typeface="+mn-lt"/>
                          <a:ea typeface="Aptos"/>
                          <a:cs typeface="Times New Roman" panose="02020603050405020304" pitchFamily="18" charset="0"/>
                        </a:rPr>
                        <m:t>;</m:t>
                      </m:r>
                      <m:sSub>
                        <m:sSubPr>
                          <m:ctrlPr>
                            <a:rPr lang="en-US" sz="1600" i="1" kern="100">
                              <a:effectLst/>
                              <a:latin typeface="+mn-lt"/>
                              <a:ea typeface="Aptos"/>
                              <a:cs typeface="Times New Roman" panose="02020603050405020304" pitchFamily="18" charset="0"/>
                            </a:rPr>
                          </m:ctrlPr>
                        </m:sSubPr>
                        <m:e>
                          <m:r>
                            <a:rPr lang="en-US" sz="1600" i="1" kern="100">
                              <a:effectLst/>
                              <a:latin typeface="+mn-lt"/>
                              <a:ea typeface="Aptos"/>
                              <a:cs typeface="Times New Roman" panose="02020603050405020304" pitchFamily="18" charset="0"/>
                            </a:rPr>
                            <m:t>𝑦</m:t>
                          </m:r>
                        </m:e>
                        <m:sub>
                          <m:r>
                            <a:rPr lang="en-US" sz="1600" i="1" kern="100">
                              <a:effectLst/>
                              <a:latin typeface="+mn-lt"/>
                              <a:ea typeface="Aptos"/>
                              <a:cs typeface="Times New Roman" panose="02020603050405020304" pitchFamily="18" charset="0"/>
                            </a:rPr>
                            <m:t>𝑃</m:t>
                          </m:r>
                        </m:sub>
                      </m:sSub>
                      <m:r>
                        <a:rPr lang="en-US" sz="1600" kern="100">
                          <a:effectLst/>
                          <a:latin typeface="+mn-lt"/>
                          <a:ea typeface="Aptos"/>
                          <a:cs typeface="Times New Roman" panose="02020603050405020304" pitchFamily="18" charset="0"/>
                        </a:rPr>
                        <m:t>=</m:t>
                      </m:r>
                      <m:sSup>
                        <m:sSupPr>
                          <m:ctrlPr>
                            <a:rPr lang="en-US" sz="1600" i="1" kern="100">
                              <a:effectLst/>
                              <a:latin typeface="+mn-lt"/>
                              <a:ea typeface="Aptos"/>
                              <a:cs typeface="Times New Roman" panose="02020603050405020304" pitchFamily="18" charset="0"/>
                            </a:rPr>
                          </m:ctrlPr>
                        </m:sSupPr>
                        <m:e>
                          <m:r>
                            <m:rPr>
                              <m:sty m:val="p"/>
                            </m:rPr>
                            <a:rPr lang="en-US" sz="1600" kern="100">
                              <a:effectLst/>
                              <a:latin typeface="+mn-lt"/>
                              <a:ea typeface="Aptos"/>
                              <a:cs typeface="Times New Roman" panose="02020603050405020304" pitchFamily="18" charset="0"/>
                            </a:rPr>
                            <m:t>sin</m:t>
                          </m:r>
                        </m:e>
                        <m:sup>
                          <m:r>
                            <a:rPr lang="en-US" sz="1600" kern="100">
                              <a:effectLst/>
                              <a:latin typeface="+mn-lt"/>
                              <a:ea typeface="Aptos"/>
                              <a:cs typeface="Times New Roman" panose="02020603050405020304" pitchFamily="18" charset="0"/>
                            </a:rPr>
                            <m:t>2</m:t>
                          </m:r>
                        </m:sup>
                      </m:sSup>
                      <m:r>
                        <a:rPr lang="en-US" sz="1600" i="1" kern="100">
                          <a:effectLst/>
                          <a:latin typeface="+mn-lt"/>
                          <a:ea typeface="Aptos"/>
                          <a:cs typeface="Times New Roman" panose="02020603050405020304" pitchFamily="18" charset="0"/>
                        </a:rPr>
                        <m:t>𝛼</m:t>
                      </m:r>
                      <m:r>
                        <a:rPr lang="en-US" sz="1600" kern="100">
                          <a:effectLst/>
                          <a:latin typeface="+mn-lt"/>
                          <a:ea typeface="Aptos"/>
                          <a:cs typeface="Times New Roman" panose="02020603050405020304" pitchFamily="18" charset="0"/>
                        </a:rPr>
                        <m:t>⋅</m:t>
                      </m:r>
                      <m:f>
                        <m:fPr>
                          <m:ctrlPr>
                            <a:rPr lang="en-US" sz="1600" i="1" kern="100">
                              <a:effectLst/>
                              <a:latin typeface="+mn-lt"/>
                              <a:ea typeface="Aptos"/>
                              <a:cs typeface="Times New Roman" panose="02020603050405020304" pitchFamily="18" charset="0"/>
                            </a:rPr>
                          </m:ctrlPr>
                        </m:fPr>
                        <m:num>
                          <m:sSubSup>
                            <m:sSubSupPr>
                              <m:ctrlPr>
                                <a:rPr lang="en-US" sz="1600" i="1" kern="100">
                                  <a:effectLst/>
                                  <a:latin typeface="+mn-lt"/>
                                  <a:ea typeface="Aptos"/>
                                  <a:cs typeface="Times New Roman" panose="02020603050405020304" pitchFamily="18" charset="0"/>
                                </a:rPr>
                              </m:ctrlPr>
                            </m:sSubSupPr>
                            <m:e>
                              <m:r>
                                <a:rPr lang="en-US" sz="1600" i="1" kern="100">
                                  <a:effectLst/>
                                  <a:latin typeface="+mn-lt"/>
                                  <a:ea typeface="Aptos"/>
                                  <a:cs typeface="Times New Roman" panose="02020603050405020304" pitchFamily="18" charset="0"/>
                                </a:rPr>
                                <m:t>𝑣</m:t>
                              </m:r>
                            </m:e>
                            <m:sub>
                              <m:r>
                                <a:rPr lang="en-US" sz="1600" kern="100">
                                  <a:effectLst/>
                                  <a:latin typeface="+mn-lt"/>
                                  <a:ea typeface="Aptos"/>
                                  <a:cs typeface="Times New Roman" panose="02020603050405020304" pitchFamily="18" charset="0"/>
                                </a:rPr>
                                <m:t>0</m:t>
                              </m:r>
                            </m:sub>
                            <m:sup>
                              <m:r>
                                <a:rPr lang="en-US" sz="1600" kern="100">
                                  <a:effectLst/>
                                  <a:latin typeface="+mn-lt"/>
                                  <a:ea typeface="Aptos"/>
                                  <a:cs typeface="Times New Roman" panose="02020603050405020304" pitchFamily="18" charset="0"/>
                                </a:rPr>
                                <m:t>2</m:t>
                              </m:r>
                            </m:sup>
                          </m:sSubSup>
                        </m:num>
                        <m:den>
                          <m:r>
                            <a:rPr lang="en-US" sz="1600" kern="100">
                              <a:effectLst/>
                              <a:latin typeface="+mn-lt"/>
                              <a:ea typeface="Aptos"/>
                              <a:cs typeface="Times New Roman" panose="02020603050405020304" pitchFamily="18" charset="0"/>
                            </a:rPr>
                            <m:t>2</m:t>
                          </m:r>
                          <m:r>
                            <a:rPr lang="en-US" sz="1600" i="1" kern="100">
                              <a:effectLst/>
                              <a:latin typeface="+mn-lt"/>
                              <a:ea typeface="Aptos"/>
                              <a:cs typeface="Times New Roman" panose="02020603050405020304" pitchFamily="18" charset="0"/>
                            </a:rPr>
                            <m:t>𝑔</m:t>
                          </m:r>
                        </m:den>
                      </m:f>
                    </m:oMath>
                  </m:oMathPara>
                </a14:m>
                <a:endParaRPr lang="en-US" sz="1600" kern="100">
                  <a:effectLst/>
                  <a:latin typeface="+mn-lt"/>
                  <a:ea typeface="Aptos"/>
                  <a:cs typeface="Times New Roman" panose="020206030504050203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V</m:t>
                      </m:r>
                      <m:r>
                        <m:rPr>
                          <m:nor/>
                        </m:rPr>
                        <a:rPr lang="en-US" sz="1600" kern="100">
                          <a:ea typeface="Georgia" panose="02040502050405020303" pitchFamily="18" charset="0"/>
                          <a:cs typeface="Times New Roman" panose="02020603050405020304" pitchFamily="18" charset="0"/>
                        </a:rPr>
                        <m:t>ớ</m:t>
                      </m:r>
                      <m:r>
                        <m:rPr>
                          <m:nor/>
                        </m:rPr>
                        <a:rPr lang="en-US" sz="1600" kern="100">
                          <a:ea typeface="Georgia" panose="02040502050405020303" pitchFamily="18" charset="0"/>
                          <a:cs typeface="Times New Roman" panose="02020603050405020304" pitchFamily="18" charset="0"/>
                        </a:rPr>
                        <m:t>i</m:t>
                      </m:r>
                      <m:r>
                        <m:rPr>
                          <m:nor/>
                        </m:rPr>
                        <a:rPr lang="en-US" sz="1600" kern="100">
                          <a:ea typeface="Georgia" panose="02040502050405020303" pitchFamily="18" charset="0"/>
                          <a:cs typeface="Times New Roman" panose="02020603050405020304" pitchFamily="18" charset="0"/>
                        </a:rPr>
                        <m:t> </m:t>
                      </m:r>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𝑣</m:t>
                          </m:r>
                        </m:e>
                        <m:sub>
                          <m:r>
                            <a:rPr lang="en-US" sz="1600" kern="100">
                              <a:latin typeface="Cambria Math" panose="02040503050406030204" pitchFamily="18" charset="0"/>
                              <a:ea typeface="Aptos"/>
                              <a:cs typeface="Times New Roman" panose="02020603050405020304" pitchFamily="18" charset="0"/>
                            </a:rPr>
                            <m:t>0</m:t>
                          </m:r>
                        </m:sub>
                      </m:sSub>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9</m:t>
                      </m:r>
                      <m:d>
                        <m:dPr>
                          <m:ctrlPr>
                            <a:rPr lang="en-US" sz="1600" i="1" kern="100">
                              <a:latin typeface="Cambria Math" panose="02040503050406030204" pitchFamily="18" charset="0"/>
                              <a:ea typeface="Aptos"/>
                              <a:cs typeface="Times New Roman" panose="02020603050405020304" pitchFamily="18" charset="0"/>
                            </a:rPr>
                          </m:ctrlPr>
                        </m:dPr>
                        <m:e>
                          <m:r>
                            <m:rPr>
                              <m:nor/>
                            </m:rPr>
                            <a:rPr lang="vi-VN" sz="1600">
                              <a:ea typeface="Malgun Gothic" panose="020B0503020000020004" pitchFamily="34" charset="-127"/>
                              <a:cs typeface="Times New Roman" panose="02020603050405020304" pitchFamily="18" charset="0"/>
                            </a:rPr>
                            <m:t>m</m:t>
                          </m:r>
                          <m:r>
                            <m:rPr>
                              <m:nor/>
                            </m:rPr>
                            <a:rPr lang="vi-VN" sz="1600">
                              <a:ea typeface="Malgun Gothic" panose="020B0503020000020004" pitchFamily="34" charset="-127"/>
                              <a:cs typeface="Times New Roman" panose="02020603050405020304" pitchFamily="18" charset="0"/>
                            </a:rPr>
                            <m:t>/</m:t>
                          </m:r>
                          <m:r>
                            <m:rPr>
                              <m:nor/>
                            </m:rPr>
                            <a:rPr lang="vi-VN" sz="1600">
                              <a:ea typeface="Malgun Gothic" panose="020B0503020000020004" pitchFamily="34" charset="-127"/>
                              <a:cs typeface="Times New Roman" panose="02020603050405020304" pitchFamily="18" charset="0"/>
                            </a:rPr>
                            <m:t>s</m:t>
                          </m:r>
                        </m:e>
                      </m:d>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𝑔</m:t>
                      </m:r>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9</m:t>
                      </m:r>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8</m:t>
                      </m:r>
                      <m:d>
                        <m:dPr>
                          <m:ctrlPr>
                            <a:rPr lang="en-US" sz="1600" i="1" kern="100">
                              <a:latin typeface="Cambria Math" panose="02040503050406030204" pitchFamily="18" charset="0"/>
                              <a:ea typeface="Aptos"/>
                              <a:cs typeface="Times New Roman" panose="02020603050405020304" pitchFamily="18" charset="0"/>
                            </a:rPr>
                          </m:ctrlPr>
                        </m:dPr>
                        <m:e>
                          <m:r>
                            <m:rPr>
                              <m:nor/>
                            </m:rPr>
                            <a:rPr lang="vi-VN" sz="1600">
                              <a:ea typeface="Malgun Gothic" panose="020B0503020000020004" pitchFamily="34" charset="-127"/>
                              <a:cs typeface="Times New Roman" panose="02020603050405020304" pitchFamily="18" charset="0"/>
                            </a:rPr>
                            <m:t>m</m:t>
                          </m:r>
                          <m:r>
                            <a:rPr lang="en-US" sz="16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sSupPr>
                            <m:e>
                              <m:r>
                                <m:rPr>
                                  <m:nor/>
                                </m:rPr>
                                <a:rPr lang="vi-VN" sz="1600">
                                  <a:latin typeface="Arial" panose="020B0604020202020204" pitchFamily="34" charset="0"/>
                                  <a:ea typeface="Malgun Gothic" panose="020B0503020000020004" pitchFamily="34" charset="-127"/>
                                  <a:cs typeface="Times New Roman" panose="02020603050405020304" pitchFamily="18" charset="0"/>
                                </a:rPr>
                                <m:t>s</m:t>
                              </m:r>
                            </m:e>
                            <m:sup>
                              <m:r>
                                <a:rPr lang="en-US" sz="1600" i="1">
                                  <a:latin typeface="Cambria Math" panose="02040503050406030204" pitchFamily="18" charset="0"/>
                                  <a:ea typeface="Malgun Gothic" panose="020B0503020000020004" pitchFamily="34" charset="-127"/>
                                  <a:cs typeface="Times New Roman" panose="02020603050405020304" pitchFamily="18" charset="0"/>
                                </a:rPr>
                                <m:t>2</m:t>
                              </m:r>
                            </m:sup>
                          </m:sSup>
                        </m:e>
                      </m:d>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ta</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ó độ </m:t>
                      </m:r>
                      <m:r>
                        <m:rPr>
                          <m:nor/>
                        </m:rPr>
                        <a:rPr lang="en-US" sz="1600" kern="100">
                          <a:ea typeface="Georgia" panose="02040502050405020303" pitchFamily="18" charset="0"/>
                          <a:cs typeface="Times New Roman" panose="02020603050405020304" pitchFamily="18" charset="0"/>
                        </a:rPr>
                        <m:t>cao</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l</m:t>
                      </m:r>
                      <m:r>
                        <m:rPr>
                          <m:nor/>
                        </m:rPr>
                        <a:rPr lang="en-US" sz="1600" kern="100">
                          <a:ea typeface="Georgia" panose="02040502050405020303" pitchFamily="18" charset="0"/>
                          <a:cs typeface="Times New Roman" panose="02020603050405020304" pitchFamily="18" charset="0"/>
                        </a:rPr>
                        <m:t>ớ</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nh</m:t>
                      </m:r>
                      <m:r>
                        <m:rPr>
                          <m:nor/>
                        </m:rPr>
                        <a:rPr lang="en-US" sz="1600" b="0" i="0" kern="100" smtClean="0">
                          <a:ea typeface="Georgia" panose="02040502050405020303" pitchFamily="18" charset="0"/>
                          <a:cs typeface="Times New Roman" panose="02020603050405020304" pitchFamily="18" charset="0"/>
                        </a:rPr>
                        <m:t>ấ</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ủ</m:t>
                      </m:r>
                      <m:r>
                        <m:rPr>
                          <m:nor/>
                        </m:rPr>
                        <a:rPr lang="en-US" sz="1600" kern="100">
                          <a:ea typeface="Georgia" panose="02040502050405020303" pitchFamily="18" charset="0"/>
                          <a:cs typeface="Times New Roman" panose="02020603050405020304" pitchFamily="18" charset="0"/>
                        </a:rPr>
                        <m:t>a</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v</m:t>
                      </m:r>
                      <m:r>
                        <m:rPr>
                          <m:nor/>
                        </m:rPr>
                        <a:rPr lang="en-US" sz="1600" kern="100">
                          <a:ea typeface="Georgia" panose="02040502050405020303" pitchFamily="18" charset="0"/>
                          <a:cs typeface="Times New Roman" panose="02020603050405020304" pitchFamily="18" charset="0"/>
                        </a:rPr>
                        <m:t>ậ</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l</m:t>
                      </m:r>
                      <m:r>
                        <m:rPr>
                          <m:nor/>
                        </m:rPr>
                        <a:rPr lang="en-US" sz="1600" kern="100">
                          <a:ea typeface="Georgia" panose="02040502050405020303" pitchFamily="18" charset="0"/>
                          <a:cs typeface="Times New Roman" panose="02020603050405020304" pitchFamily="18" charset="0"/>
                        </a:rPr>
                        <m:t>à</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sSub>
                        <m:sSubPr>
                          <m:ctrlPr>
                            <a:rPr lang="en-US" sz="1600" i="1" kern="100">
                              <a:effectLst/>
                              <a:latin typeface="+mn-lt"/>
                              <a:ea typeface="Aptos"/>
                              <a:cs typeface="Times New Roman" panose="02020603050405020304" pitchFamily="18" charset="0"/>
                            </a:rPr>
                          </m:ctrlPr>
                        </m:sSubPr>
                        <m:e>
                          <m:r>
                            <a:rPr lang="en-US" sz="1600" i="1" kern="100">
                              <a:effectLst/>
                              <a:latin typeface="+mn-lt"/>
                              <a:ea typeface="Aptos"/>
                              <a:cs typeface="Times New Roman" panose="02020603050405020304" pitchFamily="18" charset="0"/>
                            </a:rPr>
                            <m:t>𝑦</m:t>
                          </m:r>
                        </m:e>
                        <m:sub>
                          <m:r>
                            <a:rPr lang="en-US" sz="1600" i="1" kern="100">
                              <a:effectLst/>
                              <a:latin typeface="+mn-lt"/>
                              <a:ea typeface="Aptos"/>
                              <a:cs typeface="Times New Roman" panose="02020603050405020304" pitchFamily="18" charset="0"/>
                            </a:rPr>
                            <m:t>𝑃</m:t>
                          </m:r>
                        </m:sub>
                      </m:sSub>
                      <m:r>
                        <a:rPr lang="en-US" sz="1600" kern="100">
                          <a:effectLst/>
                          <a:latin typeface="+mn-lt"/>
                          <a:ea typeface="Aptos"/>
                          <a:cs typeface="Times New Roman" panose="02020603050405020304" pitchFamily="18" charset="0"/>
                        </a:rPr>
                        <m:t>=</m:t>
                      </m:r>
                      <m:sSup>
                        <m:sSupPr>
                          <m:ctrlPr>
                            <a:rPr lang="en-US" sz="1600" i="1" kern="100">
                              <a:effectLst/>
                              <a:latin typeface="+mn-lt"/>
                              <a:ea typeface="Aptos"/>
                              <a:cs typeface="Times New Roman" panose="02020603050405020304" pitchFamily="18" charset="0"/>
                            </a:rPr>
                          </m:ctrlPr>
                        </m:sSupPr>
                        <m:e>
                          <m:r>
                            <m:rPr>
                              <m:sty m:val="p"/>
                            </m:rPr>
                            <a:rPr lang="en-US" sz="1600" kern="100">
                              <a:effectLst/>
                              <a:latin typeface="+mn-lt"/>
                              <a:ea typeface="Aptos"/>
                              <a:cs typeface="Times New Roman" panose="02020603050405020304" pitchFamily="18" charset="0"/>
                            </a:rPr>
                            <m:t>sin</m:t>
                          </m:r>
                        </m:e>
                        <m:sup>
                          <m:r>
                            <a:rPr lang="en-US" sz="1600" kern="100">
                              <a:effectLst/>
                              <a:latin typeface="+mn-lt"/>
                              <a:ea typeface="Aptos"/>
                              <a:cs typeface="Times New Roman" panose="02020603050405020304" pitchFamily="18" charset="0"/>
                            </a:rPr>
                            <m:t>2</m:t>
                          </m:r>
                        </m:sup>
                      </m:sSup>
                      <m:r>
                        <a:rPr lang="en-US" sz="1600" i="1" kern="100">
                          <a:effectLst/>
                          <a:latin typeface="+mn-lt"/>
                          <a:ea typeface="Aptos"/>
                          <a:cs typeface="Times New Roman" panose="02020603050405020304" pitchFamily="18" charset="0"/>
                        </a:rPr>
                        <m:t>𝛼</m:t>
                      </m:r>
                      <m:r>
                        <a:rPr lang="en-US" sz="1600" kern="100">
                          <a:effectLst/>
                          <a:latin typeface="+mn-lt"/>
                          <a:ea typeface="Aptos"/>
                          <a:cs typeface="Times New Roman" panose="02020603050405020304" pitchFamily="18" charset="0"/>
                        </a:rPr>
                        <m:t>⋅</m:t>
                      </m:r>
                      <m:f>
                        <m:fPr>
                          <m:ctrlPr>
                            <a:rPr lang="en-US" sz="1600" i="1" kern="100">
                              <a:effectLst/>
                              <a:latin typeface="+mn-lt"/>
                              <a:ea typeface="Aptos"/>
                              <a:cs typeface="Times New Roman" panose="02020603050405020304" pitchFamily="18" charset="0"/>
                            </a:rPr>
                          </m:ctrlPr>
                        </m:fPr>
                        <m:num>
                          <m:r>
                            <a:rPr lang="en-US" sz="1600" kern="100">
                              <a:effectLst/>
                              <a:latin typeface="+mn-lt"/>
                              <a:ea typeface="Aptos"/>
                              <a:cs typeface="Times New Roman" panose="02020603050405020304" pitchFamily="18" charset="0"/>
                            </a:rPr>
                            <m:t>405</m:t>
                          </m:r>
                        </m:num>
                        <m:den>
                          <m:r>
                            <a:rPr lang="en-US" sz="1600" kern="100">
                              <a:effectLst/>
                              <a:latin typeface="+mn-lt"/>
                              <a:ea typeface="Aptos"/>
                              <a:cs typeface="Times New Roman" panose="02020603050405020304" pitchFamily="18" charset="0"/>
                            </a:rPr>
                            <m:t>98</m:t>
                          </m:r>
                        </m:den>
                      </m:f>
                    </m:oMath>
                  </m:oMathPara>
                </a14:m>
                <a:endParaRPr lang="en-US" sz="1600" kern="100">
                  <a:effectLst/>
                  <a:latin typeface="+mn-lt"/>
                  <a:ea typeface="Aptos"/>
                  <a:cs typeface="Times New Roman" panose="02020603050405020304" pitchFamily="18" charset="0"/>
                </a:endParaRPr>
              </a:p>
              <a:p>
                <a:pPr algn="just">
                  <a:lnSpc>
                    <a:spcPct val="150000"/>
                  </a:lnSpc>
                </a:pPr>
                <a:r>
                  <a:rPr lang="en-US" sz="1600" kern="100">
                    <a:effectLst/>
                    <a:latin typeface="+mn-lt"/>
                    <a:ea typeface="Georgia" panose="02040502050405020303" pitchFamily="18" charset="0"/>
                    <a:cs typeface="Times New Roman" panose="02020603050405020304" pitchFamily="18" charset="0"/>
                  </a:rPr>
                  <a:t>Thời điểm vật đạt được độ cao lớn nhất là</a:t>
                </a:r>
                <a:endParaRPr lang="en-US" sz="1600" kern="100">
                  <a:effectLst/>
                  <a:latin typeface="+mn-lt"/>
                  <a:ea typeface="Aptos"/>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1600" i="1">
                              <a:effectLst/>
                              <a:latin typeface="+mn-lt"/>
                              <a:cs typeface="Times New Roman" panose="02020603050405020304" pitchFamily="18" charset="0"/>
                            </a:rPr>
                          </m:ctrlPr>
                        </m:sSubPr>
                        <m:e>
                          <m:r>
                            <a:rPr lang="en-US" sz="1600" i="1">
                              <a:effectLst/>
                              <a:latin typeface="+mn-lt"/>
                              <a:ea typeface="Aptos"/>
                              <a:cs typeface="Times New Roman" panose="02020603050405020304" pitchFamily="18" charset="0"/>
                            </a:rPr>
                            <m:t>𝑡</m:t>
                          </m:r>
                        </m:e>
                        <m:sub>
                          <m:r>
                            <a:rPr lang="en-US" sz="1600" i="1">
                              <a:effectLst/>
                              <a:latin typeface="+mn-lt"/>
                              <a:ea typeface="Aptos"/>
                              <a:cs typeface="Times New Roman" panose="02020603050405020304" pitchFamily="18" charset="0"/>
                            </a:rPr>
                            <m:t>𝑃</m:t>
                          </m:r>
                        </m:sub>
                      </m:sSub>
                      <m:r>
                        <a:rPr lang="en-US" sz="1600">
                          <a:effectLst/>
                          <a:latin typeface="+mn-lt"/>
                          <a:ea typeface="Aptos"/>
                          <a:cs typeface="Times New Roman" panose="02020603050405020304" pitchFamily="18" charset="0"/>
                        </a:rPr>
                        <m:t>=</m:t>
                      </m:r>
                      <m:f>
                        <m:fPr>
                          <m:ctrlPr>
                            <a:rPr lang="en-US" sz="1600" i="1">
                              <a:effectLst/>
                              <a:latin typeface="+mn-lt"/>
                              <a:cs typeface="Times New Roman" panose="02020603050405020304" pitchFamily="18" charset="0"/>
                            </a:rPr>
                          </m:ctrlPr>
                        </m:fPr>
                        <m:num>
                          <m:sSub>
                            <m:sSubPr>
                              <m:ctrlPr>
                                <a:rPr lang="en-US" sz="1600" i="1">
                                  <a:effectLst/>
                                  <a:latin typeface="+mn-lt"/>
                                  <a:cs typeface="Times New Roman" panose="02020603050405020304" pitchFamily="18" charset="0"/>
                                </a:rPr>
                              </m:ctrlPr>
                            </m:sSubPr>
                            <m:e>
                              <m:r>
                                <a:rPr lang="en-US" sz="1600" i="1">
                                  <a:effectLst/>
                                  <a:latin typeface="+mn-lt"/>
                                  <a:ea typeface="Aptos"/>
                                  <a:cs typeface="Times New Roman" panose="02020603050405020304" pitchFamily="18" charset="0"/>
                                </a:rPr>
                                <m:t>𝑥</m:t>
                              </m:r>
                            </m:e>
                            <m:sub>
                              <m:r>
                                <a:rPr lang="en-US" sz="1600" i="1">
                                  <a:effectLst/>
                                  <a:latin typeface="+mn-lt"/>
                                  <a:ea typeface="Aptos"/>
                                  <a:cs typeface="Times New Roman" panose="02020603050405020304" pitchFamily="18" charset="0"/>
                                </a:rPr>
                                <m:t>𝑃</m:t>
                              </m:r>
                            </m:sub>
                          </m:sSub>
                        </m:num>
                        <m:den>
                          <m:sSub>
                            <m:sSubPr>
                              <m:ctrlPr>
                                <a:rPr lang="en-US" sz="1600" i="1">
                                  <a:effectLst/>
                                  <a:latin typeface="+mn-lt"/>
                                  <a:cs typeface="Times New Roman" panose="02020603050405020304" pitchFamily="18" charset="0"/>
                                </a:rPr>
                              </m:ctrlPr>
                            </m:sSubPr>
                            <m:e>
                              <m:r>
                                <a:rPr lang="en-US" sz="1600" i="1">
                                  <a:effectLst/>
                                  <a:latin typeface="+mn-lt"/>
                                  <a:ea typeface="Aptos"/>
                                  <a:cs typeface="Times New Roman" panose="02020603050405020304" pitchFamily="18" charset="0"/>
                                </a:rPr>
                                <m:t>𝑣</m:t>
                              </m:r>
                            </m:e>
                            <m:sub>
                              <m:r>
                                <a:rPr lang="en-US" sz="1600">
                                  <a:effectLst/>
                                  <a:latin typeface="+mn-lt"/>
                                  <a:ea typeface="Aptos"/>
                                  <a:cs typeface="Times New Roman" panose="02020603050405020304" pitchFamily="18" charset="0"/>
                                </a:rPr>
                                <m:t>0</m:t>
                              </m:r>
                            </m:sub>
                          </m:sSub>
                          <m:r>
                            <m:rPr>
                              <m:sty m:val="p"/>
                            </m:rPr>
                            <a:rPr lang="en-US" sz="1600">
                              <a:effectLst/>
                              <a:latin typeface="+mn-lt"/>
                              <a:ea typeface="Aptos"/>
                              <a:cs typeface="Times New Roman" panose="02020603050405020304" pitchFamily="18" charset="0"/>
                            </a:rPr>
                            <m:t>cos</m:t>
                          </m:r>
                          <m:r>
                            <a:rPr lang="en-US" sz="1600" i="1">
                              <a:effectLst/>
                              <a:latin typeface="+mn-lt"/>
                              <a:ea typeface="Aptos"/>
                              <a:cs typeface="Times New Roman" panose="02020603050405020304" pitchFamily="18" charset="0"/>
                            </a:rPr>
                            <m:t>𝛼</m:t>
                          </m:r>
                        </m:den>
                      </m:f>
                      <m:r>
                        <a:rPr lang="en-US" sz="1600">
                          <a:effectLst/>
                          <a:latin typeface="+mn-lt"/>
                          <a:ea typeface="Aptos"/>
                          <a:cs typeface="Times New Roman" panose="02020603050405020304" pitchFamily="18" charset="0"/>
                        </a:rPr>
                        <m:t>=</m:t>
                      </m:r>
                      <m:f>
                        <m:fPr>
                          <m:ctrlPr>
                            <a:rPr lang="en-US" sz="1600" i="1">
                              <a:effectLst/>
                              <a:latin typeface="+mn-lt"/>
                              <a:cs typeface="Times New Roman" panose="02020603050405020304" pitchFamily="18" charset="0"/>
                            </a:rPr>
                          </m:ctrlPr>
                        </m:fPr>
                        <m:num>
                          <m:sSub>
                            <m:sSubPr>
                              <m:ctrlPr>
                                <a:rPr lang="en-US" sz="1600" i="1">
                                  <a:effectLst/>
                                  <a:latin typeface="+mn-lt"/>
                                  <a:cs typeface="Times New Roman" panose="02020603050405020304" pitchFamily="18" charset="0"/>
                                </a:rPr>
                              </m:ctrlPr>
                            </m:sSubPr>
                            <m:e>
                              <m:r>
                                <a:rPr lang="en-US" sz="1600" i="1">
                                  <a:effectLst/>
                                  <a:latin typeface="+mn-lt"/>
                                  <a:ea typeface="Aptos"/>
                                  <a:cs typeface="Times New Roman" panose="02020603050405020304" pitchFamily="18" charset="0"/>
                                </a:rPr>
                                <m:t>𝑣</m:t>
                              </m:r>
                            </m:e>
                            <m:sub>
                              <m:r>
                                <a:rPr lang="en-US" sz="1600">
                                  <a:effectLst/>
                                  <a:latin typeface="+mn-lt"/>
                                  <a:ea typeface="Aptos"/>
                                  <a:cs typeface="Times New Roman" panose="02020603050405020304" pitchFamily="18" charset="0"/>
                                </a:rPr>
                                <m:t>0</m:t>
                              </m:r>
                            </m:sub>
                          </m:sSub>
                        </m:num>
                        <m:den>
                          <m:r>
                            <a:rPr lang="en-US" sz="1600" i="1">
                              <a:effectLst/>
                              <a:latin typeface="+mn-lt"/>
                              <a:ea typeface="Aptos"/>
                              <a:cs typeface="Times New Roman" panose="02020603050405020304" pitchFamily="18" charset="0"/>
                            </a:rPr>
                            <m:t>𝑔</m:t>
                          </m:r>
                        </m:den>
                      </m:f>
                      <m:r>
                        <m:rPr>
                          <m:sty m:val="p"/>
                        </m:rPr>
                        <a:rPr lang="en-US" sz="1600">
                          <a:effectLst/>
                          <a:latin typeface="+mn-lt"/>
                          <a:ea typeface="Aptos"/>
                          <a:cs typeface="Times New Roman" panose="02020603050405020304" pitchFamily="18" charset="0"/>
                        </a:rPr>
                        <m:t>sin</m:t>
                      </m:r>
                      <m:r>
                        <a:rPr lang="en-US" sz="1600" i="1">
                          <a:effectLst/>
                          <a:latin typeface="+mn-lt"/>
                          <a:ea typeface="Aptos"/>
                          <a:cs typeface="Times New Roman" panose="02020603050405020304" pitchFamily="18" charset="0"/>
                        </a:rPr>
                        <m:t>𝛼</m:t>
                      </m:r>
                      <m:r>
                        <a:rPr lang="en-US" sz="1600">
                          <a:effectLst/>
                          <a:latin typeface="+mn-lt"/>
                          <a:ea typeface="Aptos"/>
                          <a:cs typeface="Times New Roman" panose="02020603050405020304" pitchFamily="18" charset="0"/>
                        </a:rPr>
                        <m:t>=</m:t>
                      </m:r>
                      <m:f>
                        <m:fPr>
                          <m:ctrlPr>
                            <a:rPr lang="en-US" sz="1600" i="1">
                              <a:effectLst/>
                              <a:latin typeface="+mn-lt"/>
                              <a:cs typeface="Times New Roman" panose="02020603050405020304" pitchFamily="18" charset="0"/>
                            </a:rPr>
                          </m:ctrlPr>
                        </m:fPr>
                        <m:num>
                          <m:r>
                            <a:rPr lang="en-US" sz="1600">
                              <a:effectLst/>
                              <a:latin typeface="+mn-lt"/>
                              <a:ea typeface="Aptos"/>
                              <a:cs typeface="Times New Roman" panose="02020603050405020304" pitchFamily="18" charset="0"/>
                            </a:rPr>
                            <m:t>9</m:t>
                          </m:r>
                        </m:num>
                        <m:den>
                          <m:r>
                            <a:rPr lang="en-US" sz="1600">
                              <a:effectLst/>
                              <a:latin typeface="+mn-lt"/>
                              <a:ea typeface="Aptos"/>
                              <a:cs typeface="Times New Roman" panose="02020603050405020304" pitchFamily="18" charset="0"/>
                            </a:rPr>
                            <m:t>9</m:t>
                          </m:r>
                          <m:r>
                            <a:rPr lang="en-US" sz="1600">
                              <a:effectLst/>
                              <a:latin typeface="+mn-lt"/>
                              <a:ea typeface="Aptos"/>
                              <a:cs typeface="Times New Roman" panose="02020603050405020304" pitchFamily="18" charset="0"/>
                            </a:rPr>
                            <m:t>,</m:t>
                          </m:r>
                          <m:r>
                            <a:rPr lang="en-US" sz="1600">
                              <a:effectLst/>
                              <a:latin typeface="+mn-lt"/>
                              <a:ea typeface="Aptos"/>
                              <a:cs typeface="Times New Roman" panose="02020603050405020304" pitchFamily="18" charset="0"/>
                            </a:rPr>
                            <m:t>8</m:t>
                          </m:r>
                        </m:den>
                      </m:f>
                      <m:r>
                        <m:rPr>
                          <m:sty m:val="p"/>
                        </m:rPr>
                        <a:rPr lang="en-US" sz="1600">
                          <a:effectLst/>
                          <a:latin typeface="+mn-lt"/>
                          <a:ea typeface="Aptos"/>
                          <a:cs typeface="Times New Roman" panose="02020603050405020304" pitchFamily="18" charset="0"/>
                        </a:rPr>
                        <m:t>sin</m:t>
                      </m:r>
                      <m:r>
                        <a:rPr lang="en-US" sz="1600" i="1">
                          <a:effectLst/>
                          <a:latin typeface="+mn-lt"/>
                          <a:ea typeface="Aptos"/>
                          <a:cs typeface="Times New Roman" panose="02020603050405020304" pitchFamily="18" charset="0"/>
                        </a:rPr>
                        <m:t>𝛼</m:t>
                      </m:r>
                      <m:r>
                        <a:rPr lang="en-US" sz="1600">
                          <a:effectLst/>
                          <a:latin typeface="+mn-lt"/>
                          <a:ea typeface="Aptos"/>
                          <a:cs typeface="Times New Roman" panose="02020603050405020304" pitchFamily="18" charset="0"/>
                        </a:rPr>
                        <m:t>=</m:t>
                      </m:r>
                      <m:f>
                        <m:fPr>
                          <m:ctrlPr>
                            <a:rPr lang="en-US" sz="1600" i="1">
                              <a:effectLst/>
                              <a:latin typeface="+mn-lt"/>
                              <a:cs typeface="Times New Roman" panose="02020603050405020304" pitchFamily="18" charset="0"/>
                            </a:rPr>
                          </m:ctrlPr>
                        </m:fPr>
                        <m:num>
                          <m:r>
                            <a:rPr lang="en-US" sz="1600">
                              <a:effectLst/>
                              <a:latin typeface="+mn-lt"/>
                              <a:ea typeface="Aptos"/>
                              <a:cs typeface="Times New Roman" panose="02020603050405020304" pitchFamily="18" charset="0"/>
                            </a:rPr>
                            <m:t>45</m:t>
                          </m:r>
                        </m:num>
                        <m:den>
                          <m:r>
                            <a:rPr lang="en-US" sz="1600">
                              <a:effectLst/>
                              <a:latin typeface="+mn-lt"/>
                              <a:ea typeface="Aptos"/>
                              <a:cs typeface="Times New Roman" panose="02020603050405020304" pitchFamily="18" charset="0"/>
                            </a:rPr>
                            <m:t>49</m:t>
                          </m:r>
                        </m:den>
                      </m:f>
                      <m:r>
                        <m:rPr>
                          <m:sty m:val="p"/>
                        </m:rPr>
                        <a:rPr lang="en-US" sz="1600">
                          <a:effectLst/>
                          <a:latin typeface="+mn-lt"/>
                          <a:ea typeface="Aptos"/>
                          <a:cs typeface="Times New Roman" panose="02020603050405020304" pitchFamily="18" charset="0"/>
                        </a:rPr>
                        <m:t>sin</m:t>
                      </m:r>
                      <m:r>
                        <a:rPr lang="en-US" sz="1600" i="1">
                          <a:effectLst/>
                          <a:latin typeface="+mn-lt"/>
                          <a:ea typeface="Aptos"/>
                          <a:cs typeface="Times New Roman" panose="02020603050405020304" pitchFamily="18" charset="0"/>
                        </a:rPr>
                        <m:t>𝛼</m:t>
                      </m:r>
                    </m:oMath>
                  </m:oMathPara>
                </a14:m>
                <a:endParaRPr lang="en-US" sz="16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543671" y="667087"/>
                <a:ext cx="8048706" cy="4383123"/>
              </a:xfrm>
              <a:prstGeom prst="rect">
                <a:avLst/>
              </a:prstGeom>
              <a:blipFill>
                <a:blip r:embed="rId4"/>
                <a:stretch>
                  <a:fillRect l="-379" r="-379"/>
                </a:stretch>
              </a:blipFill>
            </p:spPr>
            <p:txBody>
              <a:bodyPr/>
              <a:lstStyle/>
              <a:p>
                <a:r>
                  <a:rPr lang="en-US">
                    <a:noFill/>
                  </a:rPr>
                  <a:t> </a:t>
                </a:r>
              </a:p>
            </p:txBody>
          </p:sp>
        </mc:Fallback>
      </mc:AlternateContent>
    </p:spTree>
    <p:extLst>
      <p:ext uri="{BB962C8B-B14F-4D97-AF65-F5344CB8AC3E}">
        <p14:creationId xmlns:p14="http://schemas.microsoft.com/office/powerpoint/2010/main" val="3719265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3" name="Rectangle 2"/>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10" name="Rectangle 9"/>
          <p:cNvSpPr/>
          <p:nvPr/>
        </p:nvSpPr>
        <p:spPr>
          <a:xfrm>
            <a:off x="395603" y="380605"/>
            <a:ext cx="2361544" cy="538609"/>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2900" b="1" i="0" u="none" strike="noStrike" kern="0" cap="none" spc="0" normalizeH="0" baseline="0" noProof="0" dirty="0">
                <a:ln>
                  <a:noFill/>
                </a:ln>
                <a:solidFill>
                  <a:srgbClr val="A93886"/>
                </a:solidFill>
                <a:effectLst/>
                <a:uLnTx/>
                <a:uFillTx/>
                <a:latin typeface="Arial"/>
                <a:cs typeface="Arial"/>
                <a:sym typeface="Merriweather Sans"/>
              </a:rPr>
              <a:t>KHỞI ĐỘNG</a:t>
            </a:r>
          </a:p>
        </p:txBody>
      </p:sp>
      <p:sp>
        <p:nvSpPr>
          <p:cNvPr id="4" name="Rectangle 3"/>
          <p:cNvSpPr/>
          <p:nvPr/>
        </p:nvSpPr>
        <p:spPr>
          <a:xfrm>
            <a:off x="395603" y="3124738"/>
            <a:ext cx="8357698" cy="16135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17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Vào năm 1658, nhà toán học người Pháp Pierre de Fermat đã đưa ra một nguyên lí cơ bản của quang hình học mà hiện nay gọi là nguyên </a:t>
            </a:r>
            <a:r>
              <a:rPr kumimoji="0" lang="nl-NL" sz="1700" b="0" i="0" u="none" strike="noStrike" kern="100" cap="none" spc="0" normalizeH="0" baseline="0" noProof="0" smtClean="0">
                <a:ln>
                  <a:noFill/>
                </a:ln>
                <a:solidFill>
                  <a:srgbClr val="000000"/>
                </a:solidFill>
                <a:effectLst/>
                <a:uLnTx/>
                <a:uFillTx/>
                <a:latin typeface="Arial"/>
                <a:ea typeface="Aptos"/>
                <a:cs typeface="Times New Roman" panose="02020603050405020304" pitchFamily="18" charset="0"/>
                <a:sym typeface="Arial"/>
              </a:rPr>
              <a:t>lí </a:t>
            </a:r>
            <a:r>
              <a:rPr kumimoji="0" lang="nl-NL" sz="17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Fermat (theo britannica.com). Từ nguyên lí này có thể rút ra được các định luật cơ bản khác của quang hình học như định luật phản xạ, định luật khúc xạ ánh sáng</a:t>
            </a:r>
            <a:r>
              <a:rPr kumimoji="0" lang="nl-NL" sz="1700" b="0" i="0" u="none" strike="noStrike" kern="100" cap="none" spc="0" normalizeH="0" baseline="0" noProof="0" smtClean="0">
                <a:ln>
                  <a:noFill/>
                </a:ln>
                <a:solidFill>
                  <a:srgbClr val="000000"/>
                </a:solidFill>
                <a:effectLst/>
                <a:uLnTx/>
                <a:uFillTx/>
                <a:latin typeface="Arial"/>
                <a:ea typeface="Aptos"/>
                <a:cs typeface="Times New Roman" panose="02020603050405020304" pitchFamily="18" charset="0"/>
                <a:sym typeface="Arial"/>
              </a:rPr>
              <a:t>....</a:t>
            </a:r>
            <a:endParaRPr kumimoji="0" lang="en-US" sz="17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76972" y="1097909"/>
            <a:ext cx="5456874" cy="1816116"/>
          </a:xfrm>
          <a:prstGeom prst="rect">
            <a:avLst/>
          </a:prstGeom>
        </p:spPr>
      </p:pic>
      <p:pic>
        <p:nvPicPr>
          <p:cNvPr id="2" name="Picture 1"/>
          <p:cNvPicPr>
            <a:picLocks noChangeAspect="1"/>
          </p:cNvPicPr>
          <p:nvPr/>
        </p:nvPicPr>
        <p:blipFill>
          <a:blip r:embed="rId5"/>
          <a:stretch>
            <a:fillRect/>
          </a:stretch>
        </p:blipFill>
        <p:spPr>
          <a:xfrm>
            <a:off x="8013869" y="380605"/>
            <a:ext cx="739432" cy="863524"/>
          </a:xfrm>
          <a:prstGeom prst="rect">
            <a:avLst/>
          </a:prstGeom>
        </p:spPr>
      </p:pic>
    </p:spTree>
    <p:extLst>
      <p:ext uri="{BB962C8B-B14F-4D97-AF65-F5344CB8AC3E}">
        <p14:creationId xmlns:p14="http://schemas.microsoft.com/office/powerpoint/2010/main" val="402363334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DC672"/>
        </a:solidFill>
        <a:effectLst/>
      </p:bgPr>
    </p:bg>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rot="12589631">
            <a:off x="8392380" y="4230527"/>
            <a:ext cx="1248801" cy="1279203"/>
          </a:xfrm>
          <a:prstGeom prst="rect">
            <a:avLst/>
          </a:prstGeom>
        </p:spPr>
      </p:pic>
      <p:sp>
        <p:nvSpPr>
          <p:cNvPr id="10" name="Rectangle 9"/>
          <p:cNvSpPr/>
          <p:nvPr/>
        </p:nvSpPr>
        <p:spPr>
          <a:xfrm>
            <a:off x="543671" y="544191"/>
            <a:ext cx="92185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9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543671" y="1425393"/>
                <a:ext cx="8048706" cy="2671629"/>
              </a:xfrm>
              <a:prstGeom prst="rect">
                <a:avLst/>
              </a:prstGeom>
            </p:spPr>
            <p:txBody>
              <a:bodyPr wrap="square">
                <a:spAutoFit/>
              </a:bodyPr>
              <a:lstStyle/>
              <a:p>
                <a:pPr>
                  <a:lnSpc>
                    <a:spcPct val="150000"/>
                  </a:lnSpc>
                  <a:spcBef>
                    <a:spcPts val="1200"/>
                  </a:spcBef>
                  <a:spcAft>
                    <a:spcPts val="1200"/>
                  </a:spcAft>
                </a:pPr>
                <a:r>
                  <a:rPr lang="en-US" sz="1800" kern="100" smtClean="0">
                    <a:latin typeface="+mj-lt"/>
                    <a:ea typeface="Georgia" panose="02040502050405020303" pitchFamily="18" charset="0"/>
                    <a:cs typeface="Times New Roman" panose="02020603050405020304" pitchFamily="18" charset="0"/>
                  </a:rPr>
                  <a:t>b) Tầm ném xa trong chuyển động ném xiên là</a:t>
                </a:r>
                <a:endParaRPr lang="en-US" sz="1800" kern="100">
                  <a:effectLst/>
                  <a:latin typeface="+mj-lt"/>
                  <a:ea typeface="Aptos"/>
                  <a:cs typeface="Times New Roman" panose="02020603050405020304" pitchFamily="18" charset="0"/>
                </a:endParaRPr>
              </a:p>
              <a:p>
                <a:pPr>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en-US" sz="1800" i="1" kern="100">
                          <a:effectLst/>
                          <a:latin typeface="+mj-lt"/>
                          <a:ea typeface="Aptos"/>
                          <a:cs typeface="Times New Roman" panose="02020603050405020304" pitchFamily="18" charset="0"/>
                        </a:rPr>
                        <m:t>𝐿</m:t>
                      </m:r>
                      <m:r>
                        <a:rPr lang="en-US" sz="1800" kern="100">
                          <a:effectLst/>
                          <a:latin typeface="+mj-lt"/>
                          <a:ea typeface="Aptos"/>
                          <a:cs typeface="Times New Roman" panose="02020603050405020304" pitchFamily="18" charset="0"/>
                        </a:rPr>
                        <m:t>=2</m:t>
                      </m:r>
                      <m:sSub>
                        <m:sSubPr>
                          <m:ctrlPr>
                            <a:rPr lang="en-US" sz="1800" i="1" kern="100">
                              <a:effectLst/>
                              <a:latin typeface="+mj-lt"/>
                              <a:ea typeface="Aptos"/>
                              <a:cs typeface="Times New Roman" panose="02020603050405020304" pitchFamily="18" charset="0"/>
                            </a:rPr>
                          </m:ctrlPr>
                        </m:sSubPr>
                        <m:e>
                          <m:r>
                            <a:rPr lang="en-US" sz="1800" i="1" kern="100">
                              <a:effectLst/>
                              <a:latin typeface="+mj-lt"/>
                              <a:ea typeface="Aptos"/>
                              <a:cs typeface="Times New Roman" panose="02020603050405020304" pitchFamily="18" charset="0"/>
                            </a:rPr>
                            <m:t>𝑥</m:t>
                          </m:r>
                        </m:e>
                        <m:sub>
                          <m:r>
                            <a:rPr lang="en-US" sz="1800" i="1" kern="100">
                              <a:effectLst/>
                              <a:latin typeface="+mj-lt"/>
                              <a:ea typeface="Aptos"/>
                              <a:cs typeface="Times New Roman" panose="02020603050405020304" pitchFamily="18" charset="0"/>
                            </a:rPr>
                            <m:t>𝑃</m:t>
                          </m:r>
                        </m:sub>
                      </m:sSub>
                      <m:r>
                        <a:rPr lang="en-US" sz="1800" kern="100">
                          <a:effectLst/>
                          <a:latin typeface="+mj-lt"/>
                          <a:ea typeface="Aptos"/>
                          <a:cs typeface="Times New Roman" panose="02020603050405020304" pitchFamily="18" charset="0"/>
                        </a:rPr>
                        <m:t>=</m:t>
                      </m:r>
                      <m:r>
                        <m:rPr>
                          <m:sty m:val="p"/>
                        </m:rPr>
                        <a:rPr lang="en-US" sz="1800" kern="100">
                          <a:effectLst/>
                          <a:latin typeface="+mj-lt"/>
                          <a:ea typeface="Aptos"/>
                          <a:cs typeface="Times New Roman" panose="02020603050405020304" pitchFamily="18" charset="0"/>
                        </a:rPr>
                        <m:t>sin</m:t>
                      </m:r>
                      <m:r>
                        <a:rPr lang="en-US" sz="1800" kern="100">
                          <a:effectLst/>
                          <a:latin typeface="+mj-lt"/>
                          <a:ea typeface="Aptos"/>
                          <a:cs typeface="Times New Roman" panose="02020603050405020304" pitchFamily="18" charset="0"/>
                        </a:rPr>
                        <m:t>2</m:t>
                      </m:r>
                      <m:r>
                        <a:rPr lang="en-US" sz="1800" i="1" kern="100">
                          <a:effectLst/>
                          <a:latin typeface="+mj-lt"/>
                          <a:ea typeface="Aptos"/>
                          <a:cs typeface="Times New Roman" panose="02020603050405020304" pitchFamily="18" charset="0"/>
                        </a:rPr>
                        <m:t>𝛼</m:t>
                      </m:r>
                      <m:r>
                        <a:rPr lang="en-US" sz="1800" kern="100">
                          <a:effectLst/>
                          <a:latin typeface="+mj-lt"/>
                          <a:ea typeface="Aptos"/>
                          <a:cs typeface="Times New Roman" panose="02020603050405020304" pitchFamily="18" charset="0"/>
                        </a:rPr>
                        <m:t>⋅</m:t>
                      </m:r>
                      <m:f>
                        <m:fPr>
                          <m:ctrlPr>
                            <a:rPr lang="en-US" sz="1800" i="1" kern="100">
                              <a:effectLst/>
                              <a:latin typeface="+mj-lt"/>
                              <a:ea typeface="Aptos"/>
                              <a:cs typeface="Times New Roman" panose="02020603050405020304" pitchFamily="18" charset="0"/>
                            </a:rPr>
                          </m:ctrlPr>
                        </m:fPr>
                        <m:num>
                          <m:sSubSup>
                            <m:sSubSupPr>
                              <m:ctrlPr>
                                <a:rPr lang="en-US" sz="1800" i="1" kern="100">
                                  <a:effectLst/>
                                  <a:latin typeface="+mj-lt"/>
                                  <a:ea typeface="Aptos"/>
                                  <a:cs typeface="Times New Roman" panose="02020603050405020304" pitchFamily="18" charset="0"/>
                                </a:rPr>
                              </m:ctrlPr>
                            </m:sSubSupPr>
                            <m:e>
                              <m:r>
                                <a:rPr lang="en-US" sz="1800" i="1" kern="100">
                                  <a:effectLst/>
                                  <a:latin typeface="+mj-lt"/>
                                  <a:ea typeface="Aptos"/>
                                  <a:cs typeface="Times New Roman" panose="02020603050405020304" pitchFamily="18" charset="0"/>
                                </a:rPr>
                                <m:t>𝑣</m:t>
                              </m:r>
                            </m:e>
                            <m:sub>
                              <m:r>
                                <a:rPr lang="en-US" sz="1800" kern="100">
                                  <a:effectLst/>
                                  <a:latin typeface="+mj-lt"/>
                                  <a:ea typeface="Aptos"/>
                                  <a:cs typeface="Times New Roman" panose="02020603050405020304" pitchFamily="18" charset="0"/>
                                </a:rPr>
                                <m:t>0</m:t>
                              </m:r>
                            </m:sub>
                            <m:sup>
                              <m:r>
                                <a:rPr lang="en-US" sz="1800" kern="100">
                                  <a:effectLst/>
                                  <a:latin typeface="+mj-lt"/>
                                  <a:ea typeface="Aptos"/>
                                  <a:cs typeface="Times New Roman" panose="02020603050405020304" pitchFamily="18" charset="0"/>
                                </a:rPr>
                                <m:t>2</m:t>
                              </m:r>
                            </m:sup>
                          </m:sSubSup>
                        </m:num>
                        <m:den>
                          <m:r>
                            <a:rPr lang="en-US" sz="1800" i="1" kern="100">
                              <a:effectLst/>
                              <a:latin typeface="+mj-lt"/>
                              <a:ea typeface="Aptos"/>
                              <a:cs typeface="Times New Roman" panose="02020603050405020304" pitchFamily="18" charset="0"/>
                            </a:rPr>
                            <m:t>𝑔</m:t>
                          </m:r>
                        </m:den>
                      </m:f>
                      <m:r>
                        <a:rPr lang="en-US" sz="1800" kern="100">
                          <a:effectLst/>
                          <a:latin typeface="+mj-lt"/>
                          <a:ea typeface="Aptos"/>
                          <a:cs typeface="Times New Roman" panose="02020603050405020304" pitchFamily="18" charset="0"/>
                        </a:rPr>
                        <m:t>=</m:t>
                      </m:r>
                      <m:f>
                        <m:fPr>
                          <m:ctrlPr>
                            <a:rPr lang="en-US" sz="1800" i="1" kern="100">
                              <a:effectLst/>
                              <a:latin typeface="+mj-lt"/>
                              <a:ea typeface="Aptos"/>
                              <a:cs typeface="Times New Roman" panose="02020603050405020304" pitchFamily="18" charset="0"/>
                            </a:rPr>
                          </m:ctrlPr>
                        </m:fPr>
                        <m:num>
                          <m:r>
                            <a:rPr lang="en-US" sz="1800" kern="100">
                              <a:effectLst/>
                              <a:latin typeface="+mj-lt"/>
                              <a:ea typeface="Aptos"/>
                              <a:cs typeface="Times New Roman" panose="02020603050405020304" pitchFamily="18" charset="0"/>
                            </a:rPr>
                            <m:t>810</m:t>
                          </m:r>
                        </m:num>
                        <m:den>
                          <m:r>
                            <a:rPr lang="en-US" sz="1800" kern="100">
                              <a:effectLst/>
                              <a:latin typeface="+mj-lt"/>
                              <a:ea typeface="Aptos"/>
                              <a:cs typeface="Times New Roman" panose="02020603050405020304" pitchFamily="18" charset="0"/>
                            </a:rPr>
                            <m:t>98</m:t>
                          </m:r>
                        </m:den>
                      </m:f>
                      <m:r>
                        <a:rPr lang="en-US" sz="1800" kern="100">
                          <a:effectLst/>
                          <a:latin typeface="+mj-lt"/>
                          <a:ea typeface="Aptos"/>
                          <a:cs typeface="Times New Roman" panose="02020603050405020304" pitchFamily="18" charset="0"/>
                        </a:rPr>
                        <m:t>⋅</m:t>
                      </m:r>
                      <m:r>
                        <m:rPr>
                          <m:sty m:val="p"/>
                        </m:rPr>
                        <a:rPr lang="en-US" sz="1800" kern="100">
                          <a:effectLst/>
                          <a:latin typeface="+mj-lt"/>
                          <a:ea typeface="Aptos"/>
                          <a:cs typeface="Times New Roman" panose="02020603050405020304" pitchFamily="18" charset="0"/>
                        </a:rPr>
                        <m:t>sin</m:t>
                      </m:r>
                      <m:r>
                        <a:rPr lang="en-US" sz="1800" kern="100">
                          <a:effectLst/>
                          <a:latin typeface="+mj-lt"/>
                          <a:ea typeface="Aptos"/>
                          <a:cs typeface="Times New Roman" panose="02020603050405020304" pitchFamily="18" charset="0"/>
                        </a:rPr>
                        <m:t>2</m:t>
                      </m:r>
                      <m:r>
                        <a:rPr lang="en-US" sz="1800" i="1" kern="100">
                          <a:effectLst/>
                          <a:latin typeface="+mj-lt"/>
                          <a:ea typeface="Aptos"/>
                          <a:cs typeface="Times New Roman" panose="02020603050405020304" pitchFamily="18" charset="0"/>
                        </a:rPr>
                        <m:t>𝛼</m:t>
                      </m:r>
                      <m:r>
                        <a:rPr lang="en-US" sz="1800" kern="100">
                          <a:effectLst/>
                          <a:latin typeface="+mj-lt"/>
                          <a:ea typeface="Aptos"/>
                          <a:cs typeface="Times New Roman" panose="02020603050405020304" pitchFamily="18" charset="0"/>
                        </a:rPr>
                        <m:t>≤</m:t>
                      </m:r>
                      <m:f>
                        <m:fPr>
                          <m:ctrlPr>
                            <a:rPr lang="en-US" sz="1800" i="1" kern="100">
                              <a:effectLst/>
                              <a:latin typeface="+mj-lt"/>
                              <a:ea typeface="Aptos"/>
                              <a:cs typeface="Times New Roman" panose="02020603050405020304" pitchFamily="18" charset="0"/>
                            </a:rPr>
                          </m:ctrlPr>
                        </m:fPr>
                        <m:num>
                          <m:r>
                            <a:rPr lang="en-US" sz="1800" kern="100">
                              <a:effectLst/>
                              <a:latin typeface="+mj-lt"/>
                              <a:ea typeface="Aptos"/>
                              <a:cs typeface="Times New Roman" panose="02020603050405020304" pitchFamily="18" charset="0"/>
                            </a:rPr>
                            <m:t>405</m:t>
                          </m:r>
                        </m:num>
                        <m:den>
                          <m:r>
                            <a:rPr lang="en-US" sz="1800" kern="100">
                              <a:effectLst/>
                              <a:latin typeface="+mj-lt"/>
                              <a:ea typeface="Aptos"/>
                              <a:cs typeface="Times New Roman" panose="02020603050405020304" pitchFamily="18" charset="0"/>
                            </a:rPr>
                            <m:t>49</m:t>
                          </m:r>
                        </m:den>
                      </m:f>
                    </m:oMath>
                  </m:oMathPara>
                </a14:m>
                <a:endParaRPr lang="en-US" sz="1800" kern="100">
                  <a:effectLst/>
                  <a:latin typeface="+mj-lt"/>
                  <a:ea typeface="Aptos"/>
                  <a:cs typeface="Times New Roman" panose="02020603050405020304" pitchFamily="18"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m:rPr>
                          <m:nor/>
                        </m:rPr>
                        <a:rPr lang="en-US" sz="1800" kern="100">
                          <a:ea typeface="Georgia" panose="02040502050405020303" pitchFamily="18" charset="0"/>
                          <a:cs typeface="Times New Roman" panose="02020603050405020304" pitchFamily="18" charset="0"/>
                        </a:rPr>
                        <m:t>T</m:t>
                      </m:r>
                      <m:r>
                        <m:rPr>
                          <m:nor/>
                        </m:rPr>
                        <a:rPr lang="en-US" sz="1800" kern="100">
                          <a:ea typeface="Georgia" panose="02040502050405020303" pitchFamily="18" charset="0"/>
                          <a:cs typeface="Times New Roman" panose="02020603050405020304" pitchFamily="18" charset="0"/>
                        </a:rPr>
                        <m:t>ầ</m:t>
                      </m:r>
                      <m:r>
                        <m:rPr>
                          <m:nor/>
                        </m:rPr>
                        <a:rPr lang="en-US" sz="1800" kern="100">
                          <a:ea typeface="Georgia" panose="02040502050405020303" pitchFamily="18" charset="0"/>
                          <a:cs typeface="Times New Roman" panose="02020603050405020304" pitchFamily="18" charset="0"/>
                        </a:rPr>
                        <m:t>m</m:t>
                      </m:r>
                      <m:r>
                        <m:rPr>
                          <m:nor/>
                        </m:rPr>
                        <a:rPr lang="en-US" sz="1800" kern="100">
                          <a:ea typeface="Georgia" panose="02040502050405020303" pitchFamily="18" charset="0"/>
                          <a:cs typeface="Times New Roman" panose="02020603050405020304" pitchFamily="18" charset="0"/>
                        </a:rPr>
                        <m:t> </m:t>
                      </m:r>
                      <m:r>
                        <m:rPr>
                          <m:nor/>
                        </m:rPr>
                        <a:rPr lang="en-US" sz="1800" kern="100">
                          <a:ea typeface="Georgia" panose="02040502050405020303" pitchFamily="18" charset="0"/>
                          <a:cs typeface="Times New Roman" panose="02020603050405020304" pitchFamily="18" charset="0"/>
                        </a:rPr>
                        <m:t>n</m:t>
                      </m:r>
                      <m:r>
                        <m:rPr>
                          <m:nor/>
                        </m:rPr>
                        <a:rPr lang="en-US" sz="1800" kern="100">
                          <a:ea typeface="Georgia" panose="02040502050405020303" pitchFamily="18" charset="0"/>
                          <a:cs typeface="Times New Roman" panose="02020603050405020304" pitchFamily="18" charset="0"/>
                        </a:rPr>
                        <m:t>é</m:t>
                      </m:r>
                      <m:r>
                        <m:rPr>
                          <m:nor/>
                        </m:rPr>
                        <a:rPr lang="en-US" sz="1800" kern="100">
                          <a:ea typeface="Georgia" panose="02040502050405020303" pitchFamily="18" charset="0"/>
                          <a:cs typeface="Times New Roman" panose="02020603050405020304" pitchFamily="18" charset="0"/>
                        </a:rPr>
                        <m:t>m</m:t>
                      </m:r>
                      <m:r>
                        <m:rPr>
                          <m:nor/>
                        </m:rPr>
                        <a:rPr lang="en-US" sz="1800" kern="100">
                          <a:ea typeface="Georgia" panose="02040502050405020303" pitchFamily="18" charset="0"/>
                          <a:cs typeface="Times New Roman" panose="02020603050405020304" pitchFamily="18" charset="0"/>
                        </a:rPr>
                        <m:t> </m:t>
                      </m:r>
                      <m:r>
                        <m:rPr>
                          <m:nor/>
                        </m:rPr>
                        <a:rPr lang="en-US" sz="1800" kern="100">
                          <a:ea typeface="Georgia" panose="02040502050405020303" pitchFamily="18" charset="0"/>
                          <a:cs typeface="Times New Roman" panose="02020603050405020304" pitchFamily="18" charset="0"/>
                        </a:rPr>
                        <m:t>xa</m:t>
                      </m:r>
                      <m:r>
                        <m:rPr>
                          <m:nor/>
                        </m:rPr>
                        <a:rPr lang="en-US" sz="1800" kern="100">
                          <a:ea typeface="Georgia" panose="02040502050405020303" pitchFamily="18" charset="0"/>
                          <a:cs typeface="Times New Roman" panose="02020603050405020304" pitchFamily="18" charset="0"/>
                        </a:rPr>
                        <m:t> đạ</m:t>
                      </m:r>
                      <m:r>
                        <m:rPr>
                          <m:nor/>
                        </m:rPr>
                        <a:rPr lang="en-US" sz="1800" kern="100">
                          <a:ea typeface="Georgia" panose="02040502050405020303" pitchFamily="18" charset="0"/>
                          <a:cs typeface="Times New Roman" panose="02020603050405020304" pitchFamily="18" charset="0"/>
                        </a:rPr>
                        <m:t>t</m:t>
                      </m:r>
                      <m:r>
                        <m:rPr>
                          <m:nor/>
                        </m:rPr>
                        <a:rPr lang="en-US" sz="1800" kern="100">
                          <a:ea typeface="Georgia" panose="02040502050405020303" pitchFamily="18" charset="0"/>
                          <a:cs typeface="Times New Roman" panose="02020603050405020304" pitchFamily="18" charset="0"/>
                        </a:rPr>
                        <m:t> </m:t>
                      </m:r>
                      <m:r>
                        <m:rPr>
                          <m:nor/>
                        </m:rPr>
                        <a:rPr lang="en-US" sz="1800" kern="100">
                          <a:ea typeface="Georgia" panose="02040502050405020303" pitchFamily="18" charset="0"/>
                          <a:cs typeface="Times New Roman" panose="02020603050405020304" pitchFamily="18" charset="0"/>
                        </a:rPr>
                        <m:t>gi</m:t>
                      </m:r>
                      <m:r>
                        <m:rPr>
                          <m:nor/>
                        </m:rPr>
                        <a:rPr lang="en-US" sz="1800" kern="100">
                          <a:ea typeface="Georgia" panose="02040502050405020303" pitchFamily="18" charset="0"/>
                          <a:cs typeface="Times New Roman" panose="02020603050405020304" pitchFamily="18" charset="0"/>
                        </a:rPr>
                        <m:t>á </m:t>
                      </m:r>
                      <m:r>
                        <m:rPr>
                          <m:nor/>
                        </m:rPr>
                        <a:rPr lang="en-US" sz="1800" kern="100">
                          <a:ea typeface="Georgia" panose="02040502050405020303" pitchFamily="18" charset="0"/>
                          <a:cs typeface="Times New Roman" panose="02020603050405020304" pitchFamily="18" charset="0"/>
                        </a:rPr>
                        <m:t>tr</m:t>
                      </m:r>
                      <m:r>
                        <m:rPr>
                          <m:nor/>
                        </m:rPr>
                        <a:rPr lang="en-US" sz="1800" kern="100">
                          <a:ea typeface="Georgia" panose="02040502050405020303" pitchFamily="18" charset="0"/>
                          <a:cs typeface="Times New Roman" panose="02020603050405020304" pitchFamily="18" charset="0"/>
                        </a:rPr>
                        <m:t>ị </m:t>
                      </m:r>
                      <m:r>
                        <m:rPr>
                          <m:nor/>
                        </m:rPr>
                        <a:rPr lang="en-US" sz="1800" kern="100">
                          <a:ea typeface="Georgia" panose="02040502050405020303" pitchFamily="18" charset="0"/>
                          <a:cs typeface="Times New Roman" panose="02020603050405020304" pitchFamily="18" charset="0"/>
                        </a:rPr>
                        <m:t>l</m:t>
                      </m:r>
                      <m:r>
                        <m:rPr>
                          <m:nor/>
                        </m:rPr>
                        <a:rPr lang="en-US" sz="1800" kern="100">
                          <a:ea typeface="Georgia" panose="02040502050405020303" pitchFamily="18" charset="0"/>
                          <a:cs typeface="Times New Roman" panose="02020603050405020304" pitchFamily="18" charset="0"/>
                        </a:rPr>
                        <m:t>ớ</m:t>
                      </m:r>
                      <m:r>
                        <m:rPr>
                          <m:nor/>
                        </m:rPr>
                        <a:rPr lang="en-US" sz="1800" kern="100">
                          <a:ea typeface="Georgia" panose="02040502050405020303" pitchFamily="18" charset="0"/>
                          <a:cs typeface="Times New Roman" panose="02020603050405020304" pitchFamily="18" charset="0"/>
                        </a:rPr>
                        <m:t>n</m:t>
                      </m:r>
                      <m:r>
                        <m:rPr>
                          <m:nor/>
                        </m:rPr>
                        <a:rPr lang="en-US" sz="1800" kern="100">
                          <a:ea typeface="Georgia" panose="02040502050405020303" pitchFamily="18" charset="0"/>
                          <a:cs typeface="Times New Roman" panose="02020603050405020304" pitchFamily="18" charset="0"/>
                        </a:rPr>
                        <m:t> </m:t>
                      </m:r>
                      <m:r>
                        <m:rPr>
                          <m:nor/>
                        </m:rPr>
                        <a:rPr lang="en-US" sz="1800" kern="100">
                          <a:ea typeface="Georgia" panose="02040502050405020303" pitchFamily="18" charset="0"/>
                          <a:cs typeface="Times New Roman" panose="02020603050405020304" pitchFamily="18" charset="0"/>
                        </a:rPr>
                        <m:t>nh</m:t>
                      </m:r>
                      <m:r>
                        <m:rPr>
                          <m:nor/>
                        </m:rPr>
                        <a:rPr lang="en-US" sz="1800" kern="100">
                          <a:ea typeface="Georgia" panose="02040502050405020303" pitchFamily="18" charset="0"/>
                          <a:cs typeface="Times New Roman" panose="02020603050405020304" pitchFamily="18" charset="0"/>
                        </a:rPr>
                        <m:t>ấ</m:t>
                      </m:r>
                      <m:r>
                        <m:rPr>
                          <m:nor/>
                        </m:rPr>
                        <a:rPr lang="en-US" sz="1800" kern="100">
                          <a:ea typeface="Georgia" panose="02040502050405020303" pitchFamily="18" charset="0"/>
                          <a:cs typeface="Times New Roman" panose="02020603050405020304" pitchFamily="18" charset="0"/>
                        </a:rPr>
                        <m:t>t</m:t>
                      </m:r>
                      <m:r>
                        <m:rPr>
                          <m:nor/>
                        </m:rPr>
                        <a:rPr lang="en-US" sz="1800" kern="100">
                          <a:ea typeface="Georgia" panose="02040502050405020303" pitchFamily="18" charset="0"/>
                          <a:cs typeface="Times New Roman" panose="02020603050405020304" pitchFamily="18" charset="0"/>
                        </a:rPr>
                        <m:t> </m:t>
                      </m:r>
                      <m:r>
                        <m:rPr>
                          <m:nor/>
                        </m:rPr>
                        <a:rPr lang="en-US" sz="1800" kern="100">
                          <a:ea typeface="Georgia" panose="02040502050405020303" pitchFamily="18" charset="0"/>
                          <a:cs typeface="Times New Roman" panose="02020603050405020304" pitchFamily="18" charset="0"/>
                        </a:rPr>
                        <m:t>b</m:t>
                      </m:r>
                      <m:r>
                        <m:rPr>
                          <m:nor/>
                        </m:rPr>
                        <a:rPr lang="en-US" sz="1800" kern="100">
                          <a:ea typeface="Georgia" panose="02040502050405020303" pitchFamily="18" charset="0"/>
                          <a:cs typeface="Times New Roman" panose="02020603050405020304" pitchFamily="18" charset="0"/>
                        </a:rPr>
                        <m:t>ằ</m:t>
                      </m:r>
                      <m:r>
                        <m:rPr>
                          <m:nor/>
                        </m:rPr>
                        <a:rPr lang="en-US" sz="1800" kern="100">
                          <a:ea typeface="Georgia" panose="02040502050405020303" pitchFamily="18" charset="0"/>
                          <a:cs typeface="Times New Roman" panose="02020603050405020304" pitchFamily="18" charset="0"/>
                        </a:rPr>
                        <m:t>ng</m:t>
                      </m:r>
                      <m:r>
                        <m:rPr>
                          <m:nor/>
                        </m:rPr>
                        <a:rPr lang="en-US" sz="1800" kern="100">
                          <a:ea typeface="Georgia" panose="02040502050405020303" pitchFamily="18" charset="0"/>
                          <a:cs typeface="Times New Roman" panose="02020603050405020304" pitchFamily="18" charset="0"/>
                        </a:rPr>
                        <m:t> </m:t>
                      </m:r>
                      <m:f>
                        <m:fPr>
                          <m:ctrlPr>
                            <a:rPr lang="en-US" sz="1800" i="1" kern="100">
                              <a:latin typeface="Cambria Math" panose="02040503050406030204" pitchFamily="18" charset="0"/>
                              <a:ea typeface="Aptos"/>
                              <a:cs typeface="Times New Roman" panose="02020603050405020304" pitchFamily="18" charset="0"/>
                            </a:rPr>
                          </m:ctrlPr>
                        </m:fPr>
                        <m:num>
                          <m:r>
                            <a:rPr lang="en-US" sz="1800" kern="100">
                              <a:latin typeface="Cambria Math" panose="02040503050406030204" pitchFamily="18" charset="0"/>
                              <a:ea typeface="Aptos"/>
                              <a:cs typeface="Times New Roman" panose="02020603050405020304" pitchFamily="18" charset="0"/>
                            </a:rPr>
                            <m:t>405</m:t>
                          </m:r>
                        </m:num>
                        <m:den>
                          <m:r>
                            <a:rPr lang="en-US" sz="1800" kern="100">
                              <a:latin typeface="Cambria Math" panose="02040503050406030204" pitchFamily="18" charset="0"/>
                              <a:ea typeface="Aptos"/>
                              <a:cs typeface="Times New Roman" panose="02020603050405020304" pitchFamily="18" charset="0"/>
                            </a:rPr>
                            <m:t>49</m:t>
                          </m:r>
                        </m:den>
                      </m:f>
                      <m:r>
                        <m:rPr>
                          <m:nor/>
                        </m:rPr>
                        <a:rPr lang="en-US" sz="1800" kern="100">
                          <a:ea typeface="Aptos"/>
                          <a:cs typeface="Times New Roman" panose="02020603050405020304" pitchFamily="18" charset="0"/>
                        </a:rPr>
                        <m:t> </m:t>
                      </m:r>
                      <m:r>
                        <m:rPr>
                          <m:nor/>
                        </m:rPr>
                        <a:rPr lang="en-US" sz="1800" kern="100">
                          <a:ea typeface="Aptos"/>
                          <a:cs typeface="Times New Roman" panose="02020603050405020304" pitchFamily="18" charset="0"/>
                        </a:rPr>
                        <m:t>khi</m:t>
                      </m:r>
                      <m:r>
                        <m:rPr>
                          <m:nor/>
                        </m:rPr>
                        <a:rPr lang="en-US" sz="1800" kern="100">
                          <a:ea typeface="Aptos"/>
                          <a:cs typeface="Times New Roman" panose="02020603050405020304" pitchFamily="18" charset="0"/>
                        </a:rPr>
                        <m:t> </m:t>
                      </m:r>
                      <m:func>
                        <m:funcPr>
                          <m:ctrlPr>
                            <a:rPr lang="en-US" sz="1800" i="1" kern="100">
                              <a:latin typeface="Cambria Math" panose="02040503050406030204" pitchFamily="18" charset="0"/>
                              <a:ea typeface="Aptos"/>
                              <a:cs typeface="Times New Roman" panose="02020603050405020304" pitchFamily="18" charset="0"/>
                            </a:rPr>
                          </m:ctrlPr>
                        </m:funcPr>
                        <m:fName>
                          <m:r>
                            <m:rPr>
                              <m:sty m:val="p"/>
                            </m:rPr>
                            <a:rPr lang="en-US" sz="1800" kern="100">
                              <a:latin typeface="Cambria Math" panose="02040503050406030204" pitchFamily="18" charset="0"/>
                              <a:ea typeface="Aptos"/>
                              <a:cs typeface="Times New Roman" panose="02020603050405020304" pitchFamily="18" charset="0"/>
                            </a:rPr>
                            <m:t>sin</m:t>
                          </m:r>
                        </m:fName>
                        <m:e>
                          <m:r>
                            <a:rPr lang="en-US" sz="1800" kern="100">
                              <a:latin typeface="Cambria Math" panose="02040503050406030204" pitchFamily="18" charset="0"/>
                              <a:ea typeface="Aptos"/>
                              <a:cs typeface="Times New Roman" panose="02020603050405020304" pitchFamily="18" charset="0"/>
                            </a:rPr>
                            <m:t>2</m:t>
                          </m:r>
                          <m:r>
                            <a:rPr lang="en-US" sz="1800" i="1" kern="100">
                              <a:latin typeface="Cambria Math" panose="02040503050406030204" pitchFamily="18" charset="0"/>
                              <a:ea typeface="Aptos"/>
                              <a:cs typeface="Times New Roman" panose="02020603050405020304" pitchFamily="18" charset="0"/>
                            </a:rPr>
                            <m:t>𝛼</m:t>
                          </m:r>
                        </m:e>
                      </m:func>
                      <m:r>
                        <a:rPr lang="en-US" sz="1800" kern="100">
                          <a:latin typeface="Cambria Math" panose="02040503050406030204" pitchFamily="18" charset="0"/>
                          <a:ea typeface="Aptos"/>
                          <a:cs typeface="Times New Roman" panose="02020603050405020304" pitchFamily="18" charset="0"/>
                        </a:rPr>
                        <m:t>=1</m:t>
                      </m:r>
                      <m:r>
                        <m:rPr>
                          <m:nor/>
                        </m:rPr>
                        <a:rPr lang="en-US" sz="1800" kern="100">
                          <a:ea typeface="Aptos"/>
                          <a:cs typeface="Times New Roman" panose="02020603050405020304" pitchFamily="18" charset="0"/>
                        </a:rPr>
                        <m:t> </m:t>
                      </m:r>
                      <m:r>
                        <m:rPr>
                          <m:nor/>
                        </m:rPr>
                        <a:rPr lang="en-US" sz="1800" kern="100">
                          <a:ea typeface="Aptos"/>
                          <a:cs typeface="Times New Roman" panose="02020603050405020304" pitchFamily="18" charset="0"/>
                        </a:rPr>
                        <m:t>hay</m:t>
                      </m:r>
                      <m:r>
                        <a:rPr lang="en-US" sz="1800" b="0" i="1" kern="100" smtClean="0">
                          <a:latin typeface="Cambria Math" panose="02040503050406030204" pitchFamily="18" charset="0"/>
                          <a:ea typeface="Aptos"/>
                          <a:cs typeface="Times New Roman" panose="02020603050405020304" pitchFamily="18" charset="0"/>
                        </a:rPr>
                        <m:t> </m:t>
                      </m:r>
                      <m:r>
                        <a:rPr lang="en-US" sz="1800" i="1" kern="100">
                          <a:effectLst/>
                          <a:latin typeface="+mj-lt"/>
                          <a:ea typeface="Aptos"/>
                          <a:cs typeface="Times New Roman" panose="02020603050405020304" pitchFamily="18" charset="0"/>
                        </a:rPr>
                        <m:t>𝛼</m:t>
                      </m:r>
                      <m:r>
                        <a:rPr lang="en-US" sz="1800" kern="100">
                          <a:effectLst/>
                          <a:latin typeface="+mj-lt"/>
                          <a:ea typeface="Aptos"/>
                          <a:cs typeface="Times New Roman" panose="02020603050405020304" pitchFamily="18" charset="0"/>
                        </a:rPr>
                        <m:t>=</m:t>
                      </m:r>
                      <m:f>
                        <m:fPr>
                          <m:ctrlPr>
                            <a:rPr lang="en-US" sz="1800" i="1" kern="100">
                              <a:effectLst/>
                              <a:latin typeface="+mj-lt"/>
                              <a:ea typeface="Aptos"/>
                              <a:cs typeface="Times New Roman" panose="02020603050405020304" pitchFamily="18" charset="0"/>
                            </a:rPr>
                          </m:ctrlPr>
                        </m:fPr>
                        <m:num>
                          <m:r>
                            <a:rPr lang="en-US" sz="1800" i="1" kern="100">
                              <a:effectLst/>
                              <a:latin typeface="+mj-lt"/>
                              <a:ea typeface="Aptos"/>
                              <a:cs typeface="Times New Roman" panose="02020603050405020304" pitchFamily="18" charset="0"/>
                            </a:rPr>
                            <m:t>𝜋</m:t>
                          </m:r>
                        </m:num>
                        <m:den>
                          <m:r>
                            <a:rPr lang="en-US" sz="1800" kern="100">
                              <a:effectLst/>
                              <a:latin typeface="+mj-lt"/>
                              <a:ea typeface="Aptos"/>
                              <a:cs typeface="Times New Roman" panose="02020603050405020304" pitchFamily="18" charset="0"/>
                            </a:rPr>
                            <m:t>4</m:t>
                          </m:r>
                        </m:den>
                      </m:f>
                    </m:oMath>
                  </m:oMathPara>
                </a14:m>
                <a:endParaRPr lang="en-US" sz="1800" kern="100">
                  <a:effectLst/>
                  <a:latin typeface="+mj-lt"/>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43671" y="1425393"/>
                <a:ext cx="8048706" cy="2671629"/>
              </a:xfrm>
              <a:prstGeom prst="rect">
                <a:avLst/>
              </a:prstGeom>
              <a:blipFill>
                <a:blip r:embed="rId4"/>
                <a:stretch>
                  <a:fillRect l="-606"/>
                </a:stretch>
              </a:blipFill>
            </p:spPr>
            <p:txBody>
              <a:bodyPr/>
              <a:lstStyle/>
              <a:p>
                <a:r>
                  <a:rPr lang="en-US">
                    <a:noFill/>
                  </a:rPr>
                  <a:t> </a:t>
                </a:r>
              </a:p>
            </p:txBody>
          </p:sp>
        </mc:Fallback>
      </mc:AlternateContent>
    </p:spTree>
    <p:extLst>
      <p:ext uri="{BB962C8B-B14F-4D97-AF65-F5344CB8AC3E}">
        <p14:creationId xmlns:p14="http://schemas.microsoft.com/office/powerpoint/2010/main" val="310398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up)">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sp>
        <p:nvSpPr>
          <p:cNvPr id="7" name="Rounded Rectangle 6"/>
          <p:cNvSpPr/>
          <p:nvPr/>
        </p:nvSpPr>
        <p:spPr>
          <a:xfrm>
            <a:off x="151075" y="151076"/>
            <a:ext cx="8841853" cy="522369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521805" y="251648"/>
                <a:ext cx="8148098" cy="2130199"/>
              </a:xfrm>
              <a:prstGeom prst="rect">
                <a:avLst/>
              </a:prstGeom>
            </p:spPr>
            <p:txBody>
              <a:bodyPr wrap="square">
                <a:spAutoFit/>
              </a:bodyPr>
              <a:lstStyle/>
              <a:p>
                <a:pPr algn="just">
                  <a:lnSpc>
                    <a:spcPct val="155000"/>
                  </a:lnSpc>
                </a:pPr>
                <a:r>
                  <a:rPr lang="vi-VN" sz="1700" b="1" smtClean="0">
                    <a:solidFill>
                      <a:srgbClr val="C00000"/>
                    </a:solidFill>
                  </a:rPr>
                  <a:t>Ví </a:t>
                </a:r>
                <a:r>
                  <a:rPr lang="vi-VN" sz="1700" b="1">
                    <a:solidFill>
                      <a:srgbClr val="C00000"/>
                    </a:solidFill>
                  </a:rPr>
                  <a:t>dụ </a:t>
                </a:r>
                <a:r>
                  <a:rPr lang="en-US" sz="1700" b="1" smtClean="0">
                    <a:solidFill>
                      <a:srgbClr val="C00000"/>
                    </a:solidFill>
                  </a:rPr>
                  <a:t>2</a:t>
                </a:r>
                <a:r>
                  <a:rPr lang="vi-VN" sz="1700" b="1" smtClean="0">
                    <a:solidFill>
                      <a:srgbClr val="C00000"/>
                    </a:solidFill>
                  </a:rPr>
                  <a:t>. </a:t>
                </a:r>
                <a:r>
                  <a:rPr lang="vi-VN" sz="1700"/>
                  <a:t>(Định luật phản xạ ánh </a:t>
                </a:r>
                <a:r>
                  <a:rPr lang="vi-VN" sz="1700"/>
                  <a:t>sáng</a:t>
                </a:r>
                <a:r>
                  <a:rPr lang="vi-VN" sz="1700" smtClean="0"/>
                  <a:t>)</a:t>
                </a:r>
                <a:endParaRPr lang="en-US" sz="1700" smtClean="0"/>
              </a:p>
              <a:p>
                <a:pPr algn="just">
                  <a:lnSpc>
                    <a:spcPct val="155000"/>
                  </a:lnSpc>
                </a:pPr>
                <a:r>
                  <a:rPr lang="vi-VN" sz="1700" smtClean="0"/>
                  <a:t>Xét </a:t>
                </a:r>
                <a:r>
                  <a:rPr lang="vi-VN" sz="1700"/>
                  <a:t>sự phản xạ ánh sáng trên một gương phẳng: Tia sáng đi từ điểm </a:t>
                </a:r>
                <a14:m>
                  <m:oMath xmlns:m="http://schemas.openxmlformats.org/officeDocument/2006/math">
                    <m:r>
                      <a:rPr lang="vi-VN" sz="1700" i="1" smtClean="0">
                        <a:latin typeface="Cambria Math" panose="02040503050406030204" pitchFamily="18" charset="0"/>
                      </a:rPr>
                      <m:t>𝐴</m:t>
                    </m:r>
                  </m:oMath>
                </a14:m>
                <a:r>
                  <a:rPr lang="vi-VN" sz="1700"/>
                  <a:t> đến điểm </a:t>
                </a:r>
                <a14:m>
                  <m:oMath xmlns:m="http://schemas.openxmlformats.org/officeDocument/2006/math">
                    <m:r>
                      <a:rPr lang="vi-VN" sz="1700" i="1" smtClean="0">
                        <a:latin typeface="Cambria Math" panose="02040503050406030204" pitchFamily="18" charset="0"/>
                      </a:rPr>
                      <m:t>𝑃</m:t>
                    </m:r>
                  </m:oMath>
                </a14:m>
                <a:r>
                  <a:rPr lang="en-US" sz="1700" smtClean="0"/>
                  <a:t> </a:t>
                </a:r>
                <a:r>
                  <a:rPr lang="vi-VN" sz="1700" smtClean="0"/>
                  <a:t>trên</a:t>
                </a:r>
                <a:r>
                  <a:rPr lang="en-US" sz="1700" smtClean="0"/>
                  <a:t> </a:t>
                </a:r>
                <a:r>
                  <a:rPr lang="vi-VN" sz="1700" smtClean="0"/>
                  <a:t>gương </a:t>
                </a:r>
                <a:r>
                  <a:rPr lang="vi-VN" sz="1700"/>
                  <a:t>phẳng, sau đó bị phản xạ đến điểm </a:t>
                </a:r>
                <a14:m>
                  <m:oMath xmlns:m="http://schemas.openxmlformats.org/officeDocument/2006/math">
                    <m:r>
                      <a:rPr lang="vi-VN" sz="1700" i="1" smtClean="0">
                        <a:latin typeface="Cambria Math" panose="02040503050406030204" pitchFamily="18" charset="0"/>
                      </a:rPr>
                      <m:t>𝐵</m:t>
                    </m:r>
                  </m:oMath>
                </a14:m>
                <a:r>
                  <a:rPr lang="vi-VN" sz="1700"/>
                  <a:t> (H.2.11). Theo nguyên lí Fermat, </a:t>
                </a:r>
                <a:r>
                  <a:rPr lang="vi-VN" sz="1700"/>
                  <a:t>tia </a:t>
                </a:r>
                <a:r>
                  <a:rPr lang="vi-VN" sz="1700" smtClean="0"/>
                  <a:t>s</a:t>
                </a:r>
                <a:r>
                  <a:rPr lang="en-US" sz="1700"/>
                  <a:t>á</a:t>
                </a:r>
                <a:r>
                  <a:rPr lang="vi-VN" sz="1700" smtClean="0"/>
                  <a:t>ng</a:t>
                </a:r>
                <a:r>
                  <a:rPr lang="en-US" sz="1700" smtClean="0"/>
                  <a:t> </a:t>
                </a:r>
                <a:r>
                  <a:rPr lang="vi-VN" sz="1700" smtClean="0"/>
                  <a:t>di </a:t>
                </a:r>
                <a:r>
                  <a:rPr lang="vi-VN" sz="1700"/>
                  <a:t>chuyển sao cho đường truyền </a:t>
                </a:r>
                <a14:m>
                  <m:oMath xmlns:m="http://schemas.openxmlformats.org/officeDocument/2006/math">
                    <m:r>
                      <a:rPr lang="vi-VN" sz="1700" i="1" smtClean="0">
                        <a:latin typeface="Cambria Math" panose="02040503050406030204" pitchFamily="18" charset="0"/>
                      </a:rPr>
                      <m:t>𝐴𝑃𝐵</m:t>
                    </m:r>
                  </m:oMath>
                </a14:m>
                <a:r>
                  <a:rPr lang="vi-VN" sz="1700"/>
                  <a:t> là ngắn nhất. Chứng minh rằng khi đó góc tới </a:t>
                </a:r>
                <a14:m>
                  <m:oMath xmlns:m="http://schemas.openxmlformats.org/officeDocument/2006/math">
                    <m:r>
                      <a:rPr lang="vi-VN" sz="1700" i="1" smtClean="0">
                        <a:latin typeface="Cambria Math" panose="02040503050406030204" pitchFamily="18" charset="0"/>
                      </a:rPr>
                      <m:t>𝑖</m:t>
                    </m:r>
                  </m:oMath>
                </a14:m>
                <a:r>
                  <a:rPr lang="vi-VN" sz="1700"/>
                  <a:t> </a:t>
                </a:r>
                <a:r>
                  <a:rPr lang="vi-VN" sz="1700"/>
                  <a:t>bằng </a:t>
                </a:r>
                <a:r>
                  <a:rPr lang="vi-VN" sz="1700" smtClean="0"/>
                  <a:t>góc</a:t>
                </a:r>
                <a:r>
                  <a:rPr lang="en-US" sz="1700" smtClean="0"/>
                  <a:t> </a:t>
                </a:r>
                <a:r>
                  <a:rPr lang="vi-VN" sz="1700" smtClean="0"/>
                  <a:t>phản </a:t>
                </a:r>
                <a:r>
                  <a:rPr lang="vi-VN" sz="1700"/>
                  <a:t>xạ </a:t>
                </a:r>
                <a14:m>
                  <m:oMath xmlns:m="http://schemas.openxmlformats.org/officeDocument/2006/math">
                    <m:r>
                      <a:rPr lang="vi-VN" sz="1700" i="1" smtClean="0">
                        <a:latin typeface="Cambria Math" panose="02040503050406030204" pitchFamily="18" charset="0"/>
                      </a:rPr>
                      <m:t>𝑖</m:t>
                    </m:r>
                    <m:r>
                      <a:rPr lang="vi-VN" sz="1700" i="1" smtClean="0">
                        <a:latin typeface="Cambria Math" panose="02040503050406030204" pitchFamily="18" charset="0"/>
                      </a:rPr>
                      <m:t>′</m:t>
                    </m:r>
                  </m:oMath>
                </a14:m>
                <a:r>
                  <a:rPr lang="vi-VN" sz="1700"/>
                  <a:t>.</a:t>
                </a:r>
                <a:endParaRPr lang="en-US" sz="1700"/>
              </a:p>
            </p:txBody>
          </p:sp>
        </mc:Choice>
        <mc:Fallback>
          <p:sp>
            <p:nvSpPr>
              <p:cNvPr id="12" name="Rectangle 11"/>
              <p:cNvSpPr>
                <a:spLocks noRot="1" noChangeAspect="1" noMove="1" noResize="1" noEditPoints="1" noAdjustHandles="1" noChangeArrowheads="1" noChangeShapeType="1" noTextEdit="1"/>
              </p:cNvSpPr>
              <p:nvPr/>
            </p:nvSpPr>
            <p:spPr>
              <a:xfrm>
                <a:off x="521805" y="251648"/>
                <a:ext cx="8148098" cy="2130199"/>
              </a:xfrm>
              <a:prstGeom prst="rect">
                <a:avLst/>
              </a:prstGeom>
              <a:blipFill>
                <a:blip r:embed="rId3"/>
                <a:stretch>
                  <a:fillRect l="-524" r="-524"/>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10633" y="2482419"/>
            <a:ext cx="3329463" cy="2559525"/>
          </a:xfrm>
          <a:prstGeom prst="rect">
            <a:avLst/>
          </a:prstGeom>
        </p:spPr>
      </p:pic>
      <p:pic>
        <p:nvPicPr>
          <p:cNvPr id="14" name="Picture 13"/>
          <p:cNvPicPr>
            <a:picLocks noChangeAspect="1"/>
          </p:cNvPicPr>
          <p:nvPr/>
        </p:nvPicPr>
        <p:blipFill>
          <a:blip r:embed="rId6"/>
          <a:stretch>
            <a:fillRect/>
          </a:stretch>
        </p:blipFill>
        <p:spPr>
          <a:xfrm>
            <a:off x="521805" y="4715122"/>
            <a:ext cx="1199584" cy="237689"/>
          </a:xfrm>
          <a:prstGeom prst="rect">
            <a:avLst/>
          </a:prstGeom>
        </p:spPr>
      </p:pic>
      <p:pic>
        <p:nvPicPr>
          <p:cNvPr id="16" name="Picture 15"/>
          <p:cNvPicPr>
            <a:picLocks noChangeAspect="1"/>
          </p:cNvPicPr>
          <p:nvPr/>
        </p:nvPicPr>
        <p:blipFill>
          <a:blip r:embed="rId7"/>
          <a:stretch>
            <a:fillRect/>
          </a:stretch>
        </p:blipFill>
        <p:spPr>
          <a:xfrm>
            <a:off x="7909900" y="4261899"/>
            <a:ext cx="760003" cy="690912"/>
          </a:xfrm>
          <a:prstGeom prst="rect">
            <a:avLst/>
          </a:prstGeom>
        </p:spPr>
      </p:pic>
    </p:spTree>
    <p:extLst>
      <p:ext uri="{BB962C8B-B14F-4D97-AF65-F5344CB8AC3E}">
        <p14:creationId xmlns:p14="http://schemas.microsoft.com/office/powerpoint/2010/main" val="107110254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sp>
        <p:nvSpPr>
          <p:cNvPr id="7" name="Rounded Rectangle 6"/>
          <p:cNvSpPr/>
          <p:nvPr/>
        </p:nvSpPr>
        <p:spPr>
          <a:xfrm>
            <a:off x="151075" y="151076"/>
            <a:ext cx="8841853" cy="522369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13" name="Rectangle 12"/>
          <p:cNvSpPr/>
          <p:nvPr/>
        </p:nvSpPr>
        <p:spPr>
          <a:xfrm>
            <a:off x="4111073" y="317195"/>
            <a:ext cx="92185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365760" y="820630"/>
                <a:ext cx="8412480" cy="785343"/>
              </a:xfrm>
              <a:prstGeom prst="rect">
                <a:avLst/>
              </a:prstGeom>
            </p:spPr>
            <p:txBody>
              <a:bodyPr wrap="square">
                <a:spAutoFit/>
              </a:bodyPr>
              <a:lstStyle/>
              <a:p>
                <a:pPr algn="just">
                  <a:lnSpc>
                    <a:spcPct val="150000"/>
                  </a:lnSpc>
                </a:pPr>
                <a:r>
                  <a:rPr lang="vi-VN" sz="1600" smtClean="0"/>
                  <a:t>Theo nguyên lí Fermat, khi đường truyền </a:t>
                </a:r>
                <a14:m>
                  <m:oMath xmlns:m="http://schemas.openxmlformats.org/officeDocument/2006/math">
                    <m:r>
                      <a:rPr lang="vi-VN" sz="1600" i="1" smtClean="0">
                        <a:latin typeface="Cambria Math" panose="02040503050406030204" pitchFamily="18" charset="0"/>
                      </a:rPr>
                      <m:t>𝐴𝑃𝐵</m:t>
                    </m:r>
                  </m:oMath>
                </a14:m>
                <a:r>
                  <a:rPr lang="vi-VN" sz="1600"/>
                  <a:t> ngắn nhất thì mặt phẳng </a:t>
                </a:r>
                <a14:m>
                  <m:oMath xmlns:m="http://schemas.openxmlformats.org/officeDocument/2006/math">
                    <m:r>
                      <a:rPr lang="vi-VN" sz="1600" i="1" smtClean="0">
                        <a:latin typeface="Cambria Math" panose="02040503050406030204" pitchFamily="18" charset="0"/>
                      </a:rPr>
                      <m:t>(</m:t>
                    </m:r>
                    <m:r>
                      <a:rPr lang="vi-VN" sz="1600" i="1" smtClean="0">
                        <a:latin typeface="Cambria Math" panose="02040503050406030204" pitchFamily="18" charset="0"/>
                      </a:rPr>
                      <m:t>𝐴𝑃𝐵</m:t>
                    </m:r>
                    <m:r>
                      <a:rPr lang="vi-VN" sz="1600" i="1" smtClean="0">
                        <a:latin typeface="Cambria Math" panose="02040503050406030204" pitchFamily="18" charset="0"/>
                      </a:rPr>
                      <m:t>)</m:t>
                    </m:r>
                  </m:oMath>
                </a14:m>
                <a:r>
                  <a:rPr lang="en-US" sz="1600" smtClean="0"/>
                  <a:t> </a:t>
                </a:r>
                <a:r>
                  <a:rPr lang="vi-VN" sz="1600"/>
                  <a:t>vuông </a:t>
                </a:r>
                <a:r>
                  <a:rPr lang="vi-VN" sz="1600" smtClean="0"/>
                  <a:t>góc</a:t>
                </a:r>
                <a:r>
                  <a:rPr lang="en-US" sz="1600" smtClean="0"/>
                  <a:t> với mặt phẳng gương.</a:t>
                </a:r>
              </a:p>
            </p:txBody>
          </p:sp>
        </mc:Choice>
        <mc:Fallback>
          <p:sp>
            <p:nvSpPr>
              <p:cNvPr id="3" name="Rectangle 2"/>
              <p:cNvSpPr>
                <a:spLocks noRot="1" noChangeAspect="1" noMove="1" noResize="1" noEditPoints="1" noAdjustHandles="1" noChangeArrowheads="1" noChangeShapeType="1" noTextEdit="1"/>
              </p:cNvSpPr>
              <p:nvPr/>
            </p:nvSpPr>
            <p:spPr>
              <a:xfrm>
                <a:off x="365760" y="820630"/>
                <a:ext cx="8412480" cy="785343"/>
              </a:xfrm>
              <a:prstGeom prst="rect">
                <a:avLst/>
              </a:prstGeom>
              <a:blipFill>
                <a:blip r:embed="rId3"/>
                <a:stretch>
                  <a:fillRect l="-362" r="-362" b="-10156"/>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5760" y="1826033"/>
            <a:ext cx="3329463" cy="255952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854414" y="1707902"/>
                <a:ext cx="4979323" cy="2677656"/>
              </a:xfrm>
              <a:prstGeom prst="rect">
                <a:avLst/>
              </a:prstGeom>
            </p:spPr>
            <p:txBody>
              <a:bodyPr wrap="square">
                <a:spAutoFit/>
              </a:bodyPr>
              <a:lstStyle/>
              <a:p>
                <a:pPr lvl="0" algn="just">
                  <a:lnSpc>
                    <a:spcPct val="150000"/>
                  </a:lnSpc>
                </a:pPr>
                <a:r>
                  <a:rPr lang="vi-VN" sz="1600"/>
                  <a:t>Mặt </a:t>
                </a:r>
                <a:r>
                  <a:rPr lang="vi-VN" sz="1600"/>
                  <a:t>phẳng qua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 </m:t>
                    </m:r>
                    <m:r>
                      <a:rPr lang="vi-VN" sz="1600" i="1">
                        <a:latin typeface="Cambria Math" panose="02040503050406030204" pitchFamily="18" charset="0"/>
                      </a:rPr>
                      <m:t>𝐵</m:t>
                    </m:r>
                  </m:oMath>
                </a14:m>
                <a:r>
                  <a:rPr lang="en-US" sz="1600"/>
                  <a:t> </a:t>
                </a:r>
                <a:r>
                  <a:rPr lang="vi-VN" sz="1600"/>
                  <a:t>và vuông góc với gương phẳng, cắt gương phẳng theo đường thẳng </a:t>
                </a:r>
                <a14:m>
                  <m:oMath xmlns:m="http://schemas.openxmlformats.org/officeDocument/2006/math">
                    <m:r>
                      <a:rPr lang="vi-VN" sz="1600" i="1">
                        <a:latin typeface="Cambria Math" panose="02040503050406030204" pitchFamily="18" charset="0"/>
                      </a:rPr>
                      <m:t>𝑑</m:t>
                    </m:r>
                  </m:oMath>
                </a14:m>
                <a:r>
                  <a:rPr lang="vi-VN" sz="1600"/>
                  <a:t>.</a:t>
                </a:r>
                <a:r>
                  <a:rPr lang="en-US" sz="1600"/>
                  <a:t> </a:t>
                </a:r>
                <a:r>
                  <a:rPr lang="vi-VN" sz="1600"/>
                  <a:t>Gọi </a:t>
                </a:r>
                <a:r>
                  <a:rPr lang="vi-VN" sz="1600"/>
                  <a:t>hình chiếu của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 </m:t>
                    </m:r>
                    <m:r>
                      <a:rPr lang="vi-VN" sz="1600" i="1">
                        <a:latin typeface="Cambria Math" panose="02040503050406030204" pitchFamily="18" charset="0"/>
                      </a:rPr>
                      <m:t>𝐵</m:t>
                    </m:r>
                  </m:oMath>
                </a14:m>
                <a:r>
                  <a:rPr lang="en-US" sz="1600"/>
                  <a:t> </a:t>
                </a:r>
                <a:r>
                  <a:rPr lang="vi-VN" sz="1600"/>
                  <a:t>xuống gương phẳng lần lượt là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m:t>
                    </m:r>
                  </m:oMath>
                </a14:m>
                <a:endParaRPr lang="en-US" sz="1600"/>
              </a:p>
              <a:p>
                <a:pPr lvl="0" algn="just">
                  <a:lnSpc>
                    <a:spcPct val="150000"/>
                  </a:lnSpc>
                </a:pPr>
                <a:r>
                  <a:rPr lang="vi-VN" sz="1600"/>
                  <a:t>Đặt </a:t>
                </a:r>
                <a14:m>
                  <m:oMath xmlns:m="http://schemas.openxmlformats.org/officeDocument/2006/math">
                    <m:r>
                      <a:rPr lang="vi-VN" sz="1600" i="1">
                        <a:latin typeface="Cambria Math" panose="02040503050406030204" pitchFamily="18" charset="0"/>
                      </a:rPr>
                      <m:t>𝐴𝐴</m:t>
                    </m:r>
                    <m:r>
                      <a:rPr lang="vi-VN" sz="1600" i="1">
                        <a:latin typeface="Cambria Math" panose="02040503050406030204" pitchFamily="18" charset="0"/>
                      </a:rPr>
                      <m:t>′</m:t>
                    </m:r>
                    <m:r>
                      <a:rPr lang="vi-VN" sz="1600" i="1">
                        <a:latin typeface="Cambria Math" panose="02040503050406030204" pitchFamily="18" charset="0"/>
                      </a:rPr>
                      <m:t>=</m:t>
                    </m:r>
                    <m:r>
                      <a:rPr lang="vi-VN" sz="1600" i="1">
                        <a:latin typeface="Cambria Math" panose="02040503050406030204" pitchFamily="18" charset="0"/>
                      </a:rPr>
                      <m:t>𝑎</m:t>
                    </m:r>
                    <m:r>
                      <a:rPr lang="vi-VN" sz="1600" i="1">
                        <a:latin typeface="Cambria Math" panose="02040503050406030204" pitchFamily="18" charset="0"/>
                      </a:rPr>
                      <m:t>, </m:t>
                    </m:r>
                    <m:r>
                      <a:rPr lang="vi-VN" sz="1600" i="1">
                        <a:latin typeface="Cambria Math" panose="02040503050406030204" pitchFamily="18" charset="0"/>
                      </a:rPr>
                      <m:t>𝐵𝐵</m:t>
                    </m:r>
                    <m:r>
                      <a:rPr lang="vi-VN" sz="1600" i="1">
                        <a:latin typeface="Cambria Math" panose="02040503050406030204" pitchFamily="18" charset="0"/>
                      </a:rPr>
                      <m:t>′</m:t>
                    </m:r>
                    <m:r>
                      <a:rPr lang="vi-VN" sz="1600" i="1">
                        <a:latin typeface="Cambria Math" panose="02040503050406030204" pitchFamily="18" charset="0"/>
                      </a:rPr>
                      <m:t>=</m:t>
                    </m:r>
                    <m:r>
                      <a:rPr lang="vi-VN" sz="1600" i="1">
                        <a:latin typeface="Cambria Math" panose="02040503050406030204" pitchFamily="18" charset="0"/>
                      </a:rPr>
                      <m:t>𝑏</m:t>
                    </m:r>
                  </m:oMath>
                </a14:m>
                <a:r>
                  <a:rPr lang="vi-VN" sz="1600"/>
                  <a:t> và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m:t>
                    </m:r>
                    <m:r>
                      <a:rPr lang="en-US" sz="1600" i="1">
                        <a:latin typeface="Cambria Math" panose="02040503050406030204" pitchFamily="18" charset="0"/>
                      </a:rPr>
                      <m:t>𝑐</m:t>
                    </m:r>
                  </m:oMath>
                </a14:m>
                <a:r>
                  <a:rPr lang="en-US" sz="1600"/>
                  <a:t> </a:t>
                </a:r>
                <a:r>
                  <a:rPr lang="vi-VN" sz="1600"/>
                  <a:t>không </a:t>
                </a:r>
                <a:r>
                  <a:rPr lang="vi-VN" sz="1600"/>
                  <a:t>đổi</a:t>
                </a:r>
                <a:r>
                  <a:rPr lang="vi-VN" sz="1600"/>
                  <a:t>.</a:t>
                </a:r>
                <a:endParaRPr lang="en-US" sz="1600"/>
              </a:p>
              <a:p>
                <a:pPr lvl="0" algn="just">
                  <a:lnSpc>
                    <a:spcPct val="150000"/>
                  </a:lnSpc>
                </a:pPr>
                <a:r>
                  <a:rPr lang="vi-VN" sz="1600"/>
                  <a:t>Giả </a:t>
                </a:r>
                <a:r>
                  <a:rPr lang="vi-VN" sz="1600"/>
                  <a:t>sử điểm </a:t>
                </a:r>
                <a14:m>
                  <m:oMath xmlns:m="http://schemas.openxmlformats.org/officeDocument/2006/math">
                    <m:r>
                      <a:rPr lang="vi-VN" sz="1600" i="1">
                        <a:latin typeface="Cambria Math" panose="02040503050406030204" pitchFamily="18" charset="0"/>
                      </a:rPr>
                      <m:t>𝑃</m:t>
                    </m:r>
                  </m:oMath>
                </a14:m>
                <a:r>
                  <a:rPr lang="en-US" sz="1600"/>
                  <a:t> </a:t>
                </a:r>
                <a:r>
                  <a:rPr lang="vi-VN" sz="1600"/>
                  <a:t>tuỳ </a:t>
                </a:r>
                <a:r>
                  <a:rPr lang="vi-VN" sz="1600"/>
                  <a:t>ý trên </a:t>
                </a:r>
                <a14:m>
                  <m:oMath xmlns:m="http://schemas.openxmlformats.org/officeDocument/2006/math">
                    <m:r>
                      <a:rPr lang="vi-VN" sz="1600" i="1">
                        <a:latin typeface="Cambria Math" panose="02040503050406030204" pitchFamily="18" charset="0"/>
                      </a:rPr>
                      <m:t>𝑑</m:t>
                    </m:r>
                  </m:oMath>
                </a14:m>
                <a:r>
                  <a:rPr lang="vi-VN" sz="1600"/>
                  <a:t>, nằm trong đoạn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oMath>
                </a14:m>
                <a:r>
                  <a:rPr lang="vi-VN" sz="1600"/>
                  <a:t> </a:t>
                </a:r>
                <a:r>
                  <a:rPr lang="vi-VN" sz="1600"/>
                  <a:t>sao</a:t>
                </a:r>
                <a:r>
                  <a:rPr lang="en-US" sz="1600"/>
                  <a:t> </a:t>
                </a:r>
                <a:r>
                  <a:rPr lang="vi-VN" sz="1600"/>
                  <a:t>cho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𝑃</m:t>
                    </m:r>
                    <m:r>
                      <a:rPr lang="vi-VN" sz="1600" i="1">
                        <a:latin typeface="Cambria Math" panose="02040503050406030204" pitchFamily="18" charset="0"/>
                      </a:rPr>
                      <m:t>=</m:t>
                    </m:r>
                    <m:r>
                      <a:rPr lang="vi-VN" sz="1600" i="1">
                        <a:latin typeface="Cambria Math" panose="02040503050406030204" pitchFamily="18" charset="0"/>
                      </a:rPr>
                      <m:t>𝑥</m:t>
                    </m:r>
                    <m:r>
                      <a:rPr lang="vi-VN" sz="1600" i="1">
                        <a:latin typeface="Cambria Math" panose="02040503050406030204" pitchFamily="18" charset="0"/>
                      </a:rPr>
                      <m:t>, </m:t>
                    </m:r>
                    <m:r>
                      <a:rPr lang="vi-VN" sz="1600" i="1">
                        <a:latin typeface="Cambria Math" panose="02040503050406030204" pitchFamily="18" charset="0"/>
                      </a:rPr>
                      <m:t>0</m:t>
                    </m:r>
                    <m:r>
                      <a:rPr lang="vi-VN" sz="1600" i="1">
                        <a:latin typeface="Cambria Math" panose="02040503050406030204" pitchFamily="18" charset="0"/>
                      </a:rPr>
                      <m:t>≤</m:t>
                    </m:r>
                    <m:r>
                      <a:rPr lang="vi-VN" sz="1600" i="1">
                        <a:latin typeface="Cambria Math" panose="02040503050406030204" pitchFamily="18" charset="0"/>
                      </a:rPr>
                      <m:t>𝑥</m:t>
                    </m:r>
                    <m:r>
                      <a:rPr lang="vi-VN" sz="1600" i="1">
                        <a:latin typeface="Cambria Math" panose="02040503050406030204" pitchFamily="18" charset="0"/>
                      </a:rPr>
                      <m:t>≤</m:t>
                    </m:r>
                    <m:r>
                      <a:rPr lang="vi-VN" sz="1600" i="1">
                        <a:latin typeface="Cambria Math" panose="02040503050406030204" pitchFamily="18" charset="0"/>
                      </a:rPr>
                      <m:t>𝑐</m:t>
                    </m:r>
                  </m:oMath>
                </a14:m>
                <a:r>
                  <a:rPr lang="vi-VN" sz="1600"/>
                  <a:t>.</a:t>
                </a:r>
                <a:endParaRPr lang="en-US" sz="1600"/>
              </a:p>
              <a:p>
                <a:pPr lvl="0" algn="just">
                  <a:lnSpc>
                    <a:spcPct val="150000"/>
                  </a:lnSpc>
                </a:pPr>
                <a:r>
                  <a:rPr lang="vi-VN" sz="1600"/>
                  <a:t>Kí </a:t>
                </a:r>
                <a:r>
                  <a:rPr lang="vi-VN" sz="1600"/>
                  <a:t>hiệu chiều dài đường gấp khúc </a:t>
                </a:r>
                <a14:m>
                  <m:oMath xmlns:m="http://schemas.openxmlformats.org/officeDocument/2006/math">
                    <m:r>
                      <a:rPr lang="vi-VN" sz="1600" i="1">
                        <a:latin typeface="Cambria Math" panose="02040503050406030204" pitchFamily="18" charset="0"/>
                      </a:rPr>
                      <m:t>𝐴𝑃𝐵</m:t>
                    </m:r>
                  </m:oMath>
                </a14:m>
                <a:r>
                  <a:rPr lang="vi-VN" sz="1600"/>
                  <a:t> là </a:t>
                </a:r>
                <a14:m>
                  <m:oMath xmlns:m="http://schemas.openxmlformats.org/officeDocument/2006/math">
                    <m:r>
                      <a:rPr lang="vi-VN" sz="1600" i="1">
                        <a:latin typeface="Cambria Math" panose="02040503050406030204" pitchFamily="18" charset="0"/>
                      </a:rPr>
                      <m:t>𝐿</m:t>
                    </m:r>
                    <m:r>
                      <a:rPr lang="vi-VN" sz="1600" i="1">
                        <a:latin typeface="Cambria Math" panose="02040503050406030204" pitchFamily="18" charset="0"/>
                      </a:rPr>
                      <m:t>(</m:t>
                    </m:r>
                    <m:r>
                      <a:rPr lang="vi-VN" sz="1600" i="1">
                        <a:latin typeface="Cambria Math" panose="02040503050406030204" pitchFamily="18" charset="0"/>
                      </a:rPr>
                      <m:t>𝑥</m:t>
                    </m:r>
                    <m:r>
                      <a:rPr lang="vi-VN" sz="1600" i="1">
                        <a:latin typeface="Cambria Math" panose="02040503050406030204" pitchFamily="18" charset="0"/>
                      </a:rPr>
                      <m:t>)</m:t>
                    </m:r>
                  </m:oMath>
                </a14:m>
                <a:r>
                  <a:rPr lang="vi-VN" sz="1600"/>
                  <a:t>. </a:t>
                </a:r>
                <a:endParaRPr lang="en-US" sz="1600"/>
              </a:p>
            </p:txBody>
          </p:sp>
        </mc:Choice>
        <mc:Fallback>
          <p:sp>
            <p:nvSpPr>
              <p:cNvPr id="6" name="Rectangle 5"/>
              <p:cNvSpPr>
                <a:spLocks noRot="1" noChangeAspect="1" noMove="1" noResize="1" noEditPoints="1" noAdjustHandles="1" noChangeArrowheads="1" noChangeShapeType="1" noTextEdit="1"/>
              </p:cNvSpPr>
              <p:nvPr/>
            </p:nvSpPr>
            <p:spPr>
              <a:xfrm>
                <a:off x="3854414" y="1707902"/>
                <a:ext cx="4979323" cy="2677656"/>
              </a:xfrm>
              <a:prstGeom prst="rect">
                <a:avLst/>
              </a:prstGeom>
              <a:blipFill>
                <a:blip r:embed="rId6"/>
                <a:stretch>
                  <a:fillRect l="-612" r="-734" b="-4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65760" y="4518767"/>
                <a:ext cx="8412480" cy="390492"/>
              </a:xfrm>
              <a:prstGeom prst="rect">
                <a:avLst/>
              </a:prstGeom>
            </p:spPr>
            <p:txBody>
              <a:bodyPr wrap="square">
                <a:spAutoFit/>
              </a:bodyPr>
              <a:lstStyle/>
              <a:p>
                <a:pPr lvl="0"/>
                <a:r>
                  <a:rPr lang="vi-VN" sz="1600"/>
                  <a:t>Từ</a:t>
                </a:r>
                <a:r>
                  <a:rPr lang="en-US" sz="1600"/>
                  <a:t> </a:t>
                </a:r>
                <a:r>
                  <a:rPr lang="vi-VN" sz="1600"/>
                  <a:t>hình vẽ </a:t>
                </a:r>
                <a:r>
                  <a:rPr lang="vi-VN" sz="1600"/>
                  <a:t>ta </a:t>
                </a:r>
                <a:r>
                  <a:rPr lang="vi-VN" sz="1600" smtClean="0"/>
                  <a:t>có</a:t>
                </a:r>
                <a:r>
                  <a:rPr lang="en-US" sz="1600" smtClean="0"/>
                  <a:t> </a:t>
                </a:r>
                <a14:m>
                  <m:oMath xmlns:m="http://schemas.openxmlformats.org/officeDocument/2006/math">
                    <m:r>
                      <a:rPr lang="vi-VN" sz="1600" i="1">
                        <a:latin typeface="Cambria Math" panose="02040503050406030204" pitchFamily="18" charset="0"/>
                      </a:rPr>
                      <m:t>𝐿</m:t>
                    </m:r>
                    <m:d>
                      <m:dPr>
                        <m:ctrlPr>
                          <a:rPr lang="vi-VN" sz="1600" i="1">
                            <a:latin typeface="Cambria Math" panose="02040503050406030204" pitchFamily="18" charset="0"/>
                          </a:rPr>
                        </m:ctrlPr>
                      </m:dPr>
                      <m:e>
                        <m:r>
                          <a:rPr lang="vi-VN" sz="1600" i="1">
                            <a:latin typeface="Cambria Math" panose="02040503050406030204" pitchFamily="18" charset="0"/>
                          </a:rPr>
                          <m:t>𝑥</m:t>
                        </m:r>
                      </m:e>
                    </m:d>
                    <m:r>
                      <a:rPr lang="vi-VN" sz="1600" i="1">
                        <a:latin typeface="Cambria Math" panose="02040503050406030204" pitchFamily="18" charset="0"/>
                      </a:rPr>
                      <m:t>=</m:t>
                    </m:r>
                    <m:r>
                      <a:rPr lang="vi-VN" sz="1600" i="1">
                        <a:latin typeface="Cambria Math" panose="02040503050406030204" pitchFamily="18" charset="0"/>
                      </a:rPr>
                      <m:t>𝐴𝑃</m:t>
                    </m:r>
                    <m:r>
                      <a:rPr lang="vi-VN" sz="1600" i="1">
                        <a:latin typeface="Cambria Math" panose="02040503050406030204" pitchFamily="18" charset="0"/>
                      </a:rPr>
                      <m:t>+</m:t>
                    </m:r>
                    <m:r>
                      <a:rPr lang="vi-VN" sz="1600" i="1">
                        <a:latin typeface="Cambria Math" panose="02040503050406030204" pitchFamily="18" charset="0"/>
                      </a:rPr>
                      <m:t>𝑃𝐵</m:t>
                    </m:r>
                    <m:r>
                      <a:rPr lang="vi-VN" sz="1600" i="1">
                        <a:latin typeface="Cambria Math" panose="02040503050406030204" pitchFamily="18" charset="0"/>
                      </a:rPr>
                      <m:t>=</m:t>
                    </m:r>
                    <m:rad>
                      <m:radPr>
                        <m:degHide m:val="on"/>
                        <m:ctrlPr>
                          <a:rPr lang="vi-VN" sz="1600" i="1">
                            <a:latin typeface="Cambria Math" panose="02040503050406030204" pitchFamily="18" charset="0"/>
                          </a:rPr>
                        </m:ctrlPr>
                      </m:radPr>
                      <m:deg/>
                      <m:e>
                        <m:sSup>
                          <m:sSupPr>
                            <m:ctrlPr>
                              <a:rPr lang="vi-VN" sz="1600" i="1">
                                <a:latin typeface="Cambria Math" panose="02040503050406030204" pitchFamily="18" charset="0"/>
                              </a:rPr>
                            </m:ctrlPr>
                          </m:sSupPr>
                          <m:e>
                            <m:r>
                              <a:rPr lang="en-US" sz="1600" i="1">
                                <a:latin typeface="Cambria Math" panose="02040503050406030204" pitchFamily="18" charset="0"/>
                              </a:rPr>
                              <m:t>𝑎</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𝑥</m:t>
                            </m:r>
                          </m:e>
                          <m:sup>
                            <m:r>
                              <a:rPr lang="en-US" sz="1600" i="1">
                                <a:latin typeface="Cambria Math" panose="02040503050406030204" pitchFamily="18" charset="0"/>
                              </a:rPr>
                              <m:t>2</m:t>
                            </m:r>
                          </m:sup>
                        </m:sSup>
                      </m:e>
                    </m:rad>
                    <m:r>
                      <a:rPr lang="en-US" sz="1600" i="1">
                        <a:latin typeface="Cambria Math" panose="02040503050406030204" pitchFamily="18" charset="0"/>
                      </a:rPr>
                      <m:t>+</m:t>
                    </m:r>
                    <m:rad>
                      <m:radPr>
                        <m:degHide m:val="on"/>
                        <m:ctrlPr>
                          <a:rPr lang="en-US" sz="1600" i="1">
                            <a:latin typeface="Cambria Math" panose="02040503050406030204" pitchFamily="18" charset="0"/>
                          </a:rPr>
                        </m:ctrlPr>
                      </m:radPr>
                      <m:deg/>
                      <m:e>
                        <m:sSup>
                          <m:sSupPr>
                            <m:ctrlPr>
                              <a:rPr lang="en-US" sz="1600" i="1">
                                <a:latin typeface="Cambria Math" panose="02040503050406030204" pitchFamily="18" charset="0"/>
                              </a:rPr>
                            </m:ctrlPr>
                          </m:sSupPr>
                          <m:e>
                            <m:r>
                              <a:rPr lang="en-US" sz="1600" i="1">
                                <a:latin typeface="Cambria Math" panose="02040503050406030204" pitchFamily="18" charset="0"/>
                              </a:rPr>
                              <m:t>𝑏</m:t>
                            </m:r>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1">
                                    <a:latin typeface="Cambria Math" panose="02040503050406030204" pitchFamily="18" charset="0"/>
                                  </a:rPr>
                                  <m:t>𝑐</m:t>
                                </m:r>
                                <m:r>
                                  <a:rPr lang="en-US" sz="1600" i="1">
                                    <a:latin typeface="Cambria Math" panose="02040503050406030204" pitchFamily="18" charset="0"/>
                                  </a:rPr>
                                  <m:t>−</m:t>
                                </m:r>
                                <m:r>
                                  <a:rPr lang="en-US" sz="1600" i="1">
                                    <a:latin typeface="Cambria Math" panose="02040503050406030204" pitchFamily="18" charset="0"/>
                                  </a:rPr>
                                  <m:t>𝑥</m:t>
                                </m:r>
                              </m:e>
                            </m:d>
                          </m:e>
                          <m:sup>
                            <m:r>
                              <a:rPr lang="en-US" sz="1600" i="1">
                                <a:latin typeface="Cambria Math" panose="02040503050406030204" pitchFamily="18" charset="0"/>
                              </a:rPr>
                              <m:t>2</m:t>
                            </m:r>
                          </m:sup>
                        </m:sSup>
                      </m:e>
                    </m:rad>
                    <m:r>
                      <a:rPr lang="vi-VN" sz="1600" i="1">
                        <a:latin typeface="Cambria Math" panose="02040503050406030204" pitchFamily="18" charset="0"/>
                      </a:rPr>
                      <m:t>, </m:t>
                    </m:r>
                    <m:r>
                      <a:rPr lang="vi-VN" sz="1600" i="1">
                        <a:latin typeface="Cambria Math" panose="02040503050406030204" pitchFamily="18" charset="0"/>
                      </a:rPr>
                      <m:t>0</m:t>
                    </m:r>
                    <m:r>
                      <a:rPr lang="vi-VN" sz="1600" i="1">
                        <a:latin typeface="Cambria Math" panose="02040503050406030204" pitchFamily="18" charset="0"/>
                      </a:rPr>
                      <m:t>≤</m:t>
                    </m:r>
                    <m:r>
                      <a:rPr lang="vi-VN" sz="1600" i="1">
                        <a:latin typeface="Cambria Math" panose="02040503050406030204" pitchFamily="18" charset="0"/>
                      </a:rPr>
                      <m:t>𝑥</m:t>
                    </m:r>
                    <m:r>
                      <a:rPr lang="vi-VN" sz="1600" i="1">
                        <a:latin typeface="Cambria Math" panose="02040503050406030204" pitchFamily="18" charset="0"/>
                      </a:rPr>
                      <m:t>≤</m:t>
                    </m:r>
                    <m:r>
                      <a:rPr lang="en-US" sz="1600" i="1">
                        <a:latin typeface="Cambria Math" panose="02040503050406030204" pitchFamily="18" charset="0"/>
                      </a:rPr>
                      <m:t>𝑐</m:t>
                    </m:r>
                    <m:r>
                      <a:rPr lang="en-US" sz="1600" i="1">
                        <a:latin typeface="Cambria Math" panose="02040503050406030204" pitchFamily="18" charset="0"/>
                      </a:rPr>
                      <m:t>.</m:t>
                    </m:r>
                  </m:oMath>
                </a14:m>
                <a:endParaRPr lang="en-US" sz="1600"/>
              </a:p>
            </p:txBody>
          </p:sp>
        </mc:Choice>
        <mc:Fallback>
          <p:sp>
            <p:nvSpPr>
              <p:cNvPr id="8" name="Rectangle 7"/>
              <p:cNvSpPr>
                <a:spLocks noRot="1" noChangeAspect="1" noMove="1" noResize="1" noEditPoints="1" noAdjustHandles="1" noChangeArrowheads="1" noChangeShapeType="1" noTextEdit="1"/>
              </p:cNvSpPr>
              <p:nvPr/>
            </p:nvSpPr>
            <p:spPr>
              <a:xfrm>
                <a:off x="365760" y="4518767"/>
                <a:ext cx="8412480" cy="390492"/>
              </a:xfrm>
              <a:prstGeom prst="rect">
                <a:avLst/>
              </a:prstGeom>
              <a:blipFill>
                <a:blip r:embed="rId7"/>
                <a:stretch>
                  <a:fillRect l="-362" b="-18750"/>
                </a:stretch>
              </a:blipFill>
            </p:spPr>
            <p:txBody>
              <a:bodyPr/>
              <a:lstStyle/>
              <a:p>
                <a:r>
                  <a:rPr lang="en-US">
                    <a:noFill/>
                  </a:rPr>
                  <a:t> </a:t>
                </a:r>
              </a:p>
            </p:txBody>
          </p:sp>
        </mc:Fallback>
      </mc:AlternateContent>
      <p:pic>
        <p:nvPicPr>
          <p:cNvPr id="14" name="Picture 13"/>
          <p:cNvPicPr>
            <a:picLocks noChangeAspect="1"/>
          </p:cNvPicPr>
          <p:nvPr/>
        </p:nvPicPr>
        <p:blipFill>
          <a:blip r:embed="rId8"/>
          <a:stretch>
            <a:fillRect/>
          </a:stretch>
        </p:blipFill>
        <p:spPr>
          <a:xfrm>
            <a:off x="8101092" y="265673"/>
            <a:ext cx="552456" cy="502233"/>
          </a:xfrm>
          <a:prstGeom prst="rect">
            <a:avLst/>
          </a:prstGeom>
        </p:spPr>
      </p:pic>
    </p:spTree>
    <p:extLst>
      <p:ext uri="{BB962C8B-B14F-4D97-AF65-F5344CB8AC3E}">
        <p14:creationId xmlns:p14="http://schemas.microsoft.com/office/powerpoint/2010/main" val="3697901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up)">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up)">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up)">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sp>
        <p:nvSpPr>
          <p:cNvPr id="7" name="Rounded Rectangle 6"/>
          <p:cNvSpPr/>
          <p:nvPr/>
        </p:nvSpPr>
        <p:spPr>
          <a:xfrm>
            <a:off x="151075" y="151076"/>
            <a:ext cx="8841853" cy="522369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13" name="Rectangle 12"/>
          <p:cNvSpPr/>
          <p:nvPr/>
        </p:nvSpPr>
        <p:spPr>
          <a:xfrm>
            <a:off x="4111074" y="253052"/>
            <a:ext cx="921853"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6" name="Rectangle 5"/>
              <p:cNvSpPr/>
              <p:nvPr/>
            </p:nvSpPr>
            <p:spPr>
              <a:xfrm>
                <a:off x="400904" y="684319"/>
                <a:ext cx="8389892" cy="4361707"/>
              </a:xfrm>
              <a:prstGeom prst="rect">
                <a:avLst/>
              </a:prstGeom>
            </p:spPr>
            <p:txBody>
              <a:bodyPr wrap="square">
                <a:spAutoFit/>
              </a:bodyPr>
              <a:lstStyle/>
              <a:p>
                <a:pPr algn="just">
                  <a:lnSpc>
                    <a:spcPct val="130000"/>
                  </a:lnSpc>
                </a:pPr>
                <a14:m>
                  <m:oMathPara xmlns:m="http://schemas.openxmlformats.org/officeDocument/2006/math">
                    <m:oMathParaPr>
                      <m:jc m:val="left"/>
                    </m:oMathParaPr>
                    <m:oMath xmlns:m="http://schemas.openxmlformats.org/officeDocument/2006/math">
                      <m:r>
                        <m:rPr>
                          <m:nor/>
                        </m:rPr>
                        <a:rPr lang="vi-VN" sz="1500" smtClean="0"/>
                        <m:t>X</m:t>
                      </m:r>
                      <m:r>
                        <m:rPr>
                          <m:nor/>
                        </m:rPr>
                        <a:rPr lang="vi-VN" sz="1500" smtClean="0"/>
                        <m:t>é</m:t>
                      </m:r>
                      <m:r>
                        <m:rPr>
                          <m:nor/>
                        </m:rPr>
                        <a:rPr lang="vi-VN" sz="1500" smtClean="0"/>
                        <m:t>t</m:t>
                      </m:r>
                      <m:r>
                        <m:rPr>
                          <m:nor/>
                        </m:rPr>
                        <a:rPr lang="vi-VN" sz="1500" smtClean="0"/>
                        <m:t> </m:t>
                      </m:r>
                      <m:r>
                        <m:rPr>
                          <m:nor/>
                        </m:rPr>
                        <a:rPr lang="vi-VN" sz="1500" smtClean="0"/>
                        <m:t>ph</m:t>
                      </m:r>
                      <m:r>
                        <m:rPr>
                          <m:nor/>
                        </m:rPr>
                        <a:rPr lang="vi-VN" sz="1500" smtClean="0"/>
                        <m:t>ươ</m:t>
                      </m:r>
                      <m:r>
                        <m:rPr>
                          <m:nor/>
                        </m:rPr>
                        <a:rPr lang="vi-VN" sz="1500" smtClean="0"/>
                        <m:t>ng</m:t>
                      </m:r>
                      <m:r>
                        <m:rPr>
                          <m:nor/>
                        </m:rPr>
                        <a:rPr lang="vi-VN" sz="1500" smtClean="0"/>
                        <m:t> </m:t>
                      </m:r>
                      <m:r>
                        <m:rPr>
                          <m:nor/>
                        </m:rPr>
                        <a:rPr lang="vi-VN" sz="1500" smtClean="0"/>
                        <m:t>tr</m:t>
                      </m:r>
                      <m:r>
                        <m:rPr>
                          <m:nor/>
                        </m:rPr>
                        <a:rPr lang="vi-VN" sz="1500" smtClean="0"/>
                        <m:t>ì</m:t>
                      </m:r>
                      <m:r>
                        <m:rPr>
                          <m:nor/>
                        </m:rPr>
                        <a:rPr lang="vi-VN" sz="1500" smtClean="0"/>
                        <m:t>nh</m:t>
                      </m:r>
                      <m:r>
                        <m:rPr>
                          <m:nor/>
                        </m:rPr>
                        <a:rPr lang="vi-VN" sz="1500" smtClean="0"/>
                        <m:t> </m:t>
                      </m:r>
                      <m:sSup>
                        <m:sSupPr>
                          <m:ctrlPr>
                            <a:rPr lang="vi-VN" sz="1500" i="1">
                              <a:latin typeface="Cambria Math" panose="02040503050406030204" pitchFamily="18" charset="0"/>
                            </a:rPr>
                          </m:ctrlPr>
                        </m:sSupPr>
                        <m:e>
                          <m:r>
                            <a:rPr lang="vi-VN" sz="1500" i="1">
                              <a:latin typeface="Cambria Math" panose="02040503050406030204" pitchFamily="18" charset="0"/>
                            </a:rPr>
                            <m:t>𝐿</m:t>
                          </m:r>
                        </m:e>
                        <m:sup>
                          <m:r>
                            <a:rPr lang="vi-VN" sz="1500" i="1">
                              <a:latin typeface="Cambria Math" panose="02040503050406030204" pitchFamily="18" charset="0"/>
                            </a:rPr>
                            <m:t>′</m:t>
                          </m:r>
                        </m:sup>
                      </m:sSup>
                      <m:d>
                        <m:dPr>
                          <m:ctrlPr>
                            <a:rPr lang="vi-VN" sz="1500" i="1">
                              <a:latin typeface="Cambria Math" panose="02040503050406030204" pitchFamily="18" charset="0"/>
                            </a:rPr>
                          </m:ctrlPr>
                        </m:dPr>
                        <m:e>
                          <m:r>
                            <a:rPr lang="vi-VN" sz="1500" i="1">
                              <a:latin typeface="Cambria Math" panose="02040503050406030204" pitchFamily="18" charset="0"/>
                            </a:rPr>
                            <m:t>𝑥</m:t>
                          </m:r>
                        </m:e>
                      </m:d>
                      <m:r>
                        <a:rPr lang="vi-VN" sz="1500" i="1">
                          <a:latin typeface="Cambria Math" panose="02040503050406030204" pitchFamily="18" charset="0"/>
                        </a:rPr>
                        <m:t>=</m:t>
                      </m:r>
                      <m:r>
                        <a:rPr lang="vi-VN" sz="1500" i="1">
                          <a:latin typeface="Cambria Math" panose="02040503050406030204" pitchFamily="18" charset="0"/>
                        </a:rPr>
                        <m:t>0</m:t>
                      </m:r>
                      <m:r>
                        <m:rPr>
                          <m:nor/>
                        </m:rPr>
                        <a:rPr lang="vi-VN" sz="1500"/>
                        <m:t>, </m:t>
                      </m:r>
                      <m:r>
                        <m:rPr>
                          <m:nor/>
                        </m:rPr>
                        <a:rPr lang="vi-VN" sz="1500"/>
                        <m:t>ta</m:t>
                      </m:r>
                      <m:r>
                        <m:rPr>
                          <m:nor/>
                        </m:rPr>
                        <a:rPr lang="vi-VN" sz="1500"/>
                        <m:t> </m:t>
                      </m:r>
                      <m:r>
                        <m:rPr>
                          <m:nor/>
                        </m:rPr>
                        <a:rPr lang="vi-VN" sz="1500"/>
                        <m:t>c</m:t>
                      </m:r>
                      <m:r>
                        <m:rPr>
                          <m:nor/>
                        </m:rPr>
                        <a:rPr lang="vi-VN" sz="1500"/>
                        <m:t>ó</m:t>
                      </m:r>
                      <m:r>
                        <a:rPr lang="en-US" sz="1500" b="0" i="1" smtClean="0">
                          <a:latin typeface="Cambria Math" panose="02040503050406030204" pitchFamily="18" charset="0"/>
                        </a:rPr>
                        <m:t> </m:t>
                      </m:r>
                      <m:f>
                        <m:f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num>
                        <m:den>
                          <m:rad>
                            <m:radPr>
                              <m:degHide m:val="on"/>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e>
                              <m:sSup>
                                <m:sSup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e>
                          </m:rad>
                        </m:den>
                      </m:f>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m:t>
                          </m:r>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num>
                        <m:den>
                          <m:rad>
                            <m:radPr>
                              <m:degHide m:val="on"/>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e>
                              <m:sSup>
                                <m:sSup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d>
                                    <m:dPr>
                                      <m:ctrlP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m:t>
                                      </m:r>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e>
                                <m:sup>
                                  <m:r>
                                    <a:rPr kumimoji="0" lang="en-US" sz="15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e>
                          </m:rad>
                        </m:den>
                      </m:f>
                    </m:oMath>
                  </m:oMathPara>
                </a14:m>
                <a:endParaRPr kumimoji="0" lang="en-US" sz="1500" b="0" i="0" u="none" strike="noStrike" kern="0" cap="none" spc="0" normalizeH="0" baseline="0" noProof="0" smtClean="0">
                  <a:ln>
                    <a:noFill/>
                  </a:ln>
                  <a:solidFill>
                    <a:srgbClr val="000000"/>
                  </a:solidFill>
                  <a:effectLst/>
                  <a:uLnTx/>
                  <a:uFillTx/>
                  <a:sym typeface="Arial"/>
                </a:endParaRPr>
              </a:p>
              <a:p>
                <a:pPr algn="just">
                  <a:lnSpc>
                    <a:spcPct val="130000"/>
                  </a:lnSpc>
                </a:pPr>
                <a14:m>
                  <m:oMathPara xmlns:m="http://schemas.openxmlformats.org/officeDocument/2006/math">
                    <m:oMathParaPr>
                      <m:jc m:val="left"/>
                    </m:oMathParaPr>
                    <m:oMath xmlns:m="http://schemas.openxmlformats.org/officeDocument/2006/math">
                      <m:r>
                        <m:rPr>
                          <m:nor/>
                        </m:rPr>
                        <a:rPr lang="vi-VN" sz="1500"/>
                        <m:t>V</m:t>
                      </m:r>
                      <m:r>
                        <m:rPr>
                          <m:nor/>
                        </m:rPr>
                        <a:rPr lang="vi-VN" sz="1500"/>
                        <m:t>ớ</m:t>
                      </m:r>
                      <m:r>
                        <m:rPr>
                          <m:nor/>
                        </m:rPr>
                        <a:rPr lang="vi-VN" sz="1500"/>
                        <m:t>i</m:t>
                      </m:r>
                      <m:r>
                        <m:rPr>
                          <m:nor/>
                        </m:rPr>
                        <a:rPr lang="vi-VN" sz="1500"/>
                        <m:t> </m:t>
                      </m:r>
                      <m:r>
                        <a:rPr lang="vi-VN" sz="1500" i="1">
                          <a:latin typeface="Cambria Math" panose="02040503050406030204" pitchFamily="18" charset="0"/>
                        </a:rPr>
                        <m:t>0</m:t>
                      </m:r>
                      <m:r>
                        <a:rPr lang="vi-VN" sz="1500" i="1">
                          <a:latin typeface="Cambria Math" panose="02040503050406030204" pitchFamily="18" charset="0"/>
                        </a:rPr>
                        <m:t>&lt;</m:t>
                      </m:r>
                      <m:r>
                        <a:rPr lang="vi-VN" sz="1500" i="1">
                          <a:latin typeface="Cambria Math" panose="02040503050406030204" pitchFamily="18" charset="0"/>
                        </a:rPr>
                        <m:t>𝑥</m:t>
                      </m:r>
                      <m:r>
                        <a:rPr lang="vi-VN" sz="1500" i="1">
                          <a:latin typeface="Cambria Math" panose="02040503050406030204" pitchFamily="18" charset="0"/>
                        </a:rPr>
                        <m:t>&lt;</m:t>
                      </m:r>
                      <m:r>
                        <a:rPr lang="vi-VN" sz="1500" i="1">
                          <a:latin typeface="Cambria Math" panose="02040503050406030204" pitchFamily="18" charset="0"/>
                        </a:rPr>
                        <m:t>𝑐</m:t>
                      </m:r>
                      <m:r>
                        <m:rPr>
                          <m:nor/>
                        </m:rPr>
                        <a:rPr lang="en-US" sz="1500"/>
                        <m:t> </m:t>
                      </m:r>
                      <m:r>
                        <m:rPr>
                          <m:nor/>
                        </m:rPr>
                        <a:rPr lang="vi-VN" sz="1500"/>
                        <m:t>ta</m:t>
                      </m:r>
                      <m:r>
                        <m:rPr>
                          <m:nor/>
                        </m:rPr>
                        <a:rPr lang="vi-VN" sz="1500"/>
                        <m:t> đượ</m:t>
                      </m:r>
                      <m:r>
                        <m:rPr>
                          <m:nor/>
                        </m:rPr>
                        <a:rPr lang="vi-VN" sz="1500"/>
                        <m:t>c</m:t>
                      </m:r>
                      <m:r>
                        <m:rPr>
                          <m:nor/>
                        </m:rPr>
                        <a:rPr lang="vi-VN" sz="1500"/>
                        <m:t> </m:t>
                      </m:r>
                      <m:r>
                        <m:rPr>
                          <m:nor/>
                        </m:rPr>
                        <a:rPr lang="vi-VN" sz="1500"/>
                        <m:t>ph</m:t>
                      </m:r>
                      <m:r>
                        <m:rPr>
                          <m:nor/>
                        </m:rPr>
                        <a:rPr lang="vi-VN" sz="1500"/>
                        <m:t>ươ</m:t>
                      </m:r>
                      <m:r>
                        <m:rPr>
                          <m:nor/>
                        </m:rPr>
                        <a:rPr lang="vi-VN" sz="1500"/>
                        <m:t>ng</m:t>
                      </m:r>
                      <m:r>
                        <m:rPr>
                          <m:nor/>
                        </m:rPr>
                        <a:rPr lang="vi-VN" sz="1500"/>
                        <m:t> </m:t>
                      </m:r>
                      <m:r>
                        <m:rPr>
                          <m:nor/>
                        </m:rPr>
                        <a:rPr lang="vi-VN" sz="1500"/>
                        <m:t>tr</m:t>
                      </m:r>
                      <m:r>
                        <m:rPr>
                          <m:nor/>
                        </m:rPr>
                        <a:rPr lang="vi-VN" sz="1500"/>
                        <m:t>ì</m:t>
                      </m:r>
                      <m:r>
                        <m:rPr>
                          <m:nor/>
                        </m:rPr>
                        <a:rPr lang="vi-VN" sz="1500"/>
                        <m:t>nh</m:t>
                      </m:r>
                      <m:r>
                        <a:rPr lang="en-US" sz="1500" b="0" i="1" smtClean="0">
                          <a:latin typeface="Cambria Math" panose="02040503050406030204" pitchFamily="18" charset="0"/>
                        </a:rPr>
                        <m:t> </m:t>
                      </m:r>
                    </m:oMath>
                  </m:oMathPara>
                </a14:m>
                <a:endParaRPr lang="en-US" sz="1500" b="0" i="1" smtClean="0">
                  <a:latin typeface="Cambria Math" panose="02040503050406030204" pitchFamily="18" charset="0"/>
                </a:endParaRPr>
              </a:p>
              <a:p>
                <a:pPr algn="just">
                  <a:lnSpc>
                    <a:spcPct val="130000"/>
                  </a:lnSpc>
                </a:pPr>
                <a14:m>
                  <m:oMathPara xmlns:m="http://schemas.openxmlformats.org/officeDocument/2006/math">
                    <m:oMathParaPr>
                      <m:jc m:val="center"/>
                    </m:oMathParaPr>
                    <m:oMath xmlns:m="http://schemas.openxmlformats.org/officeDocument/2006/math">
                      <m:f>
                        <m:fPr>
                          <m:ctrlPr>
                            <a:rPr lang="en-US" sz="1500" i="1">
                              <a:latin typeface="Cambria Math" panose="02040503050406030204" pitchFamily="18" charset="0"/>
                            </a:rPr>
                          </m:ctrlPr>
                        </m:fPr>
                        <m:num>
                          <m:rad>
                            <m:radPr>
                              <m:degHide m:val="on"/>
                              <m:ctrlPr>
                                <a:rPr lang="en-US" sz="1500" i="1">
                                  <a:latin typeface="Cambria Math" panose="02040503050406030204" pitchFamily="18" charset="0"/>
                                </a:rPr>
                              </m:ctrlPr>
                            </m:radPr>
                            <m:deg/>
                            <m:e>
                              <m:sSup>
                                <m:sSupPr>
                                  <m:ctrlPr>
                                    <a:rPr lang="en-US" sz="1500" i="1">
                                      <a:latin typeface="Cambria Math" panose="02040503050406030204" pitchFamily="18" charset="0"/>
                                    </a:rPr>
                                  </m:ctrlPr>
                                </m:sSupPr>
                                <m:e>
                                  <m:r>
                                    <a:rPr lang="en-US" sz="1500" i="1">
                                      <a:latin typeface="Cambria Math" panose="02040503050406030204" pitchFamily="18" charset="0"/>
                                    </a:rPr>
                                    <m:t>𝑎</m:t>
                                  </m:r>
                                </m:e>
                                <m:sup>
                                  <m:r>
                                    <a:rPr lang="en-US" sz="1500" i="1">
                                      <a:latin typeface="Cambria Math" panose="02040503050406030204" pitchFamily="18" charset="0"/>
                                    </a:rPr>
                                    <m:t>2</m:t>
                                  </m:r>
                                </m:sup>
                              </m:sSup>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𝑥</m:t>
                                  </m:r>
                                </m:e>
                                <m:sup>
                                  <m:r>
                                    <a:rPr lang="en-US" sz="1500" i="1">
                                      <a:latin typeface="Cambria Math" panose="02040503050406030204" pitchFamily="18" charset="0"/>
                                    </a:rPr>
                                    <m:t>2</m:t>
                                  </m:r>
                                </m:sup>
                              </m:sSup>
                            </m:e>
                          </m:rad>
                        </m:num>
                        <m:den>
                          <m:r>
                            <a:rPr lang="en-US" sz="1500" b="0" i="1" smtClean="0">
                              <a:latin typeface="Cambria Math" panose="02040503050406030204" pitchFamily="18" charset="0"/>
                            </a:rPr>
                            <m:t>𝑥</m:t>
                          </m:r>
                        </m:den>
                      </m:f>
                      <m:r>
                        <a:rPr lang="en-US" sz="1500" i="1">
                          <a:latin typeface="Cambria Math" panose="02040503050406030204" pitchFamily="18" charset="0"/>
                        </a:rPr>
                        <m:t>=</m:t>
                      </m:r>
                      <m:f>
                        <m:fPr>
                          <m:ctrlPr>
                            <a:rPr lang="en-US" sz="1500" i="1">
                              <a:latin typeface="Cambria Math" panose="02040503050406030204" pitchFamily="18" charset="0"/>
                            </a:rPr>
                          </m:ctrlPr>
                        </m:fPr>
                        <m:num>
                          <m:rad>
                            <m:radPr>
                              <m:degHide m:val="on"/>
                              <m:ctrlPr>
                                <a:rPr lang="en-US" sz="1500" i="1">
                                  <a:latin typeface="Cambria Math" panose="02040503050406030204" pitchFamily="18" charset="0"/>
                                </a:rPr>
                              </m:ctrlPr>
                            </m:radPr>
                            <m:deg/>
                            <m:e>
                              <m:sSup>
                                <m:sSupPr>
                                  <m:ctrlPr>
                                    <a:rPr lang="en-US" sz="1500" i="1">
                                      <a:latin typeface="Cambria Math" panose="02040503050406030204" pitchFamily="18" charset="0"/>
                                    </a:rPr>
                                  </m:ctrlPr>
                                </m:sSupPr>
                                <m:e>
                                  <m:r>
                                    <a:rPr lang="en-US" sz="1500" i="1">
                                      <a:latin typeface="Cambria Math" panose="02040503050406030204" pitchFamily="18" charset="0"/>
                                    </a:rPr>
                                    <m:t>𝑏</m:t>
                                  </m:r>
                                </m:e>
                                <m:sup>
                                  <m:r>
                                    <a:rPr lang="en-US" sz="1500" i="1">
                                      <a:latin typeface="Cambria Math" panose="02040503050406030204" pitchFamily="18" charset="0"/>
                                    </a:rPr>
                                    <m:t>2</m:t>
                                  </m:r>
                                </m:sup>
                              </m:sSup>
                              <m:r>
                                <a:rPr lang="en-US" sz="1500" i="1">
                                  <a:latin typeface="Cambria Math" panose="02040503050406030204" pitchFamily="18" charset="0"/>
                                </a:rPr>
                                <m:t>+</m:t>
                              </m:r>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r>
                                        <a:rPr lang="en-US" sz="1500" i="1">
                                          <a:latin typeface="Cambria Math" panose="02040503050406030204" pitchFamily="18" charset="0"/>
                                        </a:rPr>
                                        <m:t>𝑐</m:t>
                                      </m:r>
                                      <m:r>
                                        <a:rPr lang="en-US" sz="1500" i="1">
                                          <a:latin typeface="Cambria Math" panose="02040503050406030204" pitchFamily="18" charset="0"/>
                                        </a:rPr>
                                        <m:t>−</m:t>
                                      </m:r>
                                      <m:r>
                                        <a:rPr lang="en-US" sz="1500" i="1">
                                          <a:latin typeface="Cambria Math" panose="02040503050406030204" pitchFamily="18" charset="0"/>
                                        </a:rPr>
                                        <m:t>𝑥</m:t>
                                      </m:r>
                                    </m:e>
                                  </m:d>
                                </m:e>
                                <m:sup>
                                  <m:r>
                                    <a:rPr lang="en-US" sz="1500" i="1">
                                      <a:latin typeface="Cambria Math" panose="02040503050406030204" pitchFamily="18" charset="0"/>
                                    </a:rPr>
                                    <m:t>2</m:t>
                                  </m:r>
                                </m:sup>
                              </m:sSup>
                            </m:e>
                          </m:rad>
                        </m:num>
                        <m:den>
                          <m:r>
                            <a:rPr lang="en-US" sz="1500" b="0" i="1" smtClean="0">
                              <a:latin typeface="Cambria Math" panose="02040503050406030204" pitchFamily="18" charset="0"/>
                            </a:rPr>
                            <m:t>𝑐</m:t>
                          </m:r>
                          <m:r>
                            <a:rPr lang="en-US" sz="1500" b="0" i="1" smtClean="0">
                              <a:latin typeface="Cambria Math" panose="02040503050406030204" pitchFamily="18" charset="0"/>
                            </a:rPr>
                            <m:t>−</m:t>
                          </m:r>
                          <m:r>
                            <a:rPr lang="en-US" sz="1500" b="0" i="1" smtClean="0">
                              <a:latin typeface="Cambria Math" panose="02040503050406030204" pitchFamily="18" charset="0"/>
                            </a:rPr>
                            <m:t>𝑥</m:t>
                          </m:r>
                        </m:den>
                      </m:f>
                      <m:r>
                        <a:rPr lang="en-US" sz="1500" b="0" i="1" smtClean="0">
                          <a:latin typeface="Cambria Math" panose="02040503050406030204" pitchFamily="18" charset="0"/>
                        </a:rPr>
                        <m:t> </m:t>
                      </m:r>
                      <m:r>
                        <m:rPr>
                          <m:nor/>
                        </m:rPr>
                        <a:rPr lang="en-US" sz="1500"/>
                        <m:t>hay</m:t>
                      </m:r>
                      <m:r>
                        <m:rPr>
                          <m:nor/>
                        </m:rPr>
                        <a:rPr lang="en-US" sz="1500" b="0" i="0" smtClean="0"/>
                        <m:t> </m:t>
                      </m:r>
                      <m:rad>
                        <m:radPr>
                          <m:degHide m:val="on"/>
                          <m:ctrlPr>
                            <a:rPr lang="en-US" sz="1500" b="0" i="1" smtClean="0">
                              <a:latin typeface="Cambria Math" panose="02040503050406030204" pitchFamily="18" charset="0"/>
                            </a:rPr>
                          </m:ctrlPr>
                        </m:radPr>
                        <m:deg/>
                        <m:e>
                          <m:sSup>
                            <m:sSupPr>
                              <m:ctrlPr>
                                <a:rPr lang="en-US" sz="1500" b="0" i="1" smtClean="0">
                                  <a:latin typeface="Cambria Math" panose="02040503050406030204" pitchFamily="18" charset="0"/>
                                </a:rPr>
                              </m:ctrlPr>
                            </m:sSupPr>
                            <m:e>
                              <m:d>
                                <m:dPr>
                                  <m:ctrlPr>
                                    <a:rPr lang="en-US" sz="1500" b="0" i="1" smtClean="0">
                                      <a:latin typeface="Cambria Math" panose="02040503050406030204" pitchFamily="18" charset="0"/>
                                    </a:rPr>
                                  </m:ctrlPr>
                                </m:dPr>
                                <m:e>
                                  <m:f>
                                    <m:fPr>
                                      <m:ctrlPr>
                                        <a:rPr lang="en-US" sz="1500" b="0" i="1" smtClean="0">
                                          <a:latin typeface="Cambria Math" panose="02040503050406030204" pitchFamily="18" charset="0"/>
                                        </a:rPr>
                                      </m:ctrlPr>
                                    </m:fPr>
                                    <m:num>
                                      <m:r>
                                        <a:rPr lang="en-US" sz="1500" b="0" i="1" smtClean="0">
                                          <a:latin typeface="Cambria Math" panose="02040503050406030204" pitchFamily="18" charset="0"/>
                                        </a:rPr>
                                        <m:t>𝑎</m:t>
                                      </m:r>
                                    </m:num>
                                    <m:den>
                                      <m:r>
                                        <a:rPr lang="en-US" sz="1500" b="0" i="1" smtClean="0">
                                          <a:latin typeface="Cambria Math" panose="02040503050406030204" pitchFamily="18" charset="0"/>
                                        </a:rPr>
                                        <m:t>𝑥</m:t>
                                      </m:r>
                                    </m:den>
                                  </m:f>
                                </m:e>
                              </m:d>
                            </m:e>
                            <m:sup>
                              <m:r>
                                <a:rPr lang="en-US" sz="1500" b="0" i="1" smtClean="0">
                                  <a:latin typeface="Cambria Math" panose="02040503050406030204" pitchFamily="18" charset="0"/>
                                </a:rPr>
                                <m:t>2</m:t>
                              </m:r>
                            </m:sup>
                          </m:sSup>
                          <m:r>
                            <a:rPr lang="en-US" sz="1500" b="0" i="1" smtClean="0">
                              <a:latin typeface="Cambria Math" panose="02040503050406030204" pitchFamily="18" charset="0"/>
                            </a:rPr>
                            <m:t>+</m:t>
                          </m:r>
                          <m:r>
                            <a:rPr lang="en-US" sz="1500" b="0" i="1" smtClean="0">
                              <a:latin typeface="Cambria Math" panose="02040503050406030204" pitchFamily="18" charset="0"/>
                            </a:rPr>
                            <m:t>1</m:t>
                          </m:r>
                        </m:e>
                      </m:rad>
                      <m:r>
                        <a:rPr lang="en-US" sz="1500" b="0" i="1" smtClean="0">
                          <a:latin typeface="Cambria Math" panose="02040503050406030204" pitchFamily="18" charset="0"/>
                        </a:rPr>
                        <m:t>=</m:t>
                      </m:r>
                      <m:rad>
                        <m:radPr>
                          <m:degHide m:val="on"/>
                          <m:ctrlPr>
                            <a:rPr lang="en-US" sz="1500" b="0" i="1" smtClean="0">
                              <a:latin typeface="Cambria Math" panose="02040503050406030204" pitchFamily="18" charset="0"/>
                            </a:rPr>
                          </m:ctrlPr>
                        </m:radPr>
                        <m:deg/>
                        <m:e>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b="0" i="1" smtClean="0">
                                          <a:latin typeface="Cambria Math" panose="02040503050406030204" pitchFamily="18" charset="0"/>
                                        </a:rPr>
                                        <m:t>𝑏</m:t>
                                      </m:r>
                                    </m:num>
                                    <m:den>
                                      <m:r>
                                        <a:rPr lang="en-US" sz="1500" b="0" i="1" smtClean="0">
                                          <a:latin typeface="Cambria Math" panose="02040503050406030204" pitchFamily="18" charset="0"/>
                                        </a:rPr>
                                        <m:t>𝑐</m:t>
                                      </m:r>
                                      <m:r>
                                        <a:rPr lang="en-US" sz="1500" b="0" i="1" smtClean="0">
                                          <a:latin typeface="Cambria Math" panose="02040503050406030204" pitchFamily="18" charset="0"/>
                                        </a:rPr>
                                        <m:t>−</m:t>
                                      </m:r>
                                      <m:r>
                                        <a:rPr lang="en-US" sz="1500" i="1">
                                          <a:latin typeface="Cambria Math" panose="02040503050406030204" pitchFamily="18" charset="0"/>
                                        </a:rPr>
                                        <m:t>𝑥</m:t>
                                      </m:r>
                                    </m:den>
                                  </m:f>
                                </m:e>
                              </m:d>
                            </m:e>
                            <m:sup>
                              <m:r>
                                <a:rPr lang="en-US" sz="1500" i="1">
                                  <a:latin typeface="Cambria Math" panose="02040503050406030204" pitchFamily="18" charset="0"/>
                                </a:rPr>
                                <m:t>2</m:t>
                              </m:r>
                            </m:sup>
                          </m:sSup>
                          <m:r>
                            <a:rPr lang="en-US" sz="1500" i="1">
                              <a:latin typeface="Cambria Math" panose="02040503050406030204" pitchFamily="18" charset="0"/>
                            </a:rPr>
                            <m:t>+</m:t>
                          </m:r>
                          <m:r>
                            <a:rPr lang="en-US" sz="1500" i="1">
                              <a:latin typeface="Cambria Math" panose="02040503050406030204" pitchFamily="18" charset="0"/>
                            </a:rPr>
                            <m:t>1</m:t>
                          </m:r>
                        </m:e>
                      </m:rad>
                    </m:oMath>
                  </m:oMathPara>
                </a14:m>
                <a:endParaRPr lang="en-US" sz="1500" smtClean="0"/>
              </a:p>
              <a:p>
                <a:pPr algn="just">
                  <a:lnSpc>
                    <a:spcPct val="130000"/>
                  </a:lnSpc>
                </a:pPr>
                <a14:m>
                  <m:oMathPara xmlns:m="http://schemas.openxmlformats.org/officeDocument/2006/math">
                    <m:oMathParaPr>
                      <m:jc m:val="left"/>
                    </m:oMathParaPr>
                    <m:oMath xmlns:m="http://schemas.openxmlformats.org/officeDocument/2006/math">
                      <m:r>
                        <m:rPr>
                          <m:nor/>
                        </m:rPr>
                        <a:rPr lang="en-US" sz="1500"/>
                        <m:t>T</m:t>
                      </m:r>
                      <m:r>
                        <m:rPr>
                          <m:nor/>
                        </m:rPr>
                        <a:rPr lang="en-US" sz="1500"/>
                        <m:t>ừ đó </m:t>
                      </m:r>
                      <m:r>
                        <m:rPr>
                          <m:nor/>
                        </m:rPr>
                        <a:rPr lang="en-US" sz="1500"/>
                        <m:t>suy</m:t>
                      </m:r>
                      <m:r>
                        <m:rPr>
                          <m:nor/>
                        </m:rPr>
                        <a:rPr lang="en-US" sz="1500"/>
                        <m:t> </m:t>
                      </m:r>
                      <m:r>
                        <m:rPr>
                          <m:nor/>
                        </m:rPr>
                        <a:rPr lang="en-US" sz="1500"/>
                        <m:t>ra</m:t>
                      </m:r>
                      <m:r>
                        <m:rPr>
                          <m:nor/>
                        </m:rPr>
                        <a:rPr lang="en-US" sz="1500"/>
                        <m:t> </m:t>
                      </m:r>
                      <m:f>
                        <m:fPr>
                          <m:ctrlPr>
                            <a:rPr lang="en-US" sz="1500" i="1">
                              <a:latin typeface="Cambria Math" panose="02040503050406030204" pitchFamily="18" charset="0"/>
                            </a:rPr>
                          </m:ctrlPr>
                        </m:fPr>
                        <m:num>
                          <m:r>
                            <a:rPr lang="en-US" sz="1500" i="1">
                              <a:latin typeface="Cambria Math" panose="02040503050406030204" pitchFamily="18" charset="0"/>
                            </a:rPr>
                            <m:t>𝑎</m:t>
                          </m:r>
                        </m:num>
                        <m:den>
                          <m:r>
                            <a:rPr lang="en-US" sz="1500" i="1">
                              <a:latin typeface="Cambria Math" panose="02040503050406030204" pitchFamily="18" charset="0"/>
                            </a:rPr>
                            <m:t>𝑥</m:t>
                          </m:r>
                        </m:den>
                      </m:f>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𝑏</m:t>
                          </m:r>
                        </m:num>
                        <m:den>
                          <m:r>
                            <a:rPr lang="en-US" sz="1500" i="1">
                              <a:latin typeface="Cambria Math" panose="02040503050406030204" pitchFamily="18" charset="0"/>
                            </a:rPr>
                            <m:t>𝑐</m:t>
                          </m:r>
                          <m:r>
                            <a:rPr lang="en-US" sz="1500" i="1">
                              <a:latin typeface="Cambria Math" panose="02040503050406030204" pitchFamily="18" charset="0"/>
                            </a:rPr>
                            <m:t>−</m:t>
                          </m:r>
                          <m:r>
                            <a:rPr lang="en-US" sz="1500" i="1">
                              <a:latin typeface="Cambria Math" panose="02040503050406030204" pitchFamily="18" charset="0"/>
                            </a:rPr>
                            <m:t>𝑥</m:t>
                          </m:r>
                        </m:den>
                      </m:f>
                      <m:r>
                        <m:rPr>
                          <m:nor/>
                        </m:rPr>
                        <a:rPr lang="en-US" sz="1500"/>
                        <m:t> </m:t>
                      </m:r>
                      <m:r>
                        <m:rPr>
                          <m:nor/>
                        </m:rPr>
                        <a:rPr lang="en-US" sz="1500"/>
                        <m:t>hay</m:t>
                      </m:r>
                      <m:r>
                        <a:rPr lang="en-US" sz="1500" b="0" i="1" smtClean="0">
                          <a:latin typeface="Cambria Math" panose="02040503050406030204" pitchFamily="18" charset="0"/>
                        </a:rPr>
                        <m:t> </m:t>
                      </m:r>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𝑥</m:t>
                          </m:r>
                        </m:e>
                        <m:sub>
                          <m:r>
                            <a:rPr lang="en-US" sz="1500" b="0" i="1" smtClean="0">
                              <a:latin typeface="Cambria Math" panose="02040503050406030204" pitchFamily="18" charset="0"/>
                            </a:rPr>
                            <m:t>𝑜</m:t>
                          </m:r>
                        </m:sub>
                      </m:sSub>
                      <m:r>
                        <a:rPr lang="en-US" sz="1500" b="0" i="1" smtClean="0">
                          <a:latin typeface="Cambria Math" panose="02040503050406030204" pitchFamily="18" charset="0"/>
                        </a:rPr>
                        <m:t>=</m:t>
                      </m:r>
                      <m:f>
                        <m:fPr>
                          <m:ctrlPr>
                            <a:rPr lang="en-US" sz="1500" b="0" i="1" smtClean="0">
                              <a:latin typeface="Cambria Math" panose="02040503050406030204" pitchFamily="18" charset="0"/>
                            </a:rPr>
                          </m:ctrlPr>
                        </m:fPr>
                        <m:num>
                          <m:r>
                            <a:rPr lang="en-US" sz="1500" b="0" i="1" smtClean="0">
                              <a:latin typeface="Cambria Math" panose="02040503050406030204" pitchFamily="18" charset="0"/>
                            </a:rPr>
                            <m:t>𝑎𝑐</m:t>
                          </m:r>
                        </m:num>
                        <m:den>
                          <m:r>
                            <a:rPr lang="en-US" sz="1500" b="0" i="1" smtClean="0">
                              <a:latin typeface="Cambria Math" panose="02040503050406030204" pitchFamily="18" charset="0"/>
                            </a:rPr>
                            <m:t>𝑎</m:t>
                          </m:r>
                          <m:r>
                            <a:rPr lang="en-US" sz="1500" b="0" i="1" smtClean="0">
                              <a:latin typeface="Cambria Math" panose="02040503050406030204" pitchFamily="18" charset="0"/>
                            </a:rPr>
                            <m:t>+</m:t>
                          </m:r>
                          <m:r>
                            <a:rPr lang="en-US" sz="1500" b="0" i="1" smtClean="0">
                              <a:latin typeface="Cambria Math" panose="02040503050406030204" pitchFamily="18" charset="0"/>
                            </a:rPr>
                            <m:t>𝑏</m:t>
                          </m:r>
                        </m:den>
                      </m:f>
                      <m:r>
                        <a:rPr lang="en-US" sz="1500" b="0" i="1" smtClean="0">
                          <a:latin typeface="Cambria Math" panose="02040503050406030204" pitchFamily="18" charset="0"/>
                        </a:rPr>
                        <m:t>.</m:t>
                      </m:r>
                    </m:oMath>
                  </m:oMathPara>
                </a14:m>
                <a:endParaRPr lang="en-US" sz="1500" b="0" smtClean="0"/>
              </a:p>
              <a:p>
                <a:pPr algn="just">
                  <a:lnSpc>
                    <a:spcPct val="130000"/>
                  </a:lnSpc>
                </a:pPr>
                <a:r>
                  <a:rPr lang="vi-VN" sz="1500"/>
                  <a:t>Vận dụng phương pháp tìm giá trị lớn nhất, giá trị nhỏ nhất của hàm số </a:t>
                </a:r>
                <a14:m>
                  <m:oMath xmlns:m="http://schemas.openxmlformats.org/officeDocument/2006/math">
                    <m:r>
                      <a:rPr lang="vi-VN" sz="1500" i="1" smtClean="0">
                        <a:latin typeface="Cambria Math" panose="02040503050406030204" pitchFamily="18" charset="0"/>
                      </a:rPr>
                      <m:t>𝐿</m:t>
                    </m:r>
                    <m:r>
                      <a:rPr lang="vi-VN" sz="1500" i="1" smtClean="0">
                        <a:latin typeface="Cambria Math" panose="02040503050406030204" pitchFamily="18" charset="0"/>
                      </a:rPr>
                      <m:t>(</m:t>
                    </m:r>
                    <m:r>
                      <a:rPr lang="vi-VN" sz="1500" i="1" smtClean="0">
                        <a:latin typeface="Cambria Math" panose="02040503050406030204" pitchFamily="18" charset="0"/>
                      </a:rPr>
                      <m:t>𝑥</m:t>
                    </m:r>
                    <m:r>
                      <a:rPr lang="vi-VN" sz="1500" i="1" smtClean="0">
                        <a:latin typeface="Cambria Math" panose="02040503050406030204" pitchFamily="18" charset="0"/>
                      </a:rPr>
                      <m:t>)</m:t>
                    </m:r>
                  </m:oMath>
                </a14:m>
                <a:r>
                  <a:rPr lang="vi-VN" sz="1500"/>
                  <a:t> trên đoạn </a:t>
                </a:r>
                <a14:m>
                  <m:oMath xmlns:m="http://schemas.openxmlformats.org/officeDocument/2006/math">
                    <m:r>
                      <a:rPr lang="vi-VN" sz="1500" i="1" smtClean="0">
                        <a:latin typeface="Cambria Math" panose="02040503050406030204" pitchFamily="18" charset="0"/>
                      </a:rPr>
                      <m:t>[</m:t>
                    </m:r>
                    <m:r>
                      <a:rPr lang="vi-VN" sz="1500" i="1" smtClean="0">
                        <a:latin typeface="Cambria Math" panose="02040503050406030204" pitchFamily="18" charset="0"/>
                      </a:rPr>
                      <m:t>0</m:t>
                    </m:r>
                    <m:r>
                      <a:rPr lang="vi-VN" sz="1500" i="1" smtClean="0">
                        <a:latin typeface="Cambria Math" panose="02040503050406030204" pitchFamily="18" charset="0"/>
                      </a:rPr>
                      <m:t>; </m:t>
                    </m:r>
                    <m:r>
                      <a:rPr lang="vi-VN" sz="1500" i="1" smtClean="0">
                        <a:latin typeface="Cambria Math" panose="02040503050406030204" pitchFamily="18" charset="0"/>
                      </a:rPr>
                      <m:t>𝑐</m:t>
                    </m:r>
                    <m:r>
                      <a:rPr lang="vi-VN" sz="1500" i="1" smtClean="0">
                        <a:latin typeface="Cambria Math" panose="02040503050406030204" pitchFamily="18" charset="0"/>
                      </a:rPr>
                      <m:t>],</m:t>
                    </m:r>
                  </m:oMath>
                </a14:m>
                <a:r>
                  <a:rPr lang="en-US" sz="1500" smtClean="0"/>
                  <a:t>      </a:t>
                </a:r>
                <a:r>
                  <a:rPr lang="vi-VN" sz="1500" smtClean="0"/>
                  <a:t>ta </a:t>
                </a:r>
                <a:r>
                  <a:rPr lang="vi-VN" sz="1500"/>
                  <a:t>tính các giá </a:t>
                </a:r>
                <a:r>
                  <a:rPr lang="vi-VN" sz="1500"/>
                  <a:t>trị</a:t>
                </a:r>
                <a:r>
                  <a:rPr lang="vi-VN" sz="1500" smtClean="0"/>
                  <a:t>:</a:t>
                </a:r>
                <a:r>
                  <a:rPr lang="en-US" sz="1500" smtClean="0"/>
                  <a:t> </a:t>
                </a:r>
                <a14:m>
                  <m:oMath xmlns:m="http://schemas.openxmlformats.org/officeDocument/2006/math">
                    <m:r>
                      <a:rPr lang="vi-VN" sz="1500" i="1" smtClean="0">
                        <a:latin typeface="Cambria Math" panose="02040503050406030204" pitchFamily="18" charset="0"/>
                      </a:rPr>
                      <m:t>𝐿</m:t>
                    </m:r>
                    <m:d>
                      <m:dPr>
                        <m:ctrlPr>
                          <a:rPr lang="vi-VN" sz="1500" i="1" smtClean="0">
                            <a:latin typeface="Cambria Math" panose="02040503050406030204" pitchFamily="18" charset="0"/>
                          </a:rPr>
                        </m:ctrlPr>
                      </m:dPr>
                      <m:e>
                        <m:r>
                          <a:rPr lang="vi-VN" sz="1500" i="1" smtClean="0">
                            <a:latin typeface="Cambria Math" panose="02040503050406030204" pitchFamily="18" charset="0"/>
                          </a:rPr>
                          <m:t>0</m:t>
                        </m:r>
                      </m:e>
                    </m:d>
                    <m:r>
                      <a:rPr lang="vi-VN" sz="1500" i="1">
                        <a:latin typeface="Cambria Math" panose="02040503050406030204" pitchFamily="18" charset="0"/>
                      </a:rPr>
                      <m:t>=</m:t>
                    </m:r>
                    <m:r>
                      <a:rPr lang="vi-VN" sz="1500" i="1">
                        <a:latin typeface="Cambria Math" panose="02040503050406030204" pitchFamily="18" charset="0"/>
                      </a:rPr>
                      <m:t>𝑎</m:t>
                    </m:r>
                    <m:r>
                      <a:rPr lang="vi-VN" sz="1500" i="1">
                        <a:latin typeface="Cambria Math" panose="02040503050406030204" pitchFamily="18" charset="0"/>
                      </a:rPr>
                      <m:t>+</m:t>
                    </m:r>
                    <m:rad>
                      <m:radPr>
                        <m:degHide m:val="on"/>
                        <m:ctrlPr>
                          <a:rPr lang="vi-VN" sz="1500" i="1" smtClean="0">
                            <a:latin typeface="Cambria Math" panose="02040503050406030204" pitchFamily="18" charset="0"/>
                          </a:rPr>
                        </m:ctrlPr>
                      </m:radPr>
                      <m:deg/>
                      <m:e>
                        <m:sSup>
                          <m:sSupPr>
                            <m:ctrlPr>
                              <a:rPr lang="vi-VN" sz="1500" i="1" smtClean="0">
                                <a:latin typeface="Cambria Math" panose="02040503050406030204" pitchFamily="18" charset="0"/>
                              </a:rPr>
                            </m:ctrlPr>
                          </m:sSupPr>
                          <m:e>
                            <m:r>
                              <a:rPr lang="en-US" sz="1500" b="0" i="1" smtClean="0">
                                <a:latin typeface="Cambria Math" panose="02040503050406030204" pitchFamily="18" charset="0"/>
                              </a:rPr>
                              <m:t>𝑏</m:t>
                            </m:r>
                          </m:e>
                          <m:sup>
                            <m:r>
                              <a:rPr lang="en-US" sz="1500" b="0" i="1" smtClean="0">
                                <a:latin typeface="Cambria Math" panose="02040503050406030204" pitchFamily="18" charset="0"/>
                              </a:rPr>
                              <m:t>2</m:t>
                            </m:r>
                          </m:sup>
                        </m:sSup>
                        <m:r>
                          <a:rPr lang="en-US" sz="1500" b="0" i="1" smtClean="0">
                            <a:latin typeface="Cambria Math" panose="02040503050406030204" pitchFamily="18" charset="0"/>
                          </a:rPr>
                          <m:t>+</m:t>
                        </m:r>
                        <m:sSup>
                          <m:sSupPr>
                            <m:ctrlPr>
                              <a:rPr lang="en-US" sz="1500" b="0" i="1" smtClean="0">
                                <a:latin typeface="Cambria Math" panose="02040503050406030204" pitchFamily="18" charset="0"/>
                              </a:rPr>
                            </m:ctrlPr>
                          </m:sSupPr>
                          <m:e>
                            <m:r>
                              <a:rPr lang="en-US" sz="1500" b="0" i="1" smtClean="0">
                                <a:latin typeface="Cambria Math" panose="02040503050406030204" pitchFamily="18" charset="0"/>
                              </a:rPr>
                              <m:t>𝑐</m:t>
                            </m:r>
                          </m:e>
                          <m:sup>
                            <m:r>
                              <a:rPr lang="en-US" sz="1500" b="0" i="1" smtClean="0">
                                <a:latin typeface="Cambria Math" panose="02040503050406030204" pitchFamily="18" charset="0"/>
                              </a:rPr>
                              <m:t>2</m:t>
                            </m:r>
                          </m:sup>
                        </m:sSup>
                      </m:e>
                    </m:rad>
                    <m:r>
                      <a:rPr lang="en-US" sz="1500" b="0" i="1" smtClean="0">
                        <a:latin typeface="Cambria Math" panose="02040503050406030204" pitchFamily="18" charset="0"/>
                      </a:rPr>
                      <m:t>,  </m:t>
                    </m:r>
                    <m:r>
                      <a:rPr lang="vi-VN" sz="1500" i="1">
                        <a:latin typeface="Cambria Math" panose="02040503050406030204" pitchFamily="18" charset="0"/>
                      </a:rPr>
                      <m:t>𝐿</m:t>
                    </m:r>
                    <m:d>
                      <m:dPr>
                        <m:ctrlPr>
                          <a:rPr lang="vi-VN" sz="1500" i="1">
                            <a:latin typeface="Cambria Math" panose="02040503050406030204" pitchFamily="18" charset="0"/>
                          </a:rPr>
                        </m:ctrlPr>
                      </m:dPr>
                      <m:e>
                        <m:r>
                          <a:rPr lang="vi-VN" sz="1500" i="1">
                            <a:latin typeface="Cambria Math" panose="02040503050406030204" pitchFamily="18" charset="0"/>
                          </a:rPr>
                          <m:t>𝑐</m:t>
                        </m:r>
                      </m:e>
                    </m:d>
                    <m:r>
                      <a:rPr lang="vi-VN" sz="1500" i="1">
                        <a:latin typeface="Cambria Math" panose="02040503050406030204" pitchFamily="18" charset="0"/>
                      </a:rPr>
                      <m:t>=</m:t>
                    </m:r>
                    <m:r>
                      <a:rPr lang="en-US" sz="1500" b="0" i="1" smtClean="0">
                        <a:latin typeface="Cambria Math" panose="02040503050406030204" pitchFamily="18" charset="0"/>
                      </a:rPr>
                      <m:t>𝑏</m:t>
                    </m:r>
                    <m:r>
                      <a:rPr lang="vi-VN" sz="1500" i="1">
                        <a:latin typeface="Cambria Math" panose="02040503050406030204" pitchFamily="18" charset="0"/>
                      </a:rPr>
                      <m:t>+</m:t>
                    </m:r>
                    <m:rad>
                      <m:radPr>
                        <m:degHide m:val="on"/>
                        <m:ctrlPr>
                          <a:rPr lang="vi-VN" sz="1500" i="1">
                            <a:latin typeface="Cambria Math" panose="02040503050406030204" pitchFamily="18" charset="0"/>
                          </a:rPr>
                        </m:ctrlPr>
                      </m:radPr>
                      <m:deg/>
                      <m:e>
                        <m:sSup>
                          <m:sSupPr>
                            <m:ctrlPr>
                              <a:rPr lang="vi-VN" sz="1500" i="1">
                                <a:latin typeface="Cambria Math" panose="02040503050406030204" pitchFamily="18" charset="0"/>
                              </a:rPr>
                            </m:ctrlPr>
                          </m:sSupPr>
                          <m:e>
                            <m:r>
                              <a:rPr lang="en-US" sz="1500" b="0" i="1" smtClean="0">
                                <a:latin typeface="Cambria Math" panose="02040503050406030204" pitchFamily="18" charset="0"/>
                              </a:rPr>
                              <m:t>𝑎</m:t>
                            </m:r>
                          </m:e>
                          <m:sup>
                            <m:r>
                              <a:rPr lang="en-US" sz="1500" i="1">
                                <a:latin typeface="Cambria Math" panose="02040503050406030204" pitchFamily="18" charset="0"/>
                              </a:rPr>
                              <m:t>2</m:t>
                            </m:r>
                          </m:sup>
                        </m:sSup>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𝑐</m:t>
                            </m:r>
                          </m:e>
                          <m:sup>
                            <m:r>
                              <a:rPr lang="en-US" sz="1500" i="1">
                                <a:latin typeface="Cambria Math" panose="02040503050406030204" pitchFamily="18" charset="0"/>
                              </a:rPr>
                              <m:t>2</m:t>
                            </m:r>
                          </m:sup>
                        </m:sSup>
                      </m:e>
                    </m:rad>
                    <m:r>
                      <a:rPr lang="vi-VN" sz="1500" i="1">
                        <a:latin typeface="Cambria Math" panose="02040503050406030204" pitchFamily="18" charset="0"/>
                      </a:rPr>
                      <m:t>,</m:t>
                    </m:r>
                    <m:r>
                      <a:rPr lang="en-US" sz="1500" b="0" i="1" smtClean="0">
                        <a:latin typeface="Cambria Math" panose="02040503050406030204" pitchFamily="18" charset="0"/>
                      </a:rPr>
                      <m:t>  </m:t>
                    </m:r>
                    <m:r>
                      <a:rPr lang="vi-VN" sz="1500" i="1">
                        <a:latin typeface="Cambria Math" panose="02040503050406030204" pitchFamily="18" charset="0"/>
                      </a:rPr>
                      <m:t>𝐿</m:t>
                    </m:r>
                    <m:r>
                      <a:rPr lang="vi-VN" sz="1500" i="1">
                        <a:latin typeface="Cambria Math" panose="02040503050406030204" pitchFamily="18" charset="0"/>
                      </a:rPr>
                      <m:t>(</m:t>
                    </m:r>
                    <m:sSub>
                      <m:sSubPr>
                        <m:ctrlPr>
                          <a:rPr lang="vi-VN" sz="1500" i="1" smtClean="0">
                            <a:latin typeface="Cambria Math" panose="02040503050406030204" pitchFamily="18" charset="0"/>
                          </a:rPr>
                        </m:ctrlPr>
                      </m:sSubPr>
                      <m:e>
                        <m:r>
                          <a:rPr lang="en-US" sz="1500" b="0" i="1" smtClean="0">
                            <a:latin typeface="Cambria Math" panose="02040503050406030204" pitchFamily="18" charset="0"/>
                          </a:rPr>
                          <m:t>𝑥</m:t>
                        </m:r>
                      </m:e>
                      <m:sub>
                        <m:r>
                          <a:rPr lang="en-US" sz="1500" b="0" i="1" smtClean="0">
                            <a:latin typeface="Cambria Math" panose="02040503050406030204" pitchFamily="18" charset="0"/>
                          </a:rPr>
                          <m:t>𝑜</m:t>
                        </m:r>
                      </m:sub>
                    </m:sSub>
                    <m:r>
                      <a:rPr lang="vi-VN" sz="1500" i="1">
                        <a:latin typeface="Cambria Math" panose="02040503050406030204" pitchFamily="18" charset="0"/>
                      </a:rPr>
                      <m:t>)=</m:t>
                    </m:r>
                    <m:rad>
                      <m:radPr>
                        <m:degHide m:val="on"/>
                        <m:ctrlPr>
                          <a:rPr lang="vi-VN" sz="1500" i="1" smtClean="0">
                            <a:latin typeface="Cambria Math" panose="02040503050406030204" pitchFamily="18" charset="0"/>
                          </a:rPr>
                        </m:ctrlPr>
                      </m:radPr>
                      <m:deg/>
                      <m:e>
                        <m:sSup>
                          <m:sSupPr>
                            <m:ctrlPr>
                              <a:rPr lang="vi-VN" sz="1500" i="1">
                                <a:latin typeface="Cambria Math" panose="02040503050406030204" pitchFamily="18" charset="0"/>
                              </a:rPr>
                            </m:ctrlPr>
                          </m:sSupPr>
                          <m:e>
                            <m:d>
                              <m:dPr>
                                <m:ctrlPr>
                                  <a:rPr lang="vi-VN" sz="1500" i="1" smtClean="0">
                                    <a:latin typeface="Cambria Math" panose="02040503050406030204" pitchFamily="18" charset="0"/>
                                  </a:rPr>
                                </m:ctrlPr>
                              </m:dPr>
                              <m:e>
                                <m:r>
                                  <a:rPr lang="en-US" sz="1500" b="0" i="1" smtClean="0">
                                    <a:latin typeface="Cambria Math" panose="02040503050406030204" pitchFamily="18" charset="0"/>
                                  </a:rPr>
                                  <m:t>𝑎</m:t>
                                </m:r>
                                <m:r>
                                  <a:rPr lang="en-US" sz="1500" b="0" i="1" smtClean="0">
                                    <a:latin typeface="Cambria Math" panose="02040503050406030204" pitchFamily="18" charset="0"/>
                                  </a:rPr>
                                  <m:t>+</m:t>
                                </m:r>
                                <m:r>
                                  <a:rPr lang="en-US" sz="1500" b="0" i="1" smtClean="0">
                                    <a:latin typeface="Cambria Math" panose="02040503050406030204" pitchFamily="18" charset="0"/>
                                  </a:rPr>
                                  <m:t>𝑏</m:t>
                                </m:r>
                              </m:e>
                            </m:d>
                          </m:e>
                          <m:sup>
                            <m:r>
                              <a:rPr lang="en-US" sz="1500" i="1">
                                <a:latin typeface="Cambria Math" panose="02040503050406030204" pitchFamily="18" charset="0"/>
                              </a:rPr>
                              <m:t>2</m:t>
                            </m:r>
                          </m:sup>
                        </m:sSup>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𝑐</m:t>
                            </m:r>
                          </m:e>
                          <m:sup>
                            <m:r>
                              <a:rPr lang="en-US" sz="1500" i="1">
                                <a:latin typeface="Cambria Math" panose="02040503050406030204" pitchFamily="18" charset="0"/>
                              </a:rPr>
                              <m:t>2</m:t>
                            </m:r>
                          </m:sup>
                        </m:sSup>
                      </m:e>
                    </m:rad>
                  </m:oMath>
                </a14:m>
                <a:endParaRPr kumimoji="0" lang="en-US" sz="1500" b="0" i="0" u="none" strike="noStrike" kern="0" cap="none" spc="0" normalizeH="0" baseline="0" noProof="0" smtClean="0">
                  <a:ln>
                    <a:noFill/>
                  </a:ln>
                  <a:solidFill>
                    <a:srgbClr val="000000"/>
                  </a:solidFill>
                  <a:effectLst/>
                  <a:uLnTx/>
                  <a:uFillTx/>
                  <a:sym typeface="Arial"/>
                </a:endParaRPr>
              </a:p>
              <a:p>
                <a:pPr lvl="0" algn="just">
                  <a:lnSpc>
                    <a:spcPct val="130000"/>
                  </a:lnSpc>
                </a:pPr>
                <a14:m>
                  <m:oMath xmlns:m="http://schemas.openxmlformats.org/officeDocument/2006/math">
                    <m:r>
                      <m:rPr>
                        <m:nor/>
                      </m:rPr>
                      <a:rPr lang="vi-VN" sz="1500"/>
                      <m:t>D</m:t>
                    </m:r>
                    <m:r>
                      <m:rPr>
                        <m:nor/>
                      </m:rPr>
                      <a:rPr lang="vi-VN" sz="1500"/>
                      <m:t>ễ </m:t>
                    </m:r>
                    <m:r>
                      <m:rPr>
                        <m:nor/>
                      </m:rPr>
                      <a:rPr lang="vi-VN" sz="1500"/>
                      <m:t>th</m:t>
                    </m:r>
                    <m:r>
                      <m:rPr>
                        <m:nor/>
                      </m:rPr>
                      <a:rPr lang="vi-VN" sz="1500"/>
                      <m:t>ấ</m:t>
                    </m:r>
                    <m:r>
                      <m:rPr>
                        <m:nor/>
                      </m:rPr>
                      <a:rPr lang="vi-VN" sz="1500"/>
                      <m:t>y</m:t>
                    </m:r>
                    <m:r>
                      <m:rPr>
                        <m:nor/>
                      </m:rPr>
                      <a:rPr lang="vi-VN" sz="1500"/>
                      <m:t> </m:t>
                    </m:r>
                    <m:r>
                      <m:rPr>
                        <m:nor/>
                      </m:rPr>
                      <a:rPr lang="vi-VN" sz="1500"/>
                      <m:t>r</m:t>
                    </m:r>
                    <m:r>
                      <m:rPr>
                        <m:nor/>
                      </m:rPr>
                      <a:rPr lang="vi-VN" sz="1500"/>
                      <m:t>ằ</m:t>
                    </m:r>
                    <m:r>
                      <m:rPr>
                        <m:nor/>
                      </m:rPr>
                      <a:rPr lang="vi-VN" sz="1500"/>
                      <m:t>ng</m:t>
                    </m:r>
                    <m:r>
                      <a:rPr lang="en-US" sz="1500" i="1">
                        <a:latin typeface="Cambria Math" panose="02040503050406030204" pitchFamily="18" charset="0"/>
                      </a:rPr>
                      <m:t> </m:t>
                    </m:r>
                    <m:r>
                      <a:rPr lang="vi-VN" sz="1500" i="1">
                        <a:latin typeface="Cambria Math" panose="02040503050406030204" pitchFamily="18" charset="0"/>
                      </a:rPr>
                      <m:t>𝐿</m:t>
                    </m:r>
                    <m:r>
                      <a:rPr lang="vi-VN" sz="1500" i="1">
                        <a:latin typeface="Cambria Math" panose="02040503050406030204" pitchFamily="18" charset="0"/>
                      </a:rPr>
                      <m:t>(</m:t>
                    </m:r>
                    <m:sSub>
                      <m:sSubPr>
                        <m:ctrlPr>
                          <a:rPr lang="vi-VN" sz="1500" i="1">
                            <a:latin typeface="Cambria Math" panose="02040503050406030204" pitchFamily="18" charset="0"/>
                          </a:rPr>
                        </m:ctrlPr>
                      </m:sSubPr>
                      <m:e>
                        <m:r>
                          <a:rPr lang="en-US" sz="1500" i="1">
                            <a:latin typeface="Cambria Math" panose="02040503050406030204" pitchFamily="18" charset="0"/>
                          </a:rPr>
                          <m:t>𝑥</m:t>
                        </m:r>
                      </m:e>
                      <m:sub>
                        <m:r>
                          <a:rPr lang="en-US" sz="1500" i="1">
                            <a:latin typeface="Cambria Math" panose="02040503050406030204" pitchFamily="18" charset="0"/>
                          </a:rPr>
                          <m:t>𝑜</m:t>
                        </m:r>
                      </m:sub>
                    </m:sSub>
                    <m:r>
                      <a:rPr lang="vi-VN" sz="1500" i="1">
                        <a:latin typeface="Cambria Math" panose="02040503050406030204" pitchFamily="18" charset="0"/>
                      </a:rPr>
                      <m:t>)</m:t>
                    </m:r>
                    <m:r>
                      <m:rPr>
                        <m:nor/>
                      </m:rPr>
                      <a:rPr lang="en-US" sz="1500">
                        <a:latin typeface="Cambria Math" panose="02040503050406030204" pitchFamily="18" charset="0"/>
                      </a:rPr>
                      <m:t> </m:t>
                    </m:r>
                    <m:r>
                      <m:rPr>
                        <m:nor/>
                      </m:rPr>
                      <a:rPr lang="vi-VN" sz="1500"/>
                      <m:t>l</m:t>
                    </m:r>
                    <m:r>
                      <m:rPr>
                        <m:nor/>
                      </m:rPr>
                      <a:rPr lang="vi-VN" sz="1500"/>
                      <m:t>à </m:t>
                    </m:r>
                    <m:r>
                      <m:rPr>
                        <m:nor/>
                      </m:rPr>
                      <a:rPr lang="vi-VN" sz="1500"/>
                      <m:t>gi</m:t>
                    </m:r>
                    <m:r>
                      <m:rPr>
                        <m:nor/>
                      </m:rPr>
                      <a:rPr lang="vi-VN" sz="1500"/>
                      <m:t>á </m:t>
                    </m:r>
                    <m:r>
                      <m:rPr>
                        <m:nor/>
                      </m:rPr>
                      <a:rPr lang="vi-VN" sz="1500"/>
                      <m:t>tr</m:t>
                    </m:r>
                    <m:r>
                      <m:rPr>
                        <m:nor/>
                      </m:rPr>
                      <a:rPr lang="vi-VN" sz="1500"/>
                      <m:t>ị </m:t>
                    </m:r>
                    <m:r>
                      <m:rPr>
                        <m:nor/>
                      </m:rPr>
                      <a:rPr lang="vi-VN" sz="1500"/>
                      <m:t>nh</m:t>
                    </m:r>
                    <m:r>
                      <m:rPr>
                        <m:nor/>
                      </m:rPr>
                      <a:rPr lang="vi-VN" sz="1500"/>
                      <m:t>ỏ </m:t>
                    </m:r>
                    <m:r>
                      <m:rPr>
                        <m:nor/>
                      </m:rPr>
                      <a:rPr lang="vi-VN" sz="1500"/>
                      <m:t>nh</m:t>
                    </m:r>
                    <m:r>
                      <m:rPr>
                        <m:nor/>
                      </m:rPr>
                      <a:rPr lang="vi-VN" sz="1500"/>
                      <m:t>ấ</m:t>
                    </m:r>
                    <m:r>
                      <m:rPr>
                        <m:nor/>
                      </m:rPr>
                      <a:rPr lang="vi-VN" sz="1500"/>
                      <m:t>t</m:t>
                    </m:r>
                    <m:r>
                      <m:rPr>
                        <m:nor/>
                      </m:rPr>
                      <a:rPr lang="vi-VN" sz="1500"/>
                      <m:t> </m:t>
                    </m:r>
                    <m:r>
                      <m:rPr>
                        <m:nor/>
                      </m:rPr>
                      <a:rPr lang="vi-VN" sz="1500"/>
                      <m:t>trong</m:t>
                    </m:r>
                    <m:r>
                      <m:rPr>
                        <m:nor/>
                      </m:rPr>
                      <a:rPr lang="vi-VN" sz="1500"/>
                      <m:t> </m:t>
                    </m:r>
                    <m:r>
                      <m:rPr>
                        <m:nor/>
                      </m:rPr>
                      <a:rPr lang="vi-VN" sz="1500"/>
                      <m:t>c</m:t>
                    </m:r>
                    <m:r>
                      <m:rPr>
                        <m:nor/>
                      </m:rPr>
                      <a:rPr lang="vi-VN" sz="1500"/>
                      <m:t>á</m:t>
                    </m:r>
                    <m:r>
                      <m:rPr>
                        <m:nor/>
                      </m:rPr>
                      <a:rPr lang="vi-VN" sz="1500"/>
                      <m:t>c</m:t>
                    </m:r>
                    <m:r>
                      <m:rPr>
                        <m:nor/>
                      </m:rPr>
                      <a:rPr lang="vi-VN" sz="1500"/>
                      <m:t> </m:t>
                    </m:r>
                    <m:r>
                      <m:rPr>
                        <m:nor/>
                      </m:rPr>
                      <a:rPr lang="vi-VN" sz="1500"/>
                      <m:t>gi</m:t>
                    </m:r>
                    <m:r>
                      <m:rPr>
                        <m:nor/>
                      </m:rPr>
                      <a:rPr lang="vi-VN" sz="1500"/>
                      <m:t>á </m:t>
                    </m:r>
                    <m:r>
                      <m:rPr>
                        <m:nor/>
                      </m:rPr>
                      <a:rPr lang="vi-VN" sz="1500"/>
                      <m:t>tr</m:t>
                    </m:r>
                    <m:r>
                      <m:rPr>
                        <m:nor/>
                      </m:rPr>
                      <a:rPr lang="vi-VN" sz="1500"/>
                      <m:t>ị:</m:t>
                    </m:r>
                  </m:oMath>
                </a14:m>
                <a:r>
                  <a:rPr lang="en-US" sz="1500"/>
                  <a:t> </a:t>
                </a:r>
                <a14:m>
                  <m:oMath xmlns:m="http://schemas.openxmlformats.org/officeDocument/2006/math">
                    <m:r>
                      <a:rPr lang="en-US" sz="1500" i="1">
                        <a:latin typeface="Cambria Math" panose="02040503050406030204" pitchFamily="18" charset="0"/>
                      </a:rPr>
                      <m:t>𝐿</m:t>
                    </m:r>
                    <m:r>
                      <a:rPr lang="en-US" sz="1500" i="1">
                        <a:latin typeface="Cambria Math" panose="02040503050406030204" pitchFamily="18" charset="0"/>
                      </a:rPr>
                      <m:t>(</m:t>
                    </m:r>
                    <m:r>
                      <a:rPr lang="en-US" sz="1500" i="1">
                        <a:latin typeface="Cambria Math" panose="02040503050406030204" pitchFamily="18" charset="0"/>
                      </a:rPr>
                      <m:t>0</m:t>
                    </m:r>
                    <m:r>
                      <a:rPr lang="en-US" sz="1500" i="1">
                        <a:latin typeface="Cambria Math" panose="02040503050406030204" pitchFamily="18" charset="0"/>
                      </a:rPr>
                      <m:t>), </m:t>
                    </m:r>
                    <m:r>
                      <a:rPr lang="en-US" sz="1500" i="1">
                        <a:latin typeface="Cambria Math" panose="02040503050406030204" pitchFamily="18" charset="0"/>
                      </a:rPr>
                      <m:t>𝐿</m:t>
                    </m:r>
                    <m:r>
                      <a:rPr lang="en-US" sz="1500" i="1">
                        <a:latin typeface="Cambria Math" panose="02040503050406030204" pitchFamily="18" charset="0"/>
                      </a:rPr>
                      <m:t>(</m:t>
                    </m:r>
                    <m:r>
                      <a:rPr lang="en-US" sz="1500" i="1">
                        <a:latin typeface="Cambria Math" panose="02040503050406030204" pitchFamily="18" charset="0"/>
                      </a:rPr>
                      <m:t>𝑐</m:t>
                    </m:r>
                    <m:r>
                      <a:rPr lang="en-US" sz="1500" i="1">
                        <a:latin typeface="Cambria Math" panose="02040503050406030204" pitchFamily="18" charset="0"/>
                      </a:rPr>
                      <m:t>), </m:t>
                    </m:r>
                    <m:r>
                      <a:rPr lang="en-US" sz="1500" i="1">
                        <a:latin typeface="Cambria Math" panose="02040503050406030204" pitchFamily="18" charset="0"/>
                      </a:rPr>
                      <m:t>𝐿</m:t>
                    </m:r>
                    <m:r>
                      <a:rPr lang="en-US" sz="1500" i="1">
                        <a:latin typeface="Cambria Math" panose="02040503050406030204" pitchFamily="18" charset="0"/>
                      </a:rPr>
                      <m:t>(</m:t>
                    </m:r>
                    <m:sSub>
                      <m:sSubPr>
                        <m:ctrlPr>
                          <a:rPr lang="vi-VN" sz="1500" i="1">
                            <a:latin typeface="Cambria Math" panose="02040503050406030204" pitchFamily="18" charset="0"/>
                          </a:rPr>
                        </m:ctrlPr>
                      </m:sSubPr>
                      <m:e>
                        <m:r>
                          <a:rPr lang="en-US" sz="1500" i="1">
                            <a:latin typeface="Cambria Math" panose="02040503050406030204" pitchFamily="18" charset="0"/>
                          </a:rPr>
                          <m:t>𝑥</m:t>
                        </m:r>
                      </m:e>
                      <m:sub>
                        <m:r>
                          <a:rPr lang="en-US" sz="1500" i="1">
                            <a:latin typeface="Cambria Math" panose="02040503050406030204" pitchFamily="18" charset="0"/>
                          </a:rPr>
                          <m:t>𝑜</m:t>
                        </m:r>
                      </m:sub>
                    </m:sSub>
                    <m:r>
                      <a:rPr lang="en-US" sz="1500" i="1">
                        <a:latin typeface="Cambria Math" panose="02040503050406030204" pitchFamily="18" charset="0"/>
                      </a:rPr>
                      <m:t>). </m:t>
                    </m:r>
                  </m:oMath>
                </a14:m>
                <a:endParaRPr lang="en-US" sz="1500"/>
              </a:p>
              <a:p>
                <a:pPr lvl="0" algn="just">
                  <a:lnSpc>
                    <a:spcPct val="130000"/>
                  </a:lnSpc>
                </a:pPr>
                <a14:m>
                  <m:oMathPara xmlns:m="http://schemas.openxmlformats.org/officeDocument/2006/math">
                    <m:oMathParaPr>
                      <m:jc m:val="left"/>
                    </m:oMathParaPr>
                    <m:oMath xmlns:m="http://schemas.openxmlformats.org/officeDocument/2006/math">
                      <m:r>
                        <m:rPr>
                          <m:nor/>
                        </m:rPr>
                        <a:rPr lang="en-US" sz="1500"/>
                        <m:t>V</m:t>
                      </m:r>
                      <m:r>
                        <m:rPr>
                          <m:nor/>
                        </m:rPr>
                        <a:rPr lang="en-US" sz="1500"/>
                        <m:t>ậ</m:t>
                      </m:r>
                      <m:r>
                        <m:rPr>
                          <m:nor/>
                        </m:rPr>
                        <a:rPr lang="en-US" sz="1500"/>
                        <m:t>y</m:t>
                      </m:r>
                      <m:r>
                        <m:rPr>
                          <m:nor/>
                        </m:rPr>
                        <a:rPr lang="en-US" sz="1500"/>
                        <m:t> </m:t>
                      </m:r>
                      <m:r>
                        <a:rPr lang="en-US" sz="1500" i="1">
                          <a:latin typeface="Cambria Math" panose="02040503050406030204" pitchFamily="18" charset="0"/>
                        </a:rPr>
                        <m:t>𝐿</m:t>
                      </m:r>
                      <m:d>
                        <m:dPr>
                          <m:ctrlPr>
                            <a:rPr lang="en-US" sz="1500" i="1">
                              <a:latin typeface="Cambria Math" panose="02040503050406030204" pitchFamily="18" charset="0"/>
                            </a:rPr>
                          </m:ctrlPr>
                        </m:dPr>
                        <m:e>
                          <m:r>
                            <a:rPr lang="en-US" sz="1500" i="1">
                              <a:latin typeface="Cambria Math" panose="02040503050406030204" pitchFamily="18" charset="0"/>
                            </a:rPr>
                            <m:t>𝑥</m:t>
                          </m:r>
                        </m:e>
                      </m:d>
                      <m:r>
                        <m:rPr>
                          <m:nor/>
                        </m:rPr>
                        <a:rPr lang="en-US" sz="1500"/>
                        <m:t> đạ</m:t>
                      </m:r>
                      <m:r>
                        <m:rPr>
                          <m:nor/>
                        </m:rPr>
                        <a:rPr lang="en-US" sz="1500"/>
                        <m:t>t</m:t>
                      </m:r>
                      <m:r>
                        <m:rPr>
                          <m:nor/>
                        </m:rPr>
                        <a:rPr lang="en-US" sz="1500"/>
                        <m:t> </m:t>
                      </m:r>
                      <m:r>
                        <m:rPr>
                          <m:nor/>
                        </m:rPr>
                        <a:rPr lang="en-US" sz="1500"/>
                        <m:t>gi</m:t>
                      </m:r>
                      <m:r>
                        <m:rPr>
                          <m:nor/>
                        </m:rPr>
                        <a:rPr lang="en-US" sz="1500"/>
                        <m:t>á </m:t>
                      </m:r>
                      <m:r>
                        <m:rPr>
                          <m:nor/>
                        </m:rPr>
                        <a:rPr lang="en-US" sz="1500"/>
                        <m:t>tr</m:t>
                      </m:r>
                      <m:r>
                        <m:rPr>
                          <m:nor/>
                        </m:rPr>
                        <a:rPr lang="en-US" sz="1500"/>
                        <m:t>ị </m:t>
                      </m:r>
                      <m:r>
                        <m:rPr>
                          <m:nor/>
                        </m:rPr>
                        <a:rPr lang="en-US" sz="1500"/>
                        <m:t>nh</m:t>
                      </m:r>
                      <m:r>
                        <m:rPr>
                          <m:nor/>
                        </m:rPr>
                        <a:rPr lang="en-US" sz="1500"/>
                        <m:t>ỏ </m:t>
                      </m:r>
                      <m:r>
                        <m:rPr>
                          <m:nor/>
                        </m:rPr>
                        <a:rPr lang="en-US" sz="1500"/>
                        <m:t>nh</m:t>
                      </m:r>
                      <m:r>
                        <m:rPr>
                          <m:nor/>
                        </m:rPr>
                        <a:rPr lang="en-US" sz="1500"/>
                        <m:t>ấ</m:t>
                      </m:r>
                      <m:r>
                        <m:rPr>
                          <m:nor/>
                        </m:rPr>
                        <a:rPr lang="en-US" sz="1500"/>
                        <m:t>t</m:t>
                      </m:r>
                      <m:r>
                        <m:rPr>
                          <m:nor/>
                        </m:rPr>
                        <a:rPr lang="en-US" sz="1500"/>
                        <m:t> </m:t>
                      </m:r>
                      <m:r>
                        <m:rPr>
                          <m:nor/>
                        </m:rPr>
                        <a:rPr lang="en-US" sz="1500"/>
                        <m:t>t</m:t>
                      </m:r>
                      <m:r>
                        <m:rPr>
                          <m:nor/>
                        </m:rPr>
                        <a:rPr lang="en-US" sz="1500"/>
                        <m:t>ạ</m:t>
                      </m:r>
                      <m:r>
                        <m:rPr>
                          <m:nor/>
                        </m:rPr>
                        <a:rPr lang="en-US" sz="1500"/>
                        <m:t>i</m:t>
                      </m:r>
                      <m:r>
                        <m:rPr>
                          <m:nor/>
                        </m:rPr>
                        <a:rPr lang="en-US" sz="1500"/>
                        <m:t> </m:t>
                      </m:r>
                      <m:sSub>
                        <m:sSubPr>
                          <m:ctrlPr>
                            <a:rPr lang="en-US" sz="1500" i="1">
                              <a:latin typeface="Cambria Math" panose="02040503050406030204" pitchFamily="18" charset="0"/>
                            </a:rPr>
                          </m:ctrlPr>
                        </m:sSubPr>
                        <m:e>
                          <m:r>
                            <a:rPr lang="en-US" sz="1500" i="1">
                              <a:latin typeface="Cambria Math" panose="02040503050406030204" pitchFamily="18" charset="0"/>
                            </a:rPr>
                            <m:t>𝑥</m:t>
                          </m:r>
                        </m:e>
                        <m:sub>
                          <m:r>
                            <a:rPr lang="en-US" sz="1500" i="1">
                              <a:latin typeface="Cambria Math" panose="02040503050406030204" pitchFamily="18" charset="0"/>
                            </a:rPr>
                            <m:t>𝑜</m:t>
                          </m:r>
                        </m:sub>
                      </m:sSub>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𝑎𝑐</m:t>
                          </m:r>
                        </m:num>
                        <m:den>
                          <m:r>
                            <a:rPr lang="en-US" sz="1500" i="1">
                              <a:latin typeface="Cambria Math" panose="02040503050406030204" pitchFamily="18" charset="0"/>
                            </a:rPr>
                            <m:t>𝑎</m:t>
                          </m:r>
                          <m:r>
                            <a:rPr lang="en-US" sz="1500" i="1">
                              <a:latin typeface="Cambria Math" panose="02040503050406030204" pitchFamily="18" charset="0"/>
                            </a:rPr>
                            <m:t>+</m:t>
                          </m:r>
                          <m:r>
                            <a:rPr lang="en-US" sz="1500" i="1">
                              <a:latin typeface="Cambria Math" panose="02040503050406030204" pitchFamily="18" charset="0"/>
                            </a:rPr>
                            <m:t>𝑏</m:t>
                          </m:r>
                        </m:den>
                      </m:f>
                      <m:r>
                        <m:rPr>
                          <m:nor/>
                        </m:rPr>
                        <a:rPr lang="en-US" sz="1500"/>
                        <m:t> </m:t>
                      </m:r>
                      <m:r>
                        <m:rPr>
                          <m:nor/>
                        </m:rPr>
                        <a:rPr lang="en-US" sz="1500"/>
                        <m:t>tho</m:t>
                      </m:r>
                      <m:r>
                        <m:rPr>
                          <m:nor/>
                        </m:rPr>
                        <a:rPr lang="en-US" sz="1500"/>
                        <m:t>ả </m:t>
                      </m:r>
                      <m:r>
                        <m:rPr>
                          <m:nor/>
                        </m:rPr>
                        <a:rPr lang="en-US" sz="1500"/>
                        <m:t>m</m:t>
                      </m:r>
                      <m:r>
                        <m:rPr>
                          <m:nor/>
                        </m:rPr>
                        <a:rPr lang="en-US" sz="1500"/>
                        <m:t>ã</m:t>
                      </m:r>
                      <m:r>
                        <m:rPr>
                          <m:nor/>
                        </m:rPr>
                        <a:rPr lang="en-US" sz="1500"/>
                        <m:t>n</m:t>
                      </m:r>
                      <m:f>
                        <m:fPr>
                          <m:ctrlPr>
                            <a:rPr lang="en-US" sz="1500" i="1">
                              <a:latin typeface="Cambria Math" panose="02040503050406030204" pitchFamily="18" charset="0"/>
                            </a:rPr>
                          </m:ctrlPr>
                        </m:fPr>
                        <m:num>
                          <m:r>
                            <a:rPr lang="en-US" sz="1500" i="1">
                              <a:latin typeface="Cambria Math" panose="02040503050406030204" pitchFamily="18" charset="0"/>
                            </a:rPr>
                            <m:t>𝑎</m:t>
                          </m:r>
                        </m:num>
                        <m:den>
                          <m:sSub>
                            <m:sSubPr>
                              <m:ctrlPr>
                                <a:rPr lang="en-US" sz="1500" i="1">
                                  <a:latin typeface="Cambria Math" panose="02040503050406030204" pitchFamily="18" charset="0"/>
                                </a:rPr>
                              </m:ctrlPr>
                            </m:sSubPr>
                            <m:e>
                              <m:r>
                                <a:rPr lang="en-US" sz="1500" i="1">
                                  <a:latin typeface="Cambria Math" panose="02040503050406030204" pitchFamily="18" charset="0"/>
                                </a:rPr>
                                <m:t>𝑥</m:t>
                              </m:r>
                            </m:e>
                            <m:sub>
                              <m:r>
                                <a:rPr lang="en-US" sz="1500" i="1">
                                  <a:latin typeface="Cambria Math" panose="02040503050406030204" pitchFamily="18" charset="0"/>
                                </a:rPr>
                                <m:t>𝑜</m:t>
                              </m:r>
                            </m:sub>
                          </m:sSub>
                        </m:den>
                      </m:f>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𝑏</m:t>
                          </m:r>
                        </m:num>
                        <m:den>
                          <m:r>
                            <a:rPr lang="en-US" sz="1500" i="1">
                              <a:latin typeface="Cambria Math" panose="02040503050406030204" pitchFamily="18" charset="0"/>
                            </a:rPr>
                            <m:t>𝑐</m:t>
                          </m:r>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𝑥</m:t>
                              </m:r>
                            </m:e>
                            <m:sub>
                              <m:r>
                                <a:rPr lang="en-US" sz="1500" i="1">
                                  <a:latin typeface="Cambria Math" panose="02040503050406030204" pitchFamily="18" charset="0"/>
                                </a:rPr>
                                <m:t>𝑜</m:t>
                              </m:r>
                            </m:sub>
                          </m:sSub>
                        </m:den>
                      </m:f>
                      <m:r>
                        <m:rPr>
                          <m:nor/>
                        </m:rPr>
                        <a:rPr lang="en-US" sz="1500"/>
                        <m:t> </m:t>
                      </m:r>
                      <m:r>
                        <m:rPr>
                          <m:nor/>
                        </m:rPr>
                        <a:rPr lang="en-US" sz="1500"/>
                        <m:t>hay</m:t>
                      </m:r>
                      <m:r>
                        <m:rPr>
                          <m:nor/>
                        </m:rPr>
                        <a:rPr lang="en-US" sz="1500"/>
                        <m:t> </m:t>
                      </m:r>
                      <m:func>
                        <m:funcPr>
                          <m:ctrlPr>
                            <a:rPr lang="en-US" sz="1500" i="1">
                              <a:latin typeface="Cambria Math" panose="02040503050406030204" pitchFamily="18" charset="0"/>
                            </a:rPr>
                          </m:ctrlPr>
                        </m:funcPr>
                        <m:fName>
                          <m:r>
                            <a:rPr lang="en-US" sz="1500" i="1">
                              <a:latin typeface="Cambria Math" panose="02040503050406030204" pitchFamily="18" charset="0"/>
                            </a:rPr>
                            <m:t>𝑐𝑜𝑡</m:t>
                          </m:r>
                        </m:fName>
                        <m:e>
                          <m:r>
                            <a:rPr lang="en-US" sz="1500" i="1">
                              <a:latin typeface="Cambria Math" panose="02040503050406030204" pitchFamily="18" charset="0"/>
                            </a:rPr>
                            <m:t>𝑖</m:t>
                          </m:r>
                        </m:e>
                      </m:func>
                      <m:r>
                        <a:rPr lang="en-US" sz="1500" i="1">
                          <a:latin typeface="Cambria Math" panose="02040503050406030204" pitchFamily="18" charset="0"/>
                        </a:rPr>
                        <m:t>=</m:t>
                      </m:r>
                      <m:r>
                        <a:rPr lang="en-US" sz="1500" b="0" i="1" smtClean="0">
                          <a:latin typeface="Cambria Math" panose="02040503050406030204" pitchFamily="18" charset="0"/>
                        </a:rPr>
                        <m:t>𝑐</m:t>
                      </m:r>
                      <m:r>
                        <a:rPr lang="en-US" sz="1500" i="1">
                          <a:latin typeface="Cambria Math" panose="02040503050406030204" pitchFamily="18" charset="0"/>
                        </a:rPr>
                        <m:t>𝑜𝑡</m:t>
                      </m:r>
                      <m:r>
                        <a:rPr lang="en-US" sz="1500" i="1">
                          <a:latin typeface="Cambria Math" panose="02040503050406030204" pitchFamily="18" charset="0"/>
                        </a:rPr>
                        <m:t> </m:t>
                      </m:r>
                      <m:sSup>
                        <m:sSupPr>
                          <m:ctrlPr>
                            <a:rPr lang="en-US" sz="1500" i="1">
                              <a:latin typeface="Cambria Math" panose="02040503050406030204" pitchFamily="18" charset="0"/>
                            </a:rPr>
                          </m:ctrlPr>
                        </m:sSupPr>
                        <m:e>
                          <m:r>
                            <a:rPr lang="en-US" sz="1500" i="1">
                              <a:latin typeface="Cambria Math" panose="02040503050406030204" pitchFamily="18" charset="0"/>
                            </a:rPr>
                            <m:t>𝑖</m:t>
                          </m:r>
                        </m:e>
                        <m:sup>
                          <m:r>
                            <a:rPr lang="en-US" sz="1500" i="1">
                              <a:latin typeface="Cambria Math" panose="02040503050406030204" pitchFamily="18" charset="0"/>
                            </a:rPr>
                            <m:t>′</m:t>
                          </m:r>
                        </m:sup>
                      </m:sSup>
                      <m:r>
                        <m:rPr>
                          <m:nor/>
                        </m:rPr>
                        <a:rPr lang="en-US" sz="1500"/>
                        <m:t>, </m:t>
                      </m:r>
                      <m:r>
                        <m:rPr>
                          <m:nor/>
                        </m:rPr>
                        <a:rPr lang="en-US" sz="1500"/>
                        <m:t>t</m:t>
                      </m:r>
                      <m:r>
                        <m:rPr>
                          <m:nor/>
                        </m:rPr>
                        <a:rPr lang="en-US" sz="1500"/>
                        <m:t>ứ</m:t>
                      </m:r>
                      <m:r>
                        <m:rPr>
                          <m:nor/>
                        </m:rPr>
                        <a:rPr lang="en-US" sz="1500"/>
                        <m:t>c</m:t>
                      </m:r>
                      <m:r>
                        <m:rPr>
                          <m:nor/>
                        </m:rPr>
                        <a:rPr lang="en-US" sz="1500"/>
                        <m:t> </m:t>
                      </m:r>
                      <m:r>
                        <m:rPr>
                          <m:nor/>
                        </m:rPr>
                        <a:rPr lang="en-US" sz="1500"/>
                        <m:t>l</m:t>
                      </m:r>
                      <m:r>
                        <m:rPr>
                          <m:nor/>
                        </m:rPr>
                        <a:rPr lang="en-US" sz="1500"/>
                        <m:t>à</m:t>
                      </m:r>
                      <m:r>
                        <a:rPr lang="en-US" sz="1500" b="0" i="1" smtClean="0">
                          <a:latin typeface="Cambria Math" panose="02040503050406030204" pitchFamily="18" charset="0"/>
                        </a:rPr>
                        <m:t> </m:t>
                      </m:r>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m:t>
                      </m:r>
                    </m:oMath>
                  </m:oMathPara>
                </a14:m>
                <a:endParaRPr lang="en-US" sz="1500"/>
              </a:p>
              <a:p>
                <a:pPr lvl="0">
                  <a:lnSpc>
                    <a:spcPct val="130000"/>
                  </a:lnSpc>
                </a:pPr>
                <a:r>
                  <a:rPr lang="vi-VN" sz="1500"/>
                  <a:t>Từ đó suy ra, khi đường gấp khúc </a:t>
                </a:r>
                <a14:m>
                  <m:oMath xmlns:m="http://schemas.openxmlformats.org/officeDocument/2006/math">
                    <m:r>
                      <a:rPr lang="vi-VN" sz="1500" i="1">
                        <a:latin typeface="Cambria Math" panose="02040503050406030204" pitchFamily="18" charset="0"/>
                      </a:rPr>
                      <m:t>𝐴𝑃𝐵</m:t>
                    </m:r>
                  </m:oMath>
                </a14:m>
                <a:r>
                  <a:rPr lang="vi-VN" sz="1500"/>
                  <a:t> ngắn nhất thì góc tới bằng góc phản </a:t>
                </a:r>
                <a:r>
                  <a:rPr lang="vi-VN" sz="1500"/>
                  <a:t>xạ</a:t>
                </a:r>
                <a:r>
                  <a:rPr lang="vi-VN" sz="1500" smtClean="0"/>
                  <a:t>.</a:t>
                </a:r>
                <a:endParaRPr lang="en-US" sz="1500"/>
              </a:p>
            </p:txBody>
          </p:sp>
        </mc:Choice>
        <mc:Fallback>
          <p:sp>
            <p:nvSpPr>
              <p:cNvPr id="6" name="Rectangle 5"/>
              <p:cNvSpPr>
                <a:spLocks noRot="1" noChangeAspect="1" noMove="1" noResize="1" noEditPoints="1" noAdjustHandles="1" noChangeArrowheads="1" noChangeShapeType="1" noTextEdit="1"/>
              </p:cNvSpPr>
              <p:nvPr/>
            </p:nvSpPr>
            <p:spPr>
              <a:xfrm>
                <a:off x="400904" y="684319"/>
                <a:ext cx="8389892" cy="4361707"/>
              </a:xfrm>
              <a:prstGeom prst="rect">
                <a:avLst/>
              </a:prstGeom>
              <a:blipFill>
                <a:blip r:embed="rId3"/>
                <a:stretch>
                  <a:fillRect l="-291" b="-559"/>
                </a:stretch>
              </a:blipFill>
            </p:spPr>
            <p:txBody>
              <a:bodyPr/>
              <a:lstStyle/>
              <a:p>
                <a:r>
                  <a:rPr lang="en-US">
                    <a:noFill/>
                  </a:rPr>
                  <a:t> </a:t>
                </a:r>
              </a:p>
            </p:txBody>
          </p:sp>
        </mc:Fallback>
      </mc:AlternateContent>
      <p:pic>
        <p:nvPicPr>
          <p:cNvPr id="14" name="Picture 13"/>
          <p:cNvPicPr>
            <a:picLocks noChangeAspect="1"/>
          </p:cNvPicPr>
          <p:nvPr/>
        </p:nvPicPr>
        <p:blipFill>
          <a:blip r:embed="rId4"/>
          <a:stretch>
            <a:fillRect/>
          </a:stretch>
        </p:blipFill>
        <p:spPr>
          <a:xfrm>
            <a:off x="8023540" y="382625"/>
            <a:ext cx="628742" cy="571584"/>
          </a:xfrm>
          <a:prstGeom prst="rect">
            <a:avLst/>
          </a:prstGeom>
        </p:spPr>
      </p:pic>
    </p:spTree>
    <p:extLst>
      <p:ext uri="{BB962C8B-B14F-4D97-AF65-F5344CB8AC3E}">
        <p14:creationId xmlns:p14="http://schemas.microsoft.com/office/powerpoint/2010/main" val="2405299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up)">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up)">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up)">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wipe(up)">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 name="Rounded Rectangle 6"/>
          <p:cNvSpPr/>
          <p:nvPr/>
        </p:nvSpPr>
        <p:spPr>
          <a:xfrm>
            <a:off x="508884" y="347189"/>
            <a:ext cx="2154801" cy="55120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3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2</a:t>
            </a:r>
            <a:endParaRPr kumimoji="0" lang="en-US" sz="23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2939498" y="450433"/>
            <a:ext cx="3028393" cy="353943"/>
          </a:xfrm>
          <a:prstGeom prst="rect">
            <a:avLst/>
          </a:prstGeom>
        </p:spPr>
        <p:txBody>
          <a:bodyPr wrap="none">
            <a:spAutoFit/>
          </a:bodyPr>
          <a:lstStyle/>
          <a:p>
            <a:r>
              <a:rPr lang="vi-VN" sz="1700"/>
              <a:t>(Định luật khúc xạ ánh sáng)</a:t>
            </a:r>
            <a:r>
              <a:rPr lang="en-US" sz="1700"/>
              <a:t> </a:t>
            </a:r>
          </a:p>
        </p:txBody>
      </p:sp>
      <p:grpSp>
        <p:nvGrpSpPr>
          <p:cNvPr id="10" name="Group 9"/>
          <p:cNvGrpSpPr/>
          <p:nvPr/>
        </p:nvGrpSpPr>
        <p:grpSpPr>
          <a:xfrm>
            <a:off x="409489" y="976832"/>
            <a:ext cx="8360800" cy="3883713"/>
            <a:chOff x="409489" y="976832"/>
            <a:chExt cx="8360800" cy="3883713"/>
          </a:xfrm>
        </p:grpSpPr>
        <mc:AlternateContent xmlns:mc="http://schemas.openxmlformats.org/markup-compatibility/2006">
          <mc:Choice xmlns:a14="http://schemas.microsoft.com/office/drawing/2010/main" Requires="a14">
            <p:sp>
              <p:nvSpPr>
                <p:cNvPr id="4" name="Rectangle 3"/>
                <p:cNvSpPr/>
                <p:nvPr/>
              </p:nvSpPr>
              <p:spPr>
                <a:xfrm>
                  <a:off x="409489" y="976832"/>
                  <a:ext cx="5323400" cy="2798202"/>
                </a:xfrm>
                <a:prstGeom prst="rect">
                  <a:avLst/>
                </a:prstGeom>
              </p:spPr>
              <p:txBody>
                <a:bodyPr wrap="square">
                  <a:spAutoFit/>
                </a:bodyPr>
                <a:lstStyle/>
                <a:p>
                  <a:pPr lvl="0" algn="just">
                    <a:lnSpc>
                      <a:spcPct val="160000"/>
                    </a:lnSpc>
                  </a:pPr>
                  <a:r>
                    <a:rPr lang="vi-VN" sz="1600" smtClean="0"/>
                    <a:t>Gọi </a:t>
                  </a:r>
                  <a14:m>
                    <m:oMath xmlns:m="http://schemas.openxmlformats.org/officeDocument/2006/math">
                      <m:sSub>
                        <m:sSubPr>
                          <m:ctrlPr>
                            <a:rPr lang="vi-VN"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𝑘𝑘</m:t>
                          </m:r>
                        </m:sub>
                      </m:sSub>
                    </m:oMath>
                  </a14:m>
                  <a:r>
                    <a:rPr lang="en-US" sz="1600" smtClean="0"/>
                    <a:t> </a:t>
                  </a:r>
                  <a:r>
                    <a:rPr lang="vi-VN" sz="1600" smtClean="0"/>
                    <a:t>là </a:t>
                  </a:r>
                  <a:r>
                    <a:rPr lang="vi-VN" sz="1600"/>
                    <a:t>vận tốc ánh sáng trong không khí </a:t>
                  </a:r>
                  <a:r>
                    <a:rPr lang="vi-VN" sz="1600"/>
                    <a:t>và </a:t>
                  </a:r>
                  <a14:m>
                    <m:oMath xmlns:m="http://schemas.openxmlformats.org/officeDocument/2006/math">
                      <m:sSub>
                        <m:sSubPr>
                          <m:ctrlPr>
                            <a:rPr lang="vi-VN"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𝑛</m:t>
                          </m:r>
                        </m:sub>
                      </m:sSub>
                    </m:oMath>
                  </a14:m>
                  <a:r>
                    <a:rPr lang="en-US" sz="1600" smtClean="0"/>
                    <a:t> </a:t>
                  </a:r>
                  <a:r>
                    <a:rPr lang="vi-VN" sz="1600" smtClean="0"/>
                    <a:t>là </a:t>
                  </a:r>
                  <a:r>
                    <a:rPr lang="vi-VN" sz="1600"/>
                    <a:t>vận tốc ánh sáng trong nước. Theo </a:t>
                  </a:r>
                  <a:r>
                    <a:rPr lang="vi-VN" sz="1600"/>
                    <a:t>nguyên </a:t>
                  </a:r>
                  <a:r>
                    <a:rPr lang="vi-VN" sz="1600" smtClean="0"/>
                    <a:t>lí</a:t>
                  </a:r>
                  <a:r>
                    <a:rPr lang="en-US" sz="1600" smtClean="0"/>
                    <a:t> </a:t>
                  </a:r>
                  <a:r>
                    <a:rPr lang="vi-VN" sz="1600" smtClean="0"/>
                    <a:t>Fermat</a:t>
                  </a:r>
                  <a:r>
                    <a:rPr lang="vi-VN" sz="1600"/>
                    <a:t>, một tia sáng di chuyển từ một điểm </a:t>
                  </a:r>
                  <a:r>
                    <a:rPr lang="vi-VN" sz="1600"/>
                    <a:t>A </a:t>
                  </a:r>
                  <a:r>
                    <a:rPr lang="vi-VN" sz="1600" smtClean="0"/>
                    <a:t>trong</a:t>
                  </a:r>
                  <a:r>
                    <a:rPr lang="en-US" sz="1600" smtClean="0"/>
                    <a:t> </a:t>
                  </a:r>
                  <a:r>
                    <a:rPr lang="vi-VN" sz="1600" smtClean="0"/>
                    <a:t>không </a:t>
                  </a:r>
                  <a:r>
                    <a:rPr lang="vi-VN" sz="1600"/>
                    <a:t>khí đến một điểm B trong nước </a:t>
                  </a:r>
                  <a:r>
                    <a:rPr lang="vi-VN" sz="1600"/>
                    <a:t>theo </a:t>
                  </a:r>
                  <a:r>
                    <a:rPr lang="vi-VN" sz="1600" smtClean="0"/>
                    <a:t>đường</a:t>
                  </a:r>
                  <a:r>
                    <a:rPr lang="en-US" sz="1600" smtClean="0"/>
                    <a:t> </a:t>
                  </a:r>
                  <a:r>
                    <a:rPr lang="vi-VN" sz="1600" smtClean="0"/>
                    <a:t>gấp </a:t>
                  </a:r>
                  <a:r>
                    <a:rPr lang="vi-VN" sz="1600"/>
                    <a:t>khúc APB sao cho tổng thời gian di chuyển lànhỏ nhất (H.2.13). Vận dụng đạo hàm tìm </a:t>
                  </a:r>
                  <a:r>
                    <a:rPr lang="vi-VN" sz="1600"/>
                    <a:t>cực </a:t>
                  </a:r>
                  <a:r>
                    <a:rPr lang="vi-VN" sz="1600" smtClean="0"/>
                    <a:t>trị</a:t>
                  </a:r>
                  <a:r>
                    <a:rPr lang="en-US" sz="1600" smtClean="0"/>
                    <a:t> </a:t>
                  </a:r>
                  <a:r>
                    <a:rPr lang="vi-VN" sz="1600" smtClean="0"/>
                    <a:t>của </a:t>
                  </a:r>
                  <a:r>
                    <a:rPr lang="vi-VN" sz="1600"/>
                    <a:t>hàm số </a:t>
                  </a:r>
                  <a14:m>
                    <m:oMath xmlns:m="http://schemas.openxmlformats.org/officeDocument/2006/math">
                      <m:r>
                        <a:rPr lang="vi-VN" sz="1600" i="1" smtClean="0">
                          <a:latin typeface="Cambria Math" panose="02040503050406030204" pitchFamily="18" charset="0"/>
                        </a:rPr>
                        <m:t>𝑇</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oMath>
                  </a14:m>
                  <a:r>
                    <a:rPr lang="en-US" sz="1600" smtClean="0"/>
                    <a:t> </a:t>
                  </a:r>
                  <a:r>
                    <a:rPr lang="vi-VN" sz="1600"/>
                    <a:t>(tổng thời gian tia sáng đi từ </a:t>
                  </a:r>
                  <a:r>
                    <a:rPr lang="vi-VN" sz="1600"/>
                    <a:t>A </a:t>
                  </a:r>
                  <a:r>
                    <a:rPr lang="vi-VN" sz="1600" smtClean="0"/>
                    <a:t>đến</a:t>
                  </a:r>
                  <a:r>
                    <a:rPr lang="en-US" sz="1600" smtClean="0"/>
                    <a:t> </a:t>
                  </a:r>
                  <a:r>
                    <a:rPr lang="vi-VN" sz="1600" smtClean="0"/>
                    <a:t>B </a:t>
                  </a:r>
                  <a:r>
                    <a:rPr lang="vi-VN" sz="1600"/>
                    <a:t>theo đường gấp khúc APB) </a:t>
                  </a:r>
                  <a:r>
                    <a:rPr lang="vi-VN" sz="1600"/>
                    <a:t>để </a:t>
                  </a:r>
                  <a:r>
                    <a:rPr lang="vi-VN" sz="1600" smtClean="0"/>
                    <a:t>chứng</a:t>
                  </a:r>
                  <a:endParaRPr kumimoji="0" lang="en-US" sz="1600" b="0" i="0" u="none" strike="noStrike" kern="0" cap="none" spc="0" normalizeH="0" baseline="0" noProof="0">
                    <a:ln>
                      <a:noFill/>
                    </a:ln>
                    <a:solidFill>
                      <a:srgbClr val="000000"/>
                    </a:solidFill>
                    <a:effectLst/>
                    <a:uLnTx/>
                    <a:uFillTx/>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409489" y="976832"/>
                  <a:ext cx="5323400" cy="2798202"/>
                </a:xfrm>
                <a:prstGeom prst="rect">
                  <a:avLst/>
                </a:prstGeom>
                <a:blipFill>
                  <a:blip r:embed="rId3"/>
                  <a:stretch>
                    <a:fillRect l="-573" r="-687" b="-1961"/>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21005" y="1121042"/>
              <a:ext cx="2781740" cy="268654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409489" y="3693238"/>
                  <a:ext cx="8360800" cy="1167307"/>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1600" smtClean="0"/>
                          <m:t>t</m:t>
                        </m:r>
                        <m:r>
                          <m:rPr>
                            <m:nor/>
                          </m:rPr>
                          <a:rPr lang="vi-VN" sz="1600" smtClean="0"/>
                          <m:t>ỏ </m:t>
                        </m:r>
                        <m:r>
                          <m:rPr>
                            <m:nor/>
                          </m:rPr>
                          <a:rPr lang="vi-VN" sz="1600" smtClean="0"/>
                          <m:t>r</m:t>
                        </m:r>
                        <m:r>
                          <m:rPr>
                            <m:nor/>
                          </m:rPr>
                          <a:rPr lang="vi-VN" sz="1600" smtClean="0"/>
                          <m:t>ằ</m:t>
                        </m:r>
                        <m:r>
                          <m:rPr>
                            <m:nor/>
                          </m:rPr>
                          <a:rPr lang="vi-VN" sz="1600" smtClean="0"/>
                          <m:t>ng</m:t>
                        </m:r>
                        <m:r>
                          <m:rPr>
                            <m:nor/>
                          </m:rPr>
                          <a:rPr lang="vi-VN" sz="1600" smtClean="0"/>
                          <m:t> </m:t>
                        </m:r>
                        <m:r>
                          <m:rPr>
                            <m:nor/>
                          </m:rPr>
                          <a:rPr lang="vi-VN" sz="1600" smtClean="0"/>
                          <m:t>khi</m:t>
                        </m:r>
                        <m:r>
                          <m:rPr>
                            <m:nor/>
                          </m:rPr>
                          <a:rPr lang="en-US" sz="1600" smtClean="0"/>
                          <m:t> </m:t>
                        </m:r>
                        <m:r>
                          <a:rPr lang="vi-VN" sz="1600" i="1">
                            <a:latin typeface="Cambria Math" panose="02040503050406030204" pitchFamily="18" charset="0"/>
                          </a:rPr>
                          <m:t>𝑇</m:t>
                        </m:r>
                        <m:d>
                          <m:dPr>
                            <m:ctrlPr>
                              <a:rPr lang="vi-VN" sz="1600" i="1">
                                <a:latin typeface="Cambria Math" panose="02040503050406030204" pitchFamily="18" charset="0"/>
                              </a:rPr>
                            </m:ctrlPr>
                          </m:dPr>
                          <m:e>
                            <m:r>
                              <a:rPr lang="vi-VN" sz="1600" i="1">
                                <a:latin typeface="Cambria Math" panose="02040503050406030204" pitchFamily="18" charset="0"/>
                              </a:rPr>
                              <m:t>𝑥</m:t>
                            </m:r>
                          </m:e>
                        </m:d>
                        <m:r>
                          <m:rPr>
                            <m:nor/>
                          </m:rPr>
                          <a:rPr lang="en-US" sz="1600"/>
                          <m:t> </m:t>
                        </m:r>
                        <m:r>
                          <m:rPr>
                            <m:nor/>
                          </m:rPr>
                          <a:rPr lang="vi-VN" sz="1600"/>
                          <m:t>nh</m:t>
                        </m:r>
                        <m:r>
                          <m:rPr>
                            <m:nor/>
                          </m:rPr>
                          <a:rPr lang="vi-VN" sz="1600"/>
                          <m:t>ỏ </m:t>
                        </m:r>
                        <m:r>
                          <m:rPr>
                            <m:nor/>
                          </m:rPr>
                          <a:rPr lang="vi-VN" sz="1600"/>
                          <m:t>nh</m:t>
                        </m:r>
                        <m:r>
                          <m:rPr>
                            <m:nor/>
                          </m:rPr>
                          <a:rPr lang="vi-VN" sz="1600"/>
                          <m:t>ấ</m:t>
                        </m:r>
                        <m:r>
                          <m:rPr>
                            <m:nor/>
                          </m:rPr>
                          <a:rPr lang="vi-VN" sz="1600"/>
                          <m:t>t</m:t>
                        </m:r>
                        <m:r>
                          <m:rPr>
                            <m:nor/>
                          </m:rPr>
                          <a:rPr lang="vi-VN" sz="1600"/>
                          <m:t> </m:t>
                        </m:r>
                        <m:r>
                          <m:rPr>
                            <m:nor/>
                          </m:rPr>
                          <a:rPr lang="vi-VN" sz="1600"/>
                          <m:t>th</m:t>
                        </m:r>
                        <m:r>
                          <m:rPr>
                            <m:nor/>
                          </m:rPr>
                          <a:rPr lang="vi-VN" sz="1600"/>
                          <m:t>ì </m:t>
                        </m:r>
                        <m:r>
                          <m:rPr>
                            <m:nor/>
                          </m:rPr>
                          <a:rPr lang="vi-VN" sz="1600"/>
                          <m:t>g</m:t>
                        </m:r>
                        <m:r>
                          <m:rPr>
                            <m:nor/>
                          </m:rPr>
                          <a:rPr lang="vi-VN" sz="1600"/>
                          <m:t>ó</m:t>
                        </m:r>
                        <m:r>
                          <m:rPr>
                            <m:nor/>
                          </m:rPr>
                          <a:rPr lang="vi-VN" sz="1600"/>
                          <m:t>c</m:t>
                        </m:r>
                        <m:r>
                          <m:rPr>
                            <m:nor/>
                          </m:rPr>
                          <a:rPr lang="vi-VN" sz="1600"/>
                          <m:t> </m:t>
                        </m:r>
                        <m:r>
                          <m:rPr>
                            <m:nor/>
                          </m:rPr>
                          <a:rPr lang="vi-VN" sz="1600"/>
                          <m:t>t</m:t>
                        </m:r>
                        <m:r>
                          <m:rPr>
                            <m:nor/>
                          </m:rPr>
                          <a:rPr lang="vi-VN" sz="1600"/>
                          <m:t>ớ</m:t>
                        </m:r>
                        <m:r>
                          <m:rPr>
                            <m:nor/>
                          </m:rPr>
                          <a:rPr lang="vi-VN" sz="1600"/>
                          <m:t>i</m:t>
                        </m:r>
                        <m:r>
                          <m:rPr>
                            <m:nor/>
                          </m:rPr>
                          <a:rPr lang="vi-VN" sz="1600"/>
                          <m:t> </m:t>
                        </m:r>
                        <m:r>
                          <a:rPr lang="en-US" sz="1600" i="1">
                            <a:latin typeface="Cambria Math" panose="02040503050406030204" pitchFamily="18" charset="0"/>
                          </a:rPr>
                          <m:t>𝑖</m:t>
                        </m:r>
                        <m:r>
                          <m:rPr>
                            <m:nor/>
                          </m:rPr>
                          <a:rPr lang="en-US" sz="1600"/>
                          <m:t> </m:t>
                        </m:r>
                        <m:r>
                          <m:rPr>
                            <m:nor/>
                          </m:rPr>
                          <a:rPr lang="vi-VN" sz="1600"/>
                          <m:t>v</m:t>
                        </m:r>
                        <m:r>
                          <m:rPr>
                            <m:nor/>
                          </m:rPr>
                          <a:rPr lang="vi-VN" sz="1600"/>
                          <m:t>à </m:t>
                        </m:r>
                        <m:r>
                          <m:rPr>
                            <m:nor/>
                          </m:rPr>
                          <a:rPr lang="vi-VN" sz="1600"/>
                          <m:t>g</m:t>
                        </m:r>
                        <m:r>
                          <m:rPr>
                            <m:nor/>
                          </m:rPr>
                          <a:rPr lang="vi-VN" sz="1600"/>
                          <m:t>ó</m:t>
                        </m:r>
                        <m:r>
                          <m:rPr>
                            <m:nor/>
                          </m:rPr>
                          <a:rPr lang="vi-VN" sz="1600"/>
                          <m:t>c</m:t>
                        </m:r>
                        <m:r>
                          <m:rPr>
                            <m:nor/>
                          </m:rPr>
                          <a:rPr lang="vi-VN" sz="1600"/>
                          <m:t> </m:t>
                        </m:r>
                        <m:r>
                          <m:rPr>
                            <m:nor/>
                          </m:rPr>
                          <a:rPr lang="vi-VN" sz="1600"/>
                          <m:t>kh</m:t>
                        </m:r>
                        <m:r>
                          <m:rPr>
                            <m:nor/>
                          </m:rPr>
                          <a:rPr lang="vi-VN" sz="1600"/>
                          <m:t>ú</m:t>
                        </m:r>
                        <m:r>
                          <m:rPr>
                            <m:nor/>
                          </m:rPr>
                          <a:rPr lang="vi-VN" sz="1600"/>
                          <m:t>c</m:t>
                        </m:r>
                        <m:r>
                          <m:rPr>
                            <m:nor/>
                          </m:rPr>
                          <a:rPr lang="vi-VN" sz="1600"/>
                          <m:t> </m:t>
                        </m:r>
                        <m:r>
                          <m:rPr>
                            <m:nor/>
                          </m:rPr>
                          <a:rPr lang="vi-VN" sz="1600"/>
                          <m:t>x</m:t>
                        </m:r>
                        <m:r>
                          <m:rPr>
                            <m:nor/>
                          </m:rPr>
                          <a:rPr lang="vi-VN" sz="1600"/>
                          <m:t>ạ </m:t>
                        </m:r>
                        <m:r>
                          <a:rPr lang="vi-VN" sz="1600" i="1">
                            <a:latin typeface="Cambria Math" panose="02040503050406030204" pitchFamily="18" charset="0"/>
                          </a:rPr>
                          <m:t>𝑟</m:t>
                        </m:r>
                        <m:r>
                          <m:rPr>
                            <m:nor/>
                          </m:rPr>
                          <a:rPr lang="en-US" sz="1600"/>
                          <m:t> </m:t>
                        </m:r>
                        <m:r>
                          <m:rPr>
                            <m:nor/>
                          </m:rPr>
                          <a:rPr lang="vi-VN" sz="1600"/>
                          <m:t>tho</m:t>
                        </m:r>
                        <m:r>
                          <m:rPr>
                            <m:nor/>
                          </m:rPr>
                          <a:rPr lang="vi-VN" sz="1600"/>
                          <m:t>ả</m:t>
                        </m:r>
                        <m:r>
                          <m:rPr>
                            <m:nor/>
                          </m:rPr>
                          <a:rPr lang="en-US" sz="1600"/>
                          <m:t> </m:t>
                        </m:r>
                        <m:r>
                          <m:rPr>
                            <m:nor/>
                          </m:rPr>
                          <a:rPr lang="vi-VN" sz="1600"/>
                          <m:t>m</m:t>
                        </m:r>
                        <m:r>
                          <m:rPr>
                            <m:nor/>
                          </m:rPr>
                          <a:rPr lang="vi-VN" sz="1600"/>
                          <m:t>ã</m:t>
                        </m:r>
                        <m:r>
                          <m:rPr>
                            <m:nor/>
                          </m:rPr>
                          <a:rPr lang="vi-VN" sz="1600"/>
                          <m:t>n</m:t>
                        </m:r>
                        <m:r>
                          <m:rPr>
                            <m:nor/>
                          </m:rPr>
                          <a:rPr lang="en-US" sz="1600"/>
                          <m:t> </m:t>
                        </m:r>
                        <m:r>
                          <m:rPr>
                            <m:nor/>
                          </m:rPr>
                          <a:rPr lang="vi-VN" sz="1600"/>
                          <m:t>ph</m:t>
                        </m:r>
                        <m:r>
                          <m:rPr>
                            <m:nor/>
                          </m:rPr>
                          <a:rPr lang="vi-VN" sz="1600"/>
                          <m:t>ươ</m:t>
                        </m:r>
                        <m:r>
                          <m:rPr>
                            <m:nor/>
                          </m:rPr>
                          <a:rPr lang="vi-VN" sz="1600"/>
                          <m:t>ng</m:t>
                        </m:r>
                        <m:r>
                          <m:rPr>
                            <m:nor/>
                          </m:rPr>
                          <a:rPr lang="vi-VN" sz="1600"/>
                          <m:t> </m:t>
                        </m:r>
                        <m:r>
                          <m:rPr>
                            <m:nor/>
                          </m:rPr>
                          <a:rPr lang="vi-VN" sz="1600"/>
                          <m:t>tr</m:t>
                        </m:r>
                        <m:r>
                          <m:rPr>
                            <m:nor/>
                          </m:rPr>
                          <a:rPr lang="vi-VN" sz="1600"/>
                          <m:t>ì</m:t>
                        </m:r>
                        <m:r>
                          <m:rPr>
                            <m:nor/>
                          </m:rPr>
                          <a:rPr lang="vi-VN" sz="1600"/>
                          <m:t>nh</m:t>
                        </m:r>
                        <m:r>
                          <m:rPr>
                            <m:nor/>
                          </m:rPr>
                          <a:rPr lang="en-US" sz="1600" b="0" i="0" smtClean="0"/>
                          <m:t> </m:t>
                        </m:r>
                        <m:f>
                          <m:fPr>
                            <m:ctrlPr>
                              <a:rPr lang="en-US" sz="1600" i="1" smtClean="0">
                                <a:latin typeface="Cambria Math" panose="02040503050406030204" pitchFamily="18" charset="0"/>
                              </a:rPr>
                            </m:ctrlPr>
                          </m:fPr>
                          <m:num>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r>
                                  <a:rPr lang="en-US" sz="1600" b="0" i="1" smtClean="0">
                                    <a:latin typeface="Cambria Math" panose="02040503050406030204" pitchFamily="18" charset="0"/>
                                  </a:rPr>
                                  <m:t>𝑖</m:t>
                                </m:r>
                              </m:e>
                            </m:func>
                          </m:num>
                          <m:den>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r>
                                  <a:rPr lang="en-US" sz="1600" b="0" i="1" smtClean="0">
                                    <a:latin typeface="Cambria Math" panose="02040503050406030204" pitchFamily="18" charset="0"/>
                                  </a:rPr>
                                  <m:t>𝑟</m:t>
                                </m:r>
                              </m:e>
                            </m:func>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vi-VN"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i="1">
                                    <a:latin typeface="Cambria Math" panose="02040503050406030204" pitchFamily="18" charset="0"/>
                                  </a:rPr>
                                  <m:t>𝑘𝑘</m:t>
                                </m:r>
                              </m:sub>
                            </m:sSub>
                          </m:num>
                          <m:den>
                            <m:sSub>
                              <m:sSubPr>
                                <m:ctrlPr>
                                  <a:rPr lang="vi-VN"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𝑛</m:t>
                                </m:r>
                              </m:sub>
                            </m:sSub>
                          </m:den>
                        </m:f>
                      </m:oMath>
                    </m:oMathPara>
                  </a14:m>
                  <a:endParaRPr lang="en-US" sz="1600"/>
                </a:p>
                <a:p>
                  <a:pPr lvl="0" algn="just">
                    <a:lnSpc>
                      <a:spcPct val="150000"/>
                    </a:lnSpc>
                  </a:pPr>
                  <a:r>
                    <a:rPr lang="vi-VN" sz="1600"/>
                    <a:t>Phương </a:t>
                  </a:r>
                  <a:r>
                    <a:rPr lang="vi-VN" sz="1600"/>
                    <a:t>trình này được gọi là Định luật Snell.</a:t>
                  </a:r>
                  <a:endParaRPr lang="en-US" sz="1600"/>
                </a:p>
              </p:txBody>
            </p:sp>
          </mc:Choice>
          <mc:Fallback>
            <p:sp>
              <p:nvSpPr>
                <p:cNvPr id="8" name="Rectangle 7"/>
                <p:cNvSpPr>
                  <a:spLocks noRot="1" noChangeAspect="1" noMove="1" noResize="1" noEditPoints="1" noAdjustHandles="1" noChangeArrowheads="1" noChangeShapeType="1" noTextEdit="1"/>
                </p:cNvSpPr>
                <p:nvPr/>
              </p:nvSpPr>
              <p:spPr>
                <a:xfrm>
                  <a:off x="409489" y="3693238"/>
                  <a:ext cx="8360800" cy="1167307"/>
                </a:xfrm>
                <a:prstGeom prst="rect">
                  <a:avLst/>
                </a:prstGeom>
                <a:blipFill>
                  <a:blip r:embed="rId6"/>
                  <a:stretch>
                    <a:fillRect l="-364" b="-6283"/>
                  </a:stretch>
                </a:blipFill>
              </p:spPr>
              <p:txBody>
                <a:bodyPr/>
                <a:lstStyle/>
                <a:p>
                  <a:r>
                    <a:rPr lang="en-US">
                      <a:noFill/>
                    </a:rPr>
                    <a:t> </a:t>
                  </a:r>
                </a:p>
              </p:txBody>
            </p:sp>
          </mc:Fallback>
        </mc:AlternateContent>
      </p:grpSp>
      <p:pic>
        <p:nvPicPr>
          <p:cNvPr id="12" name="Picture 11"/>
          <p:cNvPicPr>
            <a:picLocks noChangeAspect="1"/>
          </p:cNvPicPr>
          <p:nvPr/>
        </p:nvPicPr>
        <p:blipFill>
          <a:blip r:embed="rId7"/>
          <a:stretch>
            <a:fillRect/>
          </a:stretch>
        </p:blipFill>
        <p:spPr>
          <a:xfrm rot="19673705">
            <a:off x="7865004" y="-401200"/>
            <a:ext cx="1274195" cy="1775518"/>
          </a:xfrm>
          <a:prstGeom prst="rect">
            <a:avLst/>
          </a:prstGeom>
        </p:spPr>
      </p:pic>
    </p:spTree>
    <p:extLst>
      <p:ext uri="{BB962C8B-B14F-4D97-AF65-F5344CB8AC3E}">
        <p14:creationId xmlns:p14="http://schemas.microsoft.com/office/powerpoint/2010/main" val="156633206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rot="428039">
            <a:off x="11966" y="3431328"/>
            <a:ext cx="1274195" cy="1775518"/>
          </a:xfrm>
          <a:prstGeom prst="rect">
            <a:avLst/>
          </a:prstGeom>
        </p:spPr>
      </p:pic>
      <p:sp>
        <p:nvSpPr>
          <p:cNvPr id="6" name="Rectangle 5"/>
          <p:cNvSpPr/>
          <p:nvPr/>
        </p:nvSpPr>
        <p:spPr>
          <a:xfrm>
            <a:off x="709754" y="414997"/>
            <a:ext cx="6976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smtClean="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003726" y="349512"/>
                <a:ext cx="6814269" cy="4546437"/>
              </a:xfrm>
              <a:prstGeom prst="rect">
                <a:avLst/>
              </a:prstGeom>
            </p:spPr>
            <p:txBody>
              <a:bodyPr wrap="square">
                <a:spAutoFit/>
              </a:bodyPr>
              <a:lstStyle/>
              <a:p>
                <a:pPr>
                  <a:lnSpc>
                    <a:spcPct val="150000"/>
                  </a:lnSpc>
                </a:pPr>
                <a:r>
                  <a:rPr lang="en-US" sz="1600" kern="100" smtClean="0">
                    <a:latin typeface="+mj-lt"/>
                    <a:ea typeface="Georgia" panose="02040502050405020303" pitchFamily="18" charset="0"/>
                    <a:cs typeface="Times New Roman" panose="02020603050405020304" pitchFamily="18" charset="0"/>
                  </a:rPr>
                  <a:t>Kí hiệu tổng thời gian di chuyển từ </a:t>
                </a:r>
                <a14:m>
                  <m:oMath xmlns:m="http://schemas.openxmlformats.org/officeDocument/2006/math">
                    <m:r>
                      <a:rPr lang="en-US" sz="1600" i="1" kern="100">
                        <a:effectLst/>
                        <a:latin typeface="+mj-lt"/>
                        <a:ea typeface="Aptos"/>
                        <a:cs typeface="Times New Roman" panose="02020603050405020304" pitchFamily="18" charset="0"/>
                      </a:rPr>
                      <m:t>𝐴</m:t>
                    </m:r>
                  </m:oMath>
                </a14:m>
                <a:r>
                  <a:rPr lang="en-US" sz="1600" kern="100">
                    <a:effectLst/>
                    <a:latin typeface="+mj-lt"/>
                    <a:ea typeface="Georgia" panose="02040502050405020303" pitchFamily="18" charset="0"/>
                    <a:cs typeface="Times New Roman" panose="02020603050405020304" pitchFamily="18" charset="0"/>
                  </a:rPr>
                  <a:t> đến </a:t>
                </a:r>
                <a14:m>
                  <m:oMath xmlns:m="http://schemas.openxmlformats.org/officeDocument/2006/math">
                    <m:r>
                      <a:rPr lang="en-US" sz="1600" i="1" kern="100">
                        <a:effectLst/>
                        <a:latin typeface="+mj-lt"/>
                        <a:ea typeface="Aptos"/>
                        <a:cs typeface="Times New Roman" panose="02020603050405020304" pitchFamily="18" charset="0"/>
                      </a:rPr>
                      <m:t>𝐵</m:t>
                    </m:r>
                  </m:oMath>
                </a14:m>
                <a:r>
                  <a:rPr lang="en-US" sz="1600" kern="100">
                    <a:effectLst/>
                    <a:latin typeface="+mj-lt"/>
                    <a:ea typeface="Georgia" panose="02040502050405020303" pitchFamily="18" charset="0"/>
                    <a:cs typeface="Times New Roman" panose="02020603050405020304" pitchFamily="18" charset="0"/>
                  </a:rPr>
                  <a:t> của tia sáng là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Aptos"/>
                    <a:cs typeface="Times New Roman" panose="02020603050405020304" pitchFamily="18" charset="0"/>
                  </a:rPr>
                  <a:t>. Ta </a:t>
                </a:r>
                <a:r>
                  <a:rPr lang="en-US" sz="1600" kern="100">
                    <a:effectLst/>
                    <a:latin typeface="+mj-lt"/>
                    <a:ea typeface="Georgia" panose="02040502050405020303" pitchFamily="18" charset="0"/>
                    <a:cs typeface="Times New Roman" panose="02020603050405020304" pitchFamily="18" charset="0"/>
                  </a:rPr>
                  <a:t>có:</a:t>
                </a:r>
                <a:endParaRPr lang="en-US" sz="1600" kern="100">
                  <a:latin typeface="+mj-lt"/>
                  <a:ea typeface="Aptos"/>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1600" kern="100">
                          <a:effectLst/>
                          <a:latin typeface="+mj-lt"/>
                          <a:ea typeface="Aptos"/>
                          <a:cs typeface="Times New Roman" panose="02020603050405020304" pitchFamily="18" charset="0"/>
                        </a:rPr>
                        <m:t>T</m:t>
                      </m:r>
                      <m:r>
                        <a:rPr lang="en-US" sz="1600" kern="100">
                          <a:effectLst/>
                          <a:latin typeface="+mj-lt"/>
                          <a:ea typeface="Aptos"/>
                          <a:cs typeface="Times New Roman" panose="02020603050405020304" pitchFamily="18" charset="0"/>
                        </a:rPr>
                        <m:t>(</m:t>
                      </m:r>
                      <m:r>
                        <m:rPr>
                          <m:sty m:val="p"/>
                        </m:rPr>
                        <a:rPr lang="en-US" sz="1600" kern="100">
                          <a:effectLst/>
                          <a:latin typeface="+mj-lt"/>
                          <a:ea typeface="Aptos"/>
                          <a:cs typeface="Times New Roman" panose="02020603050405020304" pitchFamily="18" charset="0"/>
                        </a:rPr>
                        <m:t>x</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𝐴𝑃</m:t>
                          </m:r>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𝑘𝑘</m:t>
                              </m:r>
                            </m:sub>
                          </m:sSub>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𝑃𝐵</m:t>
                          </m:r>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𝑛</m:t>
                              </m:r>
                            </m:sub>
                          </m:sSub>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𝑎</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𝑘𝑘</m:t>
                              </m:r>
                            </m:sub>
                          </m:sSub>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𝑏</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m:t>
                                  </m:r>
                                </m:e>
                                <m:sup>
                                  <m:r>
                                    <a:rPr lang="en-US" sz="1600" kern="100">
                                      <a:effectLst/>
                                      <a:latin typeface="+mj-lt"/>
                                      <a:ea typeface="Aptos"/>
                                      <a:cs typeface="Times New Roman" panose="02020603050405020304" pitchFamily="18" charset="0"/>
                                    </a:rPr>
                                    <m:t>2</m:t>
                                  </m:r>
                                </m:sup>
                              </m:sSup>
                            </m:e>
                          </m:rad>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𝑛</m:t>
                              </m:r>
                            </m:sub>
                          </m:sSub>
                        </m:den>
                      </m:f>
                      <m:r>
                        <a:rPr lang="en-US" sz="1600" kern="100">
                          <a:effectLst/>
                          <a:latin typeface="+mj-lt"/>
                          <a:ea typeface="Aptos"/>
                          <a:cs typeface="Times New Roman" panose="02020603050405020304" pitchFamily="18" charset="0"/>
                        </a:rPr>
                        <m:t>,0≤</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𝑐</m:t>
                      </m:r>
                    </m:oMath>
                  </m:oMathPara>
                </a14:m>
                <a:endParaRPr lang="en-US" sz="1600" kern="100">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Lấy đạo hàm của hàm số </a:t>
                </a:r>
                <a14:m>
                  <m:oMath xmlns:m="http://schemas.openxmlformats.org/officeDocument/2006/math">
                    <m:r>
                      <a:rPr lang="en-US" sz="1600" i="1" kern="100">
                        <a:effectLst/>
                        <a:latin typeface="+mj-lt"/>
                        <a:ea typeface="Aptos"/>
                        <a:cs typeface="Times New Roman" panose="02020603050405020304" pitchFamily="18" charset="0"/>
                      </a:rPr>
                      <m:t>𝑇</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ta có</a:t>
                </a:r>
                <a:endParaRPr lang="en-US" sz="1600" kern="100">
                  <a:latin typeface="+mj-lt"/>
                  <a:ea typeface="Aptos"/>
                  <a:cs typeface="Times New Roman" panose="02020603050405020304" pitchFamily="18" charset="0"/>
                </a:endParaRPr>
              </a:p>
              <a:p>
                <a:pPr>
                  <a:lnSpc>
                    <a:spcPct val="130000"/>
                  </a:lnSpc>
                </a:pPr>
                <a14:m>
                  <m:oMathPara xmlns:m="http://schemas.openxmlformats.org/officeDocument/2006/math">
                    <m:oMathParaPr>
                      <m:jc m:val="centerGroup"/>
                    </m:oMathParaPr>
                    <m:oMath xmlns:m="http://schemas.openxmlformats.org/officeDocument/2006/math">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𝑇</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𝑥</m:t>
                          </m:r>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𝑘𝑘</m:t>
                              </m:r>
                            </m:sub>
                          </m:sSub>
                          <m:r>
                            <a:rPr lang="en-US" sz="1600" kern="100">
                              <a:effectLst/>
                              <a:latin typeface="+mj-lt"/>
                              <a:ea typeface="Aptos"/>
                              <a:cs typeface="Times New Roman" panose="02020603050405020304" pitchFamily="18" charset="0"/>
                            </a:rPr>
                            <m:t>⋅</m:t>
                          </m:r>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𝑎</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den>
                      </m:f>
                      <m:r>
                        <a:rPr lang="en-US" sz="1600" i="1"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𝑛</m:t>
                              </m:r>
                            </m:sub>
                          </m:sSub>
                          <m:r>
                            <a:rPr lang="en-US" sz="1600" kern="100">
                              <a:effectLst/>
                              <a:latin typeface="+mj-lt"/>
                              <a:ea typeface="Aptos"/>
                              <a:cs typeface="Times New Roman" panose="02020603050405020304" pitchFamily="18" charset="0"/>
                            </a:rPr>
                            <m:t>⋅</m:t>
                          </m:r>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𝑏</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m:t>
                                  </m:r>
                                </m:e>
                                <m:sup>
                                  <m:r>
                                    <a:rPr lang="en-US" sz="1600" kern="100">
                                      <a:effectLst/>
                                      <a:latin typeface="+mj-lt"/>
                                      <a:ea typeface="Aptos"/>
                                      <a:cs typeface="Times New Roman" panose="02020603050405020304" pitchFamily="18" charset="0"/>
                                    </a:rPr>
                                    <m:t>2</m:t>
                                  </m:r>
                                </m:sup>
                              </m:sSup>
                            </m:e>
                          </m:rad>
                        </m:den>
                      </m:f>
                      <m:r>
                        <a:rPr lang="en-US" sz="1600" kern="100">
                          <a:effectLst/>
                          <a:latin typeface="+mj-lt"/>
                          <a:ea typeface="Aptos"/>
                          <a:cs typeface="Times New Roman" panose="02020603050405020304" pitchFamily="18" charset="0"/>
                        </a:rPr>
                        <m:t>,0≤</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𝑐</m:t>
                      </m:r>
                    </m:oMath>
                  </m:oMathPara>
                </a14:m>
                <a:endParaRPr lang="en-US" sz="1600" kern="100">
                  <a:latin typeface="+mj-lt"/>
                  <a:ea typeface="Aptos"/>
                  <a:cs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X</m:t>
                      </m:r>
                      <m:r>
                        <m:rPr>
                          <m:nor/>
                        </m:rPr>
                        <a:rPr lang="en-US" sz="1600" kern="100">
                          <a:ea typeface="Georgia" panose="02040502050405020303" pitchFamily="18" charset="0"/>
                          <a:cs typeface="Times New Roman" panose="02020603050405020304" pitchFamily="18" charset="0"/>
                        </a:rPr>
                        <m:t>é</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ph</m:t>
                      </m:r>
                      <m:r>
                        <m:rPr>
                          <m:nor/>
                        </m:rPr>
                        <a:rPr lang="en-US" sz="1600" kern="100">
                          <a:ea typeface="Georgia" panose="02040502050405020303" pitchFamily="18" charset="0"/>
                          <a:cs typeface="Times New Roman" panose="02020603050405020304" pitchFamily="18" charset="0"/>
                        </a:rPr>
                        <m:t>ươ</m:t>
                      </m:r>
                      <m:r>
                        <m:rPr>
                          <m:nor/>
                        </m:rPr>
                        <a:rPr lang="en-US" sz="1600" kern="100">
                          <a:ea typeface="Georgia" panose="02040502050405020303" pitchFamily="18" charset="0"/>
                          <a:cs typeface="Times New Roman" panose="02020603050405020304" pitchFamily="18" charset="0"/>
                        </a:rPr>
                        <m:t>ng</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tr</m:t>
                      </m:r>
                      <m:r>
                        <m:rPr>
                          <m:nor/>
                        </m:rPr>
                        <a:rPr lang="en-US" sz="1600" kern="100">
                          <a:ea typeface="Georgia" panose="02040502050405020303" pitchFamily="18" charset="0"/>
                          <a:cs typeface="Times New Roman" panose="02020603050405020304" pitchFamily="18" charset="0"/>
                        </a:rPr>
                        <m:t>ì</m:t>
                      </m:r>
                      <m:r>
                        <m:rPr>
                          <m:nor/>
                        </m:rPr>
                        <a:rPr lang="en-US" sz="1600" kern="100">
                          <a:ea typeface="Georgia" panose="02040502050405020303" pitchFamily="18" charset="0"/>
                          <a:cs typeface="Times New Roman" panose="02020603050405020304" pitchFamily="18" charset="0"/>
                        </a:rPr>
                        <m:t>nh</m:t>
                      </m:r>
                      <m:r>
                        <m:rPr>
                          <m:nor/>
                        </m:rPr>
                        <a:rPr lang="en-US" sz="1600" kern="100">
                          <a:ea typeface="Georgia" panose="02040502050405020303" pitchFamily="18" charset="0"/>
                          <a:cs typeface="Times New Roman" panose="02020603050405020304" pitchFamily="18" charset="0"/>
                        </a:rPr>
                        <m:t> </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𝑇</m:t>
                          </m:r>
                        </m:e>
                        <m:sup>
                          <m:r>
                            <a:rPr lang="en-US" sz="1600" i="1" kern="100">
                              <a:latin typeface="Cambria Math" panose="02040503050406030204" pitchFamily="18" charset="0"/>
                              <a:ea typeface="Aptos"/>
                              <a:cs typeface="Times New Roman" panose="02020603050405020304" pitchFamily="18" charset="0"/>
                            </a:rPr>
                            <m:t>′</m:t>
                          </m:r>
                        </m:sup>
                      </m:sSup>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𝑥</m:t>
                          </m:r>
                        </m:e>
                      </m:d>
                      <m:r>
                        <a:rPr lang="en-US" sz="1600" kern="100">
                          <a:latin typeface="Cambria Math" panose="02040503050406030204" pitchFamily="18" charset="0"/>
                          <a:ea typeface="Aptos"/>
                          <a:cs typeface="Times New Roman" panose="02020603050405020304" pitchFamily="18" charset="0"/>
                        </a:rPr>
                        <m:t>=0</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ta</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smtClean="0">
                          <a:ea typeface="Georgia" panose="02040502050405020303" pitchFamily="18" charset="0"/>
                          <a:cs typeface="Times New Roman" panose="02020603050405020304" pitchFamily="18" charset="0"/>
                        </a:rPr>
                        <m:t>ó</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𝑥</m:t>
                          </m:r>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𝑘𝑘</m:t>
                              </m:r>
                            </m:sub>
                          </m:sSub>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𝑎</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𝑛</m:t>
                              </m:r>
                            </m:sub>
                          </m:sSub>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𝑏</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m:t>
                                  </m:r>
                                </m:e>
                                <m:sup>
                                  <m:r>
                                    <a:rPr lang="en-US" sz="1600" kern="100">
                                      <a:effectLst/>
                                      <a:latin typeface="+mj-lt"/>
                                      <a:ea typeface="Aptos"/>
                                      <a:cs typeface="Times New Roman" panose="02020603050405020304" pitchFamily="18" charset="0"/>
                                    </a:rPr>
                                    <m:t>2</m:t>
                                  </m:r>
                                </m:sup>
                              </m:sSup>
                            </m:e>
                          </m:rad>
                        </m:den>
                      </m:f>
                    </m:oMath>
                  </m:oMathPara>
                </a14:m>
                <a:endParaRPr lang="en-US" sz="1600" kern="100">
                  <a:latin typeface="+mj-lt"/>
                  <a:ea typeface="Aptos"/>
                  <a:cs typeface="Times New Roman" panose="02020603050405020304" pitchFamily="18" charset="0"/>
                </a:endParaRPr>
              </a:p>
              <a:p>
                <a:pPr>
                  <a:lnSpc>
                    <a:spcPct val="130000"/>
                  </a:lnSpc>
                </a:pPr>
                <a14:m>
                  <m:oMathPara xmlns:m="http://schemas.openxmlformats.org/officeDocument/2006/math">
                    <m:oMathParaPr>
                      <m:jc m:val="left"/>
                    </m:oMathParaPr>
                    <m:oMath xmlns:m="http://schemas.openxmlformats.org/officeDocument/2006/math">
                      <m:r>
                        <m:rPr>
                          <m:nor/>
                        </m:rPr>
                        <a:rPr lang="en-US" sz="1600" kern="100">
                          <a:ea typeface="Aptos"/>
                          <a:cs typeface="Times New Roman" panose="02020603050405020304" pitchFamily="18" charset="0"/>
                        </a:rPr>
                        <m:t>T</m:t>
                      </m:r>
                      <m:r>
                        <m:rPr>
                          <m:nor/>
                        </m:rPr>
                        <a:rPr lang="en-US" sz="1600" kern="100">
                          <a:ea typeface="Aptos"/>
                          <a:cs typeface="Times New Roman" panose="02020603050405020304" pitchFamily="18" charset="0"/>
                        </a:rPr>
                        <m:t>ừ </m:t>
                      </m:r>
                      <m:r>
                        <m:rPr>
                          <m:nor/>
                        </m:rPr>
                        <a:rPr lang="en-US" sz="1600" kern="100">
                          <a:ea typeface="Aptos"/>
                          <a:cs typeface="Times New Roman" panose="02020603050405020304" pitchFamily="18" charset="0"/>
                        </a:rPr>
                        <m:t>h</m:t>
                      </m:r>
                      <m:r>
                        <m:rPr>
                          <m:nor/>
                        </m:rPr>
                        <a:rPr lang="en-US" sz="1600" kern="100">
                          <a:ea typeface="Aptos"/>
                          <a:cs typeface="Times New Roman" panose="02020603050405020304" pitchFamily="18" charset="0"/>
                        </a:rPr>
                        <m:t>ì</m:t>
                      </m:r>
                      <m:r>
                        <m:rPr>
                          <m:nor/>
                        </m:rPr>
                        <a:rPr lang="en-US" sz="1600" kern="100">
                          <a:ea typeface="Aptos"/>
                          <a:cs typeface="Times New Roman" panose="02020603050405020304" pitchFamily="18" charset="0"/>
                        </a:rPr>
                        <m:t>nh</m:t>
                      </m:r>
                      <m:r>
                        <m:rPr>
                          <m:nor/>
                        </m:rPr>
                        <a:rPr lang="en-US" sz="1600" kern="100">
                          <a:ea typeface="Aptos"/>
                          <a:cs typeface="Times New Roman" panose="02020603050405020304" pitchFamily="18" charset="0"/>
                        </a:rPr>
                        <m:t> </m:t>
                      </m:r>
                      <m:r>
                        <m:rPr>
                          <m:nor/>
                        </m:rPr>
                        <a:rPr lang="en-US" sz="1600" kern="100">
                          <a:ea typeface="Aptos"/>
                          <a:cs typeface="Times New Roman" panose="02020603050405020304" pitchFamily="18" charset="0"/>
                        </a:rPr>
                        <m:t>v</m:t>
                      </m:r>
                      <m:r>
                        <m:rPr>
                          <m:nor/>
                        </m:rPr>
                        <a:rPr lang="en-US" sz="1600" kern="100">
                          <a:ea typeface="Aptos"/>
                          <a:cs typeface="Times New Roman" panose="02020603050405020304" pitchFamily="18" charset="0"/>
                        </a:rPr>
                        <m:t>ẽ </m:t>
                      </m:r>
                      <m:r>
                        <m:rPr>
                          <m:nor/>
                        </m:rPr>
                        <a:rPr lang="en-US" sz="1600" kern="100">
                          <a:ea typeface="Aptos"/>
                          <a:cs typeface="Times New Roman" panose="02020603050405020304" pitchFamily="18" charset="0"/>
                        </a:rPr>
                        <m:t>c</m:t>
                      </m:r>
                      <m:r>
                        <m:rPr>
                          <m:nor/>
                        </m:rPr>
                        <a:rPr lang="en-US" sz="1600" kern="100">
                          <a:ea typeface="Aptos"/>
                          <a:cs typeface="Times New Roman" panose="02020603050405020304" pitchFamily="18" charset="0"/>
                        </a:rPr>
                        <m:t>ó:</m:t>
                      </m:r>
                      <m:r>
                        <a:rPr lang="en-US" sz="1600" b="0" i="1" kern="100" smtClean="0">
                          <a:latin typeface="Cambria Math" panose="02040503050406030204" pitchFamily="18" charset="0"/>
                          <a:ea typeface="Aptos"/>
                          <a:cs typeface="Times New Roman" panose="02020603050405020304" pitchFamily="18" charset="0"/>
                        </a:rPr>
                        <m:t> </m:t>
                      </m:r>
                      <m:func>
                        <m:funcPr>
                          <m:ctrlPr>
                            <a:rPr lang="en-US" sz="1600" i="1" kern="100">
                              <a:effectLst/>
                              <a:latin typeface="+mj-lt"/>
                              <a:ea typeface="Aptos"/>
                              <a:cs typeface="Times New Roman" panose="02020603050405020304" pitchFamily="18" charset="0"/>
                            </a:rPr>
                          </m:ctrlPr>
                        </m:funcPr>
                        <m:fName>
                          <m:r>
                            <m:rPr>
                              <m:sty m:val="p"/>
                            </m:rPr>
                            <a:rPr lang="en-US" sz="1600" kern="100">
                              <a:effectLst/>
                              <a:latin typeface="+mj-lt"/>
                              <a:ea typeface="Aptos"/>
                              <a:cs typeface="Times New Roman" panose="02020603050405020304" pitchFamily="18" charset="0"/>
                            </a:rPr>
                            <m:t>sin</m:t>
                          </m:r>
                        </m:fName>
                        <m:e>
                          <m:r>
                            <a:rPr lang="en-US" sz="1600" i="1" kern="100">
                              <a:effectLst/>
                              <a:latin typeface="+mj-lt"/>
                              <a:ea typeface="Aptos"/>
                              <a:cs typeface="Times New Roman" panose="02020603050405020304" pitchFamily="18" charset="0"/>
                            </a:rPr>
                            <m:t>𝑖</m:t>
                          </m:r>
                        </m:e>
                      </m:func>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𝑥</m:t>
                          </m:r>
                        </m:num>
                        <m:den>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𝑎</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den>
                      </m:f>
                      <m:r>
                        <a:rPr lang="en-US" sz="1600" kern="100">
                          <a:effectLst/>
                          <a:latin typeface="+mj-lt"/>
                          <a:ea typeface="Aptos"/>
                          <a:cs typeface="Times New Roman" panose="02020603050405020304" pitchFamily="18" charset="0"/>
                        </a:rPr>
                        <m:t>;</m:t>
                      </m:r>
                      <m:func>
                        <m:funcPr>
                          <m:ctrlPr>
                            <a:rPr lang="en-US" sz="1600" i="1" kern="100">
                              <a:effectLst/>
                              <a:latin typeface="+mj-lt"/>
                              <a:ea typeface="Aptos"/>
                              <a:cs typeface="Times New Roman" panose="02020603050405020304" pitchFamily="18" charset="0"/>
                            </a:rPr>
                          </m:ctrlPr>
                        </m:funcPr>
                        <m:fName>
                          <m:r>
                            <m:rPr>
                              <m:sty m:val="p"/>
                            </m:rPr>
                            <a:rPr lang="en-US" sz="1600" kern="100">
                              <a:effectLst/>
                              <a:latin typeface="+mj-lt"/>
                              <a:ea typeface="Aptos"/>
                              <a:cs typeface="Times New Roman" panose="02020603050405020304" pitchFamily="18" charset="0"/>
                            </a:rPr>
                            <m:t>sin</m:t>
                          </m:r>
                        </m:fName>
                        <m:e>
                          <m:r>
                            <a:rPr lang="en-US" sz="1600" i="1" kern="100">
                              <a:effectLst/>
                              <a:latin typeface="+mj-lt"/>
                              <a:ea typeface="Aptos"/>
                              <a:cs typeface="Times New Roman" panose="02020603050405020304" pitchFamily="18" charset="0"/>
                            </a:rPr>
                            <m:t>𝑟</m:t>
                          </m:r>
                        </m:e>
                      </m:func>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num>
                        <m:den>
                          <m:rad>
                            <m:radPr>
                              <m:degHide m:val="on"/>
                              <m:ctrlPr>
                                <a:rPr lang="en-US" sz="1600" i="1" kern="100">
                                  <a:effectLst/>
                                  <a:latin typeface="+mj-lt"/>
                                  <a:ea typeface="Aptos"/>
                                  <a:cs typeface="Times New Roman" panose="02020603050405020304" pitchFamily="18" charset="0"/>
                                </a:rPr>
                              </m:ctrlPr>
                            </m:radPr>
                            <m:deg/>
                            <m:e>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𝑏</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𝑐</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m:t>
                                  </m:r>
                                </m:e>
                                <m:sup>
                                  <m:r>
                                    <a:rPr lang="en-US" sz="1600" kern="100">
                                      <a:effectLst/>
                                      <a:latin typeface="+mj-lt"/>
                                      <a:ea typeface="Aptos"/>
                                      <a:cs typeface="Times New Roman" panose="02020603050405020304" pitchFamily="18" charset="0"/>
                                    </a:rPr>
                                    <m:t>2</m:t>
                                  </m:r>
                                </m:sup>
                              </m:sSup>
                            </m:e>
                          </m:rad>
                        </m:den>
                      </m:f>
                    </m:oMath>
                  </m:oMathPara>
                </a14:m>
                <a:endParaRPr lang="en-US" sz="1600" kern="100">
                  <a:latin typeface="+mj-lt"/>
                  <a:ea typeface="Aptos"/>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600" kern="100">
                          <a:ea typeface="Malgun Gothic" panose="020B0503020000020004" pitchFamily="34" charset="-127"/>
                          <a:cs typeface="Times New Roman" panose="02020603050405020304" pitchFamily="18" charset="0"/>
                        </a:rPr>
                        <m:t>Do</m:t>
                      </m:r>
                      <m:r>
                        <m:rPr>
                          <m:nor/>
                        </m:rPr>
                        <a:rPr lang="en-US" sz="1600" kern="100">
                          <a:ea typeface="Malgun Gothic" panose="020B0503020000020004" pitchFamily="34" charset="-127"/>
                          <a:cs typeface="Times New Roman" panose="02020603050405020304" pitchFamily="18" charset="0"/>
                        </a:rPr>
                        <m:t> đó</m:t>
                      </m:r>
                      <m:r>
                        <m:rPr>
                          <m:nor/>
                        </m:rPr>
                        <a:rPr lang="en-US" sz="1600" i="1" kern="100">
                          <a:ea typeface="Aptos"/>
                          <a:cs typeface="Times New Roman" panose="02020603050405020304" pitchFamily="18" charset="0"/>
                        </a:rPr>
                        <m:t> </m:t>
                      </m:r>
                      <m:f>
                        <m:fPr>
                          <m:ctrlPr>
                            <a:rPr lang="en-US" sz="1600" i="1" kern="100">
                              <a:latin typeface="Cambria Math" panose="02040503050406030204" pitchFamily="18" charset="0"/>
                              <a:ea typeface="Aptos"/>
                              <a:cs typeface="Times New Roman" panose="02020603050405020304" pitchFamily="18" charset="0"/>
                            </a:rPr>
                          </m:ctrlPr>
                        </m:fPr>
                        <m:num>
                          <m:r>
                            <m:rPr>
                              <m:sty m:val="p"/>
                            </m:rPr>
                            <a:rPr lang="en-US" sz="1600" kern="100">
                              <a:latin typeface="Cambria Math" panose="02040503050406030204" pitchFamily="18" charset="0"/>
                              <a:ea typeface="Aptos"/>
                              <a:cs typeface="Times New Roman" panose="02020603050405020304" pitchFamily="18" charset="0"/>
                            </a:rPr>
                            <m:t>sin</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𝑖</m:t>
                          </m:r>
                        </m:num>
                        <m:den>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𝑣</m:t>
                              </m:r>
                            </m:e>
                            <m:sub>
                              <m:r>
                                <a:rPr lang="en-US" sz="1600" i="1" kern="100">
                                  <a:latin typeface="Cambria Math" panose="02040503050406030204" pitchFamily="18" charset="0"/>
                                  <a:ea typeface="Aptos"/>
                                  <a:cs typeface="Times New Roman" panose="02020603050405020304" pitchFamily="18" charset="0"/>
                                </a:rPr>
                                <m:t>𝑘𝑘</m:t>
                              </m:r>
                            </m:sub>
                          </m:sSub>
                        </m:den>
                      </m:f>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m:rPr>
                              <m:sty m:val="p"/>
                            </m:rPr>
                            <a:rPr lang="en-US" sz="1600" kern="100">
                              <a:latin typeface="Cambria Math" panose="02040503050406030204" pitchFamily="18" charset="0"/>
                              <a:ea typeface="Aptos"/>
                              <a:cs typeface="Times New Roman" panose="02020603050405020304" pitchFamily="18" charset="0"/>
                            </a:rPr>
                            <m:t>sin</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𝑟</m:t>
                          </m:r>
                        </m:num>
                        <m:den>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𝑣</m:t>
                              </m:r>
                            </m:e>
                            <m:sub>
                              <m:r>
                                <a:rPr lang="en-US" sz="1600" i="1" kern="100">
                                  <a:latin typeface="Cambria Math" panose="02040503050406030204" pitchFamily="18" charset="0"/>
                                  <a:ea typeface="Aptos"/>
                                  <a:cs typeface="Times New Roman" panose="02020603050405020304" pitchFamily="18" charset="0"/>
                                </a:rPr>
                                <m:t>𝑛</m:t>
                              </m:r>
                            </m:sub>
                          </m:sSub>
                        </m:den>
                      </m:f>
                      <m:r>
                        <m:rPr>
                          <m:nor/>
                        </m:rPr>
                        <a:rPr lang="en-US" sz="1600" i="1" kern="100">
                          <a:ea typeface="Aptos"/>
                          <a:cs typeface="Times New Roman" panose="02020603050405020304" pitchFamily="18" charset="0"/>
                        </a:rPr>
                        <m:t> </m:t>
                      </m:r>
                      <m:r>
                        <m:rPr>
                          <m:nor/>
                        </m:rPr>
                        <a:rPr lang="en-US" sz="1600" kern="100">
                          <a:ea typeface="Aptos"/>
                          <a:cs typeface="Times New Roman" panose="02020603050405020304" pitchFamily="18" charset="0"/>
                        </a:rPr>
                        <m:t>hay</m:t>
                      </m:r>
                      <m:r>
                        <a:rPr lang="en-US" sz="1600" b="0" i="1" kern="100" smtClean="0">
                          <a:latin typeface="Cambria Math" panose="02040503050406030204" pitchFamily="18" charset="0"/>
                          <a:ea typeface="Aptos"/>
                          <a:cs typeface="Times New Roman" panose="02020603050405020304" pitchFamily="18" charset="0"/>
                        </a:rPr>
                        <m:t> </m:t>
                      </m:r>
                      <m:f>
                        <m:fPr>
                          <m:ctrlPr>
                            <a:rPr lang="en-US" sz="1600" i="1" kern="100">
                              <a:effectLst/>
                              <a:latin typeface="+mj-lt"/>
                              <a:ea typeface="Aptos"/>
                              <a:cs typeface="Times New Roman" panose="02020603050405020304" pitchFamily="18" charset="0"/>
                            </a:rPr>
                          </m:ctrlPr>
                        </m:fPr>
                        <m:num>
                          <m:r>
                            <m:rPr>
                              <m:sty m:val="p"/>
                            </m:rPr>
                            <a:rPr lang="en-US" sz="1600" kern="100">
                              <a:effectLst/>
                              <a:latin typeface="+mj-lt"/>
                              <a:ea typeface="Aptos"/>
                              <a:cs typeface="Times New Roman" panose="02020603050405020304" pitchFamily="18" charset="0"/>
                            </a:rPr>
                            <m:t>sin</m:t>
                          </m:r>
                          <m:r>
                            <a:rPr lang="en-US" sz="1600" i="1" kern="100">
                              <a:effectLst/>
                              <a:latin typeface="+mj-lt"/>
                              <a:ea typeface="Aptos"/>
                              <a:cs typeface="Times New Roman" panose="02020603050405020304" pitchFamily="18" charset="0"/>
                            </a:rPr>
                            <m:t>𝑖</m:t>
                          </m:r>
                        </m:num>
                        <m:den>
                          <m:r>
                            <m:rPr>
                              <m:sty m:val="p"/>
                            </m:rPr>
                            <a:rPr lang="en-US" sz="1600" kern="100">
                              <a:effectLst/>
                              <a:latin typeface="+mj-lt"/>
                              <a:ea typeface="Aptos"/>
                              <a:cs typeface="Times New Roman" panose="02020603050405020304" pitchFamily="18" charset="0"/>
                            </a:rPr>
                            <m:t>sin</m:t>
                          </m:r>
                          <m:r>
                            <a:rPr lang="en-US" sz="1600" i="1" kern="100">
                              <a:effectLst/>
                              <a:latin typeface="+mj-lt"/>
                              <a:ea typeface="Aptos"/>
                              <a:cs typeface="Times New Roman" panose="02020603050405020304" pitchFamily="18" charset="0"/>
                            </a:rPr>
                            <m:t>𝑟</m:t>
                          </m:r>
                        </m:den>
                      </m:f>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𝑘𝑘</m:t>
                              </m:r>
                            </m:sub>
                          </m:sSub>
                        </m:num>
                        <m:den>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𝑣</m:t>
                              </m:r>
                            </m:e>
                            <m:sub>
                              <m:r>
                                <a:rPr lang="en-US" sz="1600" i="1" kern="100">
                                  <a:effectLst/>
                                  <a:latin typeface="+mj-lt"/>
                                  <a:ea typeface="Aptos"/>
                                  <a:cs typeface="Times New Roman" panose="02020603050405020304" pitchFamily="18" charset="0"/>
                                </a:rPr>
                                <m:t>𝑛</m:t>
                              </m:r>
                            </m:sub>
                          </m:sSub>
                        </m:den>
                      </m:f>
                      <m:r>
                        <a:rPr lang="en-US" sz="1600" b="0" i="0" kern="100" smtClean="0">
                          <a:effectLst/>
                          <a:latin typeface="Cambria Math" panose="02040503050406030204" pitchFamily="18" charset="0"/>
                          <a:ea typeface="Aptos"/>
                          <a:cs typeface="Times New Roman" panose="02020603050405020304" pitchFamily="18" charset="0"/>
                        </a:rPr>
                        <m:t>.</m:t>
                      </m:r>
                    </m:oMath>
                  </m:oMathPara>
                </a14:m>
                <a:endParaRPr lang="en-US" sz="1600" kern="100">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003726" y="349512"/>
                <a:ext cx="6814269" cy="4546437"/>
              </a:xfrm>
              <a:prstGeom prst="rect">
                <a:avLst/>
              </a:prstGeom>
              <a:blipFill>
                <a:blip r:embed="rId4"/>
                <a:stretch>
                  <a:fillRect l="-537"/>
                </a:stretch>
              </a:blipFill>
            </p:spPr>
            <p:txBody>
              <a:bodyPr/>
              <a:lstStyle/>
              <a:p>
                <a:r>
                  <a:rPr lang="en-US">
                    <a:noFill/>
                  </a:rPr>
                  <a:t> </a:t>
                </a:r>
              </a:p>
            </p:txBody>
          </p:sp>
        </mc:Fallback>
      </mc:AlternateContent>
    </p:spTree>
    <p:extLst>
      <p:ext uri="{BB962C8B-B14F-4D97-AF65-F5344CB8AC3E}">
        <p14:creationId xmlns:p14="http://schemas.microsoft.com/office/powerpoint/2010/main" val="3633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 name="Rectangle 3"/>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7" name="Rectangle 6"/>
          <p:cNvSpPr/>
          <p:nvPr/>
        </p:nvSpPr>
        <p:spPr>
          <a:xfrm>
            <a:off x="461177" y="505241"/>
            <a:ext cx="8229599" cy="2281843"/>
          </a:xfrm>
          <a:prstGeom prst="rect">
            <a:avLst/>
          </a:prstGeom>
        </p:spPr>
        <p:txBody>
          <a:bodyPr wrap="square">
            <a:spAutoFit/>
          </a:bodyPr>
          <a:lstStyle/>
          <a:p>
            <a:pPr marL="0" marR="0" lvl="0" indent="0" algn="ctr" defTabSz="457200" rtl="0" eaLnBrk="1" fontAlgn="auto" latinLnBrk="0" hangingPunct="1">
              <a:lnSpc>
                <a:spcPct val="160000"/>
              </a:lnSpc>
              <a:spcBef>
                <a:spcPts val="0"/>
              </a:spcBef>
              <a:spcAft>
                <a:spcPts val="0"/>
              </a:spcAft>
              <a:buClrTx/>
              <a:buSzTx/>
              <a:buFont typeface="Arial"/>
              <a:buNone/>
              <a:tabLst/>
              <a:defRPr/>
            </a:pPr>
            <a:r>
              <a:rPr kumimoji="0" lang="en-US" sz="31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2. </a:t>
            </a:r>
            <a:r>
              <a:rPr kumimoji="0" lang="vi-VN" sz="31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VẬN DỤNG ĐẠO HÀM ĐỂ GIẢI QUYẾT MỘT SỐ BÀI TOÁN TỐI ƯU </a:t>
            </a:r>
            <a:endParaRPr kumimoji="0" lang="en-US" sz="31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60000"/>
              </a:lnSpc>
              <a:spcBef>
                <a:spcPts val="0"/>
              </a:spcBef>
              <a:spcAft>
                <a:spcPts val="0"/>
              </a:spcAft>
              <a:buClrTx/>
              <a:buSzTx/>
              <a:buFont typeface="Arial"/>
              <a:buNone/>
              <a:tabLst/>
              <a:defRPr/>
            </a:pPr>
            <a:r>
              <a:rPr kumimoji="0" lang="vi-VN" sz="31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TRONG KINH TẾ</a:t>
            </a:r>
            <a:endParaRPr kumimoji="0" lang="vi-VN" sz="31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sp>
        <p:nvSpPr>
          <p:cNvPr id="5" name="Freeform 4"/>
          <p:cNvSpPr/>
          <p:nvPr/>
        </p:nvSpPr>
        <p:spPr>
          <a:xfrm>
            <a:off x="3258567" y="3753016"/>
            <a:ext cx="2634817" cy="1121134"/>
          </a:xfrm>
          <a:custGeom>
            <a:avLst/>
            <a:gdLst/>
            <a:ahLst/>
            <a:cxnLst/>
            <a:rect l="l" t="t" r="r" b="b"/>
            <a:pathLst>
              <a:path w="7315200" h="3215640">
                <a:moveTo>
                  <a:pt x="0" y="0"/>
                </a:moveTo>
                <a:lnTo>
                  <a:pt x="7315200" y="0"/>
                </a:lnTo>
                <a:lnTo>
                  <a:pt x="7315200" y="3215640"/>
                </a:lnTo>
                <a:lnTo>
                  <a:pt x="0" y="3215640"/>
                </a:lnTo>
                <a:lnTo>
                  <a:pt x="0" y="0"/>
                </a:lnTo>
                <a:close/>
              </a:path>
            </a:pathLst>
          </a:custGeom>
          <a: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908218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453947" y="951089"/>
                <a:ext cx="5119915" cy="3859518"/>
              </a:xfrm>
              <a:prstGeom prst="rect">
                <a:avLst/>
              </a:prstGeom>
            </p:spPr>
            <p:txBody>
              <a:bodyPr wrap="square">
                <a:spAutoFit/>
              </a:bodyPr>
              <a:lstStyle/>
              <a:p>
                <a:pPr algn="just">
                  <a:lnSpc>
                    <a:spcPct val="160000"/>
                  </a:lnSpc>
                </a:pPr>
                <a:r>
                  <a:rPr lang="en-US" sz="1700" b="1" i="1" kern="100">
                    <a:latin typeface="+mj-lt"/>
                    <a:ea typeface="Aptos"/>
                    <a:cs typeface="Times New Roman" panose="02020603050405020304" pitchFamily="18" charset="0"/>
                  </a:rPr>
                  <a:t>Hàm chi phí</a:t>
                </a:r>
                <a:endParaRPr lang="en-US" sz="1700" kern="100">
                  <a:effectLst/>
                  <a:latin typeface="+mj-lt"/>
                  <a:ea typeface="Aptos"/>
                  <a:cs typeface="Times New Roman" panose="02020603050405020304" pitchFamily="18" charset="0"/>
                </a:endParaRPr>
              </a:p>
              <a:p>
                <a:pPr algn="just">
                  <a:lnSpc>
                    <a:spcPct val="160000"/>
                  </a:lnSpc>
                </a:pPr>
                <a:r>
                  <a:rPr lang="en-US" sz="1700">
                    <a:effectLst/>
                    <a:latin typeface="+mj-lt"/>
                    <a:ea typeface="Aptos"/>
                  </a:rPr>
                  <a:t>Nếu </a:t>
                </a:r>
                <a14:m>
                  <m:oMath xmlns:m="http://schemas.openxmlformats.org/officeDocument/2006/math">
                    <m:r>
                      <a:rPr lang="nl-NL" sz="1700" i="1">
                        <a:effectLst/>
                        <a:latin typeface="+mj-lt"/>
                        <a:ea typeface="Aptos"/>
                        <a:cs typeface="Times New Roman" panose="02020603050405020304" pitchFamily="18" charset="0"/>
                      </a:rPr>
                      <m:t>𝐶</m:t>
                    </m:r>
                    <m:r>
                      <a:rPr lang="en-US" sz="1700" i="1">
                        <a:effectLst/>
                        <a:latin typeface="+mj-lt"/>
                        <a:ea typeface="Aptos"/>
                        <a:cs typeface="Times New Roman" panose="02020603050405020304" pitchFamily="18" charset="0"/>
                      </a:rPr>
                      <m:t>(</m:t>
                    </m:r>
                    <m:r>
                      <a:rPr lang="nl-NL" sz="1700" i="1">
                        <a:effectLst/>
                        <a:latin typeface="+mj-lt"/>
                        <a:ea typeface="Aptos"/>
                        <a:cs typeface="Times New Roman" panose="02020603050405020304" pitchFamily="18" charset="0"/>
                      </a:rPr>
                      <m:t>𝑥</m:t>
                    </m:r>
                    <m:r>
                      <a:rPr lang="en-US" sz="1700" i="1">
                        <a:effectLst/>
                        <a:latin typeface="+mj-lt"/>
                        <a:ea typeface="Aptos"/>
                        <a:cs typeface="Times New Roman" panose="02020603050405020304" pitchFamily="18" charset="0"/>
                      </a:rPr>
                      <m:t>)</m:t>
                    </m:r>
                  </m:oMath>
                </a14:m>
                <a:r>
                  <a:rPr lang="en-US" sz="1700">
                    <a:effectLst/>
                    <a:latin typeface="+mj-lt"/>
                    <a:ea typeface="Aptos"/>
                  </a:rPr>
                  <a:t> là tổng chi phí mà công ty (doanh nghiệp) phải trả để sản xuất </a:t>
                </a:r>
                <a14:m>
                  <m:oMath xmlns:m="http://schemas.openxmlformats.org/officeDocument/2006/math">
                    <m:r>
                      <a:rPr lang="nl-NL" sz="1700" i="1">
                        <a:effectLst/>
                        <a:latin typeface="+mj-lt"/>
                        <a:ea typeface="Aptos"/>
                        <a:cs typeface="Times New Roman" panose="02020603050405020304" pitchFamily="18" charset="0"/>
                      </a:rPr>
                      <m:t>𝑥</m:t>
                    </m:r>
                  </m:oMath>
                </a14:m>
                <a:r>
                  <a:rPr lang="en-US" sz="1700">
                    <a:effectLst/>
                    <a:latin typeface="+mj-lt"/>
                    <a:ea typeface="Aptos"/>
                  </a:rPr>
                  <a:t> đơn vị hàng hoá thì </a:t>
                </a:r>
                <a14:m>
                  <m:oMath xmlns:m="http://schemas.openxmlformats.org/officeDocument/2006/math">
                    <m:r>
                      <a:rPr lang="nl-NL" sz="1700" i="1">
                        <a:effectLst/>
                        <a:latin typeface="+mj-lt"/>
                        <a:ea typeface="Aptos"/>
                        <a:cs typeface="Times New Roman" panose="02020603050405020304" pitchFamily="18" charset="0"/>
                      </a:rPr>
                      <m:t>𝐶</m:t>
                    </m:r>
                    <m:r>
                      <a:rPr lang="en-US" sz="1700" i="1">
                        <a:effectLst/>
                        <a:latin typeface="+mj-lt"/>
                        <a:ea typeface="Aptos"/>
                        <a:cs typeface="Times New Roman" panose="02020603050405020304" pitchFamily="18" charset="0"/>
                      </a:rPr>
                      <m:t>(</m:t>
                    </m:r>
                    <m:r>
                      <a:rPr lang="nl-NL" sz="1700" i="1">
                        <a:effectLst/>
                        <a:latin typeface="+mj-lt"/>
                        <a:ea typeface="Aptos"/>
                        <a:cs typeface="Times New Roman" panose="02020603050405020304" pitchFamily="18" charset="0"/>
                      </a:rPr>
                      <m:t>𝑥</m:t>
                    </m:r>
                    <m:r>
                      <a:rPr lang="en-US" sz="1700" i="1">
                        <a:effectLst/>
                        <a:latin typeface="+mj-lt"/>
                        <a:ea typeface="Aptos"/>
                        <a:cs typeface="Times New Roman" panose="02020603050405020304" pitchFamily="18" charset="0"/>
                      </a:rPr>
                      <m:t>)</m:t>
                    </m:r>
                  </m:oMath>
                </a14:m>
                <a:r>
                  <a:rPr lang="en-US" sz="1700">
                    <a:effectLst/>
                    <a:latin typeface="+mj-lt"/>
                    <a:ea typeface="Aptos"/>
                  </a:rPr>
                  <a:t> được gọi là </a:t>
                </a:r>
                <a:r>
                  <a:rPr lang="en-US" sz="1700" b="1">
                    <a:effectLst/>
                    <a:latin typeface="+mj-lt"/>
                    <a:ea typeface="Aptos"/>
                  </a:rPr>
                  <a:t>hàm chi </a:t>
                </a:r>
                <a:r>
                  <a:rPr lang="en-US" sz="1700" b="1">
                    <a:effectLst/>
                    <a:latin typeface="+mj-lt"/>
                    <a:ea typeface="Aptos"/>
                  </a:rPr>
                  <a:t>phí</a:t>
                </a:r>
                <a:r>
                  <a:rPr lang="en-US" sz="1700" b="1" smtClean="0">
                    <a:effectLst/>
                    <a:latin typeface="+mj-lt"/>
                    <a:ea typeface="Aptos"/>
                  </a:rPr>
                  <a:t>.</a:t>
                </a:r>
              </a:p>
              <a:p>
                <a:pPr algn="just">
                  <a:lnSpc>
                    <a:spcPct val="160000"/>
                  </a:lnSpc>
                </a:pPr>
                <a:r>
                  <a:rPr lang="nl-NL" sz="1700" b="1" i="1" kern="100">
                    <a:latin typeface="+mj-lt"/>
                    <a:ea typeface="Aptos"/>
                    <a:cs typeface="Times New Roman" panose="02020603050405020304" pitchFamily="18" charset="0"/>
                  </a:rPr>
                  <a:t>Hàm cầu</a:t>
                </a:r>
                <a:endParaRPr lang="en-US" sz="1700" kern="100">
                  <a:latin typeface="+mj-lt"/>
                  <a:ea typeface="Aptos"/>
                  <a:cs typeface="Times New Roman" panose="02020603050405020304" pitchFamily="18" charset="0"/>
                </a:endParaRPr>
              </a:p>
              <a:p>
                <a:pPr algn="just">
                  <a:lnSpc>
                    <a:spcPct val="160000"/>
                  </a:lnSpc>
                </a:pPr>
                <a:r>
                  <a:rPr lang="nl-NL" sz="1700" kern="100">
                    <a:effectLst/>
                    <a:latin typeface="+mj-lt"/>
                    <a:ea typeface="Aptos"/>
                    <a:cs typeface="Times New Roman" panose="02020603050405020304" pitchFamily="18" charset="0"/>
                  </a:rPr>
                  <a:t>Gọi </a:t>
                </a:r>
                <a14:m>
                  <m:oMath xmlns:m="http://schemas.openxmlformats.org/officeDocument/2006/math">
                    <m:r>
                      <a:rPr lang="nl-NL" sz="1700" i="1" kern="100">
                        <a:effectLst/>
                        <a:latin typeface="+mj-lt"/>
                        <a:ea typeface="Aptos"/>
                        <a:cs typeface="Times New Roman" panose="02020603050405020304" pitchFamily="18" charset="0"/>
                      </a:rPr>
                      <m:t>𝑝</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 </m:t>
                    </m:r>
                  </m:oMath>
                </a14:m>
                <a:r>
                  <a:rPr lang="nl-NL" sz="1700" kern="100">
                    <a:effectLst/>
                    <a:latin typeface="+mj-lt"/>
                    <a:ea typeface="Aptos"/>
                    <a:cs typeface="Times New Roman" panose="02020603050405020304" pitchFamily="18" charset="0"/>
                  </a:rPr>
                  <a:t>là giá bán mỗi đơn vị hàng hoá khi giao dịch </a:t>
                </a:r>
                <a14:m>
                  <m:oMath xmlns:m="http://schemas.openxmlformats.org/officeDocument/2006/math">
                    <m:r>
                      <a:rPr lang="nl-NL" sz="1700" i="1" kern="100">
                        <a:effectLst/>
                        <a:latin typeface="+mj-lt"/>
                        <a:ea typeface="Aptos"/>
                        <a:cs typeface="Times New Roman" panose="02020603050405020304" pitchFamily="18" charset="0"/>
                      </a:rPr>
                      <m:t>𝑥</m:t>
                    </m:r>
                  </m:oMath>
                </a14:m>
                <a:r>
                  <a:rPr lang="nl-NL" sz="1700" kern="100">
                    <a:effectLst/>
                    <a:latin typeface="+mj-lt"/>
                    <a:ea typeface="Aptos"/>
                    <a:cs typeface="Times New Roman" panose="02020603050405020304" pitchFamily="18" charset="0"/>
                  </a:rPr>
                  <a:t> đơn vị hàng hoá. Khi đó </a:t>
                </a:r>
                <a14:m>
                  <m:oMath xmlns:m="http://schemas.openxmlformats.org/officeDocument/2006/math">
                    <m:r>
                      <a:rPr lang="nl-NL" sz="1700" i="1" kern="100">
                        <a:effectLst/>
                        <a:latin typeface="+mj-lt"/>
                        <a:ea typeface="Aptos"/>
                        <a:cs typeface="Times New Roman" panose="02020603050405020304" pitchFamily="18" charset="0"/>
                      </a:rPr>
                      <m:t>𝑝</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oMath>
                </a14:m>
                <a:r>
                  <a:rPr lang="nl-NL" sz="1700" kern="100">
                    <a:effectLst/>
                    <a:latin typeface="+mj-lt"/>
                    <a:ea typeface="Aptos"/>
                    <a:cs typeface="Times New Roman" panose="02020603050405020304" pitchFamily="18" charset="0"/>
                  </a:rPr>
                  <a:t> được gọi là </a:t>
                </a:r>
                <a:r>
                  <a:rPr lang="nl-NL" sz="1700" b="1" kern="100">
                    <a:effectLst/>
                    <a:latin typeface="+mj-lt"/>
                    <a:ea typeface="Aptos"/>
                    <a:cs typeface="Times New Roman" panose="02020603050405020304" pitchFamily="18" charset="0"/>
                  </a:rPr>
                  <a:t>hàm cầu </a:t>
                </a:r>
                <a:r>
                  <a:rPr lang="nl-NL" sz="1700" kern="100">
                    <a:effectLst/>
                    <a:latin typeface="+mj-lt"/>
                    <a:ea typeface="Aptos"/>
                    <a:cs typeface="Times New Roman" panose="02020603050405020304" pitchFamily="18" charset="0"/>
                  </a:rPr>
                  <a:t>(hay </a:t>
                </a:r>
                <a:r>
                  <a:rPr lang="nl-NL" sz="1700" b="1" kern="100">
                    <a:effectLst/>
                    <a:latin typeface="+mj-lt"/>
                    <a:ea typeface="Aptos"/>
                    <a:cs typeface="Times New Roman" panose="02020603050405020304" pitchFamily="18" charset="0"/>
                  </a:rPr>
                  <a:t>hàm giá</a:t>
                </a:r>
                <a:r>
                  <a:rPr lang="nl-NL" sz="1700" kern="100">
                    <a:effectLst/>
                    <a:latin typeface="+mj-lt"/>
                    <a:ea typeface="Aptos"/>
                    <a:cs typeface="Times New Roman" panose="02020603050405020304" pitchFamily="18" charset="0"/>
                  </a:rPr>
                  <a:t>) và hàm số này được kì vọng là hàm giảm theo biến </a:t>
                </a:r>
                <a14:m>
                  <m:oMath xmlns:m="http://schemas.openxmlformats.org/officeDocument/2006/math">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oMath>
                </a14:m>
                <a:endParaRPr lang="en-US" sz="1700" kern="100">
                  <a:latin typeface="+mj-lt"/>
                  <a:ea typeface="Aptos"/>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53947" y="951089"/>
                <a:ext cx="5119915" cy="3859518"/>
              </a:xfrm>
              <a:prstGeom prst="rect">
                <a:avLst/>
              </a:prstGeom>
              <a:blipFill>
                <a:blip r:embed="rId3"/>
                <a:stretch>
                  <a:fillRect l="-714" r="-833"/>
                </a:stretch>
              </a:blipFill>
            </p:spPr>
            <p:txBody>
              <a:bodyPr/>
              <a:lstStyle/>
              <a:p>
                <a:r>
                  <a:rPr lang="en-US">
                    <a:noFill/>
                  </a:rPr>
                  <a:t> </a:t>
                </a:r>
              </a:p>
            </p:txBody>
          </p:sp>
        </mc:Fallback>
      </mc:AlternateContent>
      <p:sp>
        <p:nvSpPr>
          <p:cNvPr id="11" name="Rectangle 10"/>
          <p:cNvSpPr/>
          <p:nvPr/>
        </p:nvSpPr>
        <p:spPr>
          <a:xfrm>
            <a:off x="453947" y="382313"/>
            <a:ext cx="1813317" cy="446276"/>
          </a:xfrm>
          <a:prstGeom prst="rect">
            <a:avLst/>
          </a:prstGeom>
        </p:spPr>
        <p:txBody>
          <a:bodyPr wrap="none">
            <a:spAutoFit/>
          </a:bodyPr>
          <a:lstStyle/>
          <a:p>
            <a:pPr marL="285750" lvl="0" indent="-285750" defTabSz="457200">
              <a:buClrTx/>
              <a:buFont typeface="Courier New" panose="02070309020205020404" pitchFamily="49" charset="0"/>
              <a:buChar char="o"/>
              <a:defRPr/>
            </a:pPr>
            <a:r>
              <a:rPr lang="en-US" sz="2200" b="1" i="1" kern="1200">
                <a:solidFill>
                  <a:srgbClr val="4CA1F1">
                    <a:lumMod val="50000"/>
                  </a:srgbClr>
                </a:solidFill>
                <a:latin typeface="Arial" panose="020B0604020202020204" pitchFamily="34" charset="0"/>
                <a:ea typeface="+mn-ea"/>
              </a:rPr>
              <a:t>Nhận xét:</a:t>
            </a:r>
            <a:endParaRPr kumimoji="0" lang="vi-VN" sz="2200" b="0" i="1" u="none" strike="noStrike" kern="1200" cap="none" spc="0" normalizeH="0" baseline="0" noProof="0">
              <a:ln>
                <a:noFill/>
              </a:ln>
              <a:solidFill>
                <a:srgbClr val="4CA1F1">
                  <a:lumMod val="50000"/>
                </a:srgbClr>
              </a:solidFill>
              <a:effectLst/>
              <a:uLnTx/>
              <a:uFillTx/>
              <a:latin typeface="Arial" panose="020B0604020202020204" pitchFamily="34" charset="0"/>
              <a:ea typeface="+mn-ea"/>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88549" y="1290671"/>
            <a:ext cx="2996192" cy="3107882"/>
          </a:xfrm>
          <a:prstGeom prst="rect">
            <a:avLst/>
          </a:prstGeom>
        </p:spPr>
      </p:pic>
      <p:pic>
        <p:nvPicPr>
          <p:cNvPr id="5" name="Picture 4"/>
          <p:cNvPicPr>
            <a:picLocks noChangeAspect="1"/>
          </p:cNvPicPr>
          <p:nvPr/>
        </p:nvPicPr>
        <p:blipFill>
          <a:blip r:embed="rId6"/>
          <a:stretch>
            <a:fillRect/>
          </a:stretch>
        </p:blipFill>
        <p:spPr>
          <a:xfrm>
            <a:off x="8014915" y="278295"/>
            <a:ext cx="636104" cy="758254"/>
          </a:xfrm>
          <a:prstGeom prst="rect">
            <a:avLst/>
          </a:prstGeom>
        </p:spPr>
      </p:pic>
    </p:spTree>
    <p:extLst>
      <p:ext uri="{BB962C8B-B14F-4D97-AF65-F5344CB8AC3E}">
        <p14:creationId xmlns:p14="http://schemas.microsoft.com/office/powerpoint/2010/main" val="52796538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453947" y="951089"/>
                <a:ext cx="5119915" cy="3859518"/>
              </a:xfrm>
              <a:prstGeom prst="rect">
                <a:avLst/>
              </a:prstGeom>
            </p:spPr>
            <p:txBody>
              <a:bodyPr wrap="square">
                <a:spAutoFit/>
              </a:bodyPr>
              <a:lstStyle/>
              <a:p>
                <a:pPr algn="just">
                  <a:lnSpc>
                    <a:spcPct val="160000"/>
                  </a:lnSpc>
                </a:pPr>
                <a:r>
                  <a:rPr lang="nl-NL" sz="1700" b="1" i="1" kern="100">
                    <a:latin typeface="+mj-lt"/>
                    <a:ea typeface="Aptos"/>
                    <a:cs typeface="Times New Roman" panose="02020603050405020304" pitchFamily="18" charset="0"/>
                  </a:rPr>
                  <a:t>Hàm doanh thu</a:t>
                </a:r>
                <a:endParaRPr lang="en-US" sz="1700" kern="100">
                  <a:latin typeface="+mj-lt"/>
                  <a:ea typeface="Aptos"/>
                  <a:cs typeface="Times New Roman" panose="02020603050405020304" pitchFamily="18" charset="0"/>
                </a:endParaRPr>
              </a:p>
              <a:p>
                <a:pPr algn="just">
                  <a:lnSpc>
                    <a:spcPct val="160000"/>
                  </a:lnSpc>
                </a:pPr>
                <a:r>
                  <a:rPr lang="nl-NL" sz="1700" kern="100">
                    <a:effectLst/>
                    <a:latin typeface="+mj-lt"/>
                    <a:ea typeface="Aptos"/>
                    <a:cs typeface="Times New Roman" panose="02020603050405020304" pitchFamily="18" charset="0"/>
                  </a:rPr>
                  <a:t>Nếu </a:t>
                </a:r>
                <a14:m>
                  <m:oMath xmlns:m="http://schemas.openxmlformats.org/officeDocument/2006/math">
                    <m:r>
                      <a:rPr lang="nl-NL" sz="1700" i="1" kern="100">
                        <a:effectLst/>
                        <a:latin typeface="+mj-lt"/>
                        <a:ea typeface="Aptos"/>
                        <a:cs typeface="Times New Roman" panose="02020603050405020304" pitchFamily="18" charset="0"/>
                      </a:rPr>
                      <m:t>𝑥</m:t>
                    </m:r>
                  </m:oMath>
                </a14:m>
                <a:r>
                  <a:rPr lang="nl-NL" sz="1700" kern="100">
                    <a:effectLst/>
                    <a:latin typeface="+mj-lt"/>
                    <a:ea typeface="Aptos"/>
                    <a:cs typeface="Times New Roman" panose="02020603050405020304" pitchFamily="18" charset="0"/>
                  </a:rPr>
                  <a:t> đơn vị hàng hoá được bán với giá mỗi đơn vị </a:t>
                </a:r>
                <a14:m>
                  <m:oMath xmlns:m="http://schemas.openxmlformats.org/officeDocument/2006/math">
                    <m:r>
                      <a:rPr lang="nl-NL" sz="1700" i="1" kern="100">
                        <a:effectLst/>
                        <a:latin typeface="+mj-lt"/>
                        <a:ea typeface="Aptos"/>
                        <a:cs typeface="Times New Roman" panose="02020603050405020304" pitchFamily="18" charset="0"/>
                      </a:rPr>
                      <m:t>𝑝</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 </m:t>
                    </m:r>
                  </m:oMath>
                </a14:m>
                <a:r>
                  <a:rPr lang="nl-NL" sz="1700" kern="100">
                    <a:effectLst/>
                    <a:latin typeface="+mj-lt"/>
                    <a:ea typeface="Aptos"/>
                    <a:cs typeface="Times New Roman" panose="02020603050405020304" pitchFamily="18" charset="0"/>
                  </a:rPr>
                  <a:t>thì </a:t>
                </a:r>
                <a:r>
                  <a:rPr lang="nl-NL" sz="1700" b="1" kern="100">
                    <a:effectLst/>
                    <a:latin typeface="+mj-lt"/>
                    <a:ea typeface="Aptos"/>
                    <a:cs typeface="Times New Roman" panose="02020603050405020304" pitchFamily="18" charset="0"/>
                  </a:rPr>
                  <a:t>hàm doanh thu</a:t>
                </a:r>
                <a:r>
                  <a:rPr lang="nl-NL" sz="1700" kern="100">
                    <a:effectLst/>
                    <a:latin typeface="+mj-lt"/>
                    <a:ea typeface="Aptos"/>
                    <a:cs typeface="Times New Roman" panose="02020603050405020304" pitchFamily="18" charset="0"/>
                  </a:rPr>
                  <a:t>, kí hiệu là </a:t>
                </a:r>
                <a14:m>
                  <m:oMath xmlns:m="http://schemas.openxmlformats.org/officeDocument/2006/math">
                    <m:r>
                      <a:rPr lang="nl-NL" sz="1700" i="1" kern="100">
                        <a:effectLst/>
                        <a:latin typeface="+mj-lt"/>
                        <a:ea typeface="Aptos"/>
                        <a:cs typeface="Times New Roman" panose="02020603050405020304" pitchFamily="18" charset="0"/>
                      </a:rPr>
                      <m:t>𝑅</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oMath>
                </a14:m>
                <a:r>
                  <a:rPr lang="nl-NL" sz="1700" kern="100">
                    <a:effectLst/>
                    <a:latin typeface="+mj-lt"/>
                    <a:ea typeface="Aptos"/>
                    <a:cs typeface="Times New Roman" panose="02020603050405020304" pitchFamily="18" charset="0"/>
                  </a:rPr>
                  <a:t>, được tính bởi công thức</a:t>
                </a:r>
                <a:r>
                  <a:rPr lang="en-US" sz="1700" kern="100" smtClean="0">
                    <a:latin typeface="+mj-lt"/>
                    <a:ea typeface="Aptos"/>
                    <a:cs typeface="Times New Roman" panose="02020603050405020304" pitchFamily="18" charset="0"/>
                  </a:rPr>
                  <a:t> </a:t>
                </a:r>
                <a14:m>
                  <m:oMath xmlns:m="http://schemas.openxmlformats.org/officeDocument/2006/math">
                    <m:r>
                      <a:rPr lang="nl-NL" sz="1700" i="1" kern="100">
                        <a:effectLst/>
                        <a:latin typeface="+mj-lt"/>
                        <a:ea typeface="Aptos"/>
                        <a:cs typeface="Times New Roman" panose="02020603050405020304" pitchFamily="18" charset="0"/>
                      </a:rPr>
                      <m:t>𝑅</m:t>
                    </m:r>
                    <m:d>
                      <m:dPr>
                        <m:ctrlPr>
                          <a:rPr lang="en-US" sz="1700" i="1" kern="100">
                            <a:effectLst/>
                            <a:latin typeface="+mj-lt"/>
                            <a:ea typeface="Aptos"/>
                            <a:cs typeface="Times New Roman" panose="02020603050405020304" pitchFamily="18" charset="0"/>
                          </a:rPr>
                        </m:ctrlPr>
                      </m:dPr>
                      <m:e>
                        <m:r>
                          <a:rPr lang="nl-NL" sz="1700" i="1" kern="100">
                            <a:effectLst/>
                            <a:latin typeface="+mj-lt"/>
                            <a:ea typeface="Aptos"/>
                            <a:cs typeface="Times New Roman" panose="02020603050405020304" pitchFamily="18" charset="0"/>
                          </a:rPr>
                          <m:t>𝑥</m:t>
                        </m:r>
                      </m:e>
                    </m:d>
                    <m:r>
                      <a:rPr lang="nl-NL" sz="1700" i="1" kern="100">
                        <a:effectLst/>
                        <a:latin typeface="+mj-lt"/>
                        <a:ea typeface="Aptos"/>
                        <a:cs typeface="Times New Roman" panose="02020603050405020304" pitchFamily="18" charset="0"/>
                      </a:rPr>
                      <m:t>= </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𝑝</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oMath>
                </a14:m>
                <a:endParaRPr lang="en-US" sz="1700" kern="100">
                  <a:latin typeface="+mj-lt"/>
                  <a:ea typeface="Aptos"/>
                  <a:cs typeface="Times New Roman" panose="02020603050405020304" pitchFamily="18" charset="0"/>
                </a:endParaRPr>
              </a:p>
              <a:p>
                <a:pPr algn="just">
                  <a:lnSpc>
                    <a:spcPct val="160000"/>
                  </a:lnSpc>
                </a:pPr>
                <a:r>
                  <a:rPr lang="nl-NL" sz="1700" b="1" i="1" kern="100">
                    <a:effectLst/>
                    <a:latin typeface="+mj-lt"/>
                    <a:ea typeface="Aptos"/>
                    <a:cs typeface="Times New Roman" panose="02020603050405020304" pitchFamily="18" charset="0"/>
                  </a:rPr>
                  <a:t>Hàm lợi nhuận</a:t>
                </a:r>
                <a:endParaRPr lang="en-US" sz="1700" kern="100">
                  <a:latin typeface="+mj-lt"/>
                  <a:ea typeface="Aptos"/>
                  <a:cs typeface="Times New Roman" panose="02020603050405020304" pitchFamily="18" charset="0"/>
                </a:endParaRPr>
              </a:p>
              <a:p>
                <a:pPr algn="just">
                  <a:lnSpc>
                    <a:spcPct val="160000"/>
                  </a:lnSpc>
                </a:pPr>
                <a:r>
                  <a:rPr lang="nl-NL" sz="1700" kern="100">
                    <a:effectLst/>
                    <a:latin typeface="+mj-lt"/>
                    <a:ea typeface="Aptos"/>
                    <a:cs typeface="Times New Roman" panose="02020603050405020304" pitchFamily="18" charset="0"/>
                  </a:rPr>
                  <a:t>Nếu </a:t>
                </a:r>
                <a14:m>
                  <m:oMath xmlns:m="http://schemas.openxmlformats.org/officeDocument/2006/math">
                    <m:r>
                      <a:rPr lang="nl-NL" sz="1700" i="1" kern="100">
                        <a:effectLst/>
                        <a:latin typeface="+mj-lt"/>
                        <a:ea typeface="Aptos"/>
                        <a:cs typeface="Times New Roman" panose="02020603050405020304" pitchFamily="18" charset="0"/>
                      </a:rPr>
                      <m:t>𝑥</m:t>
                    </m:r>
                  </m:oMath>
                </a14:m>
                <a:r>
                  <a:rPr lang="nl-NL" sz="1700" kern="100">
                    <a:effectLst/>
                    <a:latin typeface="+mj-lt"/>
                    <a:ea typeface="Aptos"/>
                    <a:cs typeface="Times New Roman" panose="02020603050405020304" pitchFamily="18" charset="0"/>
                  </a:rPr>
                  <a:t> đơn vị hàng hoá được bán với giá mỗi đơn vị là </a:t>
                </a:r>
                <a14:m>
                  <m:oMath xmlns:m="http://schemas.openxmlformats.org/officeDocument/2006/math">
                    <m:r>
                      <a:rPr lang="nl-NL" sz="1700" i="1" kern="100">
                        <a:effectLst/>
                        <a:latin typeface="+mj-lt"/>
                        <a:ea typeface="Aptos"/>
                        <a:cs typeface="Times New Roman" panose="02020603050405020304" pitchFamily="18" charset="0"/>
                      </a:rPr>
                      <m:t>𝑝</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oMath>
                </a14:m>
                <a:r>
                  <a:rPr lang="nl-NL" sz="1700" kern="100">
                    <a:effectLst/>
                    <a:latin typeface="+mj-lt"/>
                    <a:ea typeface="Aptos"/>
                    <a:cs typeface="Times New Roman" panose="02020603050405020304" pitchFamily="18" charset="0"/>
                  </a:rPr>
                  <a:t> thì </a:t>
                </a:r>
                <a:r>
                  <a:rPr lang="nl-NL" sz="1700" b="1" kern="100">
                    <a:effectLst/>
                    <a:latin typeface="+mj-lt"/>
                    <a:ea typeface="Aptos"/>
                    <a:cs typeface="Times New Roman" panose="02020603050405020304" pitchFamily="18" charset="0"/>
                  </a:rPr>
                  <a:t>hàm lợi nhuận</a:t>
                </a:r>
                <a:r>
                  <a:rPr lang="nl-NL" sz="1700" kern="100">
                    <a:effectLst/>
                    <a:latin typeface="+mj-lt"/>
                    <a:ea typeface="Aptos"/>
                    <a:cs typeface="Times New Roman" panose="02020603050405020304" pitchFamily="18" charset="0"/>
                  </a:rPr>
                  <a:t>, kí hiệu là </a:t>
                </a:r>
                <a14:m>
                  <m:oMath xmlns:m="http://schemas.openxmlformats.org/officeDocument/2006/math">
                    <m:r>
                      <a:rPr lang="nl-NL" sz="1700" i="1" kern="100">
                        <a:effectLst/>
                        <a:latin typeface="+mj-lt"/>
                        <a:ea typeface="Aptos"/>
                        <a:cs typeface="Times New Roman" panose="02020603050405020304" pitchFamily="18" charset="0"/>
                      </a:rPr>
                      <m:t>𝑃</m:t>
                    </m:r>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𝑥</m:t>
                    </m:r>
                    <m:r>
                      <a:rPr lang="nl-NL" sz="1700" i="1" kern="100">
                        <a:effectLst/>
                        <a:latin typeface="+mj-lt"/>
                        <a:ea typeface="Aptos"/>
                        <a:cs typeface="Times New Roman" panose="02020603050405020304" pitchFamily="18" charset="0"/>
                      </a:rPr>
                      <m:t>)</m:t>
                    </m:r>
                  </m:oMath>
                </a14:m>
                <a:r>
                  <a:rPr lang="nl-NL" sz="1700" kern="100">
                    <a:effectLst/>
                    <a:latin typeface="+mj-lt"/>
                    <a:ea typeface="Aptos"/>
                    <a:cs typeface="Times New Roman" panose="02020603050405020304" pitchFamily="18" charset="0"/>
                  </a:rPr>
                  <a:t>, được tính bởi công thức</a:t>
                </a:r>
                <a:endParaRPr lang="en-US" sz="1700" kern="100">
                  <a:latin typeface="+mj-lt"/>
                  <a:ea typeface="Aptos"/>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nl-NL" sz="1700" i="1" kern="100">
                          <a:effectLst/>
                          <a:latin typeface="+mj-lt"/>
                          <a:ea typeface="Aptos"/>
                          <a:cs typeface="Times New Roman" panose="02020603050405020304" pitchFamily="18" charset="0"/>
                        </a:rPr>
                        <m:t>𝑃</m:t>
                      </m:r>
                      <m:d>
                        <m:dPr>
                          <m:ctrlPr>
                            <a:rPr lang="en-US" sz="1700" i="1" kern="100">
                              <a:effectLst/>
                              <a:latin typeface="+mj-lt"/>
                              <a:ea typeface="Aptos"/>
                              <a:cs typeface="Times New Roman" panose="02020603050405020304" pitchFamily="18" charset="0"/>
                            </a:rPr>
                          </m:ctrlPr>
                        </m:dPr>
                        <m:e>
                          <m:r>
                            <a:rPr lang="nl-NL" sz="1700" i="1" kern="100">
                              <a:effectLst/>
                              <a:latin typeface="+mj-lt"/>
                              <a:ea typeface="Aptos"/>
                              <a:cs typeface="Times New Roman" panose="02020603050405020304" pitchFamily="18" charset="0"/>
                            </a:rPr>
                            <m:t>𝑥</m:t>
                          </m:r>
                        </m:e>
                      </m:d>
                      <m:r>
                        <a:rPr lang="nl-NL" sz="1700" i="1" kern="100">
                          <a:effectLst/>
                          <a:latin typeface="+mj-lt"/>
                          <a:ea typeface="Aptos"/>
                          <a:cs typeface="Times New Roman" panose="02020603050405020304" pitchFamily="18" charset="0"/>
                        </a:rPr>
                        <m:t>= </m:t>
                      </m:r>
                      <m:r>
                        <a:rPr lang="nl-NL" sz="1700" i="1" kern="100">
                          <a:effectLst/>
                          <a:latin typeface="+mj-lt"/>
                          <a:ea typeface="Aptos"/>
                          <a:cs typeface="Times New Roman" panose="02020603050405020304" pitchFamily="18" charset="0"/>
                        </a:rPr>
                        <m:t>𝑅</m:t>
                      </m:r>
                      <m:d>
                        <m:dPr>
                          <m:ctrlPr>
                            <a:rPr lang="en-US" sz="1700" i="1" kern="100">
                              <a:effectLst/>
                              <a:latin typeface="+mj-lt"/>
                              <a:ea typeface="Aptos"/>
                              <a:cs typeface="Times New Roman" panose="02020603050405020304" pitchFamily="18" charset="0"/>
                            </a:rPr>
                          </m:ctrlPr>
                        </m:dPr>
                        <m:e>
                          <m:r>
                            <a:rPr lang="nl-NL" sz="1700" i="1" kern="100">
                              <a:effectLst/>
                              <a:latin typeface="+mj-lt"/>
                              <a:ea typeface="Aptos"/>
                              <a:cs typeface="Times New Roman" panose="02020603050405020304" pitchFamily="18" charset="0"/>
                            </a:rPr>
                            <m:t>𝑥</m:t>
                          </m:r>
                        </m:e>
                      </m:d>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𝐶</m:t>
                      </m:r>
                      <m:d>
                        <m:dPr>
                          <m:ctrlPr>
                            <a:rPr lang="en-US" sz="1700" i="1" kern="100">
                              <a:effectLst/>
                              <a:latin typeface="+mj-lt"/>
                              <a:ea typeface="Aptos"/>
                              <a:cs typeface="Times New Roman" panose="02020603050405020304" pitchFamily="18" charset="0"/>
                            </a:rPr>
                          </m:ctrlPr>
                        </m:dPr>
                        <m:e>
                          <m:r>
                            <a:rPr lang="nl-NL" sz="1700" i="1" kern="100">
                              <a:effectLst/>
                              <a:latin typeface="+mj-lt"/>
                              <a:ea typeface="Aptos"/>
                              <a:cs typeface="Times New Roman" panose="02020603050405020304" pitchFamily="18" charset="0"/>
                            </a:rPr>
                            <m:t>𝑥</m:t>
                          </m:r>
                        </m:e>
                      </m:d>
                      <m:r>
                        <a:rPr lang="nl-NL" sz="1700" i="1" kern="100">
                          <a:effectLst/>
                          <a:latin typeface="+mj-lt"/>
                          <a:ea typeface="Aptos"/>
                          <a:cs typeface="Times New Roman" panose="02020603050405020304" pitchFamily="18" charset="0"/>
                        </a:rPr>
                        <m:t>= </m:t>
                      </m:r>
                      <m:r>
                        <a:rPr lang="nl-NL" sz="1700" i="1" kern="100">
                          <a:effectLst/>
                          <a:latin typeface="+mj-lt"/>
                          <a:ea typeface="Aptos"/>
                          <a:cs typeface="Times New Roman" panose="02020603050405020304" pitchFamily="18" charset="0"/>
                        </a:rPr>
                        <m:t>𝑥𝑝</m:t>
                      </m:r>
                      <m:d>
                        <m:dPr>
                          <m:ctrlPr>
                            <a:rPr lang="en-US" sz="1700" i="1" kern="100">
                              <a:effectLst/>
                              <a:latin typeface="+mj-lt"/>
                              <a:ea typeface="Aptos"/>
                              <a:cs typeface="Times New Roman" panose="02020603050405020304" pitchFamily="18" charset="0"/>
                            </a:rPr>
                          </m:ctrlPr>
                        </m:dPr>
                        <m:e>
                          <m:r>
                            <a:rPr lang="nl-NL" sz="1700" i="1" kern="100">
                              <a:effectLst/>
                              <a:latin typeface="+mj-lt"/>
                              <a:ea typeface="Aptos"/>
                              <a:cs typeface="Times New Roman" panose="02020603050405020304" pitchFamily="18" charset="0"/>
                            </a:rPr>
                            <m:t>𝑥</m:t>
                          </m:r>
                        </m:e>
                      </m:d>
                      <m:r>
                        <a:rPr lang="nl-NL" sz="1700" i="1" kern="100">
                          <a:effectLst/>
                          <a:latin typeface="+mj-lt"/>
                          <a:ea typeface="Aptos"/>
                          <a:cs typeface="Times New Roman" panose="02020603050405020304" pitchFamily="18" charset="0"/>
                        </a:rPr>
                        <m:t>−</m:t>
                      </m:r>
                      <m:r>
                        <a:rPr lang="nl-NL" sz="1700" i="1" kern="100">
                          <a:effectLst/>
                          <a:latin typeface="+mj-lt"/>
                          <a:ea typeface="Aptos"/>
                          <a:cs typeface="Times New Roman" panose="02020603050405020304" pitchFamily="18" charset="0"/>
                        </a:rPr>
                        <m:t>𝐶</m:t>
                      </m:r>
                      <m:d>
                        <m:dPr>
                          <m:ctrlPr>
                            <a:rPr lang="en-US" sz="1700" i="1" kern="100">
                              <a:effectLst/>
                              <a:latin typeface="+mj-lt"/>
                              <a:ea typeface="Aptos"/>
                              <a:cs typeface="Times New Roman" panose="02020603050405020304" pitchFamily="18" charset="0"/>
                            </a:rPr>
                          </m:ctrlPr>
                        </m:dPr>
                        <m:e>
                          <m:r>
                            <a:rPr lang="nl-NL" sz="1700" i="1" kern="100">
                              <a:effectLst/>
                              <a:latin typeface="+mj-lt"/>
                              <a:ea typeface="Aptos"/>
                              <a:cs typeface="Times New Roman" panose="02020603050405020304" pitchFamily="18" charset="0"/>
                            </a:rPr>
                            <m:t>𝑋</m:t>
                          </m:r>
                        </m:e>
                      </m:d>
                    </m:oMath>
                  </m:oMathPara>
                </a14:m>
                <a:endParaRPr lang="en-US" sz="1700" kern="100">
                  <a:latin typeface="+mj-lt"/>
                  <a:ea typeface="Aptos"/>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53947" y="951089"/>
                <a:ext cx="5119915" cy="3859518"/>
              </a:xfrm>
              <a:prstGeom prst="rect">
                <a:avLst/>
              </a:prstGeom>
              <a:blipFill>
                <a:blip r:embed="rId3"/>
                <a:stretch>
                  <a:fillRect l="-714" r="-833"/>
                </a:stretch>
              </a:blipFill>
            </p:spPr>
            <p:txBody>
              <a:bodyPr/>
              <a:lstStyle/>
              <a:p>
                <a:r>
                  <a:rPr lang="en-US">
                    <a:noFill/>
                  </a:rPr>
                  <a:t> </a:t>
                </a:r>
              </a:p>
            </p:txBody>
          </p:sp>
        </mc:Fallback>
      </mc:AlternateContent>
      <p:sp>
        <p:nvSpPr>
          <p:cNvPr id="11" name="Rectangle 10"/>
          <p:cNvSpPr/>
          <p:nvPr/>
        </p:nvSpPr>
        <p:spPr>
          <a:xfrm>
            <a:off x="453947" y="382313"/>
            <a:ext cx="1813317" cy="446276"/>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1" i="1" u="none" strike="noStrike" kern="1200" cap="none" spc="0" normalizeH="0" baseline="0" noProof="0">
                <a:ln>
                  <a:noFill/>
                </a:ln>
                <a:solidFill>
                  <a:srgbClr val="4CA1F1">
                    <a:lumMod val="50000"/>
                  </a:srgbClr>
                </a:solidFill>
                <a:effectLst/>
                <a:uLnTx/>
                <a:uFillTx/>
                <a:latin typeface="Arial" panose="020B0604020202020204" pitchFamily="34" charset="0"/>
                <a:ea typeface="+mn-ea"/>
                <a:cs typeface="Arial"/>
                <a:sym typeface="Arial"/>
              </a:rPr>
              <a:t>Nhận xét:</a:t>
            </a:r>
            <a:endParaRPr kumimoji="0" lang="vi-VN" sz="2200" b="0" i="1" u="none" strike="noStrike" kern="1200" cap="none" spc="0" normalizeH="0" baseline="0" noProof="0">
              <a:ln>
                <a:noFill/>
              </a:ln>
              <a:solidFill>
                <a:srgbClr val="4CA1F1">
                  <a:lumMod val="50000"/>
                </a:srgbClr>
              </a:solidFill>
              <a:effectLst/>
              <a:uLnTx/>
              <a:uFillTx/>
              <a:latin typeface="Arial" panose="020B0604020202020204" pitchFamily="34" charset="0"/>
              <a:ea typeface="+mn-ea"/>
              <a:cs typeface="Arial"/>
              <a:sym typeface="Arial"/>
            </a:endParaRPr>
          </a:p>
        </p:txBody>
      </p:sp>
      <p:pic>
        <p:nvPicPr>
          <p:cNvPr id="7" name="Picture 6"/>
          <p:cNvPicPr>
            <a:picLocks noChangeAspect="1"/>
          </p:cNvPicPr>
          <p:nvPr/>
        </p:nvPicPr>
        <p:blipFill>
          <a:blip r:embed="rId4"/>
          <a:stretch>
            <a:fillRect/>
          </a:stretch>
        </p:blipFill>
        <p:spPr>
          <a:xfrm>
            <a:off x="8014915" y="278295"/>
            <a:ext cx="636104" cy="75825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54502" y="2394406"/>
            <a:ext cx="2862770" cy="2368495"/>
          </a:xfrm>
          <a:prstGeom prst="rect">
            <a:avLst/>
          </a:prstGeom>
        </p:spPr>
      </p:pic>
    </p:spTree>
    <p:extLst>
      <p:ext uri="{BB962C8B-B14F-4D97-AF65-F5344CB8AC3E}">
        <p14:creationId xmlns:p14="http://schemas.microsoft.com/office/powerpoint/2010/main" val="2455782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8" name="Rectangle 7"/>
          <p:cNvSpPr/>
          <p:nvPr/>
        </p:nvSpPr>
        <p:spPr>
          <a:xfrm>
            <a:off x="450241" y="227795"/>
            <a:ext cx="8224631" cy="1938992"/>
          </a:xfrm>
          <a:prstGeom prst="rect">
            <a:avLst/>
          </a:prstGeom>
        </p:spPr>
        <p:txBody>
          <a:bodyPr wrap="square">
            <a:spAutoFit/>
          </a:bodyPr>
          <a:lstStyle/>
          <a:p>
            <a:pPr algn="just">
              <a:lnSpc>
                <a:spcPct val="150000"/>
              </a:lnSpc>
            </a:pPr>
            <a:r>
              <a:rPr lang="vi-VN" sz="1600" b="1" smtClean="0">
                <a:solidFill>
                  <a:srgbClr val="C00000"/>
                </a:solidFill>
              </a:rPr>
              <a:t>Ví </a:t>
            </a:r>
            <a:r>
              <a:rPr lang="vi-VN" sz="1600" b="1">
                <a:solidFill>
                  <a:srgbClr val="C00000"/>
                </a:solidFill>
              </a:rPr>
              <a:t>dụ </a:t>
            </a:r>
            <a:r>
              <a:rPr lang="en-US" sz="1600" b="1" smtClean="0">
                <a:solidFill>
                  <a:srgbClr val="C00000"/>
                </a:solidFill>
              </a:rPr>
              <a:t>3</a:t>
            </a:r>
            <a:r>
              <a:rPr lang="vi-VN" sz="1600" b="1" smtClean="0">
                <a:solidFill>
                  <a:srgbClr val="C00000"/>
                </a:solidFill>
              </a:rPr>
              <a:t>. </a:t>
            </a:r>
            <a:r>
              <a:rPr lang="vi-VN" sz="1600" smtClean="0"/>
              <a:t>Một </a:t>
            </a:r>
            <a:r>
              <a:rPr lang="vi-VN" sz="1600"/>
              <a:t>cửa hàng đồ điện dân dụng đã bán được 200 máy sấy tóc mỗi tháng </a:t>
            </a:r>
            <a:r>
              <a:rPr lang="vi-VN" sz="1600"/>
              <a:t>với </a:t>
            </a:r>
            <a:r>
              <a:rPr lang="vi-VN" sz="1600" smtClean="0"/>
              <a:t>giá</a:t>
            </a:r>
            <a:r>
              <a:rPr lang="en-US" sz="1600" smtClean="0"/>
              <a:t> </a:t>
            </a:r>
            <a:r>
              <a:rPr lang="vi-VN" sz="1600" smtClean="0"/>
              <a:t>mỗi </a:t>
            </a:r>
            <a:r>
              <a:rPr lang="vi-VN" sz="1600"/>
              <a:t>máy là 150 nghìn đồng. Một cuộc khảo sát thị trường chỉ ra rằng, đối với mỗi </a:t>
            </a:r>
            <a:r>
              <a:rPr lang="vi-VN" sz="1600"/>
              <a:t>khoản </a:t>
            </a:r>
            <a:r>
              <a:rPr lang="vi-VN" sz="1600" smtClean="0"/>
              <a:t>giảm</a:t>
            </a:r>
            <a:r>
              <a:rPr lang="en-US" sz="1600" smtClean="0"/>
              <a:t> </a:t>
            </a:r>
            <a:r>
              <a:rPr lang="vi-VN" sz="1600" smtClean="0"/>
              <a:t>giá </a:t>
            </a:r>
            <a:r>
              <a:rPr lang="vi-VN" sz="1600"/>
              <a:t>5 nghìn đồng cho người mua, số lượng máy sấy tóc bán ra sẽ tăng thêm 20 </a:t>
            </a:r>
            <a:r>
              <a:rPr lang="vi-VN" sz="1600"/>
              <a:t>chiếc </a:t>
            </a:r>
            <a:r>
              <a:rPr lang="vi-VN" sz="1600" smtClean="0"/>
              <a:t>mỗi</a:t>
            </a:r>
            <a:r>
              <a:rPr lang="en-US" sz="1600" smtClean="0"/>
              <a:t> </a:t>
            </a:r>
            <a:r>
              <a:rPr lang="vi-VN" sz="1600" smtClean="0"/>
              <a:t>tháng.</a:t>
            </a:r>
            <a:r>
              <a:rPr lang="en-US" sz="1600"/>
              <a:t> </a:t>
            </a:r>
            <a:r>
              <a:rPr lang="vi-VN" sz="1600" smtClean="0"/>
              <a:t>a) Tìm </a:t>
            </a:r>
            <a:r>
              <a:rPr lang="vi-VN" sz="1600"/>
              <a:t>hàm cầu và hàm doanh </a:t>
            </a:r>
            <a:r>
              <a:rPr lang="vi-VN" sz="1600"/>
              <a:t>thu</a:t>
            </a:r>
            <a:r>
              <a:rPr lang="vi-VN" sz="1600" smtClean="0"/>
              <a:t>.</a:t>
            </a:r>
            <a:endParaRPr lang="en-US" sz="1600" smtClean="0"/>
          </a:p>
          <a:p>
            <a:pPr algn="just">
              <a:lnSpc>
                <a:spcPct val="150000"/>
              </a:lnSpc>
            </a:pPr>
            <a:r>
              <a:rPr lang="en-US" sz="1600" smtClean="0"/>
              <a:t>	           </a:t>
            </a:r>
            <a:r>
              <a:rPr lang="vi-VN" sz="1600" smtClean="0"/>
              <a:t>b</a:t>
            </a:r>
            <a:r>
              <a:rPr lang="vi-VN" sz="1600"/>
              <a:t>) Cửa hàng nên giảm giá bao nhiêu để có doanh thu lớn nhất?</a:t>
            </a:r>
            <a:endParaRPr lang="en-US" sz="1600"/>
          </a:p>
        </p:txBody>
      </p:sp>
      <p:sp>
        <p:nvSpPr>
          <p:cNvPr id="9" name="Rectangle 8"/>
          <p:cNvSpPr/>
          <p:nvPr/>
        </p:nvSpPr>
        <p:spPr>
          <a:xfrm>
            <a:off x="450241" y="2237321"/>
            <a:ext cx="921853"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ectangle 10"/>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50241" y="2773934"/>
                <a:ext cx="8224631" cy="1569660"/>
              </a:xfrm>
              <a:prstGeom prst="rect">
                <a:avLst/>
              </a:prstGeom>
            </p:spPr>
            <p:txBody>
              <a:bodyPr wrap="square">
                <a:spAutoFit/>
              </a:bodyPr>
              <a:lstStyle/>
              <a:p>
                <a:pPr algn="just">
                  <a:lnSpc>
                    <a:spcPct val="150000"/>
                  </a:lnSpc>
                </a:pPr>
                <a:r>
                  <a:rPr lang="vi-VN" sz="1600" smtClean="0"/>
                  <a:t>Gọi </a:t>
                </a:r>
                <a14:m>
                  <m:oMath xmlns:m="http://schemas.openxmlformats.org/officeDocument/2006/math">
                    <m:r>
                      <a:rPr lang="vi-VN" sz="1600" i="1" smtClean="0">
                        <a:latin typeface="Cambria Math" panose="02040503050406030204" pitchFamily="18" charset="0"/>
                      </a:rPr>
                      <m:t>𝑥</m:t>
                    </m:r>
                  </m:oMath>
                </a14:m>
                <a:r>
                  <a:rPr lang="vi-VN" sz="1600"/>
                  <a:t> là số lượng máy sấy tóc bán ra trong một tháng với giá là </a:t>
                </a:r>
                <a14:m>
                  <m:oMath xmlns:m="http://schemas.openxmlformats.org/officeDocument/2006/math">
                    <m:r>
                      <a:rPr lang="vi-VN" sz="1600" i="1" smtClean="0">
                        <a:latin typeface="Cambria Math" panose="02040503050406030204" pitchFamily="18" charset="0"/>
                      </a:rPr>
                      <m:t>𝑝</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oMath>
                </a14:m>
                <a:r>
                  <a:rPr lang="vi-VN" sz="1600"/>
                  <a:t> (nghìn đồng), </a:t>
                </a:r>
                <a:r>
                  <a:rPr lang="en-US" sz="1600" smtClean="0"/>
                  <a:t>       </a:t>
                </a:r>
                <a14:m>
                  <m:oMath xmlns:m="http://schemas.openxmlformats.org/officeDocument/2006/math">
                    <m:r>
                      <a:rPr lang="vi-VN" sz="1600" i="1" smtClean="0">
                        <a:latin typeface="Cambria Math" panose="02040503050406030204" pitchFamily="18" charset="0"/>
                      </a:rPr>
                      <m:t>𝑥</m:t>
                    </m:r>
                    <m:r>
                      <a:rPr lang="vi-VN" sz="1600" i="1" smtClean="0">
                        <a:latin typeface="Cambria Math" panose="02040503050406030204" pitchFamily="18" charset="0"/>
                      </a:rPr>
                      <m:t> ≥ </m:t>
                    </m:r>
                    <m:r>
                      <a:rPr lang="vi-VN" sz="1600" i="1">
                        <a:latin typeface="Cambria Math" panose="02040503050406030204" pitchFamily="18" charset="0"/>
                      </a:rPr>
                      <m:t>200</m:t>
                    </m:r>
                    <m:r>
                      <a:rPr lang="vi-VN" sz="1600" i="1" smtClean="0">
                        <a:latin typeface="Cambria Math" panose="02040503050406030204" pitchFamily="18" charset="0"/>
                      </a:rPr>
                      <m:t>.</m:t>
                    </m:r>
                  </m:oMath>
                </a14:m>
                <a:endParaRPr lang="en-US" sz="1600" smtClean="0"/>
              </a:p>
              <a:p>
                <a:pPr algn="just">
                  <a:lnSpc>
                    <a:spcPct val="150000"/>
                  </a:lnSpc>
                </a:pPr>
                <a:r>
                  <a:rPr lang="vi-VN" sz="1600" smtClean="0"/>
                  <a:t>a) Ta </a:t>
                </a:r>
                <a:r>
                  <a:rPr lang="vi-VN" sz="1600"/>
                  <a:t>đã biết </a:t>
                </a:r>
                <a14:m>
                  <m:oMath xmlns:m="http://schemas.openxmlformats.org/officeDocument/2006/math">
                    <m:r>
                      <a:rPr lang="vi-VN" sz="1600" i="1" smtClean="0">
                        <a:latin typeface="Cambria Math" panose="02040503050406030204" pitchFamily="18" charset="0"/>
                      </a:rPr>
                      <m:t>𝑝</m:t>
                    </m:r>
                    <m:r>
                      <a:rPr lang="vi-VN" sz="1600" i="1" smtClean="0">
                        <a:latin typeface="Cambria Math" panose="02040503050406030204" pitchFamily="18" charset="0"/>
                      </a:rPr>
                      <m:t>(</m:t>
                    </m:r>
                    <m:r>
                      <a:rPr lang="vi-VN" sz="1600" i="1" smtClean="0">
                        <a:latin typeface="Cambria Math" panose="02040503050406030204" pitchFamily="18" charset="0"/>
                      </a:rPr>
                      <m:t>200</m:t>
                    </m:r>
                    <m:r>
                      <a:rPr lang="vi-VN" sz="1600" i="1" smtClean="0">
                        <a:latin typeface="Cambria Math" panose="02040503050406030204" pitchFamily="18" charset="0"/>
                      </a:rPr>
                      <m:t>)=</m:t>
                    </m:r>
                    <m:r>
                      <a:rPr lang="vi-VN" sz="1600" i="1" smtClean="0">
                        <a:latin typeface="Cambria Math" panose="02040503050406030204" pitchFamily="18" charset="0"/>
                      </a:rPr>
                      <m:t>150</m:t>
                    </m:r>
                  </m:oMath>
                </a14:m>
                <a:r>
                  <a:rPr lang="vi-VN" sz="1600"/>
                  <a:t>. Vì mỗi khoản giảm giá 5 nghìn đồng cho người mua, </a:t>
                </a:r>
                <a:r>
                  <a:rPr lang="vi-VN" sz="1600"/>
                  <a:t>số </a:t>
                </a:r>
                <a:r>
                  <a:rPr lang="vi-VN" sz="1600" smtClean="0"/>
                  <a:t>lượng</a:t>
                </a:r>
                <a:r>
                  <a:rPr lang="en-US" sz="1600" smtClean="0"/>
                  <a:t> </a:t>
                </a:r>
                <a:r>
                  <a:rPr lang="vi-VN" sz="1600" smtClean="0"/>
                  <a:t>máy </a:t>
                </a:r>
                <a:r>
                  <a:rPr lang="vi-VN" sz="1600"/>
                  <a:t>sấy tóc bán ra sẽ tăng thêm 20 chiếc mỗi tháng, nên cho mỗi một chiếc </a:t>
                </a:r>
                <a:r>
                  <a:rPr lang="vi-VN" sz="1600"/>
                  <a:t>máy </a:t>
                </a:r>
                <a:endParaRPr lang="en-US" sz="1600" smtClean="0"/>
              </a:p>
            </p:txBody>
          </p:sp>
        </mc:Choice>
        <mc:Fallback>
          <p:sp>
            <p:nvSpPr>
              <p:cNvPr id="3" name="Rectangle 2"/>
              <p:cNvSpPr>
                <a:spLocks noRot="1" noChangeAspect="1" noMove="1" noResize="1" noEditPoints="1" noAdjustHandles="1" noChangeArrowheads="1" noChangeShapeType="1" noTextEdit="1"/>
              </p:cNvSpPr>
              <p:nvPr/>
            </p:nvSpPr>
            <p:spPr>
              <a:xfrm>
                <a:off x="450241" y="2773934"/>
                <a:ext cx="8224631" cy="1569660"/>
              </a:xfrm>
              <a:prstGeom prst="rect">
                <a:avLst/>
              </a:prstGeom>
              <a:blipFill>
                <a:blip r:embed="rId3"/>
                <a:stretch>
                  <a:fillRect l="-445" r="-371" b="-11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50241" y="4310417"/>
                <a:ext cx="4663393" cy="554960"/>
              </a:xfrm>
              <a:prstGeom prst="rect">
                <a:avLst/>
              </a:prstGeom>
            </p:spPr>
            <p:txBody>
              <a:bodyPr wrap="none">
                <a:spAutoFit/>
              </a:bodyPr>
              <a:lstStyle/>
              <a:p>
                <a:pPr lvl="0" algn="just"/>
                <a14:m>
                  <m:oMathPara xmlns:m="http://schemas.openxmlformats.org/officeDocument/2006/math">
                    <m:oMathParaPr>
                      <m:jc m:val="left"/>
                    </m:oMathParaPr>
                    <m:oMath xmlns:m="http://schemas.openxmlformats.org/officeDocument/2006/math">
                      <m:r>
                        <m:rPr>
                          <m:nor/>
                        </m:rPr>
                        <a:rPr lang="vi-VN" sz="1600"/>
                        <m:t>s</m:t>
                      </m:r>
                      <m:r>
                        <m:rPr>
                          <m:nor/>
                        </m:rPr>
                        <a:rPr lang="vi-VN" sz="1600"/>
                        <m:t>ấ</m:t>
                      </m:r>
                      <m:r>
                        <m:rPr>
                          <m:nor/>
                        </m:rPr>
                        <a:rPr lang="vi-VN" sz="1600"/>
                        <m:t>y</m:t>
                      </m:r>
                      <m:r>
                        <m:rPr>
                          <m:nor/>
                        </m:rPr>
                        <a:rPr lang="vi-VN" sz="1600"/>
                        <m:t> </m:t>
                      </m:r>
                      <m:r>
                        <m:rPr>
                          <m:nor/>
                        </m:rPr>
                        <a:rPr lang="vi-VN" sz="1600"/>
                        <m:t>t</m:t>
                      </m:r>
                      <m:r>
                        <m:rPr>
                          <m:nor/>
                        </m:rPr>
                        <a:rPr lang="vi-VN" sz="1600"/>
                        <m:t>ó</m:t>
                      </m:r>
                      <m:r>
                        <m:rPr>
                          <m:nor/>
                        </m:rPr>
                        <a:rPr lang="vi-VN" sz="1600"/>
                        <m:t>c</m:t>
                      </m:r>
                      <m:r>
                        <m:rPr>
                          <m:nor/>
                        </m:rPr>
                        <a:rPr lang="en-US" sz="1600"/>
                        <m:t> </m:t>
                      </m:r>
                      <m:r>
                        <m:rPr>
                          <m:nor/>
                        </m:rPr>
                        <a:rPr lang="vi-VN" sz="1600"/>
                        <m:t>b</m:t>
                      </m:r>
                      <m:r>
                        <m:rPr>
                          <m:nor/>
                        </m:rPr>
                        <a:rPr lang="vi-VN" sz="1600"/>
                        <m:t>á</m:t>
                      </m:r>
                      <m:r>
                        <m:rPr>
                          <m:nor/>
                        </m:rPr>
                        <a:rPr lang="vi-VN" sz="1600"/>
                        <m:t>n</m:t>
                      </m:r>
                      <m:r>
                        <m:rPr>
                          <m:nor/>
                        </m:rPr>
                        <a:rPr lang="vi-VN" sz="1600"/>
                        <m:t> </m:t>
                      </m:r>
                      <m:r>
                        <m:rPr>
                          <m:nor/>
                        </m:rPr>
                        <a:rPr lang="vi-VN" sz="1600"/>
                        <m:t>th</m:t>
                      </m:r>
                      <m:r>
                        <m:rPr>
                          <m:nor/>
                        </m:rPr>
                        <a:rPr lang="vi-VN" sz="1600"/>
                        <m:t>ê</m:t>
                      </m:r>
                      <m:r>
                        <m:rPr>
                          <m:nor/>
                        </m:rPr>
                        <a:rPr lang="vi-VN" sz="1600"/>
                        <m:t>m</m:t>
                      </m:r>
                      <m:r>
                        <m:rPr>
                          <m:nor/>
                        </m:rPr>
                        <a:rPr lang="vi-VN" sz="1600"/>
                        <m:t> đượ</m:t>
                      </m:r>
                      <m:r>
                        <m:rPr>
                          <m:nor/>
                        </m:rPr>
                        <a:rPr lang="vi-VN" sz="1600"/>
                        <m:t>c</m:t>
                      </m:r>
                      <m:r>
                        <m:rPr>
                          <m:nor/>
                        </m:rPr>
                        <a:rPr lang="vi-VN" sz="1600"/>
                        <m:t> </m:t>
                      </m:r>
                      <m:r>
                        <m:rPr>
                          <m:nor/>
                        </m:rPr>
                        <a:rPr lang="vi-VN" sz="1600"/>
                        <m:t>th</m:t>
                      </m:r>
                      <m:r>
                        <m:rPr>
                          <m:nor/>
                        </m:rPr>
                        <a:rPr lang="vi-VN" sz="1600"/>
                        <m:t>ì </m:t>
                      </m:r>
                      <m:r>
                        <m:rPr>
                          <m:nor/>
                        </m:rPr>
                        <a:rPr lang="vi-VN" sz="1600"/>
                        <m:t>gi</m:t>
                      </m:r>
                      <m:r>
                        <m:rPr>
                          <m:nor/>
                        </m:rPr>
                        <a:rPr lang="vi-VN" sz="1600"/>
                        <m:t>á </m:t>
                      </m:r>
                      <m:r>
                        <m:rPr>
                          <m:nor/>
                        </m:rPr>
                        <a:rPr lang="vi-VN" sz="1600"/>
                        <m:t>ph</m:t>
                      </m:r>
                      <m:r>
                        <m:rPr>
                          <m:nor/>
                        </m:rPr>
                        <a:rPr lang="vi-VN" sz="1600"/>
                        <m:t>ả</m:t>
                      </m:r>
                      <m:r>
                        <m:rPr>
                          <m:nor/>
                        </m:rPr>
                        <a:rPr lang="vi-VN" sz="1600"/>
                        <m:t>i</m:t>
                      </m:r>
                      <m:r>
                        <m:rPr>
                          <m:nor/>
                        </m:rPr>
                        <a:rPr lang="vi-VN" sz="1600"/>
                        <m:t> </m:t>
                      </m:r>
                      <m:r>
                        <m:rPr>
                          <m:nor/>
                        </m:rPr>
                        <a:rPr lang="vi-VN" sz="1600"/>
                        <m:t>gi</m:t>
                      </m:r>
                      <m:r>
                        <m:rPr>
                          <m:nor/>
                        </m:rPr>
                        <a:rPr lang="vi-VN" sz="1600"/>
                        <m:t>ả</m:t>
                      </m:r>
                      <m:r>
                        <m:rPr>
                          <m:nor/>
                        </m:rPr>
                        <a:rPr lang="vi-VN" sz="1600"/>
                        <m:t>m</m:t>
                      </m:r>
                      <m:r>
                        <m:rPr>
                          <m:nor/>
                        </m:rPr>
                        <a:rPr lang="vi-VN" sz="1600"/>
                        <m:t> </m:t>
                      </m:r>
                      <m:r>
                        <m:rPr>
                          <m:nor/>
                        </m:rPr>
                        <a:rPr lang="vi-VN" sz="1600"/>
                        <m:t>l</m:t>
                      </m:r>
                      <m:r>
                        <m:rPr>
                          <m:nor/>
                        </m:rPr>
                        <a:rPr lang="vi-VN" sz="1600"/>
                        <m:t>à</m:t>
                      </m:r>
                      <m:r>
                        <a:rPr lang="en-US" sz="1600" i="1">
                          <a:latin typeface="Cambria Math" panose="02040503050406030204" pitchFamily="18" charset="0"/>
                        </a:rPr>
                        <m:t> </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20</m:t>
                          </m:r>
                        </m:den>
                      </m:f>
                      <m:r>
                        <a:rPr lang="en-US" sz="1600" i="1">
                          <a:latin typeface="Cambria Math" panose="02040503050406030204" pitchFamily="18" charset="0"/>
                        </a:rPr>
                        <m:t>.</m:t>
                      </m:r>
                      <m:r>
                        <a:rPr lang="en-US" sz="1600" i="1">
                          <a:latin typeface="Cambria Math" panose="02040503050406030204" pitchFamily="18" charset="0"/>
                        </a:rPr>
                        <m:t>5</m:t>
                      </m:r>
                    </m:oMath>
                  </m:oMathPara>
                </a14:m>
                <a:endParaRPr lang="en-US" sz="1600"/>
              </a:p>
            </p:txBody>
          </p:sp>
        </mc:Choice>
        <mc:Fallback>
          <p:sp>
            <p:nvSpPr>
              <p:cNvPr id="4" name="Rectangle 3"/>
              <p:cNvSpPr>
                <a:spLocks noRot="1" noChangeAspect="1" noMove="1" noResize="1" noEditPoints="1" noAdjustHandles="1" noChangeArrowheads="1" noChangeShapeType="1" noTextEdit="1"/>
              </p:cNvSpPr>
              <p:nvPr/>
            </p:nvSpPr>
            <p:spPr>
              <a:xfrm>
                <a:off x="450241" y="4310417"/>
                <a:ext cx="4663393" cy="554960"/>
              </a:xfrm>
              <a:prstGeom prst="rect">
                <a:avLst/>
              </a:prstGeom>
              <a:blipFill>
                <a:blip r:embed="rId4"/>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rot="20690303">
            <a:off x="7740851" y="2121125"/>
            <a:ext cx="1069196" cy="6926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3" name="Rectangle 2"/>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sp>
        <p:nvSpPr>
          <p:cNvPr id="10" name="Rectangle 9"/>
          <p:cNvSpPr/>
          <p:nvPr/>
        </p:nvSpPr>
        <p:spPr>
          <a:xfrm>
            <a:off x="395603" y="380605"/>
            <a:ext cx="2361544" cy="5386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2900" b="1" i="0" u="none" strike="noStrike" kern="0" cap="none" spc="0" normalizeH="0" baseline="0" noProof="0" dirty="0">
                <a:ln>
                  <a:noFill/>
                </a:ln>
                <a:solidFill>
                  <a:srgbClr val="A93886"/>
                </a:solidFill>
                <a:effectLst/>
                <a:uLnTx/>
                <a:uFillTx/>
                <a:latin typeface="Arial"/>
                <a:cs typeface="Arial"/>
                <a:sym typeface="Merriweather Sans"/>
              </a:rPr>
              <a:t>KHỞI ĐỘNG</a:t>
            </a:r>
          </a:p>
        </p:txBody>
      </p:sp>
      <p:sp>
        <p:nvSpPr>
          <p:cNvPr id="4" name="Rectangle 3"/>
          <p:cNvSpPr/>
          <p:nvPr/>
        </p:nvSpPr>
        <p:spPr>
          <a:xfrm>
            <a:off x="395603" y="985084"/>
            <a:ext cx="8357698" cy="2967351"/>
          </a:xfrm>
          <a:prstGeom prst="rect">
            <a:avLst/>
          </a:prstGeom>
        </p:spPr>
        <p:txBody>
          <a:bodyPr wrap="square">
            <a:spAutoFit/>
          </a:bodyPr>
          <a:lstStyle/>
          <a:p>
            <a:pPr lvl="0" algn="just">
              <a:lnSpc>
                <a:spcPct val="160000"/>
              </a:lnSpc>
            </a:pPr>
            <a:r>
              <a:rPr lang="vi-VN" sz="1700" kern="100">
                <a:ea typeface="Aptos"/>
                <a:cs typeface="Times New Roman" panose="02020603050405020304" pitchFamily="18" charset="0"/>
              </a:rPr>
              <a:t>Nguyên lí Fermat và ứng dụng của nó trong Vật lí là một ví dụ điển hình mô tả rõ tầm quan trọng của bài toán tối ưu trong khoa học, kĩ thuật. Trong thực tiễn cuộc sống, cũng có rất nhiều tình huống xuất hiện các bài toán tối ưu. Ví dụ như: một doanh nhân muốn giảm thiểu chi phí và tối đa hoá lợi nhuận kinh doanh; một du khách muốn giảm thiểu thời gian di chuyển,... Trong bài này, chúng ta sẽ vận dụng các kiến thức về đạo hàm của hàm số để giải một số bài toán tối ưu trong thực tiễn, đặc biệt là các bài toán tối ưu trong kinh tế.</a:t>
            </a:r>
            <a:endParaRPr lang="vi-VN" sz="1700" kern="100">
              <a:ea typeface="Aptos"/>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013869" y="4020968"/>
            <a:ext cx="739432" cy="863524"/>
          </a:xfrm>
          <a:prstGeom prst="rect">
            <a:avLst/>
          </a:prstGeom>
        </p:spPr>
      </p:pic>
    </p:spTree>
    <p:extLst>
      <p:ext uri="{BB962C8B-B14F-4D97-AF65-F5344CB8AC3E}">
        <p14:creationId xmlns:p14="http://schemas.microsoft.com/office/powerpoint/2010/main" val="3379245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9" name="Rectangle 8"/>
          <p:cNvSpPr/>
          <p:nvPr/>
        </p:nvSpPr>
        <p:spPr>
          <a:xfrm>
            <a:off x="450241" y="336960"/>
            <a:ext cx="67089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1" name="Rectangle 10"/>
          <p:cNvSpPr/>
          <p:nvPr/>
        </p:nvSpPr>
        <p:spPr>
          <a:xfrm>
            <a:off x="564543" y="438912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58192" y="948955"/>
                <a:ext cx="8327999" cy="3943644"/>
              </a:xfrm>
              <a:prstGeom prst="rect">
                <a:avLst/>
              </a:prstGeom>
            </p:spPr>
            <p:txBody>
              <a:bodyPr wrap="square">
                <a:spAutoFit/>
              </a:bodyPr>
              <a:lstStyle/>
              <a:p>
                <a:pPr lvl="0" algn="just">
                  <a:lnSpc>
                    <a:spcPct val="130000"/>
                  </a:lnSpc>
                </a:pPr>
                <a14:m>
                  <m:oMathPara xmlns:m="http://schemas.openxmlformats.org/officeDocument/2006/math">
                    <m:oMathParaPr>
                      <m:jc m:val="left"/>
                    </m:oMathParaPr>
                    <m:oMath xmlns:m="http://schemas.openxmlformats.org/officeDocument/2006/math">
                      <m:r>
                        <m:rPr>
                          <m:nor/>
                        </m:rPr>
                        <a:rPr lang="pt-BR" sz="1500" smtClean="0"/>
                        <m:t>Do</m:t>
                      </m:r>
                      <m:r>
                        <m:rPr>
                          <m:nor/>
                        </m:rPr>
                        <a:rPr lang="pt-BR" sz="1500" smtClean="0"/>
                        <m:t> </m:t>
                      </m:r>
                      <m:r>
                        <m:rPr>
                          <m:nor/>
                        </m:rPr>
                        <a:rPr lang="pt-BR" sz="1500" smtClean="0"/>
                        <m:t>v</m:t>
                      </m:r>
                      <m:r>
                        <m:rPr>
                          <m:nor/>
                        </m:rPr>
                        <a:rPr lang="pt-BR" sz="1500" smtClean="0"/>
                        <m:t>ậ</m:t>
                      </m:r>
                      <m:r>
                        <m:rPr>
                          <m:nor/>
                        </m:rPr>
                        <a:rPr lang="pt-BR" sz="1500" smtClean="0"/>
                        <m:t>y</m:t>
                      </m:r>
                      <m:r>
                        <m:rPr>
                          <m:nor/>
                        </m:rPr>
                        <a:rPr lang="pt-BR" sz="1500" smtClean="0"/>
                        <m:t> </m:t>
                      </m:r>
                      <m:r>
                        <m:rPr>
                          <m:nor/>
                        </m:rPr>
                        <a:rPr lang="pt-BR" sz="1500" smtClean="0"/>
                        <m:t>h</m:t>
                      </m:r>
                      <m:r>
                        <m:rPr>
                          <m:nor/>
                        </m:rPr>
                        <a:rPr lang="pt-BR" sz="1500" smtClean="0"/>
                        <m:t>à</m:t>
                      </m:r>
                      <m:r>
                        <m:rPr>
                          <m:nor/>
                        </m:rPr>
                        <a:rPr lang="pt-BR" sz="1500" smtClean="0"/>
                        <m:t>m</m:t>
                      </m:r>
                      <m:r>
                        <m:rPr>
                          <m:nor/>
                        </m:rPr>
                        <a:rPr lang="pt-BR" sz="1500" smtClean="0"/>
                        <m:t> </m:t>
                      </m:r>
                      <m:r>
                        <m:rPr>
                          <m:nor/>
                        </m:rPr>
                        <a:rPr lang="pt-BR" sz="1500" smtClean="0"/>
                        <m:t>c</m:t>
                      </m:r>
                      <m:r>
                        <m:rPr>
                          <m:nor/>
                        </m:rPr>
                        <a:rPr lang="pt-BR" sz="1500" smtClean="0"/>
                        <m:t>ầ</m:t>
                      </m:r>
                      <m:r>
                        <m:rPr>
                          <m:nor/>
                        </m:rPr>
                        <a:rPr lang="pt-BR" sz="1500" smtClean="0"/>
                        <m:t>u</m:t>
                      </m:r>
                      <m:r>
                        <m:rPr>
                          <m:nor/>
                        </m:rPr>
                        <a:rPr lang="pt-BR" sz="1500" smtClean="0"/>
                        <m:t>:</m:t>
                      </m:r>
                      <m:r>
                        <a:rPr lang="en-US" sz="1500" b="0" i="1" smtClean="0">
                          <a:latin typeface="Cambria Math" panose="02040503050406030204" pitchFamily="18" charset="0"/>
                        </a:rPr>
                        <m:t> </m:t>
                      </m:r>
                      <m:r>
                        <a:rPr lang="pt-BR" sz="1500" i="1" smtClean="0">
                          <a:latin typeface="Cambria Math" panose="02040503050406030204" pitchFamily="18" charset="0"/>
                        </a:rPr>
                        <m:t>𝑝</m:t>
                      </m:r>
                      <m:d>
                        <m:dPr>
                          <m:ctrlPr>
                            <a:rPr lang="pt-BR" sz="1500" i="1" smtClean="0">
                              <a:latin typeface="Cambria Math" panose="02040503050406030204" pitchFamily="18" charset="0"/>
                            </a:rPr>
                          </m:ctrlPr>
                        </m:dPr>
                        <m:e>
                          <m:r>
                            <a:rPr lang="pt-BR" sz="1500" i="1" smtClean="0">
                              <a:latin typeface="Cambria Math" panose="02040503050406030204" pitchFamily="18" charset="0"/>
                            </a:rPr>
                            <m:t>𝑥</m:t>
                          </m:r>
                        </m:e>
                      </m:d>
                      <m:r>
                        <a:rPr lang="pt-BR" sz="1500" i="1" smtClean="0">
                          <a:latin typeface="Cambria Math" panose="02040503050406030204" pitchFamily="18" charset="0"/>
                        </a:rPr>
                        <m:t>=</m:t>
                      </m:r>
                      <m:r>
                        <a:rPr lang="pt-BR" sz="1500" i="1" smtClean="0">
                          <a:latin typeface="Cambria Math" panose="02040503050406030204" pitchFamily="18" charset="0"/>
                        </a:rPr>
                        <m:t>150</m:t>
                      </m:r>
                      <m:r>
                        <a:rPr lang="pt-BR" sz="1500" i="1" smtClean="0">
                          <a:latin typeface="Cambria Math" panose="02040503050406030204" pitchFamily="18" charset="0"/>
                        </a:rPr>
                        <m:t>−</m:t>
                      </m:r>
                      <m:f>
                        <m:fPr>
                          <m:ctrlPr>
                            <a:rPr lang="pt-BR" sz="1500" i="1" smtClean="0">
                              <a:latin typeface="Cambria Math" panose="02040503050406030204" pitchFamily="18" charset="0"/>
                            </a:rPr>
                          </m:ctrlPr>
                        </m:fPr>
                        <m:num>
                          <m:r>
                            <a:rPr lang="en-US" sz="1500" b="0" i="1" smtClean="0">
                              <a:latin typeface="Cambria Math" panose="02040503050406030204" pitchFamily="18" charset="0"/>
                            </a:rPr>
                            <m:t>1</m:t>
                          </m:r>
                        </m:num>
                        <m:den>
                          <m:r>
                            <a:rPr lang="en-US" sz="1500" b="0" i="1" smtClean="0">
                              <a:latin typeface="Cambria Math" panose="02040503050406030204" pitchFamily="18" charset="0"/>
                            </a:rPr>
                            <m:t>20</m:t>
                          </m:r>
                        </m:den>
                      </m:f>
                      <m:r>
                        <a:rPr lang="pt-BR" sz="1500" i="1" smtClean="0">
                          <a:latin typeface="Cambria Math" panose="02040503050406030204" pitchFamily="18" charset="0"/>
                        </a:rPr>
                        <m:t>.</m:t>
                      </m:r>
                      <m:r>
                        <a:rPr lang="pt-BR" sz="1500" i="1" smtClean="0">
                          <a:latin typeface="Cambria Math" panose="02040503050406030204" pitchFamily="18" charset="0"/>
                        </a:rPr>
                        <m:t>5</m:t>
                      </m:r>
                      <m:d>
                        <m:dPr>
                          <m:ctrlPr>
                            <a:rPr lang="pt-BR" sz="1500" i="1" smtClean="0">
                              <a:latin typeface="Cambria Math" panose="02040503050406030204" pitchFamily="18" charset="0"/>
                            </a:rPr>
                          </m:ctrlPr>
                        </m:dPr>
                        <m:e>
                          <m:r>
                            <a:rPr lang="pt-BR" sz="1500" i="1" smtClean="0">
                              <a:latin typeface="Cambria Math" panose="02040503050406030204" pitchFamily="18" charset="0"/>
                            </a:rPr>
                            <m:t>𝑥</m:t>
                          </m:r>
                          <m:r>
                            <a:rPr lang="pt-BR" sz="1500" i="1" smtClean="0">
                              <a:latin typeface="Cambria Math" panose="02040503050406030204" pitchFamily="18" charset="0"/>
                            </a:rPr>
                            <m:t>−</m:t>
                          </m:r>
                          <m:r>
                            <a:rPr lang="pt-BR" sz="1500" i="1" smtClean="0">
                              <a:latin typeface="Cambria Math" panose="02040503050406030204" pitchFamily="18" charset="0"/>
                            </a:rPr>
                            <m:t>200</m:t>
                          </m:r>
                        </m:e>
                      </m:d>
                      <m:r>
                        <a:rPr lang="pt-BR" sz="1500" i="1" smtClean="0">
                          <a:latin typeface="Cambria Math" panose="02040503050406030204" pitchFamily="18" charset="0"/>
                        </a:rPr>
                        <m:t>=</m:t>
                      </m:r>
                      <m:r>
                        <a:rPr lang="pt-BR" sz="1500" i="1" smtClean="0">
                          <a:latin typeface="Cambria Math" panose="02040503050406030204" pitchFamily="18" charset="0"/>
                        </a:rPr>
                        <m:t>200</m:t>
                      </m:r>
                      <m:r>
                        <a:rPr lang="en-US" sz="1500" b="0" i="1" smtClean="0">
                          <a:latin typeface="Cambria Math" panose="02040503050406030204" pitchFamily="18" charset="0"/>
                        </a:rPr>
                        <m:t> −</m:t>
                      </m:r>
                      <m:f>
                        <m:fPr>
                          <m:ctrlPr>
                            <a:rPr lang="en-US" sz="1500" b="0" i="1" smtClean="0">
                              <a:latin typeface="Cambria Math" panose="02040503050406030204" pitchFamily="18" charset="0"/>
                            </a:rPr>
                          </m:ctrlPr>
                        </m:fPr>
                        <m:num>
                          <m:r>
                            <a:rPr lang="en-US" sz="1500" b="0" i="1" smtClean="0">
                              <a:latin typeface="Cambria Math" panose="02040503050406030204" pitchFamily="18" charset="0"/>
                            </a:rPr>
                            <m:t>1</m:t>
                          </m:r>
                        </m:num>
                        <m:den>
                          <m:r>
                            <a:rPr lang="en-US" sz="1500" b="0" i="1" smtClean="0">
                              <a:latin typeface="Cambria Math" panose="02040503050406030204" pitchFamily="18" charset="0"/>
                            </a:rPr>
                            <m:t>4</m:t>
                          </m:r>
                        </m:den>
                      </m:f>
                      <m:r>
                        <a:rPr lang="en-US" sz="1500" b="0" i="1" smtClean="0">
                          <a:latin typeface="Cambria Math" panose="02040503050406030204" pitchFamily="18" charset="0"/>
                        </a:rPr>
                        <m:t>𝑥</m:t>
                      </m:r>
                      <m:r>
                        <a:rPr lang="pt-BR" sz="1500" i="1" smtClean="0">
                          <a:latin typeface="Cambria Math" panose="02040503050406030204" pitchFamily="18" charset="0"/>
                        </a:rPr>
                        <m:t>.</m:t>
                      </m:r>
                    </m:oMath>
                  </m:oMathPara>
                </a14:m>
                <a:endParaRPr kumimoji="0" lang="en-US" sz="1500" b="0" i="0" u="none" strike="noStrike" kern="0" cap="none" spc="0" normalizeH="0" baseline="0" noProof="0" smtClean="0">
                  <a:ln>
                    <a:noFill/>
                  </a:ln>
                  <a:solidFill>
                    <a:srgbClr val="000000"/>
                  </a:solidFill>
                  <a:effectLst/>
                  <a:uLnTx/>
                  <a:uFillTx/>
                  <a:sym typeface="Arial"/>
                </a:endParaRPr>
              </a:p>
              <a:p>
                <a:pPr lvl="0" algn="just">
                  <a:lnSpc>
                    <a:spcPct val="130000"/>
                  </a:lnSpc>
                </a:pPr>
                <a14:m>
                  <m:oMathPara xmlns:m="http://schemas.openxmlformats.org/officeDocument/2006/math">
                    <m:oMathParaPr>
                      <m:jc m:val="left"/>
                    </m:oMathParaPr>
                    <m:oMath xmlns:m="http://schemas.openxmlformats.org/officeDocument/2006/math">
                      <m:r>
                        <m:rPr>
                          <m:nor/>
                        </m:rPr>
                        <a:rPr lang="pt-BR" sz="1500"/>
                        <m:t>H</m:t>
                      </m:r>
                      <m:r>
                        <m:rPr>
                          <m:nor/>
                        </m:rPr>
                        <a:rPr lang="pt-BR" sz="1500"/>
                        <m:t>à</m:t>
                      </m:r>
                      <m:r>
                        <m:rPr>
                          <m:nor/>
                        </m:rPr>
                        <a:rPr lang="pt-BR" sz="1500"/>
                        <m:t>m</m:t>
                      </m:r>
                      <m:r>
                        <m:rPr>
                          <m:nor/>
                        </m:rPr>
                        <a:rPr lang="pt-BR" sz="1500"/>
                        <m:t> </m:t>
                      </m:r>
                      <m:r>
                        <m:rPr>
                          <m:nor/>
                        </m:rPr>
                        <a:rPr lang="pt-BR" sz="1500"/>
                        <m:t>doanh</m:t>
                      </m:r>
                      <m:r>
                        <m:rPr>
                          <m:nor/>
                        </m:rPr>
                        <a:rPr lang="pt-BR" sz="1500"/>
                        <m:t> </m:t>
                      </m:r>
                      <m:r>
                        <m:rPr>
                          <m:nor/>
                        </m:rPr>
                        <a:rPr lang="pt-BR" sz="1500"/>
                        <m:t>thu</m:t>
                      </m:r>
                      <m:r>
                        <m:rPr>
                          <m:nor/>
                        </m:rPr>
                        <a:rPr lang="pt-BR" sz="1500"/>
                        <m:t>:</m:t>
                      </m:r>
                      <m:r>
                        <a:rPr lang="en-US" sz="1500" b="0" i="1" smtClean="0">
                          <a:latin typeface="Cambria Math" panose="02040503050406030204" pitchFamily="18" charset="0"/>
                        </a:rPr>
                        <m:t> </m:t>
                      </m:r>
                      <m:r>
                        <a:rPr lang="pt-BR" sz="1500" i="1" smtClean="0">
                          <a:latin typeface="Cambria Math" panose="02040503050406030204" pitchFamily="18" charset="0"/>
                        </a:rPr>
                        <m:t>𝑅</m:t>
                      </m:r>
                      <m:d>
                        <m:dPr>
                          <m:ctrlPr>
                            <a:rPr lang="pt-BR" sz="1500" i="1" smtClean="0">
                              <a:latin typeface="Cambria Math" panose="02040503050406030204" pitchFamily="18" charset="0"/>
                            </a:rPr>
                          </m:ctrlPr>
                        </m:dPr>
                        <m:e>
                          <m:r>
                            <a:rPr lang="pt-BR" sz="1500" i="1" smtClean="0">
                              <a:latin typeface="Cambria Math" panose="02040503050406030204" pitchFamily="18" charset="0"/>
                            </a:rPr>
                            <m:t>𝑥</m:t>
                          </m:r>
                        </m:e>
                      </m:d>
                      <m:r>
                        <a:rPr lang="en-US" sz="1500" b="0" i="1" smtClean="0">
                          <a:latin typeface="Cambria Math" panose="02040503050406030204" pitchFamily="18" charset="0"/>
                        </a:rPr>
                        <m:t>=</m:t>
                      </m:r>
                      <m:r>
                        <a:rPr lang="en-US" sz="1500" b="0" i="1" smtClean="0">
                          <a:latin typeface="Cambria Math" panose="02040503050406030204" pitchFamily="18" charset="0"/>
                        </a:rPr>
                        <m:t>𝑥</m:t>
                      </m:r>
                      <m:r>
                        <a:rPr lang="en-US" sz="1500" b="0" i="1" smtClean="0">
                          <a:latin typeface="Cambria Math" panose="02040503050406030204" pitchFamily="18" charset="0"/>
                        </a:rPr>
                        <m:t>.</m:t>
                      </m:r>
                      <m:r>
                        <a:rPr lang="en-US" sz="1500" b="0" i="1" smtClean="0">
                          <a:latin typeface="Cambria Math" panose="02040503050406030204" pitchFamily="18" charset="0"/>
                        </a:rPr>
                        <m:t>𝑝</m:t>
                      </m:r>
                      <m:d>
                        <m:dPr>
                          <m:ctrlPr>
                            <a:rPr lang="en-US" sz="1500" b="0" i="1" smtClean="0">
                              <a:latin typeface="Cambria Math" panose="02040503050406030204" pitchFamily="18" charset="0"/>
                            </a:rPr>
                          </m:ctrlPr>
                        </m:dPr>
                        <m:e>
                          <m:r>
                            <a:rPr lang="en-US" sz="1500" b="0" i="1" smtClean="0">
                              <a:latin typeface="Cambria Math" panose="02040503050406030204" pitchFamily="18" charset="0"/>
                            </a:rPr>
                            <m:t>𝑥</m:t>
                          </m:r>
                        </m:e>
                      </m:d>
                      <m:r>
                        <a:rPr lang="en-US" sz="1500" b="0" i="1" smtClean="0">
                          <a:latin typeface="Cambria Math" panose="02040503050406030204" pitchFamily="18" charset="0"/>
                        </a:rPr>
                        <m:t>=</m:t>
                      </m:r>
                      <m:r>
                        <a:rPr lang="en-US" sz="1500" b="0" i="1" smtClean="0">
                          <a:latin typeface="Cambria Math" panose="02040503050406030204" pitchFamily="18" charset="0"/>
                        </a:rPr>
                        <m:t>200</m:t>
                      </m:r>
                      <m:r>
                        <a:rPr lang="en-US" sz="1500" b="0" i="1" smtClean="0">
                          <a:latin typeface="Cambria Math" panose="02040503050406030204" pitchFamily="18" charset="0"/>
                        </a:rPr>
                        <m:t>𝑥</m:t>
                      </m:r>
                      <m:r>
                        <a:rPr lang="en-US" sz="1500" b="0" i="1" smtClean="0">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4</m:t>
                          </m:r>
                        </m:den>
                      </m:f>
                      <m:sSup>
                        <m:sSupPr>
                          <m:ctrlPr>
                            <a:rPr lang="en-US" sz="1500" i="1" smtClean="0">
                              <a:latin typeface="Cambria Math" panose="02040503050406030204" pitchFamily="18" charset="0"/>
                            </a:rPr>
                          </m:ctrlPr>
                        </m:sSupPr>
                        <m:e>
                          <m:r>
                            <a:rPr lang="en-US" sz="1500" b="0" i="1" smtClean="0">
                              <a:latin typeface="Cambria Math" panose="02040503050406030204" pitchFamily="18" charset="0"/>
                            </a:rPr>
                            <m:t>𝑥</m:t>
                          </m:r>
                        </m:e>
                        <m:sup>
                          <m:r>
                            <a:rPr lang="en-US" sz="1500" b="0" i="1" smtClean="0">
                              <a:latin typeface="Cambria Math" panose="02040503050406030204" pitchFamily="18" charset="0"/>
                            </a:rPr>
                            <m:t>2</m:t>
                          </m:r>
                        </m:sup>
                      </m:sSup>
                    </m:oMath>
                  </m:oMathPara>
                </a14:m>
                <a:endParaRPr kumimoji="0" lang="en-US" sz="1500" b="0" i="0" u="none" strike="noStrike" kern="0" cap="none" spc="0" normalizeH="0" baseline="0" noProof="0" smtClean="0">
                  <a:ln>
                    <a:noFill/>
                  </a:ln>
                  <a:solidFill>
                    <a:srgbClr val="000000"/>
                  </a:solidFill>
                  <a:effectLst/>
                  <a:uLnTx/>
                  <a:uFillTx/>
                  <a:sym typeface="Arial"/>
                </a:endParaRPr>
              </a:p>
              <a:p>
                <a:pPr lvl="0" algn="just">
                  <a:lnSpc>
                    <a:spcPct val="150000"/>
                  </a:lnSpc>
                </a:pPr>
                <a:r>
                  <a:rPr lang="vi-VN" sz="1500"/>
                  <a:t>b) Để tối đa hoá doanh thu, thì ta phải tìm giá trị lớn nhất của hàm </a:t>
                </a:r>
                <a14:m>
                  <m:oMath xmlns:m="http://schemas.openxmlformats.org/officeDocument/2006/math">
                    <m:r>
                      <a:rPr lang="vi-VN" sz="1500" i="1" smtClean="0">
                        <a:latin typeface="Cambria Math" panose="02040503050406030204" pitchFamily="18" charset="0"/>
                      </a:rPr>
                      <m:t>𝑅</m:t>
                    </m:r>
                    <m:r>
                      <a:rPr lang="vi-VN" sz="1500" i="1" smtClean="0">
                        <a:latin typeface="Cambria Math" panose="02040503050406030204" pitchFamily="18" charset="0"/>
                      </a:rPr>
                      <m:t>(</m:t>
                    </m:r>
                    <m:r>
                      <a:rPr lang="vi-VN" sz="1500" i="1" smtClean="0">
                        <a:latin typeface="Cambria Math" panose="02040503050406030204" pitchFamily="18" charset="0"/>
                      </a:rPr>
                      <m:t>𝑥</m:t>
                    </m:r>
                    <m:r>
                      <a:rPr lang="vi-VN" sz="1500" i="1" smtClean="0">
                        <a:latin typeface="Cambria Math" panose="02040503050406030204" pitchFamily="18" charset="0"/>
                      </a:rPr>
                      <m:t>)</m:t>
                    </m:r>
                  </m:oMath>
                </a14:m>
                <a:r>
                  <a:rPr lang="vi-VN" sz="1500"/>
                  <a:t> với </a:t>
                </a:r>
                <a14:m>
                  <m:oMath xmlns:m="http://schemas.openxmlformats.org/officeDocument/2006/math">
                    <m:r>
                      <a:rPr lang="vi-VN" sz="1500" i="1" smtClean="0">
                        <a:latin typeface="Cambria Math" panose="02040503050406030204" pitchFamily="18" charset="0"/>
                      </a:rPr>
                      <m:t>𝑥</m:t>
                    </m:r>
                    <m:r>
                      <a:rPr lang="vi-VN" sz="1500" i="1" smtClean="0">
                        <a:latin typeface="Cambria Math" panose="02040503050406030204" pitchFamily="18" charset="0"/>
                      </a:rPr>
                      <m:t> ≥ </m:t>
                    </m:r>
                    <m:r>
                      <a:rPr lang="vi-VN" sz="1500" i="1">
                        <a:latin typeface="Cambria Math" panose="02040503050406030204" pitchFamily="18" charset="0"/>
                      </a:rPr>
                      <m:t>200</m:t>
                    </m:r>
                  </m:oMath>
                </a14:m>
                <a:r>
                  <a:rPr lang="vi-VN" sz="1500" smtClean="0"/>
                  <a:t>.</a:t>
                </a:r>
                <a:endParaRPr lang="en-US" sz="1500" smtClean="0"/>
              </a:p>
              <a:p>
                <a:pPr lvl="0" algn="just">
                  <a:lnSpc>
                    <a:spcPct val="150000"/>
                  </a:lnSpc>
                </a:pPr>
                <a14:m>
                  <m:oMathPara xmlns:m="http://schemas.openxmlformats.org/officeDocument/2006/math">
                    <m:oMathParaPr>
                      <m:jc m:val="left"/>
                    </m:oMathParaPr>
                    <m:oMath xmlns:m="http://schemas.openxmlformats.org/officeDocument/2006/math">
                      <m:r>
                        <m:rPr>
                          <m:nor/>
                        </m:rPr>
                        <a:rPr lang="vi-VN" sz="1500"/>
                        <m:t>Ta</m:t>
                      </m:r>
                      <m:r>
                        <m:rPr>
                          <m:nor/>
                        </m:rPr>
                        <a:rPr lang="vi-VN" sz="1500"/>
                        <m:t> </m:t>
                      </m:r>
                      <m:r>
                        <m:rPr>
                          <m:nor/>
                        </m:rPr>
                        <a:rPr lang="vi-VN" sz="1500"/>
                        <m:t>c</m:t>
                      </m:r>
                      <m:r>
                        <m:rPr>
                          <m:nor/>
                        </m:rPr>
                        <a:rPr lang="vi-VN" sz="1500"/>
                        <m:t>ó </m:t>
                      </m:r>
                      <m:sSup>
                        <m:sSupPr>
                          <m:ctrlPr>
                            <a:rPr lang="vi-VN" sz="1500" i="1">
                              <a:latin typeface="Cambria Math" panose="02040503050406030204" pitchFamily="18" charset="0"/>
                            </a:rPr>
                          </m:ctrlPr>
                        </m:sSupPr>
                        <m:e>
                          <m:r>
                            <a:rPr lang="vi-VN" sz="1500" i="1">
                              <a:latin typeface="Cambria Math" panose="02040503050406030204" pitchFamily="18" charset="0"/>
                            </a:rPr>
                            <m:t>𝑅</m:t>
                          </m:r>
                        </m:e>
                        <m:sup>
                          <m:r>
                            <a:rPr lang="vi-VN" sz="1500" i="1">
                              <a:latin typeface="Cambria Math" panose="02040503050406030204" pitchFamily="18" charset="0"/>
                            </a:rPr>
                            <m:t>′</m:t>
                          </m:r>
                        </m:sup>
                      </m:sSup>
                      <m:d>
                        <m:dPr>
                          <m:ctrlPr>
                            <a:rPr lang="vi-VN" sz="1500" i="1">
                              <a:latin typeface="Cambria Math" panose="02040503050406030204" pitchFamily="18" charset="0"/>
                            </a:rPr>
                          </m:ctrlPr>
                        </m:dPr>
                        <m:e>
                          <m:r>
                            <a:rPr lang="vi-VN" sz="1500" i="1">
                              <a:latin typeface="Cambria Math" panose="02040503050406030204" pitchFamily="18" charset="0"/>
                            </a:rPr>
                            <m:t>𝑥</m:t>
                          </m:r>
                        </m:e>
                      </m:d>
                      <m:r>
                        <a:rPr lang="vi-VN" sz="1500" i="1">
                          <a:latin typeface="Cambria Math" panose="02040503050406030204" pitchFamily="18" charset="0"/>
                        </a:rPr>
                        <m:t>=</m:t>
                      </m:r>
                      <m:r>
                        <a:rPr lang="vi-VN" sz="1500" i="1">
                          <a:latin typeface="Cambria Math" panose="02040503050406030204" pitchFamily="18" charset="0"/>
                        </a:rPr>
                        <m:t>200</m:t>
                      </m:r>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2</m:t>
                          </m:r>
                        </m:den>
                      </m:f>
                      <m:r>
                        <a:rPr lang="vi-VN" sz="1500" i="1">
                          <a:latin typeface="Cambria Math" panose="02040503050406030204" pitchFamily="18" charset="0"/>
                        </a:rPr>
                        <m:t>𝑥</m:t>
                      </m:r>
                      <m:r>
                        <a:rPr lang="vi-VN" sz="1500" i="1">
                          <a:latin typeface="Cambria Math" panose="02040503050406030204" pitchFamily="18" charset="0"/>
                        </a:rPr>
                        <m:t>; </m:t>
                      </m:r>
                      <m:sSup>
                        <m:sSupPr>
                          <m:ctrlPr>
                            <a:rPr lang="vi-VN" sz="1500" i="1">
                              <a:latin typeface="Cambria Math" panose="02040503050406030204" pitchFamily="18" charset="0"/>
                            </a:rPr>
                          </m:ctrlPr>
                        </m:sSupPr>
                        <m:e>
                          <m:r>
                            <a:rPr lang="vi-VN" sz="1500" i="1">
                              <a:latin typeface="Cambria Math" panose="02040503050406030204" pitchFamily="18" charset="0"/>
                            </a:rPr>
                            <m:t>𝑅</m:t>
                          </m:r>
                        </m:e>
                        <m:sup>
                          <m:r>
                            <a:rPr lang="vi-VN" sz="1500" i="1">
                              <a:latin typeface="Cambria Math" panose="02040503050406030204" pitchFamily="18" charset="0"/>
                            </a:rPr>
                            <m:t>′</m:t>
                          </m:r>
                        </m:sup>
                      </m:sSup>
                      <m:d>
                        <m:dPr>
                          <m:ctrlPr>
                            <a:rPr lang="vi-VN" sz="1500" i="1">
                              <a:latin typeface="Cambria Math" panose="02040503050406030204" pitchFamily="18" charset="0"/>
                            </a:rPr>
                          </m:ctrlPr>
                        </m:dPr>
                        <m:e>
                          <m:r>
                            <a:rPr lang="vi-VN" sz="1500" i="1">
                              <a:latin typeface="Cambria Math" panose="02040503050406030204" pitchFamily="18" charset="0"/>
                            </a:rPr>
                            <m:t>𝑥</m:t>
                          </m:r>
                        </m:e>
                      </m:d>
                      <m:r>
                        <a:rPr lang="vi-VN" sz="1500" i="1">
                          <a:latin typeface="Cambria Math" panose="02040503050406030204" pitchFamily="18" charset="0"/>
                        </a:rPr>
                        <m:t>=</m:t>
                      </m:r>
                      <m:r>
                        <a:rPr lang="vi-VN" sz="1500" i="1">
                          <a:latin typeface="Cambria Math" panose="02040503050406030204" pitchFamily="18" charset="0"/>
                        </a:rPr>
                        <m:t>0</m:t>
                      </m:r>
                      <m:r>
                        <a:rPr lang="vi-VN" sz="1500" i="1">
                          <a:latin typeface="Cambria Math" panose="02040503050406030204" pitchFamily="18" charset="0"/>
                        </a:rPr>
                        <m:t> </m:t>
                      </m:r>
                      <m:r>
                        <m:rPr>
                          <m:nor/>
                        </m:rPr>
                        <a:rPr lang="vi-VN" sz="1500"/>
                        <m:t>khi</m:t>
                      </m:r>
                      <m:r>
                        <a:rPr lang="en-US" sz="1500" b="0" i="1" smtClean="0">
                          <a:latin typeface="Cambria Math" panose="02040503050406030204" pitchFamily="18" charset="0"/>
                        </a:rPr>
                        <m:t> </m:t>
                      </m:r>
                      <m:r>
                        <a:rPr lang="vi-VN" sz="1500" i="1" smtClean="0">
                          <a:latin typeface="Cambria Math" panose="02040503050406030204" pitchFamily="18" charset="0"/>
                        </a:rPr>
                        <m:t>𝑥</m:t>
                      </m:r>
                      <m:r>
                        <a:rPr lang="vi-VN" sz="1500" i="1" smtClean="0">
                          <a:latin typeface="Cambria Math" panose="02040503050406030204" pitchFamily="18" charset="0"/>
                        </a:rPr>
                        <m:t>=</m:t>
                      </m:r>
                      <m:r>
                        <a:rPr lang="vi-VN" sz="1500" i="1" smtClean="0">
                          <a:latin typeface="Cambria Math" panose="02040503050406030204" pitchFamily="18" charset="0"/>
                        </a:rPr>
                        <m:t>400</m:t>
                      </m:r>
                      <m:r>
                        <a:rPr lang="vi-VN" sz="1500" i="1">
                          <a:latin typeface="Cambria Math" panose="02040503050406030204" pitchFamily="18" charset="0"/>
                        </a:rPr>
                        <m:t>. </m:t>
                      </m:r>
                    </m:oMath>
                  </m:oMathPara>
                </a14:m>
                <a:endParaRPr lang="en-US" sz="1500" smtClean="0"/>
              </a:p>
              <a:p>
                <a:pPr lvl="0" algn="just">
                  <a:lnSpc>
                    <a:spcPct val="150000"/>
                  </a:lnSpc>
                </a:pPr>
                <a:r>
                  <a:rPr lang="vi-VN" sz="1500" smtClean="0"/>
                  <a:t>Sử </a:t>
                </a:r>
                <a:r>
                  <a:rPr lang="vi-VN" sz="1500"/>
                  <a:t>dụng quy tắc xét dấu đạo </a:t>
                </a:r>
                <a:r>
                  <a:rPr lang="vi-VN" sz="1500"/>
                  <a:t>hàm </a:t>
                </a:r>
                <a:r>
                  <a:rPr lang="vi-VN" sz="1500" smtClean="0"/>
                  <a:t>bậc</a:t>
                </a:r>
                <a:r>
                  <a:rPr lang="en-US" sz="1500" smtClean="0"/>
                  <a:t> </a:t>
                </a:r>
                <a:r>
                  <a:rPr lang="vi-VN" sz="1500" smtClean="0"/>
                  <a:t>nhất </a:t>
                </a:r>
                <a:r>
                  <a:rPr lang="vi-VN" sz="1500"/>
                  <a:t>của hàm số, ta thấy </a:t>
                </a:r>
                <a14:m>
                  <m:oMath xmlns:m="http://schemas.openxmlformats.org/officeDocument/2006/math">
                    <m:r>
                      <a:rPr lang="vi-VN" sz="1500" i="1" smtClean="0">
                        <a:latin typeface="Cambria Math" panose="02040503050406030204" pitchFamily="18" charset="0"/>
                      </a:rPr>
                      <m:t>𝑅</m:t>
                    </m:r>
                    <m:r>
                      <a:rPr lang="vi-VN" sz="1500" i="1" smtClean="0">
                        <a:latin typeface="Cambria Math" panose="02040503050406030204" pitchFamily="18" charset="0"/>
                      </a:rPr>
                      <m:t>(</m:t>
                    </m:r>
                    <m:r>
                      <a:rPr lang="vi-VN" sz="1500" i="1" smtClean="0">
                        <a:latin typeface="Cambria Math" panose="02040503050406030204" pitchFamily="18" charset="0"/>
                      </a:rPr>
                      <m:t>400</m:t>
                    </m:r>
                    <m:r>
                      <a:rPr lang="vi-VN" sz="1500" i="1" smtClean="0">
                        <a:latin typeface="Cambria Math" panose="02040503050406030204" pitchFamily="18" charset="0"/>
                      </a:rPr>
                      <m:t>)=</m:t>
                    </m:r>
                    <m:r>
                      <a:rPr lang="vi-VN" sz="1500" i="1" smtClean="0">
                        <a:latin typeface="Cambria Math" panose="02040503050406030204" pitchFamily="18" charset="0"/>
                      </a:rPr>
                      <m:t>40</m:t>
                    </m:r>
                    <m:r>
                      <a:rPr lang="vi-VN" sz="1500" i="1" smtClean="0">
                        <a:latin typeface="Cambria Math" panose="02040503050406030204" pitchFamily="18" charset="0"/>
                      </a:rPr>
                      <m:t> </m:t>
                    </m:r>
                    <m:r>
                      <a:rPr lang="vi-VN" sz="1500" i="1" smtClean="0">
                        <a:latin typeface="Cambria Math" panose="02040503050406030204" pitchFamily="18" charset="0"/>
                      </a:rPr>
                      <m:t>000</m:t>
                    </m:r>
                  </m:oMath>
                </a14:m>
                <a:r>
                  <a:rPr lang="en-US" sz="1500" smtClean="0"/>
                  <a:t> </a:t>
                </a:r>
                <a:r>
                  <a:rPr lang="vi-VN" sz="1500"/>
                  <a:t>là giá trị lớn nhất của hàm doanh thu, </a:t>
                </a:r>
                <a:r>
                  <a:rPr lang="vi-VN" sz="1500"/>
                  <a:t>đạt </a:t>
                </a:r>
                <a:r>
                  <a:rPr lang="vi-VN" sz="1500" smtClean="0"/>
                  <a:t>được</a:t>
                </a:r>
                <a:r>
                  <a:rPr lang="en-US" sz="1500" smtClean="0"/>
                  <a:t> </a:t>
                </a:r>
                <a:r>
                  <a:rPr lang="vi-VN" sz="1500" smtClean="0"/>
                  <a:t>khi </a:t>
                </a:r>
                <a14:m>
                  <m:oMath xmlns:m="http://schemas.openxmlformats.org/officeDocument/2006/math">
                    <m:r>
                      <a:rPr lang="vi-VN" sz="1500" i="1" smtClean="0">
                        <a:latin typeface="Cambria Math" panose="02040503050406030204" pitchFamily="18" charset="0"/>
                      </a:rPr>
                      <m:t>𝑥</m:t>
                    </m:r>
                    <m:r>
                      <a:rPr lang="vi-VN" sz="1500" i="1" smtClean="0">
                        <a:latin typeface="Cambria Math" panose="02040503050406030204" pitchFamily="18" charset="0"/>
                      </a:rPr>
                      <m:t> = </m:t>
                    </m:r>
                    <m:r>
                      <a:rPr lang="vi-VN" sz="1500" i="1" smtClean="0">
                        <a:latin typeface="Cambria Math" panose="02040503050406030204" pitchFamily="18" charset="0"/>
                      </a:rPr>
                      <m:t>400</m:t>
                    </m:r>
                    <m:r>
                      <a:rPr lang="vi-VN" sz="1500" i="1">
                        <a:latin typeface="Cambria Math" panose="02040503050406030204" pitchFamily="18" charset="0"/>
                      </a:rPr>
                      <m:t>. </m:t>
                    </m:r>
                  </m:oMath>
                </a14:m>
                <a:endParaRPr lang="en-US" sz="1500" smtClean="0"/>
              </a:p>
              <a:p>
                <a:pPr lvl="0" algn="just">
                  <a:lnSpc>
                    <a:spcPct val="150000"/>
                  </a:lnSpc>
                </a:pPr>
                <a:r>
                  <a:rPr lang="vi-VN" sz="1500" smtClean="0"/>
                  <a:t>Khi </a:t>
                </a:r>
                <a:r>
                  <a:rPr lang="vi-VN" sz="1500"/>
                  <a:t>đó giá của một chiếc máy sấy tóc là </a:t>
                </a:r>
                <a14:m>
                  <m:oMath xmlns:m="http://schemas.openxmlformats.org/officeDocument/2006/math">
                    <m:r>
                      <a:rPr lang="vi-VN" sz="1500" i="1" smtClean="0">
                        <a:latin typeface="Cambria Math" panose="02040503050406030204" pitchFamily="18" charset="0"/>
                      </a:rPr>
                      <m:t>𝑝</m:t>
                    </m:r>
                    <m:r>
                      <a:rPr lang="vi-VN" sz="1500" i="1" smtClean="0">
                        <a:latin typeface="Cambria Math" panose="02040503050406030204" pitchFamily="18" charset="0"/>
                      </a:rPr>
                      <m:t>(</m:t>
                    </m:r>
                    <m:r>
                      <a:rPr lang="vi-VN" sz="1500" i="1" smtClean="0">
                        <a:latin typeface="Cambria Math" panose="02040503050406030204" pitchFamily="18" charset="0"/>
                      </a:rPr>
                      <m:t>400</m:t>
                    </m:r>
                    <m:r>
                      <a:rPr lang="vi-VN" sz="1500" i="1" smtClean="0">
                        <a:latin typeface="Cambria Math" panose="02040503050406030204" pitchFamily="18" charset="0"/>
                      </a:rPr>
                      <m:t>)=</m:t>
                    </m:r>
                    <m:r>
                      <a:rPr lang="vi-VN" sz="1500" i="1" smtClean="0">
                        <a:latin typeface="Cambria Math" panose="02040503050406030204" pitchFamily="18" charset="0"/>
                      </a:rPr>
                      <m:t>100</m:t>
                    </m:r>
                    <m:r>
                      <a:rPr lang="vi-VN" sz="1500" i="1" smtClean="0">
                        <a:latin typeface="Cambria Math" panose="02040503050406030204" pitchFamily="18" charset="0"/>
                      </a:rPr>
                      <m:t> </m:t>
                    </m:r>
                  </m:oMath>
                </a14:m>
                <a:r>
                  <a:rPr lang="vi-VN" sz="1500"/>
                  <a:t>nghìn đồng</a:t>
                </a:r>
                <a:r>
                  <a:rPr lang="vi-VN" sz="1500"/>
                  <a:t>. </a:t>
                </a:r>
                <a:endParaRPr lang="en-US" sz="1500" smtClean="0"/>
              </a:p>
              <a:p>
                <a:pPr lvl="0" algn="just">
                  <a:lnSpc>
                    <a:spcPct val="150000"/>
                  </a:lnSpc>
                </a:pPr>
                <a:r>
                  <a:rPr lang="vi-VN" sz="1500" smtClean="0"/>
                  <a:t>Tức là</a:t>
                </a:r>
                <a:r>
                  <a:rPr lang="en-US" sz="1500" smtClean="0"/>
                  <a:t> </a:t>
                </a:r>
                <a:r>
                  <a:rPr lang="vi-VN" sz="1500" smtClean="0"/>
                  <a:t>một </a:t>
                </a:r>
                <a:r>
                  <a:rPr lang="vi-VN" sz="1500"/>
                  <a:t>chiếc máy sấy tóc giảm giá 50 nghìn đồng</a:t>
                </a:r>
                <a:r>
                  <a:rPr lang="vi-VN" sz="1500"/>
                  <a:t>. </a:t>
                </a:r>
                <a:endParaRPr lang="en-US" sz="1500" smtClean="0"/>
              </a:p>
              <a:p>
                <a:pPr lvl="0" algn="just">
                  <a:lnSpc>
                    <a:spcPct val="150000"/>
                  </a:lnSpc>
                </a:pPr>
                <a:r>
                  <a:rPr lang="vi-VN" sz="1500" smtClean="0"/>
                  <a:t>Vậy </a:t>
                </a:r>
                <a:r>
                  <a:rPr lang="vi-VN" sz="1500"/>
                  <a:t>để tối đa hoá doanh thu, </a:t>
                </a:r>
                <a:r>
                  <a:rPr lang="vi-VN" sz="1500"/>
                  <a:t>cửa </a:t>
                </a:r>
                <a:r>
                  <a:rPr lang="vi-VN" sz="1500" smtClean="0"/>
                  <a:t>h</a:t>
                </a:r>
                <a:r>
                  <a:rPr lang="en-US" sz="1500"/>
                  <a:t>à</a:t>
                </a:r>
                <a:r>
                  <a:rPr lang="vi-VN" sz="1500" smtClean="0"/>
                  <a:t>ng</a:t>
                </a:r>
                <a:r>
                  <a:rPr lang="en-US" sz="1500" smtClean="0"/>
                  <a:t> </a:t>
                </a:r>
                <a:r>
                  <a:rPr lang="vi-VN" sz="1500" smtClean="0"/>
                  <a:t>nên </a:t>
                </a:r>
                <a:r>
                  <a:rPr lang="vi-VN" sz="1500"/>
                  <a:t>giảm giá 50 nghìn đồng.</a:t>
                </a:r>
                <a:endParaRPr kumimoji="0" lang="en-US" sz="1500" b="0" i="0" u="none" strike="noStrike" kern="0" cap="none" spc="0" normalizeH="0" baseline="0" noProof="0" smtClean="0">
                  <a:ln>
                    <a:noFill/>
                  </a:ln>
                  <a:solidFill>
                    <a:srgbClr val="000000"/>
                  </a:solidFill>
                  <a:effectLst/>
                  <a:uLnTx/>
                  <a:uFillTx/>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458192" y="948955"/>
                <a:ext cx="8327999" cy="3943644"/>
              </a:xfrm>
              <a:prstGeom prst="rect">
                <a:avLst/>
              </a:prstGeom>
              <a:blipFill>
                <a:blip r:embed="rId3"/>
                <a:stretch>
                  <a:fillRect l="-293" r="-29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rot="20690303">
            <a:off x="7712615" y="4263484"/>
            <a:ext cx="1069196" cy="69261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58192" y="283099"/>
                <a:ext cx="8192827" cy="742063"/>
              </a:xfrm>
              <a:prstGeom prst="rect">
                <a:avLst/>
              </a:prstGeom>
            </p:spPr>
            <p:txBody>
              <a:bodyPr wrap="square">
                <a:spAutoFit/>
              </a:bodyPr>
              <a:lstStyle/>
              <a:p>
                <a:pPr lvl="0" algn="just">
                  <a:lnSpc>
                    <a:spcPct val="150000"/>
                  </a:lnSpc>
                </a:pPr>
                <a:r>
                  <a:rPr lang="en-US" sz="1500" smtClean="0"/>
                  <a:t>           </a:t>
                </a:r>
                <a:r>
                  <a:rPr lang="vi-VN" sz="1500" smtClean="0"/>
                  <a:t>Khi </a:t>
                </a:r>
                <a:r>
                  <a:rPr lang="vi-VN" sz="1500"/>
                  <a:t>đó số lượng máy sấy tóc bán ra </a:t>
                </a:r>
                <a14:m>
                  <m:oMath xmlns:m="http://schemas.openxmlformats.org/officeDocument/2006/math">
                    <m:r>
                      <a:rPr lang="vi-VN" sz="1500" i="1">
                        <a:latin typeface="Cambria Math" panose="02040503050406030204" pitchFamily="18" charset="0"/>
                      </a:rPr>
                      <m:t>𝑥</m:t>
                    </m:r>
                    <m:r>
                      <a:rPr lang="vi-VN" sz="1500" i="1">
                        <a:latin typeface="Cambria Math" panose="02040503050406030204" pitchFamily="18" charset="0"/>
                      </a:rPr>
                      <m:t> (</m:t>
                    </m:r>
                    <m:r>
                      <a:rPr lang="vi-VN" sz="1500" i="1">
                        <a:latin typeface="Cambria Math" panose="02040503050406030204" pitchFamily="18" charset="0"/>
                      </a:rPr>
                      <m:t>𝑥</m:t>
                    </m:r>
                    <m:r>
                      <a:rPr lang="vi-VN" sz="1500" i="1">
                        <a:latin typeface="Cambria Math" panose="02040503050406030204" pitchFamily="18" charset="0"/>
                      </a:rPr>
                      <m:t>≥</m:t>
                    </m:r>
                    <m:r>
                      <a:rPr lang="vi-VN" sz="1500" i="1">
                        <a:latin typeface="Cambria Math" panose="02040503050406030204" pitchFamily="18" charset="0"/>
                      </a:rPr>
                      <m:t>200</m:t>
                    </m:r>
                    <m:r>
                      <a:rPr lang="vi-VN" sz="1500" i="1">
                        <a:latin typeface="Cambria Math" panose="02040503050406030204" pitchFamily="18" charset="0"/>
                      </a:rPr>
                      <m:t>),</m:t>
                    </m:r>
                  </m:oMath>
                </a14:m>
                <a:r>
                  <a:rPr lang="en-US" sz="1500"/>
                  <a:t> </a:t>
                </a:r>
                <a:r>
                  <a:rPr lang="vi-VN" sz="1500"/>
                  <a:t>tăng thêm so với </a:t>
                </a:r>
                <a14:m>
                  <m:oMath xmlns:m="http://schemas.openxmlformats.org/officeDocument/2006/math">
                    <m:r>
                      <a:rPr lang="vi-VN" sz="1500" i="1">
                        <a:latin typeface="Cambria Math" panose="02040503050406030204" pitchFamily="18" charset="0"/>
                      </a:rPr>
                      <m:t>200</m:t>
                    </m:r>
                  </m:oMath>
                </a14:m>
                <a:r>
                  <a:rPr lang="vi-VN" sz="1500"/>
                  <a:t> chiếc là </a:t>
                </a:r>
                <a14:m>
                  <m:oMath xmlns:m="http://schemas.openxmlformats.org/officeDocument/2006/math">
                    <m:r>
                      <a:rPr lang="vi-VN" sz="1500" i="1">
                        <a:latin typeface="Cambria Math" panose="02040503050406030204" pitchFamily="18" charset="0"/>
                      </a:rPr>
                      <m:t>𝑥</m:t>
                    </m:r>
                    <m:r>
                      <a:rPr lang="vi-VN" sz="1500" i="1">
                        <a:latin typeface="Cambria Math" panose="02040503050406030204" pitchFamily="18" charset="0"/>
                      </a:rPr>
                      <m:t>−</m:t>
                    </m:r>
                    <m:r>
                      <a:rPr lang="vi-VN" sz="1500" i="1">
                        <a:latin typeface="Cambria Math" panose="02040503050406030204" pitchFamily="18" charset="0"/>
                      </a:rPr>
                      <m:t>200</m:t>
                    </m:r>
                  </m:oMath>
                </a14:m>
                <a:r>
                  <a:rPr lang="en-US" sz="1500"/>
                  <a:t> </a:t>
                </a:r>
                <a:r>
                  <a:rPr lang="vi-VN" sz="1500"/>
                  <a:t>(nghìn đồng).</a:t>
                </a:r>
                <a:r>
                  <a:rPr lang="en-US" sz="1500"/>
                  <a:t> </a:t>
                </a:r>
              </a:p>
            </p:txBody>
          </p:sp>
        </mc:Choice>
        <mc:Fallback>
          <p:sp>
            <p:nvSpPr>
              <p:cNvPr id="6" name="Rectangle 5"/>
              <p:cNvSpPr>
                <a:spLocks noRot="1" noChangeAspect="1" noMove="1" noResize="1" noEditPoints="1" noAdjustHandles="1" noChangeArrowheads="1" noChangeShapeType="1" noTextEdit="1"/>
              </p:cNvSpPr>
              <p:nvPr/>
            </p:nvSpPr>
            <p:spPr>
              <a:xfrm>
                <a:off x="458192" y="283099"/>
                <a:ext cx="8192827" cy="742063"/>
              </a:xfrm>
              <a:prstGeom prst="rect">
                <a:avLst/>
              </a:prstGeom>
              <a:blipFill>
                <a:blip r:embed="rId5"/>
                <a:stretch>
                  <a:fillRect l="-298" b="-8197"/>
                </a:stretch>
              </a:blipFill>
            </p:spPr>
            <p:txBody>
              <a:bodyPr/>
              <a:lstStyle/>
              <a:p>
                <a:r>
                  <a:rPr lang="en-US">
                    <a:noFill/>
                  </a:rPr>
                  <a:t> </a:t>
                </a:r>
              </a:p>
            </p:txBody>
          </p:sp>
        </mc:Fallback>
      </mc:AlternateContent>
    </p:spTree>
    <p:extLst>
      <p:ext uri="{BB962C8B-B14F-4D97-AF65-F5344CB8AC3E}">
        <p14:creationId xmlns:p14="http://schemas.microsoft.com/office/powerpoint/2010/main" val="3624729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up)">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up)">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up)">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270343" y="206735"/>
            <a:ext cx="8611263" cy="4723075"/>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11" name="Rectangle 10"/>
          <p:cNvSpPr/>
          <p:nvPr/>
        </p:nvSpPr>
        <p:spPr>
          <a:xfrm>
            <a:off x="567025" y="391633"/>
            <a:ext cx="8017898" cy="3385927"/>
          </a:xfrm>
          <a:prstGeom prst="rect">
            <a:avLst/>
          </a:prstGeom>
        </p:spPr>
        <p:txBody>
          <a:bodyPr wrap="square">
            <a:spAutoFit/>
          </a:bodyPr>
          <a:lstStyle/>
          <a:p>
            <a:pPr algn="just">
              <a:lnSpc>
                <a:spcPct val="160000"/>
              </a:lnSpc>
            </a:pPr>
            <a:r>
              <a:rPr lang="vi-VN" sz="1700" b="1" smtClean="0">
                <a:solidFill>
                  <a:srgbClr val="C00000"/>
                </a:solidFill>
              </a:rPr>
              <a:t>Ví </a:t>
            </a:r>
            <a:r>
              <a:rPr lang="vi-VN" sz="1700" b="1">
                <a:solidFill>
                  <a:srgbClr val="C00000"/>
                </a:solidFill>
              </a:rPr>
              <a:t>dụ </a:t>
            </a:r>
            <a:r>
              <a:rPr lang="en-US" sz="1700" b="1" smtClean="0">
                <a:solidFill>
                  <a:srgbClr val="C00000"/>
                </a:solidFill>
              </a:rPr>
              <a:t>4</a:t>
            </a:r>
            <a:r>
              <a:rPr lang="vi-VN" sz="1700" b="1" smtClean="0">
                <a:solidFill>
                  <a:srgbClr val="C00000"/>
                </a:solidFill>
              </a:rPr>
              <a:t>. </a:t>
            </a:r>
            <a:r>
              <a:rPr lang="vi-VN" sz="1700"/>
              <a:t>Nhân dịp Ngày Quốc tế phụ </a:t>
            </a:r>
            <a:r>
              <a:rPr lang="vi-VN" sz="1700"/>
              <a:t>nữ </a:t>
            </a:r>
            <a:r>
              <a:rPr lang="vi-VN" sz="1700" smtClean="0"/>
              <a:t>8</a:t>
            </a:r>
            <a:r>
              <a:rPr lang="en-US" sz="1700" smtClean="0"/>
              <a:t> – </a:t>
            </a:r>
            <a:r>
              <a:rPr lang="vi-VN" sz="1700" smtClean="0"/>
              <a:t>3</a:t>
            </a:r>
            <a:r>
              <a:rPr lang="vi-VN" sz="1700"/>
              <a:t>, câu lạc bộ mĩ thuật của An muốn tổ </a:t>
            </a:r>
            <a:r>
              <a:rPr lang="vi-VN" sz="1700"/>
              <a:t>chức </a:t>
            </a:r>
            <a:r>
              <a:rPr lang="vi-VN" sz="1700" smtClean="0"/>
              <a:t>kinh</a:t>
            </a:r>
            <a:r>
              <a:rPr lang="en-US" sz="1700" smtClean="0"/>
              <a:t> </a:t>
            </a:r>
            <a:r>
              <a:rPr lang="vi-VN" sz="1700" smtClean="0"/>
              <a:t>doanh </a:t>
            </a:r>
            <a:r>
              <a:rPr lang="vi-VN" sz="1700"/>
              <a:t>thiệp chúc mừng </a:t>
            </a:r>
            <a:r>
              <a:rPr lang="vi-VN" sz="1700"/>
              <a:t>ngày </a:t>
            </a:r>
            <a:r>
              <a:rPr lang="vi-VN" sz="1700" smtClean="0"/>
              <a:t>8</a:t>
            </a:r>
            <a:r>
              <a:rPr lang="en-US" sz="1700" smtClean="0"/>
              <a:t> </a:t>
            </a:r>
            <a:r>
              <a:rPr lang="en-US" sz="1700"/>
              <a:t>– </a:t>
            </a:r>
            <a:r>
              <a:rPr lang="vi-VN" sz="1700"/>
              <a:t>3 </a:t>
            </a:r>
            <a:r>
              <a:rPr lang="vi-VN" sz="1700" smtClean="0"/>
              <a:t>để </a:t>
            </a:r>
            <a:r>
              <a:rPr lang="vi-VN" sz="1700"/>
              <a:t>gây quỹ sinh hoạt cho câu lạc bộ. Mỗi tấm thiệp </a:t>
            </a:r>
            <a:r>
              <a:rPr lang="vi-VN" sz="1700"/>
              <a:t>mua </a:t>
            </a:r>
            <a:r>
              <a:rPr lang="vi-VN" sz="1700" smtClean="0"/>
              <a:t>về</a:t>
            </a:r>
            <a:r>
              <a:rPr lang="en-US" sz="1700" smtClean="0"/>
              <a:t> </a:t>
            </a:r>
            <a:r>
              <a:rPr lang="vi-VN" sz="1700" smtClean="0"/>
              <a:t>với </a:t>
            </a:r>
            <a:r>
              <a:rPr lang="vi-VN" sz="1700"/>
              <a:t>giá 8 nghìn đồng. Các bạn trong câu lạc bộ sẽ sáng tác thêm nội dung </a:t>
            </a:r>
            <a:r>
              <a:rPr lang="vi-VN" sz="1700"/>
              <a:t>của </a:t>
            </a:r>
            <a:r>
              <a:rPr lang="vi-VN" sz="1700" smtClean="0"/>
              <a:t>thiệp</a:t>
            </a:r>
            <a:r>
              <a:rPr lang="en-US" sz="1700" smtClean="0"/>
              <a:t> </a:t>
            </a:r>
            <a:r>
              <a:rPr lang="vi-VN" sz="1700" smtClean="0"/>
              <a:t>(vẽ them</a:t>
            </a:r>
            <a:r>
              <a:rPr lang="en-US" sz="1700" smtClean="0"/>
              <a:t> </a:t>
            </a:r>
            <a:r>
              <a:rPr lang="vi-VN" sz="1700" smtClean="0"/>
              <a:t>hình </a:t>
            </a:r>
            <a:r>
              <a:rPr lang="vi-VN" sz="1700"/>
              <a:t>ảnh người, hoa cỏ, lời chúc, ... ) và sau đó bán lại. Với mức giá bán 20 nghìn </a:t>
            </a:r>
            <a:r>
              <a:rPr lang="vi-VN" sz="1700"/>
              <a:t>đồng </a:t>
            </a:r>
            <a:r>
              <a:rPr lang="vi-VN" sz="1700" smtClean="0"/>
              <a:t>cho</a:t>
            </a:r>
            <a:r>
              <a:rPr lang="en-US" sz="1700" smtClean="0"/>
              <a:t> </a:t>
            </a:r>
            <a:r>
              <a:rPr lang="vi-VN" sz="1700" smtClean="0"/>
              <a:t>1 </a:t>
            </a:r>
            <a:r>
              <a:rPr lang="vi-VN" sz="1700"/>
              <a:t>tấm thiệp, câu lạc bộ có thể bán được 500 chiếc. Nếu giảm giá bán 1 nghìn đồng </a:t>
            </a:r>
            <a:r>
              <a:rPr lang="vi-VN" sz="1700"/>
              <a:t>mỗi </a:t>
            </a:r>
            <a:r>
              <a:rPr lang="vi-VN" sz="1700" smtClean="0"/>
              <a:t>tấm</a:t>
            </a:r>
            <a:r>
              <a:rPr lang="en-US" sz="1700" smtClean="0"/>
              <a:t> </a:t>
            </a:r>
            <a:r>
              <a:rPr lang="vi-VN" sz="1700" smtClean="0"/>
              <a:t>thiệp </a:t>
            </a:r>
            <a:r>
              <a:rPr lang="vi-VN" sz="1700"/>
              <a:t>thì số lượng hàng bán ra tăng thêm 50 chiếc. Vậy câu lạc bộ nên để giá bán </a:t>
            </a:r>
            <a:r>
              <a:rPr lang="vi-VN" sz="1700"/>
              <a:t>như </a:t>
            </a:r>
            <a:r>
              <a:rPr lang="vi-VN" sz="1700" smtClean="0"/>
              <a:t>thế</a:t>
            </a:r>
            <a:r>
              <a:rPr lang="en-US" sz="1700" smtClean="0"/>
              <a:t> </a:t>
            </a:r>
            <a:r>
              <a:rPr lang="vi-VN" sz="1700" smtClean="0"/>
              <a:t>nào </a:t>
            </a:r>
            <a:r>
              <a:rPr lang="vi-VN" sz="1700"/>
              <a:t>để gây được nhiều quỹ sinh hoạt nhất?</a:t>
            </a:r>
            <a:endParaRPr lang="en-US" sz="1700"/>
          </a:p>
        </p:txBody>
      </p:sp>
      <p:pic>
        <p:nvPicPr>
          <p:cNvPr id="3" name="Picture 2"/>
          <p:cNvPicPr>
            <a:picLocks noChangeAspect="1"/>
          </p:cNvPicPr>
          <p:nvPr/>
        </p:nvPicPr>
        <p:blipFill>
          <a:blip r:embed="rId3"/>
          <a:stretch>
            <a:fillRect/>
          </a:stretch>
        </p:blipFill>
        <p:spPr>
          <a:xfrm>
            <a:off x="734266" y="4667615"/>
            <a:ext cx="1523904" cy="301950"/>
          </a:xfrm>
          <a:prstGeom prst="rect">
            <a:avLst/>
          </a:prstGeom>
        </p:spPr>
      </p:pic>
      <p:pic>
        <p:nvPicPr>
          <p:cNvPr id="4" name="Picture 3"/>
          <p:cNvPicPr>
            <a:picLocks noChangeAspect="1"/>
          </p:cNvPicPr>
          <p:nvPr/>
        </p:nvPicPr>
        <p:blipFill>
          <a:blip r:embed="rId4"/>
          <a:stretch>
            <a:fillRect/>
          </a:stretch>
        </p:blipFill>
        <p:spPr>
          <a:xfrm rot="21329156">
            <a:off x="7362717" y="3752526"/>
            <a:ext cx="1182377" cy="1297731"/>
          </a:xfrm>
          <a:prstGeom prst="rect">
            <a:avLst/>
          </a:prstGeom>
        </p:spPr>
      </p:pic>
    </p:spTree>
    <p:extLst>
      <p:ext uri="{BB962C8B-B14F-4D97-AF65-F5344CB8AC3E}">
        <p14:creationId xmlns:p14="http://schemas.microsoft.com/office/powerpoint/2010/main" val="15794369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194800" y="135174"/>
            <a:ext cx="8762339" cy="4858248"/>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4" name="Picture 3"/>
          <p:cNvPicPr>
            <a:picLocks noChangeAspect="1"/>
          </p:cNvPicPr>
          <p:nvPr/>
        </p:nvPicPr>
        <p:blipFill>
          <a:blip r:embed="rId3"/>
          <a:stretch>
            <a:fillRect/>
          </a:stretch>
        </p:blipFill>
        <p:spPr>
          <a:xfrm>
            <a:off x="7907617" y="293415"/>
            <a:ext cx="829303" cy="910211"/>
          </a:xfrm>
          <a:prstGeom prst="rect">
            <a:avLst/>
          </a:prstGeom>
        </p:spPr>
      </p:pic>
      <p:sp>
        <p:nvSpPr>
          <p:cNvPr id="6" name="Rectangle 5"/>
          <p:cNvSpPr/>
          <p:nvPr/>
        </p:nvSpPr>
        <p:spPr>
          <a:xfrm>
            <a:off x="495461" y="269562"/>
            <a:ext cx="921853" cy="3539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5" name="Rectangle 4"/>
              <p:cNvSpPr/>
              <p:nvPr/>
            </p:nvSpPr>
            <p:spPr>
              <a:xfrm>
                <a:off x="495461" y="623505"/>
                <a:ext cx="8330488" cy="4240263"/>
              </a:xfrm>
              <a:prstGeom prst="rect">
                <a:avLst/>
              </a:prstGeom>
            </p:spPr>
            <p:txBody>
              <a:bodyPr wrap="square">
                <a:spAutoFit/>
              </a:bodyPr>
              <a:lstStyle/>
              <a:p>
                <a:pPr algn="just">
                  <a:lnSpc>
                    <a:spcPct val="160000"/>
                  </a:lnSpc>
                </a:pPr>
                <a:r>
                  <a:rPr lang="vi-VN" sz="1550" smtClean="0"/>
                  <a:t>Gọi </a:t>
                </a:r>
                <a14:m>
                  <m:oMath xmlns:m="http://schemas.openxmlformats.org/officeDocument/2006/math">
                    <m:r>
                      <a:rPr lang="vi-VN" sz="1550" i="1" smtClean="0">
                        <a:latin typeface="Cambria Math" panose="02040503050406030204" pitchFamily="18" charset="0"/>
                      </a:rPr>
                      <m:t>𝑥</m:t>
                    </m:r>
                  </m:oMath>
                </a14:m>
                <a:r>
                  <a:rPr lang="vi-VN" sz="1550"/>
                  <a:t> (nghìn đồng) là số tiền giảm giá cho mỗi tấm thiệp, </a:t>
                </a:r>
                <a14:m>
                  <m:oMath xmlns:m="http://schemas.openxmlformats.org/officeDocument/2006/math">
                    <m:r>
                      <a:rPr lang="vi-VN" sz="1550" i="1" smtClean="0">
                        <a:latin typeface="Cambria Math" panose="02040503050406030204" pitchFamily="18" charset="0"/>
                      </a:rPr>
                      <m:t>0</m:t>
                    </m:r>
                    <m:r>
                      <a:rPr lang="vi-VN" sz="1550" i="1" smtClean="0">
                        <a:latin typeface="Cambria Math" panose="02040503050406030204" pitchFamily="18" charset="0"/>
                      </a:rPr>
                      <m:t>≤</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a:latin typeface="Cambria Math" panose="02040503050406030204" pitchFamily="18" charset="0"/>
                      </a:rPr>
                      <m:t>20</m:t>
                    </m:r>
                  </m:oMath>
                </a14:m>
                <a:r>
                  <a:rPr lang="vi-VN" sz="1550" smtClean="0"/>
                  <a:t>.</a:t>
                </a:r>
                <a:endParaRPr lang="en-US" sz="1550" smtClean="0"/>
              </a:p>
              <a:p>
                <a:pPr algn="just">
                  <a:lnSpc>
                    <a:spcPct val="160000"/>
                  </a:lnSpc>
                </a:pPr>
                <a:r>
                  <a:rPr lang="vi-VN" sz="1550" smtClean="0"/>
                  <a:t>Số </a:t>
                </a:r>
                <a:r>
                  <a:rPr lang="vi-VN" sz="1550"/>
                  <a:t>lượng tấm thiệp bán ra là: </a:t>
                </a:r>
                <a14:m>
                  <m:oMath xmlns:m="http://schemas.openxmlformats.org/officeDocument/2006/math">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r>
                      <a:rPr lang="vi-VN" sz="1550" i="1" smtClean="0">
                        <a:latin typeface="Cambria Math" panose="02040503050406030204" pitchFamily="18" charset="0"/>
                      </a:rPr>
                      <m:t> </m:t>
                    </m:r>
                  </m:oMath>
                </a14:m>
                <a:r>
                  <a:rPr lang="vi-VN" sz="1550"/>
                  <a:t>(</a:t>
                </a:r>
                <a:r>
                  <a:rPr lang="vi-VN" sz="1550"/>
                  <a:t>chiếc</a:t>
                </a:r>
                <a:r>
                  <a:rPr lang="vi-VN" sz="1550" smtClean="0"/>
                  <a:t>).</a:t>
                </a:r>
                <a:endParaRPr lang="en-US" sz="1550" smtClean="0"/>
              </a:p>
              <a:p>
                <a:pPr algn="just">
                  <a:lnSpc>
                    <a:spcPct val="160000"/>
                  </a:lnSpc>
                </a:pPr>
                <a:r>
                  <a:rPr lang="vi-VN" sz="1550" smtClean="0"/>
                  <a:t>Hàm </a:t>
                </a:r>
                <a:r>
                  <a:rPr lang="vi-VN" sz="1550"/>
                  <a:t>chi phí cho </a:t>
                </a:r>
                <a14:m>
                  <m:oMath xmlns:m="http://schemas.openxmlformats.org/officeDocument/2006/math">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oMath>
                </a14:m>
                <a:r>
                  <a:rPr lang="vi-VN" sz="1550"/>
                  <a:t> tấm thiệp là </a:t>
                </a:r>
                <a14:m>
                  <m:oMath xmlns:m="http://schemas.openxmlformats.org/officeDocument/2006/math">
                    <m:r>
                      <a:rPr lang="vi-VN" sz="1550" i="1" smtClean="0">
                        <a:latin typeface="Cambria Math" panose="02040503050406030204" pitchFamily="18" charset="0"/>
                      </a:rPr>
                      <m:t>(</m:t>
                    </m:r>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8</m:t>
                    </m:r>
                  </m:oMath>
                </a14:m>
                <a:r>
                  <a:rPr lang="en-US" sz="1550" smtClean="0"/>
                  <a:t> </a:t>
                </a:r>
                <a:r>
                  <a:rPr lang="vi-VN" sz="1550"/>
                  <a:t>(nghìn </a:t>
                </a:r>
                <a:r>
                  <a:rPr lang="vi-VN" sz="1550"/>
                  <a:t>đồng</a:t>
                </a:r>
                <a:r>
                  <a:rPr lang="vi-VN" sz="1550" smtClean="0"/>
                  <a:t>).</a:t>
                </a:r>
                <a:endParaRPr lang="en-US" sz="1550" smtClean="0"/>
              </a:p>
              <a:p>
                <a:pPr algn="just">
                  <a:lnSpc>
                    <a:spcPct val="160000"/>
                  </a:lnSpc>
                </a:pPr>
                <a:r>
                  <a:rPr lang="vi-VN" sz="1550" smtClean="0"/>
                  <a:t>Hàm </a:t>
                </a:r>
                <a:r>
                  <a:rPr lang="vi-VN" sz="1550"/>
                  <a:t>doanh thu cho </a:t>
                </a:r>
                <a14:m>
                  <m:oMath xmlns:m="http://schemas.openxmlformats.org/officeDocument/2006/math">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oMath>
                </a14:m>
                <a:r>
                  <a:rPr lang="en-US" sz="1550" smtClean="0"/>
                  <a:t> </a:t>
                </a:r>
                <a:r>
                  <a:rPr lang="vi-VN" sz="1550"/>
                  <a:t>tấm </a:t>
                </a:r>
                <a:r>
                  <a:rPr lang="vi-VN" sz="1550"/>
                  <a:t>thiệp </a:t>
                </a:r>
                <a:r>
                  <a:rPr lang="vi-VN" sz="1550" smtClean="0"/>
                  <a:t>là</a:t>
                </a:r>
                <a:r>
                  <a:rPr lang="en-US" sz="1550" smtClean="0"/>
                  <a:t> </a:t>
                </a:r>
                <a14:m>
                  <m:oMath xmlns:m="http://schemas.openxmlformats.org/officeDocument/2006/math">
                    <m:d>
                      <m:dPr>
                        <m:ctrlPr>
                          <a:rPr lang="vi-VN" sz="1550" i="1" smtClean="0">
                            <a:latin typeface="Cambria Math" panose="02040503050406030204" pitchFamily="18" charset="0"/>
                          </a:rPr>
                        </m:ctrlPr>
                      </m:dPr>
                      <m:e>
                        <m:r>
                          <a:rPr lang="vi-VN" sz="1550" i="1">
                            <a:latin typeface="Cambria Math" panose="02040503050406030204" pitchFamily="18" charset="0"/>
                          </a:rPr>
                          <m:t>500</m:t>
                        </m:r>
                        <m:r>
                          <a:rPr lang="vi-VN" sz="1550" i="1">
                            <a:latin typeface="Cambria Math" panose="02040503050406030204" pitchFamily="18" charset="0"/>
                          </a:rPr>
                          <m:t>+</m:t>
                        </m:r>
                        <m:r>
                          <a:rPr lang="vi-VN" sz="1550" i="1">
                            <a:latin typeface="Cambria Math" panose="02040503050406030204" pitchFamily="18" charset="0"/>
                          </a:rPr>
                          <m:t>50</m:t>
                        </m:r>
                        <m:r>
                          <a:rPr lang="vi-VN" sz="1550" i="1">
                            <a:latin typeface="Cambria Math" panose="02040503050406030204" pitchFamily="18" charset="0"/>
                          </a:rPr>
                          <m:t>𝑥</m:t>
                        </m:r>
                      </m:e>
                    </m:d>
                    <m:r>
                      <a:rPr lang="vi-VN" sz="1550" i="1">
                        <a:latin typeface="Cambria Math" panose="02040503050406030204" pitchFamily="18" charset="0"/>
                      </a:rPr>
                      <m:t>. (</m:t>
                    </m:r>
                    <m:r>
                      <a:rPr lang="vi-VN" sz="1550" i="1">
                        <a:latin typeface="Cambria Math" panose="02040503050406030204" pitchFamily="18" charset="0"/>
                      </a:rPr>
                      <m:t>20</m:t>
                    </m:r>
                    <m:r>
                      <a:rPr lang="vi-VN" sz="1550" i="1">
                        <a:latin typeface="Cambria Math" panose="02040503050406030204" pitchFamily="18" charset="0"/>
                      </a:rPr>
                      <m:t>−</m:t>
                    </m:r>
                    <m:r>
                      <a:rPr lang="vi-VN" sz="1550" i="1">
                        <a:latin typeface="Cambria Math" panose="02040503050406030204" pitchFamily="18" charset="0"/>
                      </a:rPr>
                      <m:t>𝑥</m:t>
                    </m:r>
                    <m:r>
                      <a:rPr lang="vi-VN" sz="1550" i="1">
                        <a:latin typeface="Cambria Math" panose="02040503050406030204" pitchFamily="18" charset="0"/>
                      </a:rPr>
                      <m:t>)</m:t>
                    </m:r>
                  </m:oMath>
                </a14:m>
                <a:r>
                  <a:rPr lang="en-US" sz="1550" smtClean="0"/>
                  <a:t> </a:t>
                </a:r>
                <a:r>
                  <a:rPr lang="vi-VN" sz="1550"/>
                  <a:t>(nghìn đồng).</a:t>
                </a:r>
                <a:endParaRPr lang="en-US" sz="1550"/>
              </a:p>
              <a:p>
                <a:pPr algn="just">
                  <a:lnSpc>
                    <a:spcPct val="160000"/>
                  </a:lnSpc>
                </a:pPr>
                <a:r>
                  <a:rPr lang="vi-VN" sz="1550"/>
                  <a:t>Khi đó lợi nhuận thu </a:t>
                </a:r>
                <a:r>
                  <a:rPr lang="vi-VN" sz="1550"/>
                  <a:t>được </a:t>
                </a:r>
                <a:r>
                  <a:rPr lang="vi-VN" sz="1550" smtClean="0"/>
                  <a:t>là</a:t>
                </a:r>
                <a:r>
                  <a:rPr lang="en-US" sz="1550"/>
                  <a:t>  </a:t>
                </a:r>
                <a14:m>
                  <m:oMath xmlns:m="http://schemas.openxmlformats.org/officeDocument/2006/math">
                    <m:r>
                      <a:rPr lang="vi-VN" sz="1550" i="1" smtClean="0">
                        <a:latin typeface="Cambria Math" panose="02040503050406030204" pitchFamily="18" charset="0"/>
                      </a:rPr>
                      <m:t>𝑃</m:t>
                    </m:r>
                    <m:d>
                      <m:dPr>
                        <m:ctrlPr>
                          <a:rPr lang="vi-VN" sz="1550" i="1" smtClean="0">
                            <a:latin typeface="Cambria Math" panose="02040503050406030204" pitchFamily="18" charset="0"/>
                          </a:rPr>
                        </m:ctrlPr>
                      </m:dPr>
                      <m:e>
                        <m:r>
                          <a:rPr lang="vi-VN" sz="1550" i="1" smtClean="0">
                            <a:latin typeface="Cambria Math" panose="02040503050406030204" pitchFamily="18" charset="0"/>
                          </a:rPr>
                          <m:t>𝑥</m:t>
                        </m:r>
                      </m:e>
                    </m:d>
                    <m:r>
                      <a:rPr lang="vi-VN" sz="1550" i="1" smtClean="0">
                        <a:latin typeface="Cambria Math" panose="02040503050406030204" pitchFamily="18" charset="0"/>
                      </a:rPr>
                      <m:t>=</m:t>
                    </m:r>
                    <m:d>
                      <m:dPr>
                        <m:ctrlPr>
                          <a:rPr lang="vi-VN" sz="1550" i="1" smtClean="0">
                            <a:latin typeface="Cambria Math" panose="02040503050406030204" pitchFamily="18" charset="0"/>
                          </a:rPr>
                        </m:ctrlPr>
                      </m:dPr>
                      <m:e>
                        <m:r>
                          <a:rPr lang="vi-VN" sz="1550" i="1" smtClean="0">
                            <a:latin typeface="Cambria Math" panose="02040503050406030204" pitchFamily="18" charset="0"/>
                          </a:rPr>
                          <m:t>20</m:t>
                        </m:r>
                        <m:r>
                          <a:rPr lang="vi-VN" sz="1550" i="1" smtClean="0">
                            <a:latin typeface="Cambria Math" panose="02040503050406030204" pitchFamily="18" charset="0"/>
                          </a:rPr>
                          <m:t>−</m:t>
                        </m:r>
                        <m:r>
                          <a:rPr lang="vi-VN" sz="1550" i="1" smtClean="0">
                            <a:latin typeface="Cambria Math" panose="02040503050406030204" pitchFamily="18" charset="0"/>
                          </a:rPr>
                          <m:t>𝑥</m:t>
                        </m:r>
                      </m:e>
                    </m:d>
                    <m:d>
                      <m:dPr>
                        <m:ctrlPr>
                          <a:rPr lang="vi-VN" sz="1550" i="1" smtClean="0">
                            <a:latin typeface="Cambria Math" panose="02040503050406030204" pitchFamily="18" charset="0"/>
                          </a:rPr>
                        </m:ctrlPr>
                      </m:dPr>
                      <m:e>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e>
                    </m:d>
                    <m:r>
                      <a:rPr lang="vi-VN" sz="1550" i="1" smtClean="0">
                        <a:latin typeface="Cambria Math" panose="02040503050406030204" pitchFamily="18" charset="0"/>
                      </a:rPr>
                      <m:t>−</m:t>
                    </m:r>
                    <m:r>
                      <a:rPr lang="vi-VN" sz="1550" i="1" smtClean="0">
                        <a:latin typeface="Cambria Math" panose="02040503050406030204" pitchFamily="18" charset="0"/>
                      </a:rPr>
                      <m:t>8</m:t>
                    </m:r>
                    <m:r>
                      <a:rPr lang="vi-VN" sz="1550" i="1" smtClean="0">
                        <a:latin typeface="Cambria Math" panose="02040503050406030204" pitchFamily="18" charset="0"/>
                      </a:rPr>
                      <m:t>.</m:t>
                    </m:r>
                    <m:d>
                      <m:dPr>
                        <m:ctrlPr>
                          <a:rPr lang="vi-VN" sz="1550" i="1" smtClean="0">
                            <a:latin typeface="Cambria Math" panose="02040503050406030204" pitchFamily="18" charset="0"/>
                          </a:rPr>
                        </m:ctrlPr>
                      </m:dPr>
                      <m:e>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e>
                    </m:d>
                  </m:oMath>
                </a14:m>
                <a:endParaRPr lang="en-US" sz="1550" i="1" smtClean="0">
                  <a:latin typeface="Cambria Math" panose="02040503050406030204" pitchFamily="18" charset="0"/>
                </a:endParaRPr>
              </a:p>
              <a:p>
                <a:pPr algn="just">
                  <a:lnSpc>
                    <a:spcPct val="160000"/>
                  </a:lnSpc>
                </a:pPr>
                <a:r>
                  <a:rPr lang="en-US" sz="1550" smtClean="0"/>
                  <a:t>		              </a:t>
                </a:r>
                <a14:m>
                  <m:oMath xmlns:m="http://schemas.openxmlformats.org/officeDocument/2006/math">
                    <m:r>
                      <a:rPr lang="vi-VN" sz="1550" i="1" smtClean="0">
                        <a:latin typeface="Cambria Math" panose="02040503050406030204" pitchFamily="18" charset="0"/>
                      </a:rPr>
                      <m:t>=(</m:t>
                    </m:r>
                    <m:r>
                      <a:rPr lang="vi-VN" sz="1550" i="1" smtClean="0">
                        <a:latin typeface="Cambria Math" panose="02040503050406030204" pitchFamily="18" charset="0"/>
                      </a:rPr>
                      <m:t>12</m:t>
                    </m:r>
                    <m:r>
                      <a:rPr lang="vi-VN" sz="1550" i="1" smtClean="0">
                        <a:latin typeface="Cambria Math" panose="02040503050406030204" pitchFamily="18" charset="0"/>
                      </a:rPr>
                      <m:t>−</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500</m:t>
                    </m:r>
                    <m:r>
                      <a:rPr lang="vi-VN" sz="1550" i="1" smtClean="0">
                        <a:latin typeface="Cambria Math" panose="02040503050406030204" pitchFamily="18" charset="0"/>
                      </a:rPr>
                      <m:t>+</m:t>
                    </m:r>
                    <m:r>
                      <a:rPr lang="vi-VN" sz="1550" i="1" smtClean="0">
                        <a:latin typeface="Cambria Math" panose="02040503050406030204" pitchFamily="18" charset="0"/>
                      </a:rPr>
                      <m:t>50</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6</m:t>
                    </m:r>
                    <m:r>
                      <a:rPr lang="vi-VN" sz="1550" i="1" smtClean="0">
                        <a:latin typeface="Cambria Math" panose="02040503050406030204" pitchFamily="18" charset="0"/>
                      </a:rPr>
                      <m:t> </m:t>
                    </m:r>
                    <m:r>
                      <a:rPr lang="vi-VN" sz="1550" i="1" smtClean="0">
                        <a:latin typeface="Cambria Math" panose="02040503050406030204" pitchFamily="18" charset="0"/>
                      </a:rPr>
                      <m:t>000</m:t>
                    </m:r>
                    <m:r>
                      <a:rPr lang="vi-VN" sz="1550" i="1" smtClean="0">
                        <a:latin typeface="Cambria Math" panose="02040503050406030204" pitchFamily="18" charset="0"/>
                      </a:rPr>
                      <m:t>+</m:t>
                    </m:r>
                    <m:r>
                      <a:rPr lang="vi-VN" sz="1550" i="1" smtClean="0">
                        <a:latin typeface="Cambria Math" panose="02040503050406030204" pitchFamily="18" charset="0"/>
                      </a:rPr>
                      <m:t>100</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50</m:t>
                    </m:r>
                    <m:sSup>
                      <m:sSupPr>
                        <m:ctrlPr>
                          <a:rPr lang="vi-VN" sz="1550" i="1" smtClean="0">
                            <a:latin typeface="Cambria Math" panose="02040503050406030204" pitchFamily="18" charset="0"/>
                          </a:rPr>
                        </m:ctrlPr>
                      </m:sSupPr>
                      <m:e>
                        <m:r>
                          <a:rPr lang="en-US" sz="1550" b="0" i="1" smtClean="0">
                            <a:latin typeface="Cambria Math" panose="02040503050406030204" pitchFamily="18" charset="0"/>
                          </a:rPr>
                          <m:t>𝑥</m:t>
                        </m:r>
                      </m:e>
                      <m:sup>
                        <m:r>
                          <a:rPr lang="en-US" sz="1550" b="0" i="1" smtClean="0">
                            <a:latin typeface="Cambria Math" panose="02040503050406030204" pitchFamily="18" charset="0"/>
                          </a:rPr>
                          <m:t>2</m:t>
                        </m:r>
                      </m:sup>
                    </m:sSup>
                  </m:oMath>
                </a14:m>
                <a:r>
                  <a:rPr lang="en-US" sz="1550" smtClean="0"/>
                  <a:t> </a:t>
                </a:r>
                <a:r>
                  <a:rPr lang="vi-VN" sz="1550" smtClean="0"/>
                  <a:t>(</a:t>
                </a:r>
                <a:r>
                  <a:rPr lang="vi-VN" sz="1550"/>
                  <a:t>nghìn </a:t>
                </a:r>
                <a:r>
                  <a:rPr lang="vi-VN" sz="1550"/>
                  <a:t>đồng</a:t>
                </a:r>
                <a:r>
                  <a:rPr lang="vi-VN" sz="1550" smtClean="0"/>
                  <a:t>).</a:t>
                </a:r>
                <a:endParaRPr lang="en-US" sz="1550" smtClean="0"/>
              </a:p>
              <a:p>
                <a:pPr algn="just">
                  <a:lnSpc>
                    <a:spcPct val="160000"/>
                  </a:lnSpc>
                </a:pPr>
                <a:r>
                  <a:rPr lang="vi-VN" sz="1550" smtClean="0"/>
                  <a:t>Để </a:t>
                </a:r>
                <a:r>
                  <a:rPr lang="vi-VN" sz="1550"/>
                  <a:t>tối đa hoá lợi nhuận, thì ta phải tìm giá trị lớn nhất của hàm </a:t>
                </a:r>
                <a14:m>
                  <m:oMath xmlns:m="http://schemas.openxmlformats.org/officeDocument/2006/math">
                    <m:r>
                      <a:rPr lang="vi-VN" sz="1550" i="1" smtClean="0">
                        <a:latin typeface="Cambria Math" panose="02040503050406030204" pitchFamily="18" charset="0"/>
                      </a:rPr>
                      <m:t>𝑃</m:t>
                    </m:r>
                    <m:r>
                      <a:rPr lang="vi-VN" sz="1550" i="1" smtClean="0">
                        <a:latin typeface="Cambria Math" panose="02040503050406030204" pitchFamily="18" charset="0"/>
                      </a:rPr>
                      <m:t>(</m:t>
                    </m:r>
                    <m:r>
                      <a:rPr lang="vi-VN" sz="1550" i="1" smtClean="0">
                        <a:latin typeface="Cambria Math" panose="02040503050406030204" pitchFamily="18" charset="0"/>
                      </a:rPr>
                      <m:t>𝑥</m:t>
                    </m:r>
                    <m:r>
                      <a:rPr lang="vi-VN" sz="1550" i="1" smtClean="0">
                        <a:latin typeface="Cambria Math" panose="02040503050406030204" pitchFamily="18" charset="0"/>
                      </a:rPr>
                      <m:t>)</m:t>
                    </m:r>
                  </m:oMath>
                </a14:m>
                <a:r>
                  <a:rPr lang="vi-VN" sz="1550"/>
                  <a:t> với </a:t>
                </a:r>
                <a14:m>
                  <m:oMath xmlns:m="http://schemas.openxmlformats.org/officeDocument/2006/math">
                    <m:r>
                      <a:rPr lang="vi-VN" sz="1550" i="1" smtClean="0">
                        <a:latin typeface="Cambria Math" panose="02040503050406030204" pitchFamily="18" charset="0"/>
                      </a:rPr>
                      <m:t>0</m:t>
                    </m:r>
                    <m:r>
                      <a:rPr lang="vi-VN" sz="1550" i="1" smtClean="0">
                        <a:latin typeface="Cambria Math" panose="02040503050406030204" pitchFamily="18" charset="0"/>
                      </a:rPr>
                      <m:t> ≤ </m:t>
                    </m:r>
                    <m:r>
                      <a:rPr lang="vi-VN" sz="1550" i="1" smtClean="0">
                        <a:latin typeface="Cambria Math" panose="02040503050406030204" pitchFamily="18" charset="0"/>
                      </a:rPr>
                      <m:t>𝑥</m:t>
                    </m:r>
                    <m:r>
                      <a:rPr lang="vi-VN" sz="1550" i="1" smtClean="0">
                        <a:latin typeface="Cambria Math" panose="02040503050406030204" pitchFamily="18" charset="0"/>
                      </a:rPr>
                      <m:t> ≤ </m:t>
                    </m:r>
                    <m:r>
                      <a:rPr lang="vi-VN" sz="1550" i="1">
                        <a:latin typeface="Cambria Math" panose="02040503050406030204" pitchFamily="18" charset="0"/>
                      </a:rPr>
                      <m:t>20</m:t>
                    </m:r>
                    <m:r>
                      <a:rPr lang="vi-VN" sz="1550" i="1" smtClean="0">
                        <a:latin typeface="Cambria Math" panose="02040503050406030204" pitchFamily="18" charset="0"/>
                      </a:rPr>
                      <m:t>.</m:t>
                    </m:r>
                  </m:oMath>
                </a14:m>
                <a:endParaRPr lang="en-US" sz="1550" smtClean="0"/>
              </a:p>
              <a:p>
                <a:pPr algn="just">
                  <a:lnSpc>
                    <a:spcPct val="160000"/>
                  </a:lnSpc>
                </a:pPr>
                <a:r>
                  <a:rPr lang="vi-VN" sz="1550" smtClean="0"/>
                  <a:t>Ta </a:t>
                </a:r>
                <a:r>
                  <a:rPr lang="vi-VN" sz="1550"/>
                  <a:t>có </a:t>
                </a:r>
                <a14:m>
                  <m:oMath xmlns:m="http://schemas.openxmlformats.org/officeDocument/2006/math">
                    <m:r>
                      <a:rPr lang="vi-VN" sz="1550" i="1" smtClean="0">
                        <a:latin typeface="Cambria Math" panose="02040503050406030204" pitchFamily="18" charset="0"/>
                      </a:rPr>
                      <m:t>𝑃</m:t>
                    </m:r>
                    <m:r>
                      <a:rPr lang="vi-VN" sz="1550" i="1" smtClean="0">
                        <a:latin typeface="Cambria Math" panose="02040503050406030204" pitchFamily="18" charset="0"/>
                      </a:rPr>
                      <m:t>′</m:t>
                    </m:r>
                    <m:r>
                      <a:rPr lang="vi-VN" sz="1550" i="1" smtClean="0">
                        <a:latin typeface="Cambria Math" panose="02040503050406030204" pitchFamily="18" charset="0"/>
                      </a:rPr>
                      <m:t>(</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100</m:t>
                    </m:r>
                    <m:r>
                      <a:rPr lang="vi-VN" sz="1550" i="1" smtClean="0">
                        <a:latin typeface="Cambria Math" panose="02040503050406030204" pitchFamily="18" charset="0"/>
                      </a:rPr>
                      <m:t>−</m:t>
                    </m:r>
                    <m:r>
                      <a:rPr lang="vi-VN" sz="1550" i="1" smtClean="0">
                        <a:latin typeface="Cambria Math" panose="02040503050406030204" pitchFamily="18" charset="0"/>
                      </a:rPr>
                      <m:t>100</m:t>
                    </m:r>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0</m:t>
                    </m:r>
                  </m:oMath>
                </a14:m>
                <a:r>
                  <a:rPr lang="en-US" sz="1550" smtClean="0"/>
                  <a:t> </a:t>
                </a:r>
                <a:r>
                  <a:rPr lang="vi-VN" sz="1550"/>
                  <a:t>khi </a:t>
                </a:r>
                <a14:m>
                  <m:oMath xmlns:m="http://schemas.openxmlformats.org/officeDocument/2006/math">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1</m:t>
                    </m:r>
                  </m:oMath>
                </a14:m>
                <a:r>
                  <a:rPr lang="vi-VN" sz="1550"/>
                  <a:t>. </a:t>
                </a:r>
                <a:endParaRPr lang="en-US" sz="1550" smtClean="0"/>
              </a:p>
              <a:p>
                <a:pPr algn="just">
                  <a:lnSpc>
                    <a:spcPct val="160000"/>
                  </a:lnSpc>
                </a:pPr>
                <a:r>
                  <a:rPr lang="vi-VN" sz="1550" smtClean="0"/>
                  <a:t>Khi </a:t>
                </a:r>
                <a:r>
                  <a:rPr lang="vi-VN" sz="1550"/>
                  <a:t>đó </a:t>
                </a:r>
                <a14:m>
                  <m:oMath xmlns:m="http://schemas.openxmlformats.org/officeDocument/2006/math">
                    <m:r>
                      <a:rPr lang="vi-VN" sz="1550" i="1" smtClean="0">
                        <a:latin typeface="Cambria Math" panose="02040503050406030204" pitchFamily="18" charset="0"/>
                      </a:rPr>
                      <m:t>𝑃</m:t>
                    </m:r>
                    <m:r>
                      <a:rPr lang="vi-VN" sz="1550" i="1" smtClean="0">
                        <a:latin typeface="Cambria Math" panose="02040503050406030204" pitchFamily="18" charset="0"/>
                      </a:rPr>
                      <m:t>(</m:t>
                    </m:r>
                    <m:r>
                      <a:rPr lang="vi-VN" sz="1550" i="1" smtClean="0">
                        <a:latin typeface="Cambria Math" panose="02040503050406030204" pitchFamily="18" charset="0"/>
                      </a:rPr>
                      <m:t>1</m:t>
                    </m:r>
                    <m:r>
                      <a:rPr lang="vi-VN" sz="1550" i="1" smtClean="0">
                        <a:latin typeface="Cambria Math" panose="02040503050406030204" pitchFamily="18" charset="0"/>
                      </a:rPr>
                      <m:t>) = </m:t>
                    </m:r>
                    <m:r>
                      <a:rPr lang="vi-VN" sz="1550" i="1" smtClean="0">
                        <a:latin typeface="Cambria Math" panose="02040503050406030204" pitchFamily="18" charset="0"/>
                      </a:rPr>
                      <m:t>6</m:t>
                    </m:r>
                    <m:r>
                      <a:rPr lang="vi-VN" sz="1550" i="1" smtClean="0">
                        <a:latin typeface="Cambria Math" panose="02040503050406030204" pitchFamily="18" charset="0"/>
                      </a:rPr>
                      <m:t> </m:t>
                    </m:r>
                    <m:r>
                      <a:rPr lang="vi-VN" sz="1550" i="1" smtClean="0">
                        <a:latin typeface="Cambria Math" panose="02040503050406030204" pitchFamily="18" charset="0"/>
                      </a:rPr>
                      <m:t>050</m:t>
                    </m:r>
                  </m:oMath>
                </a14:m>
                <a:r>
                  <a:rPr lang="vi-VN" sz="1550"/>
                  <a:t> (nghìn đồng) là giá trị </a:t>
                </a:r>
                <a:r>
                  <a:rPr lang="vi-VN" sz="1550"/>
                  <a:t>lớn </a:t>
                </a:r>
                <a:r>
                  <a:rPr lang="vi-VN" sz="1550" smtClean="0"/>
                  <a:t>nhất</a:t>
                </a:r>
                <a:r>
                  <a:rPr lang="en-US" sz="1550" smtClean="0"/>
                  <a:t> </a:t>
                </a:r>
                <a:r>
                  <a:rPr lang="vi-VN" sz="1550" smtClean="0"/>
                  <a:t>của </a:t>
                </a:r>
                <a:r>
                  <a:rPr lang="vi-VN" sz="1550"/>
                  <a:t>hàm lợi nhuận, đạt được khi </a:t>
                </a:r>
                <a14:m>
                  <m:oMath xmlns:m="http://schemas.openxmlformats.org/officeDocument/2006/math">
                    <m:r>
                      <a:rPr lang="vi-VN" sz="1550" i="1" smtClean="0">
                        <a:latin typeface="Cambria Math" panose="02040503050406030204" pitchFamily="18" charset="0"/>
                      </a:rPr>
                      <m:t>𝑥</m:t>
                    </m:r>
                    <m:r>
                      <a:rPr lang="vi-VN" sz="1550" i="1" smtClean="0">
                        <a:latin typeface="Cambria Math" panose="02040503050406030204" pitchFamily="18" charset="0"/>
                      </a:rPr>
                      <m:t>=</m:t>
                    </m:r>
                    <m:r>
                      <a:rPr lang="vi-VN" sz="1550" i="1" smtClean="0">
                        <a:latin typeface="Cambria Math" panose="02040503050406030204" pitchFamily="18" charset="0"/>
                      </a:rPr>
                      <m:t>1</m:t>
                    </m:r>
                  </m:oMath>
                </a14:m>
                <a:r>
                  <a:rPr lang="vi-VN" sz="1550"/>
                  <a:t>. </a:t>
                </a:r>
                <a:endParaRPr lang="en-US" sz="1550" smtClean="0"/>
              </a:p>
              <a:p>
                <a:pPr algn="just">
                  <a:lnSpc>
                    <a:spcPct val="160000"/>
                  </a:lnSpc>
                </a:pPr>
                <a:r>
                  <a:rPr lang="vi-VN" sz="1550" smtClean="0"/>
                  <a:t>Tức </a:t>
                </a:r>
                <a:r>
                  <a:rPr lang="vi-VN" sz="1550"/>
                  <a:t>là mỗi tấm thiệp nên giảm giá 1 nghìn </a:t>
                </a:r>
                <a:r>
                  <a:rPr lang="vi-VN" sz="1550"/>
                  <a:t>đồng</a:t>
                </a:r>
                <a:r>
                  <a:rPr lang="vi-VN" sz="1550" smtClean="0"/>
                  <a:t>.</a:t>
                </a:r>
                <a:endParaRPr lang="en-US" sz="1550" smtClean="0"/>
              </a:p>
              <a:p>
                <a:pPr algn="just">
                  <a:lnSpc>
                    <a:spcPct val="160000"/>
                  </a:lnSpc>
                </a:pPr>
                <a:r>
                  <a:rPr lang="vi-VN" sz="1550" smtClean="0"/>
                  <a:t>Vậy </a:t>
                </a:r>
                <a:r>
                  <a:rPr lang="vi-VN" sz="1550"/>
                  <a:t>giá bán mới nên là 19 nghìn đồng thì câu lạc bộ sẽ gây được nhiều quỹ sinh hoạt nhất.</a:t>
                </a:r>
                <a:endParaRPr lang="en-US" sz="1550"/>
              </a:p>
            </p:txBody>
          </p:sp>
        </mc:Choice>
        <mc:Fallback>
          <p:sp>
            <p:nvSpPr>
              <p:cNvPr id="5" name="Rectangle 4"/>
              <p:cNvSpPr>
                <a:spLocks noRot="1" noChangeAspect="1" noMove="1" noResize="1" noEditPoints="1" noAdjustHandles="1" noChangeArrowheads="1" noChangeShapeType="1" noTextEdit="1"/>
              </p:cNvSpPr>
              <p:nvPr/>
            </p:nvSpPr>
            <p:spPr>
              <a:xfrm>
                <a:off x="495461" y="623505"/>
                <a:ext cx="8330488" cy="4240263"/>
              </a:xfrm>
              <a:prstGeom prst="rect">
                <a:avLst/>
              </a:prstGeom>
              <a:blipFill>
                <a:blip r:embed="rId4"/>
                <a:stretch>
                  <a:fillRect l="-293" b="-718"/>
                </a:stretch>
              </a:blipFill>
            </p:spPr>
            <p:txBody>
              <a:bodyPr/>
              <a:lstStyle/>
              <a:p>
                <a:r>
                  <a:rPr lang="en-US">
                    <a:noFill/>
                  </a:rPr>
                  <a:t> </a:t>
                </a:r>
              </a:p>
            </p:txBody>
          </p:sp>
        </mc:Fallback>
      </mc:AlternateContent>
    </p:spTree>
    <p:extLst>
      <p:ext uri="{BB962C8B-B14F-4D97-AF65-F5344CB8AC3E}">
        <p14:creationId xmlns:p14="http://schemas.microsoft.com/office/powerpoint/2010/main" val="3490118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500"/>
                                        <p:tgtEl>
                                          <p:spTgt spid="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fade">
                                      <p:cBhvr>
                                        <p:cTn id="45" dur="500"/>
                                        <p:tgtEl>
                                          <p:spTgt spid="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8" end="8"/>
                                            </p:txEl>
                                          </p:spTgt>
                                        </p:tgtEl>
                                        <p:attrNameLst>
                                          <p:attrName>style.visibility</p:attrName>
                                        </p:attrNameLst>
                                      </p:cBhvr>
                                      <p:to>
                                        <p:strVal val="visible"/>
                                      </p:to>
                                    </p:set>
                                    <p:animEffect transition="in" filter="fade">
                                      <p:cBhvr>
                                        <p:cTn id="50" dur="500"/>
                                        <p:tgtEl>
                                          <p:spTgt spid="5">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fade">
                                      <p:cBhvr>
                                        <p:cTn id="55" dur="500"/>
                                        <p:tgtEl>
                                          <p:spTgt spid="5">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10" end="10"/>
                                            </p:txEl>
                                          </p:spTgt>
                                        </p:tgtEl>
                                        <p:attrNameLst>
                                          <p:attrName>style.visibility</p:attrName>
                                        </p:attrNameLst>
                                      </p:cBhvr>
                                      <p:to>
                                        <p:strVal val="visible"/>
                                      </p:to>
                                    </p:set>
                                    <p:animEffect transition="in" filter="fade">
                                      <p:cBhvr>
                                        <p:cTn id="6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grpSp>
        <p:nvGrpSpPr>
          <p:cNvPr id="2" name="Group 1"/>
          <p:cNvGrpSpPr/>
          <p:nvPr/>
        </p:nvGrpSpPr>
        <p:grpSpPr>
          <a:xfrm>
            <a:off x="424784" y="358052"/>
            <a:ext cx="8270581" cy="3604872"/>
            <a:chOff x="380438" y="278539"/>
            <a:chExt cx="8270581" cy="3604872"/>
          </a:xfrm>
        </p:grpSpPr>
        <p:sp>
          <p:nvSpPr>
            <p:cNvPr id="8" name="Rounded Rectangle 7"/>
            <p:cNvSpPr/>
            <p:nvPr/>
          </p:nvSpPr>
          <p:spPr>
            <a:xfrm>
              <a:off x="453224" y="278539"/>
              <a:ext cx="1995779" cy="54364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3</a:t>
              </a:r>
              <a:endParaRPr kumimoji="0" lang="en-US" sz="22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380438" y="916060"/>
              <a:ext cx="8270581" cy="2967351"/>
            </a:xfrm>
            <a:prstGeom prst="rect">
              <a:avLst/>
            </a:prstGeom>
          </p:spPr>
          <p:txBody>
            <a:bodyPr wrap="square">
              <a:spAutoFit/>
            </a:bodyPr>
            <a:lstStyle/>
            <a:p>
              <a:pPr lvl="0" algn="just">
                <a:lnSpc>
                  <a:spcPct val="160000"/>
                </a:lnSpc>
              </a:pPr>
              <a:r>
                <a:rPr lang="vi-VN" sz="1700">
                  <a:latin typeface="Arial" panose="020B0604020202020204" pitchFamily="34" charset="0"/>
                  <a:ea typeface="Malgun Gothic" panose="020B0503020000020004" pitchFamily="34" charset="-127"/>
                  <a:cs typeface="Times New Roman" panose="02020603050405020304" pitchFamily="18" charset="0"/>
                </a:rPr>
                <a:t>Một doanh nghiệp tư nhân A chuyên kinh doanh xe gắn máy các loại. Hiện </a:t>
              </a:r>
              <a:r>
                <a:rPr lang="vi-VN" sz="1700">
                  <a:latin typeface="Arial" panose="020B0604020202020204" pitchFamily="34" charset="0"/>
                  <a:ea typeface="Malgun Gothic" panose="020B0503020000020004" pitchFamily="34" charset="-127"/>
                  <a:cs typeface="Times New Roman" panose="02020603050405020304" pitchFamily="18" charset="0"/>
                </a:rPr>
                <a:t>nay</a:t>
              </a:r>
              <a:r>
                <a:rPr lang="vi-VN" sz="1700" smtClean="0">
                  <a:latin typeface="Arial" panose="020B0604020202020204" pitchFamily="34" charset="0"/>
                  <a:ea typeface="Malgun Gothic" panose="020B0503020000020004" pitchFamily="34" charset="-127"/>
                  <a:cs typeface="Times New Roman" panose="02020603050405020304" pitchFamily="18" charset="0"/>
                </a:rPr>
                <a:t>,</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doanh </a:t>
              </a:r>
              <a:r>
                <a:rPr lang="vi-VN" sz="1700">
                  <a:latin typeface="Arial" panose="020B0604020202020204" pitchFamily="34" charset="0"/>
                  <a:ea typeface="Malgun Gothic" panose="020B0503020000020004" pitchFamily="34" charset="-127"/>
                  <a:cs typeface="Times New Roman" panose="02020603050405020304" pitchFamily="18" charset="0"/>
                </a:rPr>
                <a:t>nghiệp đang tập trung chiến lược kinh doanh một loại xe máy với chi phí mua </a:t>
              </a:r>
              <a:r>
                <a:rPr lang="vi-VN" sz="1700">
                  <a:latin typeface="Arial" panose="020B0604020202020204" pitchFamily="34" charset="0"/>
                  <a:ea typeface="Malgun Gothic" panose="020B0503020000020004" pitchFamily="34" charset="-127"/>
                  <a:cs typeface="Times New Roman" panose="02020603050405020304" pitchFamily="18" charset="0"/>
                </a:rPr>
                <a:t>vào </a:t>
              </a:r>
              <a:r>
                <a:rPr lang="vi-VN" sz="1700" smtClean="0">
                  <a:latin typeface="Arial" panose="020B0604020202020204" pitchFamily="34" charset="0"/>
                  <a:ea typeface="Malgun Gothic" panose="020B0503020000020004" pitchFamily="34" charset="-127"/>
                  <a:cs typeface="Times New Roman" panose="02020603050405020304" pitchFamily="18" charset="0"/>
                </a:rPr>
                <a:t>là</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27 </a:t>
              </a:r>
              <a:r>
                <a:rPr lang="vi-VN" sz="1700">
                  <a:latin typeface="Arial" panose="020B0604020202020204" pitchFamily="34" charset="0"/>
                  <a:ea typeface="Malgun Gothic" panose="020B0503020000020004" pitchFamily="34" charset="-127"/>
                  <a:cs typeface="Times New Roman" panose="02020603050405020304" pitchFamily="18" charset="0"/>
                </a:rPr>
                <a:t>triệu đồng/chiếc và giá bán ra là 31 triệu đồng/chiếc. Với giá bán này thì số lượng </a:t>
              </a:r>
              <a:r>
                <a:rPr lang="vi-VN" sz="1700">
                  <a:latin typeface="Arial" panose="020B0604020202020204" pitchFamily="34" charset="0"/>
                  <a:ea typeface="Malgun Gothic" panose="020B0503020000020004" pitchFamily="34" charset="-127"/>
                  <a:cs typeface="Times New Roman" panose="02020603050405020304" pitchFamily="18" charset="0"/>
                </a:rPr>
                <a:t>xe </a:t>
              </a:r>
              <a:r>
                <a:rPr lang="vi-VN" sz="1700" smtClean="0">
                  <a:latin typeface="Arial" panose="020B0604020202020204" pitchFamily="34" charset="0"/>
                  <a:ea typeface="Malgun Gothic" panose="020B0503020000020004" pitchFamily="34" charset="-127"/>
                  <a:cs typeface="Times New Roman" panose="02020603050405020304" pitchFamily="18" charset="0"/>
                </a:rPr>
                <a:t>bán</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ra </a:t>
              </a:r>
              <a:r>
                <a:rPr lang="vi-VN" sz="1700">
                  <a:latin typeface="Arial" panose="020B0604020202020204" pitchFamily="34" charset="0"/>
                  <a:ea typeface="Malgun Gothic" panose="020B0503020000020004" pitchFamily="34" charset="-127"/>
                  <a:cs typeface="Times New Roman" panose="02020603050405020304" pitchFamily="18" charset="0"/>
                </a:rPr>
                <a:t>mỗi năm là 600 chiếc. Nhằm tiêu thụ dòng xe đang ăn khách này, doanh nghiệp </a:t>
              </a:r>
              <a:r>
                <a:rPr lang="vi-VN" sz="1700">
                  <a:latin typeface="Arial" panose="020B0604020202020204" pitchFamily="34" charset="0"/>
                  <a:ea typeface="Malgun Gothic" panose="020B0503020000020004" pitchFamily="34" charset="-127"/>
                  <a:cs typeface="Times New Roman" panose="02020603050405020304" pitchFamily="18" charset="0"/>
                </a:rPr>
                <a:t>dự </a:t>
              </a:r>
              <a:r>
                <a:rPr lang="vi-VN" sz="1700" smtClean="0">
                  <a:latin typeface="Arial" panose="020B0604020202020204" pitchFamily="34" charset="0"/>
                  <a:ea typeface="Malgun Gothic" panose="020B0503020000020004" pitchFamily="34" charset="-127"/>
                  <a:cs typeface="Times New Roman" panose="02020603050405020304" pitchFamily="18" charset="0"/>
                </a:rPr>
                <a:t>định</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giảm </a:t>
              </a:r>
              <a:r>
                <a:rPr lang="vi-VN" sz="1700">
                  <a:latin typeface="Arial" panose="020B0604020202020204" pitchFamily="34" charset="0"/>
                  <a:ea typeface="Malgun Gothic" panose="020B0503020000020004" pitchFamily="34" charset="-127"/>
                  <a:cs typeface="Times New Roman" panose="02020603050405020304" pitchFamily="18" charset="0"/>
                </a:rPr>
                <a:t>giá bán. Ước tính rằng cứ giảm 1 triệu đồng/chiếc thì số lượng xe bán ra trong </a:t>
              </a:r>
              <a:r>
                <a:rPr lang="vi-VN" sz="1700">
                  <a:latin typeface="Arial" panose="020B0604020202020204" pitchFamily="34" charset="0"/>
                  <a:ea typeface="Malgun Gothic" panose="020B0503020000020004" pitchFamily="34" charset="-127"/>
                  <a:cs typeface="Times New Roman" panose="02020603050405020304" pitchFamily="18" charset="0"/>
                </a:rPr>
                <a:t>một </a:t>
              </a:r>
              <a:r>
                <a:rPr lang="vi-VN" sz="1700" smtClean="0">
                  <a:latin typeface="Arial" panose="020B0604020202020204" pitchFamily="34" charset="0"/>
                  <a:ea typeface="Malgun Gothic" panose="020B0503020000020004" pitchFamily="34" charset="-127"/>
                  <a:cs typeface="Times New Roman" panose="02020603050405020304" pitchFamily="18" charset="0"/>
                </a:rPr>
                <a:t>năm</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tăng </a:t>
              </a:r>
              <a:r>
                <a:rPr lang="vi-VN" sz="1700">
                  <a:latin typeface="Arial" panose="020B0604020202020204" pitchFamily="34" charset="0"/>
                  <a:ea typeface="Malgun Gothic" panose="020B0503020000020004" pitchFamily="34" charset="-127"/>
                  <a:cs typeface="Times New Roman" panose="02020603050405020304" pitchFamily="18" charset="0"/>
                </a:rPr>
                <a:t>thêm 200 chiếc. Vậy doanh nghiệp phải định giá bán mới là bao nhiêu để thu </a:t>
              </a:r>
              <a:r>
                <a:rPr lang="vi-VN" sz="1700">
                  <a:latin typeface="Arial" panose="020B0604020202020204" pitchFamily="34" charset="0"/>
                  <a:ea typeface="Malgun Gothic" panose="020B0503020000020004" pitchFamily="34" charset="-127"/>
                  <a:cs typeface="Times New Roman" panose="02020603050405020304" pitchFamily="18" charset="0"/>
                </a:rPr>
                <a:t>được </a:t>
              </a:r>
              <a:r>
                <a:rPr lang="vi-VN" sz="1700" smtClean="0">
                  <a:latin typeface="Arial" panose="020B0604020202020204" pitchFamily="34" charset="0"/>
                  <a:ea typeface="Malgun Gothic" panose="020B0503020000020004" pitchFamily="34" charset="-127"/>
                  <a:cs typeface="Times New Roman" panose="02020603050405020304" pitchFamily="18" charset="0"/>
                </a:rPr>
                <a:t>lợi</a:t>
              </a:r>
              <a:r>
                <a:rPr lang="en-US" sz="1700" smtClean="0">
                  <a:latin typeface="Arial" panose="020B0604020202020204" pitchFamily="34" charset="0"/>
                  <a:ea typeface="Malgun Gothic" panose="020B0503020000020004" pitchFamily="34" charset="-127"/>
                  <a:cs typeface="Times New Roman" panose="02020603050405020304" pitchFamily="18" charset="0"/>
                </a:rPr>
                <a:t> </a:t>
              </a:r>
              <a:r>
                <a:rPr lang="vi-VN" sz="1700" smtClean="0">
                  <a:latin typeface="Arial" panose="020B0604020202020204" pitchFamily="34" charset="0"/>
                  <a:ea typeface="Malgun Gothic" panose="020B0503020000020004" pitchFamily="34" charset="-127"/>
                  <a:cs typeface="Times New Roman" panose="02020603050405020304" pitchFamily="18" charset="0"/>
                </a:rPr>
                <a:t>nhuận </a:t>
              </a:r>
              <a:r>
                <a:rPr lang="vi-VN" sz="1700">
                  <a:latin typeface="Arial" panose="020B0604020202020204" pitchFamily="34" charset="0"/>
                  <a:ea typeface="Malgun Gothic" panose="020B0503020000020004" pitchFamily="34" charset="-127"/>
                  <a:cs typeface="Times New Roman" panose="02020603050405020304" pitchFamily="18" charset="0"/>
                </a:rPr>
                <a:t>cao nhất?</a:t>
              </a:r>
              <a:endParaRPr kumimoji="0" lang="en-US" sz="1700" b="0" i="0" u="none" strike="noStrike" kern="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endParaRPr>
            </a:p>
          </p:txBody>
        </p:sp>
      </p:grpSp>
      <p:pic>
        <p:nvPicPr>
          <p:cNvPr id="4" name="Picture 3"/>
          <p:cNvPicPr>
            <a:picLocks noChangeAspect="1"/>
          </p:cNvPicPr>
          <p:nvPr/>
        </p:nvPicPr>
        <p:blipFill>
          <a:blip r:embed="rId3"/>
          <a:stretch>
            <a:fillRect/>
          </a:stretch>
        </p:blipFill>
        <p:spPr>
          <a:xfrm>
            <a:off x="6957392" y="3913006"/>
            <a:ext cx="1661823" cy="953192"/>
          </a:xfrm>
          <a:prstGeom prst="rect">
            <a:avLst/>
          </a:prstGeom>
        </p:spPr>
      </p:pic>
    </p:spTree>
    <p:extLst>
      <p:ext uri="{BB962C8B-B14F-4D97-AF65-F5344CB8AC3E}">
        <p14:creationId xmlns:p14="http://schemas.microsoft.com/office/powerpoint/2010/main" val="21797634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 name="Rectangle 6"/>
          <p:cNvSpPr/>
          <p:nvPr/>
        </p:nvSpPr>
        <p:spPr>
          <a:xfrm>
            <a:off x="564543" y="309320"/>
            <a:ext cx="921853" cy="3539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564543" y="710766"/>
                <a:ext cx="8235072" cy="4163384"/>
              </a:xfrm>
              <a:prstGeom prst="rect">
                <a:avLst/>
              </a:prstGeom>
            </p:spPr>
            <p:txBody>
              <a:bodyPr wrap="square">
                <a:spAutoFit/>
              </a:bodyPr>
              <a:lstStyle/>
              <a:p>
                <a:pPr algn="just">
                  <a:lnSpc>
                    <a:spcPct val="150000"/>
                  </a:lnSpc>
                </a:pPr>
                <a:r>
                  <a:rPr lang="nl-NL" sz="1600" kern="100" smtClean="0">
                    <a:latin typeface="+mj-lt"/>
                    <a:ea typeface="Georgia" panose="02040502050405020303" pitchFamily="18" charset="0"/>
                    <a:cs typeface="Times New Roman" panose="02020603050405020304" pitchFamily="18" charset="0"/>
                  </a:rPr>
                  <a:t>Gọi </a:t>
                </a:r>
                <a14:m>
                  <m:oMath xmlns:m="http://schemas.openxmlformats.org/officeDocument/2006/math">
                    <m:r>
                      <a:rPr lang="en-US" sz="1600" i="1" kern="100">
                        <a:effectLst/>
                        <a:latin typeface="+mj-lt"/>
                        <a:ea typeface="Aptos"/>
                        <a:cs typeface="Times New Roman" panose="02020603050405020304" pitchFamily="18" charset="0"/>
                      </a:rPr>
                      <m:t>𝑥</m:t>
                    </m:r>
                  </m:oMath>
                </a14:m>
                <a:r>
                  <a:rPr lang="nl-NL" sz="1600" kern="100">
                    <a:effectLst/>
                    <a:latin typeface="+mj-lt"/>
                    <a:ea typeface="Georgia" panose="02040502050405020303" pitchFamily="18" charset="0"/>
                    <a:cs typeface="Times New Roman" panose="02020603050405020304" pitchFamily="18" charset="0"/>
                  </a:rPr>
                  <a:t> (đơn vị triệu đồng) là số tiền giảm giá cho mỗi chiếc xe máy, </a:t>
                </a:r>
                <a14:m>
                  <m:oMath xmlns:m="http://schemas.openxmlformats.org/officeDocument/2006/math">
                    <m:r>
                      <a:rPr lang="en-US" sz="1600" i="1" kern="100">
                        <a:effectLst/>
                        <a:latin typeface="+mj-lt"/>
                        <a:ea typeface="Aptos"/>
                        <a:cs typeface="Times New Roman" panose="02020603050405020304" pitchFamily="18" charset="0"/>
                      </a:rPr>
                      <m:t>𝑥</m:t>
                    </m:r>
                    <m:r>
                      <a:rPr lang="nl-NL" sz="1600" kern="100">
                        <a:effectLst/>
                        <a:latin typeface="+mj-lt"/>
                        <a:ea typeface="Aptos"/>
                        <a:cs typeface="Times New Roman" panose="02020603050405020304" pitchFamily="18" charset="0"/>
                      </a:rPr>
                      <m:t>≥0</m:t>
                    </m:r>
                  </m:oMath>
                </a14:m>
                <a:r>
                  <a:rPr lang="nl-NL" sz="1600" kern="100">
                    <a:effectLst/>
                    <a:latin typeface="+mj-lt"/>
                    <a:ea typeface="Aptos"/>
                    <a:cs typeface="Times New Roman" panose="02020603050405020304" pitchFamily="18" charset="0"/>
                  </a:rPr>
                  <a:t>.</a:t>
                </a:r>
                <a:endParaRPr lang="en-US" sz="1600" kern="100">
                  <a:effectLst/>
                  <a:latin typeface="+mj-lt"/>
                  <a:ea typeface="Aptos"/>
                  <a:cs typeface="Times New Roman" panose="02020603050405020304" pitchFamily="18" charset="0"/>
                </a:endParaRPr>
              </a:p>
              <a:p>
                <a:pPr algn="just">
                  <a:lnSpc>
                    <a:spcPct val="150000"/>
                  </a:lnSpc>
                </a:pPr>
                <a:r>
                  <a:rPr lang="nl-NL" sz="1600" kern="100">
                    <a:effectLst/>
                    <a:latin typeface="+mj-lt"/>
                    <a:ea typeface="Georgia" panose="02040502050405020303" pitchFamily="18" charset="0"/>
                    <a:cs typeface="Times New Roman" panose="02020603050405020304" pitchFamily="18" charset="0"/>
                  </a:rPr>
                  <a:t>Khi đó số tiền thu được khi bán một chiếc xe máy là </a:t>
                </a:r>
                <a:endParaRPr lang="nl-NL" sz="1600" kern="100" smtClean="0">
                  <a:effectLst/>
                  <a:latin typeface="+mj-lt"/>
                  <a:ea typeface="Georgia" panose="02040502050405020303" pitchFamily="18" charset="0"/>
                  <a:cs typeface="Times New Roman" panose="02020603050405020304" pitchFamily="18" charset="0"/>
                </a:endParaRPr>
              </a:p>
              <a:p>
                <a:pPr algn="ctr">
                  <a:lnSpc>
                    <a:spcPct val="150000"/>
                  </a:lnSpc>
                </a:pPr>
                <a14:m>
                  <m:oMath xmlns:m="http://schemas.openxmlformats.org/officeDocument/2006/math">
                    <m:r>
                      <a:rPr lang="nl-NL" sz="1600" i="1" kern="100">
                        <a:effectLst/>
                        <a:latin typeface="+mj-lt"/>
                        <a:ea typeface="Georgia" panose="02040502050405020303" pitchFamily="18" charset="0"/>
                        <a:cs typeface="Times New Roman" panose="02020603050405020304" pitchFamily="18" charset="0"/>
                      </a:rPr>
                      <m:t>31−</m:t>
                    </m:r>
                    <m:r>
                      <a:rPr lang="en-US" sz="1600" i="1" kern="100">
                        <a:effectLst/>
                        <a:latin typeface="+mj-lt"/>
                        <a:ea typeface="Georgia" panose="02040502050405020303" pitchFamily="18" charset="0"/>
                        <a:cs typeface="Times New Roman" panose="02020603050405020304" pitchFamily="18" charset="0"/>
                      </a:rPr>
                      <m:t>𝑥</m:t>
                    </m:r>
                    <m:r>
                      <a:rPr lang="nl-NL" sz="1600" i="1" kern="100">
                        <a:effectLst/>
                        <a:latin typeface="+mj-lt"/>
                        <a:ea typeface="Georgia" panose="02040502050405020303" pitchFamily="18" charset="0"/>
                        <a:cs typeface="Times New Roman" panose="02020603050405020304" pitchFamily="18" charset="0"/>
                      </a:rPr>
                      <m:t>−27=4−</m:t>
                    </m:r>
                    <m:r>
                      <a:rPr lang="en-US" sz="1600" i="1" kern="100">
                        <a:effectLst/>
                        <a:latin typeface="+mj-lt"/>
                        <a:ea typeface="Georgia" panose="02040502050405020303" pitchFamily="18" charset="0"/>
                        <a:cs typeface="Times New Roman" panose="02020603050405020304" pitchFamily="18" charset="0"/>
                      </a:rPr>
                      <m:t>𝑥</m:t>
                    </m:r>
                    <m:r>
                      <a:rPr lang="en-US" sz="1600" i="1" kern="100">
                        <a:effectLst/>
                        <a:latin typeface="+mj-lt"/>
                        <a:ea typeface="Georgia" panose="02040502050405020303" pitchFamily="18" charset="0"/>
                        <a:cs typeface="Times New Roman" panose="02020603050405020304" pitchFamily="18" charset="0"/>
                      </a:rPr>
                      <m:t> </m:t>
                    </m:r>
                  </m:oMath>
                </a14:m>
                <a:r>
                  <a:rPr lang="nl-NL" sz="1600" kern="100">
                    <a:effectLst/>
                    <a:latin typeface="+mj-lt"/>
                    <a:ea typeface="Georgia" panose="02040502050405020303" pitchFamily="18" charset="0"/>
                    <a:cs typeface="Times New Roman" panose="02020603050405020304" pitchFamily="18" charset="0"/>
                  </a:rPr>
                  <a:t>(triệu đồng).</a:t>
                </a:r>
                <a:endParaRPr lang="en-US" sz="1600" kern="100">
                  <a:effectLst/>
                  <a:latin typeface="+mj-lt"/>
                  <a:ea typeface="Aptos"/>
                  <a:cs typeface="Times New Roman" panose="02020603050405020304" pitchFamily="18" charset="0"/>
                </a:endParaRPr>
              </a:p>
              <a:p>
                <a:pPr algn="just">
                  <a:lnSpc>
                    <a:spcPct val="150000"/>
                  </a:lnSpc>
                </a:pPr>
                <a:r>
                  <a:rPr lang="nl-NL" sz="1600" kern="100">
                    <a:effectLst/>
                    <a:latin typeface="+mj-lt"/>
                    <a:ea typeface="Georgia" panose="02040502050405020303" pitchFamily="18" charset="0"/>
                    <a:cs typeface="Times New Roman" panose="02020603050405020304" pitchFamily="18" charset="0"/>
                  </a:rPr>
                  <a:t>Số lượng xe máy bán ra là: </a:t>
                </a:r>
                <a14:m>
                  <m:oMath xmlns:m="http://schemas.openxmlformats.org/officeDocument/2006/math">
                    <m:r>
                      <a:rPr lang="nl-NL"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oMath>
                </a14:m>
                <a:r>
                  <a:rPr lang="nl-NL" sz="1600" kern="100">
                    <a:effectLst/>
                    <a:latin typeface="+mj-lt"/>
                    <a:ea typeface="Aptos"/>
                    <a:cs typeface="Times New Roman" panose="02020603050405020304" pitchFamily="18" charset="0"/>
                  </a:rPr>
                  <a:t>.</a:t>
                </a:r>
                <a:endParaRPr lang="en-US" sz="1600" kern="100">
                  <a:effectLst/>
                  <a:latin typeface="+mj-lt"/>
                  <a:ea typeface="Aptos"/>
                  <a:cs typeface="Times New Roman" panose="02020603050405020304" pitchFamily="18" charset="0"/>
                </a:endParaRPr>
              </a:p>
              <a:p>
                <a:pPr algn="just">
                  <a:lnSpc>
                    <a:spcPct val="150000"/>
                  </a:lnSpc>
                </a:pPr>
                <a:r>
                  <a:rPr lang="nl-NL" sz="1600" kern="100">
                    <a:effectLst/>
                    <a:latin typeface="+mj-lt"/>
                    <a:ea typeface="Georgia" panose="02040502050405020303" pitchFamily="18" charset="0"/>
                    <a:cs typeface="Times New Roman" panose="02020603050405020304" pitchFamily="18" charset="0"/>
                  </a:rPr>
                  <a:t>Hàm chi phí cho </a:t>
                </a:r>
                <a14:m>
                  <m:oMath xmlns:m="http://schemas.openxmlformats.org/officeDocument/2006/math">
                    <m:r>
                      <a:rPr lang="nl-NL"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oMath>
                </a14:m>
                <a:r>
                  <a:rPr lang="nl-NL" sz="1600" kern="100">
                    <a:effectLst/>
                    <a:latin typeface="+mj-lt"/>
                    <a:ea typeface="Georgia" panose="02040502050405020303" pitchFamily="18" charset="0"/>
                    <a:cs typeface="Times New Roman" panose="02020603050405020304" pitchFamily="18" charset="0"/>
                  </a:rPr>
                  <a:t> xe máy là</a:t>
                </a:r>
                <a:endParaRPr lang="en-US" sz="1600" kern="100">
                  <a:effectLst/>
                  <a:latin typeface="+mj-lt"/>
                  <a:ea typeface="Aptos"/>
                  <a:cs typeface="Times New Roman" panose="02020603050405020304" pitchFamily="18" charset="0"/>
                </a:endParaRPr>
              </a:p>
              <a:p>
                <a:pPr algn="ctr">
                  <a:lnSpc>
                    <a:spcPct val="150000"/>
                  </a:lnSpc>
                </a:pPr>
                <a:r>
                  <a:rPr lang="nl-NL" sz="1600" kern="100">
                    <a:effectLst/>
                    <a:latin typeface="+mj-lt"/>
                    <a:ea typeface="Georgia" panose="02040502050405020303" pitchFamily="18" charset="0"/>
                    <a:cs typeface="Times New Roman" panose="02020603050405020304" pitchFamily="18" charset="0"/>
                  </a:rPr>
                  <a:t> </a:t>
                </a:r>
                <a14:m>
                  <m:oMath xmlns:m="http://schemas.openxmlformats.org/officeDocument/2006/math">
                    <m:r>
                      <a:rPr lang="nl-NL"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r>
                      <a:rPr lang="nl-NL" sz="1600" kern="100">
                        <a:effectLst/>
                        <a:latin typeface="+mj-lt"/>
                        <a:ea typeface="Aptos"/>
                        <a:cs typeface="Times New Roman" panose="02020603050405020304" pitchFamily="18" charset="0"/>
                      </a:rPr>
                      <m:t>)⋅27</m:t>
                    </m:r>
                  </m:oMath>
                </a14:m>
                <a:r>
                  <a:rPr lang="nl-NL" sz="1600" kern="100">
                    <a:effectLst/>
                    <a:latin typeface="+mj-lt"/>
                    <a:ea typeface="Georgia" panose="02040502050405020303" pitchFamily="18" charset="0"/>
                    <a:cs typeface="Times New Roman" panose="02020603050405020304" pitchFamily="18" charset="0"/>
                  </a:rPr>
                  <a:t> (triệu đồng).</a:t>
                </a:r>
                <a:endParaRPr lang="en-US" sz="1600" kern="100">
                  <a:effectLst/>
                  <a:latin typeface="+mj-lt"/>
                  <a:ea typeface="Aptos"/>
                  <a:cs typeface="Times New Roman" panose="02020603050405020304" pitchFamily="18" charset="0"/>
                </a:endParaRPr>
              </a:p>
              <a:p>
                <a:pPr algn="just">
                  <a:lnSpc>
                    <a:spcPct val="150000"/>
                  </a:lnSpc>
                </a:pPr>
                <a:r>
                  <a:rPr lang="nl-NL" sz="1600" kern="100">
                    <a:effectLst/>
                    <a:latin typeface="+mj-lt"/>
                    <a:ea typeface="Georgia" panose="02040502050405020303" pitchFamily="18" charset="0"/>
                    <a:cs typeface="Times New Roman" panose="02020603050405020304" pitchFamily="18" charset="0"/>
                  </a:rPr>
                  <a:t>Hàm doanh thu cho </a:t>
                </a:r>
                <a14:m>
                  <m:oMath xmlns:m="http://schemas.openxmlformats.org/officeDocument/2006/math">
                    <m:r>
                      <a:rPr lang="nl-NL"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oMath>
                </a14:m>
                <a:r>
                  <a:rPr lang="nl-NL" sz="1600" kern="100">
                    <a:effectLst/>
                    <a:latin typeface="+mj-lt"/>
                    <a:ea typeface="Georgia" panose="02040502050405020303" pitchFamily="18" charset="0"/>
                    <a:cs typeface="Times New Roman" panose="02020603050405020304" pitchFamily="18" charset="0"/>
                  </a:rPr>
                  <a:t> xe máy là </a:t>
                </a:r>
                <a:endParaRPr lang="en-US" sz="1600" kern="100">
                  <a:effectLst/>
                  <a:latin typeface="+mj-lt"/>
                  <a:ea typeface="Aptos"/>
                  <a:cs typeface="Times New Roman" panose="02020603050405020304" pitchFamily="18" charset="0"/>
                </a:endParaRPr>
              </a:p>
              <a:p>
                <a:pPr algn="ctr">
                  <a:lnSpc>
                    <a:spcPct val="150000"/>
                  </a:lnSpc>
                </a:pPr>
                <a14:m>
                  <m:oMath xmlns:m="http://schemas.openxmlformats.org/officeDocument/2006/math">
                    <m:r>
                      <a:rPr lang="nl-NL"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r>
                      <a:rPr lang="nl-NL" sz="1600" kern="100">
                        <a:effectLst/>
                        <a:latin typeface="+mj-lt"/>
                        <a:ea typeface="Aptos"/>
                        <a:cs typeface="Times New Roman" panose="02020603050405020304" pitchFamily="18" charset="0"/>
                      </a:rPr>
                      <m:t>)(31</m:t>
                    </m:r>
                    <m:r>
                      <a:rPr lang="nl-NL"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nl-NL" sz="1600" kern="100">
                        <a:effectLst/>
                        <a:latin typeface="+mj-lt"/>
                        <a:ea typeface="Aptos"/>
                        <a:cs typeface="Times New Roman" panose="02020603050405020304" pitchFamily="18" charset="0"/>
                      </a:rPr>
                      <m:t>)</m:t>
                    </m:r>
                  </m:oMath>
                </a14:m>
                <a:r>
                  <a:rPr lang="nl-NL" sz="1600" kern="100">
                    <a:effectLst/>
                    <a:latin typeface="+mj-lt"/>
                    <a:ea typeface="Georgia" panose="02040502050405020303" pitchFamily="18" charset="0"/>
                    <a:cs typeface="Times New Roman" panose="02020603050405020304" pitchFamily="18" charset="0"/>
                  </a:rPr>
                  <a:t> (triệu đồng).</a:t>
                </a:r>
                <a:endParaRPr lang="en-US" sz="1600" kern="100">
                  <a:effectLst/>
                  <a:latin typeface="+mj-lt"/>
                  <a:ea typeface="Aptos"/>
                  <a:cs typeface="Times New Roman" panose="02020603050405020304" pitchFamily="18" charset="0"/>
                </a:endParaRPr>
              </a:p>
              <a:p>
                <a:pPr algn="just">
                  <a:lnSpc>
                    <a:spcPct val="150000"/>
                  </a:lnSpc>
                </a:pPr>
                <a:r>
                  <a:rPr lang="nl-NL" sz="1600" kern="100">
                    <a:effectLst/>
                    <a:latin typeface="+mj-lt"/>
                    <a:ea typeface="Georgia" panose="02040502050405020303" pitchFamily="18" charset="0"/>
                    <a:cs typeface="Times New Roman" panose="02020603050405020304" pitchFamily="18" charset="0"/>
                  </a:rPr>
                  <a:t>Khi đó lợi nhuận thu được là</a:t>
                </a:r>
                <a:endParaRPr lang="en-US" sz="1600" kern="100">
                  <a:effectLst/>
                  <a:latin typeface="+mj-lt"/>
                  <a:ea typeface="Aptos"/>
                  <a:cs typeface="Times New Roman" panose="02020603050405020304" pitchFamily="18" charset="0"/>
                </a:endParaRPr>
              </a:p>
              <a:p>
                <a:pPr algn="just">
                  <a:lnSpc>
                    <a:spcPct val="150000"/>
                  </a:lnSpc>
                </a:pPr>
                <a:r>
                  <a:rPr lang="en-US" sz="1600" kern="100" smtClean="0">
                    <a:effectLst/>
                    <a:ea typeface="Aptos"/>
                    <a:cs typeface="Times New Roman" panose="02020603050405020304" pitchFamily="18" charset="0"/>
                  </a:rPr>
                  <a:t>	</a:t>
                </a:r>
                <a14:m>
                  <m:oMath xmlns:m="http://schemas.openxmlformats.org/officeDocument/2006/math">
                    <m:r>
                      <m:rPr>
                        <m:sty m:val="p"/>
                      </m:rPr>
                      <a:rPr lang="en-US" sz="1600" kern="100">
                        <a:effectLst/>
                        <a:latin typeface="+mj-lt"/>
                        <a:ea typeface="Aptos"/>
                        <a:cs typeface="Times New Roman" panose="02020603050405020304" pitchFamily="18" charset="0"/>
                      </a:rPr>
                      <m:t>P</m:t>
                    </m:r>
                    <m:d>
                      <m:dPr>
                        <m:ctrlPr>
                          <a:rPr lang="en-US" sz="1600" i="1" kern="100">
                            <a:effectLst/>
                            <a:latin typeface="+mj-lt"/>
                            <a:ea typeface="Aptos"/>
                            <a:cs typeface="Times New Roman" panose="02020603050405020304" pitchFamily="18" charset="0"/>
                          </a:rPr>
                        </m:ctrlPr>
                      </m:dPr>
                      <m:e>
                        <m:r>
                          <a:rPr lang="en-US" sz="1600" i="1" kern="100">
                            <a:effectLst/>
                            <a:latin typeface="+mj-lt"/>
                            <a:ea typeface="Aptos"/>
                            <a:cs typeface="Times New Roman" panose="02020603050405020304" pitchFamily="18" charset="0"/>
                          </a:rPr>
                          <m:t>𝑥</m:t>
                        </m:r>
                      </m:e>
                    </m:d>
                    <m:r>
                      <a:rPr lang="en-US" sz="1600" kern="100">
                        <a:effectLst/>
                        <a:latin typeface="+mj-lt"/>
                        <a:ea typeface="Aptos"/>
                        <a:cs typeface="Times New Roman" panose="02020603050405020304" pitchFamily="18" charset="0"/>
                      </a:rPr>
                      <m:t>=</m:t>
                    </m:r>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31</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e>
                    </m:d>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e>
                    </m:d>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27</m:t>
                    </m:r>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e>
                    </m:d>
                  </m:oMath>
                </a14:m>
                <a:r>
                  <a:rPr lang="en-US" sz="1600" i="1" kern="100" smtClean="0">
                    <a:effectLst/>
                    <a:latin typeface="+mj-lt"/>
                    <a:ea typeface="Aptos"/>
                    <a:cs typeface="Times New Roman" panose="02020603050405020304" pitchFamily="18" charset="0"/>
                  </a:rPr>
                  <a:t/>
                </a:r>
                <a:br>
                  <a:rPr lang="en-US" sz="1600" i="1" kern="100" smtClean="0">
                    <a:effectLst/>
                    <a:latin typeface="+mj-lt"/>
                    <a:ea typeface="Aptos"/>
                    <a:cs typeface="Times New Roman" panose="02020603050405020304" pitchFamily="18" charset="0"/>
                  </a:rPr>
                </a:br>
                <a:r>
                  <a:rPr lang="en-US" sz="1600" i="1" kern="100" smtClean="0">
                    <a:effectLst/>
                    <a:latin typeface="+mj-lt"/>
                    <a:ea typeface="Aptos"/>
                    <a:cs typeface="Times New Roman" panose="02020603050405020304" pitchFamily="18" charset="0"/>
                  </a:rPr>
                  <a:t>	        </a:t>
                </a:r>
                <a14:m>
                  <m:oMath xmlns:m="http://schemas.openxmlformats.org/officeDocument/2006/math">
                    <m:r>
                      <a:rPr lang="en-US" sz="1600" kern="100">
                        <a:effectLst/>
                        <a:latin typeface="+mj-lt"/>
                        <a:ea typeface="Aptos"/>
                        <a:cs typeface="Times New Roman" panose="02020603050405020304" pitchFamily="18" charset="0"/>
                      </a:rPr>
                      <m:t>=(4</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)(600+200</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)=2400+200</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200</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oMath>
                </a14:m>
                <a:r>
                  <a:rPr lang="en-US" sz="1600" kern="100" smtClean="0">
                    <a:effectLst/>
                    <a:latin typeface="+mj-lt"/>
                    <a:ea typeface="Georgia" panose="02040502050405020303" pitchFamily="18" charset="0"/>
                    <a:cs typeface="Times New Roman" panose="02020603050405020304" pitchFamily="18" charset="0"/>
                  </a:rPr>
                  <a:t> (</a:t>
                </a:r>
                <a:r>
                  <a:rPr lang="en-US" sz="1600" kern="100">
                    <a:effectLst/>
                    <a:latin typeface="+mj-lt"/>
                    <a:ea typeface="Georgia" panose="02040502050405020303" pitchFamily="18" charset="0"/>
                    <a:cs typeface="Times New Roman" panose="02020603050405020304" pitchFamily="18" charset="0"/>
                  </a:rPr>
                  <a:t>triệu </a:t>
                </a:r>
                <a:r>
                  <a:rPr lang="en-US" sz="1600" kern="100">
                    <a:effectLst/>
                    <a:latin typeface="+mj-lt"/>
                    <a:ea typeface="Georgia" panose="02040502050405020303" pitchFamily="18" charset="0"/>
                    <a:cs typeface="Times New Roman" panose="02020603050405020304" pitchFamily="18" charset="0"/>
                  </a:rPr>
                  <a:t>đồng</a:t>
                </a:r>
                <a:r>
                  <a:rPr lang="en-US" sz="1600" kern="100" smtClean="0">
                    <a:effectLst/>
                    <a:latin typeface="+mj-lt"/>
                    <a:ea typeface="Georgia" panose="02040502050405020303" pitchFamily="18" charset="0"/>
                    <a:cs typeface="Times New Roman" panose="02020603050405020304" pitchFamily="18" charset="0"/>
                  </a:rPr>
                  <a:t>).</a:t>
                </a:r>
                <a:endParaRPr lang="en-US" sz="1600" kern="100">
                  <a:effectLst/>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64543" y="710766"/>
                <a:ext cx="8235072" cy="4163384"/>
              </a:xfrm>
              <a:prstGeom prst="rect">
                <a:avLst/>
              </a:prstGeom>
              <a:blipFill>
                <a:blip r:embed="rId3"/>
                <a:stretch>
                  <a:fillRect l="-444"/>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7776378" y="3267987"/>
            <a:ext cx="1257438" cy="721244"/>
          </a:xfrm>
          <a:prstGeom prst="rect">
            <a:avLst/>
          </a:prstGeom>
        </p:spPr>
      </p:pic>
    </p:spTree>
    <p:extLst>
      <p:ext uri="{BB962C8B-B14F-4D97-AF65-F5344CB8AC3E}">
        <p14:creationId xmlns:p14="http://schemas.microsoft.com/office/powerpoint/2010/main" val="143606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8" dur="500"/>
                                        <p:tgtEl>
                                          <p:spTgt spid="3">
                                            <p:txEl>
                                              <p:pRg st="6" end="6"/>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500"/>
                                        <p:tgtEl>
                                          <p:spTgt spid="3">
                                            <p:txEl>
                                              <p:pRg st="8" end="8"/>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46" name="Rectangle 45"/>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 name="Rectangle 6"/>
          <p:cNvSpPr/>
          <p:nvPr/>
        </p:nvSpPr>
        <p:spPr>
          <a:xfrm>
            <a:off x="564543" y="309320"/>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564543" y="803286"/>
                <a:ext cx="8022866" cy="3319050"/>
              </a:xfrm>
              <a:prstGeom prst="rect">
                <a:avLst/>
              </a:prstGeom>
            </p:spPr>
            <p:txBody>
              <a:bodyPr wrap="square">
                <a:spAutoFit/>
              </a:bodyPr>
              <a:lstStyle/>
              <a:p>
                <a:pPr lvl="0" algn="just">
                  <a:lnSpc>
                    <a:spcPct val="150000"/>
                  </a:lnSpc>
                  <a:defRPr/>
                </a:pPr>
                <a:r>
                  <a:rPr lang="en-US" sz="1600" kern="100" smtClean="0">
                    <a:ea typeface="Georgia" panose="02040502050405020303" pitchFamily="18" charset="0"/>
                    <a:cs typeface="Times New Roman" panose="02020603050405020304" pitchFamily="18" charset="0"/>
                  </a:rPr>
                  <a:t>Để </a:t>
                </a:r>
                <a:r>
                  <a:rPr lang="en-US" sz="1600" kern="100">
                    <a:ea typeface="Georgia" panose="02040502050405020303" pitchFamily="18" charset="0"/>
                    <a:cs typeface="Times New Roman" panose="02020603050405020304" pitchFamily="18" charset="0"/>
                  </a:rPr>
                  <a:t>tối đa hóa lợi nhuận, ta tìm giá trị lớn nhất của hàm </a:t>
                </a:r>
                <a14:m>
                  <m:oMath xmlns:m="http://schemas.openxmlformats.org/officeDocument/2006/math">
                    <m:r>
                      <a:rPr lang="en-US" sz="1600" i="1" kern="100">
                        <a:latin typeface="Cambria Math" panose="02040503050406030204" pitchFamily="18" charset="0"/>
                        <a:ea typeface="Georgia" panose="02040502050405020303" pitchFamily="18" charset="0"/>
                        <a:cs typeface="Times New Roman" panose="02020603050405020304" pitchFamily="18" charset="0"/>
                      </a:rPr>
                      <m:t>𝑃</m:t>
                    </m:r>
                    <m:r>
                      <a:rPr lang="en-US" sz="1600" i="1" kern="100">
                        <a:latin typeface="Cambria Math" panose="02040503050406030204" pitchFamily="18" charset="0"/>
                        <a:ea typeface="Georgia" panose="02040502050405020303" pitchFamily="18" charset="0"/>
                        <a:cs typeface="Times New Roman" panose="02020603050405020304" pitchFamily="18" charset="0"/>
                      </a:rPr>
                      <m:t>(</m:t>
                    </m:r>
                    <m:r>
                      <a:rPr lang="en-US" sz="1600" i="1" kern="100">
                        <a:latin typeface="Cambria Math" panose="02040503050406030204" pitchFamily="18" charset="0"/>
                        <a:ea typeface="Georgia" panose="02040502050405020303" pitchFamily="18" charset="0"/>
                        <a:cs typeface="Times New Roman" panose="02020603050405020304" pitchFamily="18" charset="0"/>
                      </a:rPr>
                      <m:t>𝑥</m:t>
                    </m:r>
                    <m:r>
                      <a:rPr lang="en-US" sz="1600" i="1" kern="100">
                        <a:latin typeface="Cambria Math" panose="02040503050406030204" pitchFamily="18" charset="0"/>
                        <a:ea typeface="Georgia" panose="02040502050405020303" pitchFamily="18" charset="0"/>
                        <a:cs typeface="Times New Roman" panose="02020603050405020304" pitchFamily="18" charset="0"/>
                      </a:rPr>
                      <m:t>)</m:t>
                    </m:r>
                  </m:oMath>
                </a14:m>
                <a:r>
                  <a:rPr lang="en-US" sz="1600" kern="100">
                    <a:ea typeface="Georgia" panose="02040502050405020303" pitchFamily="18" charset="0"/>
                    <a:cs typeface="Times New Roman" panose="02020603050405020304" pitchFamily="18" charset="0"/>
                  </a:rPr>
                  <a:t> với </a:t>
                </a:r>
                <a14:m>
                  <m:oMath xmlns:m="http://schemas.openxmlformats.org/officeDocument/2006/math">
                    <m:r>
                      <a:rPr lang="en-US" sz="1600" i="1" kern="100">
                        <a:latin typeface="Cambria Math" panose="02040503050406030204" pitchFamily="18" charset="0"/>
                        <a:ea typeface="Georgia" panose="02040502050405020303" pitchFamily="18" charset="0"/>
                        <a:cs typeface="Times New Roman" panose="02020603050405020304" pitchFamily="18" charset="0"/>
                      </a:rPr>
                      <m:t>𝑥</m:t>
                    </m:r>
                    <m:r>
                      <a:rPr lang="en-US" sz="1600" i="1" kern="100">
                        <a:latin typeface="Cambria Math" panose="02040503050406030204" pitchFamily="18" charset="0"/>
                        <a:ea typeface="Georgia" panose="02040502050405020303" pitchFamily="18" charset="0"/>
                        <a:cs typeface="Times New Roman" panose="02020603050405020304" pitchFamily="18" charset="0"/>
                      </a:rPr>
                      <m:t>≥0</m:t>
                    </m:r>
                  </m:oMath>
                </a14:m>
                <a:r>
                  <a:rPr lang="en-US" sz="1600" kern="100">
                    <a:ea typeface="Georgia" panose="02040502050405020303" pitchFamily="18" charset="0"/>
                    <a:cs typeface="Times New Roman" panose="02020603050405020304" pitchFamily="18" charset="0"/>
                  </a:rPr>
                  <a:t>.</a:t>
                </a:r>
                <a:endParaRPr lang="en-US" sz="1600" kern="100">
                  <a:ea typeface="Aptos"/>
                  <a:cs typeface="Times New Roman" panose="02020603050405020304" pitchFamily="18" charset="0"/>
                </a:endParaRPr>
              </a:p>
              <a:p>
                <a:pPr lvl="0" algn="just">
                  <a:lnSpc>
                    <a:spcPct val="130000"/>
                  </a:lnSpc>
                  <a:defRPr/>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Ta</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ó </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𝑃</m:t>
                          </m:r>
                        </m:e>
                        <m:sup>
                          <m:r>
                            <a:rPr lang="en-US" sz="1600" i="1" kern="100">
                              <a:latin typeface="Cambria Math" panose="02040503050406030204" pitchFamily="18" charset="0"/>
                              <a:ea typeface="Aptos"/>
                              <a:cs typeface="Times New Roman" panose="02020603050405020304" pitchFamily="18" charset="0"/>
                            </a:rPr>
                            <m:t>′</m:t>
                          </m:r>
                        </m:sup>
                      </m:sSup>
                      <m:d>
                        <m:dPr>
                          <m:ctrlPr>
                            <a:rPr lang="en-US" sz="1600" i="1" kern="100">
                              <a:latin typeface="Cambria Math" panose="02040503050406030204" pitchFamily="18" charset="0"/>
                              <a:ea typeface="Aptos"/>
                              <a:cs typeface="Times New Roman" panose="02020603050405020304" pitchFamily="18" charset="0"/>
                            </a:rPr>
                          </m:ctrlPr>
                        </m:dPr>
                        <m:e>
                          <m:r>
                            <a:rPr lang="en-US" sz="1600" i="1" kern="100">
                              <a:latin typeface="Cambria Math" panose="02040503050406030204" pitchFamily="18" charset="0"/>
                              <a:ea typeface="Aptos"/>
                              <a:cs typeface="Times New Roman" panose="02020603050405020304" pitchFamily="18" charset="0"/>
                            </a:rPr>
                            <m:t>𝑥</m:t>
                          </m:r>
                        </m:e>
                      </m:d>
                      <m:r>
                        <a:rPr lang="en-US" sz="1600" kern="100">
                          <a:latin typeface="Cambria Math" panose="02040503050406030204" pitchFamily="18" charset="0"/>
                          <a:ea typeface="Aptos"/>
                          <a:cs typeface="Times New Roman" panose="02020603050405020304" pitchFamily="18" charset="0"/>
                        </a:rPr>
                        <m:t>=200</m:t>
                      </m:r>
                      <m:r>
                        <a:rPr lang="en-US" sz="1600" i="1"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400</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=0</m:t>
                      </m:r>
                      <m:r>
                        <m:rPr>
                          <m:nor/>
                        </m:rPr>
                        <a:rPr lang="en-US" sz="1600" kern="100">
                          <a:ea typeface="Aptos"/>
                          <a:cs typeface="Times New Roman" panose="02020603050405020304" pitchFamily="18" charset="0"/>
                        </a:rPr>
                        <m:t> </m:t>
                      </m:r>
                      <m:r>
                        <m:rPr>
                          <m:nor/>
                        </m:rPr>
                        <a:rPr lang="en-US" sz="1600" kern="100">
                          <a:ea typeface="Aptos"/>
                          <a:cs typeface="Times New Roman" panose="02020603050405020304" pitchFamily="18" charset="0"/>
                        </a:rPr>
                        <m:t>khi</m:t>
                      </m:r>
                      <m:r>
                        <a:rPr lang="en-US" sz="1600" b="0" i="1" kern="100" smtClean="0">
                          <a:latin typeface="Cambria Math" panose="02040503050406030204" pitchFamily="18" charset="0"/>
                          <a:ea typeface="Aptos"/>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2</m:t>
                          </m:r>
                        </m:den>
                      </m:f>
                      <m:r>
                        <a:rPr lang="en-US" sz="1600" b="0" i="0" kern="100" smtClean="0">
                          <a:latin typeface="Cambria Math" panose="02040503050406030204" pitchFamily="18" charset="0"/>
                          <a:ea typeface="Aptos"/>
                          <a:cs typeface="Times New Roman" panose="02020603050405020304" pitchFamily="18" charset="0"/>
                        </a:rPr>
                        <m:t>.</m:t>
                      </m:r>
                    </m:oMath>
                  </m:oMathPara>
                </a14:m>
                <a:endParaRPr lang="en-US" sz="1600" kern="100">
                  <a:ea typeface="Aptos"/>
                  <a:cs typeface="Times New Roman" panose="02020603050405020304" pitchFamily="18" charset="0"/>
                </a:endParaRPr>
              </a:p>
              <a:p>
                <a:pPr lvl="0" algn="just">
                  <a:lnSpc>
                    <a:spcPct val="130000"/>
                  </a:lnSpc>
                  <a:defRPr/>
                </a:pPr>
                <a:r>
                  <a:rPr lang="en-US" sz="1600" kern="100">
                    <a:ea typeface="Georgia" panose="02040502050405020303" pitchFamily="18" charset="0"/>
                    <a:cs typeface="Times New Roman" panose="02020603050405020304" pitchFamily="18" charset="0"/>
                  </a:rPr>
                  <a:t>Ta có:</a:t>
                </a:r>
                <a:endParaRPr lang="en-US" sz="1600" kern="100">
                  <a:ea typeface="Aptos"/>
                  <a:cs typeface="Times New Roman" panose="02020603050405020304" pitchFamily="18" charset="0"/>
                </a:endParaRPr>
              </a:p>
              <a:p>
                <a:pPr algn="just">
                  <a:lnSpc>
                    <a:spcPct val="130000"/>
                  </a:lnSpc>
                  <a:defRPr/>
                </a:pPr>
                <a14:m>
                  <m:oMathPara xmlns:m="http://schemas.openxmlformats.org/officeDocument/2006/math">
                    <m:oMathParaPr>
                      <m:jc m:val="centerGroup"/>
                    </m:oMathParaPr>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𝑃</m:t>
                      </m:r>
                      <m:d>
                        <m:dPr>
                          <m:ctrlPr>
                            <a:rPr lang="en-US" sz="1600" i="1" kern="100">
                              <a:latin typeface="Cambria Math" panose="02040503050406030204" pitchFamily="18" charset="0"/>
                              <a:ea typeface="Aptos"/>
                              <a:cs typeface="Times New Roman" panose="02020603050405020304" pitchFamily="18" charset="0"/>
                            </a:rPr>
                          </m:ctrlPr>
                        </m:dPr>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2</m:t>
                              </m:r>
                            </m:den>
                          </m:f>
                        </m:e>
                      </m:d>
                      <m:r>
                        <a:rPr lang="en-US" sz="1600" kern="100">
                          <a:latin typeface="Cambria Math" panose="02040503050406030204" pitchFamily="18" charset="0"/>
                          <a:ea typeface="Aptos"/>
                          <a:cs typeface="Times New Roman" panose="02020603050405020304" pitchFamily="18" charset="0"/>
                        </a:rPr>
                        <m:t>=2</m:t>
                      </m:r>
                      <m:r>
                        <a:rPr lang="en-US" sz="1600" b="0" i="0" kern="100" smtClean="0">
                          <a:latin typeface="Cambria Math" panose="02040503050406030204" pitchFamily="18" charset="0"/>
                          <a:ea typeface="Aptos"/>
                          <a:cs typeface="Times New Roman" panose="02020603050405020304" pitchFamily="18" charset="0"/>
                        </a:rPr>
                        <m:t> </m:t>
                      </m:r>
                      <m:r>
                        <a:rPr lang="en-US" sz="1600" kern="100">
                          <a:latin typeface="Cambria Math" panose="02040503050406030204" pitchFamily="18" charset="0"/>
                          <a:ea typeface="Aptos"/>
                          <a:cs typeface="Times New Roman" panose="02020603050405020304" pitchFamily="18" charset="0"/>
                        </a:rPr>
                        <m:t>450</m:t>
                      </m:r>
                      <m:r>
                        <m:rPr>
                          <m:nor/>
                        </m:rPr>
                        <a:rPr lang="en-US" sz="1600" b="0" i="0" kern="100" smtClean="0">
                          <a:latin typeface="Cambria Math" panose="02040503050406030204" pitchFamily="18" charset="0"/>
                          <a:ea typeface="Aptos"/>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m:t>
                      </m:r>
                      <m:r>
                        <m:rPr>
                          <m:nor/>
                        </m:rPr>
                        <a:rPr lang="en-US" sz="1600" kern="100">
                          <a:ea typeface="Georgia" panose="02040502050405020303" pitchFamily="18" charset="0"/>
                          <a:cs typeface="Times New Roman" panose="02020603050405020304" pitchFamily="18" charset="0"/>
                        </a:rPr>
                        <m:t>tri</m:t>
                      </m:r>
                      <m:r>
                        <m:rPr>
                          <m:nor/>
                        </m:rPr>
                        <a:rPr lang="en-US" sz="1600" kern="100">
                          <a:ea typeface="Georgia" panose="02040502050405020303" pitchFamily="18" charset="0"/>
                          <a:cs typeface="Times New Roman" panose="02020603050405020304" pitchFamily="18" charset="0"/>
                        </a:rPr>
                        <m:t>ệ</m:t>
                      </m:r>
                      <m:r>
                        <m:rPr>
                          <m:nor/>
                        </m:rPr>
                        <a:rPr lang="en-US" sz="1600" kern="100">
                          <a:ea typeface="Georgia" panose="02040502050405020303" pitchFamily="18" charset="0"/>
                          <a:cs typeface="Times New Roman" panose="02020603050405020304" pitchFamily="18" charset="0"/>
                        </a:rPr>
                        <m:t>u</m:t>
                      </m:r>
                      <m:r>
                        <m:rPr>
                          <m:nor/>
                        </m:rPr>
                        <a:rPr lang="en-US" sz="1600" kern="100">
                          <a:ea typeface="Georgia" panose="02040502050405020303" pitchFamily="18" charset="0"/>
                          <a:cs typeface="Times New Roman" panose="02020603050405020304" pitchFamily="18" charset="0"/>
                        </a:rPr>
                        <m:t> đồ</m:t>
                      </m:r>
                      <m:r>
                        <m:rPr>
                          <m:nor/>
                        </m:rPr>
                        <a:rPr lang="en-US" sz="1600" kern="100">
                          <a:ea typeface="Georgia" panose="02040502050405020303" pitchFamily="18" charset="0"/>
                          <a:cs typeface="Times New Roman" panose="02020603050405020304" pitchFamily="18" charset="0"/>
                        </a:rPr>
                        <m:t>ng</m:t>
                      </m:r>
                      <m:r>
                        <m:rPr>
                          <m:nor/>
                        </m:rPr>
                        <a:rPr lang="en-US" sz="1600" kern="100">
                          <a:ea typeface="Georgia" panose="02040502050405020303" pitchFamily="18" charset="0"/>
                          <a:cs typeface="Times New Roman" panose="02020603050405020304" pitchFamily="18" charset="0"/>
                        </a:rPr>
                        <m:t>) </m:t>
                      </m:r>
                    </m:oMath>
                  </m:oMathPara>
                </a14:m>
                <a:endParaRPr lang="en-US" sz="1600" kern="100" smtClean="0">
                  <a:ea typeface="Georgia" panose="02040502050405020303" pitchFamily="18" charset="0"/>
                  <a:cs typeface="Times New Roman" panose="02020603050405020304" pitchFamily="18" charset="0"/>
                </a:endParaRPr>
              </a:p>
              <a:p>
                <a:pPr lvl="0" algn="just">
                  <a:lnSpc>
                    <a:spcPct val="165000"/>
                  </a:lnSpc>
                  <a:defRPr/>
                </a:pPr>
                <a:r>
                  <a:rPr lang="en-US" sz="1600" kern="100" smtClean="0">
                    <a:ea typeface="Georgia" panose="02040502050405020303" pitchFamily="18" charset="0"/>
                    <a:cs typeface="Times New Roman" panose="02020603050405020304" pitchFamily="18" charset="0"/>
                  </a:rPr>
                  <a:t>là </a:t>
                </a:r>
                <a:r>
                  <a:rPr lang="en-US" sz="1600" kern="100">
                    <a:ea typeface="Georgia" panose="02040502050405020303" pitchFamily="18" charset="0"/>
                    <a:cs typeface="Times New Roman" panose="02020603050405020304" pitchFamily="18" charset="0"/>
                  </a:rPr>
                  <a:t>giá trị lớn nhất của hàm lợi nhuận, đạt được khi </a:t>
                </a:r>
                <a14:m>
                  <m:oMath xmlns:m="http://schemas.openxmlformats.org/officeDocument/2006/math">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=0,5</m:t>
                    </m:r>
                  </m:oMath>
                </a14:m>
                <a:r>
                  <a:rPr lang="en-US" sz="1600" kern="100">
                    <a:ea typeface="Georgia" panose="02040502050405020303" pitchFamily="18" charset="0"/>
                    <a:cs typeface="Times New Roman" panose="02020603050405020304" pitchFamily="18" charset="0"/>
                  </a:rPr>
                  <a:t>. </a:t>
                </a:r>
                <a:endParaRPr lang="en-US" sz="1600" kern="100">
                  <a:ea typeface="Aptos"/>
                  <a:cs typeface="Times New Roman" panose="02020603050405020304" pitchFamily="18" charset="0"/>
                </a:endParaRPr>
              </a:p>
              <a:p>
                <a:pPr lvl="0" algn="just">
                  <a:lnSpc>
                    <a:spcPct val="165000"/>
                  </a:lnSpc>
                  <a:defRPr/>
                </a:pPr>
                <a:r>
                  <a:rPr lang="en-US" sz="1600" kern="100">
                    <a:ea typeface="Georgia" panose="02040502050405020303" pitchFamily="18" charset="0"/>
                    <a:cs typeface="Times New Roman" panose="02020603050405020304" pitchFamily="18" charset="0"/>
                  </a:rPr>
                  <a:t>Vậy giá để tối đa hoá lợi nhuận, thì ta phải tìm giá trị lớn bán mới nên là </a:t>
                </a:r>
                <a14:m>
                  <m:oMath xmlns:m="http://schemas.openxmlformats.org/officeDocument/2006/math">
                    <m:r>
                      <a:rPr lang="en-US" sz="1600" i="1" kern="100" smtClean="0">
                        <a:latin typeface="Cambria Math" panose="02040503050406030204" pitchFamily="18" charset="0"/>
                        <a:ea typeface="Georgia" panose="02040502050405020303" pitchFamily="18" charset="0"/>
                        <a:cs typeface="Times New Roman" panose="02020603050405020304" pitchFamily="18" charset="0"/>
                      </a:rPr>
                      <m:t>30,5</m:t>
                    </m:r>
                  </m:oMath>
                </a14:m>
                <a:r>
                  <a:rPr lang="en-US" sz="1600" kern="100">
                    <a:ea typeface="Georgia" panose="02040502050405020303" pitchFamily="18" charset="0"/>
                    <a:cs typeface="Times New Roman" panose="02020603050405020304" pitchFamily="18" charset="0"/>
                  </a:rPr>
                  <a:t> </a:t>
                </a:r>
                <a:r>
                  <a:rPr lang="en-US" sz="1600" kern="100" smtClean="0">
                    <a:ea typeface="Georgia" panose="02040502050405020303" pitchFamily="18" charset="0"/>
                    <a:cs typeface="Times New Roman" panose="02020603050405020304" pitchFamily="18" charset="0"/>
                  </a:rPr>
                  <a:t>triệu </a:t>
                </a:r>
                <a:r>
                  <a:rPr lang="en-US" sz="1600" kern="100">
                    <a:ea typeface="Georgia" panose="02040502050405020303" pitchFamily="18" charset="0"/>
                    <a:cs typeface="Times New Roman" panose="02020603050405020304" pitchFamily="18" charset="0"/>
                  </a:rPr>
                  <a:t>đồng thì doanh nghiệp sẽ thu được nhiều lợi nhuận nhất.</a:t>
                </a:r>
                <a:endParaRPr lang="en-US" sz="1600" kern="100">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64543" y="803286"/>
                <a:ext cx="8022866" cy="3319050"/>
              </a:xfrm>
              <a:prstGeom prst="rect">
                <a:avLst/>
              </a:prstGeom>
              <a:blipFill>
                <a:blip r:embed="rId3"/>
                <a:stretch>
                  <a:fillRect l="-456" r="-380"/>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7116418" y="4062727"/>
            <a:ext cx="1415332" cy="811809"/>
          </a:xfrm>
          <a:prstGeom prst="rect">
            <a:avLst/>
          </a:prstGeom>
        </p:spPr>
      </p:pic>
    </p:spTree>
    <p:extLst>
      <p:ext uri="{BB962C8B-B14F-4D97-AF65-F5344CB8AC3E}">
        <p14:creationId xmlns:p14="http://schemas.microsoft.com/office/powerpoint/2010/main" val="190841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87"/>
        <p:cNvGrpSpPr/>
        <p:nvPr/>
      </p:nvGrpSpPr>
      <p:grpSpPr>
        <a:xfrm>
          <a:off x="0" y="0"/>
          <a:ext cx="0" cy="0"/>
          <a:chOff x="0" y="0"/>
          <a:chExt cx="0" cy="0"/>
        </a:xfrm>
      </p:grpSpPr>
      <p:sp>
        <p:nvSpPr>
          <p:cNvPr id="12" name="Rounded Rectangle 11"/>
          <p:cNvSpPr/>
          <p:nvPr/>
        </p:nvSpPr>
        <p:spPr>
          <a:xfrm>
            <a:off x="747422" y="310103"/>
            <a:ext cx="7657106" cy="3880234"/>
          </a:xfrm>
          <a:prstGeom prst="round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5" name="Rectangle 14"/>
              <p:cNvSpPr/>
              <p:nvPr/>
            </p:nvSpPr>
            <p:spPr>
              <a:xfrm>
                <a:off x="1320641" y="1143669"/>
                <a:ext cx="6553137" cy="2795445"/>
              </a:xfrm>
              <a:prstGeom prst="rect">
                <a:avLst/>
              </a:prstGeom>
            </p:spPr>
            <p:txBody>
              <a:bodyPr wrap="square">
                <a:spAutoFit/>
              </a:bodyPr>
              <a:lstStyle/>
              <a:p>
                <a:pPr marL="285750" indent="-285750" algn="just">
                  <a:lnSpc>
                    <a:spcPct val="170000"/>
                  </a:lnSpc>
                  <a:buFontTx/>
                  <a:buChar char="-"/>
                </a:pPr>
                <a:r>
                  <a:rPr lang="en-US" sz="1700" kern="100" smtClean="0">
                    <a:latin typeface="+mj-lt"/>
                    <a:ea typeface="Aptos"/>
                    <a:cs typeface="Times New Roman" panose="02020603050405020304" pitchFamily="18" charset="0"/>
                  </a:rPr>
                  <a:t>Chi </a:t>
                </a:r>
                <a:r>
                  <a:rPr lang="en-US" sz="1700" kern="100">
                    <a:latin typeface="+mj-lt"/>
                    <a:ea typeface="Aptos"/>
                    <a:cs typeface="Times New Roman" panose="02020603050405020304" pitchFamily="18" charset="0"/>
                  </a:rPr>
                  <a:t>phí biên là tốc độ thay đổi của hàm chi phí </a:t>
                </a:r>
                <a14:m>
                  <m:oMath xmlns:m="http://schemas.openxmlformats.org/officeDocument/2006/math">
                    <m:r>
                      <a:rPr lang="en-US" sz="1700" i="1" kern="100">
                        <a:effectLst/>
                        <a:latin typeface="+mj-lt"/>
                        <a:ea typeface="Aptos"/>
                        <a:cs typeface="Times New Roman" panose="02020603050405020304" pitchFamily="18" charset="0"/>
                      </a:rPr>
                      <m:t>𝐶</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m:t>
                    </m:r>
                  </m:oMath>
                </a14:m>
                <a:r>
                  <a:rPr lang="en-US" sz="1700" kern="100">
                    <a:effectLst/>
                    <a:latin typeface="+mj-lt"/>
                    <a:ea typeface="Aptos"/>
                    <a:cs typeface="Times New Roman" panose="02020603050405020304" pitchFamily="18" charset="0"/>
                  </a:rPr>
                  <a:t> đối với </a:t>
                </a:r>
                <a14:m>
                  <m:oMath xmlns:m="http://schemas.openxmlformats.org/officeDocument/2006/math">
                    <m:r>
                      <a:rPr lang="en-US" sz="1700" i="1" kern="100">
                        <a:effectLst/>
                        <a:latin typeface="+mj-lt"/>
                        <a:ea typeface="Aptos"/>
                        <a:cs typeface="Times New Roman" panose="02020603050405020304" pitchFamily="18" charset="0"/>
                      </a:rPr>
                      <m:t>𝑥</m:t>
                    </m:r>
                  </m:oMath>
                </a14:m>
                <a:r>
                  <a:rPr lang="en-US" sz="1700" kern="100">
                    <a:effectLst/>
                    <a:latin typeface="+mj-lt"/>
                    <a:ea typeface="Aptos"/>
                    <a:cs typeface="Times New Roman" panose="02020603050405020304" pitchFamily="18" charset="0"/>
                  </a:rPr>
                  <a:t>, tức là đạo hàm </a:t>
                </a:r>
                <a14:m>
                  <m:oMath xmlns:m="http://schemas.openxmlformats.org/officeDocument/2006/math">
                    <m:sSup>
                      <m:sSupPr>
                        <m:ctrlPr>
                          <a:rPr lang="en-US" sz="1700" i="1" kern="100">
                            <a:effectLst/>
                            <a:latin typeface="Cambria Math" panose="02040503050406030204" pitchFamily="18" charset="0"/>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𝐶</m:t>
                        </m:r>
                      </m:e>
                      <m:sup>
                        <m:r>
                          <a:rPr lang="en-US" sz="1700" i="1" kern="100">
                            <a:effectLst/>
                            <a:latin typeface="+mj-lt"/>
                            <a:ea typeface="Aptos"/>
                            <a:cs typeface="Times New Roman" panose="02020603050405020304" pitchFamily="18" charset="0"/>
                          </a:rPr>
                          <m:t>′</m:t>
                        </m:r>
                      </m:sup>
                    </m:sSup>
                    <m:d>
                      <m:dPr>
                        <m:ctrlPr>
                          <a:rPr lang="en-US" sz="1700" i="1" kern="100">
                            <a:effectLst/>
                            <a:latin typeface="Cambria Math" panose="02040503050406030204" pitchFamily="18" charset="0"/>
                            <a:ea typeface="Aptos"/>
                            <a:cs typeface="Times New Roman" panose="02020603050405020304" pitchFamily="18" charset="0"/>
                          </a:rPr>
                        </m:ctrlPr>
                      </m:dPr>
                      <m:e>
                        <m:r>
                          <a:rPr lang="en-US" sz="1700" i="1" kern="100">
                            <a:effectLst/>
                            <a:latin typeface="+mj-lt"/>
                            <a:ea typeface="Aptos"/>
                            <a:cs typeface="Times New Roman" panose="02020603050405020304" pitchFamily="18" charset="0"/>
                          </a:rPr>
                          <m:t>𝑥</m:t>
                        </m:r>
                      </m:e>
                    </m:d>
                    <m:r>
                      <a:rPr lang="en-US" sz="1700" i="1" kern="100">
                        <a:effectLst/>
                        <a:latin typeface="+mj-lt"/>
                        <a:ea typeface="Aptos"/>
                        <a:cs typeface="Times New Roman" panose="02020603050405020304" pitchFamily="18" charset="0"/>
                      </a:rPr>
                      <m:t>.</m:t>
                    </m:r>
                  </m:oMath>
                </a14:m>
                <a:endParaRPr lang="en-US" sz="1700" kern="100" smtClean="0">
                  <a:effectLst/>
                  <a:latin typeface="+mj-lt"/>
                  <a:ea typeface="Aptos"/>
                  <a:cs typeface="Times New Roman" panose="02020603050405020304" pitchFamily="18" charset="0"/>
                </a:endParaRPr>
              </a:p>
              <a:p>
                <a:pPr marL="285750" indent="-285750" algn="just">
                  <a:lnSpc>
                    <a:spcPct val="170000"/>
                  </a:lnSpc>
                  <a:buFontTx/>
                  <a:buChar char="-"/>
                </a:pPr>
                <a:r>
                  <a:rPr lang="en-US" sz="1700" kern="100" smtClean="0">
                    <a:effectLst/>
                    <a:latin typeface="+mj-lt"/>
                    <a:ea typeface="Aptos"/>
                    <a:cs typeface="Times New Roman" panose="02020603050405020304" pitchFamily="18" charset="0"/>
                  </a:rPr>
                  <a:t>Đạo </a:t>
                </a:r>
                <a:r>
                  <a:rPr lang="en-US" sz="1700" kern="100">
                    <a:effectLst/>
                    <a:latin typeface="+mj-lt"/>
                    <a:ea typeface="Aptos"/>
                    <a:cs typeface="Times New Roman" panose="02020603050405020304" pitchFamily="18" charset="0"/>
                  </a:rPr>
                  <a:t>hàm </a:t>
                </a:r>
                <a14:m>
                  <m:oMath xmlns:m="http://schemas.openxmlformats.org/officeDocument/2006/math">
                    <m:r>
                      <a:rPr lang="en-US" sz="1700" i="1" kern="100">
                        <a:effectLst/>
                        <a:latin typeface="+mj-lt"/>
                        <a:ea typeface="Aptos"/>
                        <a:cs typeface="Times New Roman" panose="02020603050405020304" pitchFamily="18" charset="0"/>
                      </a:rPr>
                      <m:t>𝑅</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m:t>
                    </m:r>
                  </m:oMath>
                </a14:m>
                <a:r>
                  <a:rPr lang="en-US" sz="1700" kern="100">
                    <a:effectLst/>
                    <a:latin typeface="+mj-lt"/>
                    <a:ea typeface="Aptos"/>
                    <a:cs typeface="Times New Roman" panose="02020603050405020304" pitchFamily="18" charset="0"/>
                  </a:rPr>
                  <a:t> của hàm doanh thu </a:t>
                </a:r>
                <a14:m>
                  <m:oMath xmlns:m="http://schemas.openxmlformats.org/officeDocument/2006/math">
                    <m:r>
                      <a:rPr lang="en-US" sz="1700" i="1" kern="100">
                        <a:effectLst/>
                        <a:latin typeface="+mj-lt"/>
                        <a:ea typeface="Aptos"/>
                        <a:cs typeface="Times New Roman" panose="02020603050405020304" pitchFamily="18" charset="0"/>
                      </a:rPr>
                      <m:t>𝑅</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m:t>
                    </m:r>
                  </m:oMath>
                </a14:m>
                <a:r>
                  <a:rPr lang="en-US" sz="1700" kern="100">
                    <a:effectLst/>
                    <a:latin typeface="+mj-lt"/>
                    <a:ea typeface="Aptos"/>
                    <a:cs typeface="Times New Roman" panose="02020603050405020304" pitchFamily="18" charset="0"/>
                  </a:rPr>
                  <a:t> được gọi là hàm doanh thu biên và là tốc độ thay đổi của doanh thu đối với số lượng đơn vị sản phẩm </a:t>
                </a:r>
                <a:r>
                  <a:rPr lang="en-US" sz="1700" kern="100">
                    <a:effectLst/>
                    <a:latin typeface="+mj-lt"/>
                    <a:ea typeface="Aptos"/>
                    <a:cs typeface="Times New Roman" panose="02020603050405020304" pitchFamily="18" charset="0"/>
                  </a:rPr>
                  <a:t>bán </a:t>
                </a:r>
                <a:r>
                  <a:rPr lang="en-US" sz="1700" kern="100" smtClean="0">
                    <a:effectLst/>
                    <a:latin typeface="+mj-lt"/>
                    <a:ea typeface="Aptos"/>
                    <a:cs typeface="Times New Roman" panose="02020603050405020304" pitchFamily="18" charset="0"/>
                  </a:rPr>
                  <a:t>ra.</a:t>
                </a:r>
              </a:p>
              <a:p>
                <a:pPr marL="285750" indent="-285750" algn="just">
                  <a:lnSpc>
                    <a:spcPct val="170000"/>
                  </a:lnSpc>
                  <a:buFontTx/>
                  <a:buChar char="-"/>
                </a:pPr>
                <a:r>
                  <a:rPr lang="en-US" sz="1700" kern="100" smtClean="0">
                    <a:effectLst/>
                    <a:latin typeface="+mj-lt"/>
                    <a:ea typeface="Aptos"/>
                    <a:cs typeface="Times New Roman" panose="02020603050405020304" pitchFamily="18" charset="0"/>
                  </a:rPr>
                  <a:t>Hàm </a:t>
                </a:r>
                <a:r>
                  <a:rPr lang="en-US" sz="1700" kern="100">
                    <a:effectLst/>
                    <a:latin typeface="+mj-lt"/>
                    <a:ea typeface="Aptos"/>
                    <a:cs typeface="Times New Roman" panose="02020603050405020304" pitchFamily="18" charset="0"/>
                  </a:rPr>
                  <a:t>lợi nhuận biên là đạo hàm </a:t>
                </a:r>
                <a14:m>
                  <m:oMath xmlns:m="http://schemas.openxmlformats.org/officeDocument/2006/math">
                    <m:r>
                      <a:rPr lang="en-US" sz="1700" i="1" kern="100">
                        <a:effectLst/>
                        <a:latin typeface="+mj-lt"/>
                        <a:ea typeface="Aptos"/>
                        <a:cs typeface="Times New Roman" panose="02020603050405020304" pitchFamily="18" charset="0"/>
                      </a:rPr>
                      <m:t>𝑃</m:t>
                    </m:r>
                    <m:r>
                      <a:rPr lang="en-US" sz="1700" b="0" i="1" kern="100" smtClean="0">
                        <a:effectLst/>
                        <a:latin typeface="Cambria Math" panose="02040503050406030204" pitchFamily="18" charset="0"/>
                        <a:ea typeface="Aptos"/>
                        <a:cs typeface="Times New Roman" panose="02020603050405020304" pitchFamily="18" charset="0"/>
                      </a:rPr>
                      <m:t>′</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m:t>
                    </m:r>
                  </m:oMath>
                </a14:m>
                <a:r>
                  <a:rPr lang="en-US" sz="1700" kern="100">
                    <a:effectLst/>
                    <a:latin typeface="+mj-lt"/>
                    <a:ea typeface="Aptos"/>
                    <a:cs typeface="Times New Roman" panose="02020603050405020304" pitchFamily="18" charset="0"/>
                  </a:rPr>
                  <a:t> của hàm lợi nhuận.</a:t>
                </a:r>
              </a:p>
            </p:txBody>
          </p:sp>
        </mc:Choice>
        <mc:Fallback>
          <p:sp>
            <p:nvSpPr>
              <p:cNvPr id="15" name="Rectangle 14"/>
              <p:cNvSpPr>
                <a:spLocks noRot="1" noChangeAspect="1" noMove="1" noResize="1" noEditPoints="1" noAdjustHandles="1" noChangeArrowheads="1" noChangeShapeType="1" noTextEdit="1"/>
              </p:cNvSpPr>
              <p:nvPr/>
            </p:nvSpPr>
            <p:spPr>
              <a:xfrm>
                <a:off x="1320641" y="1143669"/>
                <a:ext cx="6553137" cy="2795445"/>
              </a:xfrm>
              <a:prstGeom prst="rect">
                <a:avLst/>
              </a:prstGeom>
              <a:blipFill>
                <a:blip r:embed="rId3"/>
                <a:stretch>
                  <a:fillRect l="-465" r="-558"/>
                </a:stretch>
              </a:blipFill>
            </p:spPr>
            <p:txBody>
              <a:bodyPr/>
              <a:lstStyle/>
              <a:p>
                <a:r>
                  <a:rPr lang="en-US">
                    <a:noFill/>
                  </a:rPr>
                  <a:t> </a:t>
                </a:r>
              </a:p>
            </p:txBody>
          </p:sp>
        </mc:Fallback>
      </mc:AlternateContent>
      <p:sp>
        <p:nvSpPr>
          <p:cNvPr id="16" name="Rectangle 15"/>
          <p:cNvSpPr/>
          <p:nvPr/>
        </p:nvSpPr>
        <p:spPr>
          <a:xfrm>
            <a:off x="1320641" y="571333"/>
            <a:ext cx="1813317" cy="446276"/>
          </a:xfrm>
          <a:prstGeom prst="rect">
            <a:avLst/>
          </a:prstGeom>
        </p:spPr>
        <p:txBody>
          <a:bodyPr wrap="none">
            <a:spAutoFit/>
          </a:bodyPr>
          <a:lstStyle/>
          <a:p>
            <a:pPr marL="285750" lvl="0" indent="-285750" defTabSz="457200">
              <a:buClrTx/>
              <a:buFont typeface="Courier New" panose="02070309020205020404" pitchFamily="49" charset="0"/>
              <a:buChar char="o"/>
              <a:defRPr/>
            </a:pPr>
            <a:r>
              <a:rPr lang="en-US" sz="2300" b="1" i="1" kern="1200">
                <a:solidFill>
                  <a:srgbClr val="4CA1F1">
                    <a:lumMod val="50000"/>
                  </a:srgbClr>
                </a:solidFill>
                <a:latin typeface="Arial" panose="020B0604020202020204" pitchFamily="34" charset="0"/>
                <a:ea typeface="+mn-ea"/>
              </a:rPr>
              <a:t>Nhận xét:</a:t>
            </a:r>
            <a:endParaRPr kumimoji="0" lang="vi-VN" sz="2300" b="0" i="1" u="none" strike="noStrike" kern="1200" cap="none" spc="0" normalizeH="0" baseline="0" noProof="0">
              <a:ln>
                <a:noFill/>
              </a:ln>
              <a:solidFill>
                <a:srgbClr val="4CA1F1">
                  <a:lumMod val="50000"/>
                </a:srgbClr>
              </a:solidFill>
              <a:effectLst/>
              <a:uLnTx/>
              <a:uFillTx/>
              <a:latin typeface="Arial" panose="020B0604020202020204" pitchFamily="34" charset="0"/>
              <a:ea typeface="+mn-ea"/>
              <a:sym typeface="Arial"/>
            </a:endParaRPr>
          </a:p>
        </p:txBody>
      </p:sp>
      <p:grpSp>
        <p:nvGrpSpPr>
          <p:cNvPr id="13" name="Group 12"/>
          <p:cNvGrpSpPr/>
          <p:nvPr/>
        </p:nvGrpSpPr>
        <p:grpSpPr>
          <a:xfrm>
            <a:off x="890961" y="4698057"/>
            <a:ext cx="7410201" cy="56821"/>
            <a:chOff x="604298" y="4937385"/>
            <a:chExt cx="8111159" cy="92552"/>
          </a:xfrm>
        </p:grpSpPr>
        <p:cxnSp>
          <p:nvCxnSpPr>
            <p:cNvPr id="14" name="Straight Connector 13"/>
            <p:cNvCxnSpPr/>
            <p:nvPr/>
          </p:nvCxnSpPr>
          <p:spPr>
            <a:xfrm flipH="1" flipV="1">
              <a:off x="604299" y="4937385"/>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4"/>
          <a:stretch>
            <a:fillRect/>
          </a:stretch>
        </p:blipFill>
        <p:spPr>
          <a:xfrm>
            <a:off x="7217356" y="3917682"/>
            <a:ext cx="1312844" cy="950410"/>
          </a:xfrm>
          <a:prstGeom prst="rect">
            <a:avLst/>
          </a:prstGeom>
        </p:spPr>
      </p:pic>
    </p:spTree>
    <p:extLst>
      <p:ext uri="{BB962C8B-B14F-4D97-AF65-F5344CB8AC3E}">
        <p14:creationId xmlns:p14="http://schemas.microsoft.com/office/powerpoint/2010/main" val="310594686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DC672"/>
        </a:solidFill>
        <a:effectLst/>
      </p:bgPr>
    </p:bg>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8" name="Rectangle 7"/>
              <p:cNvSpPr/>
              <p:nvPr/>
            </p:nvSpPr>
            <p:spPr>
              <a:xfrm>
                <a:off x="336434" y="151073"/>
                <a:ext cx="8497461" cy="1624612"/>
              </a:xfrm>
              <a:prstGeom prst="rect">
                <a:avLst/>
              </a:prstGeom>
            </p:spPr>
            <p:txBody>
              <a:bodyPr wrap="square">
                <a:spAutoFit/>
              </a:bodyPr>
              <a:lstStyle/>
              <a:p>
                <a:pPr algn="just">
                  <a:lnSpc>
                    <a:spcPct val="150000"/>
                  </a:lnSpc>
                </a:pPr>
                <a:r>
                  <a:rPr lang="vi-VN" sz="1700" b="1" smtClean="0">
                    <a:solidFill>
                      <a:srgbClr val="C00000"/>
                    </a:solidFill>
                  </a:rPr>
                  <a:t>Ví </a:t>
                </a:r>
                <a:r>
                  <a:rPr lang="vi-VN" sz="1700" b="1">
                    <a:solidFill>
                      <a:srgbClr val="C00000"/>
                    </a:solidFill>
                  </a:rPr>
                  <a:t>dụ </a:t>
                </a:r>
                <a:r>
                  <a:rPr lang="en-US" sz="1700" b="1" smtClean="0">
                    <a:solidFill>
                      <a:srgbClr val="C00000"/>
                    </a:solidFill>
                  </a:rPr>
                  <a:t>5</a:t>
                </a:r>
                <a:r>
                  <a:rPr lang="vi-VN" sz="1700" b="1" smtClean="0">
                    <a:solidFill>
                      <a:srgbClr val="C00000"/>
                    </a:solidFill>
                  </a:rPr>
                  <a:t>. </a:t>
                </a:r>
                <a:r>
                  <a:rPr lang="vi-VN" sz="1700"/>
                  <a:t>Nếu </a:t>
                </a:r>
                <a14:m>
                  <m:oMath xmlns:m="http://schemas.openxmlformats.org/officeDocument/2006/math">
                    <m:r>
                      <a:rPr lang="vi-VN" sz="1700" i="1" smtClean="0">
                        <a:latin typeface="Cambria Math" panose="02040503050406030204" pitchFamily="18" charset="0"/>
                      </a:rPr>
                      <m:t>𝐶</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oMath>
                </a14:m>
                <a:r>
                  <a:rPr lang="en-US" sz="1700" smtClean="0"/>
                  <a:t> </a:t>
                </a:r>
                <a:r>
                  <a:rPr lang="vi-VN" sz="1700"/>
                  <a:t>là chi phí sản xuất </a:t>
                </a:r>
                <a14:m>
                  <m:oMath xmlns:m="http://schemas.openxmlformats.org/officeDocument/2006/math">
                    <m:r>
                      <a:rPr lang="vi-VN" sz="1700" i="1" smtClean="0">
                        <a:latin typeface="Cambria Math" panose="02040503050406030204" pitchFamily="18" charset="0"/>
                      </a:rPr>
                      <m:t>𝑥</m:t>
                    </m:r>
                  </m:oMath>
                </a14:m>
                <a:r>
                  <a:rPr lang="vi-VN" sz="1700"/>
                  <a:t> đơn vị hàng hoá, thì chi phí trung bình cho </a:t>
                </a:r>
                <a:r>
                  <a:rPr lang="vi-VN" sz="1700"/>
                  <a:t>mỗi </a:t>
                </a:r>
                <a:endParaRPr lang="en-US" sz="1700" smtClean="0"/>
              </a:p>
              <a:p>
                <a:pPr algn="just">
                  <a:lnSpc>
                    <a:spcPct val="150000"/>
                  </a:lnSpc>
                </a:pPr>
                <a14:m>
                  <m:oMathPara xmlns:m="http://schemas.openxmlformats.org/officeDocument/2006/math">
                    <m:oMathParaPr>
                      <m:jc m:val="left"/>
                    </m:oMathParaPr>
                    <m:oMath xmlns:m="http://schemas.openxmlformats.org/officeDocument/2006/math">
                      <m:r>
                        <m:rPr>
                          <m:nor/>
                        </m:rPr>
                        <a:rPr lang="vi-VN" sz="1700"/>
                        <m:t>đơ</m:t>
                      </m:r>
                      <m:r>
                        <m:rPr>
                          <m:nor/>
                        </m:rPr>
                        <a:rPr lang="vi-VN" sz="1700"/>
                        <m:t>n</m:t>
                      </m:r>
                      <m:r>
                        <m:rPr>
                          <m:nor/>
                        </m:rPr>
                        <a:rPr lang="vi-VN" sz="1700"/>
                        <m:t> </m:t>
                      </m:r>
                      <m:r>
                        <m:rPr>
                          <m:nor/>
                        </m:rPr>
                        <a:rPr lang="vi-VN" sz="1700"/>
                        <m:t>v</m:t>
                      </m:r>
                      <m:r>
                        <m:rPr>
                          <m:nor/>
                        </m:rPr>
                        <a:rPr lang="vi-VN" sz="1700"/>
                        <m:t>ị</m:t>
                      </m:r>
                      <m:r>
                        <m:rPr>
                          <m:nor/>
                        </m:rPr>
                        <a:rPr lang="en-US" sz="1700"/>
                        <m:t> </m:t>
                      </m:r>
                      <m:r>
                        <m:rPr>
                          <m:nor/>
                        </m:rPr>
                        <a:rPr lang="vi-VN" sz="1700"/>
                        <m:t>h</m:t>
                      </m:r>
                      <m:r>
                        <m:rPr>
                          <m:nor/>
                        </m:rPr>
                        <a:rPr lang="vi-VN" sz="1700"/>
                        <m:t>à</m:t>
                      </m:r>
                      <m:r>
                        <m:rPr>
                          <m:nor/>
                        </m:rPr>
                        <a:rPr lang="vi-VN" sz="1700"/>
                        <m:t>ng</m:t>
                      </m:r>
                      <m:r>
                        <m:rPr>
                          <m:nor/>
                        </m:rPr>
                        <a:rPr lang="vi-VN" sz="1700"/>
                        <m:t> </m:t>
                      </m:r>
                      <m:r>
                        <m:rPr>
                          <m:nor/>
                        </m:rPr>
                        <a:rPr lang="vi-VN" sz="1700"/>
                        <m:t>ho</m:t>
                      </m:r>
                      <m:r>
                        <m:rPr>
                          <m:nor/>
                        </m:rPr>
                        <a:rPr lang="en-US" sz="1700"/>
                        <m:t>á</m:t>
                      </m:r>
                      <m:r>
                        <m:rPr>
                          <m:nor/>
                        </m:rPr>
                        <a:rPr lang="vi-VN" sz="1700"/>
                        <m:t> </m:t>
                      </m:r>
                      <m:r>
                        <m:rPr>
                          <m:nor/>
                        </m:rPr>
                        <a:rPr lang="vi-VN" sz="1700"/>
                        <m:t>l</m:t>
                      </m:r>
                      <m:r>
                        <m:rPr>
                          <m:nor/>
                        </m:rPr>
                        <a:rPr lang="vi-VN" sz="1700"/>
                        <m:t>à</m:t>
                      </m:r>
                      <m:r>
                        <a:rPr lang="en-US" sz="1700" b="0" i="1" smtClean="0">
                          <a:latin typeface="Cambria Math" panose="02040503050406030204" pitchFamily="18" charset="0"/>
                        </a:rPr>
                        <m:t> </m:t>
                      </m:r>
                      <m:r>
                        <a:rPr lang="vi-VN" sz="1700" i="1" smtClean="0">
                          <a:latin typeface="Cambria Math" panose="02040503050406030204" pitchFamily="18" charset="0"/>
                        </a:rPr>
                        <m:t>𝑐</m:t>
                      </m:r>
                      <m:d>
                        <m:dPr>
                          <m:ctrlPr>
                            <a:rPr lang="vi-VN" sz="1700" i="1" smtClean="0">
                              <a:latin typeface="Cambria Math" panose="02040503050406030204" pitchFamily="18" charset="0"/>
                            </a:rPr>
                          </m:ctrlPr>
                        </m:dPr>
                        <m:e>
                          <m:r>
                            <a:rPr lang="vi-VN" sz="1700" i="1" smtClean="0">
                              <a:latin typeface="Cambria Math" panose="02040503050406030204" pitchFamily="18" charset="0"/>
                            </a:rPr>
                            <m:t>𝑥</m:t>
                          </m:r>
                        </m:e>
                      </m:d>
                      <m:r>
                        <a:rPr lang="en-US" sz="1700" b="0" i="0" smtClean="0">
                          <a:latin typeface="Cambria Math" panose="02040503050406030204" pitchFamily="18" charset="0"/>
                        </a:rPr>
                        <m:t>=</m:t>
                      </m:r>
                      <m:f>
                        <m:fPr>
                          <m:ctrlPr>
                            <a:rPr lang="en-US" sz="1700" b="0" i="1" smtClean="0">
                              <a:latin typeface="Cambria Math" panose="02040503050406030204" pitchFamily="18" charset="0"/>
                            </a:rPr>
                          </m:ctrlPr>
                        </m:fPr>
                        <m:num>
                          <m:r>
                            <a:rPr lang="vi-VN" sz="1700" i="1">
                              <a:latin typeface="Cambria Math" panose="02040503050406030204" pitchFamily="18" charset="0"/>
                            </a:rPr>
                            <m:t>𝐶</m:t>
                          </m:r>
                          <m:r>
                            <a:rPr lang="vi-VN" sz="1700" i="1">
                              <a:latin typeface="Cambria Math" panose="02040503050406030204" pitchFamily="18" charset="0"/>
                            </a:rPr>
                            <m:t>(</m:t>
                          </m:r>
                          <m:r>
                            <a:rPr lang="vi-VN" sz="1700" i="1">
                              <a:latin typeface="Cambria Math" panose="02040503050406030204" pitchFamily="18" charset="0"/>
                            </a:rPr>
                            <m:t>𝑥</m:t>
                          </m:r>
                          <m:r>
                            <a:rPr lang="vi-VN" sz="1700" i="1">
                              <a:latin typeface="Cambria Math" panose="02040503050406030204" pitchFamily="18" charset="0"/>
                            </a:rPr>
                            <m:t>)</m:t>
                          </m:r>
                        </m:num>
                        <m:den>
                          <m:r>
                            <a:rPr lang="en-US" sz="1700" b="0" i="1" smtClean="0">
                              <a:latin typeface="Cambria Math" panose="02040503050406030204" pitchFamily="18" charset="0"/>
                            </a:rPr>
                            <m:t>𝑥</m:t>
                          </m:r>
                        </m:den>
                      </m:f>
                      <m:r>
                        <a:rPr lang="en-US" sz="1700" b="0" i="1" smtClean="0">
                          <a:latin typeface="Cambria Math" panose="02040503050406030204" pitchFamily="18" charset="0"/>
                        </a:rPr>
                        <m:t>.</m:t>
                      </m:r>
                    </m:oMath>
                  </m:oMathPara>
                </a14:m>
                <a:endParaRPr lang="en-US" sz="1700" smtClean="0"/>
              </a:p>
              <a:p>
                <a:pPr algn="just">
                  <a:lnSpc>
                    <a:spcPct val="150000"/>
                  </a:lnSpc>
                </a:pPr>
                <a:r>
                  <a:rPr lang="vi-VN" sz="1700" smtClean="0"/>
                  <a:t>Biết </a:t>
                </a:r>
                <a:r>
                  <a:rPr lang="vi-VN" sz="1700"/>
                  <a:t>rằng hàm chi phí cho bởi </a:t>
                </a:r>
                <a:r>
                  <a:rPr lang="vi-VN" sz="1700"/>
                  <a:t>công </a:t>
                </a:r>
                <a:r>
                  <a:rPr lang="vi-VN" sz="1700" smtClean="0"/>
                  <a:t>thức</a:t>
                </a:r>
                <a:r>
                  <a:rPr lang="en-US" sz="1700" smtClean="0"/>
                  <a:t> </a:t>
                </a:r>
                <a14:m>
                  <m:oMath xmlns:m="http://schemas.openxmlformats.org/officeDocument/2006/math">
                    <m:r>
                      <a:rPr lang="vi-VN" sz="1700" i="1" smtClean="0">
                        <a:latin typeface="Cambria Math" panose="02040503050406030204" pitchFamily="18" charset="0"/>
                      </a:rPr>
                      <m:t>𝐶</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a:latin typeface="Cambria Math" panose="02040503050406030204" pitchFamily="18" charset="0"/>
                      </a:rPr>
                      <m:t>)=</m:t>
                    </m:r>
                    <m:r>
                      <a:rPr lang="vi-VN" sz="1700" i="1">
                        <a:latin typeface="Cambria Math" panose="02040503050406030204" pitchFamily="18" charset="0"/>
                      </a:rPr>
                      <m:t>3</m:t>
                    </m:r>
                    <m:r>
                      <a:rPr lang="vi-VN" sz="1700" i="1">
                        <a:latin typeface="Cambria Math" panose="02040503050406030204" pitchFamily="18" charset="0"/>
                      </a:rPr>
                      <m:t> </m:t>
                    </m:r>
                    <m:r>
                      <a:rPr lang="vi-VN" sz="1700" i="1">
                        <a:latin typeface="Cambria Math" panose="02040503050406030204" pitchFamily="18" charset="0"/>
                      </a:rPr>
                      <m:t>400</m:t>
                    </m:r>
                    <m:r>
                      <a:rPr lang="vi-VN" sz="1700" i="1">
                        <a:latin typeface="Cambria Math" panose="02040503050406030204" pitchFamily="18" charset="0"/>
                      </a:rPr>
                      <m:t>+</m:t>
                    </m:r>
                    <m:r>
                      <a:rPr lang="vi-VN" sz="1700" i="1">
                        <a:latin typeface="Cambria Math" panose="02040503050406030204" pitchFamily="18" charset="0"/>
                      </a:rPr>
                      <m:t>6</m:t>
                    </m:r>
                    <m:r>
                      <a:rPr lang="vi-VN" sz="1700" i="1">
                        <a:latin typeface="Cambria Math" panose="02040503050406030204" pitchFamily="18" charset="0"/>
                      </a:rPr>
                      <m:t>𝑥</m:t>
                    </m:r>
                    <m:r>
                      <a:rPr lang="vi-VN" sz="1700" i="1">
                        <a:latin typeface="Cambria Math" panose="02040503050406030204" pitchFamily="18" charset="0"/>
                      </a:rPr>
                      <m:t>+</m:t>
                    </m:r>
                    <m:r>
                      <a:rPr lang="vi-VN" sz="1700" i="1">
                        <a:latin typeface="Cambria Math" panose="02040503050406030204" pitchFamily="18" charset="0"/>
                      </a:rPr>
                      <m:t>0</m:t>
                    </m:r>
                    <m:r>
                      <a:rPr lang="vi-VN" sz="1700" i="1">
                        <a:latin typeface="Cambria Math" panose="02040503050406030204" pitchFamily="18" charset="0"/>
                      </a:rPr>
                      <m:t>,</m:t>
                    </m:r>
                    <m:r>
                      <a:rPr lang="vi-VN" sz="1700" i="1">
                        <a:latin typeface="Cambria Math" panose="02040503050406030204" pitchFamily="18" charset="0"/>
                      </a:rPr>
                      <m:t>02</m:t>
                    </m:r>
                    <m:sSup>
                      <m:sSupPr>
                        <m:ctrlPr>
                          <a:rPr lang="vi-VN" sz="1700" i="1" smtClean="0">
                            <a:latin typeface="Cambria Math" panose="02040503050406030204" pitchFamily="18" charset="0"/>
                          </a:rPr>
                        </m:ctrlPr>
                      </m:sSupPr>
                      <m:e>
                        <m:r>
                          <a:rPr lang="en-US" sz="1700" b="0" i="1" smtClean="0">
                            <a:latin typeface="Cambria Math" panose="02040503050406030204" pitchFamily="18" charset="0"/>
                          </a:rPr>
                          <m:t>𝑥</m:t>
                        </m:r>
                      </m:e>
                      <m:sup>
                        <m:r>
                          <a:rPr lang="en-US" sz="1700" b="0" i="1" smtClean="0">
                            <a:latin typeface="Cambria Math" panose="02040503050406030204" pitchFamily="18" charset="0"/>
                          </a:rPr>
                          <m:t>2</m:t>
                        </m:r>
                      </m:sup>
                    </m:sSup>
                  </m:oMath>
                </a14:m>
                <a:r>
                  <a:rPr lang="en-US" sz="1700" smtClean="0"/>
                  <a:t> </a:t>
                </a:r>
                <a:r>
                  <a:rPr lang="vi-VN" sz="1700" smtClean="0"/>
                  <a:t>(</a:t>
                </a:r>
                <a:r>
                  <a:rPr lang="vi-VN" sz="1700"/>
                  <a:t>nghìn </a:t>
                </a:r>
                <a:r>
                  <a:rPr lang="vi-VN" sz="1700"/>
                  <a:t>đồng</a:t>
                </a:r>
                <a:r>
                  <a:rPr lang="vi-VN" sz="1700" smtClean="0"/>
                  <a:t>).</a:t>
                </a:r>
                <a:endParaRPr lang="en-US" sz="1700" smtClean="0"/>
              </a:p>
            </p:txBody>
          </p:sp>
        </mc:Choice>
        <mc:Fallback>
          <p:sp>
            <p:nvSpPr>
              <p:cNvPr id="8" name="Rectangle 7"/>
              <p:cNvSpPr>
                <a:spLocks noRot="1" noChangeAspect="1" noMove="1" noResize="1" noEditPoints="1" noAdjustHandles="1" noChangeArrowheads="1" noChangeShapeType="1" noTextEdit="1"/>
              </p:cNvSpPr>
              <p:nvPr/>
            </p:nvSpPr>
            <p:spPr>
              <a:xfrm>
                <a:off x="336434" y="151073"/>
                <a:ext cx="8497461" cy="1624612"/>
              </a:xfrm>
              <a:prstGeom prst="rect">
                <a:avLst/>
              </a:prstGeom>
              <a:blipFill>
                <a:blip r:embed="rId3"/>
                <a:stretch>
                  <a:fillRect l="-430" b="-1504"/>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20922" y="1881925"/>
            <a:ext cx="4301655" cy="3108619"/>
          </a:xfrm>
          <a:prstGeom prst="rect">
            <a:avLst/>
          </a:prstGeom>
        </p:spPr>
      </p:pic>
      <p:pic>
        <p:nvPicPr>
          <p:cNvPr id="9" name="Picture 8"/>
          <p:cNvPicPr>
            <a:picLocks noChangeAspect="1"/>
          </p:cNvPicPr>
          <p:nvPr/>
        </p:nvPicPr>
        <p:blipFill>
          <a:blip r:embed="rId6"/>
          <a:stretch>
            <a:fillRect/>
          </a:stretch>
        </p:blipFill>
        <p:spPr>
          <a:xfrm>
            <a:off x="415950" y="4743060"/>
            <a:ext cx="1523904" cy="301950"/>
          </a:xfrm>
          <a:prstGeom prst="rect">
            <a:avLst/>
          </a:prstGeom>
        </p:spPr>
      </p:pic>
      <p:sp>
        <p:nvSpPr>
          <p:cNvPr id="10" name="Rectangle 9"/>
          <p:cNvSpPr/>
          <p:nvPr/>
        </p:nvSpPr>
        <p:spPr>
          <a:xfrm>
            <a:off x="336434" y="1881925"/>
            <a:ext cx="3758484" cy="2054409"/>
          </a:xfrm>
          <a:prstGeom prst="rect">
            <a:avLst/>
          </a:prstGeom>
        </p:spPr>
        <p:txBody>
          <a:bodyPr wrap="square">
            <a:spAutoFit/>
          </a:bodyPr>
          <a:lstStyle/>
          <a:p>
            <a:pPr lvl="0" algn="just">
              <a:lnSpc>
                <a:spcPct val="155000"/>
              </a:lnSpc>
            </a:pPr>
            <a:r>
              <a:rPr lang="vi-VN" sz="1700"/>
              <a:t>a) Hãy tìm chi phí, chi phí trung bình và chi phí biên ở mức sản xuất 500, 1 000, 2 000 đơn vị</a:t>
            </a:r>
            <a:r>
              <a:rPr lang="en-US" sz="1700"/>
              <a:t> </a:t>
            </a:r>
            <a:r>
              <a:rPr lang="vi-VN" sz="1700"/>
              <a:t>hàng hoá.</a:t>
            </a:r>
            <a:endParaRPr lang="en-US" sz="1700"/>
          </a:p>
          <a:p>
            <a:pPr lvl="0" algn="just">
              <a:lnSpc>
                <a:spcPct val="155000"/>
              </a:lnSpc>
            </a:pPr>
            <a:r>
              <a:rPr lang="vi-VN" sz="1700"/>
              <a:t>b) Xác định mức sản xuất để chi phí trung bình là nhỏ nhất.</a:t>
            </a:r>
            <a:endParaRPr lang="en-US" sz="1700"/>
          </a:p>
        </p:txBody>
      </p:sp>
      <p:pic>
        <p:nvPicPr>
          <p:cNvPr id="11" name="Picture 10"/>
          <p:cNvPicPr>
            <a:picLocks noChangeAspect="1"/>
          </p:cNvPicPr>
          <p:nvPr/>
        </p:nvPicPr>
        <p:blipFill>
          <a:blip r:embed="rId7"/>
          <a:stretch>
            <a:fillRect/>
          </a:stretch>
        </p:blipFill>
        <p:spPr>
          <a:xfrm rot="9043139">
            <a:off x="8256330" y="3865281"/>
            <a:ext cx="1393678" cy="1427607"/>
          </a:xfrm>
          <a:prstGeom prst="rect">
            <a:avLst/>
          </a:prstGeom>
        </p:spPr>
      </p:pic>
    </p:spTree>
    <p:extLst>
      <p:ext uri="{BB962C8B-B14F-4D97-AF65-F5344CB8AC3E}">
        <p14:creationId xmlns:p14="http://schemas.microsoft.com/office/powerpoint/2010/main" val="3192370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DC672"/>
        </a:solidFill>
        <a:effectLst/>
      </p:bgPr>
    </p:bg>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rot="7027594">
            <a:off x="7938858" y="-385373"/>
            <a:ext cx="1393678" cy="1427607"/>
          </a:xfrm>
          <a:prstGeom prst="rect">
            <a:avLst/>
          </a:prstGeom>
        </p:spPr>
      </p:pic>
      <p:sp>
        <p:nvSpPr>
          <p:cNvPr id="12" name="Rectangle 11"/>
          <p:cNvSpPr/>
          <p:nvPr/>
        </p:nvSpPr>
        <p:spPr>
          <a:xfrm>
            <a:off x="934845" y="255144"/>
            <a:ext cx="921853"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934845" y="730607"/>
                <a:ext cx="7298161" cy="2017027"/>
              </a:xfrm>
              <a:prstGeom prst="rect">
                <a:avLst/>
              </a:prstGeom>
            </p:spPr>
            <p:txBody>
              <a:bodyPr wrap="square">
                <a:spAutoFit/>
              </a:bodyPr>
              <a:lstStyle/>
              <a:p>
                <a:pPr>
                  <a:lnSpc>
                    <a:spcPct val="150000"/>
                  </a:lnSpc>
                </a:pPr>
                <a:r>
                  <a:rPr lang="en-US" sz="1700" smtClean="0"/>
                  <a:t>a) Chi </a:t>
                </a:r>
                <a:r>
                  <a:rPr lang="en-US" sz="1700"/>
                  <a:t>phí </a:t>
                </a:r>
                <a:r>
                  <a:rPr lang="en-US" sz="1700"/>
                  <a:t>biên </a:t>
                </a:r>
                <a:r>
                  <a:rPr lang="en-US" sz="1700" smtClean="0"/>
                  <a:t>là </a:t>
                </a:r>
                <a14:m>
                  <m:oMath xmlns:m="http://schemas.openxmlformats.org/officeDocument/2006/math">
                    <m:r>
                      <a:rPr lang="en-US" sz="1700" i="1" smtClean="0">
                        <a:latin typeface="Cambria Math" panose="02040503050406030204" pitchFamily="18" charset="0"/>
                      </a:rPr>
                      <m:t>𝐶</m:t>
                    </m:r>
                    <m:r>
                      <a:rPr lang="en-US" sz="1700" i="1">
                        <a:latin typeface="Cambria Math" panose="02040503050406030204" pitchFamily="18" charset="0"/>
                      </a:rPr>
                      <m:t>′</m:t>
                    </m:r>
                    <m:r>
                      <a:rPr lang="en-US" sz="1700" i="1">
                        <a:latin typeface="Cambria Math" panose="02040503050406030204" pitchFamily="18" charset="0"/>
                      </a:rPr>
                      <m:t>(</m:t>
                    </m:r>
                    <m:r>
                      <a:rPr lang="en-US" sz="1700" i="1">
                        <a:latin typeface="Cambria Math" panose="02040503050406030204" pitchFamily="18" charset="0"/>
                      </a:rPr>
                      <m:t>𝑥</m:t>
                    </m:r>
                    <m:r>
                      <a:rPr lang="en-US" sz="1700" i="1">
                        <a:latin typeface="Cambria Math" panose="02040503050406030204" pitchFamily="18" charset="0"/>
                      </a:rPr>
                      <m:t>)=</m:t>
                    </m:r>
                    <m:r>
                      <a:rPr lang="en-US" sz="1700" i="1">
                        <a:latin typeface="Cambria Math" panose="02040503050406030204" pitchFamily="18" charset="0"/>
                      </a:rPr>
                      <m:t>6</m:t>
                    </m:r>
                    <m:r>
                      <a:rPr lang="en-US" sz="1700" i="1">
                        <a:latin typeface="Cambria Math" panose="02040503050406030204" pitchFamily="18" charset="0"/>
                      </a:rPr>
                      <m:t>+</m:t>
                    </m:r>
                    <m:r>
                      <a:rPr lang="en-US" sz="1700" i="1">
                        <a:latin typeface="Cambria Math" panose="02040503050406030204" pitchFamily="18" charset="0"/>
                      </a:rPr>
                      <m:t>0</m:t>
                    </m:r>
                    <m:r>
                      <a:rPr lang="en-US" sz="1700" i="1">
                        <a:latin typeface="Cambria Math" panose="02040503050406030204" pitchFamily="18" charset="0"/>
                      </a:rPr>
                      <m:t>,</m:t>
                    </m:r>
                    <m:r>
                      <a:rPr lang="en-US" sz="1700" i="1">
                        <a:latin typeface="Cambria Math" panose="02040503050406030204" pitchFamily="18" charset="0"/>
                      </a:rPr>
                      <m:t>04</m:t>
                    </m:r>
                    <m:r>
                      <a:rPr lang="en-US" sz="1700" i="1">
                        <a:latin typeface="Cambria Math" panose="02040503050406030204" pitchFamily="18" charset="0"/>
                      </a:rPr>
                      <m:t>𝑥</m:t>
                    </m:r>
                    <m:r>
                      <a:rPr lang="en-US" sz="1700" i="1">
                        <a:latin typeface="Cambria Math" panose="02040503050406030204" pitchFamily="18" charset="0"/>
                      </a:rPr>
                      <m:t>.</m:t>
                    </m:r>
                  </m:oMath>
                </a14:m>
                <a:endParaRPr lang="en-US" sz="1700" smtClean="0"/>
              </a:p>
              <a:p>
                <a:pPr>
                  <a:lnSpc>
                    <a:spcPct val="150000"/>
                  </a:lnSpc>
                </a:pPr>
                <a:r>
                  <a:rPr lang="en-US" sz="1700" smtClean="0"/>
                  <a:t>Chi </a:t>
                </a:r>
                <a:r>
                  <a:rPr lang="en-US" sz="1700"/>
                  <a:t>phí trung </a:t>
                </a:r>
                <a:r>
                  <a:rPr lang="en-US" sz="1700"/>
                  <a:t>bình </a:t>
                </a:r>
                <a:r>
                  <a:rPr lang="en-US" sz="1700" smtClean="0"/>
                  <a:t>là </a:t>
                </a:r>
              </a:p>
              <a:p>
                <a:pPr>
                  <a:lnSpc>
                    <a:spcPct val="150000"/>
                  </a:lnSpc>
                </a:pPr>
                <a14:m>
                  <m:oMathPara xmlns:m="http://schemas.openxmlformats.org/officeDocument/2006/math">
                    <m:oMathParaPr>
                      <m:jc m:val="centerGroup"/>
                    </m:oMathParaPr>
                    <m:oMath xmlns:m="http://schemas.openxmlformats.org/officeDocument/2006/math">
                      <m:r>
                        <a:rPr lang="en-US" sz="1700" b="0" i="1" smtClean="0">
                          <a:latin typeface="Cambria Math" panose="02040503050406030204" pitchFamily="18" charset="0"/>
                        </a:rPr>
                        <m:t>𝑐</m:t>
                      </m:r>
                      <m:d>
                        <m:dPr>
                          <m:ctrlPr>
                            <a:rPr lang="en-US" sz="1700" b="0" i="1" smtClean="0">
                              <a:latin typeface="Cambria Math" panose="02040503050406030204" pitchFamily="18" charset="0"/>
                            </a:rPr>
                          </m:ctrlPr>
                        </m:dPr>
                        <m:e>
                          <m:r>
                            <a:rPr lang="en-US" sz="1700" b="0" i="1" smtClean="0">
                              <a:latin typeface="Cambria Math" panose="02040503050406030204" pitchFamily="18" charset="0"/>
                            </a:rPr>
                            <m:t>𝑥</m:t>
                          </m:r>
                        </m:e>
                      </m:d>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𝐶</m:t>
                          </m:r>
                          <m:r>
                            <a:rPr lang="en-US" sz="1700" b="0" i="1" smtClean="0">
                              <a:latin typeface="Cambria Math" panose="02040503050406030204" pitchFamily="18" charset="0"/>
                            </a:rPr>
                            <m:t>(</m:t>
                          </m:r>
                          <m:r>
                            <a:rPr lang="en-US" sz="1700" b="0" i="1" smtClean="0">
                              <a:latin typeface="Cambria Math" panose="02040503050406030204" pitchFamily="18" charset="0"/>
                            </a:rPr>
                            <m:t>𝑥</m:t>
                          </m:r>
                          <m:r>
                            <a:rPr lang="en-US" sz="1700" b="0" i="1" smtClean="0">
                              <a:latin typeface="Cambria Math" panose="02040503050406030204" pitchFamily="18" charset="0"/>
                            </a:rPr>
                            <m:t>)</m:t>
                          </m:r>
                        </m:num>
                        <m:den>
                          <m:r>
                            <a:rPr lang="en-US" sz="1700" b="0" i="1" smtClean="0">
                              <a:latin typeface="Cambria Math" panose="02040503050406030204" pitchFamily="18" charset="0"/>
                            </a:rPr>
                            <m:t>𝑥</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3</m:t>
                          </m:r>
                          <m:r>
                            <a:rPr lang="en-US" sz="1700" b="0" i="1" smtClean="0">
                              <a:latin typeface="Cambria Math" panose="02040503050406030204" pitchFamily="18" charset="0"/>
                            </a:rPr>
                            <m:t> </m:t>
                          </m:r>
                          <m:r>
                            <a:rPr lang="en-US" sz="1700" b="0" i="1" smtClean="0">
                              <a:latin typeface="Cambria Math" panose="02040503050406030204" pitchFamily="18" charset="0"/>
                            </a:rPr>
                            <m:t>400</m:t>
                          </m:r>
                        </m:num>
                        <m:den>
                          <m:r>
                            <a:rPr lang="en-US" sz="1700" b="0" i="1" smtClean="0">
                              <a:latin typeface="Cambria Math" panose="02040503050406030204" pitchFamily="18" charset="0"/>
                            </a:rPr>
                            <m:t>𝑥</m:t>
                          </m:r>
                        </m:den>
                      </m:f>
                      <m:r>
                        <a:rPr lang="en-US" sz="1700" b="0" i="1" smtClean="0">
                          <a:latin typeface="Cambria Math" panose="02040503050406030204" pitchFamily="18" charset="0"/>
                        </a:rPr>
                        <m:t>+</m:t>
                      </m:r>
                      <m:r>
                        <a:rPr lang="en-US" sz="1700" b="0" i="1" smtClean="0">
                          <a:latin typeface="Cambria Math" panose="02040503050406030204" pitchFamily="18" charset="0"/>
                        </a:rPr>
                        <m:t>6</m:t>
                      </m:r>
                      <m:r>
                        <a:rPr lang="en-US" sz="1700" b="0" i="1" smtClean="0">
                          <a:latin typeface="Cambria Math" panose="02040503050406030204" pitchFamily="18" charset="0"/>
                        </a:rPr>
                        <m:t>+</m:t>
                      </m:r>
                      <m:r>
                        <a:rPr lang="en-US" sz="1700" b="0" i="1" smtClean="0">
                          <a:latin typeface="Cambria Math" panose="02040503050406030204" pitchFamily="18" charset="0"/>
                        </a:rPr>
                        <m:t>0</m:t>
                      </m:r>
                      <m:r>
                        <a:rPr lang="en-US" sz="1700" b="0" i="1" smtClean="0">
                          <a:latin typeface="Cambria Math" panose="02040503050406030204" pitchFamily="18" charset="0"/>
                        </a:rPr>
                        <m:t>,</m:t>
                      </m:r>
                      <m:r>
                        <a:rPr lang="en-US" sz="1700" b="0" i="1" smtClean="0">
                          <a:latin typeface="Cambria Math" panose="02040503050406030204" pitchFamily="18" charset="0"/>
                        </a:rPr>
                        <m:t>02</m:t>
                      </m:r>
                      <m:r>
                        <a:rPr lang="en-US" sz="1700" b="0" i="1" smtClean="0">
                          <a:latin typeface="Cambria Math" panose="02040503050406030204" pitchFamily="18" charset="0"/>
                        </a:rPr>
                        <m:t>𝑥</m:t>
                      </m:r>
                    </m:oMath>
                  </m:oMathPara>
                </a14:m>
                <a:endParaRPr lang="en-US" sz="1700" b="0" smtClean="0"/>
              </a:p>
              <a:p>
                <a:pPr>
                  <a:lnSpc>
                    <a:spcPct val="150000"/>
                  </a:lnSpc>
                </a:pPr>
                <a:r>
                  <a:rPr lang="en-US" sz="1700"/>
                  <a:t>Khi đó ta có</a:t>
                </a:r>
              </a:p>
            </p:txBody>
          </p:sp>
        </mc:Choice>
        <mc:Fallback>
          <p:sp>
            <p:nvSpPr>
              <p:cNvPr id="3" name="Rectangle 2"/>
              <p:cNvSpPr>
                <a:spLocks noRot="1" noChangeAspect="1" noMove="1" noResize="1" noEditPoints="1" noAdjustHandles="1" noChangeArrowheads="1" noChangeShapeType="1" noTextEdit="1"/>
              </p:cNvSpPr>
              <p:nvPr/>
            </p:nvSpPr>
            <p:spPr>
              <a:xfrm>
                <a:off x="934845" y="730607"/>
                <a:ext cx="7298161" cy="2017027"/>
              </a:xfrm>
              <a:prstGeom prst="rect">
                <a:avLst/>
              </a:prstGeom>
              <a:blipFill>
                <a:blip r:embed="rId4"/>
                <a:stretch>
                  <a:fillRect l="-501" b="-90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934845" y="2869667"/>
            <a:ext cx="7298161" cy="2033525"/>
          </a:xfrm>
          <a:prstGeom prst="rect">
            <a:avLst/>
          </a:prstGeom>
        </p:spPr>
      </p:pic>
    </p:spTree>
    <p:extLst>
      <p:ext uri="{BB962C8B-B14F-4D97-AF65-F5344CB8AC3E}">
        <p14:creationId xmlns:p14="http://schemas.microsoft.com/office/powerpoint/2010/main" val="343608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DC672"/>
        </a:solidFill>
        <a:effectLst/>
      </p:bgPr>
    </p:bg>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rot="7027594">
            <a:off x="7938858" y="-385373"/>
            <a:ext cx="1393678" cy="1427607"/>
          </a:xfrm>
          <a:prstGeom prst="rect">
            <a:avLst/>
          </a:prstGeom>
        </p:spPr>
      </p:pic>
      <p:sp>
        <p:nvSpPr>
          <p:cNvPr id="12" name="Rectangle 11"/>
          <p:cNvSpPr/>
          <p:nvPr/>
        </p:nvSpPr>
        <p:spPr>
          <a:xfrm>
            <a:off x="934845" y="379830"/>
            <a:ext cx="9218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934845" y="962013"/>
                <a:ext cx="7298161" cy="3624326"/>
              </a:xfrm>
              <a:prstGeom prst="rect">
                <a:avLst/>
              </a:prstGeom>
            </p:spPr>
            <p:txBody>
              <a:bodyPr wrap="square">
                <a:spAutoFit/>
              </a:bodyPr>
              <a:lstStyle/>
              <a:p>
                <a:pPr lvl="0" algn="just">
                  <a:lnSpc>
                    <a:spcPct val="170000"/>
                  </a:lnSpc>
                </a:pPr>
                <a:r>
                  <a:rPr lang="vi-VN" sz="1700" smtClean="0"/>
                  <a:t>b) Ta cần tìm </a:t>
                </a:r>
                <a14:m>
                  <m:oMath xmlns:m="http://schemas.openxmlformats.org/officeDocument/2006/math">
                    <m:r>
                      <a:rPr lang="vi-VN" sz="1700" i="1" smtClean="0">
                        <a:latin typeface="Cambria Math" panose="02040503050406030204" pitchFamily="18" charset="0"/>
                      </a:rPr>
                      <m:t>𝑥</m:t>
                    </m:r>
                  </m:oMath>
                </a14:m>
                <a:r>
                  <a:rPr lang="vi-VN" sz="1700"/>
                  <a:t> để </a:t>
                </a:r>
                <a14:m>
                  <m:oMath xmlns:m="http://schemas.openxmlformats.org/officeDocument/2006/math">
                    <m:r>
                      <a:rPr lang="vi-VN" sz="1700" i="1" smtClean="0">
                        <a:latin typeface="Cambria Math" panose="02040503050406030204" pitchFamily="18" charset="0"/>
                      </a:rPr>
                      <m:t>𝑐</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oMath>
                </a14:m>
                <a:r>
                  <a:rPr lang="vi-VN" sz="1700"/>
                  <a:t> nhỏ nhất</a:t>
                </a:r>
                <a:r>
                  <a:rPr lang="vi-VN" sz="1700"/>
                  <a:t>. </a:t>
                </a:r>
                <a:endParaRPr lang="en-US" sz="1700" smtClean="0"/>
              </a:p>
              <a:p>
                <a:pPr lvl="0" algn="just">
                  <a:lnSpc>
                    <a:spcPct val="170000"/>
                  </a:lnSpc>
                </a:pPr>
                <a:r>
                  <a:rPr lang="vi-VN" sz="1700" smtClean="0"/>
                  <a:t>Ta </a:t>
                </a:r>
                <a:r>
                  <a:rPr lang="vi-VN" sz="1700"/>
                  <a:t>có</a:t>
                </a:r>
                <a:r>
                  <a:rPr lang="vi-VN" sz="1700" smtClean="0"/>
                  <a:t>:</a:t>
                </a:r>
                <a:endParaRPr lang="en-US" sz="1700" smtClean="0"/>
              </a:p>
              <a:p>
                <a:pPr lvl="0" algn="just">
                  <a:lnSpc>
                    <a:spcPct val="170000"/>
                  </a:lnSpc>
                </a:pPr>
                <a14:m>
                  <m:oMathPara xmlns:m="http://schemas.openxmlformats.org/officeDocument/2006/math">
                    <m:oMathParaPr>
                      <m:jc m:val="center"/>
                    </m:oMathParaPr>
                    <m:oMath xmlns:m="http://schemas.openxmlformats.org/officeDocument/2006/math">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𝑐</m:t>
                          </m:r>
                        </m:e>
                        <m:sup>
                          <m:r>
                            <a:rPr lang="en-US" sz="1700" b="0" i="1" smtClean="0">
                              <a:latin typeface="Cambria Math" panose="02040503050406030204" pitchFamily="18" charset="0"/>
                            </a:rPr>
                            <m:t>′</m:t>
                          </m:r>
                        </m:sup>
                      </m:sSup>
                      <m:d>
                        <m:dPr>
                          <m:ctrlPr>
                            <a:rPr lang="en-US" sz="1700" b="0" i="1" smtClean="0">
                              <a:latin typeface="Cambria Math" panose="02040503050406030204" pitchFamily="18" charset="0"/>
                            </a:rPr>
                          </m:ctrlPr>
                        </m:dPr>
                        <m:e>
                          <m:r>
                            <a:rPr lang="en-US" sz="1700" b="0" i="1" smtClean="0">
                              <a:latin typeface="Cambria Math" panose="02040503050406030204" pitchFamily="18" charset="0"/>
                            </a:rPr>
                            <m:t>𝑥</m:t>
                          </m:r>
                        </m:e>
                      </m:d>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m:t>
                          </m:r>
                          <m:r>
                            <a:rPr lang="en-US" sz="1700" b="0" i="1" smtClean="0">
                              <a:latin typeface="Cambria Math" panose="02040503050406030204" pitchFamily="18" charset="0"/>
                            </a:rPr>
                            <m:t>3</m:t>
                          </m:r>
                          <m:r>
                            <a:rPr lang="en-US" sz="1700" b="0" i="1" smtClean="0">
                              <a:latin typeface="Cambria Math" panose="02040503050406030204" pitchFamily="18" charset="0"/>
                            </a:rPr>
                            <m:t> </m:t>
                          </m:r>
                          <m:r>
                            <a:rPr lang="en-US" sz="1700" b="0" i="1" smtClean="0">
                              <a:latin typeface="Cambria Math" panose="02040503050406030204" pitchFamily="18" charset="0"/>
                            </a:rPr>
                            <m:t>400</m:t>
                          </m:r>
                        </m:num>
                        <m:den>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𝑥</m:t>
                              </m:r>
                            </m:e>
                            <m:sup>
                              <m:r>
                                <a:rPr lang="en-US" sz="1700" b="0" i="1" smtClean="0">
                                  <a:latin typeface="Cambria Math" panose="02040503050406030204" pitchFamily="18" charset="0"/>
                                </a:rPr>
                                <m:t>2</m:t>
                              </m:r>
                            </m:sup>
                          </m:sSup>
                        </m:den>
                      </m:f>
                      <m:r>
                        <a:rPr lang="en-US" sz="1700" b="0" i="1" smtClean="0">
                          <a:latin typeface="Cambria Math" panose="02040503050406030204" pitchFamily="18" charset="0"/>
                        </a:rPr>
                        <m:t>+</m:t>
                      </m:r>
                      <m:r>
                        <a:rPr lang="en-US" sz="1700" b="0" i="1" smtClean="0">
                          <a:latin typeface="Cambria Math" panose="02040503050406030204" pitchFamily="18" charset="0"/>
                        </a:rPr>
                        <m:t>0</m:t>
                      </m:r>
                      <m:r>
                        <a:rPr lang="en-US" sz="1700" b="0" i="1" smtClean="0">
                          <a:latin typeface="Cambria Math" panose="02040503050406030204" pitchFamily="18" charset="0"/>
                        </a:rPr>
                        <m:t>,</m:t>
                      </m:r>
                      <m:r>
                        <a:rPr lang="en-US" sz="1700" b="0" i="1" smtClean="0">
                          <a:latin typeface="Cambria Math" panose="02040503050406030204" pitchFamily="18" charset="0"/>
                        </a:rPr>
                        <m:t>02</m:t>
                      </m:r>
                      <m:r>
                        <a:rPr lang="en-US" sz="1700" b="0" i="1" smtClean="0">
                          <a:latin typeface="Cambria Math" panose="02040503050406030204" pitchFamily="18" charset="0"/>
                        </a:rPr>
                        <m:t>; </m:t>
                      </m:r>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𝑐</m:t>
                          </m:r>
                        </m:e>
                        <m:sup>
                          <m:r>
                            <a:rPr lang="en-US" sz="1700" b="0" i="1" smtClean="0">
                              <a:latin typeface="Cambria Math" panose="02040503050406030204" pitchFamily="18" charset="0"/>
                            </a:rPr>
                            <m:t>′</m:t>
                          </m:r>
                        </m:sup>
                      </m:sSup>
                      <m:d>
                        <m:dPr>
                          <m:ctrlPr>
                            <a:rPr lang="en-US" sz="1700" b="0" i="1" smtClean="0">
                              <a:latin typeface="Cambria Math" panose="02040503050406030204" pitchFamily="18" charset="0"/>
                            </a:rPr>
                          </m:ctrlPr>
                        </m:dPr>
                        <m:e>
                          <m:r>
                            <a:rPr lang="en-US" sz="1700" b="0" i="1" smtClean="0">
                              <a:latin typeface="Cambria Math" panose="02040503050406030204" pitchFamily="18" charset="0"/>
                            </a:rPr>
                            <m:t>𝑥</m:t>
                          </m:r>
                        </m:e>
                      </m:d>
                      <m:r>
                        <a:rPr lang="en-US" sz="1700" b="0" i="1" smtClean="0">
                          <a:latin typeface="Cambria Math" panose="02040503050406030204" pitchFamily="18" charset="0"/>
                        </a:rPr>
                        <m:t>=</m:t>
                      </m:r>
                      <m:r>
                        <a:rPr lang="en-US" sz="1700" b="0" i="1" smtClean="0">
                          <a:latin typeface="Cambria Math" panose="02040503050406030204" pitchFamily="18" charset="0"/>
                        </a:rPr>
                        <m:t>0</m:t>
                      </m:r>
                      <m:r>
                        <a:rPr lang="en-US" sz="1700">
                          <a:latin typeface="Cambria Math" panose="02040503050406030204" pitchFamily="18" charset="0"/>
                        </a:rPr>
                        <m:t>⇔</m:t>
                      </m:r>
                      <m:sSup>
                        <m:sSupPr>
                          <m:ctrlPr>
                            <a:rPr lang="en-US" sz="1700" i="1">
                              <a:latin typeface="Cambria Math" panose="02040503050406030204" pitchFamily="18" charset="0"/>
                            </a:rPr>
                          </m:ctrlPr>
                        </m:sSupPr>
                        <m:e>
                          <m:r>
                            <a:rPr lang="en-US" sz="1700" i="1">
                              <a:latin typeface="Cambria Math" panose="02040503050406030204" pitchFamily="18" charset="0"/>
                            </a:rPr>
                            <m:t>𝑥</m:t>
                          </m:r>
                        </m:e>
                        <m:sup>
                          <m:r>
                            <a:rPr lang="en-US" sz="1700" i="1">
                              <a:latin typeface="Cambria Math" panose="02040503050406030204" pitchFamily="18" charset="0"/>
                            </a:rPr>
                            <m:t>2</m:t>
                          </m:r>
                        </m:sup>
                      </m:sSup>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3</m:t>
                          </m:r>
                          <m:r>
                            <a:rPr lang="en-US" sz="1700" i="1">
                              <a:latin typeface="Cambria Math" panose="02040503050406030204" pitchFamily="18" charset="0"/>
                            </a:rPr>
                            <m:t> </m:t>
                          </m:r>
                          <m:r>
                            <a:rPr lang="en-US" sz="1700" i="1">
                              <a:latin typeface="Cambria Math" panose="02040503050406030204" pitchFamily="18" charset="0"/>
                            </a:rPr>
                            <m:t>400</m:t>
                          </m:r>
                        </m:num>
                        <m:den>
                          <m:r>
                            <a:rPr lang="en-US" sz="1700" b="0" i="1" smtClean="0">
                              <a:latin typeface="Cambria Math" panose="02040503050406030204" pitchFamily="18" charset="0"/>
                            </a:rPr>
                            <m:t>0</m:t>
                          </m:r>
                          <m:r>
                            <a:rPr lang="en-US" sz="1700" b="0" i="1" smtClean="0">
                              <a:latin typeface="Cambria Math" panose="02040503050406030204" pitchFamily="18" charset="0"/>
                            </a:rPr>
                            <m:t>,</m:t>
                          </m:r>
                          <m:r>
                            <a:rPr lang="en-US" sz="1700" b="0" i="1" smtClean="0">
                              <a:latin typeface="Cambria Math" panose="02040503050406030204" pitchFamily="18" charset="0"/>
                            </a:rPr>
                            <m:t>02</m:t>
                          </m:r>
                        </m:den>
                      </m:f>
                      <m:r>
                        <a:rPr lang="en-US" sz="1700" b="0" i="1" smtClean="0">
                          <a:latin typeface="Cambria Math" panose="02040503050406030204" pitchFamily="18" charset="0"/>
                        </a:rPr>
                        <m:t>=</m:t>
                      </m:r>
                      <m:r>
                        <a:rPr lang="en-US" sz="1700" b="0" i="1" smtClean="0">
                          <a:latin typeface="Cambria Math" panose="02040503050406030204" pitchFamily="18" charset="0"/>
                        </a:rPr>
                        <m:t>170</m:t>
                      </m:r>
                      <m:r>
                        <a:rPr lang="en-US" sz="1700" b="0" i="1" smtClean="0">
                          <a:latin typeface="Cambria Math" panose="02040503050406030204" pitchFamily="18" charset="0"/>
                        </a:rPr>
                        <m:t> </m:t>
                      </m:r>
                      <m:r>
                        <a:rPr lang="en-US" sz="1700" b="0" i="1" smtClean="0">
                          <a:latin typeface="Cambria Math" panose="02040503050406030204" pitchFamily="18" charset="0"/>
                        </a:rPr>
                        <m:t>000</m:t>
                      </m:r>
                      <m:r>
                        <a:rPr lang="en-US" sz="1700" b="0" i="1" smtClean="0">
                          <a:latin typeface="Cambria Math" panose="02040503050406030204" pitchFamily="18" charset="0"/>
                        </a:rPr>
                        <m:t>⇒</m:t>
                      </m:r>
                      <m:r>
                        <a:rPr lang="en-US" sz="1700" b="0" i="1" smtClean="0">
                          <a:latin typeface="Cambria Math" panose="02040503050406030204" pitchFamily="18" charset="0"/>
                        </a:rPr>
                        <m:t>𝑥</m:t>
                      </m:r>
                      <m:r>
                        <a:rPr lang="en-US" sz="1700" b="0" i="1" smtClean="0">
                          <a:latin typeface="Cambria Math" panose="02040503050406030204" pitchFamily="18" charset="0"/>
                        </a:rPr>
                        <m:t>=</m:t>
                      </m:r>
                      <m:r>
                        <a:rPr lang="en-US" sz="1700" b="0" i="1" smtClean="0">
                          <a:latin typeface="Cambria Math" panose="02040503050406030204" pitchFamily="18" charset="0"/>
                        </a:rPr>
                        <m:t>100</m:t>
                      </m:r>
                      <m:rad>
                        <m:radPr>
                          <m:degHide m:val="on"/>
                          <m:ctrlPr>
                            <a:rPr lang="en-US" sz="1700" b="0" i="1" smtClean="0">
                              <a:latin typeface="Cambria Math" panose="02040503050406030204" pitchFamily="18" charset="0"/>
                            </a:rPr>
                          </m:ctrlPr>
                        </m:radPr>
                        <m:deg/>
                        <m:e>
                          <m:r>
                            <a:rPr lang="en-US" sz="1700" b="0" i="1" smtClean="0">
                              <a:latin typeface="Cambria Math" panose="02040503050406030204" pitchFamily="18" charset="0"/>
                            </a:rPr>
                            <m:t>17</m:t>
                          </m:r>
                        </m:e>
                      </m:rad>
                    </m:oMath>
                  </m:oMathPara>
                </a14:m>
                <a:endParaRPr lang="en-US" sz="1700" smtClean="0"/>
              </a:p>
              <a:p>
                <a:pPr lvl="0" algn="just">
                  <a:lnSpc>
                    <a:spcPct val="170000"/>
                  </a:lnSpc>
                </a:pPr>
                <a:r>
                  <a:rPr lang="vi-VN" sz="1700" smtClean="0"/>
                  <a:t>Khi </a:t>
                </a:r>
                <a:r>
                  <a:rPr lang="vi-VN" sz="1700"/>
                  <a:t>đó </a:t>
                </a:r>
                <a14:m>
                  <m:oMath xmlns:m="http://schemas.openxmlformats.org/officeDocument/2006/math">
                    <m:r>
                      <a:rPr lang="vi-VN" sz="1700" i="1" smtClean="0">
                        <a:latin typeface="Cambria Math" panose="02040503050406030204" pitchFamily="18" charset="0"/>
                      </a:rPr>
                      <m:t>𝑐</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oMath>
                </a14:m>
                <a:r>
                  <a:rPr lang="vi-VN" sz="1700"/>
                  <a:t> đạt giá trị nhỏ nhất tại</a:t>
                </a:r>
                <a:r>
                  <a:rPr lang="en-US" sz="1700" smtClean="0"/>
                  <a:t> </a:t>
                </a:r>
                <a14:m>
                  <m:oMath xmlns:m="http://schemas.openxmlformats.org/officeDocument/2006/math">
                    <m:r>
                      <a:rPr lang="en-US" sz="1700" i="1">
                        <a:latin typeface="Cambria Math" panose="02040503050406030204" pitchFamily="18" charset="0"/>
                      </a:rPr>
                      <m:t>𝑥</m:t>
                    </m:r>
                    <m:r>
                      <a:rPr lang="en-US" sz="1700" i="1">
                        <a:latin typeface="Cambria Math" panose="02040503050406030204" pitchFamily="18" charset="0"/>
                      </a:rPr>
                      <m:t>=</m:t>
                    </m:r>
                    <m:r>
                      <a:rPr lang="en-US" sz="1700" i="1">
                        <a:latin typeface="Cambria Math" panose="02040503050406030204" pitchFamily="18" charset="0"/>
                      </a:rPr>
                      <m:t>100</m:t>
                    </m:r>
                    <m:rad>
                      <m:radPr>
                        <m:degHide m:val="on"/>
                        <m:ctrlPr>
                          <a:rPr lang="en-US" sz="1700" i="1">
                            <a:latin typeface="Cambria Math" panose="02040503050406030204" pitchFamily="18" charset="0"/>
                          </a:rPr>
                        </m:ctrlPr>
                      </m:radPr>
                      <m:deg/>
                      <m:e>
                        <m:r>
                          <a:rPr lang="en-US" sz="1700" i="1">
                            <a:latin typeface="Cambria Math" panose="02040503050406030204" pitchFamily="18" charset="0"/>
                          </a:rPr>
                          <m:t>17</m:t>
                        </m:r>
                      </m:e>
                    </m:rad>
                    <m:r>
                      <a:rPr lang="vi-VN" sz="1700" i="1" smtClean="0">
                        <a:latin typeface="Cambria Math" panose="02040503050406030204" pitchFamily="18" charset="0"/>
                      </a:rPr>
                      <m:t> </m:t>
                    </m:r>
                    <m:r>
                      <a:rPr lang="vi-VN" sz="1700" i="1" smtClean="0">
                        <a:latin typeface="Cambria Math" panose="02040503050406030204" pitchFamily="18" charset="0"/>
                        <a:ea typeface="Cambria Math" panose="02040503050406030204" pitchFamily="18" charset="0"/>
                      </a:rPr>
                      <m:t>≈</m:t>
                    </m:r>
                    <m:r>
                      <a:rPr lang="vi-VN" sz="1700" i="1" smtClean="0">
                        <a:latin typeface="Cambria Math" panose="02040503050406030204" pitchFamily="18" charset="0"/>
                      </a:rPr>
                      <m:t>412</m:t>
                    </m:r>
                    <m:r>
                      <a:rPr lang="vi-VN" sz="1700" i="1" smtClean="0">
                        <a:latin typeface="Cambria Math" panose="02040503050406030204" pitchFamily="18" charset="0"/>
                      </a:rPr>
                      <m:t>,</m:t>
                    </m:r>
                    <m:r>
                      <a:rPr lang="vi-VN" sz="1700" i="1" smtClean="0">
                        <a:latin typeface="Cambria Math" panose="02040503050406030204" pitchFamily="18" charset="0"/>
                      </a:rPr>
                      <m:t>3</m:t>
                    </m:r>
                  </m:oMath>
                </a14:m>
                <a:r>
                  <a:rPr lang="vi-VN" sz="1700"/>
                  <a:t>. </a:t>
                </a:r>
                <a:endParaRPr lang="en-US" sz="1700" smtClean="0"/>
              </a:p>
              <a:p>
                <a:pPr lvl="0" algn="just">
                  <a:lnSpc>
                    <a:spcPct val="170000"/>
                  </a:lnSpc>
                </a:pPr>
                <a:r>
                  <a:rPr lang="vi-VN" sz="1700" smtClean="0"/>
                  <a:t>Ta </a:t>
                </a:r>
                <a:r>
                  <a:rPr lang="vi-VN" sz="1700"/>
                  <a:t>có </a:t>
                </a:r>
                <a14:m>
                  <m:oMath xmlns:m="http://schemas.openxmlformats.org/officeDocument/2006/math">
                    <m:r>
                      <a:rPr lang="vi-VN" sz="1700" i="1" smtClean="0">
                        <a:latin typeface="Cambria Math" panose="02040503050406030204" pitchFamily="18" charset="0"/>
                      </a:rPr>
                      <m:t>𝑐</m:t>
                    </m:r>
                    <m:r>
                      <a:rPr lang="vi-VN" sz="1700" i="1" smtClean="0">
                        <a:latin typeface="Cambria Math" panose="02040503050406030204" pitchFamily="18" charset="0"/>
                      </a:rPr>
                      <m:t>(</m:t>
                    </m:r>
                    <m:r>
                      <a:rPr lang="vi-VN" sz="1700" i="1" smtClean="0">
                        <a:latin typeface="Cambria Math" panose="02040503050406030204" pitchFamily="18" charset="0"/>
                      </a:rPr>
                      <m:t>412</m:t>
                    </m:r>
                    <m:r>
                      <a:rPr lang="vi-VN" sz="1700" i="1" smtClean="0">
                        <a:latin typeface="Cambria Math" panose="02040503050406030204" pitchFamily="18" charset="0"/>
                      </a:rPr>
                      <m:t>)&lt;</m:t>
                    </m:r>
                    <m:r>
                      <a:rPr lang="vi-VN" sz="1700" i="1">
                        <a:latin typeface="Cambria Math" panose="02040503050406030204" pitchFamily="18" charset="0"/>
                      </a:rPr>
                      <m:t>𝑐</m:t>
                    </m:r>
                    <m:r>
                      <a:rPr lang="vi-VN" sz="1700" i="1">
                        <a:latin typeface="Cambria Math" panose="02040503050406030204" pitchFamily="18" charset="0"/>
                      </a:rPr>
                      <m:t>(</m:t>
                    </m:r>
                    <m:r>
                      <a:rPr lang="vi-VN" sz="1700" i="1">
                        <a:latin typeface="Cambria Math" panose="02040503050406030204" pitchFamily="18" charset="0"/>
                      </a:rPr>
                      <m:t>413</m:t>
                    </m:r>
                    <m:r>
                      <a:rPr lang="vi-VN" sz="1700" i="1" smtClean="0">
                        <a:latin typeface="Cambria Math" panose="02040503050406030204" pitchFamily="18" charset="0"/>
                      </a:rPr>
                      <m:t>).</m:t>
                    </m:r>
                  </m:oMath>
                </a14:m>
                <a:endParaRPr lang="en-US" sz="1700" smtClean="0"/>
              </a:p>
              <a:p>
                <a:pPr lvl="0" algn="just">
                  <a:lnSpc>
                    <a:spcPct val="170000"/>
                  </a:lnSpc>
                </a:pPr>
                <a:r>
                  <a:rPr lang="vi-VN" sz="1700" smtClean="0"/>
                  <a:t>Do </a:t>
                </a:r>
                <a:r>
                  <a:rPr lang="vi-VN" sz="1700"/>
                  <a:t>số đơn vị hàng hoá </a:t>
                </a:r>
                <a14:m>
                  <m:oMath xmlns:m="http://schemas.openxmlformats.org/officeDocument/2006/math">
                    <m:r>
                      <a:rPr lang="vi-VN" sz="1700" i="1" smtClean="0">
                        <a:latin typeface="Cambria Math" panose="02040503050406030204" pitchFamily="18" charset="0"/>
                      </a:rPr>
                      <m:t>𝑥</m:t>
                    </m:r>
                  </m:oMath>
                </a14:m>
                <a:r>
                  <a:rPr lang="vi-VN" sz="1700"/>
                  <a:t> phải là số nguyên dương nên chi phí trung bình </a:t>
                </a:r>
                <a14:m>
                  <m:oMath xmlns:m="http://schemas.openxmlformats.org/officeDocument/2006/math">
                    <m:r>
                      <a:rPr lang="vi-VN" sz="1700" i="1" smtClean="0">
                        <a:latin typeface="Cambria Math" panose="02040503050406030204" pitchFamily="18" charset="0"/>
                      </a:rPr>
                      <m:t>𝑐</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oMath>
                </a14:m>
                <a:r>
                  <a:rPr lang="en-US" sz="1700" smtClean="0"/>
                  <a:t> </a:t>
                </a:r>
                <a:r>
                  <a:rPr lang="vi-VN" sz="1700"/>
                  <a:t>là </a:t>
                </a:r>
                <a:r>
                  <a:rPr lang="vi-VN" sz="1700"/>
                  <a:t>nhỏ </a:t>
                </a:r>
                <a:r>
                  <a:rPr lang="vi-VN" sz="1700" smtClean="0"/>
                  <a:t>nhất</a:t>
                </a:r>
                <a:r>
                  <a:rPr lang="en-US" sz="1700" smtClean="0"/>
                  <a:t> </a:t>
                </a:r>
                <a:r>
                  <a:rPr lang="vi-VN" sz="1700" smtClean="0"/>
                  <a:t>khi </a:t>
                </a:r>
                <a:r>
                  <a:rPr lang="vi-VN" sz="1700"/>
                  <a:t>mức sản xuất là </a:t>
                </a:r>
                <a14:m>
                  <m:oMath xmlns:m="http://schemas.openxmlformats.org/officeDocument/2006/math">
                    <m:r>
                      <a:rPr lang="vi-VN" sz="1700" i="1" smtClean="0">
                        <a:latin typeface="Cambria Math" panose="02040503050406030204" pitchFamily="18" charset="0"/>
                      </a:rPr>
                      <m:t>𝑥</m:t>
                    </m:r>
                    <m:r>
                      <a:rPr lang="vi-VN" sz="1700" i="1" smtClean="0">
                        <a:latin typeface="Cambria Math" panose="02040503050406030204" pitchFamily="18" charset="0"/>
                      </a:rPr>
                      <m:t>=</m:t>
                    </m:r>
                    <m:r>
                      <a:rPr lang="vi-VN" sz="1700" i="1" smtClean="0">
                        <a:latin typeface="Cambria Math" panose="02040503050406030204" pitchFamily="18" charset="0"/>
                      </a:rPr>
                      <m:t>412</m:t>
                    </m:r>
                  </m:oMath>
                </a14:m>
                <a:r>
                  <a:rPr lang="en-US" sz="1700" smtClean="0"/>
                  <a:t> </a:t>
                </a:r>
                <a:r>
                  <a:rPr lang="vi-VN" sz="1700"/>
                  <a:t>đơn vị hàng hoá.</a:t>
                </a:r>
                <a:endParaRPr kumimoji="0" lang="en-US" sz="1700" b="0" i="0" u="none" strike="noStrike" kern="0" cap="none" spc="0" normalizeH="0" baseline="0" noProof="0">
                  <a:ln>
                    <a:noFill/>
                  </a:ln>
                  <a:solidFill>
                    <a:srgbClr val="000000"/>
                  </a:solidFill>
                  <a:effectLst/>
                  <a:uLnTx/>
                  <a:uFillTx/>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934845" y="962013"/>
                <a:ext cx="7298161" cy="3624326"/>
              </a:xfrm>
              <a:prstGeom prst="rect">
                <a:avLst/>
              </a:prstGeom>
              <a:blipFill>
                <a:blip r:embed="rId4"/>
                <a:stretch>
                  <a:fillRect l="-501" r="-501" b="-1515"/>
                </a:stretch>
              </a:blipFill>
            </p:spPr>
            <p:txBody>
              <a:bodyPr/>
              <a:lstStyle/>
              <a:p>
                <a:r>
                  <a:rPr lang="en-US">
                    <a:noFill/>
                  </a:rPr>
                  <a:t> </a:t>
                </a:r>
              </a:p>
            </p:txBody>
          </p:sp>
        </mc:Fallback>
      </mc:AlternateContent>
    </p:spTree>
    <p:extLst>
      <p:ext uri="{BB962C8B-B14F-4D97-AF65-F5344CB8AC3E}">
        <p14:creationId xmlns:p14="http://schemas.microsoft.com/office/powerpoint/2010/main" val="338222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10" name="Rectangle 9"/>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494;p40"/>
          <p:cNvSpPr txBox="1">
            <a:spLocks/>
          </p:cNvSpPr>
          <p:nvPr/>
        </p:nvSpPr>
        <p:spPr>
          <a:xfrm>
            <a:off x="441328" y="355727"/>
            <a:ext cx="8266402" cy="20710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Bellota Text"/>
              <a:buNone/>
              <a:defRPr sz="3200" b="1" i="0" u="none" strike="noStrike" cap="none">
                <a:solidFill>
                  <a:schemeClr val="dk1"/>
                </a:solidFill>
                <a:latin typeface="Bellota Text"/>
                <a:ea typeface="Bellota Text"/>
                <a:cs typeface="Bellota Text"/>
                <a:sym typeface="Bellota Text"/>
              </a:defRPr>
            </a:lvl1pPr>
            <a:lvl2pPr marL="914400" marR="0" lvl="1"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2pPr>
            <a:lvl3pPr marL="1371600" marR="0" lvl="2"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3pPr>
            <a:lvl4pPr marL="1828800" marR="0" lvl="3"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4pPr>
            <a:lvl5pPr marL="2286000" marR="0" lvl="4"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5pPr>
            <a:lvl6pPr marL="2743200" marR="0" lvl="5"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6pPr>
            <a:lvl7pPr marL="3200400" marR="0" lvl="6"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7pPr>
            <a:lvl8pPr marL="3657600" marR="0" lvl="7"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8pPr>
            <a:lvl9pPr marL="4114800" marR="0" lvl="8" indent="-304800" algn="ctr" rtl="0">
              <a:lnSpc>
                <a:spcPct val="100000"/>
              </a:lnSpc>
              <a:spcBef>
                <a:spcPts val="0"/>
              </a:spcBef>
              <a:spcAft>
                <a:spcPts val="0"/>
              </a:spcAft>
              <a:buClr>
                <a:schemeClr val="dk1"/>
              </a:buClr>
              <a:buSzPts val="1200"/>
              <a:buFont typeface="Bellota Text"/>
              <a:buNone/>
              <a:defRPr sz="1200" b="1" i="0" u="none" strike="noStrike" cap="none">
                <a:solidFill>
                  <a:schemeClr val="dk1"/>
                </a:solidFill>
                <a:latin typeface="Bellota Text"/>
                <a:ea typeface="Bellota Text"/>
                <a:cs typeface="Bellota Text"/>
                <a:sym typeface="Bellota Text"/>
              </a:defRPr>
            </a:lvl9pPr>
          </a:lstStyle>
          <a:p>
            <a:pPr marL="0" indent="0" defTabSz="457200">
              <a:lnSpc>
                <a:spcPct val="150000"/>
              </a:lnSpc>
              <a:buClrTx/>
              <a:buSzTx/>
              <a:defRPr/>
            </a:pPr>
            <a:r>
              <a:rPr lang="vi-VN" sz="3300" kern="1200">
                <a:solidFill>
                  <a:srgbClr val="00487E"/>
                </a:solidFill>
                <a:latin typeface="Arial" panose="020B0604020202020204" pitchFamily="34" charset="0"/>
                <a:ea typeface="+mn-ea"/>
                <a:cs typeface="Arial" panose="020B0604020202020204" pitchFamily="34" charset="0"/>
                <a:sym typeface="Arial"/>
              </a:rPr>
              <a:t>CHUYÊN ĐỀ 2: ỨNG DỤNG TOÁN HỌC ĐỂ GIẢI QUYẾT MỘT </a:t>
            </a:r>
            <a:r>
              <a:rPr lang="vi-VN" sz="3300" kern="1200">
                <a:solidFill>
                  <a:srgbClr val="00487E"/>
                </a:solidFill>
                <a:latin typeface="Arial" panose="020B0604020202020204" pitchFamily="34" charset="0"/>
                <a:ea typeface="+mn-ea"/>
                <a:cs typeface="Arial" panose="020B0604020202020204" pitchFamily="34" charset="0"/>
                <a:sym typeface="Arial"/>
              </a:rPr>
              <a:t>SỐ </a:t>
            </a:r>
            <a:endParaRPr lang="en-US" sz="3300" kern="1200" smtClean="0">
              <a:solidFill>
                <a:srgbClr val="00487E"/>
              </a:solidFill>
              <a:latin typeface="Arial" panose="020B0604020202020204" pitchFamily="34" charset="0"/>
              <a:ea typeface="+mn-ea"/>
              <a:cs typeface="Arial" panose="020B0604020202020204" pitchFamily="34" charset="0"/>
              <a:sym typeface="Arial"/>
            </a:endParaRPr>
          </a:p>
          <a:p>
            <a:pPr marL="0" indent="0" defTabSz="457200">
              <a:lnSpc>
                <a:spcPct val="150000"/>
              </a:lnSpc>
              <a:buClrTx/>
              <a:buSzTx/>
              <a:defRPr/>
            </a:pPr>
            <a:r>
              <a:rPr lang="vi-VN" sz="3300" kern="1200" smtClean="0">
                <a:solidFill>
                  <a:srgbClr val="00487E"/>
                </a:solidFill>
                <a:latin typeface="Arial" panose="020B0604020202020204" pitchFamily="34" charset="0"/>
                <a:ea typeface="+mn-ea"/>
                <a:cs typeface="Arial" panose="020B0604020202020204" pitchFamily="34" charset="0"/>
                <a:sym typeface="Arial"/>
              </a:rPr>
              <a:t>BÀI TOÁN TỐI ƯU</a:t>
            </a:r>
            <a:endParaRPr lang="vi-VN" sz="3300" kern="1200">
              <a:solidFill>
                <a:srgbClr val="00487E"/>
              </a:solidFill>
              <a:latin typeface="Arial" panose="020B0604020202020204" pitchFamily="34" charset="0"/>
              <a:ea typeface="+mn-ea"/>
              <a:cs typeface="Arial" panose="020B0604020202020204" pitchFamily="34" charset="0"/>
              <a:sym typeface="Arial"/>
            </a:endParaRPr>
          </a:p>
        </p:txBody>
      </p:sp>
      <p:sp>
        <p:nvSpPr>
          <p:cNvPr id="12" name="TextBox 23"/>
          <p:cNvSpPr txBox="1"/>
          <p:nvPr/>
        </p:nvSpPr>
        <p:spPr>
          <a:xfrm>
            <a:off x="531291" y="2574289"/>
            <a:ext cx="8086476" cy="2285241"/>
          </a:xfrm>
          <a:prstGeom prst="rect">
            <a:avLst/>
          </a:prstGeom>
        </p:spPr>
        <p:txBody>
          <a:bodyPr wrap="square" lIns="0" tIns="0" rIns="0" bIns="0" rtlCol="0" anchor="t">
            <a:spAutoFit/>
          </a:bodyPr>
          <a:lstStyle/>
          <a:p>
            <a:pPr algn="ctr">
              <a:lnSpc>
                <a:spcPct val="150000"/>
              </a:lnSpc>
            </a:pPr>
            <a:r>
              <a:rPr lang="vi-VN" sz="3300" b="1">
                <a:solidFill>
                  <a:srgbClr val="C00000"/>
                </a:solidFill>
                <a:latin typeface="Arial" panose="020B0604020202020204" pitchFamily="34" charset="0"/>
                <a:ea typeface="+mn-ea"/>
                <a:cs typeface="Arial" panose="020B0604020202020204" pitchFamily="34" charset="0"/>
              </a:rPr>
              <a:t>BÀI 4: VẬN DỤNG ĐẠO </a:t>
            </a:r>
            <a:r>
              <a:rPr lang="vi-VN" sz="3300" b="1">
                <a:solidFill>
                  <a:srgbClr val="C00000"/>
                </a:solidFill>
                <a:latin typeface="Arial" panose="020B0604020202020204" pitchFamily="34" charset="0"/>
                <a:ea typeface="+mn-ea"/>
                <a:cs typeface="Arial" panose="020B0604020202020204" pitchFamily="34" charset="0"/>
              </a:rPr>
              <a:t>HÀM </a:t>
            </a:r>
            <a:endParaRPr lang="en-US" sz="3300" b="1" smtClean="0">
              <a:solidFill>
                <a:srgbClr val="C00000"/>
              </a:solidFill>
              <a:latin typeface="Arial" panose="020B0604020202020204" pitchFamily="34" charset="0"/>
              <a:ea typeface="+mn-ea"/>
              <a:cs typeface="Arial" panose="020B0604020202020204" pitchFamily="34" charset="0"/>
            </a:endParaRPr>
          </a:p>
          <a:p>
            <a:pPr algn="ctr">
              <a:lnSpc>
                <a:spcPct val="150000"/>
              </a:lnSpc>
            </a:pPr>
            <a:r>
              <a:rPr lang="vi-VN" sz="3300" b="1" smtClean="0">
                <a:solidFill>
                  <a:srgbClr val="C00000"/>
                </a:solidFill>
                <a:latin typeface="Arial" panose="020B0604020202020204" pitchFamily="34" charset="0"/>
                <a:ea typeface="+mn-ea"/>
                <a:cs typeface="Arial" panose="020B0604020202020204" pitchFamily="34" charset="0"/>
              </a:rPr>
              <a:t>ĐỂ GIẢI QUYẾT MỘT SỐ </a:t>
            </a:r>
            <a:endParaRPr lang="en-US" sz="3300" b="1" smtClean="0">
              <a:solidFill>
                <a:srgbClr val="C00000"/>
              </a:solidFill>
              <a:latin typeface="Arial" panose="020B0604020202020204" pitchFamily="34" charset="0"/>
              <a:ea typeface="+mn-ea"/>
              <a:cs typeface="Arial" panose="020B0604020202020204" pitchFamily="34" charset="0"/>
            </a:endParaRPr>
          </a:p>
          <a:p>
            <a:pPr algn="ctr">
              <a:lnSpc>
                <a:spcPct val="150000"/>
              </a:lnSpc>
            </a:pPr>
            <a:r>
              <a:rPr lang="vi-VN" sz="3300" b="1" smtClean="0">
                <a:solidFill>
                  <a:srgbClr val="C00000"/>
                </a:solidFill>
                <a:latin typeface="Arial" panose="020B0604020202020204" pitchFamily="34" charset="0"/>
                <a:ea typeface="+mn-ea"/>
                <a:cs typeface="Arial" panose="020B0604020202020204" pitchFamily="34" charset="0"/>
              </a:rPr>
              <a:t>BÀI TOÁN TỐI ƯU</a:t>
            </a:r>
            <a:endParaRPr lang="vi-VN" sz="3300" b="1" dirty="0">
              <a:solidFill>
                <a:srgbClr val="C00000"/>
              </a:solidFill>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440225" y="4303542"/>
            <a:ext cx="1267505" cy="719795"/>
          </a:xfrm>
          <a:prstGeom prst="rect">
            <a:avLst/>
          </a:prstGeom>
        </p:spPr>
      </p:pic>
      <p:pic>
        <p:nvPicPr>
          <p:cNvPr id="5" name="Picture 4"/>
          <p:cNvPicPr>
            <a:picLocks noChangeAspect="1"/>
          </p:cNvPicPr>
          <p:nvPr/>
        </p:nvPicPr>
        <p:blipFill>
          <a:blip r:embed="rId4"/>
          <a:stretch>
            <a:fillRect/>
          </a:stretch>
        </p:blipFill>
        <p:spPr>
          <a:xfrm>
            <a:off x="208996" y="3776406"/>
            <a:ext cx="1229106" cy="1230672"/>
          </a:xfrm>
          <a:prstGeom prst="rect">
            <a:avLst/>
          </a:prstGeom>
        </p:spPr>
      </p:pic>
    </p:spTree>
    <p:extLst>
      <p:ext uri="{BB962C8B-B14F-4D97-AF65-F5344CB8AC3E}">
        <p14:creationId xmlns:p14="http://schemas.microsoft.com/office/powerpoint/2010/main" val="94719835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 name="Rounded Rectangle 6"/>
          <p:cNvSpPr/>
          <p:nvPr/>
        </p:nvSpPr>
        <p:spPr>
          <a:xfrm>
            <a:off x="508883" y="322186"/>
            <a:ext cx="2154801" cy="55120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4</a:t>
            </a:r>
            <a:endParaRPr kumimoji="0" lang="en-US" sz="22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9368" y="1011687"/>
                <a:ext cx="8229600" cy="1269578"/>
              </a:xfrm>
              <a:prstGeom prst="rect">
                <a:avLst/>
              </a:prstGeom>
            </p:spPr>
            <p:txBody>
              <a:bodyPr wrap="square">
                <a:spAutoFit/>
              </a:bodyPr>
              <a:lstStyle/>
              <a:p>
                <a:pPr lvl="0" algn="just">
                  <a:lnSpc>
                    <a:spcPct val="150000"/>
                  </a:lnSpc>
                </a:pPr>
                <a:r>
                  <a:rPr lang="vi-VN" sz="1700" smtClean="0"/>
                  <a:t>Biết rằng </a:t>
                </a:r>
                <a14:m>
                  <m:oMath xmlns:m="http://schemas.openxmlformats.org/officeDocument/2006/math">
                    <m:r>
                      <a:rPr lang="vi-VN" sz="1700" i="1" smtClean="0">
                        <a:latin typeface="Cambria Math" panose="02040503050406030204" pitchFamily="18" charset="0"/>
                      </a:rPr>
                      <m:t>𝐶</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smtClean="0">
                        <a:latin typeface="Cambria Math" panose="02040503050406030204" pitchFamily="18" charset="0"/>
                      </a:rPr>
                      <m:t>)=</m:t>
                    </m:r>
                    <m:r>
                      <a:rPr lang="vi-VN" sz="1700" i="1" smtClean="0">
                        <a:latin typeface="Cambria Math" panose="02040503050406030204" pitchFamily="18" charset="0"/>
                      </a:rPr>
                      <m:t>16</m:t>
                    </m:r>
                    <m:r>
                      <a:rPr lang="vi-VN" sz="1700" i="1" smtClean="0">
                        <a:latin typeface="Cambria Math" panose="02040503050406030204" pitchFamily="18" charset="0"/>
                      </a:rPr>
                      <m:t> </m:t>
                    </m:r>
                    <m:r>
                      <a:rPr lang="vi-VN" sz="1700" i="1" smtClean="0">
                        <a:latin typeface="Cambria Math" panose="02040503050406030204" pitchFamily="18" charset="0"/>
                      </a:rPr>
                      <m:t>000</m:t>
                    </m:r>
                    <m:r>
                      <a:rPr lang="vi-VN" sz="1700" i="1" smtClean="0">
                        <a:latin typeface="Cambria Math" panose="02040503050406030204" pitchFamily="18" charset="0"/>
                      </a:rPr>
                      <m:t>+</m:t>
                    </m:r>
                    <m:r>
                      <a:rPr lang="vi-VN" sz="1700" i="1" smtClean="0">
                        <a:latin typeface="Cambria Math" panose="02040503050406030204" pitchFamily="18" charset="0"/>
                      </a:rPr>
                      <m:t>500</m:t>
                    </m:r>
                    <m:r>
                      <a:rPr lang="vi-VN" sz="1700" i="1" smtClean="0">
                        <a:latin typeface="Cambria Math" panose="02040503050406030204" pitchFamily="18" charset="0"/>
                      </a:rPr>
                      <m:t>𝑥</m:t>
                    </m:r>
                    <m:r>
                      <a:rPr lang="vi-VN" sz="1700" i="1" smtClean="0">
                        <a:latin typeface="Cambria Math" panose="02040503050406030204" pitchFamily="18" charset="0"/>
                      </a:rPr>
                      <m:t>−</m:t>
                    </m:r>
                    <m:r>
                      <a:rPr lang="vi-VN" sz="1700" i="1" smtClean="0">
                        <a:latin typeface="Cambria Math" panose="02040503050406030204" pitchFamily="18" charset="0"/>
                      </a:rPr>
                      <m:t>1</m:t>
                    </m:r>
                    <m:r>
                      <a:rPr lang="vi-VN" sz="1700" i="1" smtClean="0">
                        <a:latin typeface="Cambria Math" panose="02040503050406030204" pitchFamily="18" charset="0"/>
                      </a:rPr>
                      <m:t>,</m:t>
                    </m:r>
                    <m:r>
                      <a:rPr lang="vi-VN" sz="1700" i="1" smtClean="0">
                        <a:latin typeface="Cambria Math" panose="02040503050406030204" pitchFamily="18" charset="0"/>
                      </a:rPr>
                      <m:t>64</m:t>
                    </m:r>
                    <m:sSup>
                      <m:sSupPr>
                        <m:ctrlPr>
                          <a:rPr lang="vi-VN" sz="1700" i="1" smtClean="0">
                            <a:latin typeface="Cambria Math" panose="02040503050406030204" pitchFamily="18" charset="0"/>
                          </a:rPr>
                        </m:ctrlPr>
                      </m:sSupPr>
                      <m:e>
                        <m:r>
                          <a:rPr lang="en-US" sz="1700" b="0" i="1" smtClean="0">
                            <a:latin typeface="Cambria Math" panose="02040503050406030204" pitchFamily="18" charset="0"/>
                          </a:rPr>
                          <m:t>𝑥</m:t>
                        </m:r>
                      </m:e>
                      <m:sup>
                        <m:r>
                          <a:rPr lang="en-US" sz="1700" b="0" i="1" smtClean="0">
                            <a:latin typeface="Cambria Math" panose="02040503050406030204" pitchFamily="18" charset="0"/>
                          </a:rPr>
                          <m:t>2</m:t>
                        </m:r>
                      </m:sup>
                    </m:sSup>
                    <m:r>
                      <a:rPr lang="vi-VN" sz="1700" i="1" smtClean="0">
                        <a:latin typeface="Cambria Math" panose="02040503050406030204" pitchFamily="18" charset="0"/>
                      </a:rPr>
                      <m:t>+</m:t>
                    </m:r>
                    <m:r>
                      <a:rPr lang="vi-VN" sz="1700" i="1" smtClean="0">
                        <a:latin typeface="Cambria Math" panose="02040503050406030204" pitchFamily="18" charset="0"/>
                      </a:rPr>
                      <m:t>0</m:t>
                    </m:r>
                    <m:r>
                      <a:rPr lang="vi-VN" sz="1700" i="1" smtClean="0">
                        <a:latin typeface="Cambria Math" panose="02040503050406030204" pitchFamily="18" charset="0"/>
                      </a:rPr>
                      <m:t>,</m:t>
                    </m:r>
                    <m:r>
                      <a:rPr lang="vi-VN" sz="1700" i="1" smtClean="0">
                        <a:latin typeface="Cambria Math" panose="02040503050406030204" pitchFamily="18" charset="0"/>
                      </a:rPr>
                      <m:t>004</m:t>
                    </m:r>
                    <m:sSup>
                      <m:sSupPr>
                        <m:ctrlPr>
                          <a:rPr lang="vi-VN" sz="1700" i="1" smtClean="0">
                            <a:latin typeface="Cambria Math" panose="02040503050406030204" pitchFamily="18" charset="0"/>
                          </a:rPr>
                        </m:ctrlPr>
                      </m:sSupPr>
                      <m:e>
                        <m:r>
                          <a:rPr lang="en-US" sz="1700" b="0" i="1" smtClean="0">
                            <a:latin typeface="Cambria Math" panose="02040503050406030204" pitchFamily="18" charset="0"/>
                          </a:rPr>
                          <m:t>𝑥</m:t>
                        </m:r>
                      </m:e>
                      <m:sup>
                        <m:r>
                          <a:rPr lang="en-US" sz="1700" b="0" i="1" smtClean="0">
                            <a:latin typeface="Cambria Math" panose="02040503050406030204" pitchFamily="18" charset="0"/>
                          </a:rPr>
                          <m:t>3</m:t>
                        </m:r>
                      </m:sup>
                    </m:sSup>
                  </m:oMath>
                </a14:m>
                <a:r>
                  <a:rPr lang="vi-VN" sz="1700"/>
                  <a:t> là hàm chi </a:t>
                </a:r>
                <a:r>
                  <a:rPr lang="vi-VN" sz="1700"/>
                  <a:t>phí </a:t>
                </a:r>
                <a:r>
                  <a:rPr lang="vi-VN" sz="1700" smtClean="0"/>
                  <a:t>và</a:t>
                </a:r>
                <a:r>
                  <a:rPr lang="en-US" sz="1700" smtClean="0"/>
                  <a:t> </a:t>
                </a:r>
                <a14:m>
                  <m:oMath xmlns:m="http://schemas.openxmlformats.org/officeDocument/2006/math">
                    <m:r>
                      <a:rPr lang="vi-VN" sz="1700" i="1" smtClean="0">
                        <a:latin typeface="Cambria Math" panose="02040503050406030204" pitchFamily="18" charset="0"/>
                      </a:rPr>
                      <m:t>𝑝</m:t>
                    </m:r>
                    <m:r>
                      <a:rPr lang="vi-VN" sz="1700" i="1" smtClean="0">
                        <a:latin typeface="Cambria Math" panose="02040503050406030204" pitchFamily="18" charset="0"/>
                      </a:rPr>
                      <m:t>(</m:t>
                    </m:r>
                    <m:r>
                      <a:rPr lang="vi-VN" sz="1700" i="1" smtClean="0">
                        <a:latin typeface="Cambria Math" panose="02040503050406030204" pitchFamily="18" charset="0"/>
                      </a:rPr>
                      <m:t>𝑥</m:t>
                    </m:r>
                    <m:r>
                      <a:rPr lang="vi-VN" sz="1700" i="1">
                        <a:latin typeface="Cambria Math" panose="02040503050406030204" pitchFamily="18" charset="0"/>
                      </a:rPr>
                      <m:t>)=</m:t>
                    </m:r>
                    <m:r>
                      <a:rPr lang="vi-VN" sz="1700" i="1">
                        <a:latin typeface="Cambria Math" panose="02040503050406030204" pitchFamily="18" charset="0"/>
                      </a:rPr>
                      <m:t>1700</m:t>
                    </m:r>
                    <m:r>
                      <a:rPr lang="vi-VN" sz="1700" i="1">
                        <a:latin typeface="Cambria Math" panose="02040503050406030204" pitchFamily="18" charset="0"/>
                      </a:rPr>
                      <m:t>−</m:t>
                    </m:r>
                    <m:r>
                      <a:rPr lang="vi-VN" sz="1700" i="1">
                        <a:latin typeface="Cambria Math" panose="02040503050406030204" pitchFamily="18" charset="0"/>
                      </a:rPr>
                      <m:t>7</m:t>
                    </m:r>
                    <m:r>
                      <a:rPr lang="vi-VN" sz="1700" i="1">
                        <a:latin typeface="Cambria Math" panose="02040503050406030204" pitchFamily="18" charset="0"/>
                      </a:rPr>
                      <m:t>𝑥</m:t>
                    </m:r>
                  </m:oMath>
                </a14:m>
                <a:r>
                  <a:rPr lang="vi-VN" sz="1700"/>
                  <a:t> là hàm cầu của </a:t>
                </a:r>
                <a14:m>
                  <m:oMath xmlns:m="http://schemas.openxmlformats.org/officeDocument/2006/math">
                    <m:r>
                      <a:rPr lang="vi-VN" sz="1700" i="1" smtClean="0">
                        <a:latin typeface="Cambria Math" panose="02040503050406030204" pitchFamily="18" charset="0"/>
                      </a:rPr>
                      <m:t>𝑥</m:t>
                    </m:r>
                  </m:oMath>
                </a14:m>
                <a:r>
                  <a:rPr lang="vi-VN" sz="1700"/>
                  <a:t> đơn vị hàng hoá. Hãy tìm mức sản xuất để lợi </a:t>
                </a:r>
                <a:r>
                  <a:rPr lang="vi-VN" sz="1700"/>
                  <a:t>nhuận </a:t>
                </a:r>
                <a:r>
                  <a:rPr lang="vi-VN" sz="1700" smtClean="0"/>
                  <a:t>là</a:t>
                </a:r>
                <a:r>
                  <a:rPr lang="en-US" sz="1700" smtClean="0"/>
                  <a:t> </a:t>
                </a:r>
                <a:r>
                  <a:rPr lang="vi-VN" sz="1700" smtClean="0"/>
                  <a:t>lớn </a:t>
                </a:r>
                <a:r>
                  <a:rPr lang="vi-VN" sz="1700"/>
                  <a:t>nhất.</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429368" y="1011687"/>
                <a:ext cx="8229600" cy="1269578"/>
              </a:xfrm>
              <a:prstGeom prst="rect">
                <a:avLst/>
              </a:prstGeom>
              <a:blipFill>
                <a:blip r:embed="rId3"/>
                <a:stretch>
                  <a:fillRect l="-444" r="-519" b="-1923"/>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19673705">
            <a:off x="8161240" y="-265224"/>
            <a:ext cx="979555" cy="1364954"/>
          </a:xfrm>
          <a:prstGeom prst="rect">
            <a:avLst/>
          </a:prstGeom>
        </p:spPr>
      </p:pic>
      <p:sp>
        <p:nvSpPr>
          <p:cNvPr id="13" name="Rectangle 12"/>
          <p:cNvSpPr/>
          <p:nvPr/>
        </p:nvSpPr>
        <p:spPr>
          <a:xfrm>
            <a:off x="429368" y="2392666"/>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5" name="Rectangle 4"/>
              <p:cNvSpPr/>
              <p:nvPr/>
            </p:nvSpPr>
            <p:spPr>
              <a:xfrm>
                <a:off x="429368" y="2818931"/>
                <a:ext cx="8229600" cy="2155014"/>
              </a:xfrm>
              <a:prstGeom prst="rect">
                <a:avLst/>
              </a:prstGeom>
            </p:spPr>
            <p:txBody>
              <a:bodyPr wrap="square">
                <a:spAutoFit/>
              </a:bodyPr>
              <a:lstStyle/>
              <a:p>
                <a:pPr algn="just">
                  <a:lnSpc>
                    <a:spcPct val="150000"/>
                  </a:lnSpc>
                </a:pPr>
                <a:r>
                  <a:rPr lang="en-US" sz="1700" kern="100">
                    <a:latin typeface="+mj-lt"/>
                    <a:ea typeface="Georgia" panose="02040502050405020303" pitchFamily="18" charset="0"/>
                    <a:cs typeface="Times New Roman" panose="02020603050405020304" pitchFamily="18" charset="0"/>
                  </a:rPr>
                  <a:t>Hàm doanh thu của </a:t>
                </a:r>
                <a14:m>
                  <m:oMath xmlns:m="http://schemas.openxmlformats.org/officeDocument/2006/math">
                    <m:r>
                      <a:rPr lang="en-US" sz="1700" i="1" kern="100">
                        <a:effectLst/>
                        <a:latin typeface="+mj-lt"/>
                        <a:ea typeface="Aptos"/>
                        <a:cs typeface="Times New Roman" panose="02020603050405020304" pitchFamily="18" charset="0"/>
                      </a:rPr>
                      <m:t>𝑥</m:t>
                    </m:r>
                  </m:oMath>
                </a14:m>
                <a:r>
                  <a:rPr lang="en-US" sz="1700" kern="100">
                    <a:effectLst/>
                    <a:latin typeface="+mj-lt"/>
                    <a:ea typeface="Georgia" panose="02040502050405020303" pitchFamily="18" charset="0"/>
                    <a:cs typeface="Times New Roman" panose="02020603050405020304" pitchFamily="18" charset="0"/>
                  </a:rPr>
                  <a:t> đơn vị hàng </a:t>
                </a:r>
                <a:r>
                  <a:rPr lang="en-US" sz="1700" kern="100">
                    <a:effectLst/>
                    <a:latin typeface="+mj-lt"/>
                    <a:ea typeface="Georgia" panose="02040502050405020303" pitchFamily="18" charset="0"/>
                    <a:cs typeface="Times New Roman" panose="02020603050405020304" pitchFamily="18" charset="0"/>
                  </a:rPr>
                  <a:t>hoá </a:t>
                </a:r>
                <a:r>
                  <a:rPr lang="en-US" sz="1700" kern="100" smtClean="0">
                    <a:effectLst/>
                    <a:latin typeface="+mj-lt"/>
                    <a:ea typeface="Georgia" panose="02040502050405020303" pitchFamily="18" charset="0"/>
                    <a:cs typeface="Times New Roman" panose="02020603050405020304" pitchFamily="18" charset="0"/>
                  </a:rPr>
                  <a:t>là</a:t>
                </a:r>
                <a:r>
                  <a:rPr lang="en-US" sz="1700" kern="100" smtClean="0">
                    <a:latin typeface="+mj-lt"/>
                    <a:ea typeface="Georgia" panose="02040502050405020303" pitchFamily="18" charset="0"/>
                    <a:cs typeface="Times New Roman" panose="02020603050405020304" pitchFamily="18" charset="0"/>
                  </a:rPr>
                  <a:t> </a:t>
                </a:r>
                <a:r>
                  <a:rPr lang="en-US" sz="1700" kern="100" smtClean="0">
                    <a:effectLst/>
                    <a:latin typeface="+mj-lt"/>
                    <a:ea typeface="Georgia" panose="02040502050405020303" pitchFamily="18" charset="0"/>
                    <a:cs typeface="Times New Roman" panose="02020603050405020304" pitchFamily="18" charset="0"/>
                  </a:rPr>
                  <a:t> </a:t>
                </a:r>
                <a14:m>
                  <m:oMath xmlns:m="http://schemas.openxmlformats.org/officeDocument/2006/math">
                    <m:r>
                      <a:rPr lang="en-US" sz="1700" i="1" kern="100">
                        <a:effectLst/>
                        <a:latin typeface="+mj-lt"/>
                        <a:ea typeface="Aptos"/>
                        <a:cs typeface="Times New Roman" panose="02020603050405020304" pitchFamily="18" charset="0"/>
                      </a:rPr>
                      <m:t>𝑅</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𝑝</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1700</m:t>
                    </m:r>
                    <m:r>
                      <a:rPr lang="en-US"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7</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oMath>
                </a14:m>
                <a:r>
                  <a:rPr lang="en-US" sz="1700" kern="100">
                    <a:effectLst/>
                    <a:latin typeface="+mj-lt"/>
                    <a:ea typeface="Georgia" panose="02040502050405020303" pitchFamily="18" charset="0"/>
                    <a:cs typeface="Times New Roman" panose="02020603050405020304" pitchFamily="18" charset="0"/>
                  </a:rPr>
                  <a:t>. </a:t>
                </a:r>
                <a:endParaRPr lang="en-US" sz="1700" kern="100">
                  <a:effectLst/>
                  <a:latin typeface="+mj-lt"/>
                  <a:ea typeface="Aptos"/>
                  <a:cs typeface="Times New Roman" panose="02020603050405020304" pitchFamily="18" charset="0"/>
                </a:endParaRPr>
              </a:p>
              <a:p>
                <a:pPr algn="just">
                  <a:lnSpc>
                    <a:spcPct val="150000"/>
                  </a:lnSpc>
                </a:pPr>
                <a:r>
                  <a:rPr lang="en-US" sz="1700" kern="100">
                    <a:effectLst/>
                    <a:latin typeface="+mj-lt"/>
                    <a:ea typeface="Georgia" panose="02040502050405020303" pitchFamily="18" charset="0"/>
                    <a:cs typeface="Times New Roman" panose="02020603050405020304" pitchFamily="18" charset="0"/>
                  </a:rPr>
                  <a:t>Hàm doanh thu biên </a:t>
                </a:r>
                <a14:m>
                  <m:oMath xmlns:m="http://schemas.openxmlformats.org/officeDocument/2006/math">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𝑅</m:t>
                        </m:r>
                      </m:e>
                      <m:sup>
                        <m:r>
                          <a:rPr lang="en-US" sz="1700" i="1" kern="100">
                            <a:effectLst/>
                            <a:latin typeface="+mj-lt"/>
                            <a:ea typeface="Aptos"/>
                            <a:cs typeface="Times New Roman" panose="02020603050405020304" pitchFamily="18" charset="0"/>
                          </a:rPr>
                          <m:t>′</m:t>
                        </m:r>
                      </m:sup>
                    </m:sSup>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1700</m:t>
                    </m:r>
                    <m:r>
                      <a:rPr lang="en-US" sz="1700" i="1"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14</m:t>
                    </m:r>
                    <m:r>
                      <a:rPr lang="en-US" sz="1700" i="1" kern="100">
                        <a:effectLst/>
                        <a:latin typeface="+mj-lt"/>
                        <a:ea typeface="Aptos"/>
                        <a:cs typeface="Times New Roman" panose="02020603050405020304" pitchFamily="18" charset="0"/>
                      </a:rPr>
                      <m:t>𝑥</m:t>
                    </m:r>
                  </m:oMath>
                </a14:m>
                <a:r>
                  <a:rPr lang="en-US" sz="1700" kern="100">
                    <a:effectLst/>
                    <a:latin typeface="+mj-lt"/>
                    <a:ea typeface="Aptos"/>
                    <a:cs typeface="Times New Roman" panose="02020603050405020304" pitchFamily="18" charset="0"/>
                  </a:rPr>
                  <a:t>.</a:t>
                </a:r>
              </a:p>
              <a:p>
                <a:pPr algn="just">
                  <a:lnSpc>
                    <a:spcPct val="150000"/>
                  </a:lnSpc>
                </a:pPr>
                <a:r>
                  <a:rPr lang="en-US" sz="1700" kern="100">
                    <a:effectLst/>
                    <a:latin typeface="+mj-lt"/>
                    <a:ea typeface="Georgia" panose="02040502050405020303" pitchFamily="18" charset="0"/>
                    <a:cs typeface="Times New Roman" panose="02020603050405020304" pitchFamily="18" charset="0"/>
                  </a:rPr>
                  <a:t>Chi phí biên </a:t>
                </a:r>
                <a14:m>
                  <m:oMath xmlns:m="http://schemas.openxmlformats.org/officeDocument/2006/math">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𝐶</m:t>
                        </m:r>
                      </m:e>
                      <m:sup>
                        <m:r>
                          <a:rPr lang="en-US" sz="1700" i="1" kern="100">
                            <a:effectLst/>
                            <a:latin typeface="+mj-lt"/>
                            <a:ea typeface="Aptos"/>
                            <a:cs typeface="Times New Roman" panose="02020603050405020304" pitchFamily="18" charset="0"/>
                          </a:rPr>
                          <m:t>′</m:t>
                        </m:r>
                      </m:sup>
                    </m:sSup>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500</m:t>
                    </m:r>
                    <m:r>
                      <a:rPr lang="en-US" sz="1700" i="1"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3</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28</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0</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012</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oMath>
                </a14:m>
                <a:r>
                  <a:rPr lang="en-US" sz="1700" kern="100">
                    <a:effectLst/>
                    <a:latin typeface="+mj-lt"/>
                    <a:ea typeface="Aptos"/>
                    <a:cs typeface="Times New Roman" panose="02020603050405020304" pitchFamily="18" charset="0"/>
                  </a:rPr>
                  <a:t>.</a:t>
                </a:r>
              </a:p>
              <a:p>
                <a:pPr algn="just">
                  <a:lnSpc>
                    <a:spcPct val="150000"/>
                  </a:lnSpc>
                </a:pPr>
                <a:r>
                  <a:rPr lang="en-US" sz="1700" kern="100">
                    <a:effectLst/>
                    <a:latin typeface="+mj-lt"/>
                    <a:ea typeface="Georgia" panose="02040502050405020303" pitchFamily="18" charset="0"/>
                    <a:cs typeface="Times New Roman" panose="02020603050405020304" pitchFamily="18" charset="0"/>
                  </a:rPr>
                  <a:t>Điểm tối đa hoá lợi nhuận là điểm mà tại đó doanh thu biên bằng với chi phí biên, </a:t>
                </a:r>
                <a:r>
                  <a:rPr lang="en-US" sz="1700" kern="100">
                    <a:effectLst/>
                    <a:latin typeface="+mj-lt"/>
                    <a:ea typeface="Georgia" panose="02040502050405020303" pitchFamily="18" charset="0"/>
                    <a:cs typeface="Times New Roman" panose="02020603050405020304" pitchFamily="18" charset="0"/>
                  </a:rPr>
                  <a:t>tức </a:t>
                </a:r>
                <a:r>
                  <a:rPr lang="en-US" sz="1700" kern="100" smtClean="0">
                    <a:effectLst/>
                    <a:latin typeface="+mj-lt"/>
                    <a:ea typeface="Georgia" panose="02040502050405020303" pitchFamily="18" charset="0"/>
                    <a:cs typeface="Times New Roman" panose="02020603050405020304" pitchFamily="18" charset="0"/>
                  </a:rPr>
                  <a:t>là</a:t>
                </a:r>
                <a:r>
                  <a:rPr lang="en-US" sz="1700" kern="100" smtClean="0">
                    <a:latin typeface="+mj-lt"/>
                    <a:ea typeface="Georgia" panose="02040502050405020303" pitchFamily="18" charset="0"/>
                    <a:cs typeface="Times New Roman" panose="02020603050405020304" pitchFamily="18" charset="0"/>
                  </a:rPr>
                  <a:t> </a:t>
                </a:r>
                <a14:m>
                  <m:oMath xmlns:m="http://schemas.openxmlformats.org/officeDocument/2006/math">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𝑅</m:t>
                        </m:r>
                      </m:e>
                      <m:sup>
                        <m:r>
                          <a:rPr lang="en-US" sz="1700" i="1" kern="100">
                            <a:effectLst/>
                            <a:latin typeface="+mj-lt"/>
                            <a:ea typeface="Aptos"/>
                            <a:cs typeface="Times New Roman" panose="02020603050405020304" pitchFamily="18" charset="0"/>
                          </a:rPr>
                          <m:t>′</m:t>
                        </m:r>
                      </m:sup>
                    </m:sSup>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𝐶</m:t>
                        </m:r>
                      </m:e>
                      <m:sup>
                        <m:r>
                          <a:rPr lang="en-US" sz="1700" i="1" kern="100">
                            <a:effectLst/>
                            <a:latin typeface="+mj-lt"/>
                            <a:ea typeface="Aptos"/>
                            <a:cs typeface="Times New Roman" panose="02020603050405020304" pitchFamily="18" charset="0"/>
                          </a:rPr>
                          <m:t>′</m:t>
                        </m:r>
                      </m:sup>
                    </m:sSup>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oMath>
                </a14:m>
                <a:r>
                  <a:rPr lang="en-US" sz="1700" kern="100">
                    <a:effectLst/>
                    <a:latin typeface="+mj-lt"/>
                    <a:ea typeface="Georgia" panose="02040502050405020303" pitchFamily="18" charset="0"/>
                    <a:cs typeface="Times New Roman" panose="02020603050405020304" pitchFamily="18" charset="0"/>
                  </a:rPr>
                  <a:t>. </a:t>
                </a:r>
                <a:endParaRPr lang="en-US" sz="1700" kern="100" smtClean="0">
                  <a:effectLst/>
                  <a:latin typeface="+mj-lt"/>
                  <a:ea typeface="Georgia" panose="02040502050405020303" pitchFamily="18"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9368" y="2818931"/>
                <a:ext cx="8229600" cy="2155014"/>
              </a:xfrm>
              <a:prstGeom prst="rect">
                <a:avLst/>
              </a:prstGeom>
              <a:blipFill>
                <a:blip r:embed="rId5"/>
                <a:stretch>
                  <a:fillRect l="-444" r="-519"/>
                </a:stretch>
              </a:blipFill>
            </p:spPr>
            <p:txBody>
              <a:bodyPr/>
              <a:lstStyle/>
              <a:p>
                <a:r>
                  <a:rPr lang="en-US">
                    <a:noFill/>
                  </a:rPr>
                  <a:t> </a:t>
                </a:r>
              </a:p>
            </p:txBody>
          </p:sp>
        </mc:Fallback>
      </mc:AlternateContent>
    </p:spTree>
    <p:extLst>
      <p:ext uri="{BB962C8B-B14F-4D97-AF65-F5344CB8AC3E}">
        <p14:creationId xmlns:p14="http://schemas.microsoft.com/office/powerpoint/2010/main" val="156187750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8" name="Rectangle 27"/>
          <p:cNvSpPr/>
          <p:nvPr/>
        </p:nvSpPr>
        <p:spPr>
          <a:xfrm>
            <a:off x="564543"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7" name="Rounded Rectangle 6"/>
          <p:cNvSpPr/>
          <p:nvPr/>
        </p:nvSpPr>
        <p:spPr>
          <a:xfrm>
            <a:off x="508883" y="322186"/>
            <a:ext cx="2154801" cy="55120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rPr>
              <a:t>Luyện tập 4</a:t>
            </a:r>
            <a:endParaRPr kumimoji="0" lang="en-US" sz="2200" b="1" i="0" u="none" strike="noStrike" kern="1200" cap="none" spc="0" normalizeH="0" baseline="0" noProof="0">
              <a:ln>
                <a:noFill/>
              </a:ln>
              <a:solidFill>
                <a:srgbClr val="D9D9D9">
                  <a:lumMod val="1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9368" y="1011687"/>
                <a:ext cx="8229600" cy="126957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smtClean="0">
                    <a:ln>
                      <a:noFill/>
                    </a:ln>
                    <a:solidFill>
                      <a:srgbClr val="000000"/>
                    </a:solidFill>
                    <a:effectLst/>
                    <a:uLnTx/>
                    <a:uFillTx/>
                    <a:latin typeface="Arial"/>
                    <a:cs typeface="Arial"/>
                    <a:sym typeface="Arial"/>
                  </a:rPr>
                  <a:t>Biết rằng </a:t>
                </a:r>
                <a14:m>
                  <m:oMath xmlns:m="http://schemas.openxmlformats.org/officeDocument/2006/math">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)=16 000+500</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−1,64</m:t>
                    </m:r>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+0,004</m:t>
                    </m:r>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oMath>
                </a14:m>
                <a:r>
                  <a:rPr kumimoji="0" lang="vi-VN" sz="1700" b="0" i="0" u="none" strike="noStrike" kern="0" cap="none" spc="0" normalizeH="0" baseline="0" noProof="0">
                    <a:ln>
                      <a:noFill/>
                    </a:ln>
                    <a:solidFill>
                      <a:srgbClr val="000000"/>
                    </a:solidFill>
                    <a:effectLst/>
                    <a:uLnTx/>
                    <a:uFillTx/>
                    <a:latin typeface="Arial"/>
                    <a:cs typeface="Arial"/>
                    <a:sym typeface="Arial"/>
                  </a:rPr>
                  <a:t> là hàm chi phí </a:t>
                </a:r>
                <a:r>
                  <a:rPr kumimoji="0" lang="vi-VN" sz="1700" b="0" i="0" u="none" strike="noStrike" kern="0" cap="none" spc="0" normalizeH="0" baseline="0" noProof="0" smtClean="0">
                    <a:ln>
                      <a:noFill/>
                    </a:ln>
                    <a:solidFill>
                      <a:srgbClr val="000000"/>
                    </a:solidFill>
                    <a:effectLst/>
                    <a:uLnTx/>
                    <a:uFillTx/>
                    <a:latin typeface="Arial"/>
                    <a:cs typeface="Arial"/>
                    <a:sym typeface="Arial"/>
                  </a:rPr>
                  <a:t>và</a:t>
                </a:r>
                <a:r>
                  <a:rPr kumimoji="0" lang="en-US" sz="1700" b="0" i="0" u="none" strike="noStrike" kern="0" cap="none" spc="0" normalizeH="0" baseline="0" noProof="0" smtClean="0">
                    <a:ln>
                      <a:noFill/>
                    </a:ln>
                    <a:solidFill>
                      <a:srgbClr val="000000"/>
                    </a:solidFill>
                    <a:effectLst/>
                    <a:uLnTx/>
                    <a:uFillTx/>
                    <a:latin typeface="Arial"/>
                    <a:cs typeface="Arial"/>
                    <a:sym typeface="Arial"/>
                  </a:rPr>
                  <a:t> </a:t>
                </a:r>
                <a14:m>
                  <m:oMath xmlns:m="http://schemas.openxmlformats.org/officeDocument/2006/math">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𝑝</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sym typeface="Arial"/>
                      </a:rPr>
                      <m:t>)=1700−7</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sym typeface="Arial"/>
                      </a:rPr>
                      <m:t>𝑥</m:t>
                    </m:r>
                  </m:oMath>
                </a14:m>
                <a:r>
                  <a:rPr kumimoji="0" lang="vi-VN" sz="1700" b="0" i="0" u="none" strike="noStrike" kern="0" cap="none" spc="0" normalizeH="0" baseline="0" noProof="0">
                    <a:ln>
                      <a:noFill/>
                    </a:ln>
                    <a:solidFill>
                      <a:srgbClr val="000000"/>
                    </a:solidFill>
                    <a:effectLst/>
                    <a:uLnTx/>
                    <a:uFillTx/>
                    <a:latin typeface="Arial"/>
                    <a:cs typeface="Arial"/>
                    <a:sym typeface="Arial"/>
                  </a:rPr>
                  <a:t> là hàm cầu của </a:t>
                </a:r>
                <a14:m>
                  <m:oMath xmlns:m="http://schemas.openxmlformats.org/officeDocument/2006/math">
                    <m: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oMath>
                </a14:m>
                <a:r>
                  <a:rPr kumimoji="0" lang="vi-VN" sz="1700" b="0" i="0" u="none" strike="noStrike" kern="0" cap="none" spc="0" normalizeH="0" baseline="0" noProof="0">
                    <a:ln>
                      <a:noFill/>
                    </a:ln>
                    <a:solidFill>
                      <a:srgbClr val="000000"/>
                    </a:solidFill>
                    <a:effectLst/>
                    <a:uLnTx/>
                    <a:uFillTx/>
                    <a:latin typeface="Arial"/>
                    <a:cs typeface="Arial"/>
                    <a:sym typeface="Arial"/>
                  </a:rPr>
                  <a:t> đơn vị hàng hoá. Hãy tìm mức sản xuất để lợi nhuận </a:t>
                </a:r>
                <a:r>
                  <a:rPr kumimoji="0" lang="vi-VN" sz="1700" b="0" i="0" u="none" strike="noStrike" kern="0" cap="none" spc="0" normalizeH="0" baseline="0" noProof="0" smtClean="0">
                    <a:ln>
                      <a:noFill/>
                    </a:ln>
                    <a:solidFill>
                      <a:srgbClr val="000000"/>
                    </a:solidFill>
                    <a:effectLst/>
                    <a:uLnTx/>
                    <a:uFillTx/>
                    <a:latin typeface="Arial"/>
                    <a:cs typeface="Arial"/>
                    <a:sym typeface="Arial"/>
                  </a:rPr>
                  <a:t>là</a:t>
                </a:r>
                <a:r>
                  <a:rPr kumimoji="0" lang="en-US" sz="1700" b="0" i="0" u="none" strike="noStrike" kern="0" cap="none" spc="0" normalizeH="0" baseline="0" noProof="0" smtClean="0">
                    <a:ln>
                      <a:noFill/>
                    </a:ln>
                    <a:solidFill>
                      <a:srgbClr val="000000"/>
                    </a:solidFill>
                    <a:effectLst/>
                    <a:uLnTx/>
                    <a:uFillTx/>
                    <a:latin typeface="Arial"/>
                    <a:cs typeface="Arial"/>
                    <a:sym typeface="Arial"/>
                  </a:rPr>
                  <a:t> </a:t>
                </a:r>
                <a:r>
                  <a:rPr kumimoji="0" lang="vi-VN" sz="1700" b="0" i="0" u="none" strike="noStrike" kern="0" cap="none" spc="0" normalizeH="0" baseline="0" noProof="0" smtClean="0">
                    <a:ln>
                      <a:noFill/>
                    </a:ln>
                    <a:solidFill>
                      <a:srgbClr val="000000"/>
                    </a:solidFill>
                    <a:effectLst/>
                    <a:uLnTx/>
                    <a:uFillTx/>
                    <a:latin typeface="Arial"/>
                    <a:cs typeface="Arial"/>
                    <a:sym typeface="Arial"/>
                  </a:rPr>
                  <a:t>lớn </a:t>
                </a:r>
                <a:r>
                  <a:rPr kumimoji="0" lang="vi-VN" sz="1700" b="0" i="0" u="none" strike="noStrike" kern="0" cap="none" spc="0" normalizeH="0" baseline="0" noProof="0">
                    <a:ln>
                      <a:noFill/>
                    </a:ln>
                    <a:solidFill>
                      <a:srgbClr val="000000"/>
                    </a:solidFill>
                    <a:effectLst/>
                    <a:uLnTx/>
                    <a:uFillTx/>
                    <a:latin typeface="Arial"/>
                    <a:cs typeface="Arial"/>
                    <a:sym typeface="Arial"/>
                  </a:rPr>
                  <a:t>nhất.</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429368" y="1011687"/>
                <a:ext cx="8229600" cy="1269578"/>
              </a:xfrm>
              <a:prstGeom prst="rect">
                <a:avLst/>
              </a:prstGeom>
              <a:blipFill>
                <a:blip r:embed="rId3"/>
                <a:stretch>
                  <a:fillRect l="-444" r="-519" b="-1923"/>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19673705">
            <a:off x="8161240" y="-265224"/>
            <a:ext cx="979555" cy="1364954"/>
          </a:xfrm>
          <a:prstGeom prst="rect">
            <a:avLst/>
          </a:prstGeom>
        </p:spPr>
      </p:pic>
      <p:sp>
        <p:nvSpPr>
          <p:cNvPr id="13" name="Rectangle 12"/>
          <p:cNvSpPr/>
          <p:nvPr/>
        </p:nvSpPr>
        <p:spPr>
          <a:xfrm>
            <a:off x="429368" y="2392666"/>
            <a:ext cx="92185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5" name="Rectangle 4"/>
              <p:cNvSpPr/>
              <p:nvPr/>
            </p:nvSpPr>
            <p:spPr>
              <a:xfrm>
                <a:off x="429368" y="2850059"/>
                <a:ext cx="8229600" cy="2054409"/>
              </a:xfrm>
              <a:prstGeom prst="rect">
                <a:avLst/>
              </a:prstGeom>
            </p:spPr>
            <p:txBody>
              <a:bodyPr wrap="square">
                <a:spAutoFit/>
              </a:bodyPr>
              <a:lstStyle/>
              <a:p>
                <a:pPr lvl="0" algn="just">
                  <a:lnSpc>
                    <a:spcPct val="150000"/>
                  </a:lnSpc>
                  <a:defRPr/>
                </a:pPr>
                <a:r>
                  <a:rPr lang="en-US" sz="1700" kern="100">
                    <a:ea typeface="Georgia" panose="02040502050405020303" pitchFamily="18" charset="0"/>
                    <a:cs typeface="Times New Roman" panose="02020603050405020304" pitchFamily="18" charset="0"/>
                  </a:rPr>
                  <a:t>Do </a:t>
                </a:r>
                <a:r>
                  <a:rPr lang="en-US" sz="1700" kern="100">
                    <a:ea typeface="Georgia" panose="02040502050405020303" pitchFamily="18" charset="0"/>
                    <a:cs typeface="Times New Roman" panose="02020603050405020304" pitchFamily="18" charset="0"/>
                  </a:rPr>
                  <a:t>đó ta có</a:t>
                </a:r>
                <a:endParaRPr lang="en-US" sz="1700" kern="100">
                  <a:ea typeface="Aptos"/>
                  <a:cs typeface="Times New Roman" panose="02020603050405020304" pitchFamily="18" charset="0"/>
                </a:endParaRPr>
              </a:p>
              <a:p>
                <a:pPr lvl="0" algn="ctr">
                  <a:lnSpc>
                    <a:spcPct val="150000"/>
                  </a:lnSpc>
                  <a:defRPr/>
                </a:pPr>
                <a14:m>
                  <m:oMath xmlns:m="http://schemas.openxmlformats.org/officeDocument/2006/math">
                    <m:r>
                      <a:rPr lang="en-US" sz="1700" kern="100">
                        <a:latin typeface="Cambria Math" panose="02040503050406030204" pitchFamily="18" charset="0"/>
                        <a:ea typeface="Aptos"/>
                        <a:cs typeface="Times New Roman" panose="02020603050405020304" pitchFamily="18" charset="0"/>
                      </a:rPr>
                      <m:t>1700</m:t>
                    </m:r>
                    <m:r>
                      <a:rPr lang="en-US" sz="1700" i="1" kern="100">
                        <a:latin typeface="Cambria Math" panose="02040503050406030204" pitchFamily="18" charset="0"/>
                        <a:ea typeface="Aptos"/>
                        <a:cs typeface="Times New Roman" panose="02020603050405020304" pitchFamily="18" charset="0"/>
                      </a:rPr>
                      <m:t>−</m:t>
                    </m:r>
                    <m:r>
                      <a:rPr lang="en-US" sz="1700" kern="100">
                        <a:latin typeface="Cambria Math" panose="02040503050406030204" pitchFamily="18" charset="0"/>
                        <a:ea typeface="Aptos"/>
                        <a:cs typeface="Times New Roman" panose="02020603050405020304" pitchFamily="18" charset="0"/>
                      </a:rPr>
                      <m:t>14</m:t>
                    </m:r>
                    <m:r>
                      <a:rPr lang="en-US" sz="1700" i="1" kern="100">
                        <a:latin typeface="Cambria Math" panose="02040503050406030204" pitchFamily="18" charset="0"/>
                        <a:ea typeface="Aptos"/>
                        <a:cs typeface="Times New Roman" panose="02020603050405020304" pitchFamily="18" charset="0"/>
                      </a:rPr>
                      <m:t>𝑥</m:t>
                    </m:r>
                    <m:r>
                      <a:rPr lang="en-US" sz="1700" kern="100">
                        <a:latin typeface="Cambria Math" panose="02040503050406030204" pitchFamily="18" charset="0"/>
                        <a:ea typeface="Aptos"/>
                        <a:cs typeface="Times New Roman" panose="02020603050405020304" pitchFamily="18" charset="0"/>
                      </a:rPr>
                      <m:t>=500</m:t>
                    </m:r>
                    <m:r>
                      <a:rPr lang="en-US" sz="1700" i="1" kern="100">
                        <a:latin typeface="Cambria Math" panose="02040503050406030204" pitchFamily="18" charset="0"/>
                        <a:ea typeface="Aptos"/>
                        <a:cs typeface="Times New Roman" panose="02020603050405020304" pitchFamily="18" charset="0"/>
                      </a:rPr>
                      <m:t>−</m:t>
                    </m:r>
                    <m:r>
                      <a:rPr lang="en-US" sz="1700" kern="100">
                        <a:latin typeface="Cambria Math" panose="02040503050406030204" pitchFamily="18" charset="0"/>
                        <a:ea typeface="Aptos"/>
                        <a:cs typeface="Times New Roman" panose="02020603050405020304" pitchFamily="18" charset="0"/>
                      </a:rPr>
                      <m:t>3,28</m:t>
                    </m:r>
                    <m:r>
                      <a:rPr lang="en-US" sz="1700" i="1" kern="100">
                        <a:latin typeface="Cambria Math" panose="02040503050406030204" pitchFamily="18" charset="0"/>
                        <a:ea typeface="Aptos"/>
                        <a:cs typeface="Times New Roman" panose="02020603050405020304" pitchFamily="18" charset="0"/>
                      </a:rPr>
                      <m:t>𝑥</m:t>
                    </m:r>
                    <m:r>
                      <a:rPr lang="en-US" sz="1700" kern="100">
                        <a:latin typeface="Cambria Math" panose="02040503050406030204" pitchFamily="18" charset="0"/>
                        <a:ea typeface="Aptos"/>
                        <a:cs typeface="Times New Roman" panose="02020603050405020304" pitchFamily="18" charset="0"/>
                      </a:rPr>
                      <m:t>+0,012</m:t>
                    </m:r>
                    <m:sSup>
                      <m:sSupPr>
                        <m:ctrlPr>
                          <a:rPr lang="en-US" sz="1700" i="1" kern="100">
                            <a:latin typeface="Cambria Math" panose="02040503050406030204" pitchFamily="18" charset="0"/>
                            <a:ea typeface="Aptos"/>
                            <a:cs typeface="Times New Roman" panose="02020603050405020304" pitchFamily="18" charset="0"/>
                          </a:rPr>
                        </m:ctrlPr>
                      </m:sSupPr>
                      <m:e>
                        <m:r>
                          <a:rPr lang="en-US" sz="1700" i="1" kern="100">
                            <a:latin typeface="Cambria Math" panose="02040503050406030204" pitchFamily="18" charset="0"/>
                            <a:ea typeface="Aptos"/>
                            <a:cs typeface="Times New Roman" panose="02020603050405020304" pitchFamily="18" charset="0"/>
                          </a:rPr>
                          <m:t>𝑥</m:t>
                        </m:r>
                      </m:e>
                      <m:sup>
                        <m:r>
                          <a:rPr lang="en-US" sz="1700" kern="100">
                            <a:latin typeface="Cambria Math" panose="02040503050406030204" pitchFamily="18" charset="0"/>
                            <a:ea typeface="Aptos"/>
                            <a:cs typeface="Times New Roman" panose="02020603050405020304" pitchFamily="18" charset="0"/>
                          </a:rPr>
                          <m:t>2</m:t>
                        </m:r>
                      </m:sup>
                    </m:sSup>
                  </m:oMath>
                </a14:m>
                <a:r>
                  <a:rPr lang="en-US" sz="1700" kern="100">
                    <a:ea typeface="Aptos"/>
                    <a:cs typeface="Times New Roman" panose="02020603050405020304" pitchFamily="18" charset="0"/>
                  </a:rPr>
                  <a:t>, </a:t>
                </a:r>
                <a:r>
                  <a:rPr lang="en-US" sz="1700" kern="100" smtClean="0">
                    <a:ea typeface="Aptos"/>
                    <a:cs typeface="Times New Roman" panose="02020603050405020304" pitchFamily="18" charset="0"/>
                  </a:rPr>
                  <a:t>hay </a:t>
                </a:r>
                <a14:m>
                  <m:oMath xmlns:m="http://schemas.openxmlformats.org/officeDocument/2006/math">
                    <m:sSub>
                      <m:sSubPr>
                        <m:ctrlPr>
                          <a:rPr lang="en-US" sz="1700" i="1" kern="100">
                            <a:latin typeface="Cambria Math" panose="02040503050406030204" pitchFamily="18" charset="0"/>
                            <a:ea typeface="Aptos"/>
                            <a:cs typeface="Times New Roman" panose="02020603050405020304" pitchFamily="18" charset="0"/>
                          </a:rPr>
                        </m:ctrlPr>
                      </m:sSubPr>
                      <m:e>
                        <m:r>
                          <a:rPr lang="en-US" sz="1700" i="1" kern="100">
                            <a:latin typeface="Cambria Math" panose="02040503050406030204" pitchFamily="18" charset="0"/>
                            <a:ea typeface="Aptos"/>
                            <a:cs typeface="Times New Roman" panose="02020603050405020304" pitchFamily="18" charset="0"/>
                          </a:rPr>
                          <m:t>𝑥</m:t>
                        </m:r>
                      </m:e>
                      <m:sub>
                        <m:r>
                          <a:rPr lang="en-US" sz="1700" kern="100">
                            <a:latin typeface="Cambria Math" panose="02040503050406030204" pitchFamily="18" charset="0"/>
                            <a:ea typeface="Aptos"/>
                            <a:cs typeface="Times New Roman" panose="02020603050405020304" pitchFamily="18" charset="0"/>
                          </a:rPr>
                          <m:t>0</m:t>
                        </m:r>
                      </m:sub>
                    </m:sSub>
                    <m:r>
                      <a:rPr lang="en-US" sz="1700" kern="100">
                        <a:latin typeface="Cambria Math" panose="02040503050406030204" pitchFamily="18" charset="0"/>
                        <a:ea typeface="Aptos"/>
                        <a:cs typeface="Times New Roman" panose="02020603050405020304" pitchFamily="18" charset="0"/>
                      </a:rPr>
                      <m:t>≈100,61</m:t>
                    </m:r>
                  </m:oMath>
                </a14:m>
                <a:r>
                  <a:rPr lang="en-US" sz="1700" kern="100">
                    <a:ea typeface="Aptos"/>
                    <a:cs typeface="Times New Roman" panose="02020603050405020304" pitchFamily="18" charset="0"/>
                  </a:rPr>
                  <a:t>.</a:t>
                </a:r>
              </a:p>
              <a:p>
                <a:pPr lvl="0" algn="just">
                  <a:lnSpc>
                    <a:spcPct val="150000"/>
                  </a:lnSpc>
                  <a:defRPr/>
                </a:pPr>
                <a:r>
                  <a:rPr lang="en-US" sz="1700" kern="100">
                    <a:ea typeface="Georgia" panose="02040502050405020303" pitchFamily="18" charset="0"/>
                    <a:cs typeface="Times New Roman" panose="02020603050405020304" pitchFamily="18" charset="0"/>
                  </a:rPr>
                  <a:t>Do đó hàm lợi nhuận đạt giá trị lớn nhất tại </a:t>
                </a:r>
                <a14:m>
                  <m:oMath xmlns:m="http://schemas.openxmlformats.org/officeDocument/2006/math">
                    <m:sSub>
                      <m:sSubPr>
                        <m:ctrlPr>
                          <a:rPr lang="en-US" sz="1700" i="1" kern="100">
                            <a:latin typeface="Cambria Math" panose="02040503050406030204" pitchFamily="18" charset="0"/>
                            <a:ea typeface="Aptos"/>
                            <a:cs typeface="Times New Roman" panose="02020603050405020304" pitchFamily="18" charset="0"/>
                          </a:rPr>
                        </m:ctrlPr>
                      </m:sSubPr>
                      <m:e>
                        <m:r>
                          <a:rPr lang="en-US" sz="1700" i="1" kern="100">
                            <a:latin typeface="Cambria Math" panose="02040503050406030204" pitchFamily="18" charset="0"/>
                            <a:ea typeface="Aptos"/>
                            <a:cs typeface="Times New Roman" panose="02020603050405020304" pitchFamily="18" charset="0"/>
                          </a:rPr>
                          <m:t>𝑥</m:t>
                        </m:r>
                      </m:e>
                      <m:sub>
                        <m:r>
                          <a:rPr lang="en-US" sz="1700" kern="100">
                            <a:latin typeface="Cambria Math" panose="02040503050406030204" pitchFamily="18" charset="0"/>
                            <a:ea typeface="Aptos"/>
                            <a:cs typeface="Times New Roman" panose="02020603050405020304" pitchFamily="18" charset="0"/>
                          </a:rPr>
                          <m:t>0</m:t>
                        </m:r>
                      </m:sub>
                    </m:sSub>
                    <m:r>
                      <a:rPr lang="en-US" sz="1700" kern="100">
                        <a:latin typeface="Cambria Math" panose="02040503050406030204" pitchFamily="18" charset="0"/>
                        <a:ea typeface="Aptos"/>
                        <a:cs typeface="Times New Roman" panose="02020603050405020304" pitchFamily="18" charset="0"/>
                      </a:rPr>
                      <m:t>≈100,61</m:t>
                    </m:r>
                  </m:oMath>
                </a14:m>
                <a:r>
                  <a:rPr lang="en-US" sz="1700" kern="100">
                    <a:ea typeface="Georgia" panose="02040502050405020303" pitchFamily="18" charset="0"/>
                    <a:cs typeface="Times New Roman" panose="02020603050405020304" pitchFamily="18" charset="0"/>
                  </a:rPr>
                  <a:t>. </a:t>
                </a:r>
                <a:endParaRPr lang="en-US" sz="1700" kern="100">
                  <a:ea typeface="Aptos"/>
                  <a:cs typeface="Times New Roman" panose="02020603050405020304" pitchFamily="18" charset="0"/>
                </a:endParaRPr>
              </a:p>
              <a:p>
                <a:pPr lvl="0" algn="just">
                  <a:lnSpc>
                    <a:spcPct val="150000"/>
                  </a:lnSpc>
                  <a:defRPr/>
                </a:pPr>
                <a:r>
                  <a:rPr lang="en-US" sz="1700" kern="100">
                    <a:ea typeface="Georgia" panose="02040502050405020303" pitchFamily="18" charset="0"/>
                    <a:cs typeface="Times New Roman" panose="02020603050405020304" pitchFamily="18" charset="0"/>
                  </a:rPr>
                  <a:t>Vậy, với mức sản xuất mỗi ngày </a:t>
                </a:r>
                <a14:m>
                  <m:oMath xmlns:m="http://schemas.openxmlformats.org/officeDocument/2006/math">
                    <m:r>
                      <a:rPr lang="en-US" sz="1700" i="1" kern="100" smtClean="0">
                        <a:latin typeface="Cambria Math" panose="02040503050406030204" pitchFamily="18" charset="0"/>
                        <a:ea typeface="Georgia" panose="02040502050405020303" pitchFamily="18" charset="0"/>
                        <a:cs typeface="Times New Roman" panose="02020603050405020304" pitchFamily="18" charset="0"/>
                      </a:rPr>
                      <m:t>101</m:t>
                    </m:r>
                  </m:oMath>
                </a14:m>
                <a:r>
                  <a:rPr lang="en-US" sz="1700" kern="100">
                    <a:ea typeface="Georgia" panose="02040502050405020303" pitchFamily="18" charset="0"/>
                    <a:cs typeface="Times New Roman" panose="02020603050405020304" pitchFamily="18" charset="0"/>
                  </a:rPr>
                  <a:t> đơn vị hàng hoá thì công ty sẽ đạt được lợi nhuận lớn nhất.</a:t>
                </a:r>
                <a:endParaRPr lang="en-US" sz="1700" kern="100">
                  <a:ea typeface="Aptos"/>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9368" y="2850059"/>
                <a:ext cx="8229600" cy="2054409"/>
              </a:xfrm>
              <a:prstGeom prst="rect">
                <a:avLst/>
              </a:prstGeom>
              <a:blipFill>
                <a:blip r:embed="rId5"/>
                <a:stretch>
                  <a:fillRect l="-444" r="-519" b="-890"/>
                </a:stretch>
              </a:blipFill>
            </p:spPr>
            <p:txBody>
              <a:bodyPr/>
              <a:lstStyle/>
              <a:p>
                <a:r>
                  <a:rPr lang="en-US">
                    <a:noFill/>
                  </a:rPr>
                  <a:t> </a:t>
                </a:r>
              </a:p>
            </p:txBody>
          </p:sp>
        </mc:Fallback>
      </mc:AlternateContent>
    </p:spTree>
    <p:extLst>
      <p:ext uri="{BB962C8B-B14F-4D97-AF65-F5344CB8AC3E}">
        <p14:creationId xmlns:p14="http://schemas.microsoft.com/office/powerpoint/2010/main" val="1279123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up)">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332359" y="752620"/>
            <a:ext cx="8483898" cy="1169551"/>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70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LUYỆN</a:t>
            </a:r>
            <a:r>
              <a:rPr kumimoji="0" lang="en-US" sz="7000" b="1" i="0" u="none" strike="noStrike" kern="1200" cap="none" spc="0" normalizeH="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 TẬP</a:t>
            </a:r>
            <a:endParaRPr kumimoji="0" lang="vi-VN" sz="7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a:off x="3128588" y="3487667"/>
            <a:ext cx="2891440" cy="1293353"/>
          </a:xfrm>
          <a:prstGeom prst="rect">
            <a:avLst/>
          </a:prstGeom>
        </p:spPr>
      </p:pic>
    </p:spTree>
    <p:extLst>
      <p:ext uri="{BB962C8B-B14F-4D97-AF65-F5344CB8AC3E}">
        <p14:creationId xmlns:p14="http://schemas.microsoft.com/office/powerpoint/2010/main" val="2204614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073153" y="4396690"/>
            <a:ext cx="3814139"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361298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sp>
        <p:nvSpPr>
          <p:cNvPr id="251" name="Google Shape;251;p1"/>
          <p:cNvSpPr txBox="1"/>
          <p:nvPr/>
        </p:nvSpPr>
        <p:spPr>
          <a:xfrm>
            <a:off x="3847309" y="1128677"/>
            <a:ext cx="4507007" cy="228524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smtClean="0">
                <a:ln>
                  <a:noFill/>
                </a:ln>
                <a:solidFill>
                  <a:srgbClr val="5C5C82"/>
                </a:solidFill>
                <a:effectLst/>
                <a:uLnTx/>
                <a:uFillTx/>
                <a:latin typeface="Arial"/>
                <a:cs typeface="Arial"/>
                <a:sym typeface="Arial"/>
              </a:rPr>
              <a:t>NHỮNG MÓN ĂN NGON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4962797" y="3551506"/>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7771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59"/>
        <p:cNvGrpSpPr/>
        <p:nvPr/>
      </p:nvGrpSpPr>
      <p:grpSpPr>
        <a:xfrm>
          <a:off x="0" y="0"/>
          <a:ext cx="0" cy="0"/>
          <a:chOff x="0" y="0"/>
          <a:chExt cx="0" cy="0"/>
        </a:xfrm>
      </p:grpSpPr>
      <p:pic>
        <p:nvPicPr>
          <p:cNvPr id="10" name="Picture 9">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4448" t="58519" r="52346"/>
          <a:stretch/>
        </p:blipFill>
        <p:spPr>
          <a:xfrm>
            <a:off x="1471446" y="2533650"/>
            <a:ext cx="3009900" cy="2133600"/>
          </a:xfrm>
          <a:prstGeom prst="rect">
            <a:avLst/>
          </a:prstGeom>
        </p:spPr>
      </p:pic>
      <p:pic>
        <p:nvPicPr>
          <p:cNvPr id="35" name="Picture 34">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67196" b="41481"/>
          <a:stretch/>
        </p:blipFill>
        <p:spPr>
          <a:xfrm>
            <a:off x="169095" y="-228600"/>
            <a:ext cx="2973562" cy="3009900"/>
          </a:xfrm>
          <a:prstGeom prst="rect">
            <a:avLst/>
          </a:prstGeom>
        </p:spPr>
      </p:pic>
      <p:pic>
        <p:nvPicPr>
          <p:cNvPr id="36" name="Picture 35">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33626" r="34640" b="41852"/>
          <a:stretch/>
        </p:blipFill>
        <p:spPr>
          <a:xfrm>
            <a:off x="3198486" y="-209550"/>
            <a:ext cx="2876550" cy="2990850"/>
          </a:xfrm>
          <a:prstGeom prst="rect">
            <a:avLst/>
          </a:prstGeom>
        </p:spPr>
      </p:pic>
      <p:pic>
        <p:nvPicPr>
          <p:cNvPr id="37" name="Picture 36">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497" b="42240"/>
          <a:stretch/>
        </p:blipFill>
        <p:spPr>
          <a:xfrm>
            <a:off x="6130865" y="-228600"/>
            <a:ext cx="3127530" cy="2970893"/>
          </a:xfrm>
          <a:prstGeom prst="rect">
            <a:avLst/>
          </a:prstGeom>
        </p:spPr>
      </p:pic>
      <p:pic>
        <p:nvPicPr>
          <p:cNvPr id="38" name="Picture 37">
            <a:hlinkClick r:id="rId9"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23" t="57037"/>
          <a:stretch/>
        </p:blipFill>
        <p:spPr>
          <a:xfrm>
            <a:off x="4946031" y="2533650"/>
            <a:ext cx="4376121" cy="2209800"/>
          </a:xfrm>
          <a:prstGeom prst="rect">
            <a:avLst/>
          </a:prstGeom>
        </p:spPr>
      </p:pic>
      <p:pic>
        <p:nvPicPr>
          <p:cNvPr id="39" name="Picture 38">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8086725" y="4171950"/>
            <a:ext cx="971550" cy="971550"/>
          </a:xfrm>
          <a:prstGeom prst="rect">
            <a:avLst/>
          </a:prstGeom>
        </p:spPr>
      </p:pic>
    </p:spTree>
    <p:extLst>
      <p:ext uri="{BB962C8B-B14F-4D97-AF65-F5344CB8AC3E}">
        <p14:creationId xmlns:p14="http://schemas.microsoft.com/office/powerpoint/2010/main" val="84504702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Google Shape;283;p3"/>
              <p:cNvSpPr/>
              <p:nvPr/>
            </p:nvSpPr>
            <p:spPr>
              <a:xfrm>
                <a:off x="318549" y="212347"/>
                <a:ext cx="8435544" cy="1993691"/>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pPr>
                <a:r>
                  <a:rPr lang="fr-FR" sz="2000" b="1" kern="100">
                    <a:latin typeface="+mj-lt"/>
                    <a:ea typeface="Calibri" panose="020F0502020204030204" pitchFamily="34" charset="0"/>
                    <a:cs typeface="Times New Roman" panose="02020603050405020304" pitchFamily="18" charset="0"/>
                  </a:rPr>
                  <a:t>Câu 1. </a:t>
                </a:r>
                <a:r>
                  <a:rPr lang="fr-FR" sz="2000" kern="100">
                    <a:latin typeface="+mj-lt"/>
                    <a:ea typeface="Calibri" panose="020F0502020204030204" pitchFamily="34" charset="0"/>
                    <a:cs typeface="Times New Roman" panose="02020603050405020304" pitchFamily="18" charset="0"/>
                  </a:rPr>
                  <a:t>Độ giảm huyết áp của một bệnh nhân được cho bởi công thức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𝐺</m:t>
                    </m:r>
                    <m:r>
                      <a:rPr lang="fr-FR"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 = 0,025 </m:t>
                    </m:r>
                    <m:r>
                      <a:rPr lang="en-US"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²(30−</m:t>
                    </m:r>
                    <m:r>
                      <a:rPr lang="en-US"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m:t>
                    </m:r>
                  </m:oMath>
                </a14:m>
                <a:r>
                  <a:rPr lang="fr-FR" sz="2000" kern="100">
                    <a:latin typeface="+mj-lt"/>
                    <a:ea typeface="Calibri" panose="020F0502020204030204" pitchFamily="34" charset="0"/>
                    <a:cs typeface="Times New Roman" panose="02020603050405020304" pitchFamily="18" charset="0"/>
                  </a:rPr>
                  <a:t>, trong đó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𝑥</m:t>
                    </m:r>
                  </m:oMath>
                </a14:m>
                <a:r>
                  <a:rPr lang="fr-FR" sz="2000" kern="100">
                    <a:latin typeface="+mj-lt"/>
                    <a:ea typeface="Calibri" panose="020F0502020204030204" pitchFamily="34" charset="0"/>
                    <a:cs typeface="Times New Roman" panose="02020603050405020304" pitchFamily="18" charset="0"/>
                  </a:rPr>
                  <a:t> là liều lượng thuốc được tiêm cho bệnh nhân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𝑥</m:t>
                    </m:r>
                  </m:oMath>
                </a14:m>
                <a:r>
                  <a:rPr lang="fr-FR" sz="2000" kern="100">
                    <a:latin typeface="+mj-lt"/>
                    <a:ea typeface="Calibri" panose="020F0502020204030204" pitchFamily="34" charset="0"/>
                    <a:cs typeface="Times New Roman" panose="02020603050405020304" pitchFamily="18" charset="0"/>
                  </a:rPr>
                  <a:t> được tính bằng miligam). Liều lượng thuốc cần tiêm cho bệnh nhân là bao nhiêu để huyết áp giảm nhanh nhất?</a:t>
                </a:r>
                <a:endParaRPr lang="en-US" sz="2000" kern="100">
                  <a:effectLst/>
                  <a:latin typeface="+mj-lt"/>
                  <a:ea typeface="Aptos"/>
                  <a:cs typeface="Times New Roman" panose="02020603050405020304" pitchFamily="18" charset="0"/>
                </a:endParaRPr>
              </a:p>
            </p:txBody>
          </p:sp>
        </mc:Choice>
        <mc:Fallback>
          <p:sp>
            <p:nvSpPr>
              <p:cNvPr id="9" name="Google Shape;283;p3"/>
              <p:cNvSpPr>
                <a:spLocks noRot="1" noChangeAspect="1" noMove="1" noResize="1" noEditPoints="1" noAdjustHandles="1" noChangeArrowheads="1" noChangeShapeType="1" noTextEdit="1"/>
              </p:cNvSpPr>
              <p:nvPr/>
            </p:nvSpPr>
            <p:spPr>
              <a:xfrm>
                <a:off x="318549" y="212347"/>
                <a:ext cx="8435544" cy="1993691"/>
              </a:xfrm>
              <a:prstGeom prst="roundRect">
                <a:avLst>
                  <a:gd name="adj" fmla="val 16667"/>
                </a:avLst>
              </a:prstGeom>
              <a:blipFill>
                <a:blip r:embed="rId4"/>
                <a:stretch>
                  <a:fillRect b="-917"/>
                </a:stretch>
              </a:blipFill>
              <a:ln>
                <a:noFill/>
              </a:ln>
            </p:spPr>
            <p:txBody>
              <a:bodyPr/>
              <a:lstStyle/>
              <a:p>
                <a:r>
                  <a:rPr lang="en-US">
                    <a:noFill/>
                  </a:rPr>
                  <a:t> </a:t>
                </a:r>
              </a:p>
            </p:txBody>
          </p:sp>
        </mc:Fallback>
      </mc:AlternateContent>
      <p:sp>
        <p:nvSpPr>
          <p:cNvPr id="10" name="Google Shape;284;p3"/>
          <p:cNvSpPr/>
          <p:nvPr/>
        </p:nvSpPr>
        <p:spPr>
          <a:xfrm>
            <a:off x="318549" y="2434866"/>
            <a:ext cx="3994893" cy="78558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A. 10 mg.</a:t>
            </a:r>
            <a:endParaRPr kumimoji="0" lang="ar-AE" sz="20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1" name="Google Shape;285;p3"/>
          <p:cNvSpPr/>
          <p:nvPr/>
        </p:nvSpPr>
        <p:spPr>
          <a:xfrm>
            <a:off x="318551" y="3420704"/>
            <a:ext cx="3994893" cy="78558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000">
                <a:latin typeface="+mn-lt"/>
                <a:ea typeface="Calibri" panose="020F0502020204030204" pitchFamily="34" charset="0"/>
              </a:rPr>
              <a:t>B. 20 mg.</a:t>
            </a:r>
            <a:endParaRPr lang="en-US" sz="2000">
              <a:solidFill>
                <a:schemeClr val="accent4">
                  <a:lumMod val="10000"/>
                </a:schemeClr>
              </a:solidFill>
              <a:effectLst/>
              <a:latin typeface="+mn-lt"/>
              <a:ea typeface="Calibri" panose="020F0502020204030204" pitchFamily="34" charset="0"/>
              <a:cs typeface="Times New Roman" panose="02020603050405020304" pitchFamily="18" charset="0"/>
            </a:endParaRPr>
          </a:p>
        </p:txBody>
      </p:sp>
      <p:sp>
        <p:nvSpPr>
          <p:cNvPr id="12" name="Google Shape;286;p3"/>
          <p:cNvSpPr/>
          <p:nvPr/>
        </p:nvSpPr>
        <p:spPr>
          <a:xfrm>
            <a:off x="4759200" y="2434866"/>
            <a:ext cx="3994893" cy="78558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C. 30 mg.</a:t>
            </a:r>
            <a:endParaRPr kumimoji="0" lang="en-US" sz="20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3" name="Google Shape;287;p3"/>
          <p:cNvSpPr/>
          <p:nvPr/>
        </p:nvSpPr>
        <p:spPr>
          <a:xfrm>
            <a:off x="4759201" y="3420704"/>
            <a:ext cx="3994893" cy="78558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tabLst>
                <a:tab pos="179705" algn="l"/>
                <a:tab pos="1664970" algn="l"/>
                <a:tab pos="3330575" algn="l"/>
                <a:tab pos="4995545" algn="l"/>
              </a:tabLst>
            </a:pPr>
            <a:r>
              <a:rPr lang="vi-VN" sz="2000">
                <a:latin typeface="+mn-lt"/>
                <a:ea typeface="Calibri" panose="020F0502020204030204" pitchFamily="34" charset="0"/>
              </a:rPr>
              <a:t>D. 40 mg.</a:t>
            </a:r>
            <a:endParaRPr lang="en-US" sz="2000" kern="100">
              <a:solidFill>
                <a:schemeClr val="accent4">
                  <a:lumMod val="10000"/>
                </a:schemeClr>
              </a:solidFill>
              <a:effectLst/>
              <a:latin typeface="+mn-lt"/>
              <a:ea typeface="Aptos"/>
              <a:cs typeface="Times New Roman" panose="02020603050405020304" pitchFamily="18" charset="0"/>
            </a:endParaRPr>
          </a:p>
        </p:txBody>
      </p:sp>
      <p:sp>
        <p:nvSpPr>
          <p:cNvPr id="14" name="Google Shape;288;p3"/>
          <p:cNvSpPr/>
          <p:nvPr/>
        </p:nvSpPr>
        <p:spPr>
          <a:xfrm>
            <a:off x="318509" y="3420704"/>
            <a:ext cx="3994933" cy="785587"/>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lvl="0" algn="ctr">
              <a:buSzPts val="3200"/>
            </a:pPr>
            <a:r>
              <a:rPr lang="vi-VN" sz="2100">
                <a:solidFill>
                  <a:schemeClr val="accent3"/>
                </a:solidFill>
                <a:latin typeface="Arial" panose="020B0604020202020204" pitchFamily="34" charset="0"/>
                <a:ea typeface="Calibri" panose="020F0502020204030204" pitchFamily="34" charset="0"/>
              </a:rPr>
              <a:t>B. 20 mg.</a:t>
            </a:r>
            <a:endParaRPr lang="vi-VN" sz="2100">
              <a:solidFill>
                <a:schemeClr val="accent3"/>
              </a:solidFill>
              <a:latin typeface="Arial" panose="020B0604020202020204" pitchFamily="34" charset="0"/>
              <a:ea typeface="Calibri" panose="020F0502020204030204" pitchFamily="34" charset="0"/>
            </a:endParaRPr>
          </a:p>
        </p:txBody>
      </p:sp>
      <p:pic>
        <p:nvPicPr>
          <p:cNvPr id="15" name="Google Shape;289;p3">
            <a:hlinkClick r:id="rId5" action="ppaction://hlinksldjump"/>
          </p:cNvPr>
          <p:cNvPicPr preferRelativeResize="0"/>
          <p:nvPr/>
        </p:nvPicPr>
        <p:blipFill rotWithShape="1">
          <a:blip r:embed="rId6">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321420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Google Shape;283;p3"/>
              <p:cNvSpPr/>
              <p:nvPr/>
            </p:nvSpPr>
            <p:spPr>
              <a:xfrm>
                <a:off x="318549" y="140787"/>
                <a:ext cx="8435544" cy="2456049"/>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pPr>
                <a:r>
                  <a:rPr lang="nl-NL" sz="1900" b="1" kern="100">
                    <a:latin typeface="+mj-lt"/>
                    <a:ea typeface="Calibri" panose="020F0502020204030204" pitchFamily="34" charset="0"/>
                    <a:cs typeface="Times New Roman" panose="02020603050405020304" pitchFamily="18" charset="0"/>
                  </a:rPr>
                  <a:t>Câu 2. </a:t>
                </a:r>
                <a:r>
                  <a:rPr lang="nl-NL" sz="1900" kern="100">
                    <a:latin typeface="+mj-lt"/>
                    <a:ea typeface="Calibri" panose="020F0502020204030204" pitchFamily="34" charset="0"/>
                    <a:cs typeface="Times New Roman" panose="02020603050405020304" pitchFamily="18" charset="0"/>
                  </a:rPr>
                  <a:t>Trong một thí nghiệm y học, người ta cấy 1000 vi khuẩn vào môi trường dinh dưỡng. Bằng thực nghiệm, người ta xác định được số lượng vi khuẩn thay đổi theo thời gian bởi công thức: </a:t>
                </a:r>
                <a14:m>
                  <m:oMath xmlns:m="http://schemas.openxmlformats.org/officeDocument/2006/math">
                    <m:r>
                      <a:rPr lang="nl-NL" sz="1900" i="1" kern="100">
                        <a:latin typeface="+mj-lt"/>
                        <a:ea typeface="Calibri" panose="020F0502020204030204" pitchFamily="34" charset="0"/>
                        <a:cs typeface="Times New Roman" panose="02020603050405020304" pitchFamily="18" charset="0"/>
                      </a:rPr>
                      <m:t>𝑁</m:t>
                    </m:r>
                    <m:d>
                      <m:dPr>
                        <m:ctrlPr>
                          <a:rPr lang="en-US" sz="1900" i="1" kern="100">
                            <a:latin typeface="+mj-lt"/>
                            <a:ea typeface="Calibri" panose="020F0502020204030204" pitchFamily="34" charset="0"/>
                            <a:cs typeface="Times New Roman" panose="02020603050405020304" pitchFamily="18" charset="0"/>
                          </a:rPr>
                        </m:ctrlPr>
                      </m:dPr>
                      <m:e>
                        <m:r>
                          <a:rPr lang="nl-NL" sz="1900" i="1" kern="100">
                            <a:latin typeface="+mj-lt"/>
                            <a:ea typeface="Calibri" panose="020F0502020204030204" pitchFamily="34" charset="0"/>
                            <a:cs typeface="Times New Roman" panose="02020603050405020304" pitchFamily="18" charset="0"/>
                          </a:rPr>
                          <m:t>𝑡</m:t>
                        </m:r>
                      </m:e>
                    </m:d>
                    <m:r>
                      <a:rPr lang="nl-NL" sz="1900" i="1" kern="100">
                        <a:latin typeface="+mj-lt"/>
                        <a:ea typeface="Calibri" panose="020F0502020204030204" pitchFamily="34" charset="0"/>
                        <a:cs typeface="Times New Roman" panose="02020603050405020304" pitchFamily="18" charset="0"/>
                      </a:rPr>
                      <m:t>=</m:t>
                    </m:r>
                    <m:r>
                      <a:rPr lang="nl-NL" sz="1900" i="1" kern="100">
                        <a:latin typeface="+mj-lt"/>
                        <a:ea typeface="Calibri" panose="020F0502020204030204" pitchFamily="34" charset="0"/>
                        <a:cs typeface="Times New Roman" panose="02020603050405020304" pitchFamily="18" charset="0"/>
                      </a:rPr>
                      <m:t>1000</m:t>
                    </m:r>
                    <m:r>
                      <a:rPr lang="nl-NL" sz="1900" i="1" kern="100">
                        <a:latin typeface="+mj-lt"/>
                        <a:ea typeface="Calibri" panose="020F0502020204030204" pitchFamily="34" charset="0"/>
                        <a:cs typeface="Times New Roman" panose="02020603050405020304" pitchFamily="18" charset="0"/>
                      </a:rPr>
                      <m:t>+</m:t>
                    </m:r>
                    <m:f>
                      <m:fPr>
                        <m:ctrlPr>
                          <a:rPr lang="en-US" sz="1900" i="1" kern="100">
                            <a:latin typeface="+mj-lt"/>
                            <a:ea typeface="Calibri" panose="020F0502020204030204" pitchFamily="34" charset="0"/>
                            <a:cs typeface="Times New Roman" panose="02020603050405020304" pitchFamily="18" charset="0"/>
                          </a:rPr>
                        </m:ctrlPr>
                      </m:fPr>
                      <m:num>
                        <m:r>
                          <a:rPr lang="nl-NL" sz="1900" i="1" kern="100">
                            <a:latin typeface="+mj-lt"/>
                            <a:ea typeface="Calibri" panose="020F0502020204030204" pitchFamily="34" charset="0"/>
                            <a:cs typeface="Times New Roman" panose="02020603050405020304" pitchFamily="18" charset="0"/>
                          </a:rPr>
                          <m:t>100</m:t>
                        </m:r>
                        <m:r>
                          <a:rPr lang="nl-NL" sz="1900" i="1" kern="100">
                            <a:latin typeface="+mj-lt"/>
                            <a:ea typeface="Calibri" panose="020F0502020204030204" pitchFamily="34" charset="0"/>
                            <a:cs typeface="Times New Roman" panose="02020603050405020304" pitchFamily="18" charset="0"/>
                          </a:rPr>
                          <m:t>𝑡</m:t>
                        </m:r>
                      </m:num>
                      <m:den>
                        <m:r>
                          <a:rPr lang="nl-NL" sz="1900" i="1" kern="100">
                            <a:latin typeface="+mj-lt"/>
                            <a:ea typeface="Calibri" panose="020F0502020204030204" pitchFamily="34" charset="0"/>
                            <a:cs typeface="Times New Roman" panose="02020603050405020304" pitchFamily="18" charset="0"/>
                          </a:rPr>
                          <m:t>100</m:t>
                        </m:r>
                        <m:r>
                          <a:rPr lang="nl-NL" sz="1900" i="1" kern="100">
                            <a:latin typeface="+mj-lt"/>
                            <a:ea typeface="Calibri" panose="020F0502020204030204" pitchFamily="34" charset="0"/>
                            <a:cs typeface="Times New Roman" panose="02020603050405020304" pitchFamily="18" charset="0"/>
                          </a:rPr>
                          <m:t>+</m:t>
                        </m:r>
                        <m:sSup>
                          <m:sSupPr>
                            <m:ctrlPr>
                              <a:rPr lang="en-US" sz="1900" i="1" kern="100">
                                <a:latin typeface="+mj-lt"/>
                                <a:ea typeface="Calibri" panose="020F0502020204030204" pitchFamily="34" charset="0"/>
                                <a:cs typeface="Times New Roman" panose="02020603050405020304" pitchFamily="18" charset="0"/>
                              </a:rPr>
                            </m:ctrlPr>
                          </m:sSupPr>
                          <m:e>
                            <m:r>
                              <a:rPr lang="nl-NL" sz="1900" i="1" kern="100">
                                <a:latin typeface="+mj-lt"/>
                                <a:ea typeface="Calibri" panose="020F0502020204030204" pitchFamily="34" charset="0"/>
                                <a:cs typeface="Times New Roman" panose="02020603050405020304" pitchFamily="18" charset="0"/>
                              </a:rPr>
                              <m:t>𝑡</m:t>
                            </m:r>
                          </m:e>
                          <m:sup>
                            <m:r>
                              <a:rPr lang="nl-NL" sz="1900" i="1" kern="100">
                                <a:latin typeface="+mj-lt"/>
                                <a:ea typeface="Calibri" panose="020F0502020204030204" pitchFamily="34" charset="0"/>
                                <a:cs typeface="Times New Roman" panose="02020603050405020304" pitchFamily="18" charset="0"/>
                              </a:rPr>
                              <m:t>2</m:t>
                            </m:r>
                          </m:sup>
                        </m:sSup>
                      </m:den>
                    </m:f>
                    <m:r>
                      <a:rPr lang="nl-NL" sz="1900" i="1" kern="100">
                        <a:latin typeface="+mj-lt"/>
                        <a:ea typeface="Calibri" panose="020F0502020204030204" pitchFamily="34" charset="0"/>
                        <a:cs typeface="Times New Roman" panose="02020603050405020304" pitchFamily="18" charset="0"/>
                      </a:rPr>
                      <m:t> (</m:t>
                    </m:r>
                    <m:r>
                      <a:rPr lang="nl-NL" sz="1900" i="1" kern="100">
                        <a:latin typeface="+mj-lt"/>
                        <a:ea typeface="Calibri" panose="020F0502020204030204" pitchFamily="34" charset="0"/>
                        <a:cs typeface="Times New Roman" panose="02020603050405020304" pitchFamily="18" charset="0"/>
                      </a:rPr>
                      <m:t>𝑐𝑜𝑛</m:t>
                    </m:r>
                    <m:r>
                      <a:rPr lang="nl-NL" sz="1900" i="1" kern="100">
                        <a:latin typeface="+mj-lt"/>
                        <a:ea typeface="Calibri" panose="020F0502020204030204" pitchFamily="34" charset="0"/>
                        <a:cs typeface="Times New Roman" panose="02020603050405020304" pitchFamily="18" charset="0"/>
                      </a:rPr>
                      <m:t>)</m:t>
                    </m:r>
                  </m:oMath>
                </a14:m>
                <a:r>
                  <a:rPr lang="nl-NL" sz="1900" kern="100">
                    <a:latin typeface="+mj-lt"/>
                    <a:ea typeface="Calibri" panose="020F0502020204030204" pitchFamily="34" charset="0"/>
                    <a:cs typeface="Times New Roman" panose="02020603050405020304" pitchFamily="18" charset="0"/>
                  </a:rPr>
                  <a:t>, trong đó </a:t>
                </a:r>
                <a14:m>
                  <m:oMath xmlns:m="http://schemas.openxmlformats.org/officeDocument/2006/math">
                    <m:r>
                      <a:rPr lang="nl-NL" sz="1900" i="1" kern="100">
                        <a:latin typeface="+mj-lt"/>
                        <a:ea typeface="Calibri" panose="020F0502020204030204" pitchFamily="34" charset="0"/>
                        <a:cs typeface="Times New Roman" panose="02020603050405020304" pitchFamily="18" charset="0"/>
                      </a:rPr>
                      <m:t>𝑡</m:t>
                    </m:r>
                  </m:oMath>
                </a14:m>
                <a:r>
                  <a:rPr lang="nl-NL" sz="1900" kern="100">
                    <a:latin typeface="+mj-lt"/>
                    <a:ea typeface="Calibri" panose="020F0502020204030204" pitchFamily="34" charset="0"/>
                    <a:cs typeface="Times New Roman" panose="02020603050405020304" pitchFamily="18" charset="0"/>
                  </a:rPr>
                  <a:t> là thời gian tính bằng giây. Tính số lượng vi khuẩn lớn nhất kể từ khi thực hiện cấy vi khuẩn vào môi trường dinh dưỡng.</a:t>
                </a:r>
                <a:endParaRPr lang="en-US" sz="1900" kern="100">
                  <a:effectLst/>
                  <a:latin typeface="+mj-lt"/>
                  <a:ea typeface="Aptos"/>
                  <a:cs typeface="Times New Roman" panose="02020603050405020304" pitchFamily="18" charset="0"/>
                </a:endParaRPr>
              </a:p>
            </p:txBody>
          </p:sp>
        </mc:Choice>
        <mc:Fallback>
          <p:sp>
            <p:nvSpPr>
              <p:cNvPr id="9" name="Google Shape;283;p3"/>
              <p:cNvSpPr>
                <a:spLocks noRot="1" noChangeAspect="1" noMove="1" noResize="1" noEditPoints="1" noAdjustHandles="1" noChangeArrowheads="1" noChangeShapeType="1" noTextEdit="1"/>
              </p:cNvSpPr>
              <p:nvPr/>
            </p:nvSpPr>
            <p:spPr>
              <a:xfrm>
                <a:off x="318549" y="140787"/>
                <a:ext cx="8435544" cy="2456049"/>
              </a:xfrm>
              <a:prstGeom prst="roundRect">
                <a:avLst>
                  <a:gd name="adj" fmla="val 16667"/>
                </a:avLst>
              </a:prstGeom>
              <a:blipFill>
                <a:blip r:embed="rId4"/>
                <a:stretch>
                  <a:fillRect b="-2233"/>
                </a:stretch>
              </a:blipFill>
              <a:ln>
                <a:noFill/>
              </a:ln>
            </p:spPr>
            <p:txBody>
              <a:bodyPr/>
              <a:lstStyle/>
              <a:p>
                <a:r>
                  <a:rPr lang="en-US">
                    <a:noFill/>
                  </a:rPr>
                  <a:t> </a:t>
                </a:r>
              </a:p>
            </p:txBody>
          </p:sp>
        </mc:Fallback>
      </mc:AlternateContent>
      <p:sp>
        <p:nvSpPr>
          <p:cNvPr id="17" name="Google Shape;284;p3"/>
          <p:cNvSpPr/>
          <p:nvPr/>
        </p:nvSpPr>
        <p:spPr>
          <a:xfrm>
            <a:off x="318509" y="2805041"/>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A. </a:t>
            </a:r>
            <a:r>
              <a:rPr lang="vi-VN" sz="2000">
                <a:latin typeface="+mn-lt"/>
                <a:ea typeface="Calibri" panose="020F0502020204030204" pitchFamily="34" charset="0"/>
              </a:rPr>
              <a:t>1010 </a:t>
            </a:r>
            <a:r>
              <a:rPr lang="vi-VN" sz="2000" smtClean="0">
                <a:latin typeface="+mn-lt"/>
                <a:ea typeface="Calibri" panose="020F0502020204030204" pitchFamily="34" charset="0"/>
              </a:rPr>
              <a:t>con</a:t>
            </a:r>
            <a:r>
              <a:rPr lang="en-US" sz="2000" smtClean="0">
                <a:latin typeface="+mn-lt"/>
                <a:ea typeface="Calibri" panose="020F0502020204030204" pitchFamily="34" charset="0"/>
              </a:rPr>
              <a:t>.</a:t>
            </a:r>
            <a:endParaRPr kumimoji="0" lang="ar-AE" sz="20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8" name="Google Shape;285;p3"/>
          <p:cNvSpPr/>
          <p:nvPr/>
        </p:nvSpPr>
        <p:spPr>
          <a:xfrm>
            <a:off x="318551" y="3609767"/>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000">
                <a:latin typeface="+mn-lt"/>
                <a:ea typeface="Calibri" panose="020F0502020204030204" pitchFamily="34" charset="0"/>
              </a:rPr>
              <a:t>B</a:t>
            </a:r>
            <a:r>
              <a:rPr lang="vi-VN" sz="2000">
                <a:latin typeface="+mn-lt"/>
                <a:ea typeface="Calibri" panose="020F0502020204030204" pitchFamily="34" charset="0"/>
              </a:rPr>
              <a:t>. </a:t>
            </a:r>
            <a:r>
              <a:rPr lang="vi-VN" sz="2000" smtClean="0">
                <a:latin typeface="+mn-lt"/>
                <a:ea typeface="Calibri" panose="020F0502020204030204" pitchFamily="34" charset="0"/>
              </a:rPr>
              <a:t>1000 con</a:t>
            </a:r>
            <a:r>
              <a:rPr lang="vi-VN" sz="2000">
                <a:latin typeface="+mn-lt"/>
                <a:ea typeface="Calibri" panose="020F0502020204030204" pitchFamily="34" charset="0"/>
              </a:rPr>
              <a:t>.</a:t>
            </a:r>
            <a:endParaRPr lang="en-US" sz="2000">
              <a:solidFill>
                <a:schemeClr val="accent4">
                  <a:lumMod val="10000"/>
                </a:schemeClr>
              </a:solidFill>
              <a:effectLst/>
              <a:latin typeface="+mn-lt"/>
              <a:ea typeface="Calibri" panose="020F0502020204030204" pitchFamily="34" charset="0"/>
              <a:cs typeface="Times New Roman" panose="02020603050405020304" pitchFamily="18" charset="0"/>
            </a:endParaRPr>
          </a:p>
        </p:txBody>
      </p:sp>
      <p:sp>
        <p:nvSpPr>
          <p:cNvPr id="19" name="Google Shape;286;p3"/>
          <p:cNvSpPr/>
          <p:nvPr/>
        </p:nvSpPr>
        <p:spPr>
          <a:xfrm>
            <a:off x="4759160" y="2805041"/>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C. 1005 con.</a:t>
            </a:r>
            <a:endParaRPr kumimoji="0" lang="en-US" sz="20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20" name="Google Shape;287;p3"/>
          <p:cNvSpPr/>
          <p:nvPr/>
        </p:nvSpPr>
        <p:spPr>
          <a:xfrm>
            <a:off x="4759201" y="3609767"/>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tabLst>
                <a:tab pos="179705" algn="l"/>
                <a:tab pos="1664970" algn="l"/>
                <a:tab pos="3330575" algn="l"/>
                <a:tab pos="4995545" algn="l"/>
              </a:tabLst>
            </a:pPr>
            <a:r>
              <a:rPr lang="vi-VN" sz="2000">
                <a:latin typeface="+mn-lt"/>
                <a:ea typeface="Calibri" panose="020F0502020204030204" pitchFamily="34" charset="0"/>
              </a:rPr>
              <a:t>D. 1001 con.</a:t>
            </a:r>
            <a:endParaRPr lang="en-US" sz="2000" kern="100">
              <a:solidFill>
                <a:schemeClr val="accent4">
                  <a:lumMod val="10000"/>
                </a:schemeClr>
              </a:solidFill>
              <a:effectLst/>
              <a:latin typeface="+mn-lt"/>
              <a:ea typeface="Aptos"/>
              <a:cs typeface="Times New Roman" panose="02020603050405020304" pitchFamily="18" charset="0"/>
            </a:endParaRPr>
          </a:p>
        </p:txBody>
      </p:sp>
      <p:sp>
        <p:nvSpPr>
          <p:cNvPr id="21" name="Google Shape;288;p3"/>
          <p:cNvSpPr/>
          <p:nvPr/>
        </p:nvSpPr>
        <p:spPr>
          <a:xfrm>
            <a:off x="4767111" y="2804047"/>
            <a:ext cx="3994933" cy="620376"/>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lvl="0" algn="ctr">
              <a:buSzPts val="3200"/>
            </a:pPr>
            <a:r>
              <a:rPr lang="vi-VN" sz="2100">
                <a:solidFill>
                  <a:schemeClr val="accent3"/>
                </a:solidFill>
                <a:latin typeface="Arial" panose="020B0604020202020204" pitchFamily="34" charset="0"/>
                <a:ea typeface="Calibri" panose="020F0502020204030204" pitchFamily="34" charset="0"/>
              </a:rPr>
              <a:t>C. 1005 con.</a:t>
            </a:r>
          </a:p>
        </p:txBody>
      </p:sp>
      <p:pic>
        <p:nvPicPr>
          <p:cNvPr id="22" name="Google Shape;289;p3">
            <a:hlinkClick r:id="rId5" action="ppaction://hlinksldjump"/>
          </p:cNvPr>
          <p:cNvPicPr preferRelativeResize="0"/>
          <p:nvPr/>
        </p:nvPicPr>
        <p:blipFill rotWithShape="1">
          <a:blip r:embed="rId6">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32626842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9" name="Google Shape;283;p3"/>
          <p:cNvSpPr/>
          <p:nvPr/>
        </p:nvSpPr>
        <p:spPr>
          <a:xfrm>
            <a:off x="318549" y="140787"/>
            <a:ext cx="8435544" cy="2456049"/>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tabLst>
                <a:tab pos="228600" algn="l"/>
                <a:tab pos="1295400" algn="l"/>
                <a:tab pos="2514600" algn="l"/>
                <a:tab pos="3810000" algn="l"/>
              </a:tabLst>
            </a:pPr>
            <a:endParaRPr lang="en-US" sz="1600" kern="100">
              <a:effectLst/>
              <a:latin typeface="Aptos"/>
              <a:ea typeface="Aptos"/>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Google Shape;284;p3"/>
              <p:cNvSpPr/>
              <p:nvPr/>
            </p:nvSpPr>
            <p:spPr>
              <a:xfrm>
                <a:off x="318509" y="2805041"/>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 A</a:t>
                </a:r>
                <a:r>
                  <a:rPr lang="vi-VN" sz="2000">
                    <a:latin typeface="+mn-lt"/>
                    <a:ea typeface="Calibri" panose="020F0502020204030204" pitchFamily="34" charset="0"/>
                  </a:rPr>
                  <a:t>. </a:t>
                </a:r>
                <a14:m>
                  <m:oMath xmlns:m="http://schemas.openxmlformats.org/officeDocument/2006/math">
                    <m:r>
                      <a:rPr lang="vi-VN" sz="2000" i="1" smtClean="0">
                        <a:latin typeface="Cambria Math" panose="02040503050406030204" pitchFamily="18" charset="0"/>
                        <a:ea typeface="Calibri" panose="020F0502020204030204" pitchFamily="34" charset="0"/>
                      </a:rPr>
                      <m:t>𝑥</m:t>
                    </m:r>
                    <m:r>
                      <a:rPr lang="vi-VN" sz="2000" i="1" smtClean="0">
                        <a:latin typeface="Cambria Math" panose="02040503050406030204" pitchFamily="18" charset="0"/>
                        <a:ea typeface="Calibri" panose="020F0502020204030204" pitchFamily="34" charset="0"/>
                      </a:rPr>
                      <m:t>=6</m:t>
                    </m:r>
                  </m:oMath>
                </a14:m>
                <a:r>
                  <a:rPr lang="vi-VN" sz="2000">
                    <a:latin typeface="+mn-lt"/>
                    <a:ea typeface="Calibri" panose="020F0502020204030204" pitchFamily="34" charset="0"/>
                  </a:rPr>
                  <a:t>. </a:t>
                </a:r>
                <a:endParaRPr kumimoji="0" lang="ar-AE" sz="2000" b="0" i="0" u="none" strike="noStrike" kern="0" cap="none" spc="0" normalizeH="0" baseline="0" noProof="0">
                  <a:ln>
                    <a:noFill/>
                  </a:ln>
                  <a:solidFill>
                    <a:schemeClr val="accent4">
                      <a:lumMod val="10000"/>
                    </a:schemeClr>
                  </a:solidFill>
                  <a:effectLst/>
                  <a:uLnTx/>
                  <a:uFillTx/>
                  <a:latin typeface="+mn-lt"/>
                  <a:sym typeface="Arial"/>
                </a:endParaRPr>
              </a:p>
            </p:txBody>
          </p:sp>
        </mc:Choice>
        <mc:Fallback>
          <p:sp>
            <p:nvSpPr>
              <p:cNvPr id="10" name="Google Shape;284;p3"/>
              <p:cNvSpPr>
                <a:spLocks noRot="1" noChangeAspect="1" noMove="1" noResize="1" noEditPoints="1" noAdjustHandles="1" noChangeArrowheads="1" noChangeShapeType="1" noTextEdit="1"/>
              </p:cNvSpPr>
              <p:nvPr/>
            </p:nvSpPr>
            <p:spPr>
              <a:xfrm>
                <a:off x="318509" y="2805041"/>
                <a:ext cx="3994893" cy="620375"/>
              </a:xfrm>
              <a:prstGeom prst="roundRect">
                <a:avLst>
                  <a:gd name="adj" fmla="val 16667"/>
                </a:avLst>
              </a:prstGeom>
              <a:blipFill>
                <a:blip r:embed="rId4"/>
                <a:stretch>
                  <a:fillRect b="-98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Google Shape;285;p3"/>
              <p:cNvSpPr/>
              <p:nvPr/>
            </p:nvSpPr>
            <p:spPr>
              <a:xfrm>
                <a:off x="318551" y="3609767"/>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000">
                    <a:latin typeface="+mn-lt"/>
                    <a:ea typeface="Calibri" panose="020F0502020204030204" pitchFamily="34" charset="0"/>
                  </a:rPr>
                  <a:t>B. </a:t>
                </a:r>
                <a14:m>
                  <m:oMath xmlns:m="http://schemas.openxmlformats.org/officeDocument/2006/math">
                    <m:r>
                      <a:rPr lang="vi-VN" sz="2000" i="1" smtClean="0">
                        <a:latin typeface="Cambria Math" panose="02040503050406030204" pitchFamily="18" charset="0"/>
                        <a:ea typeface="Calibri" panose="020F0502020204030204" pitchFamily="34" charset="0"/>
                      </a:rPr>
                      <m:t>𝑥</m:t>
                    </m:r>
                    <m:r>
                      <a:rPr lang="vi-VN" sz="2000" i="1" smtClean="0">
                        <a:latin typeface="Cambria Math" panose="02040503050406030204" pitchFamily="18" charset="0"/>
                        <a:ea typeface="Calibri" panose="020F0502020204030204" pitchFamily="34" charset="0"/>
                      </a:rPr>
                      <m:t>=3.</m:t>
                    </m:r>
                  </m:oMath>
                </a14:m>
                <a:r>
                  <a:rPr lang="vi-VN" sz="2000">
                    <a:latin typeface="+mn-lt"/>
                    <a:ea typeface="Calibri" panose="020F0502020204030204" pitchFamily="34" charset="0"/>
                  </a:rPr>
                  <a:t> </a:t>
                </a:r>
                <a:endParaRPr lang="en-US" sz="2000">
                  <a:solidFill>
                    <a:schemeClr val="accent4">
                      <a:lumMod val="10000"/>
                    </a:schemeClr>
                  </a:solidFill>
                  <a:effectLst/>
                  <a:latin typeface="+mn-lt"/>
                  <a:ea typeface="Calibri" panose="020F0502020204030204" pitchFamily="34" charset="0"/>
                  <a:cs typeface="Times New Roman" panose="02020603050405020304" pitchFamily="18" charset="0"/>
                </a:endParaRPr>
              </a:p>
            </p:txBody>
          </p:sp>
        </mc:Choice>
        <mc:Fallback>
          <p:sp>
            <p:nvSpPr>
              <p:cNvPr id="11" name="Google Shape;285;p3"/>
              <p:cNvSpPr>
                <a:spLocks noRot="1" noChangeAspect="1" noMove="1" noResize="1" noEditPoints="1" noAdjustHandles="1" noChangeArrowheads="1" noChangeShapeType="1" noTextEdit="1"/>
              </p:cNvSpPr>
              <p:nvPr/>
            </p:nvSpPr>
            <p:spPr>
              <a:xfrm>
                <a:off x="318551" y="3609767"/>
                <a:ext cx="3994893" cy="620375"/>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Google Shape;286;p3"/>
              <p:cNvSpPr/>
              <p:nvPr/>
            </p:nvSpPr>
            <p:spPr>
              <a:xfrm>
                <a:off x="4759160" y="2805041"/>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C. </a:t>
                </a:r>
                <a14:m>
                  <m:oMath xmlns:m="http://schemas.openxmlformats.org/officeDocument/2006/math">
                    <m:r>
                      <a:rPr lang="vi-VN" sz="2000" i="1" smtClean="0">
                        <a:latin typeface="Cambria Math" panose="02040503050406030204" pitchFamily="18" charset="0"/>
                        <a:ea typeface="Calibri" panose="020F0502020204030204" pitchFamily="34" charset="0"/>
                      </a:rPr>
                      <m:t>𝑥</m:t>
                    </m:r>
                    <m:r>
                      <a:rPr lang="vi-VN" sz="2000" i="1" smtClean="0">
                        <a:latin typeface="Cambria Math" panose="02040503050406030204" pitchFamily="18" charset="0"/>
                        <a:ea typeface="Calibri" panose="020F0502020204030204" pitchFamily="34" charset="0"/>
                      </a:rPr>
                      <m:t>=2.</m:t>
                    </m:r>
                  </m:oMath>
                </a14:m>
                <a:endParaRPr kumimoji="0" lang="en-US" sz="2000" b="0" i="0" u="none" strike="noStrike" kern="0" cap="none" spc="0" normalizeH="0" baseline="0" noProof="0">
                  <a:ln>
                    <a:noFill/>
                  </a:ln>
                  <a:solidFill>
                    <a:schemeClr val="accent4">
                      <a:lumMod val="10000"/>
                    </a:schemeClr>
                  </a:solidFill>
                  <a:effectLst/>
                  <a:uLnTx/>
                  <a:uFillTx/>
                  <a:latin typeface="+mn-lt"/>
                  <a:sym typeface="Arial"/>
                </a:endParaRPr>
              </a:p>
            </p:txBody>
          </p:sp>
        </mc:Choice>
        <mc:Fallback>
          <p:sp>
            <p:nvSpPr>
              <p:cNvPr id="12" name="Google Shape;286;p3"/>
              <p:cNvSpPr>
                <a:spLocks noRot="1" noChangeAspect="1" noMove="1" noResize="1" noEditPoints="1" noAdjustHandles="1" noChangeArrowheads="1" noChangeShapeType="1" noTextEdit="1"/>
              </p:cNvSpPr>
              <p:nvPr/>
            </p:nvSpPr>
            <p:spPr>
              <a:xfrm>
                <a:off x="4759160" y="2805041"/>
                <a:ext cx="3994893" cy="620375"/>
              </a:xfrm>
              <a:prstGeom prst="roundRect">
                <a:avLst>
                  <a:gd name="adj" fmla="val 16667"/>
                </a:avLst>
              </a:prstGeom>
              <a:blipFill>
                <a:blip r:embed="rId6"/>
                <a:stretch>
                  <a:fillRect b="-98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Google Shape;287;p3"/>
              <p:cNvSpPr/>
              <p:nvPr/>
            </p:nvSpPr>
            <p:spPr>
              <a:xfrm>
                <a:off x="4759201" y="3609767"/>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tabLst>
                    <a:tab pos="179705" algn="l"/>
                    <a:tab pos="1664970" algn="l"/>
                    <a:tab pos="3330575" algn="l"/>
                    <a:tab pos="4995545" algn="l"/>
                  </a:tabLst>
                </a:pPr>
                <a:r>
                  <a:rPr lang="vi-VN" sz="2000">
                    <a:latin typeface="+mn-lt"/>
                    <a:ea typeface="Calibri" panose="020F0502020204030204" pitchFamily="34" charset="0"/>
                  </a:rPr>
                  <a:t>D. </a:t>
                </a:r>
                <a14:m>
                  <m:oMath xmlns:m="http://schemas.openxmlformats.org/officeDocument/2006/math">
                    <m:r>
                      <a:rPr lang="vi-VN" sz="2000" i="1" smtClean="0">
                        <a:latin typeface="Cambria Math" panose="02040503050406030204" pitchFamily="18" charset="0"/>
                        <a:ea typeface="Calibri" panose="020F0502020204030204" pitchFamily="34" charset="0"/>
                      </a:rPr>
                      <m:t>𝑥</m:t>
                    </m:r>
                    <m:r>
                      <a:rPr lang="vi-VN" sz="2000" i="1" smtClean="0">
                        <a:latin typeface="Cambria Math" panose="02040503050406030204" pitchFamily="18" charset="0"/>
                        <a:ea typeface="Calibri" panose="020F0502020204030204" pitchFamily="34" charset="0"/>
                      </a:rPr>
                      <m:t>=4.</m:t>
                    </m:r>
                  </m:oMath>
                </a14:m>
                <a:endParaRPr lang="en-US" sz="2000" kern="100">
                  <a:solidFill>
                    <a:schemeClr val="accent4">
                      <a:lumMod val="10000"/>
                    </a:schemeClr>
                  </a:solidFill>
                  <a:effectLst/>
                  <a:latin typeface="+mn-lt"/>
                  <a:ea typeface="Aptos"/>
                  <a:cs typeface="Times New Roman" panose="02020603050405020304" pitchFamily="18" charset="0"/>
                </a:endParaRPr>
              </a:p>
            </p:txBody>
          </p:sp>
        </mc:Choice>
        <mc:Fallback>
          <p:sp>
            <p:nvSpPr>
              <p:cNvPr id="13" name="Google Shape;287;p3"/>
              <p:cNvSpPr>
                <a:spLocks noRot="1" noChangeAspect="1" noMove="1" noResize="1" noEditPoints="1" noAdjustHandles="1" noChangeArrowheads="1" noChangeShapeType="1" noTextEdit="1"/>
              </p:cNvSpPr>
              <p:nvPr/>
            </p:nvSpPr>
            <p:spPr>
              <a:xfrm>
                <a:off x="4759201" y="3609767"/>
                <a:ext cx="3994893" cy="620375"/>
              </a:xfrm>
              <a:prstGeom prst="roundRect">
                <a:avLst>
                  <a:gd name="adj" fmla="val 16667"/>
                </a:avLst>
              </a:prstGeom>
              <a:blipFill>
                <a:blip r:embed="rId7"/>
                <a:stretch>
                  <a:fillRect b="-98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Google Shape;288;p3"/>
              <p:cNvSpPr/>
              <p:nvPr/>
            </p:nvSpPr>
            <p:spPr>
              <a:xfrm>
                <a:off x="4759160" y="2800404"/>
                <a:ext cx="3994933" cy="620376"/>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lvl="0" algn="ctr">
                  <a:buSzPts val="3200"/>
                </a:pPr>
                <a:r>
                  <a:rPr lang="vi-VN" sz="2100">
                    <a:solidFill>
                      <a:schemeClr val="accent3"/>
                    </a:solidFill>
                    <a:latin typeface="Arial" panose="020B0604020202020204" pitchFamily="34" charset="0"/>
                    <a:ea typeface="Calibri" panose="020F0502020204030204" pitchFamily="34" charset="0"/>
                  </a:rPr>
                  <a:t>C. </a:t>
                </a:r>
                <a14:m>
                  <m:oMath xmlns:m="http://schemas.openxmlformats.org/officeDocument/2006/math">
                    <m:r>
                      <a:rPr lang="vi-VN" sz="2100" i="1" smtClean="0">
                        <a:solidFill>
                          <a:schemeClr val="accent3"/>
                        </a:solidFill>
                        <a:latin typeface="Cambria Math" panose="02040503050406030204" pitchFamily="18" charset="0"/>
                        <a:ea typeface="Calibri" panose="020F0502020204030204" pitchFamily="34" charset="0"/>
                      </a:rPr>
                      <m:t>𝑥</m:t>
                    </m:r>
                    <m:r>
                      <a:rPr lang="vi-VN" sz="2100" i="1" smtClean="0">
                        <a:solidFill>
                          <a:schemeClr val="accent3"/>
                        </a:solidFill>
                        <a:latin typeface="Cambria Math" panose="02040503050406030204" pitchFamily="18" charset="0"/>
                        <a:ea typeface="Calibri" panose="020F0502020204030204" pitchFamily="34" charset="0"/>
                      </a:rPr>
                      <m:t>=2.</m:t>
                    </m:r>
                  </m:oMath>
                </a14:m>
                <a:endParaRPr lang="vi-VN" sz="2100">
                  <a:solidFill>
                    <a:schemeClr val="accent3"/>
                  </a:solidFill>
                  <a:latin typeface="Arial" panose="020B0604020202020204" pitchFamily="34" charset="0"/>
                  <a:ea typeface="Calibri" panose="020F0502020204030204" pitchFamily="34" charset="0"/>
                </a:endParaRPr>
              </a:p>
            </p:txBody>
          </p:sp>
        </mc:Choice>
        <mc:Fallback>
          <p:sp>
            <p:nvSpPr>
              <p:cNvPr id="14" name="Google Shape;288;p3"/>
              <p:cNvSpPr>
                <a:spLocks noRot="1" noChangeAspect="1" noMove="1" noResize="1" noEditPoints="1" noAdjustHandles="1" noChangeArrowheads="1" noChangeShapeType="1" noTextEdit="1"/>
              </p:cNvSpPr>
              <p:nvPr/>
            </p:nvSpPr>
            <p:spPr>
              <a:xfrm>
                <a:off x="4759160" y="2800404"/>
                <a:ext cx="3994933" cy="620376"/>
              </a:xfrm>
              <a:prstGeom prst="roundRect">
                <a:avLst>
                  <a:gd name="adj" fmla="val 16667"/>
                </a:avLst>
              </a:prstGeom>
              <a:blipFill>
                <a:blip r:embed="rId8"/>
                <a:stretch>
                  <a:fillRect b="-2941"/>
                </a:stretch>
              </a:blipFill>
              <a:ln>
                <a:noFill/>
              </a:ln>
            </p:spPr>
            <p:txBody>
              <a:bodyPr/>
              <a:lstStyle/>
              <a:p>
                <a:r>
                  <a:rPr lang="en-US">
                    <a:noFill/>
                  </a:rPr>
                  <a:t> </a:t>
                </a:r>
              </a:p>
            </p:txBody>
          </p:sp>
        </mc:Fallback>
      </mc:AlternateContent>
      <p:pic>
        <p:nvPicPr>
          <p:cNvPr id="15" name="Google Shape;289;p3">
            <a:hlinkClick r:id="rId9" action="ppaction://hlinksldjump"/>
          </p:cNvPr>
          <p:cNvPicPr preferRelativeResize="0"/>
          <p:nvPr/>
        </p:nvPicPr>
        <p:blipFill rotWithShape="1">
          <a:blip r:embed="rId10">
            <a:alphaModFix/>
          </a:blip>
          <a:srcRect/>
          <a:stretch/>
        </p:blipFill>
        <p:spPr>
          <a:xfrm>
            <a:off x="7797395" y="4342934"/>
            <a:ext cx="1230491" cy="1119848"/>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457199" y="172591"/>
                <a:ext cx="8114466" cy="2231060"/>
              </a:xfrm>
              <a:prstGeom prst="rect">
                <a:avLst/>
              </a:prstGeom>
            </p:spPr>
            <p:txBody>
              <a:bodyPr wrap="square">
                <a:spAutoFit/>
              </a:bodyPr>
              <a:lstStyle/>
              <a:p>
                <a:pPr lvl="0" algn="just">
                  <a:lnSpc>
                    <a:spcPct val="150000"/>
                  </a:lnSpc>
                  <a:tabLst>
                    <a:tab pos="228600" algn="l"/>
                    <a:tab pos="1295400" algn="l"/>
                    <a:tab pos="2514600" algn="l"/>
                    <a:tab pos="3810000" algn="l"/>
                  </a:tabLst>
                </a:pPr>
                <a:r>
                  <a:rPr lang="en-US" sz="1900" b="1" kern="100">
                    <a:latin typeface="+mj-lt"/>
                    <a:ea typeface="Calibri" panose="020F0502020204030204" pitchFamily="34" charset="0"/>
                    <a:cs typeface="Times New Roman" panose="02020603050405020304" pitchFamily="18" charset="0"/>
                  </a:rPr>
                  <a:t>Câu 3. </a:t>
                </a:r>
                <a:r>
                  <a:rPr lang="en-US" sz="1900" kern="100">
                    <a:latin typeface="+mj-lt"/>
                    <a:ea typeface="Aptos"/>
                    <a:cs typeface="Times New Roman" panose="02020603050405020304" pitchFamily="18" charset="0"/>
                  </a:rPr>
                  <a:t>Cho một tấm nhôm hình vuông cạnh 12cm. Người ta cắt ở bốn góc của tấm nhôm đó bốn hình vuông bằng nhau, mỗi hình vuông có cạnh bằng </a:t>
                </a:r>
                <a14:m>
                  <m:oMath xmlns:m="http://schemas.openxmlformats.org/officeDocument/2006/math">
                    <m:r>
                      <a:rPr lang="en-US" sz="1900" i="1" kern="100">
                        <a:latin typeface="+mj-lt"/>
                        <a:ea typeface="Aptos"/>
                        <a:cs typeface="Times New Roman" panose="02020603050405020304" pitchFamily="18" charset="0"/>
                      </a:rPr>
                      <m:t>𝑥</m:t>
                    </m:r>
                    <m:d>
                      <m:dPr>
                        <m:ctrlPr>
                          <a:rPr lang="en-US" sz="1900" i="1" kern="100">
                            <a:latin typeface="+mj-lt"/>
                            <a:ea typeface="Aptos"/>
                            <a:cs typeface="Times New Roman" panose="02020603050405020304" pitchFamily="18" charset="0"/>
                          </a:rPr>
                        </m:ctrlPr>
                      </m:dPr>
                      <m:e>
                        <m:r>
                          <m:rPr>
                            <m:nor/>
                          </m:rPr>
                          <a:rPr lang="en-US" sz="1900" kern="100">
                            <a:latin typeface="+mj-lt"/>
                            <a:ea typeface="Aptos"/>
                            <a:cs typeface="Times New Roman" panose="02020603050405020304" pitchFamily="18" charset="0"/>
                          </a:rPr>
                          <m:t>cm</m:t>
                        </m:r>
                      </m:e>
                    </m:d>
                  </m:oMath>
                </a14:m>
                <a:r>
                  <a:rPr lang="en-US" sz="1900" kern="100">
                    <a:latin typeface="+mj-lt"/>
                    <a:ea typeface="Aptos"/>
                    <a:cs typeface="Times New Roman" panose="02020603050405020304" pitchFamily="18" charset="0"/>
                  </a:rPr>
                  <a:t>, rồi gập tấm nhôm lại như hình vẽ dưới đây để được một cái hộp không nắp</a:t>
                </a:r>
                <a:r>
                  <a:rPr lang="en-US" sz="1900" kern="100">
                    <a:latin typeface="+mj-lt"/>
                    <a:ea typeface="Aptos"/>
                    <a:cs typeface="Times New Roman" panose="02020603050405020304" pitchFamily="18" charset="0"/>
                  </a:rPr>
                  <a:t>. </a:t>
                </a:r>
                <a:endParaRPr lang="en-US" sz="1900" kern="100" smtClean="0">
                  <a:latin typeface="+mj-lt"/>
                  <a:ea typeface="Aptos"/>
                  <a:cs typeface="Times New Roman" panose="02020603050405020304" pitchFamily="18" charset="0"/>
                </a:endParaRPr>
              </a:p>
              <a:p>
                <a:pPr lvl="0" algn="just">
                  <a:lnSpc>
                    <a:spcPct val="150000"/>
                  </a:lnSpc>
                  <a:tabLst>
                    <a:tab pos="228600" algn="l"/>
                    <a:tab pos="1295400" algn="l"/>
                    <a:tab pos="2514600" algn="l"/>
                    <a:tab pos="3810000" algn="l"/>
                  </a:tabLst>
                </a:pPr>
                <a:r>
                  <a:rPr lang="en-US" sz="1900" kern="100" smtClean="0">
                    <a:latin typeface="+mj-lt"/>
                    <a:ea typeface="Aptos"/>
                    <a:cs typeface="Times New Roman" panose="02020603050405020304" pitchFamily="18" charset="0"/>
                  </a:rPr>
                  <a:t>Tìm </a:t>
                </a:r>
                <a14:m>
                  <m:oMath xmlns:m="http://schemas.openxmlformats.org/officeDocument/2006/math">
                    <m:r>
                      <a:rPr lang="en-US" sz="1900" i="1" kern="100">
                        <a:latin typeface="+mj-lt"/>
                        <a:ea typeface="Aptos"/>
                        <a:cs typeface="Times New Roman" panose="02020603050405020304" pitchFamily="18" charset="0"/>
                      </a:rPr>
                      <m:t>𝑥</m:t>
                    </m:r>
                  </m:oMath>
                </a14:m>
                <a:r>
                  <a:rPr lang="en-US" sz="1900" kern="100">
                    <a:latin typeface="+mj-lt"/>
                    <a:ea typeface="Aptos"/>
                    <a:cs typeface="Times New Roman" panose="02020603050405020304" pitchFamily="18" charset="0"/>
                  </a:rPr>
                  <a:t> để hộp nhận được có thể tích lớn nhất.</a:t>
                </a:r>
              </a:p>
            </p:txBody>
          </p:sp>
        </mc:Choice>
        <mc:Fallback>
          <p:sp>
            <p:nvSpPr>
              <p:cNvPr id="2" name="Rectangle 1"/>
              <p:cNvSpPr>
                <a:spLocks noRot="1" noChangeAspect="1" noMove="1" noResize="1" noEditPoints="1" noAdjustHandles="1" noChangeArrowheads="1" noChangeShapeType="1" noTextEdit="1"/>
              </p:cNvSpPr>
              <p:nvPr/>
            </p:nvSpPr>
            <p:spPr>
              <a:xfrm>
                <a:off x="457199" y="172591"/>
                <a:ext cx="8114466" cy="2231060"/>
              </a:xfrm>
              <a:prstGeom prst="rect">
                <a:avLst/>
              </a:prstGeom>
              <a:blipFill>
                <a:blip r:embed="rId11"/>
                <a:stretch>
                  <a:fillRect l="-676" r="-676" b="-3552"/>
                </a:stretch>
              </a:blipFill>
            </p:spPr>
            <p:txBody>
              <a:bodyPr/>
              <a:lstStyle/>
              <a:p>
                <a:r>
                  <a:rPr lang="en-US">
                    <a:noFill/>
                  </a:rPr>
                  <a:t> </a:t>
                </a:r>
              </a:p>
            </p:txBody>
          </p:sp>
        </mc:Fallback>
      </mc:AlternateContent>
      <p:pic>
        <p:nvPicPr>
          <p:cNvPr id="24" name="Picture 23" descr="Ảnh có chứa biểu đồ&#10;&#10;Mô tả được tạo tự động"/>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72360" y="1649915"/>
            <a:ext cx="1980035" cy="845435"/>
          </a:xfrm>
          <a:prstGeom prst="rect">
            <a:avLst/>
          </a:prstGeom>
          <a:noFill/>
          <a:ln>
            <a:noFill/>
          </a:ln>
        </p:spPr>
      </p:pic>
    </p:spTree>
    <p:extLst>
      <p:ext uri="{BB962C8B-B14F-4D97-AF65-F5344CB8AC3E}">
        <p14:creationId xmlns:p14="http://schemas.microsoft.com/office/powerpoint/2010/main" val="3014657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p:sp>
        <p:nvSpPr>
          <p:cNvPr id="10" name="Google Shape;283;p3"/>
          <p:cNvSpPr/>
          <p:nvPr/>
        </p:nvSpPr>
        <p:spPr>
          <a:xfrm>
            <a:off x="318549" y="140787"/>
            <a:ext cx="8435544" cy="260712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pPr>
            <a:r>
              <a:rPr lang="en-US" sz="1900" b="1" kern="100">
                <a:latin typeface="+mj-lt"/>
                <a:ea typeface="Calibri" panose="020F0502020204030204" pitchFamily="34" charset="0"/>
                <a:cs typeface="Times New Roman" panose="02020603050405020304" pitchFamily="18" charset="0"/>
              </a:rPr>
              <a:t>Câu 4. </a:t>
            </a:r>
            <a:r>
              <a:rPr lang="en-US" sz="1900" kern="100">
                <a:latin typeface="+mj-lt"/>
                <a:ea typeface="Calibri" panose="020F0502020204030204" pitchFamily="34" charset="0"/>
                <a:cs typeface="Times New Roman" panose="02020603050405020304" pitchFamily="18" charset="0"/>
              </a:rPr>
              <a:t>Một cửa hàng nhập sầu riêng với giá nhập là 150 000 đồng/1 quả và bán quả đó với giá bán là 200 000 đồng/1 quả. Với giá bán này thì cửa hàng dự kiến chỉ bán được 50 quả. Cửa hàng này quyết định giảm giá bán. Biết rằng nếu cửa hàng cứ giảm mỗi quả 10 000 đồng thì số sầu riêng bán được tăng thêm là 50 quả. Giá bán sầu riêng để cửa hàng đó thu được lợi nhuận lớn nhất là:</a:t>
            </a:r>
            <a:endParaRPr lang="en-US" sz="1900" kern="100">
              <a:effectLst/>
              <a:latin typeface="+mj-lt"/>
              <a:ea typeface="Aptos"/>
              <a:cs typeface="Times New Roman" panose="02020603050405020304" pitchFamily="18" charset="0"/>
            </a:endParaRPr>
          </a:p>
        </p:txBody>
      </p:sp>
      <p:sp>
        <p:nvSpPr>
          <p:cNvPr id="11" name="Google Shape;284;p3"/>
          <p:cNvSpPr/>
          <p:nvPr/>
        </p:nvSpPr>
        <p:spPr>
          <a:xfrm>
            <a:off x="318551" y="2932258"/>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A. 100 000 đồng/1 quả.</a:t>
            </a:r>
            <a:endParaRPr kumimoji="0" lang="ar-AE" sz="20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2" name="Google Shape;285;p3"/>
          <p:cNvSpPr/>
          <p:nvPr/>
        </p:nvSpPr>
        <p:spPr>
          <a:xfrm>
            <a:off x="318551" y="3736984"/>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2000">
                <a:latin typeface="+mn-lt"/>
                <a:ea typeface="Calibri" panose="020F0502020204030204" pitchFamily="34" charset="0"/>
              </a:rPr>
              <a:t>B. 150 000 đồng/ 1quả.</a:t>
            </a:r>
            <a:endParaRPr lang="en-US" sz="2000">
              <a:solidFill>
                <a:schemeClr val="accent4">
                  <a:lumMod val="10000"/>
                </a:schemeClr>
              </a:solidFill>
              <a:effectLst/>
              <a:latin typeface="+mn-lt"/>
              <a:ea typeface="Calibri" panose="020F0502020204030204" pitchFamily="34" charset="0"/>
              <a:cs typeface="Times New Roman" panose="02020603050405020304" pitchFamily="18" charset="0"/>
            </a:endParaRPr>
          </a:p>
        </p:txBody>
      </p:sp>
      <p:sp>
        <p:nvSpPr>
          <p:cNvPr id="13" name="Google Shape;286;p3"/>
          <p:cNvSpPr/>
          <p:nvPr/>
        </p:nvSpPr>
        <p:spPr>
          <a:xfrm>
            <a:off x="4759160" y="2932258"/>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2000">
                <a:latin typeface="+mn-lt"/>
                <a:ea typeface="Calibri" panose="020F0502020204030204" pitchFamily="34" charset="0"/>
              </a:rPr>
              <a:t>C. 180 000 đồng/ 1quả.</a:t>
            </a:r>
            <a:endParaRPr kumimoji="0" lang="en-US" sz="20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4" name="Google Shape;287;p3"/>
          <p:cNvSpPr/>
          <p:nvPr/>
        </p:nvSpPr>
        <p:spPr>
          <a:xfrm>
            <a:off x="4759201" y="3736984"/>
            <a:ext cx="3994893"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tabLst>
                <a:tab pos="179705" algn="l"/>
                <a:tab pos="1664970" algn="l"/>
                <a:tab pos="3330575" algn="l"/>
                <a:tab pos="4995545" algn="l"/>
              </a:tabLst>
            </a:pPr>
            <a:r>
              <a:rPr lang="vi-VN" sz="2000">
                <a:latin typeface="+mn-lt"/>
                <a:ea typeface="Calibri" panose="020F0502020204030204" pitchFamily="34" charset="0"/>
              </a:rPr>
              <a:t>D. 170 000 đồng/ 1quả.</a:t>
            </a:r>
            <a:endParaRPr lang="en-US" sz="2000" kern="100">
              <a:solidFill>
                <a:schemeClr val="accent4">
                  <a:lumMod val="10000"/>
                </a:schemeClr>
              </a:solidFill>
              <a:effectLst/>
              <a:latin typeface="+mn-lt"/>
              <a:ea typeface="Aptos"/>
              <a:cs typeface="Times New Roman" panose="02020603050405020304" pitchFamily="18" charset="0"/>
            </a:endParaRPr>
          </a:p>
        </p:txBody>
      </p:sp>
      <p:sp>
        <p:nvSpPr>
          <p:cNvPr id="15" name="Google Shape;288;p3"/>
          <p:cNvSpPr/>
          <p:nvPr/>
        </p:nvSpPr>
        <p:spPr>
          <a:xfrm>
            <a:off x="4759160" y="2932258"/>
            <a:ext cx="3994933" cy="620376"/>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lvl="0" algn="ctr">
              <a:buSzPts val="3200"/>
            </a:pPr>
            <a:r>
              <a:rPr lang="vi-VN" sz="2100">
                <a:solidFill>
                  <a:schemeClr val="accent3"/>
                </a:solidFill>
                <a:latin typeface="Arial" panose="020B0604020202020204" pitchFamily="34" charset="0"/>
                <a:ea typeface="Calibri" panose="020F0502020204030204" pitchFamily="34" charset="0"/>
              </a:rPr>
              <a:t>C. 180 000 đồng/ 1quả.</a:t>
            </a:r>
          </a:p>
        </p:txBody>
      </p:sp>
      <p:pic>
        <p:nvPicPr>
          <p:cNvPr id="16" name="Google Shape;289;p3">
            <a:hlinkClick r:id="rId4" action="ppaction://hlinksldjump"/>
          </p:cNvPr>
          <p:cNvPicPr preferRelativeResize="0"/>
          <p:nvPr/>
        </p:nvPicPr>
        <p:blipFill rotWithShape="1">
          <a:blip r:embed="rId5">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233802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5" name="Rectangle 4"/>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2069043" y="565271"/>
            <a:ext cx="5077475" cy="600164"/>
          </a:xfrm>
          <a:prstGeom prst="rect">
            <a:avLst/>
          </a:prstGeom>
        </p:spPr>
        <p:txBody>
          <a:bodyPr wrap="square">
            <a:spAutoFit/>
          </a:bodyPr>
          <a:lstStyle/>
          <a:p>
            <a:pPr algn="ctr">
              <a:buClr>
                <a:srgbClr val="143E63"/>
              </a:buClr>
              <a:buSzPts val="3000"/>
              <a:defRPr/>
            </a:pPr>
            <a:r>
              <a:rPr lang="vi-VN" sz="3300" b="1">
                <a:solidFill>
                  <a:schemeClr val="accent2"/>
                </a:solidFill>
                <a:sym typeface="Merriweather Sans"/>
              </a:rPr>
              <a:t>NỘI DUNG BÀI HỌC</a:t>
            </a:r>
          </a:p>
        </p:txBody>
      </p:sp>
      <p:sp>
        <p:nvSpPr>
          <p:cNvPr id="8" name="Rectangle 7"/>
          <p:cNvSpPr/>
          <p:nvPr/>
        </p:nvSpPr>
        <p:spPr>
          <a:xfrm>
            <a:off x="3904088" y="1762525"/>
            <a:ext cx="4556096" cy="3016210"/>
          </a:xfrm>
          <a:prstGeom prst="rect">
            <a:avLst/>
          </a:prstGeom>
        </p:spPr>
        <p:txBody>
          <a:bodyPr wrap="square">
            <a:spAutoFit/>
          </a:bodyPr>
          <a:lstStyle/>
          <a:p>
            <a:pPr marL="457200" indent="-457200" algn="just">
              <a:lnSpc>
                <a:spcPct val="150000"/>
              </a:lnSpc>
              <a:spcBef>
                <a:spcPts val="600"/>
              </a:spcBef>
              <a:spcAft>
                <a:spcPts val="600"/>
              </a:spcAft>
              <a:buAutoNum type="arabicPeriod"/>
            </a:pPr>
            <a:r>
              <a:rPr lang="vi-VN" sz="2000" b="1" smtClean="0">
                <a:latin typeface="+mn-lt"/>
                <a:ea typeface="Calibri" panose="020F0502020204030204" pitchFamily="34" charset="0"/>
                <a:cs typeface="Times New Roman" panose="02020603050405020304" pitchFamily="18" charset="0"/>
              </a:rPr>
              <a:t>Vận </a:t>
            </a:r>
            <a:r>
              <a:rPr lang="vi-VN" sz="2000" b="1">
                <a:latin typeface="+mn-lt"/>
                <a:ea typeface="Calibri" panose="020F0502020204030204" pitchFamily="34" charset="0"/>
                <a:cs typeface="Times New Roman" panose="02020603050405020304" pitchFamily="18" charset="0"/>
              </a:rPr>
              <a:t>dụng đạo hàm để giải quyết một số bài toán tối ưu trong </a:t>
            </a:r>
            <a:r>
              <a:rPr lang="vi-VN" sz="2000" b="1">
                <a:latin typeface="+mn-lt"/>
                <a:ea typeface="Calibri" panose="020F0502020204030204" pitchFamily="34" charset="0"/>
                <a:cs typeface="Times New Roman" panose="02020603050405020304" pitchFamily="18" charset="0"/>
              </a:rPr>
              <a:t>thực </a:t>
            </a:r>
            <a:r>
              <a:rPr lang="vi-VN" sz="2000" b="1" smtClean="0">
                <a:latin typeface="+mn-lt"/>
                <a:ea typeface="Calibri" panose="020F0502020204030204" pitchFamily="34" charset="0"/>
                <a:cs typeface="Times New Roman" panose="02020603050405020304" pitchFamily="18" charset="0"/>
              </a:rPr>
              <a:t>tiễn</a:t>
            </a:r>
            <a:endParaRPr lang="en-US" sz="2000" b="1">
              <a:latin typeface="+mn-lt"/>
              <a:ea typeface="Calibri" panose="020F0502020204030204" pitchFamily="34" charset="0"/>
              <a:cs typeface="Times New Roman" panose="02020603050405020304" pitchFamily="18" charset="0"/>
            </a:endParaRPr>
          </a:p>
          <a:p>
            <a:pPr marL="457200" indent="-457200" algn="just">
              <a:lnSpc>
                <a:spcPct val="150000"/>
              </a:lnSpc>
              <a:spcBef>
                <a:spcPts val="600"/>
              </a:spcBef>
              <a:spcAft>
                <a:spcPts val="600"/>
              </a:spcAft>
              <a:buAutoNum type="arabicPeriod"/>
            </a:pPr>
            <a:r>
              <a:rPr lang="vi-VN" sz="2000" b="1" smtClean="0">
                <a:ea typeface="Calibri" panose="020F0502020204030204" pitchFamily="34" charset="0"/>
                <a:cs typeface="Times New Roman" panose="02020603050405020304" pitchFamily="18" charset="0"/>
              </a:rPr>
              <a:t>Vận </a:t>
            </a:r>
            <a:r>
              <a:rPr lang="vi-VN" sz="2000" b="1">
                <a:ea typeface="Calibri" panose="020F0502020204030204" pitchFamily="34" charset="0"/>
                <a:cs typeface="Times New Roman" panose="02020603050405020304" pitchFamily="18" charset="0"/>
              </a:rPr>
              <a:t>dụng đạo hàm để giải quyết một số bài toán tối ưu trong kinh tế</a:t>
            </a:r>
            <a:endParaRPr lang="en-US" sz="2000" b="1" smtClean="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flipH="1">
            <a:off x="644053" y="1664537"/>
            <a:ext cx="2349953" cy="33394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 name="Google Shape;283;p3"/>
              <p:cNvSpPr/>
              <p:nvPr/>
            </p:nvSpPr>
            <p:spPr>
              <a:xfrm>
                <a:off x="350354" y="124885"/>
                <a:ext cx="8435544" cy="290288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just">
                  <a:lnSpc>
                    <a:spcPct val="150000"/>
                  </a:lnSpc>
                </a:pPr>
                <a:r>
                  <a:rPr lang="en-US" sz="1700" b="1" kern="100">
                    <a:latin typeface="+mn-lt"/>
                    <a:ea typeface="Calibri" panose="020F0502020204030204" pitchFamily="34" charset="0"/>
                    <a:cs typeface="Times New Roman" panose="02020603050405020304" pitchFamily="18" charset="0"/>
                  </a:rPr>
                  <a:t>Câu 5</a:t>
                </a:r>
                <a:r>
                  <a:rPr lang="en-US" sz="1700" kern="100">
                    <a:latin typeface="+mn-lt"/>
                    <a:ea typeface="Calibri" panose="020F0502020204030204" pitchFamily="34" charset="0"/>
                    <a:cs typeface="Times New Roman" panose="02020603050405020304" pitchFamily="18" charset="0"/>
                  </a:rPr>
                  <a:t>. Nhà máy A chuyên sản xuât một loại sản phẩm cung cấp cho nhà máy B. Hai nhà máy thoả thuận rằng, hằng tuần A cung cấp cho B số lượng sản phẩm theo đơn đặt hàng của B (tối đa 100 sản phẩm). Nếu số lượng đặt hàng là x sản phẩm thì giá bán cho mỗi sản phẩm là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𝑃</m:t>
                    </m:r>
                    <m:r>
                      <a:rPr lang="en-US" sz="1700" i="1" kern="100">
                        <a:latin typeface="+mn-lt"/>
                        <a:ea typeface="Calibri" panose="020F0502020204030204" pitchFamily="34" charset="0"/>
                        <a:cs typeface="Times New Roman" panose="02020603050405020304" pitchFamily="18" charset="0"/>
                      </a:rPr>
                      <m:t>(</m:t>
                    </m:r>
                    <m:r>
                      <a:rPr lang="en-US" sz="1700" i="1" kern="100">
                        <a:latin typeface="+mn-lt"/>
                        <a:ea typeface="Calibri" panose="020F0502020204030204" pitchFamily="34" charset="0"/>
                        <a:cs typeface="Times New Roman" panose="02020603050405020304" pitchFamily="18" charset="0"/>
                      </a:rPr>
                      <m:t>𝑥</m:t>
                    </m:r>
                    <m:r>
                      <a:rPr lang="en-US" sz="1700" i="1" kern="100">
                        <a:latin typeface="+mn-lt"/>
                        <a:ea typeface="Calibri" panose="020F0502020204030204" pitchFamily="34" charset="0"/>
                        <a:cs typeface="Times New Roman" panose="02020603050405020304" pitchFamily="18" charset="0"/>
                      </a:rPr>
                      <m:t>) = 45 – 0,001</m:t>
                    </m:r>
                    <m:r>
                      <a:rPr lang="en-US" sz="1700" i="1" kern="100">
                        <a:latin typeface="+mn-lt"/>
                        <a:ea typeface="Calibri" panose="020F0502020204030204" pitchFamily="34" charset="0"/>
                        <a:cs typeface="Times New Roman" panose="02020603050405020304" pitchFamily="18" charset="0"/>
                      </a:rPr>
                      <m:t>𝑥</m:t>
                    </m:r>
                  </m:oMath>
                </a14:m>
                <a:r>
                  <a:rPr lang="en-US" sz="1700" kern="100">
                    <a:latin typeface="+mn-lt"/>
                    <a:ea typeface="Calibri" panose="020F0502020204030204" pitchFamily="34" charset="0"/>
                    <a:cs typeface="Times New Roman" panose="02020603050405020304" pitchFamily="18" charset="0"/>
                  </a:rPr>
                  <a:t> (triệu đồng). Chi phí để A sản xuất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𝑥</m:t>
                    </m:r>
                  </m:oMath>
                </a14:m>
                <a:r>
                  <a:rPr lang="en-US" sz="1700" kern="100">
                    <a:latin typeface="+mn-lt"/>
                    <a:ea typeface="Calibri" panose="020F0502020204030204" pitchFamily="34" charset="0"/>
                    <a:cs typeface="Times New Roman" panose="02020603050405020304" pitchFamily="18" charset="0"/>
                  </a:rPr>
                  <a:t> sản phẩm trong một tuần là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𝐶</m:t>
                    </m:r>
                    <m:r>
                      <a:rPr lang="en-US" sz="1700" i="1" kern="100">
                        <a:latin typeface="+mn-lt"/>
                        <a:ea typeface="Calibri" panose="020F0502020204030204" pitchFamily="34" charset="0"/>
                        <a:cs typeface="Times New Roman" panose="02020603050405020304" pitchFamily="18" charset="0"/>
                      </a:rPr>
                      <m:t>(</m:t>
                    </m:r>
                    <m:r>
                      <a:rPr lang="en-US" sz="1700" i="1" kern="100">
                        <a:latin typeface="+mn-lt"/>
                        <a:ea typeface="Calibri" panose="020F0502020204030204" pitchFamily="34" charset="0"/>
                        <a:cs typeface="Times New Roman" panose="02020603050405020304" pitchFamily="18" charset="0"/>
                      </a:rPr>
                      <m:t>𝑥</m:t>
                    </m:r>
                    <m:r>
                      <a:rPr lang="en-US" sz="1700" i="1" kern="100">
                        <a:latin typeface="+mn-lt"/>
                        <a:ea typeface="Calibri" panose="020F0502020204030204" pitchFamily="34" charset="0"/>
                        <a:cs typeface="Times New Roman" panose="02020603050405020304" pitchFamily="18" charset="0"/>
                      </a:rPr>
                      <m:t>) = 100 + 30</m:t>
                    </m:r>
                    <m:r>
                      <a:rPr lang="en-US" sz="1700" i="1" kern="100">
                        <a:latin typeface="+mn-lt"/>
                        <a:ea typeface="Calibri" panose="020F0502020204030204" pitchFamily="34" charset="0"/>
                        <a:cs typeface="Times New Roman" panose="02020603050405020304" pitchFamily="18" charset="0"/>
                      </a:rPr>
                      <m:t>𝑥</m:t>
                    </m:r>
                  </m:oMath>
                </a14:m>
                <a:r>
                  <a:rPr lang="en-US" sz="1700" kern="100">
                    <a:latin typeface="+mn-lt"/>
                    <a:ea typeface="Calibri" panose="020F0502020204030204" pitchFamily="34" charset="0"/>
                    <a:cs typeface="Times New Roman" panose="02020603050405020304" pitchFamily="18" charset="0"/>
                  </a:rPr>
                  <a:t> (triệu đồng) (gồm 100 triệu đồng chi phí cố định và 30 triệu đồng cho mỗi sản phẩm). A bán cho B bao nhiêu sản phẩm mỗi tuần thì thu được lợi nhuận lớn nhất?</a:t>
                </a:r>
                <a:endParaRPr lang="en-US" sz="1700" kern="100">
                  <a:effectLst/>
                  <a:latin typeface="+mn-lt"/>
                  <a:ea typeface="Aptos"/>
                  <a:cs typeface="Times New Roman" panose="02020603050405020304" pitchFamily="18" charset="0"/>
                </a:endParaRPr>
              </a:p>
            </p:txBody>
          </p:sp>
        </mc:Choice>
        <mc:Fallback>
          <p:sp>
            <p:nvSpPr>
              <p:cNvPr id="10" name="Google Shape;283;p3"/>
              <p:cNvSpPr>
                <a:spLocks noRot="1" noChangeAspect="1" noMove="1" noResize="1" noEditPoints="1" noAdjustHandles="1" noChangeArrowheads="1" noChangeShapeType="1" noTextEdit="1"/>
              </p:cNvSpPr>
              <p:nvPr/>
            </p:nvSpPr>
            <p:spPr>
              <a:xfrm>
                <a:off x="350354" y="124885"/>
                <a:ext cx="8435544" cy="2902882"/>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p:sp>
        <p:nvSpPr>
          <p:cNvPr id="11" name="Google Shape;284;p3"/>
          <p:cNvSpPr/>
          <p:nvPr/>
        </p:nvSpPr>
        <p:spPr>
          <a:xfrm>
            <a:off x="1193219" y="3228020"/>
            <a:ext cx="2842287"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1700">
                <a:latin typeface="+mn-lt"/>
                <a:ea typeface="Calibri" panose="020F0502020204030204" pitchFamily="34" charset="0"/>
              </a:rPr>
              <a:t>A. 70 sản phẩm.</a:t>
            </a:r>
            <a:endParaRPr kumimoji="0" lang="ar-AE" sz="17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2" name="Google Shape;285;p3"/>
          <p:cNvSpPr/>
          <p:nvPr/>
        </p:nvSpPr>
        <p:spPr>
          <a:xfrm>
            <a:off x="1193219" y="4032746"/>
            <a:ext cx="2842287"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spcBef>
                <a:spcPts val="300"/>
              </a:spcBef>
              <a:spcAft>
                <a:spcPts val="300"/>
              </a:spcAft>
            </a:pPr>
            <a:r>
              <a:rPr lang="vi-VN" sz="1700">
                <a:latin typeface="+mn-lt"/>
                <a:ea typeface="Calibri" panose="020F0502020204030204" pitchFamily="34" charset="0"/>
              </a:rPr>
              <a:t>B. 71 sản phẩm.</a:t>
            </a:r>
            <a:endParaRPr lang="en-US" sz="1700">
              <a:solidFill>
                <a:schemeClr val="accent4">
                  <a:lumMod val="10000"/>
                </a:schemeClr>
              </a:solidFill>
              <a:effectLst/>
              <a:latin typeface="+mn-lt"/>
              <a:ea typeface="Calibri" panose="020F0502020204030204" pitchFamily="34" charset="0"/>
              <a:cs typeface="Times New Roman" panose="02020603050405020304" pitchFamily="18" charset="0"/>
            </a:endParaRPr>
          </a:p>
        </p:txBody>
      </p:sp>
      <p:sp>
        <p:nvSpPr>
          <p:cNvPr id="13" name="Google Shape;286;p3"/>
          <p:cNvSpPr/>
          <p:nvPr/>
        </p:nvSpPr>
        <p:spPr>
          <a:xfrm>
            <a:off x="4978920" y="3228020"/>
            <a:ext cx="2842287"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lvl="0" algn="ctr">
              <a:buSzPts val="3200"/>
            </a:pPr>
            <a:r>
              <a:rPr lang="vi-VN" sz="1700">
                <a:latin typeface="+mn-lt"/>
                <a:ea typeface="Calibri" panose="020F0502020204030204" pitchFamily="34" charset="0"/>
              </a:rPr>
              <a:t>C. 72 sản phẩm.</a:t>
            </a:r>
            <a:endParaRPr kumimoji="0" lang="en-US" sz="1700" b="0" i="0" u="none" strike="noStrike" kern="0" cap="none" spc="0" normalizeH="0" baseline="0" noProof="0">
              <a:ln>
                <a:noFill/>
              </a:ln>
              <a:solidFill>
                <a:schemeClr val="accent4">
                  <a:lumMod val="10000"/>
                </a:schemeClr>
              </a:solidFill>
              <a:effectLst/>
              <a:uLnTx/>
              <a:uFillTx/>
              <a:latin typeface="+mn-lt"/>
              <a:sym typeface="Arial"/>
            </a:endParaRPr>
          </a:p>
        </p:txBody>
      </p:sp>
      <p:sp>
        <p:nvSpPr>
          <p:cNvPr id="14" name="Google Shape;287;p3"/>
          <p:cNvSpPr/>
          <p:nvPr/>
        </p:nvSpPr>
        <p:spPr>
          <a:xfrm>
            <a:off x="4978961" y="4032746"/>
            <a:ext cx="2842287" cy="620375"/>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algn="ctr">
              <a:tabLst>
                <a:tab pos="179705" algn="l"/>
                <a:tab pos="1664970" algn="l"/>
                <a:tab pos="3330575" algn="l"/>
                <a:tab pos="4995545" algn="l"/>
              </a:tabLst>
            </a:pPr>
            <a:r>
              <a:rPr lang="vi-VN" sz="1700">
                <a:latin typeface="+mn-lt"/>
                <a:ea typeface="Calibri" panose="020F0502020204030204" pitchFamily="34" charset="0"/>
              </a:rPr>
              <a:t>D. 73 sản phẩm.</a:t>
            </a:r>
            <a:endParaRPr lang="en-US" sz="1700" kern="100">
              <a:solidFill>
                <a:schemeClr val="accent4">
                  <a:lumMod val="10000"/>
                </a:schemeClr>
              </a:solidFill>
              <a:effectLst/>
              <a:latin typeface="+mn-lt"/>
              <a:ea typeface="Aptos"/>
              <a:cs typeface="Times New Roman" panose="02020603050405020304" pitchFamily="18" charset="0"/>
            </a:endParaRPr>
          </a:p>
        </p:txBody>
      </p:sp>
      <p:sp>
        <p:nvSpPr>
          <p:cNvPr id="15" name="Google Shape;288;p3"/>
          <p:cNvSpPr/>
          <p:nvPr/>
        </p:nvSpPr>
        <p:spPr>
          <a:xfrm>
            <a:off x="1193217" y="4032745"/>
            <a:ext cx="2842315" cy="620376"/>
          </a:xfrm>
          <a:prstGeom prst="roundRect">
            <a:avLst>
              <a:gd name="adj" fmla="val 16667"/>
            </a:avLst>
          </a:prstGeom>
          <a:solidFill>
            <a:srgbClr val="C00000"/>
          </a:solidFill>
          <a:ln>
            <a:noFill/>
          </a:ln>
        </p:spPr>
        <p:txBody>
          <a:bodyPr spcFirstLastPara="1" wrap="square" lIns="68569" tIns="34275" rIns="68569" bIns="34275" anchor="ctr" anchorCtr="0">
            <a:noAutofit/>
          </a:bodyPr>
          <a:lstStyle/>
          <a:p>
            <a:pPr lvl="0" algn="ctr">
              <a:buSzPts val="3200"/>
            </a:pPr>
            <a:r>
              <a:rPr lang="vi-VN" sz="1700">
                <a:solidFill>
                  <a:schemeClr val="accent3"/>
                </a:solidFill>
                <a:latin typeface="Arial" panose="020B0604020202020204" pitchFamily="34" charset="0"/>
                <a:ea typeface="Calibri" panose="020F0502020204030204" pitchFamily="34" charset="0"/>
              </a:rPr>
              <a:t>B. 71 sản phẩm.</a:t>
            </a:r>
          </a:p>
        </p:txBody>
      </p:sp>
      <p:pic>
        <p:nvPicPr>
          <p:cNvPr id="16" name="Google Shape;289;p3">
            <a:hlinkClick r:id="rId5" action="ppaction://hlinksldjump"/>
          </p:cNvPr>
          <p:cNvPicPr preferRelativeResize="0"/>
          <p:nvPr/>
        </p:nvPicPr>
        <p:blipFill rotWithShape="1">
          <a:blip r:embed="rId6">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567879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730;p39"/>
          <p:cNvSpPr/>
          <p:nvPr/>
        </p:nvSpPr>
        <p:spPr>
          <a:xfrm rot="20388494">
            <a:off x="4083327" y="1641448"/>
            <a:ext cx="4189240" cy="2102018"/>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chemeClr val="tx1">
              <a:lumMod val="20000"/>
              <a:lumOff val="80000"/>
              <a:alpha val="458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
          <p:cNvSpPr txBox="1"/>
          <p:nvPr/>
        </p:nvSpPr>
        <p:spPr>
          <a:xfrm>
            <a:off x="4330475" y="1901942"/>
            <a:ext cx="3540462" cy="17312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a:noFill/>
                </a:ln>
                <a:solidFill>
                  <a:srgbClr val="C00000"/>
                </a:solidFill>
                <a:effectLst/>
                <a:uLnTx/>
                <a:uFillTx/>
                <a:latin typeface="Arial"/>
                <a:cs typeface="Arial"/>
                <a:sym typeface="Arial"/>
              </a:rPr>
              <a:t>Trò chơi kết thúc, mời các em chuyển sang nội dung tiếp theo!</a:t>
            </a:r>
            <a:endParaRPr kumimoji="0" sz="25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89558145"/>
      </p:ext>
    </p:extLst>
  </p:cSld>
  <p:clrMapOvr>
    <a:masterClrMapping/>
  </p:clrMapOvr>
  <mc:AlternateContent xmlns:mc="http://schemas.openxmlformats.org/markup-compatibility/2006" xmlns:p14="http://schemas.microsoft.com/office/powerpoint/2010/main">
    <mc:Choice Requires="p14">
      <p:transition spd="med" p14:dur="700">
        <p:zoom/>
      </p:transition>
    </mc:Choice>
    <mc:Fallback xmlns="">
      <p:transition spd="med">
        <p:zo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6" name="Rectangle 5"/>
          <p:cNvSpPr/>
          <p:nvPr/>
        </p:nvSpPr>
        <p:spPr>
          <a:xfrm>
            <a:off x="1206113" y="122608"/>
            <a:ext cx="2834430" cy="400110"/>
          </a:xfrm>
          <a:prstGeom prst="rect">
            <a:avLst/>
          </a:prstGeom>
        </p:spPr>
        <p:txBody>
          <a:bodyPr wrap="none">
            <a:spAutoFit/>
          </a:bodyPr>
          <a:lstStyle/>
          <a:p>
            <a:pPr defTabSz="457200">
              <a:buClrTx/>
              <a:defRPr/>
            </a:pPr>
            <a:r>
              <a:rPr lang="en-US" sz="2000" b="1">
                <a:solidFill>
                  <a:srgbClr val="C00000"/>
                </a:solidFill>
                <a:latin typeface="Arial" panose="020B0604020202020204" pitchFamily="34" charset="0"/>
                <a:ea typeface="+mn-ea"/>
                <a:cs typeface="Arial" panose="020B0604020202020204" pitchFamily="34" charset="0"/>
              </a:rPr>
              <a:t>Trắc nghiệm đúng sai</a:t>
            </a:r>
          </a:p>
        </p:txBody>
      </p:sp>
      <mc:AlternateContent xmlns:mc="http://schemas.openxmlformats.org/markup-compatibility/2006">
        <mc:Choice xmlns:a14="http://schemas.microsoft.com/office/drawing/2010/main" Requires="a14">
          <p:sp>
            <p:nvSpPr>
              <p:cNvPr id="8" name="Rectangle 7"/>
              <p:cNvSpPr/>
              <p:nvPr/>
            </p:nvSpPr>
            <p:spPr>
              <a:xfrm>
                <a:off x="1206113" y="570424"/>
                <a:ext cx="7588030" cy="4503797"/>
              </a:xfrm>
              <a:prstGeom prst="rect">
                <a:avLst/>
              </a:prstGeom>
            </p:spPr>
            <p:txBody>
              <a:bodyPr wrap="square">
                <a:spAutoFit/>
              </a:bodyPr>
              <a:lstStyle/>
              <a:p>
                <a:pPr algn="just">
                  <a:lnSpc>
                    <a:spcPct val="150000"/>
                  </a:lnSpc>
                  <a:tabLst>
                    <a:tab pos="1719580" algn="l"/>
                    <a:tab pos="3262630" algn="l"/>
                    <a:tab pos="4806315" algn="l"/>
                  </a:tabLst>
                </a:pPr>
                <a:r>
                  <a:rPr lang="en-US" sz="1600" b="1" kern="100" smtClean="0">
                    <a:solidFill>
                      <a:schemeClr val="tx1"/>
                    </a:solidFill>
                    <a:latin typeface="Arial" panose="020B0604020202020204" pitchFamily="34" charset="0"/>
                    <a:ea typeface="Aptos"/>
                    <a:cs typeface="Arial" panose="020B0604020202020204" pitchFamily="34" charset="0"/>
                  </a:rPr>
                  <a:t>Câu 1:</a:t>
                </a:r>
                <a:r>
                  <a:rPr lang="en-US" sz="1600" kern="100">
                    <a:solidFill>
                      <a:schemeClr val="tx1"/>
                    </a:solidFill>
                    <a:latin typeface="Arial" panose="020B0604020202020204" pitchFamily="34" charset="0"/>
                    <a:ea typeface="Aptos"/>
                    <a:cs typeface="Arial" panose="020B0604020202020204" pitchFamily="34" charset="0"/>
                  </a:rPr>
                  <a:t> Một doanh nghiệp sản xuất một loại sản phẩm. Giả sử tổng chi </a:t>
                </a:r>
                <a:r>
                  <a:rPr lang="en-US" sz="1600" kern="100">
                    <a:solidFill>
                      <a:schemeClr val="tx1"/>
                    </a:solidFill>
                    <a:latin typeface="Arial" panose="020B0604020202020204" pitchFamily="34" charset="0"/>
                    <a:ea typeface="Aptos"/>
                    <a:cs typeface="Arial" panose="020B0604020202020204" pitchFamily="34" charset="0"/>
                  </a:rPr>
                  <a:t>phí </a:t>
                </a:r>
                <a:r>
                  <a:rPr lang="en-US" sz="1600" kern="100" smtClean="0">
                    <a:solidFill>
                      <a:schemeClr val="tx1"/>
                    </a:solidFill>
                    <a:latin typeface="Arial" panose="020B0604020202020204" pitchFamily="34" charset="0"/>
                    <a:ea typeface="Aptos"/>
                    <a:cs typeface="Arial" panose="020B0604020202020204" pitchFamily="34" charset="0"/>
                  </a:rPr>
                  <a:t>       (</a:t>
                </a:r>
                <a:r>
                  <a:rPr lang="en-US" sz="1600" kern="100">
                    <a:solidFill>
                      <a:schemeClr val="tx1"/>
                    </a:solidFill>
                    <a:latin typeface="Arial" panose="020B0604020202020204" pitchFamily="34" charset="0"/>
                    <a:ea typeface="Aptos"/>
                    <a:cs typeface="Arial" panose="020B0604020202020204" pitchFamily="34" charset="0"/>
                  </a:rPr>
                  <a:t>đơn vị: triệu đồng) để sản xuất và bán hết </a:t>
                </a:r>
                <a14:m>
                  <m:oMath xmlns:m="http://schemas.openxmlformats.org/officeDocument/2006/math">
                    <m:r>
                      <a:rPr lang="en-US" sz="1600" i="1" kern="100">
                        <a:solidFill>
                          <a:schemeClr val="tx1"/>
                        </a:solidFill>
                        <a:latin typeface="Cambria Math" panose="02040503050406030204" pitchFamily="18" charset="0"/>
                        <a:ea typeface="Aptos"/>
                        <a:cs typeface="Times New Roman" panose="02020603050405020304" pitchFamily="18" charset="0"/>
                      </a:rPr>
                      <m:t>𝑥</m:t>
                    </m:r>
                  </m:oMath>
                </a14:m>
                <a:r>
                  <a:rPr lang="en-US" sz="1600" kern="100">
                    <a:solidFill>
                      <a:schemeClr val="tx1"/>
                    </a:solidFill>
                    <a:latin typeface="Arial" panose="020B0604020202020204" pitchFamily="34" charset="0"/>
                    <a:ea typeface="Malgun Gothic" panose="020B0503020000020004" pitchFamily="34" charset="-127"/>
                    <a:cs typeface="Arial" panose="020B0604020202020204" pitchFamily="34" charset="0"/>
                  </a:rPr>
                  <a:t> sản phẩm đó được cho bởi:</a:t>
                </a:r>
                <a:endParaRPr lang="en-US" sz="1600" kern="100">
                  <a:solidFill>
                    <a:schemeClr val="tx1"/>
                  </a:solidFill>
                  <a:effectLst/>
                  <a:latin typeface="Arial" panose="020B0604020202020204" pitchFamily="34" charset="0"/>
                  <a:ea typeface="Aptos"/>
                  <a:cs typeface="Arial" panose="020B0604020202020204" pitchFamily="34" charset="0"/>
                </a:endParaRPr>
              </a:p>
              <a:p>
                <a:pPr algn="just">
                  <a:lnSpc>
                    <a:spcPct val="150000"/>
                  </a:lnSpc>
                  <a:tabLst>
                    <a:tab pos="1719580" algn="l"/>
                    <a:tab pos="3262630" algn="l"/>
                    <a:tab pos="4806315" algn="l"/>
                  </a:tabLst>
                </a:pPr>
                <a14:m>
                  <m:oMath xmlns:m="http://schemas.openxmlformats.org/officeDocument/2006/math">
                    <m:r>
                      <a:rPr lang="en-US" sz="1600" i="1" kern="100">
                        <a:solidFill>
                          <a:schemeClr val="tx1"/>
                        </a:solidFill>
                        <a:latin typeface="Cambria Math" panose="02040503050406030204" pitchFamily="18" charset="0"/>
                        <a:ea typeface="Aptos"/>
                        <a:cs typeface="Times New Roman" panose="02020603050405020304" pitchFamily="18" charset="0"/>
                      </a:rPr>
                      <m:t>𝑓</m:t>
                    </m:r>
                    <m:d>
                      <m:dPr>
                        <m:ctrlPr>
                          <a:rPr lang="en-US" sz="1600" i="1" kern="100">
                            <a:solidFill>
                              <a:schemeClr val="tx1"/>
                            </a:solidFill>
                            <a:latin typeface="Cambria Math" panose="02040503050406030204" pitchFamily="18" charset="0"/>
                            <a:ea typeface="Aptos"/>
                            <a:cs typeface="Times New Roman" panose="02020603050405020304" pitchFamily="18" charset="0"/>
                          </a:rPr>
                        </m:ctrlPr>
                      </m:dPr>
                      <m:e>
                        <m:r>
                          <a:rPr lang="en-US" sz="1600" i="1" kern="100">
                            <a:solidFill>
                              <a:schemeClr val="tx1"/>
                            </a:solidFill>
                            <a:latin typeface="Cambria Math" panose="02040503050406030204" pitchFamily="18" charset="0"/>
                            <a:ea typeface="Aptos"/>
                            <a:cs typeface="Times New Roman" panose="02020603050405020304" pitchFamily="18" charset="0"/>
                          </a:rPr>
                          <m:t>𝑥</m:t>
                        </m:r>
                      </m:e>
                    </m:d>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0</m:t>
                    </m:r>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0001</m:t>
                    </m:r>
                    <m:sSup>
                      <m:sSupPr>
                        <m:ctrlPr>
                          <a:rPr lang="en-US" sz="1600" i="1" kern="100">
                            <a:solidFill>
                              <a:schemeClr val="tx1"/>
                            </a:solidFill>
                            <a:latin typeface="Cambria Math" panose="02040503050406030204" pitchFamily="18" charset="0"/>
                            <a:ea typeface="Aptos"/>
                            <a:cs typeface="Times New Roman" panose="02020603050405020304" pitchFamily="18" charset="0"/>
                          </a:rPr>
                        </m:ctrlPr>
                      </m:sSupPr>
                      <m:e>
                        <m:r>
                          <a:rPr lang="en-US" sz="1600" i="1" kern="100">
                            <a:solidFill>
                              <a:schemeClr val="tx1"/>
                            </a:solidFill>
                            <a:latin typeface="Cambria Math" panose="02040503050406030204" pitchFamily="18" charset="0"/>
                            <a:ea typeface="Aptos"/>
                            <a:cs typeface="Times New Roman" panose="02020603050405020304" pitchFamily="18" charset="0"/>
                          </a:rPr>
                          <m:t>𝑥</m:t>
                        </m:r>
                      </m:e>
                      <m:sup>
                        <m:r>
                          <a:rPr lang="en-US" sz="1600" i="1" kern="100">
                            <a:solidFill>
                              <a:schemeClr val="tx1"/>
                            </a:solidFill>
                            <a:latin typeface="Cambria Math" panose="02040503050406030204" pitchFamily="18" charset="0"/>
                            <a:ea typeface="Aptos"/>
                            <a:cs typeface="Times New Roman" panose="02020603050405020304" pitchFamily="18" charset="0"/>
                          </a:rPr>
                          <m:t>2</m:t>
                        </m:r>
                      </m:sup>
                    </m:sSup>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0</m:t>
                    </m:r>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2</m:t>
                    </m:r>
                    <m:r>
                      <a:rPr lang="en-US" sz="1600" i="1" kern="100">
                        <a:solidFill>
                          <a:schemeClr val="tx1"/>
                        </a:solidFill>
                        <a:latin typeface="Cambria Math" panose="02040503050406030204" pitchFamily="18" charset="0"/>
                        <a:ea typeface="Aptos"/>
                        <a:cs typeface="Times New Roman" panose="02020603050405020304" pitchFamily="18" charset="0"/>
                      </a:rPr>
                      <m:t>𝑥</m:t>
                    </m:r>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10</m:t>
                    </m:r>
                    <m:r>
                      <a:rPr lang="en-US" sz="1600" i="1" kern="100">
                        <a:solidFill>
                          <a:schemeClr val="tx1"/>
                        </a:solidFill>
                        <a:latin typeface="Cambria Math" panose="02040503050406030204" pitchFamily="18" charset="0"/>
                        <a:ea typeface="Aptos"/>
                        <a:cs typeface="Times New Roman" panose="02020603050405020304" pitchFamily="18" charset="0"/>
                      </a:rPr>
                      <m:t> </m:t>
                    </m:r>
                    <m:r>
                      <a:rPr lang="en-US" sz="1600" i="1" kern="100">
                        <a:solidFill>
                          <a:schemeClr val="tx1"/>
                        </a:solidFill>
                        <a:latin typeface="Cambria Math" panose="02040503050406030204" pitchFamily="18" charset="0"/>
                        <a:ea typeface="Aptos"/>
                        <a:cs typeface="Times New Roman" panose="02020603050405020304" pitchFamily="18" charset="0"/>
                      </a:rPr>
                      <m:t>000</m:t>
                    </m:r>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𝑥</m:t>
                    </m:r>
                    <m:r>
                      <a:rPr lang="en-US" sz="1600" i="1" kern="100">
                        <a:solidFill>
                          <a:schemeClr val="tx1"/>
                        </a:solidFill>
                        <a:latin typeface="Cambria Math" panose="02040503050406030204" pitchFamily="18" charset="0"/>
                        <a:ea typeface="Aptos"/>
                        <a:cs typeface="Times New Roman" panose="02020603050405020304" pitchFamily="18" charset="0"/>
                      </a:rPr>
                      <m:t>≥</m:t>
                    </m:r>
                    <m:r>
                      <a:rPr lang="en-US" sz="1600" i="1" kern="100">
                        <a:solidFill>
                          <a:schemeClr val="tx1"/>
                        </a:solidFill>
                        <a:latin typeface="Cambria Math" panose="02040503050406030204" pitchFamily="18" charset="0"/>
                        <a:ea typeface="Aptos"/>
                        <a:cs typeface="Times New Roman" panose="02020603050405020304" pitchFamily="18" charset="0"/>
                      </a:rPr>
                      <m:t>1</m:t>
                    </m:r>
                    <m:r>
                      <a:rPr lang="en-US" sz="1600" i="1" kern="100">
                        <a:solidFill>
                          <a:schemeClr val="tx1"/>
                        </a:solidFill>
                        <a:latin typeface="Cambria Math" panose="02040503050406030204" pitchFamily="18" charset="0"/>
                        <a:ea typeface="Aptos"/>
                        <a:cs typeface="Times New Roman" panose="02020603050405020304" pitchFamily="18" charset="0"/>
                      </a:rPr>
                      <m:t>)</m:t>
                    </m:r>
                  </m:oMath>
                </a14:m>
                <a:r>
                  <a:rPr lang="en-US" sz="1600" kern="100">
                    <a:solidFill>
                      <a:schemeClr val="tx1"/>
                    </a:solidFill>
                    <a:latin typeface="Arial" panose="020B0604020202020204" pitchFamily="34" charset="0"/>
                    <a:ea typeface="Malgun Gothic" panose="020B0503020000020004" pitchFamily="34" charset="-127"/>
                    <a:cs typeface="Arial" panose="020B0604020202020204" pitchFamily="34" charset="0"/>
                  </a:rPr>
                  <a:t>.</a:t>
                </a:r>
                <a:endParaRPr lang="en-US" sz="1600" kern="100">
                  <a:solidFill>
                    <a:schemeClr val="tx1"/>
                  </a:solidFill>
                  <a:effectLst/>
                  <a:latin typeface="Arial" panose="020B0604020202020204" pitchFamily="34" charset="0"/>
                  <a:ea typeface="Aptos"/>
                  <a:cs typeface="Arial" panose="020B0604020202020204" pitchFamily="34" charset="0"/>
                </a:endParaRPr>
              </a:p>
              <a:p>
                <a:pPr algn="just">
                  <a:lnSpc>
                    <a:spcPct val="150000"/>
                  </a:lnSpc>
                  <a:tabLst>
                    <a:tab pos="1719580" algn="l"/>
                    <a:tab pos="3262630" algn="l"/>
                    <a:tab pos="4806315" algn="l"/>
                  </a:tabLst>
                </a:pPr>
                <a:r>
                  <a:rPr lang="en-US" sz="1600" kern="100">
                    <a:solidFill>
                      <a:schemeClr val="tx1"/>
                    </a:solidFill>
                    <a:latin typeface="Arial" panose="020B0604020202020204" pitchFamily="34" charset="0"/>
                    <a:ea typeface="Malgun Gothic" panose="020B0503020000020004" pitchFamily="34" charset="-127"/>
                    <a:cs typeface="Arial" panose="020B0604020202020204" pitchFamily="34" charset="0"/>
                  </a:rPr>
                  <a:t>Tổng số tiền doanh nghiệp thu được (đơn vị: triệu đồng) khi bán hết </a:t>
                </a:r>
                <a14:m>
                  <m:oMath xmlns:m="http://schemas.openxmlformats.org/officeDocument/2006/math">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600" kern="100">
                    <a:solidFill>
                      <a:schemeClr val="tx1"/>
                    </a:solidFill>
                    <a:latin typeface="Arial" panose="020B0604020202020204" pitchFamily="34" charset="0"/>
                    <a:ea typeface="Malgun Gothic" panose="020B0503020000020004" pitchFamily="34" charset="-127"/>
                    <a:cs typeface="Arial" panose="020B0604020202020204" pitchFamily="34" charset="0"/>
                  </a:rPr>
                  <a:t>sản phẩm đó là:</a:t>
                </a:r>
                <a:r>
                  <a:rPr lang="en-US" sz="1600" kern="100" smtClean="0">
                    <a:solidFill>
                      <a:schemeClr val="tx1"/>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𝑔</m:t>
                    </m:r>
                    <m:d>
                      <m:dPr>
                        <m:ctrlP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2</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9000</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1</m:t>
                        </m:r>
                      </m:e>
                    </m:d>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600" kern="100">
                  <a:solidFill>
                    <a:schemeClr val="tx1"/>
                  </a:solidFill>
                  <a:effectLst/>
                  <a:latin typeface="Arial" panose="020B0604020202020204" pitchFamily="34" charset="0"/>
                  <a:ea typeface="Aptos"/>
                  <a:cs typeface="Arial" panose="020B0604020202020204" pitchFamily="34" charset="0"/>
                </a:endParaRPr>
              </a:p>
              <a:p>
                <a:pPr algn="just">
                  <a:lnSpc>
                    <a:spcPct val="150000"/>
                  </a:lnSpc>
                  <a:spcBef>
                    <a:spcPts val="800"/>
                  </a:spcBef>
                  <a:spcAft>
                    <a:spcPts val="800"/>
                  </a:spcAft>
                  <a:tabLst>
                    <a:tab pos="1719580" algn="l"/>
                    <a:tab pos="3262630" algn="l"/>
                    <a:tab pos="4806315" algn="l"/>
                  </a:tabLst>
                </a:pPr>
                <a:r>
                  <a:rPr lang="en-US" sz="1600" kern="100">
                    <a:solidFill>
                      <a:schemeClr val="tx1"/>
                    </a:solidFill>
                    <a:latin typeface="Arial" panose="020B0604020202020204" pitchFamily="34" charset="0"/>
                    <a:ea typeface="Aptos"/>
                    <a:cs typeface="Arial" panose="020B0604020202020204" pitchFamily="34" charset="0"/>
                  </a:rPr>
                  <a:t>a) Số tiền lãi doanh nghiêp thu được khi bán hết </a:t>
                </a:r>
                <a14:m>
                  <m:oMath xmlns:m="http://schemas.openxmlformats.org/officeDocument/2006/math">
                    <m:r>
                      <a:rPr lang="en-US" sz="1600" i="1" kern="100">
                        <a:solidFill>
                          <a:schemeClr val="tx1"/>
                        </a:solidFill>
                        <a:latin typeface="Cambria Math" panose="02040503050406030204" pitchFamily="18" charset="0"/>
                        <a:ea typeface="Aptos"/>
                        <a:cs typeface="Times New Roman" panose="02020603050405020304" pitchFamily="18" charset="0"/>
                      </a:rPr>
                      <m:t>𝑥</m:t>
                    </m:r>
                    <m:r>
                      <a:rPr lang="en-US" sz="1600" i="1" kern="100">
                        <a:solidFill>
                          <a:schemeClr val="tx1"/>
                        </a:solidFill>
                        <a:latin typeface="Cambria Math" panose="02040503050406030204" pitchFamily="18" charset="0"/>
                        <a:ea typeface="Aptos"/>
                        <a:cs typeface="Times New Roman" panose="02020603050405020304" pitchFamily="18" charset="0"/>
                      </a:rPr>
                      <m:t> </m:t>
                    </m:r>
                  </m:oMath>
                </a14:m>
                <a:r>
                  <a:rPr lang="en-US" sz="1600" kern="100">
                    <a:solidFill>
                      <a:schemeClr val="tx1"/>
                    </a:solidFill>
                    <a:latin typeface="Arial" panose="020B0604020202020204" pitchFamily="34" charset="0"/>
                    <a:ea typeface="Malgun Gothic" panose="020B0503020000020004" pitchFamily="34" charset="-127"/>
                    <a:cs typeface="Arial" panose="020B0604020202020204" pitchFamily="34" charset="0"/>
                  </a:rPr>
                  <a:t>sản phẩm là:</a:t>
                </a:r>
                <a:r>
                  <a:rPr lang="en-US" sz="1600" kern="100" smtClean="0">
                    <a:solidFill>
                      <a:schemeClr val="tx1"/>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h</m:t>
                    </m:r>
                    <m:d>
                      <m:dPr>
                        <m:ctrlP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e>
                    </m:d>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0</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0001</m:t>
                    </m:r>
                    <m:sSup>
                      <m:sSupPr>
                        <m:ctrlP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e>
                      <m:sup>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1</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8</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1000</m:t>
                    </m:r>
                    <m:r>
                      <a:rPr lang="en-US" sz="160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600" kern="100">
                  <a:solidFill>
                    <a:schemeClr val="tx1"/>
                  </a:solidFill>
                  <a:effectLst/>
                  <a:latin typeface="Arial" panose="020B0604020202020204" pitchFamily="34" charset="0"/>
                  <a:ea typeface="Aptos"/>
                  <a:cs typeface="Arial" panose="020B0604020202020204" pitchFamily="34" charset="0"/>
                </a:endParaRPr>
              </a:p>
              <a:p>
                <a:pPr algn="just">
                  <a:lnSpc>
                    <a:spcPct val="150000"/>
                  </a:lnSpc>
                  <a:spcBef>
                    <a:spcPts val="800"/>
                  </a:spcBef>
                  <a:spcAft>
                    <a:spcPts val="800"/>
                  </a:spcAft>
                  <a:tabLst>
                    <a:tab pos="1719580" algn="l"/>
                    <a:tab pos="3262630" algn="l"/>
                    <a:tab pos="4806315" algn="l"/>
                  </a:tabLst>
                </a:pPr>
                <a:r>
                  <a:rPr lang="en-US" sz="1600" kern="100">
                    <a:solidFill>
                      <a:schemeClr val="tx1"/>
                    </a:solidFill>
                    <a:latin typeface="Arial" panose="020B0604020202020204" pitchFamily="34" charset="0"/>
                    <a:ea typeface="Aptos"/>
                    <a:cs typeface="Arial" panose="020B0604020202020204" pitchFamily="34" charset="0"/>
                  </a:rPr>
                  <a:t>b) Doanh nghiệp cần sản xuất </a:t>
                </a:r>
                <a14:m>
                  <m:oMath xmlns:m="http://schemas.openxmlformats.org/officeDocument/2006/math">
                    <m:r>
                      <a:rPr lang="en-US" sz="1600" i="1" kern="100" smtClean="0">
                        <a:solidFill>
                          <a:schemeClr val="tx1"/>
                        </a:solidFill>
                        <a:latin typeface="Cambria Math" panose="02040503050406030204" pitchFamily="18" charset="0"/>
                        <a:ea typeface="Aptos"/>
                        <a:cs typeface="Arial" panose="020B0604020202020204" pitchFamily="34" charset="0"/>
                      </a:rPr>
                      <m:t>9000</m:t>
                    </m:r>
                  </m:oMath>
                </a14:m>
                <a:r>
                  <a:rPr lang="en-US" sz="1600" kern="100">
                    <a:solidFill>
                      <a:schemeClr val="tx1"/>
                    </a:solidFill>
                    <a:latin typeface="Arial" panose="020B0604020202020204" pitchFamily="34" charset="0"/>
                    <a:ea typeface="Aptos"/>
                    <a:cs typeface="Arial" panose="020B0604020202020204" pitchFamily="34" charset="0"/>
                  </a:rPr>
                  <a:t> sản phẩm để số tiền lãi thu được là lớn nhất.</a:t>
                </a:r>
                <a:endParaRPr lang="en-US" sz="1600" kern="100">
                  <a:solidFill>
                    <a:schemeClr val="tx1"/>
                  </a:solidFill>
                  <a:effectLst/>
                  <a:latin typeface="Arial" panose="020B0604020202020204" pitchFamily="34" charset="0"/>
                  <a:ea typeface="Aptos"/>
                  <a:cs typeface="Arial" panose="020B0604020202020204" pitchFamily="34" charset="0"/>
                </a:endParaRPr>
              </a:p>
              <a:p>
                <a:pPr algn="just">
                  <a:lnSpc>
                    <a:spcPct val="150000"/>
                  </a:lnSpc>
                  <a:spcBef>
                    <a:spcPts val="800"/>
                  </a:spcBef>
                  <a:spcAft>
                    <a:spcPts val="800"/>
                  </a:spcAft>
                  <a:tabLst>
                    <a:tab pos="1719580" algn="l"/>
                    <a:tab pos="3262630" algn="l"/>
                    <a:tab pos="4806315" algn="l"/>
                  </a:tabLst>
                </a:pPr>
                <a:r>
                  <a:rPr lang="en-US" sz="1600" kern="100">
                    <a:solidFill>
                      <a:schemeClr val="tx1"/>
                    </a:solidFill>
                    <a:latin typeface="Arial" panose="020B0604020202020204" pitchFamily="34" charset="0"/>
                    <a:ea typeface="Aptos"/>
                    <a:cs typeface="Arial" panose="020B0604020202020204" pitchFamily="34" charset="0"/>
                  </a:rPr>
                  <a:t>c) Doanh nghiệp cần sản xuất </a:t>
                </a:r>
                <a14:m>
                  <m:oMath xmlns:m="http://schemas.openxmlformats.org/officeDocument/2006/math">
                    <m:r>
                      <a:rPr lang="en-US" sz="1600" i="1" kern="100" smtClean="0">
                        <a:solidFill>
                          <a:schemeClr val="tx1"/>
                        </a:solidFill>
                        <a:latin typeface="Cambria Math" panose="02040503050406030204" pitchFamily="18" charset="0"/>
                        <a:ea typeface="Aptos"/>
                        <a:cs typeface="Arial" panose="020B0604020202020204" pitchFamily="34" charset="0"/>
                      </a:rPr>
                      <m:t>9000</m:t>
                    </m:r>
                  </m:oMath>
                </a14:m>
                <a:r>
                  <a:rPr lang="en-US" sz="1600" kern="100">
                    <a:solidFill>
                      <a:schemeClr val="tx1"/>
                    </a:solidFill>
                    <a:latin typeface="Arial" panose="020B0604020202020204" pitchFamily="34" charset="0"/>
                    <a:ea typeface="Aptos"/>
                    <a:cs typeface="Arial" panose="020B0604020202020204" pitchFamily="34" charset="0"/>
                  </a:rPr>
                  <a:t> sản phẩm để chi phí trung bình là nhỏ nhất.</a:t>
                </a:r>
                <a:endParaRPr lang="en-US" sz="1600" kern="100">
                  <a:solidFill>
                    <a:schemeClr val="tx1"/>
                  </a:solidFill>
                  <a:effectLst/>
                  <a:latin typeface="Arial" panose="020B0604020202020204" pitchFamily="34" charset="0"/>
                  <a:ea typeface="Aptos"/>
                  <a:cs typeface="Arial" panose="020B0604020202020204" pitchFamily="34" charset="0"/>
                </a:endParaRPr>
              </a:p>
              <a:p>
                <a:pPr algn="just">
                  <a:lnSpc>
                    <a:spcPct val="150000"/>
                  </a:lnSpc>
                  <a:spcBef>
                    <a:spcPts val="800"/>
                  </a:spcBef>
                  <a:spcAft>
                    <a:spcPts val="800"/>
                  </a:spcAft>
                  <a:tabLst>
                    <a:tab pos="1719580" algn="l"/>
                    <a:tab pos="3262630" algn="l"/>
                    <a:tab pos="4806315" algn="l"/>
                  </a:tabLst>
                </a:pPr>
                <a:r>
                  <a:rPr lang="en-US" sz="1600" kern="100">
                    <a:solidFill>
                      <a:schemeClr val="tx1"/>
                    </a:solidFill>
                    <a:latin typeface="Arial" panose="020B0604020202020204" pitchFamily="34" charset="0"/>
                    <a:ea typeface="Aptos"/>
                    <a:cs typeface="Arial" panose="020B0604020202020204" pitchFamily="34" charset="0"/>
                  </a:rPr>
                  <a:t>d) Chi phí trung bình nhỏ nhất có thể đạt được là </a:t>
                </a:r>
                <a14:m>
                  <m:oMath xmlns:m="http://schemas.openxmlformats.org/officeDocument/2006/math">
                    <m:r>
                      <a:rPr lang="en-US" sz="1600" i="1" kern="100" smtClean="0">
                        <a:solidFill>
                          <a:schemeClr val="tx1"/>
                        </a:solidFill>
                        <a:latin typeface="Cambria Math" panose="02040503050406030204" pitchFamily="18" charset="0"/>
                        <a:ea typeface="Aptos"/>
                        <a:cs typeface="Arial" panose="020B0604020202020204" pitchFamily="34" charset="0"/>
                      </a:rPr>
                      <m:t>2</m:t>
                    </m:r>
                    <m:r>
                      <a:rPr lang="en-US" sz="1600" i="1" kern="100" smtClean="0">
                        <a:solidFill>
                          <a:schemeClr val="tx1"/>
                        </a:solidFill>
                        <a:latin typeface="Cambria Math" panose="02040503050406030204" pitchFamily="18" charset="0"/>
                        <a:ea typeface="Aptos"/>
                        <a:cs typeface="Arial" panose="020B0604020202020204" pitchFamily="34" charset="0"/>
                      </a:rPr>
                      <m:t>.</m:t>
                    </m:r>
                  </m:oMath>
                </a14:m>
                <a:endParaRPr lang="en-US" sz="1600" kern="100">
                  <a:solidFill>
                    <a:schemeClr val="tx1"/>
                  </a:solidFill>
                  <a:effectLst/>
                  <a:latin typeface="Arial" panose="020B0604020202020204" pitchFamily="34" charset="0"/>
                  <a:ea typeface="Aptos"/>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06113" y="570424"/>
                <a:ext cx="7588030" cy="4503797"/>
              </a:xfrm>
              <a:prstGeom prst="rect">
                <a:avLst/>
              </a:prstGeom>
              <a:blipFill>
                <a:blip r:embed="rId3"/>
                <a:stretch>
                  <a:fillRect l="-482" r="-40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469871" y="2771081"/>
            <a:ext cx="326003" cy="310025"/>
          </a:xfrm>
          <a:prstGeom prst="rect">
            <a:avLst/>
          </a:prstGeom>
        </p:spPr>
      </p:pic>
      <p:pic>
        <p:nvPicPr>
          <p:cNvPr id="10" name="Picture 9"/>
          <p:cNvPicPr>
            <a:picLocks noChangeAspect="1"/>
          </p:cNvPicPr>
          <p:nvPr/>
        </p:nvPicPr>
        <p:blipFill>
          <a:blip r:embed="rId5"/>
          <a:stretch>
            <a:fillRect/>
          </a:stretch>
        </p:blipFill>
        <p:spPr>
          <a:xfrm>
            <a:off x="440911" y="4138573"/>
            <a:ext cx="318052" cy="291048"/>
          </a:xfrm>
          <a:prstGeom prst="rect">
            <a:avLst/>
          </a:prstGeom>
        </p:spPr>
      </p:pic>
      <p:pic>
        <p:nvPicPr>
          <p:cNvPr id="11" name="Picture 10"/>
          <p:cNvPicPr>
            <a:picLocks noChangeAspect="1"/>
          </p:cNvPicPr>
          <p:nvPr/>
        </p:nvPicPr>
        <p:blipFill>
          <a:blip r:embed="rId5"/>
          <a:stretch>
            <a:fillRect/>
          </a:stretch>
        </p:blipFill>
        <p:spPr>
          <a:xfrm>
            <a:off x="441297" y="4671981"/>
            <a:ext cx="318052" cy="291048"/>
          </a:xfrm>
          <a:prstGeom prst="rect">
            <a:avLst/>
          </a:prstGeom>
        </p:spPr>
      </p:pic>
      <p:pic>
        <p:nvPicPr>
          <p:cNvPr id="12" name="Picture 11"/>
          <p:cNvPicPr>
            <a:picLocks noChangeAspect="1"/>
          </p:cNvPicPr>
          <p:nvPr/>
        </p:nvPicPr>
        <p:blipFill>
          <a:blip r:embed="rId4"/>
          <a:stretch>
            <a:fillRect/>
          </a:stretch>
        </p:blipFill>
        <p:spPr>
          <a:xfrm>
            <a:off x="465025" y="3517377"/>
            <a:ext cx="326003" cy="310025"/>
          </a:xfrm>
          <a:prstGeom prst="rect">
            <a:avLst/>
          </a:prstGeom>
        </p:spPr>
      </p:pic>
      <p:sp>
        <p:nvSpPr>
          <p:cNvPr id="13" name="Freeform 9"/>
          <p:cNvSpPr/>
          <p:nvPr/>
        </p:nvSpPr>
        <p:spPr>
          <a:xfrm>
            <a:off x="265597" y="246489"/>
            <a:ext cx="652778" cy="843851"/>
          </a:xfrm>
          <a:custGeom>
            <a:avLst/>
            <a:gdLst/>
            <a:ahLst/>
            <a:cxnLst/>
            <a:rect l="l" t="t" r="r" b="b"/>
            <a:pathLst>
              <a:path w="3050096" h="4114800">
                <a:moveTo>
                  <a:pt x="0" y="0"/>
                </a:moveTo>
                <a:lnTo>
                  <a:pt x="3050095" y="0"/>
                </a:lnTo>
                <a:lnTo>
                  <a:pt x="3050095" y="4114800"/>
                </a:lnTo>
                <a:lnTo>
                  <a:pt x="0" y="4114800"/>
                </a:lnTo>
                <a:lnTo>
                  <a:pt x="0" y="0"/>
                </a:lnTo>
                <a:close/>
              </a:path>
            </a:pathLst>
          </a:custGeom>
          <a:blipFill>
            <a:blip r:embed="rId6"/>
            <a:stretch>
              <a:fillRect/>
            </a:stretch>
          </a:blipFill>
        </p:spPr>
      </p:sp>
    </p:spTree>
    <p:extLst>
      <p:ext uri="{BB962C8B-B14F-4D97-AF65-F5344CB8AC3E}">
        <p14:creationId xmlns:p14="http://schemas.microsoft.com/office/powerpoint/2010/main" val="26382035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sp>
        <p:nvSpPr>
          <p:cNvPr id="6" name="Rectangle 5"/>
          <p:cNvSpPr/>
          <p:nvPr/>
        </p:nvSpPr>
        <p:spPr>
          <a:xfrm>
            <a:off x="1206113" y="122608"/>
            <a:ext cx="283443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Trắc nghiệm đúng sai</a:t>
            </a:r>
          </a:p>
        </p:txBody>
      </p:sp>
      <mc:AlternateContent xmlns:mc="http://schemas.openxmlformats.org/markup-compatibility/2006">
        <mc:Choice xmlns:a14="http://schemas.microsoft.com/office/drawing/2010/main" Requires="a14">
          <p:sp>
            <p:nvSpPr>
              <p:cNvPr id="8" name="Rectangle 7"/>
              <p:cNvSpPr/>
              <p:nvPr/>
            </p:nvSpPr>
            <p:spPr>
              <a:xfrm>
                <a:off x="1206113" y="562473"/>
                <a:ext cx="7588030" cy="4647939"/>
              </a:xfrm>
              <a:prstGeom prst="rect">
                <a:avLst/>
              </a:prstGeom>
            </p:spPr>
            <p:txBody>
              <a:bodyPr wrap="square">
                <a:spAutoFit/>
              </a:bodyPr>
              <a:lstStyle/>
              <a:p>
                <a:pPr lvl="0" algn="just">
                  <a:lnSpc>
                    <a:spcPct val="150000"/>
                  </a:lnSpc>
                  <a:tabLst>
                    <a:tab pos="1719580" algn="l"/>
                    <a:tab pos="3262630" algn="l"/>
                    <a:tab pos="4806315" algn="l"/>
                  </a:tabLst>
                </a:pPr>
                <a:r>
                  <a:rPr lang="en-US" sz="1550" b="1" kern="100" smtClean="0">
                    <a:solidFill>
                      <a:schemeClr val="tx1"/>
                    </a:solidFill>
                    <a:latin typeface="Arial" panose="020B0604020202020204" pitchFamily="34" charset="0"/>
                    <a:ea typeface="Malgun Gothic" panose="020B0503020000020004" pitchFamily="34" charset="-127"/>
                    <a:cs typeface="Arial" panose="020B0604020202020204" pitchFamily="34" charset="0"/>
                  </a:rPr>
                  <a:t>Câu 2: </a:t>
                </a: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Trong </a:t>
                </a:r>
                <a14:m>
                  <m:oMath xmlns:m="http://schemas.openxmlformats.org/officeDocument/2006/math">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25</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 ngày đầu tiên sau khi phát hiện một bệnh dịch, các chuyên gia y tế ước tính số người nhiễm bệnh (kể từ ngày xuất hiện bệnh nhân thứ nhất) đến ngày thứ </a:t>
                </a:r>
                <a14:m>
                  <m:oMath xmlns:m="http://schemas.openxmlformats.org/officeDocument/2006/math">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7</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 là: </a:t>
                </a:r>
                <a14:m>
                  <m:oMath xmlns:m="http://schemas.openxmlformats.org/officeDocument/2006/math">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e>
                    </m:d>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45</m:t>
                    </m:r>
                    <m:sSup>
                      <m:sSupPr>
                        <m:ctrlP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e>
                      <m:sup>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e>
                      <m:sup>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3</m:t>
                        </m:r>
                      </m:sup>
                    </m:sSup>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0</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1</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2</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 </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25</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a:t>
                </a:r>
                <a:endParaRPr lang="en-US" sz="1550" kern="100">
                  <a:solidFill>
                    <a:schemeClr val="tx1"/>
                  </a:solidFill>
                  <a:latin typeface="Arial" panose="020B0604020202020204" pitchFamily="34" charset="0"/>
                  <a:ea typeface="Aptos"/>
                  <a:cs typeface="Arial" panose="020B0604020202020204" pitchFamily="34" charset="0"/>
                </a:endParaRPr>
              </a:p>
              <a:p>
                <a:pPr lvl="0" algn="just">
                  <a:lnSpc>
                    <a:spcPct val="150000"/>
                  </a:lnSpc>
                  <a:tabLst>
                    <a:tab pos="1719580" algn="l"/>
                    <a:tab pos="3262630" algn="l"/>
                    <a:tab pos="4806315" algn="l"/>
                  </a:tabLst>
                </a:pP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Nếu coi </a:t>
                </a:r>
                <a14:m>
                  <m:oMath xmlns:m="http://schemas.openxmlformats.org/officeDocument/2006/math">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e>
                    </m:d>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là hàm số xác định trên đoạn </a:t>
                </a:r>
                <a14:m>
                  <m:oMath xmlns:m="http://schemas.openxmlformats.org/officeDocument/2006/math">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0</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25</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𝑓</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 được xem là tốc độ truyền bệnh (người/ngày) tại thời điểm </a:t>
                </a:r>
                <a14:m>
                  <m:oMath xmlns:m="http://schemas.openxmlformats.org/officeDocument/2006/math">
                    <m:r>
                      <a:rPr lang="en-US" sz="1550" i="1" kern="100">
                        <a:solidFill>
                          <a:schemeClr val="tx1"/>
                        </a:solidFill>
                        <a:latin typeface="Cambria Math" panose="02040503050406030204" pitchFamily="18" charset="0"/>
                        <a:ea typeface="Malgun Gothic" panose="020B0503020000020004" pitchFamily="34" charset="-127"/>
                        <a:cs typeface="Times New Roman" panose="02020603050405020304" pitchFamily="18" charset="0"/>
                      </a:rPr>
                      <m:t>𝑡</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 </a:t>
                </a:r>
                <a:endParaRPr lang="en-US" sz="1550" kern="100">
                  <a:solidFill>
                    <a:schemeClr val="tx1"/>
                  </a:solidFill>
                  <a:latin typeface="Arial" panose="020B0604020202020204" pitchFamily="34" charset="0"/>
                  <a:ea typeface="Aptos"/>
                  <a:cs typeface="Arial" panose="020B0604020202020204" pitchFamily="34" charset="0"/>
                </a:endParaRPr>
              </a:p>
              <a:p>
                <a:pPr lvl="0" algn="just">
                  <a:lnSpc>
                    <a:spcPct val="150000"/>
                  </a:lnSpc>
                  <a:spcBef>
                    <a:spcPts val="600"/>
                  </a:spcBef>
                  <a:spcAft>
                    <a:spcPts val="600"/>
                  </a:spcAft>
                  <a:tabLst>
                    <a:tab pos="1719580" algn="l"/>
                    <a:tab pos="3262630" algn="l"/>
                    <a:tab pos="4806315" algn="l"/>
                  </a:tabLst>
                </a:pP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a) Số người bị nhiễm bệnh (kể từ ngày xuất hiện bệnh nhân đầu tiên) lớn nhất </a:t>
                </a: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là </a:t>
                </a:r>
                <a:r>
                  <a:rPr lang="en-US" sz="1550" kern="100" smtClean="0">
                    <a:solidFill>
                      <a:schemeClr val="tx1"/>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12</m:t>
                    </m:r>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 </m:t>
                    </m:r>
                    <m:r>
                      <a:rPr lang="en-US" sz="1550" i="1" kern="100">
                        <a:solidFill>
                          <a:schemeClr val="tx1"/>
                        </a:solidFill>
                        <a:latin typeface="Cambria Math" panose="02040503050406030204" pitchFamily="18" charset="0"/>
                        <a:ea typeface="Malgun Gothic" panose="020B0503020000020004" pitchFamily="34" charset="-127"/>
                        <a:cs typeface="Arial" panose="020B0604020202020204" pitchFamily="34" charset="0"/>
                      </a:rPr>
                      <m:t>000</m:t>
                    </m:r>
                    <m:r>
                      <a:rPr lang="en-US" sz="1550" i="1" kern="100">
                        <a:solidFill>
                          <a:schemeClr val="tx1"/>
                        </a:solidFill>
                        <a:latin typeface="Cambria Math" panose="02040503050406030204" pitchFamily="18" charset="0"/>
                        <a:ea typeface="Malgun Gothic" panose="020B0503020000020004" pitchFamily="34" charset="-127"/>
                        <a:cs typeface="Arial" panose="020B0604020202020204" pitchFamily="34" charset="0"/>
                      </a:rPr>
                      <m:t> </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người.</a:t>
                </a:r>
                <a:endParaRPr lang="en-US" sz="1550" kern="100">
                  <a:solidFill>
                    <a:schemeClr val="tx1"/>
                  </a:solidFill>
                  <a:latin typeface="Arial" panose="020B0604020202020204" pitchFamily="34" charset="0"/>
                  <a:ea typeface="Aptos"/>
                  <a:cs typeface="Arial" panose="020B0604020202020204" pitchFamily="34" charset="0"/>
                </a:endParaRPr>
              </a:p>
              <a:p>
                <a:pPr lvl="0" algn="just">
                  <a:lnSpc>
                    <a:spcPct val="150000"/>
                  </a:lnSpc>
                  <a:spcBef>
                    <a:spcPts val="600"/>
                  </a:spcBef>
                  <a:spcAft>
                    <a:spcPts val="600"/>
                  </a:spcAft>
                  <a:tabLst>
                    <a:tab pos="1719580" algn="l"/>
                    <a:tab pos="3262630" algn="l"/>
                    <a:tab pos="4806315" algn="l"/>
                  </a:tabLst>
                </a:pP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b) Tốc độ truyền bệnh lớn nhất là </a:t>
                </a:r>
                <a14:m>
                  <m:oMath xmlns:m="http://schemas.openxmlformats.org/officeDocument/2006/math">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675</m:t>
                    </m:r>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 </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người/ngày.</a:t>
                </a:r>
                <a:endParaRPr lang="en-US" sz="1550" kern="100">
                  <a:solidFill>
                    <a:schemeClr val="tx1"/>
                  </a:solidFill>
                  <a:latin typeface="Arial" panose="020B0604020202020204" pitchFamily="34" charset="0"/>
                  <a:ea typeface="Aptos"/>
                  <a:cs typeface="Arial" panose="020B0604020202020204" pitchFamily="34" charset="0"/>
                </a:endParaRPr>
              </a:p>
              <a:p>
                <a:pPr lvl="0" algn="just">
                  <a:lnSpc>
                    <a:spcPct val="150000"/>
                  </a:lnSpc>
                  <a:spcBef>
                    <a:spcPts val="600"/>
                  </a:spcBef>
                  <a:spcAft>
                    <a:spcPts val="600"/>
                  </a:spcAft>
                  <a:tabLst>
                    <a:tab pos="1719580" algn="l"/>
                    <a:tab pos="3262630" algn="l"/>
                    <a:tab pos="4806315" algn="l"/>
                  </a:tabLst>
                </a:pP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c) Sau </a:t>
                </a:r>
                <a14:m>
                  <m:oMath xmlns:m="http://schemas.openxmlformats.org/officeDocument/2006/math">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25</m:t>
                    </m:r>
                  </m:oMath>
                </a14:m>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 ngày kể từ ngày xuất hiện bệnh nhân đầu tiên, số người nhiễm </a:t>
                </a: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bệnh </a:t>
                </a:r>
                <a:r>
                  <a:rPr lang="en-US" sz="1550" kern="100" smtClean="0">
                    <a:solidFill>
                      <a:schemeClr val="tx1"/>
                    </a:solidFill>
                    <a:latin typeface="Arial" panose="020B0604020202020204" pitchFamily="34" charset="0"/>
                    <a:ea typeface="Malgun Gothic" panose="020B0503020000020004" pitchFamily="34" charset="-127"/>
                    <a:cs typeface="Arial" panose="020B0604020202020204" pitchFamily="34" charset="0"/>
                  </a:rPr>
                  <a:t>        lớn </a:t>
                </a: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nhất.</a:t>
                </a:r>
                <a:endParaRPr lang="en-US" sz="1550" kern="100">
                  <a:solidFill>
                    <a:schemeClr val="tx1"/>
                  </a:solidFill>
                  <a:latin typeface="Arial" panose="020B0604020202020204" pitchFamily="34" charset="0"/>
                  <a:ea typeface="Aptos"/>
                  <a:cs typeface="Arial" panose="020B0604020202020204" pitchFamily="34" charset="0"/>
                </a:endParaRPr>
              </a:p>
              <a:p>
                <a:pPr lvl="0" algn="just">
                  <a:lnSpc>
                    <a:spcPct val="150000"/>
                  </a:lnSpc>
                  <a:spcBef>
                    <a:spcPts val="600"/>
                  </a:spcBef>
                  <a:spcAft>
                    <a:spcPts val="600"/>
                  </a:spcAft>
                  <a:tabLst>
                    <a:tab pos="1719580" algn="l"/>
                    <a:tab pos="3262630" algn="l"/>
                    <a:tab pos="4806315" algn="l"/>
                  </a:tabLst>
                </a:pPr>
                <a:r>
                  <a:rPr lang="en-US" sz="1550" kern="100">
                    <a:solidFill>
                      <a:schemeClr val="tx1"/>
                    </a:solidFill>
                    <a:latin typeface="Arial" panose="020B0604020202020204" pitchFamily="34" charset="0"/>
                    <a:ea typeface="Malgun Gothic" panose="020B0503020000020004" pitchFamily="34" charset="-127"/>
                    <a:cs typeface="Arial" panose="020B0604020202020204" pitchFamily="34" charset="0"/>
                  </a:rPr>
                  <a:t>d) Tốc độ truyền bệnh lớn nhất đạt được tại ngày thứ </a:t>
                </a:r>
                <a14:m>
                  <m:oMath xmlns:m="http://schemas.openxmlformats.org/officeDocument/2006/math">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25</m:t>
                    </m:r>
                    <m:r>
                      <a:rPr lang="en-US" sz="1550" i="1" kern="100" smtClean="0">
                        <a:solidFill>
                          <a:schemeClr val="tx1"/>
                        </a:solidFill>
                        <a:latin typeface="Cambria Math" panose="02040503050406030204" pitchFamily="18" charset="0"/>
                        <a:ea typeface="Malgun Gothic" panose="020B0503020000020004" pitchFamily="34" charset="-127"/>
                        <a:cs typeface="Arial" panose="020B0604020202020204" pitchFamily="34" charset="0"/>
                      </a:rPr>
                      <m:t>.</m:t>
                    </m:r>
                  </m:oMath>
                </a14:m>
                <a:endParaRPr lang="en-US" sz="1550" kern="100">
                  <a:solidFill>
                    <a:schemeClr val="tx1"/>
                  </a:solidFill>
                  <a:latin typeface="Arial" panose="020B0604020202020204" pitchFamily="34" charset="0"/>
                  <a:ea typeface="Aptos"/>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06113" y="562473"/>
                <a:ext cx="7588030" cy="4647939"/>
              </a:xfrm>
              <a:prstGeom prst="rect">
                <a:avLst/>
              </a:prstGeom>
              <a:blipFill>
                <a:blip r:embed="rId3"/>
                <a:stretch>
                  <a:fillRect l="-402" r="-321"/>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464405" y="3363423"/>
            <a:ext cx="326003" cy="310025"/>
          </a:xfrm>
          <a:prstGeom prst="rect">
            <a:avLst/>
          </a:prstGeom>
        </p:spPr>
      </p:pic>
      <p:pic>
        <p:nvPicPr>
          <p:cNvPr id="10" name="Picture 9"/>
          <p:cNvPicPr>
            <a:picLocks noChangeAspect="1"/>
          </p:cNvPicPr>
          <p:nvPr/>
        </p:nvPicPr>
        <p:blipFill>
          <a:blip r:embed="rId5"/>
          <a:stretch>
            <a:fillRect/>
          </a:stretch>
        </p:blipFill>
        <p:spPr>
          <a:xfrm>
            <a:off x="446762" y="2748765"/>
            <a:ext cx="318052" cy="291048"/>
          </a:xfrm>
          <a:prstGeom prst="rect">
            <a:avLst/>
          </a:prstGeom>
        </p:spPr>
      </p:pic>
      <p:pic>
        <p:nvPicPr>
          <p:cNvPr id="11" name="Picture 10"/>
          <p:cNvPicPr>
            <a:picLocks noChangeAspect="1"/>
          </p:cNvPicPr>
          <p:nvPr/>
        </p:nvPicPr>
        <p:blipFill>
          <a:blip r:embed="rId5"/>
          <a:stretch>
            <a:fillRect/>
          </a:stretch>
        </p:blipFill>
        <p:spPr>
          <a:xfrm>
            <a:off x="456813" y="4744415"/>
            <a:ext cx="318052" cy="291048"/>
          </a:xfrm>
          <a:prstGeom prst="rect">
            <a:avLst/>
          </a:prstGeom>
        </p:spPr>
      </p:pic>
      <p:pic>
        <p:nvPicPr>
          <p:cNvPr id="12" name="Picture 11"/>
          <p:cNvPicPr>
            <a:picLocks noChangeAspect="1"/>
          </p:cNvPicPr>
          <p:nvPr/>
        </p:nvPicPr>
        <p:blipFill>
          <a:blip r:embed="rId4"/>
          <a:stretch>
            <a:fillRect/>
          </a:stretch>
        </p:blipFill>
        <p:spPr>
          <a:xfrm>
            <a:off x="462666" y="4094878"/>
            <a:ext cx="326003" cy="310025"/>
          </a:xfrm>
          <a:prstGeom prst="rect">
            <a:avLst/>
          </a:prstGeom>
        </p:spPr>
      </p:pic>
      <p:sp>
        <p:nvSpPr>
          <p:cNvPr id="13" name="Freeform 9"/>
          <p:cNvSpPr/>
          <p:nvPr/>
        </p:nvSpPr>
        <p:spPr>
          <a:xfrm>
            <a:off x="265597" y="246489"/>
            <a:ext cx="652778" cy="843851"/>
          </a:xfrm>
          <a:custGeom>
            <a:avLst/>
            <a:gdLst/>
            <a:ahLst/>
            <a:cxnLst/>
            <a:rect l="l" t="t" r="r" b="b"/>
            <a:pathLst>
              <a:path w="3050096" h="4114800">
                <a:moveTo>
                  <a:pt x="0" y="0"/>
                </a:moveTo>
                <a:lnTo>
                  <a:pt x="3050095" y="0"/>
                </a:lnTo>
                <a:lnTo>
                  <a:pt x="3050095" y="4114800"/>
                </a:lnTo>
                <a:lnTo>
                  <a:pt x="0" y="4114800"/>
                </a:lnTo>
                <a:lnTo>
                  <a:pt x="0" y="0"/>
                </a:lnTo>
                <a:close/>
              </a:path>
            </a:pathLst>
          </a:custGeom>
          <a:blipFill>
            <a:blip r:embed="rId6"/>
            <a:stretch>
              <a:fillRect/>
            </a:stretch>
          </a:blipFill>
        </p:spPr>
      </p:sp>
    </p:spTree>
    <p:extLst>
      <p:ext uri="{BB962C8B-B14F-4D97-AF65-F5344CB8AC3E}">
        <p14:creationId xmlns:p14="http://schemas.microsoft.com/office/powerpoint/2010/main" val="2887494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sp>
        <p:nvSpPr>
          <p:cNvPr id="7" name="Rounded Rectangle 6"/>
          <p:cNvSpPr/>
          <p:nvPr/>
        </p:nvSpPr>
        <p:spPr>
          <a:xfrm>
            <a:off x="412694" y="315907"/>
            <a:ext cx="8334796" cy="509678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9" name="Rectangle 8"/>
          <p:cNvSpPr/>
          <p:nvPr/>
        </p:nvSpPr>
        <p:spPr>
          <a:xfrm>
            <a:off x="2600947" y="689263"/>
            <a:ext cx="3942106" cy="477054"/>
          </a:xfrm>
          <a:prstGeom prst="rect">
            <a:avLst/>
          </a:prstGeom>
        </p:spPr>
        <p:txBody>
          <a:bodyPr wrap="none">
            <a:spAutoFit/>
          </a:bodyPr>
          <a:lstStyle/>
          <a:p>
            <a:pPr algn="ctr" defTabSz="457200">
              <a:buClrTx/>
              <a:defRPr/>
            </a:pPr>
            <a:r>
              <a:rPr lang="en-US" sz="2500" b="1">
                <a:solidFill>
                  <a:srgbClr val="1F497D"/>
                </a:solidFill>
                <a:latin typeface="Arial" panose="020B0604020202020204" pitchFamily="34" charset="0"/>
                <a:ea typeface="+mn-ea"/>
                <a:cs typeface="Arial" panose="020B0604020202020204" pitchFamily="34" charset="0"/>
              </a:rPr>
              <a:t>Trắc nghiệm trả lời ngắn</a:t>
            </a:r>
          </a:p>
        </p:txBody>
      </p:sp>
      <mc:AlternateContent xmlns:mc="http://schemas.openxmlformats.org/markup-compatibility/2006">
        <mc:Choice xmlns:a14="http://schemas.microsoft.com/office/drawing/2010/main" Requires="a14">
          <p:sp>
            <p:nvSpPr>
              <p:cNvPr id="11" name="Rectangle 10"/>
              <p:cNvSpPr/>
              <p:nvPr/>
            </p:nvSpPr>
            <p:spPr>
              <a:xfrm>
                <a:off x="571500" y="1459461"/>
                <a:ext cx="8001000" cy="1816844"/>
              </a:xfrm>
              <a:prstGeom prst="rect">
                <a:avLst/>
              </a:prstGeom>
            </p:spPr>
            <p:txBody>
              <a:bodyPr wrap="square">
                <a:spAutoFit/>
              </a:bodyPr>
              <a:lstStyle/>
              <a:p>
                <a:pPr algn="just">
                  <a:lnSpc>
                    <a:spcPct val="160000"/>
                  </a:lnSpc>
                  <a:tabLst>
                    <a:tab pos="1719580" algn="l"/>
                    <a:tab pos="3262630" algn="l"/>
                    <a:tab pos="4806315" algn="l"/>
                  </a:tabLst>
                </a:pPr>
                <a:r>
                  <a:rPr lang="en-US" sz="1800" b="1" kern="100">
                    <a:latin typeface="+mj-lt"/>
                    <a:ea typeface="Malgun Gothic" panose="020B0503020000020004" pitchFamily="34" charset="-127"/>
                    <a:cs typeface="Times New Roman" panose="02020603050405020304" pitchFamily="18" charset="0"/>
                  </a:rPr>
                  <a:t>Câu 1: </a:t>
                </a:r>
                <a:r>
                  <a:rPr lang="en-US" sz="1800" kern="100">
                    <a:effectLst/>
                    <a:latin typeface="+mj-lt"/>
                    <a:ea typeface="Malgun Gothic" panose="020B0503020000020004" pitchFamily="34" charset="-127"/>
                    <a:cs typeface="Times New Roman" panose="02020603050405020304" pitchFamily="18" charset="0"/>
                  </a:rPr>
                  <a:t>Trên một cánh đồng, người ta dự định rào một đồng cỏ có dạng hình chữ nhật với diện tích </a:t>
                </a:r>
                <a14:m>
                  <m:oMath xmlns:m="http://schemas.openxmlformats.org/officeDocument/2006/math">
                    <m:r>
                      <a:rPr lang="en-US" sz="1800" i="1" kern="100">
                        <a:effectLst/>
                        <a:latin typeface="+mj-lt"/>
                        <a:ea typeface="Malgun Gothic" panose="020B0503020000020004" pitchFamily="34" charset="-127"/>
                        <a:cs typeface="Times New Roman" panose="02020603050405020304" pitchFamily="18" charset="0"/>
                      </a:rPr>
                      <m:t>80000</m:t>
                    </m:r>
                    <m:r>
                      <a:rPr lang="en-US" sz="1800" i="1" kern="100">
                        <a:effectLst/>
                        <a:latin typeface="+mj-lt"/>
                        <a:ea typeface="Malgun Gothic" panose="020B0503020000020004" pitchFamily="34" charset="-127"/>
                        <a:cs typeface="Times New Roman" panose="02020603050405020304" pitchFamily="18" charset="0"/>
                      </a:rPr>
                      <m:t> </m:t>
                    </m:r>
                    <m:sSup>
                      <m:sSupPr>
                        <m:ctrlPr>
                          <a:rPr lang="en-US" sz="1800" i="1" kern="100">
                            <a:effectLst/>
                            <a:latin typeface="+mj-lt"/>
                            <a:ea typeface="Malgun Gothic" panose="020B0503020000020004" pitchFamily="34" charset="-127"/>
                            <a:cs typeface="Times New Roman" panose="02020603050405020304" pitchFamily="18" charset="0"/>
                          </a:rPr>
                        </m:ctrlPr>
                      </m:sSupPr>
                      <m:e>
                        <m:r>
                          <a:rPr lang="en-US" sz="1800" i="1" kern="100">
                            <a:effectLst/>
                            <a:latin typeface="+mj-lt"/>
                            <a:ea typeface="Malgun Gothic" panose="020B0503020000020004" pitchFamily="34" charset="-127"/>
                            <a:cs typeface="Times New Roman" panose="02020603050405020304" pitchFamily="18" charset="0"/>
                          </a:rPr>
                          <m:t>𝑚</m:t>
                        </m:r>
                      </m:e>
                      <m:sup>
                        <m:r>
                          <a:rPr lang="en-US" sz="1800" i="1" kern="100">
                            <a:effectLst/>
                            <a:latin typeface="+mj-lt"/>
                            <a:ea typeface="Malgun Gothic" panose="020B0503020000020004" pitchFamily="34" charset="-127"/>
                            <a:cs typeface="Times New Roman" panose="02020603050405020304" pitchFamily="18" charset="0"/>
                          </a:rPr>
                          <m:t>2</m:t>
                        </m:r>
                      </m:sup>
                    </m:sSup>
                  </m:oMath>
                </a14:m>
                <a:r>
                  <a:rPr lang="en-US" sz="1800" kern="100">
                    <a:effectLst/>
                    <a:latin typeface="+mj-lt"/>
                    <a:ea typeface="Malgun Gothic" panose="020B0503020000020004" pitchFamily="34" charset="-127"/>
                    <a:cs typeface="Times New Roman" panose="02020603050405020304" pitchFamily="18" charset="0"/>
                  </a:rPr>
                  <a:t> và tiếp giáp với một bờ sông thẳng. Gọi </a:t>
                </a:r>
                <a14:m>
                  <m:oMath xmlns:m="http://schemas.openxmlformats.org/officeDocument/2006/math">
                    <m:r>
                      <a:rPr lang="en-US" sz="1800" i="1" kern="100">
                        <a:effectLst/>
                        <a:latin typeface="+mj-lt"/>
                        <a:ea typeface="Malgun Gothic" panose="020B0503020000020004" pitchFamily="34" charset="-127"/>
                        <a:cs typeface="Times New Roman" panose="02020603050405020304" pitchFamily="18" charset="0"/>
                      </a:rPr>
                      <m:t>𝑥</m:t>
                    </m:r>
                    <m:r>
                      <a:rPr lang="en-US" sz="1800" i="1" kern="100">
                        <a:effectLst/>
                        <a:latin typeface="+mj-lt"/>
                        <a:ea typeface="Malgun Gothic" panose="020B0503020000020004" pitchFamily="34" charset="-127"/>
                        <a:cs typeface="Times New Roman" panose="02020603050405020304" pitchFamily="18" charset="0"/>
                      </a:rPr>
                      <m:t>,</m:t>
                    </m:r>
                    <m:r>
                      <a:rPr lang="en-US" sz="1800" i="1" kern="100">
                        <a:effectLst/>
                        <a:latin typeface="+mj-lt"/>
                        <a:ea typeface="Malgun Gothic" panose="020B0503020000020004" pitchFamily="34" charset="-127"/>
                        <a:cs typeface="Times New Roman" panose="02020603050405020304" pitchFamily="18" charset="0"/>
                      </a:rPr>
                      <m:t>𝑦</m:t>
                    </m:r>
                    <m:r>
                      <a:rPr lang="en-US" sz="1800" i="1" kern="100">
                        <a:effectLst/>
                        <a:latin typeface="+mj-lt"/>
                        <a:ea typeface="Malgun Gothic" panose="020B0503020000020004" pitchFamily="34" charset="-127"/>
                        <a:cs typeface="Times New Roman" panose="02020603050405020304" pitchFamily="18" charset="0"/>
                      </a:rPr>
                      <m:t> (</m:t>
                    </m:r>
                    <m:r>
                      <a:rPr lang="en-US" sz="1800" i="1" kern="100">
                        <a:effectLst/>
                        <a:latin typeface="+mj-lt"/>
                        <a:ea typeface="Malgun Gothic" panose="020B0503020000020004" pitchFamily="34" charset="-127"/>
                        <a:cs typeface="Times New Roman" panose="02020603050405020304" pitchFamily="18" charset="0"/>
                      </a:rPr>
                      <m:t>𝑥</m:t>
                    </m:r>
                    <m:r>
                      <a:rPr lang="en-US" sz="1800" i="1" kern="100">
                        <a:effectLst/>
                        <a:latin typeface="+mj-lt"/>
                        <a:ea typeface="Malgun Gothic" panose="020B0503020000020004" pitchFamily="34" charset="-127"/>
                        <a:cs typeface="Times New Roman" panose="02020603050405020304" pitchFamily="18" charset="0"/>
                      </a:rPr>
                      <m:t>&gt;</m:t>
                    </m:r>
                    <m:r>
                      <a:rPr lang="en-US" sz="1800" i="1" kern="100">
                        <a:effectLst/>
                        <a:latin typeface="+mj-lt"/>
                        <a:ea typeface="Malgun Gothic" panose="020B0503020000020004" pitchFamily="34" charset="-127"/>
                        <a:cs typeface="Times New Roman" panose="02020603050405020304" pitchFamily="18" charset="0"/>
                      </a:rPr>
                      <m:t>𝑦</m:t>
                    </m:r>
                    <m:r>
                      <a:rPr lang="en-US" sz="1800" i="1" kern="100">
                        <a:effectLst/>
                        <a:latin typeface="+mj-lt"/>
                        <a:ea typeface="Malgun Gothic" panose="020B0503020000020004" pitchFamily="34" charset="-127"/>
                        <a:cs typeface="Times New Roman" panose="02020603050405020304" pitchFamily="18" charset="0"/>
                      </a:rPr>
                      <m:t>&gt;</m:t>
                    </m:r>
                    <m:r>
                      <a:rPr lang="en-US" sz="1800" i="1" kern="100">
                        <a:effectLst/>
                        <a:latin typeface="+mj-lt"/>
                        <a:ea typeface="Malgun Gothic" panose="020B0503020000020004" pitchFamily="34" charset="-127"/>
                        <a:cs typeface="Times New Roman" panose="02020603050405020304" pitchFamily="18" charset="0"/>
                      </a:rPr>
                      <m:t>0</m:t>
                    </m:r>
                    <m:r>
                      <a:rPr lang="en-US" sz="1800" i="1" kern="100">
                        <a:effectLst/>
                        <a:latin typeface="+mj-lt"/>
                        <a:ea typeface="Malgun Gothic" panose="020B0503020000020004" pitchFamily="34" charset="-127"/>
                        <a:cs typeface="Times New Roman" panose="02020603050405020304" pitchFamily="18" charset="0"/>
                      </a:rPr>
                      <m:t>) </m:t>
                    </m:r>
                  </m:oMath>
                </a14:m>
                <a:r>
                  <a:rPr lang="en-US" sz="1800" kern="100">
                    <a:effectLst/>
                    <a:latin typeface="+mj-lt"/>
                    <a:ea typeface="Malgun Gothic" panose="020B0503020000020004" pitchFamily="34" charset="-127"/>
                    <a:cs typeface="Times New Roman" panose="02020603050405020304" pitchFamily="18" charset="0"/>
                  </a:rPr>
                  <a:t>lần lượt là chiều dài và chiều rộng của hàng rào để độ dài của hàng rào cần dựng là nhỏ nhất. Giá trị của </a:t>
                </a:r>
                <a14:m>
                  <m:oMath xmlns:m="http://schemas.openxmlformats.org/officeDocument/2006/math">
                    <m:r>
                      <a:rPr lang="en-US" sz="1800" i="1" kern="100">
                        <a:effectLst/>
                        <a:latin typeface="+mj-lt"/>
                        <a:ea typeface="Malgun Gothic" panose="020B0503020000020004" pitchFamily="34" charset="-127"/>
                        <a:cs typeface="Times New Roman" panose="02020603050405020304" pitchFamily="18" charset="0"/>
                      </a:rPr>
                      <m:t>𝑥</m:t>
                    </m:r>
                  </m:oMath>
                </a14:m>
                <a:r>
                  <a:rPr lang="en-US" sz="1800" kern="100">
                    <a:effectLst/>
                    <a:latin typeface="+mj-lt"/>
                    <a:ea typeface="Malgun Gothic" panose="020B0503020000020004" pitchFamily="34" charset="-127"/>
                    <a:cs typeface="Times New Roman" panose="02020603050405020304" pitchFamily="18" charset="0"/>
                  </a:rPr>
                  <a:t> là bao nhiêu?</a:t>
                </a:r>
                <a:endParaRPr lang="en-US" sz="1800" kern="100">
                  <a:effectLst/>
                  <a:latin typeface="+mj-lt"/>
                  <a:ea typeface="Aptos"/>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571500" y="1459461"/>
                <a:ext cx="8001000" cy="1816844"/>
              </a:xfrm>
              <a:prstGeom prst="rect">
                <a:avLst/>
              </a:prstGeom>
              <a:blipFill>
                <a:blip r:embed="rId3"/>
                <a:stretch>
                  <a:fillRect l="-686" r="-610" b="-4027"/>
                </a:stretch>
              </a:blipFill>
            </p:spPr>
            <p:txBody>
              <a:bodyPr/>
              <a:lstStyle/>
              <a:p>
                <a:r>
                  <a:rPr lang="en-US">
                    <a:noFill/>
                  </a:rPr>
                  <a:t> </a:t>
                </a:r>
              </a:p>
            </p:txBody>
          </p:sp>
        </mc:Fallback>
      </mc:AlternateContent>
      <p:sp>
        <p:nvSpPr>
          <p:cNvPr id="12" name="Rectangle 11"/>
          <p:cNvSpPr/>
          <p:nvPr/>
        </p:nvSpPr>
        <p:spPr>
          <a:xfrm>
            <a:off x="579592" y="4010585"/>
            <a:ext cx="8001000" cy="584775"/>
          </a:xfrm>
          <a:prstGeom prst="rect">
            <a:avLst/>
          </a:prstGeom>
        </p:spPr>
        <p:txBody>
          <a:bodyPr wrap="square">
            <a:spAutoFit/>
          </a:bodyPr>
          <a:lstStyle/>
          <a:p>
            <a:pPr algn="ctr" defTabSz="457200">
              <a:lnSpc>
                <a:spcPct val="200000"/>
              </a:lnSpc>
              <a:spcBef>
                <a:spcPts val="600"/>
              </a:spcBef>
              <a:spcAft>
                <a:spcPts val="600"/>
              </a:spcAft>
              <a:buClrTx/>
              <a:defRPr/>
            </a:pPr>
            <a:r>
              <a:rPr lang="en-US" sz="1600" kern="1200">
                <a:latin typeface="Arial" panose="020B0604020202020204" pitchFamily="34" charset="0"/>
                <a:ea typeface="Times New Roman" panose="02020603050405020304" pitchFamily="18" charset="0"/>
                <a:cs typeface="Times New Roman" panose="02020603050405020304" pitchFamily="18" charset="0"/>
              </a:rPr>
              <a:t>..</a:t>
            </a:r>
            <a:r>
              <a:rPr lang="vi-VN" sz="1600" kern="1200">
                <a:latin typeface="Arial" panose="020B0604020202020204" pitchFamily="34" charset="0"/>
                <a:ea typeface="Times New Roman" panose="02020603050405020304" pitchFamily="18" charset="0"/>
                <a:cs typeface="Times New Roman" panose="02020603050405020304" pitchFamily="18" charset="0"/>
              </a:rPr>
              <a:t>........</a:t>
            </a:r>
            <a:r>
              <a:rPr lang="en-US" sz="1600" kern="1200">
                <a:latin typeface="Arial" panose="020B0604020202020204" pitchFamily="34" charset="0"/>
                <a:ea typeface="Times New Roman" panose="02020603050405020304" pitchFamily="18" charset="0"/>
                <a:cs typeface="Times New Roman" panose="02020603050405020304" pitchFamily="18" charset="0"/>
              </a:rPr>
              <a:t>.....</a:t>
            </a:r>
            <a:r>
              <a:rPr lang="vi-VN" sz="1600" kern="1200">
                <a:latin typeface="Arial" panose="020B0604020202020204" pitchFamily="34" charset="0"/>
                <a:ea typeface="Times New Roman" panose="02020603050405020304" pitchFamily="18" charset="0"/>
                <a:cs typeface="Times New Roman" panose="02020603050405020304" pitchFamily="18" charset="0"/>
              </a:rPr>
              <a:t>...........</a:t>
            </a:r>
            <a:r>
              <a:rPr lang="en-US" sz="1600" kern="1200">
                <a:latin typeface="Arial" panose="020B0604020202020204" pitchFamily="34" charset="0"/>
                <a:ea typeface="Times New Roman" panose="02020603050405020304" pitchFamily="18" charset="0"/>
                <a:cs typeface="Times New Roman" panose="02020603050405020304" pitchFamily="18" charset="0"/>
              </a:rPr>
              <a:t>....</a:t>
            </a:r>
            <a:r>
              <a:rPr lang="vi-VN" sz="1600" kern="1200">
                <a:latin typeface="Arial" panose="020B0604020202020204" pitchFamily="34" charset="0"/>
                <a:ea typeface="Times New Roman" panose="02020603050405020304" pitchFamily="18" charset="0"/>
                <a:cs typeface="Times New Roman" panose="02020603050405020304" pitchFamily="18" charset="0"/>
              </a:rPr>
              <a:t>.....................</a:t>
            </a:r>
            <a:r>
              <a:rPr lang="en-US" sz="1600" kern="1200">
                <a:latin typeface="Arial" panose="020B0604020202020204" pitchFamily="34" charset="0"/>
                <a:ea typeface="Times New Roman" panose="02020603050405020304" pitchFamily="18" charset="0"/>
                <a:cs typeface="Times New Roman" panose="02020603050405020304" pitchFamily="18" charset="0"/>
              </a:rPr>
              <a:t>...........</a:t>
            </a:r>
            <a:r>
              <a:rPr lang="vi-VN" sz="1600" kern="1200">
                <a:latin typeface="Arial" panose="020B0604020202020204" pitchFamily="34" charset="0"/>
                <a:ea typeface="Times New Roman" panose="02020603050405020304" pitchFamily="18" charset="0"/>
                <a:cs typeface="Times New Roman" panose="02020603050405020304" pitchFamily="18" charset="0"/>
              </a:rPr>
              <a:t>...........................................</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a:t>
            </a:r>
            <a:r>
              <a:rPr lang="vi-VN" sz="1600" kern="1200">
                <a:latin typeface="Arial" panose="020B0604020202020204" pitchFamily="34" charset="0"/>
                <a:ea typeface="Times New Roman" panose="02020603050405020304" pitchFamily="18" charset="0"/>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p:sp>
        <p:nvSpPr>
          <p:cNvPr id="14" name="Rectangle 13"/>
          <p:cNvSpPr/>
          <p:nvPr/>
        </p:nvSpPr>
        <p:spPr>
          <a:xfrm>
            <a:off x="3295098" y="3862594"/>
            <a:ext cx="2569988" cy="384721"/>
          </a:xfrm>
          <a:prstGeom prst="rect">
            <a:avLst/>
          </a:prstGeom>
        </p:spPr>
        <p:txBody>
          <a:bodyPr wrap="square">
            <a:spAutoFit/>
          </a:bodyPr>
          <a:lstStyle/>
          <a:p>
            <a:pPr algn="ctr" defTabSz="457200">
              <a:buClrTx/>
              <a:defRPr/>
            </a:pPr>
            <a:r>
              <a:rPr lang="en-US" sz="1900" b="1">
                <a:solidFill>
                  <a:srgbClr val="C00000"/>
                </a:solidFill>
                <a:ea typeface="Calibri" panose="020F0502020204030204" pitchFamily="34" charset="0"/>
                <a:cs typeface="Times New Roman" panose="02020603050405020304" pitchFamily="18" charset="0"/>
              </a:rPr>
              <a:t>400</a:t>
            </a:r>
            <a:endParaRPr lang="en-US" sz="1900" b="1">
              <a:solidFill>
                <a:srgbClr val="C00000"/>
              </a:solidFill>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rot="14790265">
            <a:off x="7678981" y="-448588"/>
            <a:ext cx="1460119" cy="1588146"/>
          </a:xfrm>
          <a:prstGeom prst="rect">
            <a:avLst/>
          </a:prstGeom>
        </p:spPr>
      </p:pic>
    </p:spTree>
    <p:extLst>
      <p:ext uri="{BB962C8B-B14F-4D97-AF65-F5344CB8AC3E}">
        <p14:creationId xmlns:p14="http://schemas.microsoft.com/office/powerpoint/2010/main" val="15232479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sp>
        <p:nvSpPr>
          <p:cNvPr id="7" name="Rounded Rectangle 6"/>
          <p:cNvSpPr/>
          <p:nvPr/>
        </p:nvSpPr>
        <p:spPr>
          <a:xfrm>
            <a:off x="412694" y="315907"/>
            <a:ext cx="8334796" cy="509678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9" name="Rectangle 8"/>
          <p:cNvSpPr/>
          <p:nvPr/>
        </p:nvSpPr>
        <p:spPr>
          <a:xfrm>
            <a:off x="2600947" y="635635"/>
            <a:ext cx="3942106" cy="4770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sym typeface="Arial"/>
              </a:rPr>
              <a:t>Trắc nghiệm trả lời ngắn</a:t>
            </a:r>
          </a:p>
        </p:txBody>
      </p:sp>
      <mc:AlternateContent xmlns:mc="http://schemas.openxmlformats.org/markup-compatibility/2006">
        <mc:Choice xmlns:a14="http://schemas.microsoft.com/office/drawing/2010/main" Requires="a14">
          <p:sp>
            <p:nvSpPr>
              <p:cNvPr id="11" name="Rectangle 10"/>
              <p:cNvSpPr/>
              <p:nvPr/>
            </p:nvSpPr>
            <p:spPr>
              <a:xfrm>
                <a:off x="571500" y="1456270"/>
                <a:ext cx="8001000" cy="1363707"/>
              </a:xfrm>
              <a:prstGeom prst="rect">
                <a:avLst/>
              </a:prstGeom>
            </p:spPr>
            <p:txBody>
              <a:bodyPr wrap="square">
                <a:spAutoFit/>
              </a:bodyPr>
              <a:lstStyle/>
              <a:p>
                <a:pPr algn="just">
                  <a:lnSpc>
                    <a:spcPct val="160000"/>
                  </a:lnSpc>
                  <a:tabLst>
                    <a:tab pos="1719580" algn="l"/>
                    <a:tab pos="3262630" algn="l"/>
                    <a:tab pos="4806315" algn="l"/>
                  </a:tabLst>
                </a:pPr>
                <a:r>
                  <a:rPr lang="en-US" sz="1800" b="1" kern="100">
                    <a:latin typeface="+mj-lt"/>
                    <a:ea typeface="Malgun Gothic" panose="020B0503020000020004" pitchFamily="34" charset="-127"/>
                    <a:cs typeface="Times New Roman" panose="02020603050405020304" pitchFamily="18" charset="0"/>
                  </a:rPr>
                  <a:t>Câu 2: </a:t>
                </a:r>
                <a:r>
                  <a:rPr lang="en-US" sz="1800" kern="100">
                    <a:effectLst/>
                    <a:latin typeface="+mj-lt"/>
                    <a:ea typeface="Malgun Gothic" panose="020B0503020000020004" pitchFamily="34" charset="-127"/>
                    <a:cs typeface="Times New Roman" panose="02020603050405020304" pitchFamily="18" charset="0"/>
                  </a:rPr>
                  <a:t>Tại một xưởng sản xuất, chi phí để sản xuất </a:t>
                </a:r>
                <a14:m>
                  <m:oMath xmlns:m="http://schemas.openxmlformats.org/officeDocument/2006/math">
                    <m:r>
                      <a:rPr lang="en-US" sz="1800" i="1" kern="100">
                        <a:effectLst/>
                        <a:latin typeface="+mj-lt"/>
                        <a:ea typeface="Malgun Gothic" panose="020B0503020000020004" pitchFamily="34" charset="-127"/>
                        <a:cs typeface="Times New Roman" panose="02020603050405020304" pitchFamily="18" charset="0"/>
                      </a:rPr>
                      <m:t>𝑥</m:t>
                    </m:r>
                    <m:r>
                      <a:rPr lang="en-US" sz="1800" i="1" kern="100">
                        <a:effectLst/>
                        <a:latin typeface="+mj-lt"/>
                        <a:ea typeface="Malgun Gothic" panose="020B0503020000020004" pitchFamily="34" charset="-127"/>
                        <a:cs typeface="Times New Roman" panose="02020603050405020304" pitchFamily="18" charset="0"/>
                      </a:rPr>
                      <m:t> </m:t>
                    </m:r>
                  </m:oMath>
                </a14:m>
                <a:r>
                  <a:rPr lang="en-US" sz="1800" kern="100">
                    <a:effectLst/>
                    <a:latin typeface="+mj-lt"/>
                    <a:ea typeface="Malgun Gothic" panose="020B0503020000020004" pitchFamily="34" charset="-127"/>
                    <a:cs typeface="Times New Roman" panose="02020603050405020304" pitchFamily="18" charset="0"/>
                  </a:rPr>
                  <a:t>sản phẩm mỗi tháng là</a:t>
                </a:r>
                <a:r>
                  <a:rPr lang="en-US" sz="1800" kern="100" smtClean="0">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800" i="1" kern="100">
                        <a:effectLst/>
                        <a:latin typeface="+mj-lt"/>
                        <a:ea typeface="Malgun Gothic" panose="020B0503020000020004" pitchFamily="34" charset="-127"/>
                        <a:cs typeface="Times New Roman" panose="02020603050405020304" pitchFamily="18" charset="0"/>
                      </a:rPr>
                      <m:t>𝐶</m:t>
                    </m:r>
                    <m:d>
                      <m:dPr>
                        <m:ctrlPr>
                          <a:rPr lang="en-US" sz="1800" i="1" kern="100">
                            <a:effectLst/>
                            <a:latin typeface="+mj-lt"/>
                            <a:ea typeface="Malgun Gothic" panose="020B0503020000020004" pitchFamily="34" charset="-127"/>
                            <a:cs typeface="Times New Roman" panose="02020603050405020304" pitchFamily="18" charset="0"/>
                          </a:rPr>
                        </m:ctrlPr>
                      </m:dPr>
                      <m:e>
                        <m:r>
                          <a:rPr lang="en-US" sz="1800" i="1" kern="100">
                            <a:effectLst/>
                            <a:latin typeface="+mj-lt"/>
                            <a:ea typeface="Malgun Gothic" panose="020B0503020000020004" pitchFamily="34" charset="-127"/>
                            <a:cs typeface="Times New Roman" panose="02020603050405020304" pitchFamily="18" charset="0"/>
                          </a:rPr>
                          <m:t>𝑥</m:t>
                        </m:r>
                      </m:e>
                    </m:d>
                    <m:r>
                      <a:rPr lang="en-US" sz="1800" i="1" kern="100">
                        <a:effectLst/>
                        <a:latin typeface="+mj-lt"/>
                        <a:ea typeface="Malgun Gothic" panose="020B0503020000020004" pitchFamily="34" charset="-127"/>
                        <a:cs typeface="Times New Roman" panose="02020603050405020304" pitchFamily="18" charset="0"/>
                      </a:rPr>
                      <m:t>=</m:t>
                    </m:r>
                    <m:r>
                      <a:rPr lang="en-US" sz="1800" i="1" kern="100">
                        <a:effectLst/>
                        <a:latin typeface="+mj-lt"/>
                        <a:ea typeface="Malgun Gothic" panose="020B0503020000020004" pitchFamily="34" charset="-127"/>
                        <a:cs typeface="Times New Roman" panose="02020603050405020304" pitchFamily="18" charset="0"/>
                      </a:rPr>
                      <m:t>5000</m:t>
                    </m:r>
                    <m:r>
                      <a:rPr lang="en-US" sz="1800" i="1" kern="100">
                        <a:effectLst/>
                        <a:latin typeface="+mj-lt"/>
                        <a:ea typeface="Malgun Gothic" panose="020B0503020000020004" pitchFamily="34" charset="-127"/>
                        <a:cs typeface="Times New Roman" panose="02020603050405020304" pitchFamily="18" charset="0"/>
                      </a:rPr>
                      <m:t>+</m:t>
                    </m:r>
                    <m:r>
                      <a:rPr lang="en-US" sz="1800" i="1" kern="100">
                        <a:effectLst/>
                        <a:latin typeface="+mj-lt"/>
                        <a:ea typeface="Malgun Gothic" panose="020B0503020000020004" pitchFamily="34" charset="-127"/>
                        <a:cs typeface="Times New Roman" panose="02020603050405020304" pitchFamily="18" charset="0"/>
                      </a:rPr>
                      <m:t>50</m:t>
                    </m:r>
                    <m:r>
                      <a:rPr lang="en-US" sz="1800" i="1" kern="100">
                        <a:effectLst/>
                        <a:latin typeface="+mj-lt"/>
                        <a:ea typeface="Malgun Gothic" panose="020B0503020000020004" pitchFamily="34" charset="-127"/>
                        <a:cs typeface="Times New Roman" panose="02020603050405020304" pitchFamily="18" charset="0"/>
                      </a:rPr>
                      <m:t>𝑥</m:t>
                    </m:r>
                    <m:r>
                      <a:rPr lang="en-US" sz="1800" i="1" kern="100">
                        <a:effectLst/>
                        <a:latin typeface="+mj-lt"/>
                        <a:ea typeface="Malgun Gothic" panose="020B0503020000020004" pitchFamily="34" charset="-127"/>
                        <a:cs typeface="Times New Roman" panose="02020603050405020304" pitchFamily="18" charset="0"/>
                      </a:rPr>
                      <m:t>+</m:t>
                    </m:r>
                    <m:r>
                      <a:rPr lang="en-US" sz="1800" i="1" kern="100">
                        <a:effectLst/>
                        <a:latin typeface="+mj-lt"/>
                        <a:ea typeface="Malgun Gothic" panose="020B0503020000020004" pitchFamily="34" charset="-127"/>
                        <a:cs typeface="Times New Roman" panose="02020603050405020304" pitchFamily="18" charset="0"/>
                      </a:rPr>
                      <m:t>0</m:t>
                    </m:r>
                    <m:r>
                      <a:rPr lang="en-US" sz="1800" i="1" kern="100">
                        <a:effectLst/>
                        <a:latin typeface="+mj-lt"/>
                        <a:ea typeface="Malgun Gothic" panose="020B0503020000020004" pitchFamily="34" charset="-127"/>
                        <a:cs typeface="Times New Roman" panose="02020603050405020304" pitchFamily="18" charset="0"/>
                      </a:rPr>
                      <m:t>,</m:t>
                    </m:r>
                    <m:r>
                      <a:rPr lang="en-US" sz="1800" i="1" kern="100">
                        <a:effectLst/>
                        <a:latin typeface="+mj-lt"/>
                        <a:ea typeface="Malgun Gothic" panose="020B0503020000020004" pitchFamily="34" charset="-127"/>
                        <a:cs typeface="Times New Roman" panose="02020603050405020304" pitchFamily="18" charset="0"/>
                      </a:rPr>
                      <m:t>005</m:t>
                    </m:r>
                    <m:sSup>
                      <m:sSupPr>
                        <m:ctrlPr>
                          <a:rPr lang="en-US" sz="1800" i="1" kern="100">
                            <a:effectLst/>
                            <a:latin typeface="+mj-lt"/>
                            <a:ea typeface="Malgun Gothic" panose="020B0503020000020004" pitchFamily="34" charset="-127"/>
                            <a:cs typeface="Times New Roman" panose="02020603050405020304" pitchFamily="18" charset="0"/>
                          </a:rPr>
                        </m:ctrlPr>
                      </m:sSupPr>
                      <m:e>
                        <m:r>
                          <a:rPr lang="en-US" sz="1800" i="1" kern="100">
                            <a:effectLst/>
                            <a:latin typeface="+mj-lt"/>
                            <a:ea typeface="Malgun Gothic" panose="020B0503020000020004" pitchFamily="34" charset="-127"/>
                            <a:cs typeface="Times New Roman" panose="02020603050405020304" pitchFamily="18" charset="0"/>
                          </a:rPr>
                          <m:t>𝑥</m:t>
                        </m:r>
                      </m:e>
                      <m:sup>
                        <m:r>
                          <a:rPr lang="en-US" sz="1800" i="1" kern="100">
                            <a:effectLst/>
                            <a:latin typeface="+mj-lt"/>
                            <a:ea typeface="Malgun Gothic" panose="020B0503020000020004" pitchFamily="34" charset="-127"/>
                            <a:cs typeface="Times New Roman" panose="02020603050405020304" pitchFamily="18" charset="0"/>
                          </a:rPr>
                          <m:t>2</m:t>
                        </m:r>
                      </m:sup>
                    </m:sSup>
                  </m:oMath>
                </a14:m>
                <a:r>
                  <a:rPr lang="en-US" sz="1800" kern="100">
                    <a:effectLst/>
                    <a:latin typeface="+mj-lt"/>
                    <a:ea typeface="Malgun Gothic" panose="020B0503020000020004" pitchFamily="34" charset="-127"/>
                    <a:cs typeface="Times New Roman" panose="02020603050405020304" pitchFamily="18" charset="0"/>
                  </a:rPr>
                  <a:t> (nghìn đồng). Mỗi tháng xưởng sản xuất bao nhiêu sản phẩm thì chi phí trung bình để sản xuất một sản phẩm thấp nhất?</a:t>
                </a:r>
                <a:endParaRPr lang="en-US" sz="1800" kern="100">
                  <a:effectLst/>
                  <a:latin typeface="+mj-lt"/>
                  <a:ea typeface="Aptos"/>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571500" y="1456270"/>
                <a:ext cx="8001000" cy="1363707"/>
              </a:xfrm>
              <a:prstGeom prst="rect">
                <a:avLst/>
              </a:prstGeom>
              <a:blipFill>
                <a:blip r:embed="rId3"/>
                <a:stretch>
                  <a:fillRect l="-686" r="-610" b="-6250"/>
                </a:stretch>
              </a:blipFill>
            </p:spPr>
            <p:txBody>
              <a:bodyPr/>
              <a:lstStyle/>
              <a:p>
                <a:r>
                  <a:rPr lang="en-US">
                    <a:noFill/>
                  </a:rPr>
                  <a:t> </a:t>
                </a:r>
              </a:p>
            </p:txBody>
          </p:sp>
        </mc:Fallback>
      </mc:AlternateContent>
      <p:sp>
        <p:nvSpPr>
          <p:cNvPr id="12" name="Rectangle 11"/>
          <p:cNvSpPr/>
          <p:nvPr/>
        </p:nvSpPr>
        <p:spPr>
          <a:xfrm>
            <a:off x="571500" y="3666545"/>
            <a:ext cx="8001000" cy="584775"/>
          </a:xfrm>
          <a:prstGeom prst="rect">
            <a:avLst/>
          </a:prstGeom>
        </p:spPr>
        <p:txBody>
          <a:bodyPr wrap="square">
            <a:spAutoFit/>
          </a:bodyPr>
          <a:lstStyle/>
          <a:p>
            <a:pPr marL="0" marR="0" lvl="0" indent="0" algn="ctr" defTabSz="457200" rtl="0" eaLnBrk="1" fontAlgn="auto" latinLnBrk="0" hangingPunct="1">
              <a:lnSpc>
                <a:spcPct val="200000"/>
              </a:lnSpc>
              <a:spcBef>
                <a:spcPts val="600"/>
              </a:spcBef>
              <a:spcAft>
                <a:spcPts val="600"/>
              </a:spcAft>
              <a:buClrTx/>
              <a:buSzTx/>
              <a:buFont typeface="Arial"/>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4" name="Rectangle 13"/>
          <p:cNvSpPr/>
          <p:nvPr/>
        </p:nvSpPr>
        <p:spPr>
          <a:xfrm>
            <a:off x="3497786" y="3474184"/>
            <a:ext cx="2164612" cy="384721"/>
          </a:xfrm>
          <a:prstGeom prst="rect">
            <a:avLst/>
          </a:prstGeom>
        </p:spPr>
        <p:txBody>
          <a:bodyPr wrap="square">
            <a:spAutoFit/>
          </a:bodyPr>
          <a:lstStyle/>
          <a:p>
            <a:pPr lvl="0" algn="ctr" defTabSz="457200">
              <a:buClrTx/>
              <a:defRPr/>
            </a:pPr>
            <a:r>
              <a:rPr lang="en-US" sz="1900" b="1">
                <a:solidFill>
                  <a:srgbClr val="C00000"/>
                </a:solidFill>
                <a:ea typeface="Calibri" panose="020F0502020204030204" pitchFamily="34" charset="0"/>
                <a:cs typeface="Times New Roman" panose="02020603050405020304" pitchFamily="18" charset="0"/>
              </a:rPr>
              <a:t>1000</a:t>
            </a:r>
            <a:endParaRPr kumimoji="0" lang="en-US" sz="1900" b="1" i="0" u="none"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p:cNvPicPr>
            <a:picLocks noChangeAspect="1"/>
          </p:cNvPicPr>
          <p:nvPr/>
        </p:nvPicPr>
        <p:blipFill>
          <a:blip r:embed="rId4"/>
          <a:stretch>
            <a:fillRect/>
          </a:stretch>
        </p:blipFill>
        <p:spPr>
          <a:xfrm rot="14790265">
            <a:off x="7678981" y="-448588"/>
            <a:ext cx="1460119" cy="1588146"/>
          </a:xfrm>
          <a:prstGeom prst="rect">
            <a:avLst/>
          </a:prstGeom>
        </p:spPr>
      </p:pic>
    </p:spTree>
    <p:extLst>
      <p:ext uri="{BB962C8B-B14F-4D97-AF65-F5344CB8AC3E}">
        <p14:creationId xmlns:p14="http://schemas.microsoft.com/office/powerpoint/2010/main" val="415200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80" name="Rectangle 79"/>
          <p:cNvSpPr/>
          <p:nvPr/>
        </p:nvSpPr>
        <p:spPr>
          <a:xfrm>
            <a:off x="636102"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11" name="Rectangle 10"/>
          <p:cNvSpPr/>
          <p:nvPr/>
        </p:nvSpPr>
        <p:spPr>
          <a:xfrm>
            <a:off x="515779" y="316078"/>
            <a:ext cx="5606724" cy="3143938"/>
          </a:xfrm>
          <a:prstGeom prst="rect">
            <a:avLst/>
          </a:prstGeom>
        </p:spPr>
        <p:txBody>
          <a:bodyPr wrap="square">
            <a:spAutoFit/>
          </a:bodyPr>
          <a:lstStyle/>
          <a:p>
            <a:pPr algn="just">
              <a:lnSpc>
                <a:spcPct val="170000"/>
              </a:lnSpc>
            </a:pPr>
            <a:r>
              <a:rPr lang="fr-FR" sz="1700" b="1" smtClean="0">
                <a:solidFill>
                  <a:srgbClr val="D51460"/>
                </a:solidFill>
                <a:ea typeface="Calibri" panose="020F0502020204030204" pitchFamily="34" charset="0"/>
                <a:cs typeface="Times New Roman" panose="02020603050405020304" pitchFamily="18" charset="0"/>
              </a:rPr>
              <a:t>Bài </a:t>
            </a:r>
            <a:r>
              <a:rPr lang="fr-FR" sz="1700" b="1" smtClean="0">
                <a:solidFill>
                  <a:srgbClr val="D51460"/>
                </a:solidFill>
                <a:ea typeface="Calibri" panose="020F0502020204030204" pitchFamily="34" charset="0"/>
                <a:cs typeface="Times New Roman" panose="02020603050405020304" pitchFamily="18" charset="0"/>
              </a:rPr>
              <a:t>2.6 </a:t>
            </a:r>
            <a:r>
              <a:rPr lang="fr-FR" sz="1700" b="1">
                <a:solidFill>
                  <a:srgbClr val="D51460"/>
                </a:solidFill>
                <a:ea typeface="Calibri" panose="020F0502020204030204" pitchFamily="34" charset="0"/>
                <a:cs typeface="Times New Roman" panose="02020603050405020304" pitchFamily="18" charset="0"/>
              </a:rPr>
              <a:t>(SGK – </a:t>
            </a:r>
            <a:r>
              <a:rPr lang="fr-FR" sz="1700" b="1" smtClean="0">
                <a:solidFill>
                  <a:srgbClr val="D51460"/>
                </a:solidFill>
                <a:ea typeface="Calibri" panose="020F0502020204030204" pitchFamily="34" charset="0"/>
                <a:cs typeface="Times New Roman" panose="02020603050405020304" pitchFamily="18" charset="0"/>
              </a:rPr>
              <a:t>tr.42) </a:t>
            </a:r>
            <a:r>
              <a:rPr lang="vi-VN" sz="1700">
                <a:latin typeface="Arial" panose="020B0604020202020204" pitchFamily="34" charset="0"/>
              </a:rPr>
              <a:t>Một cửa sổ có dạng phía dưới là hình chữ nhật, phía trên là nửa hình tròn </a:t>
            </a:r>
            <a:r>
              <a:rPr lang="vi-VN" sz="1700">
                <a:latin typeface="Arial" panose="020B0604020202020204" pitchFamily="34" charset="0"/>
              </a:rPr>
              <a:t>có </a:t>
            </a:r>
            <a:r>
              <a:rPr lang="vi-VN" sz="1700" smtClean="0">
                <a:latin typeface="Arial" panose="020B0604020202020204" pitchFamily="34" charset="0"/>
              </a:rPr>
              <a:t>đường</a:t>
            </a:r>
            <a:r>
              <a:rPr lang="en-US" sz="1700">
                <a:latin typeface="Arial" panose="020B0604020202020204" pitchFamily="34" charset="0"/>
              </a:rPr>
              <a:t> </a:t>
            </a:r>
            <a:r>
              <a:rPr lang="vi-VN" sz="1700" smtClean="0">
                <a:latin typeface="Arial" panose="020B0604020202020204" pitchFamily="34" charset="0"/>
              </a:rPr>
              <a:t>kính </a:t>
            </a:r>
            <a:r>
              <a:rPr lang="vi-VN" sz="1700">
                <a:latin typeface="Arial" panose="020B0604020202020204" pitchFamily="34" charset="0"/>
              </a:rPr>
              <a:t>bằng chiều rộng của hình chữ nhật (H.2.17). Biết độ dài mép ngoài của cửa </a:t>
            </a:r>
            <a:r>
              <a:rPr lang="vi-VN" sz="1700">
                <a:latin typeface="Arial" panose="020B0604020202020204" pitchFamily="34" charset="0"/>
              </a:rPr>
              <a:t>sổ</a:t>
            </a:r>
            <a:r>
              <a:rPr lang="vi-VN" sz="1700" smtClean="0">
                <a:latin typeface="Arial" panose="020B0604020202020204" pitchFamily="34" charset="0"/>
              </a:rPr>
              <a:t>,</a:t>
            </a:r>
            <a:r>
              <a:rPr lang="en-US" sz="1700" smtClean="0">
                <a:latin typeface="Arial" panose="020B0604020202020204" pitchFamily="34" charset="0"/>
              </a:rPr>
              <a:t> </a:t>
            </a:r>
            <a:r>
              <a:rPr lang="vi-VN" sz="1700" smtClean="0">
                <a:latin typeface="Arial" panose="020B0604020202020204" pitchFamily="34" charset="0"/>
              </a:rPr>
              <a:t>phần </a:t>
            </a:r>
            <a:r>
              <a:rPr lang="vi-VN" sz="1700">
                <a:latin typeface="Arial" panose="020B0604020202020204" pitchFamily="34" charset="0"/>
              </a:rPr>
              <a:t>sát tường (kể cả phần nửa đường tròn phía trên) là 10 m. Hãy tính </a:t>
            </a:r>
            <a:r>
              <a:rPr lang="vi-VN" sz="1700">
                <a:latin typeface="Arial" panose="020B0604020202020204" pitchFamily="34" charset="0"/>
              </a:rPr>
              <a:t>các </a:t>
            </a:r>
            <a:r>
              <a:rPr lang="vi-VN" sz="1700" smtClean="0">
                <a:latin typeface="Arial" panose="020B0604020202020204" pitchFamily="34" charset="0"/>
              </a:rPr>
              <a:t>kích</a:t>
            </a:r>
            <a:r>
              <a:rPr lang="en-US" sz="1700" smtClean="0">
                <a:latin typeface="Arial" panose="020B0604020202020204" pitchFamily="34" charset="0"/>
              </a:rPr>
              <a:t> </a:t>
            </a:r>
            <a:r>
              <a:rPr lang="vi-VN" sz="1700" smtClean="0">
                <a:latin typeface="Arial" panose="020B0604020202020204" pitchFamily="34" charset="0"/>
              </a:rPr>
              <a:t>thước </a:t>
            </a:r>
            <a:r>
              <a:rPr lang="vi-VN" sz="1700">
                <a:latin typeface="Arial" panose="020B0604020202020204" pitchFamily="34" charset="0"/>
              </a:rPr>
              <a:t>của hình chữ nhật để cửa sổ có diện tích lớn nhất (kết quả làm tròn đến </a:t>
            </a:r>
            <a:r>
              <a:rPr lang="vi-VN" sz="1700">
                <a:latin typeface="Arial" panose="020B0604020202020204" pitchFamily="34" charset="0"/>
              </a:rPr>
              <a:t>chữ </a:t>
            </a:r>
            <a:r>
              <a:rPr lang="vi-VN" sz="1700" smtClean="0">
                <a:latin typeface="Arial" panose="020B0604020202020204" pitchFamily="34" charset="0"/>
              </a:rPr>
              <a:t>số</a:t>
            </a:r>
            <a:r>
              <a:rPr lang="en-US" sz="1700" smtClean="0">
                <a:latin typeface="Arial" panose="020B0604020202020204" pitchFamily="34" charset="0"/>
              </a:rPr>
              <a:t> </a:t>
            </a:r>
            <a:r>
              <a:rPr lang="vi-VN" sz="1700" smtClean="0">
                <a:latin typeface="Arial" panose="020B0604020202020204" pitchFamily="34" charset="0"/>
              </a:rPr>
              <a:t>thập </a:t>
            </a:r>
            <a:r>
              <a:rPr lang="vi-VN" sz="1700">
                <a:latin typeface="Arial" panose="020B0604020202020204" pitchFamily="34" charset="0"/>
              </a:rPr>
              <a:t>phân thứ hai của </a:t>
            </a:r>
            <a:r>
              <a:rPr lang="vi-VN" sz="1700">
                <a:latin typeface="Arial" panose="020B0604020202020204" pitchFamily="34" charset="0"/>
              </a:rPr>
              <a:t>mét</a:t>
            </a:r>
            <a:r>
              <a:rPr lang="vi-VN" sz="1700" smtClean="0">
                <a:latin typeface="Arial" panose="020B0604020202020204" pitchFamily="34" charset="0"/>
              </a:rPr>
              <a:t>).</a:t>
            </a:r>
            <a:endParaRPr lang="en-US" sz="1700">
              <a:latin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79452" y="486024"/>
            <a:ext cx="2108189" cy="4396077"/>
          </a:xfrm>
          <a:prstGeom prst="rect">
            <a:avLst/>
          </a:prstGeom>
        </p:spPr>
      </p:pic>
      <p:pic>
        <p:nvPicPr>
          <p:cNvPr id="4" name="Picture 3"/>
          <p:cNvPicPr>
            <a:picLocks noChangeAspect="1"/>
          </p:cNvPicPr>
          <p:nvPr/>
        </p:nvPicPr>
        <p:blipFill>
          <a:blip r:embed="rId5"/>
          <a:stretch>
            <a:fillRect/>
          </a:stretch>
        </p:blipFill>
        <p:spPr>
          <a:xfrm>
            <a:off x="515779" y="3973983"/>
            <a:ext cx="914845" cy="908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80" name="Rectangle 79"/>
          <p:cNvSpPr/>
          <p:nvPr/>
        </p:nvSpPr>
        <p:spPr>
          <a:xfrm>
            <a:off x="636102"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5" name="Rectangle 4"/>
          <p:cNvSpPr/>
          <p:nvPr/>
        </p:nvSpPr>
        <p:spPr>
          <a:xfrm>
            <a:off x="683808" y="409317"/>
            <a:ext cx="697627"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683808" y="901898"/>
                <a:ext cx="7765448" cy="3825150"/>
              </a:xfrm>
              <a:prstGeom prst="rect">
                <a:avLst/>
              </a:prstGeom>
            </p:spPr>
            <p:txBody>
              <a:bodyPr wrap="square">
                <a:spAutoFit/>
              </a:bodyPr>
              <a:lstStyle/>
              <a:p>
                <a:pPr algn="just">
                  <a:lnSpc>
                    <a:spcPct val="160000"/>
                  </a:lnSpc>
                </a:pPr>
                <a:r>
                  <a:rPr lang="fr-FR" sz="1700" kern="100" smtClean="0">
                    <a:latin typeface="+mj-lt"/>
                    <a:ea typeface="Georgia" panose="02040502050405020303" pitchFamily="18" charset="0"/>
                    <a:cs typeface="Times New Roman" panose="02020603050405020304" pitchFamily="18" charset="0"/>
                  </a:rPr>
                  <a:t>Kí hiệu </a:t>
                </a:r>
                <a14:m>
                  <m:oMath xmlns:m="http://schemas.openxmlformats.org/officeDocument/2006/math">
                    <m:r>
                      <a:rPr lang="fr-FR" sz="1700" kern="100">
                        <a:effectLst/>
                        <a:latin typeface="+mj-lt"/>
                        <a:ea typeface="Aptos"/>
                        <a:cs typeface="Times New Roman" panose="02020603050405020304" pitchFamily="18" charset="0"/>
                      </a:rPr>
                      <m:t>2</m:t>
                    </m:r>
                    <m:r>
                      <a:rPr lang="en-US" sz="1700" i="1" kern="100">
                        <a:effectLst/>
                        <a:latin typeface="+mj-lt"/>
                        <a:ea typeface="Aptos"/>
                        <a:cs typeface="Times New Roman" panose="02020603050405020304" pitchFamily="18" charset="0"/>
                      </a:rPr>
                      <m:t>𝑥</m:t>
                    </m:r>
                  </m:oMath>
                </a14:m>
                <a:r>
                  <a:rPr lang="fr-FR" sz="1700" kern="100">
                    <a:effectLst/>
                    <a:latin typeface="+mj-lt"/>
                    <a:ea typeface="Georgia" panose="02040502050405020303" pitchFamily="18" charset="0"/>
                    <a:cs typeface="Times New Roman" panose="02020603050405020304" pitchFamily="18" charset="0"/>
                  </a:rPr>
                  <a:t> là chiều rộng của hình chữ nhật, </a:t>
                </a:r>
                <a14:m>
                  <m:oMath xmlns:m="http://schemas.openxmlformats.org/officeDocument/2006/math">
                    <m:r>
                      <a:rPr lang="en-US" sz="1700" i="1" kern="100">
                        <a:effectLst/>
                        <a:latin typeface="+mj-lt"/>
                        <a:ea typeface="Aptos"/>
                        <a:cs typeface="Times New Roman" panose="02020603050405020304" pitchFamily="18" charset="0"/>
                      </a:rPr>
                      <m:t>𝑦</m:t>
                    </m:r>
                  </m:oMath>
                </a14:m>
                <a:r>
                  <a:rPr lang="fr-FR" sz="1700" kern="100">
                    <a:effectLst/>
                    <a:latin typeface="+mj-lt"/>
                    <a:ea typeface="Georgia" panose="02040502050405020303" pitchFamily="18" charset="0"/>
                    <a:cs typeface="Times New Roman" panose="02020603050405020304" pitchFamily="18" charset="0"/>
                  </a:rPr>
                  <a:t> là chiều dài của hình chữ nhật (tính bằng mét</a:t>
                </a:r>
                <a:r>
                  <a:rPr lang="fr-FR" sz="1700" kern="100">
                    <a:effectLst/>
                    <a:latin typeface="+mj-lt"/>
                    <a:ea typeface="Georgia" panose="02040502050405020303" pitchFamily="18" charset="0"/>
                    <a:cs typeface="Times New Roman" panose="02020603050405020304" pitchFamily="18" charset="0"/>
                  </a:rPr>
                  <a:t>). </a:t>
                </a:r>
                <a:endParaRPr lang="fr-FR" sz="1700" kern="100" smtClean="0">
                  <a:effectLst/>
                  <a:latin typeface="+mj-lt"/>
                  <a:ea typeface="Georgia" panose="02040502050405020303" pitchFamily="18" charset="0"/>
                  <a:cs typeface="Times New Roman" panose="02020603050405020304" pitchFamily="18" charset="0"/>
                </a:endParaRPr>
              </a:p>
              <a:p>
                <a:pPr algn="just">
                  <a:lnSpc>
                    <a:spcPct val="160000"/>
                  </a:lnSpc>
                </a:pPr>
                <a:r>
                  <a:rPr lang="fr-FR" sz="1700" kern="100" smtClean="0">
                    <a:effectLst/>
                    <a:latin typeface="+mj-lt"/>
                    <a:ea typeface="Georgia" panose="02040502050405020303" pitchFamily="18" charset="0"/>
                    <a:cs typeface="Times New Roman" panose="02020603050405020304" pitchFamily="18" charset="0"/>
                  </a:rPr>
                  <a:t>Khi </a:t>
                </a:r>
                <a:r>
                  <a:rPr lang="fr-FR" sz="1700" kern="100">
                    <a:effectLst/>
                    <a:latin typeface="+mj-lt"/>
                    <a:ea typeface="Georgia" panose="02040502050405020303" pitchFamily="18" charset="0"/>
                    <a:cs typeface="Times New Roman" panose="02020603050405020304" pitchFamily="18" charset="0"/>
                  </a:rPr>
                  <a:t>đó độ dài mép ngoài của cửa sổ là </a:t>
                </a:r>
                <a14:m>
                  <m:oMath xmlns:m="http://schemas.openxmlformats.org/officeDocument/2006/math">
                    <m:r>
                      <a:rPr lang="fr-FR" sz="1700" kern="100">
                        <a:effectLst/>
                        <a:latin typeface="+mj-lt"/>
                        <a:ea typeface="Aptos"/>
                        <a:cs typeface="Times New Roman" panose="02020603050405020304" pitchFamily="18" charset="0"/>
                      </a:rPr>
                      <m:t>2</m:t>
                    </m:r>
                    <m:r>
                      <a:rPr lang="en-US" sz="1700" i="1" kern="100">
                        <a:effectLst/>
                        <a:latin typeface="+mj-lt"/>
                        <a:ea typeface="Aptos"/>
                        <a:cs typeface="Times New Roman" panose="02020603050405020304" pitchFamily="18" charset="0"/>
                      </a:rPr>
                      <m:t>𝑥</m:t>
                    </m:r>
                    <m:r>
                      <a:rPr lang="fr-FR" sz="1700" kern="100">
                        <a:effectLst/>
                        <a:latin typeface="+mj-lt"/>
                        <a:ea typeface="Aptos"/>
                        <a:cs typeface="Times New Roman" panose="02020603050405020304" pitchFamily="18" charset="0"/>
                      </a:rPr>
                      <m:t>+</m:t>
                    </m:r>
                    <m:r>
                      <a:rPr lang="fr-FR" sz="1700" kern="100">
                        <a:effectLst/>
                        <a:latin typeface="+mj-lt"/>
                        <a:ea typeface="Aptos"/>
                        <a:cs typeface="Times New Roman" panose="02020603050405020304" pitchFamily="18" charset="0"/>
                      </a:rPr>
                      <m:t>2</m:t>
                    </m:r>
                    <m:r>
                      <a:rPr lang="en-US" sz="1700" i="1" kern="100">
                        <a:effectLst/>
                        <a:latin typeface="+mj-lt"/>
                        <a:ea typeface="Aptos"/>
                        <a:cs typeface="Times New Roman" panose="02020603050405020304" pitchFamily="18" charset="0"/>
                      </a:rPr>
                      <m:t>𝑦</m:t>
                    </m:r>
                    <m:r>
                      <a:rPr lang="fr-FR"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𝜋</m:t>
                    </m:r>
                    <m:r>
                      <a:rPr lang="en-US" sz="1700" i="1" kern="100">
                        <a:effectLst/>
                        <a:latin typeface="+mj-lt"/>
                        <a:ea typeface="Aptos"/>
                        <a:cs typeface="Times New Roman" panose="02020603050405020304" pitchFamily="18" charset="0"/>
                      </a:rPr>
                      <m:t>𝑥</m:t>
                    </m:r>
                    <m:r>
                      <a:rPr lang="fr-FR" sz="1700" kern="100">
                        <a:effectLst/>
                        <a:latin typeface="+mj-lt"/>
                        <a:ea typeface="Aptos"/>
                        <a:cs typeface="Times New Roman" panose="02020603050405020304" pitchFamily="18" charset="0"/>
                      </a:rPr>
                      <m:t>( </m:t>
                    </m:r>
                    <m:r>
                      <m:rPr>
                        <m:sty m:val="p"/>
                      </m:rPr>
                      <a:rPr lang="fr-FR" sz="1700" kern="100">
                        <a:effectLst/>
                        <a:latin typeface="+mj-lt"/>
                        <a:ea typeface="Aptos"/>
                        <a:cs typeface="Times New Roman" panose="02020603050405020304" pitchFamily="18" charset="0"/>
                      </a:rPr>
                      <m:t>m</m:t>
                    </m:r>
                    <m:r>
                      <a:rPr lang="fr-FR" sz="1700" kern="100">
                        <a:effectLst/>
                        <a:latin typeface="+mj-lt"/>
                        <a:ea typeface="Aptos"/>
                        <a:cs typeface="Times New Roman" panose="02020603050405020304" pitchFamily="18" charset="0"/>
                      </a:rPr>
                      <m:t>)</m:t>
                    </m:r>
                  </m:oMath>
                </a14:m>
                <a:r>
                  <a:rPr lang="fr-FR" sz="1700" kern="100">
                    <a:effectLst/>
                    <a:latin typeface="+mj-lt"/>
                    <a:ea typeface="Aptos"/>
                    <a:cs typeface="Times New Roman" panose="02020603050405020304" pitchFamily="18" charset="0"/>
                  </a:rPr>
                  <a:t>.</a:t>
                </a:r>
                <a:endParaRPr lang="en-US" sz="1700" kern="100">
                  <a:effectLst/>
                  <a:latin typeface="+mj-lt"/>
                  <a:ea typeface="Aptos"/>
                  <a:cs typeface="Times New Roman" panose="02020603050405020304" pitchFamily="18" charset="0"/>
                </a:endParaRPr>
              </a:p>
              <a:p>
                <a:pPr algn="just">
                  <a:lnSpc>
                    <a:spcPct val="160000"/>
                  </a:lnSpc>
                </a:pPr>
                <a:r>
                  <a:rPr lang="fr-FR" sz="1700" kern="100">
                    <a:effectLst/>
                    <a:latin typeface="+mj-lt"/>
                    <a:ea typeface="Georgia" panose="02040502050405020303" pitchFamily="18" charset="0"/>
                    <a:cs typeface="Times New Roman" panose="02020603050405020304" pitchFamily="18" charset="0"/>
                  </a:rPr>
                  <a:t>Từ giả thiết ta có:</a:t>
                </a:r>
                <a:r>
                  <a:rPr lang="en-US" sz="1700" kern="100" smtClean="0">
                    <a:latin typeface="+mj-lt"/>
                    <a:ea typeface="Georgia" panose="02040502050405020303" pitchFamily="18" charset="0"/>
                    <a:cs typeface="Times New Roman" panose="02020603050405020304" pitchFamily="18" charset="0"/>
                  </a:rPr>
                  <a:t> </a:t>
                </a:r>
                <a14:m>
                  <m:oMath xmlns:m="http://schemas.openxmlformats.org/officeDocument/2006/math">
                    <m:r>
                      <a:rPr lang="en-US" sz="1700" kern="100">
                        <a:effectLst/>
                        <a:latin typeface="+mj-lt"/>
                        <a:ea typeface="Aptos"/>
                        <a:cs typeface="Times New Roman" panose="02020603050405020304" pitchFamily="18" charset="0"/>
                      </a:rPr>
                      <m:t>2</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2</m:t>
                    </m:r>
                    <m:r>
                      <a:rPr lang="en-US" sz="1700" i="1" kern="100">
                        <a:effectLst/>
                        <a:latin typeface="+mj-lt"/>
                        <a:ea typeface="Aptos"/>
                        <a:cs typeface="Times New Roman" panose="02020603050405020304" pitchFamily="18" charset="0"/>
                      </a:rPr>
                      <m:t>𝑦</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𝜋</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10</m:t>
                    </m:r>
                    <m:r>
                      <m:rPr>
                        <m:nor/>
                      </m:rPr>
                      <a:rPr lang="en-US" sz="1700" b="0" i="0" kern="100" smtClean="0">
                        <a:effectLst/>
                        <a:latin typeface="+mj-lt"/>
                        <a:ea typeface="Aptos"/>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T</m:t>
                    </m:r>
                    <m:r>
                      <m:rPr>
                        <m:nor/>
                      </m:rPr>
                      <a:rPr lang="en-US" sz="1700" kern="100">
                        <a:ea typeface="Georgia" panose="02040502050405020303" pitchFamily="18" charset="0"/>
                        <a:cs typeface="Times New Roman" panose="02020603050405020304" pitchFamily="18" charset="0"/>
                      </a:rPr>
                      <m:t>ừ đâ</m:t>
                    </m:r>
                    <m:r>
                      <m:rPr>
                        <m:nor/>
                      </m:rPr>
                      <a:rPr lang="en-US" sz="1700" kern="100">
                        <a:ea typeface="Georgia" panose="02040502050405020303" pitchFamily="18" charset="0"/>
                        <a:cs typeface="Times New Roman" panose="02020603050405020304" pitchFamily="18" charset="0"/>
                      </a:rPr>
                      <m:t>y</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suy</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ra</m:t>
                    </m:r>
                    <m:r>
                      <m:rPr>
                        <m:nor/>
                      </m:rPr>
                      <a:rPr lang="en-US" sz="1700" kern="100">
                        <a:ea typeface="Georgia" panose="02040502050405020303" pitchFamily="18" charset="0"/>
                        <a:cs typeface="Times New Roman" panose="02020603050405020304" pitchFamily="18" charset="0"/>
                      </a:rPr>
                      <m:t> </m:t>
                    </m:r>
                    <m:r>
                      <a:rPr lang="en-US" sz="1700" kern="100">
                        <a:latin typeface="Cambria Math" panose="02040503050406030204" pitchFamily="18" charset="0"/>
                        <a:ea typeface="Aptos"/>
                        <a:cs typeface="Times New Roman" panose="02020603050405020304" pitchFamily="18" charset="0"/>
                      </a:rPr>
                      <m:t>2</m:t>
                    </m:r>
                    <m:r>
                      <a:rPr lang="en-US" sz="1700" i="1" kern="100">
                        <a:latin typeface="Cambria Math" panose="02040503050406030204" pitchFamily="18" charset="0"/>
                        <a:ea typeface="Aptos"/>
                        <a:cs typeface="Times New Roman" panose="02020603050405020304" pitchFamily="18" charset="0"/>
                      </a:rPr>
                      <m:t>𝑦</m:t>
                    </m:r>
                    <m:r>
                      <a:rPr lang="en-US" sz="1700" kern="100">
                        <a:latin typeface="Cambria Math" panose="02040503050406030204" pitchFamily="18" charset="0"/>
                        <a:ea typeface="Aptos"/>
                        <a:cs typeface="Times New Roman" panose="02020603050405020304" pitchFamily="18" charset="0"/>
                      </a:rPr>
                      <m:t>=</m:t>
                    </m:r>
                    <m:r>
                      <a:rPr lang="en-US" sz="1700" kern="100">
                        <a:latin typeface="Cambria Math" panose="02040503050406030204" pitchFamily="18" charset="0"/>
                        <a:ea typeface="Aptos"/>
                        <a:cs typeface="Times New Roman" panose="02020603050405020304" pitchFamily="18" charset="0"/>
                      </a:rPr>
                      <m:t>10</m:t>
                    </m:r>
                    <m:r>
                      <a:rPr lang="en-US" sz="1700" i="1" kern="100">
                        <a:latin typeface="Cambria Math" panose="02040503050406030204" pitchFamily="18" charset="0"/>
                        <a:ea typeface="Aptos"/>
                        <a:cs typeface="Times New Roman" panose="02020603050405020304" pitchFamily="18" charset="0"/>
                      </a:rPr>
                      <m:t>−</m:t>
                    </m:r>
                    <m:r>
                      <a:rPr lang="en-US" sz="1700" kern="100">
                        <a:latin typeface="Cambria Math" panose="02040503050406030204" pitchFamily="18" charset="0"/>
                        <a:ea typeface="Aptos"/>
                        <a:cs typeface="Times New Roman" panose="02020603050405020304" pitchFamily="18" charset="0"/>
                      </a:rPr>
                      <m:t>2</m:t>
                    </m:r>
                    <m:r>
                      <a:rPr lang="en-US" sz="1700" i="1" kern="100">
                        <a:latin typeface="Cambria Math" panose="02040503050406030204" pitchFamily="18" charset="0"/>
                        <a:ea typeface="Aptos"/>
                        <a:cs typeface="Times New Roman" panose="02020603050405020304" pitchFamily="18" charset="0"/>
                      </a:rPr>
                      <m:t>𝑥</m:t>
                    </m:r>
                    <m:r>
                      <a:rPr lang="en-US" sz="1700" i="1" kern="100">
                        <a:latin typeface="Cambria Math" panose="02040503050406030204" pitchFamily="18" charset="0"/>
                        <a:ea typeface="Aptos"/>
                        <a:cs typeface="Times New Roman" panose="02020603050405020304" pitchFamily="18" charset="0"/>
                      </a:rPr>
                      <m:t>−</m:t>
                    </m:r>
                    <m:r>
                      <a:rPr lang="en-US" sz="1700" i="1" kern="100">
                        <a:latin typeface="Cambria Math" panose="02040503050406030204" pitchFamily="18" charset="0"/>
                        <a:ea typeface="Aptos"/>
                        <a:cs typeface="Times New Roman" panose="02020603050405020304" pitchFamily="18" charset="0"/>
                      </a:rPr>
                      <m:t>𝜋</m:t>
                    </m:r>
                    <m:r>
                      <a:rPr lang="en-US" sz="1700" i="1" kern="100">
                        <a:latin typeface="Cambria Math" panose="02040503050406030204" pitchFamily="18" charset="0"/>
                        <a:ea typeface="Aptos"/>
                        <a:cs typeface="Times New Roman" panose="02020603050405020304" pitchFamily="18" charset="0"/>
                      </a:rPr>
                      <m:t>𝑥</m:t>
                    </m:r>
                    <m:r>
                      <m:rPr>
                        <m:nor/>
                      </m:rPr>
                      <a:rPr lang="en-US" sz="1700" kern="100">
                        <a:ea typeface="Georgia" panose="02040502050405020303" pitchFamily="18" charset="0"/>
                        <a:cs typeface="Times New Roman" panose="02020603050405020304" pitchFamily="18" charset="0"/>
                      </a:rPr>
                      <m:t>. </m:t>
                    </m:r>
                  </m:oMath>
                </a14:m>
                <a:endParaRPr lang="en-US" sz="1700" kern="100" smtClean="0">
                  <a:ea typeface="Georgia" panose="02040502050405020303" pitchFamily="18" charset="0"/>
                  <a:cs typeface="Times New Roman" panose="02020603050405020304" pitchFamily="18" charset="0"/>
                </a:endParaRPr>
              </a:p>
              <a:p>
                <a:pPr algn="just">
                  <a:lnSpc>
                    <a:spcPct val="160000"/>
                  </a:lnSpc>
                </a:pPr>
                <a14:m>
                  <m:oMathPara xmlns:m="http://schemas.openxmlformats.org/officeDocument/2006/math">
                    <m:oMathParaPr>
                      <m:jc m:val="left"/>
                    </m:oMathParaPr>
                    <m:oMath xmlns:m="http://schemas.openxmlformats.org/officeDocument/2006/math">
                      <m:r>
                        <m:rPr>
                          <m:nor/>
                        </m:rPr>
                        <a:rPr lang="en-US" sz="1700" kern="100">
                          <a:ea typeface="Georgia" panose="02040502050405020303" pitchFamily="18" charset="0"/>
                          <a:cs typeface="Times New Roman" panose="02020603050405020304" pitchFamily="18" charset="0"/>
                        </a:rPr>
                        <m:t>V</m:t>
                      </m:r>
                      <m:r>
                        <m:rPr>
                          <m:nor/>
                        </m:rPr>
                        <a:rPr lang="en-US" sz="1700" kern="100">
                          <a:ea typeface="Georgia" panose="02040502050405020303" pitchFamily="18" charset="0"/>
                          <a:cs typeface="Times New Roman" panose="02020603050405020304" pitchFamily="18" charset="0"/>
                        </a:rPr>
                        <m:t>ì </m:t>
                      </m:r>
                      <m:r>
                        <a:rPr lang="en-US" sz="1700" kern="100">
                          <a:latin typeface="Cambria Math" panose="02040503050406030204" pitchFamily="18" charset="0"/>
                          <a:ea typeface="Aptos"/>
                          <a:cs typeface="Times New Roman" panose="02020603050405020304" pitchFamily="18" charset="0"/>
                        </a:rPr>
                        <m:t>0</m:t>
                      </m:r>
                      <m:r>
                        <a:rPr lang="en-US" sz="1700" kern="100">
                          <a:latin typeface="Cambria Math" panose="02040503050406030204" pitchFamily="18" charset="0"/>
                          <a:ea typeface="Aptos"/>
                          <a:cs typeface="Times New Roman" panose="02020603050405020304" pitchFamily="18" charset="0"/>
                        </a:rPr>
                        <m:t>&lt;</m:t>
                      </m:r>
                      <m:r>
                        <a:rPr lang="en-US" sz="1700" kern="100">
                          <a:latin typeface="Cambria Math" panose="02040503050406030204" pitchFamily="18" charset="0"/>
                          <a:ea typeface="Aptos"/>
                          <a:cs typeface="Times New Roman" panose="02020603050405020304" pitchFamily="18" charset="0"/>
                        </a:rPr>
                        <m:t>2</m:t>
                      </m:r>
                      <m:r>
                        <a:rPr lang="en-US" sz="1700" i="1" kern="100">
                          <a:latin typeface="Cambria Math" panose="02040503050406030204" pitchFamily="18" charset="0"/>
                          <a:ea typeface="Aptos"/>
                          <a:cs typeface="Times New Roman" panose="02020603050405020304" pitchFamily="18" charset="0"/>
                        </a:rPr>
                        <m:t>𝑥</m:t>
                      </m:r>
                      <m:r>
                        <a:rPr lang="en-US" sz="1700" kern="100">
                          <a:latin typeface="Cambria Math" panose="02040503050406030204" pitchFamily="18" charset="0"/>
                          <a:ea typeface="Aptos"/>
                          <a:cs typeface="Times New Roman" panose="02020603050405020304" pitchFamily="18" charset="0"/>
                        </a:rPr>
                        <m:t>≤</m:t>
                      </m:r>
                      <m:r>
                        <a:rPr lang="en-US" sz="1700" i="1" kern="100">
                          <a:latin typeface="Cambria Math" panose="02040503050406030204" pitchFamily="18" charset="0"/>
                          <a:ea typeface="Aptos"/>
                          <a:cs typeface="Times New Roman" panose="02020603050405020304" pitchFamily="18" charset="0"/>
                        </a:rPr>
                        <m:t>𝑦</m:t>
                      </m:r>
                      <m:r>
                        <a:rPr lang="en-US" sz="1700" kern="100">
                          <a:latin typeface="Cambria Math" panose="02040503050406030204" pitchFamily="18" charset="0"/>
                          <a:ea typeface="Aptos"/>
                          <a:cs typeface="Times New Roman" panose="02020603050405020304" pitchFamily="18" charset="0"/>
                        </a:rPr>
                        <m:t>=</m:t>
                      </m:r>
                      <m:f>
                        <m:fPr>
                          <m:ctrlPr>
                            <a:rPr lang="en-US" sz="1700" i="1" kern="100">
                              <a:latin typeface="Cambria Math" panose="02040503050406030204" pitchFamily="18" charset="0"/>
                              <a:ea typeface="Aptos"/>
                              <a:cs typeface="Times New Roman" panose="02020603050405020304" pitchFamily="18" charset="0"/>
                            </a:rPr>
                          </m:ctrlPr>
                        </m:fPr>
                        <m:num>
                          <m:r>
                            <a:rPr lang="en-US" sz="1700" kern="100">
                              <a:latin typeface="Cambria Math" panose="02040503050406030204" pitchFamily="18" charset="0"/>
                              <a:ea typeface="Aptos"/>
                              <a:cs typeface="Times New Roman" panose="02020603050405020304" pitchFamily="18" charset="0"/>
                            </a:rPr>
                            <m:t>10</m:t>
                          </m:r>
                          <m:r>
                            <a:rPr lang="en-US" sz="1700" i="1" kern="100">
                              <a:latin typeface="Cambria Math" panose="02040503050406030204" pitchFamily="18" charset="0"/>
                              <a:ea typeface="Aptos"/>
                              <a:cs typeface="Times New Roman" panose="02020603050405020304" pitchFamily="18" charset="0"/>
                            </a:rPr>
                            <m:t>−</m:t>
                          </m:r>
                          <m:r>
                            <a:rPr lang="en-US" sz="1700" kern="100">
                              <a:latin typeface="Cambria Math" panose="02040503050406030204" pitchFamily="18" charset="0"/>
                              <a:ea typeface="Aptos"/>
                              <a:cs typeface="Times New Roman" panose="02020603050405020304" pitchFamily="18" charset="0"/>
                            </a:rPr>
                            <m:t>2</m:t>
                          </m:r>
                          <m:r>
                            <a:rPr lang="en-US" sz="1700" i="1" kern="100">
                              <a:latin typeface="Cambria Math" panose="02040503050406030204" pitchFamily="18" charset="0"/>
                              <a:ea typeface="Aptos"/>
                              <a:cs typeface="Times New Roman" panose="02020603050405020304" pitchFamily="18" charset="0"/>
                            </a:rPr>
                            <m:t>𝑥</m:t>
                          </m:r>
                          <m:r>
                            <a:rPr lang="en-US" sz="1700" i="1" kern="100">
                              <a:latin typeface="Cambria Math" panose="02040503050406030204" pitchFamily="18" charset="0"/>
                              <a:ea typeface="Aptos"/>
                              <a:cs typeface="Times New Roman" panose="02020603050405020304" pitchFamily="18" charset="0"/>
                            </a:rPr>
                            <m:t>−</m:t>
                          </m:r>
                          <m:r>
                            <a:rPr lang="en-US" sz="1700" i="1" kern="100">
                              <a:latin typeface="Cambria Math" panose="02040503050406030204" pitchFamily="18" charset="0"/>
                              <a:ea typeface="Aptos"/>
                              <a:cs typeface="Times New Roman" panose="02020603050405020304" pitchFamily="18" charset="0"/>
                            </a:rPr>
                            <m:t>𝜋</m:t>
                          </m:r>
                          <m:r>
                            <a:rPr lang="en-US" sz="1700" i="1" kern="100">
                              <a:latin typeface="Cambria Math" panose="02040503050406030204" pitchFamily="18" charset="0"/>
                              <a:ea typeface="Aptos"/>
                              <a:cs typeface="Times New Roman" panose="02020603050405020304" pitchFamily="18" charset="0"/>
                            </a:rPr>
                            <m:t>𝑥</m:t>
                          </m:r>
                        </m:num>
                        <m:den>
                          <m:r>
                            <a:rPr lang="en-US" sz="1700" kern="100">
                              <a:latin typeface="Cambria Math" panose="02040503050406030204" pitchFamily="18" charset="0"/>
                              <a:ea typeface="Aptos"/>
                              <a:cs typeface="Times New Roman" panose="02020603050405020304" pitchFamily="18" charset="0"/>
                            </a:rPr>
                            <m:t>2</m:t>
                          </m:r>
                        </m:den>
                      </m:f>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n</m:t>
                      </m:r>
                      <m:r>
                        <m:rPr>
                          <m:nor/>
                        </m:rPr>
                        <a:rPr lang="en-US" sz="1700" kern="100">
                          <a:ea typeface="Georgia" panose="02040502050405020303" pitchFamily="18" charset="0"/>
                          <a:cs typeface="Times New Roman" panose="02020603050405020304" pitchFamily="18" charset="0"/>
                        </a:rPr>
                        <m:t>ê</m:t>
                      </m:r>
                      <m:r>
                        <m:rPr>
                          <m:nor/>
                        </m:rPr>
                        <a:rPr lang="en-US" sz="1700" kern="100">
                          <a:ea typeface="Georgia" panose="02040502050405020303" pitchFamily="18" charset="0"/>
                          <a:cs typeface="Times New Roman" panose="02020603050405020304" pitchFamily="18" charset="0"/>
                        </a:rPr>
                        <m:t>n</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ta</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c</m:t>
                      </m:r>
                      <m:r>
                        <m:rPr>
                          <m:nor/>
                        </m:rPr>
                        <a:rPr lang="en-US" sz="1700" kern="100">
                          <a:ea typeface="Georgia" panose="02040502050405020303" pitchFamily="18" charset="0"/>
                          <a:cs typeface="Times New Roman" panose="02020603050405020304" pitchFamily="18" charset="0"/>
                        </a:rPr>
                        <m:t>ó</m:t>
                      </m:r>
                      <m:r>
                        <a:rPr lang="en-US" sz="1700" b="0" i="0" kern="100" smtClean="0">
                          <a:latin typeface="Cambria Math" panose="02040503050406030204" pitchFamily="18" charset="0"/>
                          <a:ea typeface="Georgia" panose="02040502050405020303" pitchFamily="18" charset="0"/>
                          <a:cs typeface="Times New Roman" panose="02020603050405020304" pitchFamily="18" charset="0"/>
                        </a:rPr>
                        <m:t> </m:t>
                      </m:r>
                      <m:r>
                        <a:rPr lang="en-US" sz="1700" kern="100">
                          <a:effectLst/>
                          <a:latin typeface="+mj-lt"/>
                          <a:ea typeface="Aptos"/>
                          <a:cs typeface="Times New Roman" panose="02020603050405020304" pitchFamily="18" charset="0"/>
                        </a:rPr>
                        <m:t>0</m:t>
                      </m:r>
                      <m:r>
                        <a:rPr lang="en-US" sz="1700" kern="100">
                          <a:effectLst/>
                          <a:latin typeface="+mj-lt"/>
                          <a:ea typeface="Aptos"/>
                          <a:cs typeface="Times New Roman" panose="02020603050405020304" pitchFamily="18" charset="0"/>
                        </a:rPr>
                        <m:t>&lt;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10</m:t>
                          </m:r>
                        </m:num>
                        <m:den>
                          <m:r>
                            <a:rPr lang="en-US" sz="1700" kern="100">
                              <a:effectLst/>
                              <a:latin typeface="+mj-lt"/>
                              <a:ea typeface="Aptos"/>
                              <a:cs typeface="Times New Roman" panose="02020603050405020304" pitchFamily="18" charset="0"/>
                            </a:rPr>
                            <m:t>6</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𝜋</m:t>
                          </m:r>
                        </m:den>
                      </m:f>
                    </m:oMath>
                  </m:oMathPara>
                </a14:m>
                <a:endParaRPr lang="en-US" sz="1700" kern="100">
                  <a:effectLst/>
                  <a:latin typeface="+mj-lt"/>
                  <a:ea typeface="Aptos"/>
                  <a:cs typeface="Times New Roman" panose="02020603050405020304" pitchFamily="18" charset="0"/>
                </a:endParaRPr>
              </a:p>
              <a:p>
                <a:pPr algn="just">
                  <a:lnSpc>
                    <a:spcPct val="160000"/>
                  </a:lnSpc>
                </a:pPr>
                <a:r>
                  <a:rPr lang="en-US" sz="1700" kern="100">
                    <a:effectLst/>
                    <a:latin typeface="+mj-lt"/>
                    <a:ea typeface="Georgia" panose="02040502050405020303" pitchFamily="18" charset="0"/>
                    <a:cs typeface="Times New Roman" panose="02020603050405020304" pitchFamily="18" charset="0"/>
                  </a:rPr>
                  <a:t>Diện tích của cửa sổ là</a:t>
                </a:r>
                <a:endParaRPr lang="en-US" sz="1700" kern="100">
                  <a:effectLst/>
                  <a:latin typeface="+mj-lt"/>
                  <a:ea typeface="Aptos"/>
                  <a:cs typeface="Times New Roman" panose="02020603050405020304" pitchFamily="18" charset="0"/>
                </a:endParaRPr>
              </a:p>
              <a:p>
                <a:pPr algn="just">
                  <a:lnSpc>
                    <a:spcPct val="160000"/>
                  </a:lnSpc>
                </a:pPr>
                <a14:m>
                  <m:oMathPara xmlns:m="http://schemas.openxmlformats.org/officeDocument/2006/math">
                    <m:oMathParaPr>
                      <m:jc m:val="centerGroup"/>
                    </m:oMathParaPr>
                    <m:oMath xmlns:m="http://schemas.openxmlformats.org/officeDocument/2006/math">
                      <m:r>
                        <a:rPr lang="en-US" sz="1700" i="1" kern="100">
                          <a:effectLst/>
                          <a:latin typeface="+mj-lt"/>
                          <a:ea typeface="Aptos"/>
                          <a:cs typeface="Times New Roman" panose="02020603050405020304" pitchFamily="18" charset="0"/>
                        </a:rPr>
                        <m:t>𝑆</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2</m:t>
                      </m:r>
                      <m:r>
                        <a:rPr lang="en-US" sz="1700" i="1" kern="100">
                          <a:effectLst/>
                          <a:latin typeface="+mj-lt"/>
                          <a:ea typeface="Aptos"/>
                          <a:cs typeface="Times New Roman" panose="02020603050405020304" pitchFamily="18" charset="0"/>
                        </a:rPr>
                        <m:t>𝑥𝑦</m:t>
                      </m:r>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i="1" kern="100">
                              <a:effectLst/>
                              <a:latin typeface="+mj-lt"/>
                              <a:ea typeface="Aptos"/>
                              <a:cs typeface="Times New Roman" panose="02020603050405020304" pitchFamily="18" charset="0"/>
                            </a:rPr>
                            <m:t>𝜋</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num>
                        <m:den>
                          <m:r>
                            <a:rPr lang="en-US" sz="1700" kern="100">
                              <a:effectLst/>
                              <a:latin typeface="+mj-lt"/>
                              <a:ea typeface="Aptos"/>
                              <a:cs typeface="Times New Roman" panose="02020603050405020304" pitchFamily="18" charset="0"/>
                            </a:rPr>
                            <m:t>2</m:t>
                          </m:r>
                        </m:den>
                      </m:f>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10</m:t>
                      </m:r>
                      <m:r>
                        <a:rPr lang="en-US" sz="1700" i="1" kern="100">
                          <a:effectLst/>
                          <a:latin typeface="+mj-lt"/>
                          <a:ea typeface="Aptos"/>
                          <a:cs typeface="Times New Roman" panose="02020603050405020304" pitchFamily="18" charset="0"/>
                        </a:rPr>
                        <m:t>𝑥</m:t>
                      </m:r>
                      <m:r>
                        <a:rPr lang="en-US" sz="1700" i="1"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i="1" kern="100">
                              <a:effectLst/>
                              <a:latin typeface="+mj-lt"/>
                              <a:ea typeface="Aptos"/>
                              <a:cs typeface="Times New Roman" panose="02020603050405020304" pitchFamily="18" charset="0"/>
                            </a:rPr>
                            <m:t>𝜋</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4</m:t>
                          </m:r>
                        </m:num>
                        <m:den>
                          <m:r>
                            <a:rPr lang="en-US" sz="1700" kern="100">
                              <a:effectLst/>
                              <a:latin typeface="+mj-lt"/>
                              <a:ea typeface="Aptos"/>
                              <a:cs typeface="Times New Roman" panose="02020603050405020304" pitchFamily="18" charset="0"/>
                            </a:rPr>
                            <m:t>2</m:t>
                          </m:r>
                        </m:den>
                      </m:f>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0</m:t>
                      </m:r>
                      <m:r>
                        <a:rPr lang="en-US" sz="1700" kern="100">
                          <a:effectLst/>
                          <a:latin typeface="+mj-lt"/>
                          <a:ea typeface="Aptos"/>
                          <a:cs typeface="Times New Roman" panose="02020603050405020304" pitchFamily="18" charset="0"/>
                        </a:rPr>
                        <m:t>&lt;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10</m:t>
                          </m:r>
                        </m:num>
                        <m:den>
                          <m:r>
                            <a:rPr lang="en-US" sz="1700" kern="100">
                              <a:effectLst/>
                              <a:latin typeface="+mj-lt"/>
                              <a:ea typeface="Aptos"/>
                              <a:cs typeface="Times New Roman" panose="02020603050405020304" pitchFamily="18" charset="0"/>
                            </a:rPr>
                            <m:t>6</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𝜋</m:t>
                          </m:r>
                        </m:den>
                      </m:f>
                      <m:r>
                        <a:rPr lang="en-US" sz="1700" kern="100">
                          <a:effectLst/>
                          <a:latin typeface="+mj-lt"/>
                          <a:ea typeface="Aptos"/>
                          <a:cs typeface="Times New Roman" panose="02020603050405020304" pitchFamily="18" charset="0"/>
                        </a:rPr>
                        <m:t>.</m:t>
                      </m:r>
                      <m:r>
                        <m:rPr>
                          <m:nor/>
                        </m:rPr>
                        <a:rPr lang="en-US" sz="1700" i="1" kern="100">
                          <a:effectLst/>
                          <a:latin typeface="+mj-lt"/>
                          <a:ea typeface="Aptos"/>
                          <a:cs typeface="Times New Roman" panose="02020603050405020304" pitchFamily="18" charset="0"/>
                        </a:rPr>
                        <m:t> </m:t>
                      </m:r>
                    </m:oMath>
                  </m:oMathPara>
                </a14:m>
                <a:endParaRPr lang="en-US" sz="17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83808" y="901898"/>
                <a:ext cx="7765448" cy="3825150"/>
              </a:xfrm>
              <a:prstGeom prst="rect">
                <a:avLst/>
              </a:prstGeom>
              <a:blipFill>
                <a:blip r:embed="rId3"/>
                <a:stretch>
                  <a:fillRect l="-471" r="-549"/>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944394" y="4006622"/>
            <a:ext cx="914845" cy="908118"/>
          </a:xfrm>
          <a:prstGeom prst="rect">
            <a:avLst/>
          </a:prstGeom>
        </p:spPr>
      </p:pic>
    </p:spTree>
    <p:extLst>
      <p:ext uri="{BB962C8B-B14F-4D97-AF65-F5344CB8AC3E}">
        <p14:creationId xmlns:p14="http://schemas.microsoft.com/office/powerpoint/2010/main" val="422107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80" name="Rectangle 79"/>
          <p:cNvSpPr/>
          <p:nvPr/>
        </p:nvSpPr>
        <p:spPr>
          <a:xfrm>
            <a:off x="636102" y="446068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sp>
        <p:nvSpPr>
          <p:cNvPr id="5" name="Rectangle 4"/>
          <p:cNvSpPr/>
          <p:nvPr/>
        </p:nvSpPr>
        <p:spPr>
          <a:xfrm>
            <a:off x="683808" y="409317"/>
            <a:ext cx="6976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707661" y="806486"/>
                <a:ext cx="7765448" cy="3351623"/>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1700" kern="100" smtClean="0">
                          <a:latin typeface="+mj-lt"/>
                          <a:ea typeface="Georgia" panose="02040502050405020303" pitchFamily="18" charset="0"/>
                          <a:cs typeface="Times New Roman" panose="02020603050405020304" pitchFamily="18" charset="0"/>
                        </a:rPr>
                        <m:t>X</m:t>
                      </m:r>
                      <m:r>
                        <m:rPr>
                          <m:nor/>
                        </m:rPr>
                        <a:rPr lang="en-US" sz="1700" kern="100" smtClean="0">
                          <a:latin typeface="+mj-lt"/>
                          <a:ea typeface="Georgia" panose="02040502050405020303" pitchFamily="18" charset="0"/>
                          <a:cs typeface="Times New Roman" panose="02020603050405020304" pitchFamily="18" charset="0"/>
                        </a:rPr>
                        <m:t>é</m:t>
                      </m:r>
                      <m:r>
                        <m:rPr>
                          <m:nor/>
                        </m:rPr>
                        <a:rPr lang="en-US" sz="1700" kern="100" smtClean="0">
                          <a:latin typeface="+mj-lt"/>
                          <a:ea typeface="Georgia" panose="02040502050405020303" pitchFamily="18" charset="0"/>
                          <a:cs typeface="Times New Roman" panose="02020603050405020304" pitchFamily="18" charset="0"/>
                        </a:rPr>
                        <m:t>t</m:t>
                      </m:r>
                      <m:r>
                        <m:rPr>
                          <m:nor/>
                        </m:rPr>
                        <a:rPr lang="en-US" sz="1700" kern="100" smtClean="0">
                          <a:latin typeface="+mj-lt"/>
                          <a:ea typeface="Georgia" panose="02040502050405020303" pitchFamily="18" charset="0"/>
                          <a:cs typeface="Times New Roman" panose="02020603050405020304" pitchFamily="18" charset="0"/>
                        </a:rPr>
                        <m:t> </m:t>
                      </m:r>
                      <m:r>
                        <m:rPr>
                          <m:nor/>
                        </m:rPr>
                        <a:rPr lang="en-US" sz="1700" kern="100" smtClean="0">
                          <a:latin typeface="+mj-lt"/>
                          <a:ea typeface="Georgia" panose="02040502050405020303" pitchFamily="18" charset="0"/>
                          <a:cs typeface="Times New Roman" panose="02020603050405020304" pitchFamily="18" charset="0"/>
                        </a:rPr>
                        <m:t>tr</m:t>
                      </m:r>
                      <m:r>
                        <m:rPr>
                          <m:nor/>
                        </m:rPr>
                        <a:rPr lang="en-US" sz="1700" kern="100" smtClean="0">
                          <a:latin typeface="+mj-lt"/>
                          <a:ea typeface="Georgia" panose="02040502050405020303" pitchFamily="18" charset="0"/>
                          <a:cs typeface="Times New Roman" panose="02020603050405020304" pitchFamily="18" charset="0"/>
                        </a:rPr>
                        <m:t>ê</m:t>
                      </m:r>
                      <m:r>
                        <m:rPr>
                          <m:nor/>
                        </m:rPr>
                        <a:rPr lang="en-US" sz="1700" kern="100" smtClean="0">
                          <a:latin typeface="+mj-lt"/>
                          <a:ea typeface="Georgia" panose="02040502050405020303" pitchFamily="18" charset="0"/>
                          <a:cs typeface="Times New Roman" panose="02020603050405020304" pitchFamily="18" charset="0"/>
                        </a:rPr>
                        <m:t>n</m:t>
                      </m:r>
                      <m:r>
                        <m:rPr>
                          <m:nor/>
                        </m:rPr>
                        <a:rPr lang="en-US" sz="1700" kern="100" smtClean="0">
                          <a:latin typeface="+mj-lt"/>
                          <a:ea typeface="Georgia" panose="02040502050405020303" pitchFamily="18" charset="0"/>
                          <a:cs typeface="Times New Roman" panose="02020603050405020304" pitchFamily="18" charset="0"/>
                        </a:rPr>
                        <m:t> </m:t>
                      </m:r>
                      <m:r>
                        <m:rPr>
                          <m:nor/>
                        </m:rPr>
                        <a:rPr lang="en-US" sz="1700" kern="100" smtClean="0">
                          <a:latin typeface="+mj-lt"/>
                          <a:ea typeface="Georgia" panose="02040502050405020303" pitchFamily="18" charset="0"/>
                          <a:cs typeface="Times New Roman" panose="02020603050405020304" pitchFamily="18" charset="0"/>
                        </a:rPr>
                        <m:t>n</m:t>
                      </m:r>
                      <m:r>
                        <m:rPr>
                          <m:nor/>
                        </m:rPr>
                        <a:rPr lang="en-US" sz="1700" kern="100" smtClean="0">
                          <a:latin typeface="+mj-lt"/>
                          <a:ea typeface="Georgia" panose="02040502050405020303" pitchFamily="18" charset="0"/>
                          <a:cs typeface="Times New Roman" panose="02020603050405020304" pitchFamily="18" charset="0"/>
                        </a:rPr>
                        <m:t>ử</m:t>
                      </m:r>
                      <m:r>
                        <m:rPr>
                          <m:nor/>
                        </m:rPr>
                        <a:rPr lang="en-US" sz="1700" kern="100" smtClean="0">
                          <a:latin typeface="+mj-lt"/>
                          <a:ea typeface="Georgia" panose="02040502050405020303" pitchFamily="18" charset="0"/>
                          <a:cs typeface="Times New Roman" panose="02020603050405020304" pitchFamily="18" charset="0"/>
                        </a:rPr>
                        <m:t>a</m:t>
                      </m:r>
                      <m:r>
                        <m:rPr>
                          <m:nor/>
                        </m:rPr>
                        <a:rPr lang="en-US" sz="1700" kern="100" smtClean="0">
                          <a:latin typeface="+mj-lt"/>
                          <a:ea typeface="Georgia" panose="02040502050405020303" pitchFamily="18" charset="0"/>
                          <a:cs typeface="Times New Roman" panose="02020603050405020304" pitchFamily="18" charset="0"/>
                        </a:rPr>
                        <m:t> </m:t>
                      </m:r>
                      <m:r>
                        <m:rPr>
                          <m:nor/>
                        </m:rPr>
                        <a:rPr lang="en-US" sz="1700" kern="100" smtClean="0">
                          <a:latin typeface="+mj-lt"/>
                          <a:ea typeface="Georgia" panose="02040502050405020303" pitchFamily="18" charset="0"/>
                          <a:cs typeface="Times New Roman" panose="02020603050405020304" pitchFamily="18" charset="0"/>
                        </a:rPr>
                        <m:t>kho</m:t>
                      </m:r>
                      <m:r>
                        <m:rPr>
                          <m:nor/>
                        </m:rPr>
                        <a:rPr lang="en-US" sz="1700" kern="100" smtClean="0">
                          <a:latin typeface="+mj-lt"/>
                          <a:ea typeface="Georgia" panose="02040502050405020303" pitchFamily="18" charset="0"/>
                          <a:cs typeface="Times New Roman" panose="02020603050405020304" pitchFamily="18" charset="0"/>
                        </a:rPr>
                        <m:t>ả</m:t>
                      </m:r>
                      <m:r>
                        <m:rPr>
                          <m:nor/>
                        </m:rPr>
                        <a:rPr lang="en-US" sz="1700" kern="100" smtClean="0">
                          <a:latin typeface="+mj-lt"/>
                          <a:ea typeface="Georgia" panose="02040502050405020303" pitchFamily="18" charset="0"/>
                          <a:cs typeface="Times New Roman" panose="02020603050405020304" pitchFamily="18" charset="0"/>
                        </a:rPr>
                        <m:t>ng</m:t>
                      </m:r>
                      <m:r>
                        <m:rPr>
                          <m:nor/>
                        </m:rPr>
                        <a:rPr lang="en-US" sz="1700" kern="100" smtClean="0">
                          <a:latin typeface="+mj-lt"/>
                          <a:ea typeface="Georgia" panose="02040502050405020303" pitchFamily="18" charset="0"/>
                          <a:cs typeface="Times New Roman" panose="02020603050405020304" pitchFamily="18" charset="0"/>
                        </a:rPr>
                        <m:t> </m:t>
                      </m:r>
                      <m:d>
                        <m:dPr>
                          <m:ctrlPr>
                            <a:rPr lang="en-US" sz="1700" i="1" kern="100">
                              <a:latin typeface="+mj-lt"/>
                              <a:ea typeface="Aptos"/>
                              <a:cs typeface="Times New Roman" panose="02020603050405020304" pitchFamily="18" charset="0"/>
                            </a:rPr>
                          </m:ctrlPr>
                        </m:dPr>
                        <m:e>
                          <m:r>
                            <a:rPr lang="en-US" sz="1700" kern="100">
                              <a:latin typeface="+mj-lt"/>
                              <a:ea typeface="Aptos"/>
                              <a:cs typeface="Times New Roman" panose="02020603050405020304" pitchFamily="18" charset="0"/>
                            </a:rPr>
                            <m:t>0;</m:t>
                          </m:r>
                          <m:f>
                            <m:fPr>
                              <m:ctrlPr>
                                <a:rPr lang="en-US" sz="1700" i="1" kern="100">
                                  <a:latin typeface="+mj-lt"/>
                                  <a:ea typeface="Aptos"/>
                                  <a:cs typeface="Times New Roman" panose="02020603050405020304" pitchFamily="18" charset="0"/>
                                </a:rPr>
                              </m:ctrlPr>
                            </m:fPr>
                            <m:num>
                              <m:r>
                                <a:rPr lang="en-US" sz="1700" kern="100">
                                  <a:latin typeface="+mj-lt"/>
                                  <a:ea typeface="Aptos"/>
                                  <a:cs typeface="Times New Roman" panose="02020603050405020304" pitchFamily="18" charset="0"/>
                                </a:rPr>
                                <m:t>10</m:t>
                              </m:r>
                            </m:num>
                            <m:den>
                              <m:r>
                                <a:rPr lang="en-US" sz="1700" kern="100">
                                  <a:latin typeface="+mj-lt"/>
                                  <a:ea typeface="Aptos"/>
                                  <a:cs typeface="Times New Roman" panose="02020603050405020304" pitchFamily="18" charset="0"/>
                                </a:rPr>
                                <m:t>6+</m:t>
                              </m:r>
                              <m:r>
                                <a:rPr lang="en-US" sz="1700" i="1" kern="100">
                                  <a:latin typeface="+mj-lt"/>
                                  <a:ea typeface="Aptos"/>
                                  <a:cs typeface="Times New Roman" panose="02020603050405020304" pitchFamily="18" charset="0"/>
                                </a:rPr>
                                <m:t>𝜋</m:t>
                              </m:r>
                            </m:den>
                          </m:f>
                        </m:e>
                      </m:d>
                      <m:r>
                        <m:rPr>
                          <m:nor/>
                        </m:rPr>
                        <a:rPr lang="en-US" sz="1700" kern="100">
                          <a:latin typeface="+mj-lt"/>
                          <a:ea typeface="Georgia" panose="02040502050405020303" pitchFamily="18" charset="0"/>
                          <a:cs typeface="Times New Roman" panose="02020603050405020304" pitchFamily="18" charset="0"/>
                        </a:rPr>
                        <m:t>, </m:t>
                      </m:r>
                      <m:r>
                        <m:rPr>
                          <m:nor/>
                        </m:rPr>
                        <a:rPr lang="en-US" sz="1700" kern="100">
                          <a:latin typeface="+mj-lt"/>
                          <a:ea typeface="Georgia" panose="02040502050405020303" pitchFamily="18" charset="0"/>
                          <a:cs typeface="Times New Roman" panose="02020603050405020304" pitchFamily="18" charset="0"/>
                        </a:rPr>
                        <m:t>di</m:t>
                      </m:r>
                      <m:r>
                        <m:rPr>
                          <m:nor/>
                        </m:rPr>
                        <a:rPr lang="en-US" sz="1700" kern="100">
                          <a:latin typeface="+mj-lt"/>
                          <a:ea typeface="Georgia" panose="02040502050405020303" pitchFamily="18" charset="0"/>
                          <a:cs typeface="Times New Roman" panose="02020603050405020304" pitchFamily="18" charset="0"/>
                        </a:rPr>
                        <m:t>ệ</m:t>
                      </m:r>
                      <m:r>
                        <m:rPr>
                          <m:nor/>
                        </m:rPr>
                        <a:rPr lang="en-US" sz="1700" kern="100">
                          <a:latin typeface="+mj-lt"/>
                          <a:ea typeface="Georgia" panose="02040502050405020303" pitchFamily="18" charset="0"/>
                          <a:cs typeface="Times New Roman" panose="02020603050405020304" pitchFamily="18" charset="0"/>
                        </a:rPr>
                        <m:t>n</m:t>
                      </m:r>
                      <m:r>
                        <m:rPr>
                          <m:nor/>
                        </m:rPr>
                        <a:rPr lang="en-US" sz="1700" kern="100">
                          <a:latin typeface="+mj-lt"/>
                          <a:ea typeface="Georgia" panose="02040502050405020303" pitchFamily="18" charset="0"/>
                          <a:cs typeface="Times New Roman" panose="02020603050405020304" pitchFamily="18" charset="0"/>
                        </a:rPr>
                        <m:t> </m:t>
                      </m:r>
                      <m:r>
                        <m:rPr>
                          <m:nor/>
                        </m:rPr>
                        <a:rPr lang="en-US" sz="1700" kern="100">
                          <a:latin typeface="+mj-lt"/>
                          <a:ea typeface="Georgia" panose="02040502050405020303" pitchFamily="18" charset="0"/>
                          <a:cs typeface="Times New Roman" panose="02020603050405020304" pitchFamily="18" charset="0"/>
                        </a:rPr>
                        <m:t>t</m:t>
                      </m:r>
                      <m:r>
                        <m:rPr>
                          <m:nor/>
                        </m:rPr>
                        <a:rPr lang="en-US" sz="1700" kern="100">
                          <a:latin typeface="+mj-lt"/>
                          <a:ea typeface="Georgia" panose="02040502050405020303" pitchFamily="18" charset="0"/>
                          <a:cs typeface="Times New Roman" panose="02020603050405020304" pitchFamily="18" charset="0"/>
                        </a:rPr>
                        <m:t>í</m:t>
                      </m:r>
                      <m:r>
                        <m:rPr>
                          <m:nor/>
                        </m:rPr>
                        <a:rPr lang="en-US" sz="1700" kern="100">
                          <a:latin typeface="+mj-lt"/>
                          <a:ea typeface="Georgia" panose="02040502050405020303" pitchFamily="18" charset="0"/>
                          <a:cs typeface="Times New Roman" panose="02020603050405020304" pitchFamily="18" charset="0"/>
                        </a:rPr>
                        <m:t>ch</m:t>
                      </m:r>
                      <m:r>
                        <m:rPr>
                          <m:nor/>
                        </m:rPr>
                        <a:rPr lang="en-US" sz="1700" kern="100">
                          <a:latin typeface="+mj-lt"/>
                          <a:ea typeface="Georgia" panose="02040502050405020303" pitchFamily="18" charset="0"/>
                          <a:cs typeface="Times New Roman" panose="02020603050405020304" pitchFamily="18" charset="0"/>
                        </a:rPr>
                        <m:t> </m:t>
                      </m:r>
                      <m:r>
                        <a:rPr lang="en-US" sz="1700" i="1" kern="100">
                          <a:latin typeface="+mj-lt"/>
                          <a:ea typeface="Aptos"/>
                          <a:cs typeface="Times New Roman" panose="02020603050405020304" pitchFamily="18" charset="0"/>
                        </a:rPr>
                        <m:t>𝑆</m:t>
                      </m:r>
                      <m:r>
                        <m:rPr>
                          <m:nor/>
                        </m:rPr>
                        <a:rPr lang="en-US" sz="1700" kern="100">
                          <a:latin typeface="+mj-lt"/>
                          <a:ea typeface="Georgia" panose="02040502050405020303" pitchFamily="18" charset="0"/>
                          <a:cs typeface="Times New Roman" panose="02020603050405020304" pitchFamily="18" charset="0"/>
                        </a:rPr>
                        <m:t> đạ</m:t>
                      </m:r>
                      <m:r>
                        <m:rPr>
                          <m:nor/>
                        </m:rPr>
                        <a:rPr lang="en-US" sz="1700" kern="100">
                          <a:latin typeface="+mj-lt"/>
                          <a:ea typeface="Georgia" panose="02040502050405020303" pitchFamily="18" charset="0"/>
                          <a:cs typeface="Times New Roman" panose="02020603050405020304" pitchFamily="18" charset="0"/>
                        </a:rPr>
                        <m:t>t</m:t>
                      </m:r>
                      <m:r>
                        <m:rPr>
                          <m:nor/>
                        </m:rPr>
                        <a:rPr lang="en-US" sz="1700" kern="100">
                          <a:latin typeface="+mj-lt"/>
                          <a:ea typeface="Georgia" panose="02040502050405020303" pitchFamily="18" charset="0"/>
                          <a:cs typeface="Times New Roman" panose="02020603050405020304" pitchFamily="18" charset="0"/>
                        </a:rPr>
                        <m:t> </m:t>
                      </m:r>
                      <m:r>
                        <m:rPr>
                          <m:nor/>
                        </m:rPr>
                        <a:rPr lang="en-US" sz="1700" kern="100">
                          <a:latin typeface="+mj-lt"/>
                          <a:ea typeface="Georgia" panose="02040502050405020303" pitchFamily="18" charset="0"/>
                          <a:cs typeface="Times New Roman" panose="02020603050405020304" pitchFamily="18" charset="0"/>
                        </a:rPr>
                        <m:t>gi</m:t>
                      </m:r>
                      <m:r>
                        <m:rPr>
                          <m:nor/>
                        </m:rPr>
                        <a:rPr lang="en-US" sz="1700" kern="100">
                          <a:latin typeface="+mj-lt"/>
                          <a:ea typeface="Georgia" panose="02040502050405020303" pitchFamily="18" charset="0"/>
                          <a:cs typeface="Times New Roman" panose="02020603050405020304" pitchFamily="18" charset="0"/>
                        </a:rPr>
                        <m:t>á </m:t>
                      </m:r>
                      <m:r>
                        <m:rPr>
                          <m:nor/>
                        </m:rPr>
                        <a:rPr lang="en-US" sz="1700" kern="100">
                          <a:latin typeface="+mj-lt"/>
                          <a:ea typeface="Georgia" panose="02040502050405020303" pitchFamily="18" charset="0"/>
                          <a:cs typeface="Times New Roman" panose="02020603050405020304" pitchFamily="18" charset="0"/>
                        </a:rPr>
                        <m:t>tr</m:t>
                      </m:r>
                      <m:r>
                        <m:rPr>
                          <m:nor/>
                        </m:rPr>
                        <a:rPr lang="en-US" sz="1700" kern="100">
                          <a:latin typeface="+mj-lt"/>
                          <a:ea typeface="Georgia" panose="02040502050405020303" pitchFamily="18" charset="0"/>
                          <a:cs typeface="Times New Roman" panose="02020603050405020304" pitchFamily="18" charset="0"/>
                        </a:rPr>
                        <m:t>ị </m:t>
                      </m:r>
                      <m:r>
                        <m:rPr>
                          <m:nor/>
                        </m:rPr>
                        <a:rPr lang="en-US" sz="1700" kern="100">
                          <a:latin typeface="+mj-lt"/>
                          <a:ea typeface="Georgia" panose="02040502050405020303" pitchFamily="18" charset="0"/>
                          <a:cs typeface="Times New Roman" panose="02020603050405020304" pitchFamily="18" charset="0"/>
                        </a:rPr>
                        <m:t>l</m:t>
                      </m:r>
                      <m:r>
                        <m:rPr>
                          <m:nor/>
                        </m:rPr>
                        <a:rPr lang="en-US" sz="1700" kern="100">
                          <a:latin typeface="+mj-lt"/>
                          <a:ea typeface="Georgia" panose="02040502050405020303" pitchFamily="18" charset="0"/>
                          <a:cs typeface="Times New Roman" panose="02020603050405020304" pitchFamily="18" charset="0"/>
                        </a:rPr>
                        <m:t>ớ</m:t>
                      </m:r>
                      <m:r>
                        <m:rPr>
                          <m:nor/>
                        </m:rPr>
                        <a:rPr lang="en-US" sz="1700" kern="100">
                          <a:latin typeface="+mj-lt"/>
                          <a:ea typeface="Georgia" panose="02040502050405020303" pitchFamily="18" charset="0"/>
                          <a:cs typeface="Times New Roman" panose="02020603050405020304" pitchFamily="18" charset="0"/>
                        </a:rPr>
                        <m:t>n</m:t>
                      </m:r>
                      <m:r>
                        <m:rPr>
                          <m:nor/>
                        </m:rPr>
                        <a:rPr lang="en-US" sz="1700" kern="100">
                          <a:latin typeface="+mj-lt"/>
                          <a:ea typeface="Georgia" panose="02040502050405020303" pitchFamily="18" charset="0"/>
                          <a:cs typeface="Times New Roman" panose="02020603050405020304" pitchFamily="18" charset="0"/>
                        </a:rPr>
                        <m:t> </m:t>
                      </m:r>
                      <m:r>
                        <m:rPr>
                          <m:nor/>
                        </m:rPr>
                        <a:rPr lang="en-US" sz="1700" kern="100">
                          <a:latin typeface="+mj-lt"/>
                          <a:ea typeface="Georgia" panose="02040502050405020303" pitchFamily="18" charset="0"/>
                          <a:cs typeface="Times New Roman" panose="02020603050405020304" pitchFamily="18" charset="0"/>
                        </a:rPr>
                        <m:t>nh</m:t>
                      </m:r>
                      <m:r>
                        <m:rPr>
                          <m:nor/>
                        </m:rPr>
                        <a:rPr lang="en-US" sz="1700" kern="100">
                          <a:latin typeface="+mj-lt"/>
                          <a:ea typeface="Georgia" panose="02040502050405020303" pitchFamily="18" charset="0"/>
                          <a:cs typeface="Times New Roman" panose="02020603050405020304" pitchFamily="18" charset="0"/>
                        </a:rPr>
                        <m:t>ấ</m:t>
                      </m:r>
                      <m:r>
                        <m:rPr>
                          <m:nor/>
                        </m:rPr>
                        <a:rPr lang="en-US" sz="1700" kern="100">
                          <a:latin typeface="+mj-lt"/>
                          <a:ea typeface="Georgia" panose="02040502050405020303" pitchFamily="18" charset="0"/>
                          <a:cs typeface="Times New Roman" panose="02020603050405020304" pitchFamily="18" charset="0"/>
                        </a:rPr>
                        <m:t>t</m:t>
                      </m:r>
                      <m:r>
                        <m:rPr>
                          <m:nor/>
                        </m:rPr>
                        <a:rPr lang="en-US" sz="1700" kern="100">
                          <a:latin typeface="+mj-lt"/>
                          <a:ea typeface="Georgia" panose="02040502050405020303" pitchFamily="18" charset="0"/>
                          <a:cs typeface="Times New Roman" panose="02020603050405020304" pitchFamily="18" charset="0"/>
                        </a:rPr>
                        <m:t> </m:t>
                      </m:r>
                      <m:r>
                        <m:rPr>
                          <m:nor/>
                        </m:rPr>
                        <a:rPr lang="en-US" sz="1700" kern="100">
                          <a:latin typeface="+mj-lt"/>
                          <a:ea typeface="Georgia" panose="02040502050405020303" pitchFamily="18" charset="0"/>
                          <a:cs typeface="Times New Roman" panose="02020603050405020304" pitchFamily="18" charset="0"/>
                        </a:rPr>
                        <m:t>t</m:t>
                      </m:r>
                      <m:r>
                        <m:rPr>
                          <m:nor/>
                        </m:rPr>
                        <a:rPr lang="en-US" sz="1700" kern="100">
                          <a:latin typeface="+mj-lt"/>
                          <a:ea typeface="Georgia" panose="02040502050405020303" pitchFamily="18" charset="0"/>
                          <a:cs typeface="Times New Roman" panose="02020603050405020304" pitchFamily="18" charset="0"/>
                        </a:rPr>
                        <m:t>ạ</m:t>
                      </m:r>
                      <m:r>
                        <m:rPr>
                          <m:nor/>
                        </m:rPr>
                        <a:rPr lang="en-US" sz="1700" kern="100">
                          <a:latin typeface="+mj-lt"/>
                          <a:ea typeface="Georgia" panose="02040502050405020303" pitchFamily="18" charset="0"/>
                          <a:cs typeface="Times New Roman" panose="02020603050405020304" pitchFamily="18" charset="0"/>
                        </a:rPr>
                        <m:t>i</m:t>
                      </m:r>
                      <m:r>
                        <a:rPr lang="en-US" sz="1700" i="1" kern="100">
                          <a:latin typeface="+mj-lt"/>
                          <a:ea typeface="Georgia" panose="02040502050405020303" pitchFamily="18" charset="0"/>
                          <a:cs typeface="Times New Roman" panose="02020603050405020304" pitchFamily="18" charset="0"/>
                        </a:rPr>
                        <m:t> </m:t>
                      </m:r>
                      <m:r>
                        <a:rPr lang="en-US" sz="1700" i="1" kern="100">
                          <a:latin typeface="+mj-lt"/>
                          <a:ea typeface="Aptos"/>
                          <a:cs typeface="Times New Roman" panose="02020603050405020304" pitchFamily="18" charset="0"/>
                        </a:rPr>
                        <m:t>𝑥</m:t>
                      </m:r>
                      <m:r>
                        <a:rPr lang="en-US" sz="1700" kern="100">
                          <a:latin typeface="+mj-lt"/>
                          <a:ea typeface="Aptos"/>
                          <a:cs typeface="Times New Roman" panose="02020603050405020304" pitchFamily="18" charset="0"/>
                        </a:rPr>
                        <m:t>=</m:t>
                      </m:r>
                      <m:f>
                        <m:fPr>
                          <m:ctrlPr>
                            <a:rPr lang="en-US" sz="1700" i="1" kern="100">
                              <a:latin typeface="+mj-lt"/>
                              <a:ea typeface="Aptos"/>
                              <a:cs typeface="Times New Roman" panose="02020603050405020304" pitchFamily="18" charset="0"/>
                            </a:rPr>
                          </m:ctrlPr>
                        </m:fPr>
                        <m:num>
                          <m:r>
                            <a:rPr lang="en-US" sz="1700" kern="100">
                              <a:latin typeface="+mj-lt"/>
                              <a:ea typeface="Aptos"/>
                              <a:cs typeface="Times New Roman" panose="02020603050405020304" pitchFamily="18" charset="0"/>
                            </a:rPr>
                            <m:t>10</m:t>
                          </m:r>
                        </m:num>
                        <m:den>
                          <m:r>
                            <a:rPr lang="en-US" sz="1700" kern="100">
                              <a:latin typeface="+mj-lt"/>
                              <a:ea typeface="Aptos"/>
                              <a:cs typeface="Times New Roman" panose="02020603050405020304" pitchFamily="18" charset="0"/>
                            </a:rPr>
                            <m:t>6+</m:t>
                          </m:r>
                          <m:r>
                            <a:rPr lang="en-US" sz="1700" i="1" kern="100">
                              <a:latin typeface="+mj-lt"/>
                              <a:ea typeface="Aptos"/>
                              <a:cs typeface="Times New Roman" panose="02020603050405020304" pitchFamily="18" charset="0"/>
                            </a:rPr>
                            <m:t>𝜋</m:t>
                          </m:r>
                        </m:den>
                      </m:f>
                      <m:r>
                        <a:rPr lang="en-US" sz="1700" kern="100">
                          <a:latin typeface="+mj-lt"/>
                          <a:ea typeface="Aptos"/>
                          <a:cs typeface="Times New Roman" panose="02020603050405020304" pitchFamily="18" charset="0"/>
                        </a:rPr>
                        <m:t>.</m:t>
                      </m:r>
                    </m:oMath>
                  </m:oMathPara>
                </a14:m>
                <a:endParaRPr lang="en-US" sz="1700" kern="100">
                  <a:latin typeface="+mj-lt"/>
                  <a:ea typeface="Aptos"/>
                  <a:cs typeface="Times New Roman" panose="02020603050405020304" pitchFamily="18"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1700" kern="100">
                          <a:latin typeface="+mj-lt"/>
                          <a:ea typeface="Georgia" panose="02040502050405020303" pitchFamily="18" charset="0"/>
                          <a:cs typeface="Times New Roman" panose="02020603050405020304" pitchFamily="18" charset="0"/>
                        </a:rPr>
                        <m:t>Khi</m:t>
                      </m:r>
                      <m:r>
                        <m:rPr>
                          <m:nor/>
                        </m:rPr>
                        <a:rPr lang="en-US" sz="1700" kern="100">
                          <a:latin typeface="+mj-lt"/>
                          <a:ea typeface="Georgia" panose="02040502050405020303" pitchFamily="18" charset="0"/>
                          <a:cs typeface="Times New Roman" panose="02020603050405020304" pitchFamily="18" charset="0"/>
                        </a:rPr>
                        <m:t> đó</m:t>
                      </m:r>
                      <m:r>
                        <a:rPr lang="en-US" sz="1700" i="1" kern="100">
                          <a:latin typeface="+mj-lt"/>
                          <a:ea typeface="Georgia" panose="02040502050405020303" pitchFamily="18" charset="0"/>
                          <a:cs typeface="Times New Roman" panose="02020603050405020304" pitchFamily="18" charset="0"/>
                        </a:rPr>
                        <m:t> </m:t>
                      </m:r>
                      <m:r>
                        <a:rPr lang="en-US" sz="1700" i="1" kern="100">
                          <a:latin typeface="+mj-lt"/>
                          <a:ea typeface="Aptos"/>
                          <a:cs typeface="Times New Roman" panose="02020603050405020304" pitchFamily="18" charset="0"/>
                        </a:rPr>
                        <m:t>𝑦</m:t>
                      </m:r>
                      <m:r>
                        <a:rPr lang="en-US" sz="1700" kern="100">
                          <a:latin typeface="+mj-lt"/>
                          <a:ea typeface="Aptos"/>
                          <a:cs typeface="Times New Roman" panose="02020603050405020304" pitchFamily="18" charset="0"/>
                        </a:rPr>
                        <m:t>=</m:t>
                      </m:r>
                      <m:f>
                        <m:fPr>
                          <m:ctrlPr>
                            <a:rPr lang="en-US" sz="1700" i="1" kern="100">
                              <a:latin typeface="+mj-lt"/>
                              <a:ea typeface="Aptos"/>
                              <a:cs typeface="Times New Roman" panose="02020603050405020304" pitchFamily="18" charset="0"/>
                            </a:rPr>
                          </m:ctrlPr>
                        </m:fPr>
                        <m:num>
                          <m:r>
                            <a:rPr lang="en-US" sz="1700" kern="100">
                              <a:latin typeface="+mj-lt"/>
                              <a:ea typeface="Aptos"/>
                              <a:cs typeface="Times New Roman" panose="02020603050405020304" pitchFamily="18" charset="0"/>
                            </a:rPr>
                            <m:t>1</m:t>
                          </m:r>
                        </m:num>
                        <m:den>
                          <m:r>
                            <a:rPr lang="en-US" sz="1700" kern="100">
                              <a:latin typeface="+mj-lt"/>
                              <a:ea typeface="Aptos"/>
                              <a:cs typeface="Times New Roman" panose="02020603050405020304" pitchFamily="18" charset="0"/>
                            </a:rPr>
                            <m:t>2</m:t>
                          </m:r>
                        </m:den>
                      </m:f>
                      <m:d>
                        <m:dPr>
                          <m:ctrlPr>
                            <a:rPr lang="en-US" sz="1700" i="1" kern="100">
                              <a:latin typeface="+mj-lt"/>
                              <a:ea typeface="Aptos"/>
                              <a:cs typeface="Times New Roman" panose="02020603050405020304" pitchFamily="18" charset="0"/>
                            </a:rPr>
                          </m:ctrlPr>
                        </m:dPr>
                        <m:e>
                          <m:r>
                            <a:rPr lang="en-US" sz="1700" kern="100">
                              <a:latin typeface="+mj-lt"/>
                              <a:ea typeface="Aptos"/>
                              <a:cs typeface="Times New Roman" panose="02020603050405020304" pitchFamily="18" charset="0"/>
                            </a:rPr>
                            <m:t>10</m:t>
                          </m:r>
                          <m:r>
                            <a:rPr lang="en-US" sz="1700" i="1" kern="100">
                              <a:latin typeface="+mj-lt"/>
                              <a:ea typeface="Aptos"/>
                              <a:cs typeface="Times New Roman" panose="02020603050405020304" pitchFamily="18" charset="0"/>
                            </a:rPr>
                            <m:t>−</m:t>
                          </m:r>
                          <m:r>
                            <a:rPr lang="en-US" sz="1700" kern="100">
                              <a:latin typeface="+mj-lt"/>
                              <a:ea typeface="Aptos"/>
                              <a:cs typeface="Times New Roman" panose="02020603050405020304" pitchFamily="18" charset="0"/>
                            </a:rPr>
                            <m:t>2</m:t>
                          </m:r>
                          <m:r>
                            <a:rPr lang="en-US" sz="1700" i="1" kern="100">
                              <a:latin typeface="+mj-lt"/>
                              <a:ea typeface="Aptos"/>
                              <a:cs typeface="Times New Roman" panose="02020603050405020304" pitchFamily="18" charset="0"/>
                            </a:rPr>
                            <m:t>𝑥</m:t>
                          </m:r>
                          <m:r>
                            <a:rPr lang="en-US" sz="1700" i="1" kern="100">
                              <a:latin typeface="+mj-lt"/>
                              <a:ea typeface="Aptos"/>
                              <a:cs typeface="Times New Roman" panose="02020603050405020304" pitchFamily="18" charset="0"/>
                            </a:rPr>
                            <m:t>−</m:t>
                          </m:r>
                          <m:r>
                            <a:rPr lang="en-US" sz="1700" i="1" kern="100">
                              <a:latin typeface="+mj-lt"/>
                              <a:ea typeface="Aptos"/>
                              <a:cs typeface="Times New Roman" panose="02020603050405020304" pitchFamily="18" charset="0"/>
                            </a:rPr>
                            <m:t>𝜋</m:t>
                          </m:r>
                          <m:r>
                            <a:rPr lang="en-US" sz="1700" i="1" kern="100">
                              <a:latin typeface="+mj-lt"/>
                              <a:ea typeface="Aptos"/>
                              <a:cs typeface="Times New Roman" panose="02020603050405020304" pitchFamily="18" charset="0"/>
                            </a:rPr>
                            <m:t>𝑥</m:t>
                          </m:r>
                        </m:e>
                      </m:d>
                      <m:r>
                        <a:rPr lang="en-US" sz="1700" kern="100">
                          <a:latin typeface="+mj-lt"/>
                          <a:ea typeface="Aptos"/>
                          <a:cs typeface="Times New Roman" panose="02020603050405020304" pitchFamily="18" charset="0"/>
                        </a:rPr>
                        <m:t>=</m:t>
                      </m:r>
                      <m:f>
                        <m:fPr>
                          <m:ctrlPr>
                            <a:rPr lang="en-US" sz="1700" i="1" kern="100">
                              <a:latin typeface="+mj-lt"/>
                              <a:ea typeface="Aptos"/>
                              <a:cs typeface="Times New Roman" panose="02020603050405020304" pitchFamily="18" charset="0"/>
                            </a:rPr>
                          </m:ctrlPr>
                        </m:fPr>
                        <m:num>
                          <m:r>
                            <a:rPr lang="en-US" sz="1700" kern="100">
                              <a:latin typeface="+mj-lt"/>
                              <a:ea typeface="Aptos"/>
                              <a:cs typeface="Times New Roman" panose="02020603050405020304" pitchFamily="18" charset="0"/>
                            </a:rPr>
                            <m:t>20</m:t>
                          </m:r>
                        </m:num>
                        <m:den>
                          <m:r>
                            <a:rPr lang="en-US" sz="1700" kern="100">
                              <a:latin typeface="+mj-lt"/>
                              <a:ea typeface="Aptos"/>
                              <a:cs typeface="Times New Roman" panose="02020603050405020304" pitchFamily="18" charset="0"/>
                            </a:rPr>
                            <m:t>6+</m:t>
                          </m:r>
                          <m:r>
                            <a:rPr lang="en-US" sz="1700" i="1" kern="100">
                              <a:latin typeface="+mj-lt"/>
                              <a:ea typeface="Aptos"/>
                              <a:cs typeface="Times New Roman" panose="02020603050405020304" pitchFamily="18" charset="0"/>
                            </a:rPr>
                            <m:t>𝜋</m:t>
                          </m:r>
                        </m:den>
                      </m:f>
                      <m:r>
                        <a:rPr lang="en-US" sz="1700" kern="100">
                          <a:latin typeface="+mj-lt"/>
                          <a:ea typeface="Aptos"/>
                          <a:cs typeface="Times New Roman" panose="02020603050405020304" pitchFamily="18" charset="0"/>
                        </a:rPr>
                        <m:t>.</m:t>
                      </m:r>
                    </m:oMath>
                  </m:oMathPara>
                </a14:m>
                <a:endParaRPr lang="en-US" sz="1700" kern="100">
                  <a:latin typeface="+mj-lt"/>
                  <a:ea typeface="Aptos"/>
                  <a:cs typeface="Times New Roman" panose="02020603050405020304" pitchFamily="18" charset="0"/>
                </a:endParaRPr>
              </a:p>
              <a:p>
                <a:pPr lvl="0" algn="just">
                  <a:lnSpc>
                    <a:spcPct val="150000"/>
                  </a:lnSpc>
                  <a:spcBef>
                    <a:spcPts val="200"/>
                  </a:spcBef>
                  <a:spcAft>
                    <a:spcPts val="200"/>
                  </a:spcAft>
                  <a:defRPr/>
                </a:pPr>
                <a:r>
                  <a:rPr lang="en-US" sz="1700" kern="100">
                    <a:latin typeface="+mj-lt"/>
                    <a:ea typeface="Georgia" panose="02040502050405020303" pitchFamily="18" charset="0"/>
                    <a:cs typeface="Times New Roman" panose="02020603050405020304" pitchFamily="18" charset="0"/>
                  </a:rPr>
                  <a:t>Vậy, cửa sổ có diện tích lớn nhất khi hình chữ nhật có chiều rộng bằng </a:t>
                </a:r>
                <a14:m>
                  <m:oMath xmlns:m="http://schemas.openxmlformats.org/officeDocument/2006/math">
                    <m:r>
                      <a:rPr lang="en-US" sz="1700" kern="100">
                        <a:latin typeface="+mj-lt"/>
                        <a:ea typeface="Aptos"/>
                        <a:cs typeface="Times New Roman" panose="02020603050405020304" pitchFamily="18" charset="0"/>
                      </a:rPr>
                      <m:t>2</m:t>
                    </m:r>
                    <m:r>
                      <a:rPr lang="en-US" sz="1700" i="1" kern="100">
                        <a:latin typeface="+mj-lt"/>
                        <a:ea typeface="Aptos"/>
                        <a:cs typeface="Times New Roman" panose="02020603050405020304" pitchFamily="18" charset="0"/>
                      </a:rPr>
                      <m:t>𝑥</m:t>
                    </m:r>
                    <m:r>
                      <a:rPr lang="en-US" sz="1700" b="0" i="1" kern="100" smtClean="0">
                        <a:latin typeface="Cambria Math" panose="02040503050406030204" pitchFamily="18" charset="0"/>
                        <a:ea typeface="Aptos"/>
                        <a:cs typeface="Times New Roman" panose="02020603050405020304" pitchFamily="18" charset="0"/>
                      </a:rPr>
                      <m:t>= </m:t>
                    </m:r>
                  </m:oMath>
                </a14:m>
                <a:endParaRPr lang="en-US" sz="1700" i="1" kern="100" smtClean="0">
                  <a:latin typeface="+mj-lt"/>
                  <a:ea typeface="Aptos"/>
                  <a:cs typeface="Times New Roman" panose="02020603050405020304" pitchFamily="18" charset="0"/>
                </a:endParaRPr>
              </a:p>
              <a:p>
                <a:pPr algn="just">
                  <a:lnSpc>
                    <a:spcPct val="150000"/>
                  </a:lnSpc>
                  <a:spcBef>
                    <a:spcPts val="200"/>
                  </a:spcBef>
                  <a:spcAft>
                    <a:spcPts val="200"/>
                  </a:spcAft>
                  <a:defRPr/>
                </a:pPr>
                <a14:m>
                  <m:oMathPara xmlns:m="http://schemas.openxmlformats.org/officeDocument/2006/math">
                    <m:oMathParaPr>
                      <m:jc m:val="left"/>
                    </m:oMathParaPr>
                    <m:oMath xmlns:m="http://schemas.openxmlformats.org/officeDocument/2006/math">
                      <m:f>
                        <m:fPr>
                          <m:ctrlPr>
                            <a:rPr lang="en-US" sz="1700" i="1" kern="100">
                              <a:latin typeface="Cambria Math" panose="02040503050406030204" pitchFamily="18" charset="0"/>
                              <a:ea typeface="Aptos"/>
                              <a:cs typeface="Times New Roman" panose="02020603050405020304" pitchFamily="18" charset="0"/>
                            </a:rPr>
                          </m:ctrlPr>
                        </m:fPr>
                        <m:num>
                          <m:r>
                            <a:rPr lang="en-US" sz="1700" kern="100">
                              <a:latin typeface="Cambria Math" panose="02040503050406030204" pitchFamily="18" charset="0"/>
                              <a:ea typeface="Aptos"/>
                              <a:cs typeface="Times New Roman" panose="02020603050405020304" pitchFamily="18" charset="0"/>
                            </a:rPr>
                            <m:t>20</m:t>
                          </m:r>
                        </m:num>
                        <m:den>
                          <m:r>
                            <a:rPr lang="en-US" sz="1700" kern="100">
                              <a:latin typeface="Cambria Math" panose="02040503050406030204" pitchFamily="18" charset="0"/>
                              <a:ea typeface="Aptos"/>
                              <a:cs typeface="Times New Roman" panose="02020603050405020304" pitchFamily="18" charset="0"/>
                            </a:rPr>
                            <m:t>6+</m:t>
                          </m:r>
                          <m:r>
                            <a:rPr lang="en-US" sz="1700" i="1" kern="100">
                              <a:latin typeface="Cambria Math" panose="02040503050406030204" pitchFamily="18" charset="0"/>
                              <a:ea typeface="Aptos"/>
                              <a:cs typeface="Times New Roman" panose="02020603050405020304" pitchFamily="18" charset="0"/>
                            </a:rPr>
                            <m:t>𝜋</m:t>
                          </m:r>
                        </m:den>
                      </m:f>
                      <m:r>
                        <a:rPr lang="en-US" sz="1700" kern="100">
                          <a:latin typeface="Cambria Math" panose="02040503050406030204" pitchFamily="18" charset="0"/>
                          <a:ea typeface="Aptos"/>
                          <a:cs typeface="Times New Roman" panose="02020603050405020304" pitchFamily="18" charset="0"/>
                        </a:rPr>
                        <m:t>≈2,19</m:t>
                      </m:r>
                      <m:r>
                        <m:rPr>
                          <m:sty m:val="p"/>
                        </m:rPr>
                        <a:rPr lang="en-US" sz="1700" kern="100">
                          <a:latin typeface="Cambria Math" panose="02040503050406030204" pitchFamily="18" charset="0"/>
                          <a:ea typeface="Aptos"/>
                          <a:cs typeface="Times New Roman" panose="02020603050405020304" pitchFamily="18" charset="0"/>
                        </a:rPr>
                        <m:t>m</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v</m:t>
                      </m:r>
                      <m:r>
                        <m:rPr>
                          <m:nor/>
                        </m:rPr>
                        <a:rPr lang="en-US" sz="1700" kern="100">
                          <a:ea typeface="Georgia" panose="02040502050405020303" pitchFamily="18" charset="0"/>
                          <a:cs typeface="Times New Roman" panose="02020603050405020304" pitchFamily="18" charset="0"/>
                        </a:rPr>
                        <m:t>à </m:t>
                      </m:r>
                      <m:r>
                        <m:rPr>
                          <m:nor/>
                        </m:rPr>
                        <a:rPr lang="en-US" sz="1700" kern="100">
                          <a:ea typeface="Georgia" panose="02040502050405020303" pitchFamily="18" charset="0"/>
                          <a:cs typeface="Times New Roman" panose="02020603050405020304" pitchFamily="18" charset="0"/>
                        </a:rPr>
                        <m:t>chi</m:t>
                      </m:r>
                      <m:r>
                        <m:rPr>
                          <m:nor/>
                        </m:rPr>
                        <a:rPr lang="en-US" sz="1700" kern="100">
                          <a:ea typeface="Georgia" panose="02040502050405020303" pitchFamily="18" charset="0"/>
                          <a:cs typeface="Times New Roman" panose="02020603050405020304" pitchFamily="18" charset="0"/>
                        </a:rPr>
                        <m:t>ề</m:t>
                      </m:r>
                      <m:r>
                        <m:rPr>
                          <m:nor/>
                        </m:rPr>
                        <a:rPr lang="en-US" sz="1700" kern="100">
                          <a:ea typeface="Georgia" panose="02040502050405020303" pitchFamily="18" charset="0"/>
                          <a:cs typeface="Times New Roman" panose="02020603050405020304" pitchFamily="18" charset="0"/>
                        </a:rPr>
                        <m:t>u</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d</m:t>
                      </m:r>
                      <m:r>
                        <m:rPr>
                          <m:nor/>
                        </m:rPr>
                        <a:rPr lang="en-US" sz="1700" kern="100">
                          <a:ea typeface="Georgia" panose="02040502050405020303" pitchFamily="18" charset="0"/>
                          <a:cs typeface="Times New Roman" panose="02020603050405020304" pitchFamily="18" charset="0"/>
                        </a:rPr>
                        <m:t>à</m:t>
                      </m:r>
                      <m:r>
                        <m:rPr>
                          <m:nor/>
                        </m:rPr>
                        <a:rPr lang="en-US" sz="1700" kern="100">
                          <a:ea typeface="Georgia" panose="02040502050405020303" pitchFamily="18" charset="0"/>
                          <a:cs typeface="Times New Roman" panose="02020603050405020304" pitchFamily="18" charset="0"/>
                        </a:rPr>
                        <m:t>i</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b</m:t>
                      </m:r>
                      <m:r>
                        <m:rPr>
                          <m:nor/>
                        </m:rPr>
                        <a:rPr lang="en-US" sz="1700" kern="100">
                          <a:ea typeface="Georgia" panose="02040502050405020303" pitchFamily="18" charset="0"/>
                          <a:cs typeface="Times New Roman" panose="02020603050405020304" pitchFamily="18" charset="0"/>
                        </a:rPr>
                        <m:t>ằ</m:t>
                      </m:r>
                      <m:r>
                        <m:rPr>
                          <m:nor/>
                        </m:rPr>
                        <a:rPr lang="en-US" sz="1700" kern="100">
                          <a:ea typeface="Georgia" panose="02040502050405020303" pitchFamily="18" charset="0"/>
                          <a:cs typeface="Times New Roman" panose="02020603050405020304" pitchFamily="18" charset="0"/>
                        </a:rPr>
                        <m:t>ng</m:t>
                      </m:r>
                      <m:r>
                        <a:rPr lang="en-US" sz="17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700" i="1" kern="100">
                          <a:latin typeface="+mj-lt"/>
                          <a:ea typeface="Aptos"/>
                          <a:cs typeface="Times New Roman" panose="02020603050405020304" pitchFamily="18" charset="0"/>
                        </a:rPr>
                        <m:t>𝑦</m:t>
                      </m:r>
                      <m:r>
                        <a:rPr lang="en-US" sz="1700" kern="100">
                          <a:latin typeface="+mj-lt"/>
                          <a:ea typeface="Aptos"/>
                          <a:cs typeface="Times New Roman" panose="02020603050405020304" pitchFamily="18" charset="0"/>
                        </a:rPr>
                        <m:t>=</m:t>
                      </m:r>
                      <m:f>
                        <m:fPr>
                          <m:ctrlPr>
                            <a:rPr lang="en-US" sz="1700" i="1" kern="100">
                              <a:latin typeface="+mj-lt"/>
                              <a:ea typeface="Aptos"/>
                              <a:cs typeface="Times New Roman" panose="02020603050405020304" pitchFamily="18" charset="0"/>
                            </a:rPr>
                          </m:ctrlPr>
                        </m:fPr>
                        <m:num>
                          <m:r>
                            <a:rPr lang="en-US" sz="1700" kern="100">
                              <a:latin typeface="+mj-lt"/>
                              <a:ea typeface="Aptos"/>
                              <a:cs typeface="Times New Roman" panose="02020603050405020304" pitchFamily="18" charset="0"/>
                            </a:rPr>
                            <m:t>20</m:t>
                          </m:r>
                        </m:num>
                        <m:den>
                          <m:r>
                            <a:rPr lang="en-US" sz="1700" kern="100">
                              <a:latin typeface="+mj-lt"/>
                              <a:ea typeface="Aptos"/>
                              <a:cs typeface="Times New Roman" panose="02020603050405020304" pitchFamily="18" charset="0"/>
                            </a:rPr>
                            <m:t>6+</m:t>
                          </m:r>
                          <m:r>
                            <a:rPr lang="en-US" sz="1700" i="1" kern="100">
                              <a:latin typeface="+mj-lt"/>
                              <a:ea typeface="Aptos"/>
                              <a:cs typeface="Times New Roman" panose="02020603050405020304" pitchFamily="18" charset="0"/>
                            </a:rPr>
                            <m:t>𝜋</m:t>
                          </m:r>
                        </m:den>
                      </m:f>
                      <m:r>
                        <a:rPr lang="en-US" sz="1700" kern="100">
                          <a:latin typeface="+mj-lt"/>
                          <a:ea typeface="Aptos"/>
                          <a:cs typeface="Times New Roman" panose="02020603050405020304" pitchFamily="18" charset="0"/>
                        </a:rPr>
                        <m:t>≈2,19</m:t>
                      </m:r>
                      <m:r>
                        <m:rPr>
                          <m:sty m:val="p"/>
                        </m:rPr>
                        <a:rPr lang="en-US" sz="1700" kern="100">
                          <a:latin typeface="+mj-lt"/>
                          <a:ea typeface="Aptos"/>
                          <a:cs typeface="Times New Roman" panose="02020603050405020304" pitchFamily="18" charset="0"/>
                        </a:rPr>
                        <m:t>m</m:t>
                      </m:r>
                      <m:r>
                        <a:rPr lang="en-US" sz="1700" b="0" i="0" kern="100" smtClean="0">
                          <a:latin typeface="Cambria Math" panose="02040503050406030204" pitchFamily="18" charset="0"/>
                          <a:ea typeface="Aptos"/>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m:t>
                      </m:r>
                      <m:r>
                        <m:rPr>
                          <m:nor/>
                        </m:rPr>
                        <a:rPr lang="en-US" sz="1700" kern="100">
                          <a:ea typeface="Georgia" panose="02040502050405020303" pitchFamily="18" charset="0"/>
                          <a:cs typeface="Times New Roman" panose="02020603050405020304" pitchFamily="18" charset="0"/>
                        </a:rPr>
                        <m:t>t</m:t>
                      </m:r>
                      <m:r>
                        <m:rPr>
                          <m:nor/>
                        </m:rPr>
                        <a:rPr lang="en-US" sz="1700" kern="100">
                          <a:ea typeface="Georgia" panose="02040502050405020303" pitchFamily="18" charset="0"/>
                          <a:cs typeface="Times New Roman" panose="02020603050405020304" pitchFamily="18" charset="0"/>
                        </a:rPr>
                        <m:t>ứ</m:t>
                      </m:r>
                      <m:r>
                        <m:rPr>
                          <m:nor/>
                        </m:rPr>
                        <a:rPr lang="en-US" sz="1700" kern="100">
                          <a:ea typeface="Georgia" panose="02040502050405020303" pitchFamily="18" charset="0"/>
                          <a:cs typeface="Times New Roman" panose="02020603050405020304" pitchFamily="18" charset="0"/>
                        </a:rPr>
                        <m:t>c</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l</m:t>
                      </m:r>
                      <m:r>
                        <m:rPr>
                          <m:nor/>
                        </m:rPr>
                        <a:rPr lang="en-US" sz="1700" kern="100">
                          <a:ea typeface="Georgia" panose="02040502050405020303" pitchFamily="18" charset="0"/>
                          <a:cs typeface="Times New Roman" panose="02020603050405020304" pitchFamily="18" charset="0"/>
                        </a:rPr>
                        <m:t>à </m:t>
                      </m:r>
                      <m:r>
                        <m:rPr>
                          <m:nor/>
                        </m:rPr>
                        <a:rPr lang="en-US" sz="1700" kern="100">
                          <a:ea typeface="Georgia" panose="02040502050405020303" pitchFamily="18" charset="0"/>
                          <a:cs typeface="Times New Roman" panose="02020603050405020304" pitchFamily="18" charset="0"/>
                        </a:rPr>
                        <m:t>khi</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h</m:t>
                      </m:r>
                      <m:r>
                        <m:rPr>
                          <m:nor/>
                        </m:rPr>
                        <a:rPr lang="en-US" sz="1700" kern="100">
                          <a:ea typeface="Georgia" panose="02040502050405020303" pitchFamily="18" charset="0"/>
                          <a:cs typeface="Times New Roman" panose="02020603050405020304" pitchFamily="18" charset="0"/>
                        </a:rPr>
                        <m:t>ì</m:t>
                      </m:r>
                      <m:r>
                        <m:rPr>
                          <m:nor/>
                        </m:rPr>
                        <a:rPr lang="en-US" sz="1700" kern="100">
                          <a:ea typeface="Georgia" panose="02040502050405020303" pitchFamily="18" charset="0"/>
                          <a:cs typeface="Times New Roman" panose="02020603050405020304" pitchFamily="18" charset="0"/>
                        </a:rPr>
                        <m:t>nh</m:t>
                      </m:r>
                      <m:r>
                        <m:rPr>
                          <m:nor/>
                        </m:rPr>
                        <a:rPr lang="en-US" sz="1700" kern="100">
                          <a:ea typeface="Georgia" panose="02040502050405020303" pitchFamily="18" charset="0"/>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ch</m:t>
                      </m:r>
                      <m:r>
                        <m:rPr>
                          <m:nor/>
                        </m:rPr>
                        <a:rPr lang="en-US" sz="1700" kern="100">
                          <a:ea typeface="Georgia" panose="02040502050405020303" pitchFamily="18" charset="0"/>
                          <a:cs typeface="Times New Roman" panose="02020603050405020304" pitchFamily="18" charset="0"/>
                        </a:rPr>
                        <m:t>ữ </m:t>
                      </m:r>
                      <m:r>
                        <m:rPr>
                          <m:nor/>
                        </m:rPr>
                        <a:rPr lang="en-US" sz="1700" kern="100">
                          <a:ea typeface="Georgia" panose="02040502050405020303" pitchFamily="18" charset="0"/>
                          <a:cs typeface="Times New Roman" panose="02020603050405020304" pitchFamily="18" charset="0"/>
                        </a:rPr>
                        <m:t>nh</m:t>
                      </m:r>
                      <m:r>
                        <m:rPr>
                          <m:nor/>
                        </m:rPr>
                        <a:rPr lang="en-US" sz="1700" kern="100">
                          <a:ea typeface="Georgia" panose="02040502050405020303" pitchFamily="18" charset="0"/>
                          <a:cs typeface="Times New Roman" panose="02020603050405020304" pitchFamily="18" charset="0"/>
                        </a:rPr>
                        <m:t>ậ</m:t>
                      </m:r>
                      <m:r>
                        <m:rPr>
                          <m:nor/>
                        </m:rPr>
                        <a:rPr lang="en-US" sz="1700" kern="100">
                          <a:ea typeface="Georgia" panose="02040502050405020303" pitchFamily="18" charset="0"/>
                          <a:cs typeface="Times New Roman" panose="02020603050405020304" pitchFamily="18" charset="0"/>
                        </a:rPr>
                        <m:t>t</m:t>
                      </m:r>
                      <m:r>
                        <m:rPr>
                          <m:nor/>
                        </m:rPr>
                        <a:rPr lang="en-US" sz="1700" kern="100">
                          <a:ea typeface="Georgia" panose="02040502050405020303" pitchFamily="18" charset="0"/>
                          <a:cs typeface="Times New Roman" panose="02020603050405020304" pitchFamily="18" charset="0"/>
                        </a:rPr>
                        <m:t> </m:t>
                      </m:r>
                    </m:oMath>
                  </m:oMathPara>
                </a14:m>
                <a:endParaRPr lang="en-US" sz="1700" kern="100" smtClean="0">
                  <a:latin typeface="+mj-lt"/>
                  <a:ea typeface="Georgia" panose="02040502050405020303" pitchFamily="18" charset="0"/>
                  <a:cs typeface="Times New Roman" panose="02020603050405020304" pitchFamily="18" charset="0"/>
                </a:endParaRPr>
              </a:p>
              <a:p>
                <a:pPr lvl="0" algn="just">
                  <a:lnSpc>
                    <a:spcPct val="150000"/>
                  </a:lnSpc>
                  <a:spcBef>
                    <a:spcPts val="200"/>
                  </a:spcBef>
                  <a:spcAft>
                    <a:spcPts val="200"/>
                  </a:spcAft>
                  <a:defRPr/>
                </a:pPr>
                <a:r>
                  <a:rPr lang="en-US" sz="1700" kern="100" smtClean="0">
                    <a:latin typeface="+mj-lt"/>
                    <a:ea typeface="Georgia" panose="02040502050405020303" pitchFamily="18" charset="0"/>
                    <a:cs typeface="Times New Roman" panose="02020603050405020304" pitchFamily="18" charset="0"/>
                  </a:rPr>
                  <a:t>là </a:t>
                </a:r>
                <a:r>
                  <a:rPr lang="en-US" sz="1700" kern="100">
                    <a:latin typeface="+mj-lt"/>
                    <a:ea typeface="Georgia" panose="02040502050405020303" pitchFamily="18" charset="0"/>
                    <a:cs typeface="Times New Roman" panose="02020603050405020304" pitchFamily="18" charset="0"/>
                  </a:rPr>
                  <a:t>hình vuông có độ dài cạnh là </a:t>
                </a:r>
                <a14:m>
                  <m:oMath xmlns:m="http://schemas.openxmlformats.org/officeDocument/2006/math">
                    <m:r>
                      <a:rPr lang="en-US" sz="1700" kern="100">
                        <a:latin typeface="+mj-lt"/>
                        <a:ea typeface="Aptos"/>
                        <a:cs typeface="Times New Roman" panose="02020603050405020304" pitchFamily="18" charset="0"/>
                      </a:rPr>
                      <m:t>2,19 </m:t>
                    </m:r>
                    <m:r>
                      <m:rPr>
                        <m:sty m:val="p"/>
                      </m:rPr>
                      <a:rPr lang="en-US" sz="1700" kern="100">
                        <a:latin typeface="+mj-lt"/>
                        <a:ea typeface="Aptos"/>
                        <a:cs typeface="Times New Roman" panose="02020603050405020304" pitchFamily="18" charset="0"/>
                      </a:rPr>
                      <m:t>m</m:t>
                    </m:r>
                  </m:oMath>
                </a14:m>
                <a:r>
                  <a:rPr lang="en-US" sz="1700" kern="100">
                    <a:latin typeface="+mj-lt"/>
                    <a:ea typeface="Aptos"/>
                    <a:cs typeface="Times New Roman" panose="02020603050405020304" pitchFamily="18" charset="0"/>
                  </a:rPr>
                  <a:t>).</a:t>
                </a:r>
              </a:p>
            </p:txBody>
          </p:sp>
        </mc:Choice>
        <mc:Fallback>
          <p:sp>
            <p:nvSpPr>
              <p:cNvPr id="2" name="Rectangle 1"/>
              <p:cNvSpPr>
                <a:spLocks noRot="1" noChangeAspect="1" noMove="1" noResize="1" noEditPoints="1" noAdjustHandles="1" noChangeArrowheads="1" noChangeShapeType="1" noTextEdit="1"/>
              </p:cNvSpPr>
              <p:nvPr/>
            </p:nvSpPr>
            <p:spPr>
              <a:xfrm>
                <a:off x="707661" y="806486"/>
                <a:ext cx="7765448" cy="3351623"/>
              </a:xfrm>
              <a:prstGeom prst="rect">
                <a:avLst/>
              </a:prstGeom>
              <a:blipFill>
                <a:blip r:embed="rId3"/>
                <a:stretch>
                  <a:fillRect l="-471"/>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944394" y="4006622"/>
            <a:ext cx="914845" cy="908118"/>
          </a:xfrm>
          <a:prstGeom prst="rect">
            <a:avLst/>
          </a:prstGeom>
        </p:spPr>
      </p:pic>
    </p:spTree>
    <p:extLst>
      <p:ext uri="{BB962C8B-B14F-4D97-AF65-F5344CB8AC3E}">
        <p14:creationId xmlns:p14="http://schemas.microsoft.com/office/powerpoint/2010/main" val="424920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3" name="Picture 2"/>
          <p:cNvPicPr>
            <a:picLocks noChangeAspect="1"/>
          </p:cNvPicPr>
          <p:nvPr/>
        </p:nvPicPr>
        <p:blipFill>
          <a:blip r:embed="rId3"/>
          <a:stretch>
            <a:fillRect/>
          </a:stretch>
        </p:blipFill>
        <p:spPr>
          <a:xfrm rot="3434495">
            <a:off x="1838431" y="4435601"/>
            <a:ext cx="1260247" cy="1370749"/>
          </a:xfrm>
          <a:prstGeom prst="rect">
            <a:avLst/>
          </a:prstGeom>
        </p:spPr>
      </p:pic>
      <p:grpSp>
        <p:nvGrpSpPr>
          <p:cNvPr id="9" name="Group 8"/>
          <p:cNvGrpSpPr/>
          <p:nvPr/>
        </p:nvGrpSpPr>
        <p:grpSpPr>
          <a:xfrm>
            <a:off x="404462" y="246988"/>
            <a:ext cx="8334160" cy="4614182"/>
            <a:chOff x="404462" y="223135"/>
            <a:chExt cx="8334160" cy="4614182"/>
          </a:xfrm>
        </p:grpSpPr>
        <p:sp>
          <p:nvSpPr>
            <p:cNvPr id="8" name="Rectangle 7"/>
            <p:cNvSpPr/>
            <p:nvPr/>
          </p:nvSpPr>
          <p:spPr>
            <a:xfrm>
              <a:off x="404462" y="223135"/>
              <a:ext cx="8334160" cy="1938992"/>
            </a:xfrm>
            <a:prstGeom prst="rect">
              <a:avLst/>
            </a:prstGeom>
          </p:spPr>
          <p:txBody>
            <a:bodyPr wrap="square">
              <a:spAutoFit/>
            </a:bodyPr>
            <a:lstStyle/>
            <a:p>
              <a:pPr algn="just">
                <a:lnSpc>
                  <a:spcPct val="150000"/>
                </a:lnSpc>
              </a:pPr>
              <a:r>
                <a:rPr lang="fr-FR" sz="1600" b="1">
                  <a:solidFill>
                    <a:srgbClr val="D51460"/>
                  </a:solidFill>
                  <a:ea typeface="Calibri" panose="020F0502020204030204" pitchFamily="34" charset="0"/>
                  <a:cs typeface="Times New Roman" panose="02020603050405020304" pitchFamily="18" charset="0"/>
                </a:rPr>
                <a:t>Bài </a:t>
              </a:r>
              <a:r>
                <a:rPr lang="fr-FR" sz="1600" b="1" smtClean="0">
                  <a:solidFill>
                    <a:srgbClr val="D51460"/>
                  </a:solidFill>
                  <a:ea typeface="Calibri" panose="020F0502020204030204" pitchFamily="34" charset="0"/>
                  <a:cs typeface="Times New Roman" panose="02020603050405020304" pitchFamily="18" charset="0"/>
                </a:rPr>
                <a:t>2.7 </a:t>
              </a:r>
              <a:r>
                <a:rPr lang="fr-FR" sz="1600" b="1">
                  <a:solidFill>
                    <a:srgbClr val="D51460"/>
                  </a:solidFill>
                  <a:ea typeface="Calibri" panose="020F0502020204030204" pitchFamily="34" charset="0"/>
                  <a:cs typeface="Times New Roman" panose="02020603050405020304" pitchFamily="18" charset="0"/>
                </a:rPr>
                <a:t>(SGK – tr.42</a:t>
              </a:r>
              <a:r>
                <a:rPr lang="fr-FR" sz="1600" b="1">
                  <a:solidFill>
                    <a:srgbClr val="D51460"/>
                  </a:solidFill>
                  <a:ea typeface="Calibri" panose="020F0502020204030204" pitchFamily="34" charset="0"/>
                  <a:cs typeface="Times New Roman" panose="02020603050405020304" pitchFamily="18" charset="0"/>
                </a:rPr>
                <a:t>) </a:t>
              </a:r>
              <a:r>
                <a:rPr lang="vi-VN" sz="1600">
                  <a:latin typeface="Arial" panose="020B0604020202020204" pitchFamily="34" charset="0"/>
                </a:rPr>
                <a:t>Người ta muốn kéo một đường dây điện từ nhà máy điện đặt tại điểm A đến </a:t>
              </a:r>
              <a:r>
                <a:rPr lang="vi-VN" sz="1600">
                  <a:latin typeface="Arial" panose="020B0604020202020204" pitchFamily="34" charset="0"/>
                </a:rPr>
                <a:t>một </a:t>
              </a:r>
              <a:r>
                <a:rPr lang="vi-VN" sz="1600" smtClean="0">
                  <a:latin typeface="Arial" panose="020B0604020202020204" pitchFamily="34" charset="0"/>
                </a:rPr>
                <a:t>hòn</a:t>
              </a:r>
              <a:r>
                <a:rPr lang="en-US" sz="1600" smtClean="0">
                  <a:latin typeface="Arial" panose="020B0604020202020204" pitchFamily="34" charset="0"/>
                </a:rPr>
                <a:t> </a:t>
              </a:r>
              <a:r>
                <a:rPr lang="vi-VN" sz="1600" smtClean="0">
                  <a:latin typeface="Arial" panose="020B0604020202020204" pitchFamily="34" charset="0"/>
                </a:rPr>
                <a:t>đảo </a:t>
              </a:r>
              <a:r>
                <a:rPr lang="vi-VN" sz="1600">
                  <a:latin typeface="Arial" panose="020B0604020202020204" pitchFamily="34" charset="0"/>
                </a:rPr>
                <a:t>nhỏ C. Biết rằng nhà máy điện nằm sát bờ biển, bờ biển được coi là thẳng</a:t>
              </a:r>
              <a:r>
                <a:rPr lang="vi-VN" sz="1600">
                  <a:latin typeface="Arial" panose="020B0604020202020204" pitchFamily="34" charset="0"/>
                </a:rPr>
                <a:t>, </a:t>
              </a:r>
              <a:r>
                <a:rPr lang="vi-VN" sz="1600" smtClean="0">
                  <a:latin typeface="Arial" panose="020B0604020202020204" pitchFamily="34" charset="0"/>
                </a:rPr>
                <a:t>khoảng</a:t>
              </a:r>
              <a:r>
                <a:rPr lang="en-US" sz="1600" smtClean="0">
                  <a:latin typeface="Arial" panose="020B0604020202020204" pitchFamily="34" charset="0"/>
                </a:rPr>
                <a:t> </a:t>
              </a:r>
              <a:r>
                <a:rPr lang="vi-VN" sz="1600" smtClean="0">
                  <a:latin typeface="Arial" panose="020B0604020202020204" pitchFamily="34" charset="0"/>
                </a:rPr>
                <a:t>cách </a:t>
              </a:r>
              <a:r>
                <a:rPr lang="vi-VN" sz="1600">
                  <a:latin typeface="Arial" panose="020B0604020202020204" pitchFamily="34" charset="0"/>
                </a:rPr>
                <a:t>CB từ hòn đảo C đến bờ biển là 1 km, khoảng cách giữa hai điểm A và B là 4 </a:t>
              </a:r>
              <a:r>
                <a:rPr lang="vi-VN" sz="1600">
                  <a:latin typeface="Arial" panose="020B0604020202020204" pitchFamily="34" charset="0"/>
                </a:rPr>
                <a:t>km</a:t>
              </a:r>
              <a:r>
                <a:rPr lang="vi-VN" sz="1600" smtClean="0">
                  <a:latin typeface="Arial" panose="020B0604020202020204" pitchFamily="34" charset="0"/>
                </a:rPr>
                <a:t>.</a:t>
              </a:r>
              <a:r>
                <a:rPr lang="en-US" sz="1600" smtClean="0">
                  <a:latin typeface="Arial" panose="020B0604020202020204" pitchFamily="34" charset="0"/>
                </a:rPr>
                <a:t> </a:t>
              </a:r>
              <a:r>
                <a:rPr lang="vi-VN" sz="1600" smtClean="0">
                  <a:latin typeface="Arial" panose="020B0604020202020204" pitchFamily="34" charset="0"/>
                </a:rPr>
                <a:t>Mỗi </a:t>
              </a:r>
              <a:r>
                <a:rPr lang="vi-VN" sz="1600">
                  <a:latin typeface="Arial" panose="020B0604020202020204" pitchFamily="34" charset="0"/>
                </a:rPr>
                <a:t>kilômét dây điện nếu đặt ngầm dưới nước sẽ mất 5 000 USD, còn nếu </a:t>
              </a:r>
              <a:r>
                <a:rPr lang="vi-VN" sz="1600">
                  <a:latin typeface="Arial" panose="020B0604020202020204" pitchFamily="34" charset="0"/>
                </a:rPr>
                <a:t>đặt </a:t>
              </a:r>
              <a:r>
                <a:rPr lang="vi-VN" sz="1600" smtClean="0">
                  <a:latin typeface="Arial" panose="020B0604020202020204" pitchFamily="34" charset="0"/>
                </a:rPr>
                <a:t>ngầm</a:t>
              </a:r>
              <a:r>
                <a:rPr lang="en-US" sz="1600" smtClean="0">
                  <a:latin typeface="Arial" panose="020B0604020202020204" pitchFamily="34" charset="0"/>
                </a:rPr>
                <a:t> </a:t>
              </a:r>
              <a:r>
                <a:rPr lang="vi-VN" sz="1600" smtClean="0">
                  <a:latin typeface="Arial" panose="020B0604020202020204" pitchFamily="34" charset="0"/>
                </a:rPr>
                <a:t>dưới </a:t>
              </a:r>
              <a:r>
                <a:rPr lang="vi-VN" sz="1600">
                  <a:latin typeface="Arial" panose="020B0604020202020204" pitchFamily="34" charset="0"/>
                </a:rPr>
                <a:t>đất sẽ mất 3 000 USD</a:t>
              </a:r>
              <a:r>
                <a:rPr lang="vi-VN" sz="1600">
                  <a:latin typeface="Arial" panose="020B0604020202020204" pitchFamily="34" charset="0"/>
                </a:rPr>
                <a:t>. </a:t>
              </a:r>
              <a:endParaRPr lang="en-US" sz="1600">
                <a:latin typeface="Arial" panose="020B0604020202020204" pitchFamily="34"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44496" y="1814951"/>
              <a:ext cx="3306520" cy="3022366"/>
            </a:xfrm>
            <a:prstGeom prst="rect">
              <a:avLst/>
            </a:prstGeom>
          </p:spPr>
        </p:pic>
        <p:sp>
          <p:nvSpPr>
            <p:cNvPr id="7" name="Rectangle 6"/>
            <p:cNvSpPr/>
            <p:nvPr/>
          </p:nvSpPr>
          <p:spPr>
            <a:xfrm>
              <a:off x="404462" y="2098516"/>
              <a:ext cx="4572000" cy="2308324"/>
            </a:xfrm>
            <a:prstGeom prst="rect">
              <a:avLst/>
            </a:prstGeom>
          </p:spPr>
          <p:txBody>
            <a:bodyPr>
              <a:spAutoFit/>
            </a:bodyPr>
            <a:lstStyle/>
            <a:p>
              <a:pPr lvl="0" algn="just">
                <a:lnSpc>
                  <a:spcPct val="150000"/>
                </a:lnSpc>
              </a:pPr>
              <a:r>
                <a:rPr lang="vi-VN" sz="1600">
                  <a:latin typeface="Arial" panose="020B0604020202020204" pitchFamily="34" charset="0"/>
                </a:rPr>
                <a:t>Người ta dự định kéo dây điện ngầm dưới đất từ điểm A</a:t>
              </a:r>
              <a:r>
                <a:rPr lang="en-US" sz="1600">
                  <a:latin typeface="Arial" panose="020B0604020202020204" pitchFamily="34" charset="0"/>
                </a:rPr>
                <a:t> </a:t>
              </a:r>
              <a:r>
                <a:rPr lang="vi-VN" sz="1600">
                  <a:latin typeface="Arial" panose="020B0604020202020204" pitchFamily="34" charset="0"/>
                </a:rPr>
                <a:t>đến một điểm S trên bờ biển, nằm giữa A và B, sau đó chạy ngầm dưới nước từ điểm</a:t>
              </a:r>
              <a:r>
                <a:rPr lang="en-US" sz="1600">
                  <a:latin typeface="Arial" panose="020B0604020202020204" pitchFamily="34" charset="0"/>
                </a:rPr>
                <a:t> </a:t>
              </a:r>
              <a:r>
                <a:rPr lang="vi-VN" sz="1600">
                  <a:latin typeface="Arial" panose="020B0604020202020204" pitchFamily="34" charset="0"/>
                </a:rPr>
                <a:t>S đến hòn đảo C (H.2.18). Tìm vị trí của điểm S sao cho chi phí kéo đường dây điện là</a:t>
              </a:r>
              <a:r>
                <a:rPr lang="en-US" sz="1600">
                  <a:latin typeface="Arial" panose="020B0604020202020204" pitchFamily="34" charset="0"/>
                </a:rPr>
                <a:t> </a:t>
              </a:r>
              <a:r>
                <a:rPr lang="vi-VN" sz="1600">
                  <a:latin typeface="Arial" panose="020B0604020202020204" pitchFamily="34" charset="0"/>
                </a:rPr>
                <a:t>nhỏ nhất.</a:t>
              </a:r>
              <a:endParaRPr lang="en-US" sz="1600">
                <a:latin typeface="Arial" panose="020B0604020202020204" pitchFamily="34" charset="0"/>
              </a:endParaRPr>
            </a:p>
          </p:txBody>
        </p:sp>
      </p:grpSp>
      <p:pic>
        <p:nvPicPr>
          <p:cNvPr id="10" name="Picture 9"/>
          <p:cNvPicPr>
            <a:picLocks noChangeAspect="1"/>
          </p:cNvPicPr>
          <p:nvPr/>
        </p:nvPicPr>
        <p:blipFill>
          <a:blip r:embed="rId6"/>
          <a:stretch>
            <a:fillRect/>
          </a:stretch>
        </p:blipFill>
        <p:spPr>
          <a:xfrm>
            <a:off x="3452558" y="4778836"/>
            <a:ext cx="1523904" cy="301950"/>
          </a:xfrm>
          <a:prstGeom prst="rect">
            <a:avLst/>
          </a:prstGeom>
        </p:spPr>
      </p:pic>
    </p:spTree>
    <p:extLst>
      <p:ext uri="{BB962C8B-B14F-4D97-AF65-F5344CB8AC3E}">
        <p14:creationId xmlns:p14="http://schemas.microsoft.com/office/powerpoint/2010/main" val="1655137636"/>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 name="Rectangle 3"/>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61177" y="505241"/>
            <a:ext cx="8229599" cy="2281843"/>
          </a:xfrm>
          <a:prstGeom prst="rect">
            <a:avLst/>
          </a:prstGeom>
        </p:spPr>
        <p:txBody>
          <a:bodyPr wrap="square">
            <a:spAutoFit/>
          </a:bodyPr>
          <a:lstStyle/>
          <a:p>
            <a:pPr lvl="0" algn="ctr" defTabSz="457200">
              <a:lnSpc>
                <a:spcPct val="160000"/>
              </a:lnSpc>
              <a:buClrTx/>
              <a:defRPr/>
            </a:pPr>
            <a:r>
              <a:rPr lang="en-US" sz="3100" b="1" kern="1200" smtClean="0">
                <a:solidFill>
                  <a:srgbClr val="313F60"/>
                </a:solidFill>
                <a:latin typeface="Arial" panose="020B0604020202020204" pitchFamily="34" charset="0"/>
                <a:ea typeface="+mn-ea"/>
                <a:cs typeface="Arial" panose="020B0604020202020204" pitchFamily="34" charset="0"/>
              </a:rPr>
              <a:t>1. </a:t>
            </a:r>
            <a:r>
              <a:rPr lang="vi-VN" sz="3100" b="1" kern="1200" smtClean="0">
                <a:solidFill>
                  <a:srgbClr val="313F60"/>
                </a:solidFill>
                <a:latin typeface="Arial" panose="020B0604020202020204" pitchFamily="34" charset="0"/>
                <a:ea typeface="+mn-ea"/>
                <a:cs typeface="Arial" panose="020B0604020202020204" pitchFamily="34" charset="0"/>
              </a:rPr>
              <a:t>VẬN DỤNG ĐẠO HÀM ĐỂ GIẢI QUYẾT MỘT SỐ BÀI TOÁN TỐI ƯU </a:t>
            </a:r>
            <a:endParaRPr lang="en-US" sz="3100" b="1" kern="1200" smtClean="0">
              <a:solidFill>
                <a:srgbClr val="313F60"/>
              </a:solidFill>
              <a:latin typeface="Arial" panose="020B0604020202020204" pitchFamily="34" charset="0"/>
              <a:ea typeface="+mn-ea"/>
              <a:cs typeface="Arial" panose="020B0604020202020204" pitchFamily="34" charset="0"/>
            </a:endParaRPr>
          </a:p>
          <a:p>
            <a:pPr lvl="0" algn="ctr" defTabSz="457200">
              <a:lnSpc>
                <a:spcPct val="160000"/>
              </a:lnSpc>
              <a:buClrTx/>
              <a:defRPr/>
            </a:pPr>
            <a:r>
              <a:rPr lang="vi-VN" sz="3100" b="1" kern="1200" smtClean="0">
                <a:solidFill>
                  <a:srgbClr val="313F60"/>
                </a:solidFill>
                <a:latin typeface="Arial" panose="020B0604020202020204" pitchFamily="34" charset="0"/>
                <a:ea typeface="+mn-ea"/>
                <a:cs typeface="Arial" panose="020B0604020202020204" pitchFamily="34" charset="0"/>
              </a:rPr>
              <a:t>TRONG THỰC TIỄN</a:t>
            </a:r>
            <a:endParaRPr lang="vi-VN" sz="3100" b="1" kern="1200">
              <a:solidFill>
                <a:srgbClr val="313F60"/>
              </a:solidFill>
              <a:latin typeface="Arial" panose="020B0604020202020204" pitchFamily="34" charset="0"/>
              <a:ea typeface="+mn-ea"/>
              <a:cs typeface="Arial" panose="020B0604020202020204" pitchFamily="34" charset="0"/>
            </a:endParaRPr>
          </a:p>
        </p:txBody>
      </p:sp>
      <p:sp>
        <p:nvSpPr>
          <p:cNvPr id="5" name="Freeform 4"/>
          <p:cNvSpPr/>
          <p:nvPr/>
        </p:nvSpPr>
        <p:spPr>
          <a:xfrm>
            <a:off x="3258567" y="3753016"/>
            <a:ext cx="2634817" cy="1121134"/>
          </a:xfrm>
          <a:custGeom>
            <a:avLst/>
            <a:gdLst/>
            <a:ahLst/>
            <a:cxnLst/>
            <a:rect l="l" t="t" r="r" b="b"/>
            <a:pathLst>
              <a:path w="7315200" h="3215640">
                <a:moveTo>
                  <a:pt x="0" y="0"/>
                </a:moveTo>
                <a:lnTo>
                  <a:pt x="7315200" y="0"/>
                </a:lnTo>
                <a:lnTo>
                  <a:pt x="7315200" y="3215640"/>
                </a:lnTo>
                <a:lnTo>
                  <a:pt x="0" y="3215640"/>
                </a:lnTo>
                <a:lnTo>
                  <a:pt x="0" y="0"/>
                </a:lnTo>
                <a:close/>
              </a:path>
            </a:pathLst>
          </a:custGeom>
          <a: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44849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3" name="Picture 2"/>
          <p:cNvPicPr>
            <a:picLocks noChangeAspect="1"/>
          </p:cNvPicPr>
          <p:nvPr/>
        </p:nvPicPr>
        <p:blipFill>
          <a:blip r:embed="rId3"/>
          <a:stretch>
            <a:fillRect/>
          </a:stretch>
        </p:blipFill>
        <p:spPr>
          <a:xfrm rot="9775728">
            <a:off x="2559241" y="-371155"/>
            <a:ext cx="987531" cy="1074121"/>
          </a:xfrm>
          <a:prstGeom prst="rect">
            <a:avLst/>
          </a:prstGeom>
        </p:spPr>
      </p:pic>
      <p:sp>
        <p:nvSpPr>
          <p:cNvPr id="6" name="Rectangle 5"/>
          <p:cNvSpPr/>
          <p:nvPr/>
        </p:nvSpPr>
        <p:spPr>
          <a:xfrm>
            <a:off x="434108" y="339625"/>
            <a:ext cx="697627" cy="35394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4039663" y="606029"/>
                <a:ext cx="4896518" cy="3342838"/>
              </a:xfrm>
              <a:prstGeom prst="rect">
                <a:avLst/>
              </a:prstGeom>
            </p:spPr>
            <p:txBody>
              <a:bodyPr wrap="square">
                <a:spAutoFit/>
              </a:bodyPr>
              <a:lstStyle/>
              <a:p>
                <a:pPr>
                  <a:lnSpc>
                    <a:spcPct val="150000"/>
                  </a:lnSpc>
                </a:pPr>
                <a:r>
                  <a:rPr lang="en-US" sz="1600" kern="100">
                    <a:latin typeface="+mj-lt"/>
                    <a:ea typeface="Georgia" panose="02040502050405020303" pitchFamily="18" charset="0"/>
                    <a:cs typeface="Times New Roman" panose="02020603050405020304" pitchFamily="18" charset="0"/>
                  </a:rPr>
                  <a:t>Đặt </a:t>
                </a:r>
                <a14:m>
                  <m:oMath xmlns:m="http://schemas.openxmlformats.org/officeDocument/2006/math">
                    <m:r>
                      <a:rPr lang="en-US" sz="1600" i="1" kern="100">
                        <a:effectLst/>
                        <a:latin typeface="+mj-lt"/>
                        <a:ea typeface="Aptos"/>
                        <a:cs typeface="Times New Roman" panose="02020603050405020304" pitchFamily="18" charset="0"/>
                      </a:rPr>
                      <m:t>𝐵𝑆</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 </m:t>
                    </m:r>
                    <m:r>
                      <m:rPr>
                        <m:sty m:val="p"/>
                      </m:rPr>
                      <a:rPr lang="en-US" sz="1600" kern="100">
                        <a:effectLst/>
                        <a:latin typeface="+mj-lt"/>
                        <a:ea typeface="Aptos"/>
                        <a:cs typeface="Times New Roman" panose="02020603050405020304" pitchFamily="18" charset="0"/>
                      </a:rPr>
                      <m:t>km</m:t>
                    </m:r>
                    <m:r>
                      <a:rPr lang="en-US" sz="1600" kern="100">
                        <a:effectLst/>
                        <a:latin typeface="+mj-lt"/>
                        <a:ea typeface="Aptos"/>
                        <a:cs typeface="Times New Roman" panose="02020603050405020304" pitchFamily="18" charset="0"/>
                      </a:rPr>
                      <m:t>)(0&lt;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&lt;4)</m:t>
                    </m:r>
                  </m:oMath>
                </a14:m>
                <a:r>
                  <a:rPr lang="en-US" sz="1600" kern="100">
                    <a:effectLst/>
                    <a:latin typeface="+mj-lt"/>
                    <a:ea typeface="Georgia" panose="02040502050405020303" pitchFamily="18" charset="0"/>
                    <a:cs typeface="Times New Roman" panose="02020603050405020304" pitchFamily="18" charset="0"/>
                  </a:rPr>
                  <a:t>, ta </a:t>
                </a:r>
                <a:r>
                  <a:rPr lang="en-US" sz="1600" kern="100">
                    <a:effectLst/>
                    <a:latin typeface="+mj-lt"/>
                    <a:ea typeface="Georgia" panose="02040502050405020303" pitchFamily="18" charset="0"/>
                    <a:cs typeface="Times New Roman" panose="02020603050405020304" pitchFamily="18" charset="0"/>
                  </a:rPr>
                  <a:t>có</a:t>
                </a:r>
                <a:r>
                  <a:rPr lang="en-US" sz="1600" kern="100" smtClean="0">
                    <a:effectLst/>
                    <a:latin typeface="+mj-lt"/>
                    <a:ea typeface="Georgia" panose="02040502050405020303" pitchFamily="18" charset="0"/>
                    <a:cs typeface="Times New Roman" panose="02020603050405020304" pitchFamily="18" charset="0"/>
                  </a:rPr>
                  <a:t>:</a:t>
                </a:r>
                <a:r>
                  <a:rPr lang="en-US" sz="1600" kern="100" smtClean="0">
                    <a:latin typeface="+mj-lt"/>
                    <a:ea typeface="Georgia" panose="02040502050405020303" pitchFamily="18" charset="0"/>
                    <a:cs typeface="Times New Roman" panose="02020603050405020304" pitchFamily="18" charset="0"/>
                  </a:rPr>
                  <a:t> </a:t>
                </a:r>
                <a14:m>
                  <m:oMath xmlns:m="http://schemas.openxmlformats.org/officeDocument/2006/math">
                    <m:d>
                      <m:dPr>
                        <m:begChr m:val="{"/>
                        <m:endChr m:val=""/>
                        <m:ctrlPr>
                          <a:rPr lang="en-US" sz="1600" i="1" kern="100">
                            <a:effectLst/>
                            <a:latin typeface="+mj-lt"/>
                            <a:ea typeface="Aptos"/>
                            <a:cs typeface="Times New Roman" panose="02020603050405020304" pitchFamily="18" charset="0"/>
                          </a:rPr>
                        </m:ctrlPr>
                      </m:dPr>
                      <m:e>
                        <m:m>
                          <m:mPr>
                            <m:plcHide m:val="on"/>
                            <m:mcs>
                              <m:mc>
                                <m:mcPr>
                                  <m:count m:val="1"/>
                                  <m:mcJc m:val="center"/>
                                </m:mcPr>
                              </m:mc>
                            </m:mcs>
                            <m:ctrlPr>
                              <a:rPr lang="en-US" sz="1600" i="1" kern="100">
                                <a:effectLst/>
                                <a:latin typeface="+mj-lt"/>
                                <a:ea typeface="Aptos"/>
                                <a:cs typeface="Times New Roman" panose="02020603050405020304" pitchFamily="18" charset="0"/>
                              </a:rPr>
                            </m:ctrlPr>
                          </m:mPr>
                          <m:mr>
                            <m:e>
                              <m:r>
                                <a:rPr lang="en-US" sz="1600" i="1" kern="100">
                                  <a:effectLst/>
                                  <a:latin typeface="+mj-lt"/>
                                  <a:ea typeface="Aptos"/>
                                  <a:cs typeface="Times New Roman" panose="02020603050405020304" pitchFamily="18" charset="0"/>
                                </a:rPr>
                                <m:t>𝐶𝑆</m:t>
                              </m:r>
                              <m:r>
                                <a:rPr lang="en-US" sz="1600" kern="100">
                                  <a:effectLst/>
                                  <a:latin typeface="+mj-lt"/>
                                  <a:ea typeface="Aptos"/>
                                  <a:cs typeface="Times New Roman" panose="02020603050405020304" pitchFamily="18" charset="0"/>
                                </a:rPr>
                                <m:t>=</m:t>
                              </m:r>
                              <m:rad>
                                <m:radPr>
                                  <m:degHide m:val="on"/>
                                  <m:ctrlPr>
                                    <a:rPr lang="en-US" sz="1600" i="1" kern="100">
                                      <a:effectLst/>
                                      <a:latin typeface="+mj-lt"/>
                                      <a:ea typeface="Aptos"/>
                                      <a:cs typeface="Times New Roman" panose="02020603050405020304" pitchFamily="18" charset="0"/>
                                    </a:rPr>
                                  </m:ctrlPr>
                                </m:radPr>
                                <m:deg/>
                                <m:e>
                                  <m:r>
                                    <a:rPr lang="en-US" sz="1600" kern="100">
                                      <a:effectLst/>
                                      <a:latin typeface="+mj-lt"/>
                                      <a:ea typeface="Aptos"/>
                                      <a:cs typeface="Times New Roman" panose="02020603050405020304" pitchFamily="18" charset="0"/>
                                    </a:rPr>
                                    <m:t>1+</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e>
                          </m:mr>
                          <m:mr>
                            <m:e>
                              <m:r>
                                <a:rPr lang="en-US" sz="1600" i="1" kern="100">
                                  <a:effectLst/>
                                  <a:latin typeface="+mj-lt"/>
                                  <a:ea typeface="Aptos"/>
                                  <a:cs typeface="Times New Roman" panose="02020603050405020304" pitchFamily="18" charset="0"/>
                                </a:rPr>
                                <m:t>𝑆𝐴</m:t>
                              </m:r>
                              <m:r>
                                <a:rPr lang="en-US" sz="1600" kern="100">
                                  <a:effectLst/>
                                  <a:latin typeface="+mj-lt"/>
                                  <a:ea typeface="Aptos"/>
                                  <a:cs typeface="Times New Roman" panose="02020603050405020304" pitchFamily="18" charset="0"/>
                                </a:rPr>
                                <m:t>=4</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e>
                          </m:mr>
                        </m:m>
                      </m:e>
                    </m:d>
                  </m:oMath>
                </a14:m>
                <a:endParaRPr lang="en-US" sz="1600" kern="100">
                  <a:effectLst/>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Khi đó, chi phí cần bỏ ra là:</a:t>
                </a:r>
                <a:endParaRPr lang="en-US" sz="1600" kern="100">
                  <a:effectLst/>
                  <a:latin typeface="+mj-lt"/>
                  <a:ea typeface="Aptos"/>
                  <a:cs typeface="Times New Roman" panose="02020603050405020304" pitchFamily="18" charset="0"/>
                </a:endParaRPr>
              </a:p>
              <a:p>
                <a:pPr algn="ctr">
                  <a:lnSpc>
                    <a:spcPct val="150000"/>
                  </a:lnSpc>
                </a:pPr>
                <a14:m>
                  <m:oMath xmlns:m="http://schemas.openxmlformats.org/officeDocument/2006/math">
                    <m:r>
                      <a:rPr lang="en-US" sz="1600" i="1" kern="100">
                        <a:effectLst/>
                        <a:latin typeface="+mj-lt"/>
                        <a:ea typeface="Aptos"/>
                        <a:cs typeface="Times New Roman" panose="02020603050405020304" pitchFamily="18" charset="0"/>
                      </a:rPr>
                      <m:t>𝑓</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)=5000</m:t>
                    </m:r>
                    <m:rad>
                      <m:radPr>
                        <m:degHide m:val="on"/>
                        <m:ctrlPr>
                          <a:rPr lang="en-US" sz="1600" i="1" kern="100">
                            <a:effectLst/>
                            <a:latin typeface="+mj-lt"/>
                            <a:ea typeface="Aptos"/>
                            <a:cs typeface="Times New Roman" panose="02020603050405020304" pitchFamily="18" charset="0"/>
                          </a:rPr>
                        </m:ctrlPr>
                      </m:radPr>
                      <m:deg/>
                      <m:e>
                        <m:r>
                          <a:rPr lang="en-US" sz="1600" kern="100">
                            <a:effectLst/>
                            <a:latin typeface="+mj-lt"/>
                            <a:ea typeface="Aptos"/>
                            <a:cs typeface="Times New Roman" panose="02020603050405020304" pitchFamily="18" charset="0"/>
                          </a:rPr>
                          <m:t>1+</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r>
                      <a:rPr lang="en-US" sz="1600" kern="100">
                        <a:effectLst/>
                        <a:latin typeface="+mj-lt"/>
                        <a:ea typeface="Aptos"/>
                        <a:cs typeface="Times New Roman" panose="02020603050405020304" pitchFamily="18" charset="0"/>
                      </a:rPr>
                      <m:t>+3000(4</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Aptos"/>
                    <a:cs typeface="Times New Roman" panose="02020603050405020304" pitchFamily="18" charset="0"/>
                  </a:rPr>
                  <a:t>.</a:t>
                </a:r>
              </a:p>
              <a:p>
                <a:pPr>
                  <a:lnSpc>
                    <a:spcPct val="150000"/>
                  </a:lnSpc>
                </a:pPr>
                <a:r>
                  <a:rPr lang="en-US" sz="1600" kern="100">
                    <a:effectLst/>
                    <a:latin typeface="+mj-lt"/>
                    <a:ea typeface="Georgia" panose="02040502050405020303" pitchFamily="18" charset="0"/>
                    <a:cs typeface="Times New Roman" panose="02020603050405020304" pitchFamily="18" charset="0"/>
                  </a:rPr>
                  <a:t>Bài toán: “Tìm GTNN của </a:t>
                </a:r>
                <a14:m>
                  <m:oMath xmlns:m="http://schemas.openxmlformats.org/officeDocument/2006/math">
                    <m:r>
                      <a:rPr lang="en-US" sz="1600" i="1" kern="100">
                        <a:effectLst/>
                        <a:latin typeface="+mj-lt"/>
                        <a:ea typeface="Aptos"/>
                        <a:cs typeface="Times New Roman" panose="02020603050405020304" pitchFamily="18" charset="0"/>
                      </a:rPr>
                      <m:t>𝑓</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trên </a:t>
                </a:r>
                <a14:m>
                  <m:oMath xmlns:m="http://schemas.openxmlformats.org/officeDocument/2006/math">
                    <m:r>
                      <a:rPr lang="en-US" sz="1600" kern="100">
                        <a:effectLst/>
                        <a:latin typeface="+mj-lt"/>
                        <a:ea typeface="Aptos"/>
                        <a:cs typeface="Times New Roman" panose="02020603050405020304" pitchFamily="18" charset="0"/>
                      </a:rPr>
                      <m:t>(0;4</m:t>
                    </m:r>
                    <m:r>
                      <a:rPr lang="en-US" sz="1600" i="1"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a:t>
                </a:r>
                <a:endParaRPr lang="en-US" sz="1600" kern="100">
                  <a:effectLst/>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Xét hàm số </a:t>
                </a:r>
                <a14:m>
                  <m:oMath xmlns:m="http://schemas.openxmlformats.org/officeDocument/2006/math">
                    <m:r>
                      <a:rPr lang="en-US" sz="1600" i="1" kern="100">
                        <a:effectLst/>
                        <a:latin typeface="+mj-lt"/>
                        <a:ea typeface="Aptos"/>
                        <a:cs typeface="Times New Roman" panose="02020603050405020304" pitchFamily="18" charset="0"/>
                      </a:rPr>
                      <m:t>𝑓</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trên </a:t>
                </a:r>
                <a14:m>
                  <m:oMath xmlns:m="http://schemas.openxmlformats.org/officeDocument/2006/math">
                    <m:r>
                      <a:rPr lang="en-US" sz="1600" kern="100">
                        <a:effectLst/>
                        <a:latin typeface="+mj-lt"/>
                        <a:ea typeface="Aptos"/>
                        <a:cs typeface="Times New Roman" panose="02020603050405020304" pitchFamily="18" charset="0"/>
                      </a:rPr>
                      <m:t>(0;4)</m:t>
                    </m:r>
                  </m:oMath>
                </a14:m>
                <a:r>
                  <a:rPr lang="en-US" sz="1600" kern="100">
                    <a:effectLst/>
                    <a:latin typeface="+mj-lt"/>
                    <a:ea typeface="Georgia" panose="02040502050405020303" pitchFamily="18" charset="0"/>
                    <a:cs typeface="Times New Roman" panose="02020603050405020304" pitchFamily="18" charset="0"/>
                  </a:rPr>
                  <a:t>, ta có</a:t>
                </a:r>
                <a:r>
                  <a:rPr lang="en-US" sz="1600" kern="100">
                    <a:effectLst/>
                    <a:latin typeface="+mj-lt"/>
                    <a:ea typeface="Georgia" panose="02040502050405020303" pitchFamily="18" charset="0"/>
                    <a:cs typeface="Times New Roman" panose="02020603050405020304" pitchFamily="18" charset="0"/>
                  </a:rPr>
                  <a:t>: </a:t>
                </a:r>
                <a:endParaRPr lang="en-US" sz="1600" kern="100" smtClean="0">
                  <a:effectLst/>
                  <a:latin typeface="+mj-lt"/>
                  <a:ea typeface="Georgia" panose="02040502050405020303"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𝑓</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5000</m:t>
                          </m:r>
                          <m:r>
                            <a:rPr lang="en-US" sz="1600" i="1" kern="100">
                              <a:effectLst/>
                              <a:latin typeface="+mj-lt"/>
                              <a:ea typeface="Aptos"/>
                              <a:cs typeface="Times New Roman" panose="02020603050405020304" pitchFamily="18" charset="0"/>
                            </a:rPr>
                            <m:t>𝑥</m:t>
                          </m:r>
                        </m:num>
                        <m:den>
                          <m:rad>
                            <m:radPr>
                              <m:degHide m:val="on"/>
                              <m:ctrlPr>
                                <a:rPr lang="en-US" sz="1600" i="1" kern="100">
                                  <a:effectLst/>
                                  <a:latin typeface="+mj-lt"/>
                                  <a:ea typeface="Aptos"/>
                                  <a:cs typeface="Times New Roman" panose="02020603050405020304" pitchFamily="18" charset="0"/>
                                </a:rPr>
                              </m:ctrlPr>
                            </m:radPr>
                            <m:deg/>
                            <m:e>
                              <m:r>
                                <a:rPr lang="en-US" sz="1600" kern="100">
                                  <a:effectLst/>
                                  <a:latin typeface="+mj-lt"/>
                                  <a:ea typeface="Aptos"/>
                                  <a:cs typeface="Times New Roman" panose="02020603050405020304" pitchFamily="18" charset="0"/>
                                </a:rPr>
                                <m:t>1+</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e>
                          </m:rad>
                        </m:den>
                      </m:f>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3000</m:t>
                      </m:r>
                    </m:oMath>
                  </m:oMathPara>
                </a14:m>
                <a:endParaRPr lang="en-US" sz="16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039663" y="606029"/>
                <a:ext cx="4896518" cy="3342838"/>
              </a:xfrm>
              <a:prstGeom prst="rect">
                <a:avLst/>
              </a:prstGeom>
              <a:blipFill>
                <a:blip r:embed="rId4"/>
                <a:stretch>
                  <a:fillRect l="-74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4355" y="971561"/>
            <a:ext cx="3123739" cy="2855293"/>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34108" y="4134285"/>
                <a:ext cx="8603674" cy="680764"/>
              </a:xfrm>
              <a:prstGeom prst="rect">
                <a:avLst/>
              </a:prstGeom>
            </p:spPr>
            <p:txBody>
              <a:bodyPr wrap="square">
                <a:spAutoFit/>
              </a:bodyPr>
              <a:lstStyle/>
              <a:p>
                <a:pPr lvl="0"/>
                <a14:m>
                  <m:oMathPara xmlns:m="http://schemas.openxmlformats.org/officeDocument/2006/math">
                    <m:oMathParaPr>
                      <m:jc m:val="left"/>
                    </m:oMathParaPr>
                    <m:oMath xmlns:m="http://schemas.openxmlformats.org/officeDocument/2006/math">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𝑓</m:t>
                          </m:r>
                        </m:e>
                        <m:sup>
                          <m:r>
                            <a:rPr lang="en-US" sz="1600" i="1" kern="100">
                              <a:latin typeface="Cambria Math" panose="02040503050406030204" pitchFamily="18" charset="0"/>
                              <a:ea typeface="Aptos"/>
                              <a:cs typeface="Times New Roman" panose="02020603050405020304" pitchFamily="18" charset="0"/>
                            </a:rPr>
                            <m:t>′</m:t>
                          </m:r>
                        </m:sup>
                      </m:sSup>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)=0⇔</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1000</m:t>
                          </m:r>
                          <m:d>
                            <m:dPr>
                              <m:ctrlPr>
                                <a:rPr lang="en-US" sz="1600" i="1" kern="100">
                                  <a:latin typeface="Cambria Math" panose="02040503050406030204" pitchFamily="18" charset="0"/>
                                  <a:ea typeface="Aptos"/>
                                  <a:cs typeface="Times New Roman" panose="02020603050405020304" pitchFamily="18" charset="0"/>
                                </a:rPr>
                              </m:ctrlPr>
                            </m:dPr>
                            <m:e>
                              <m:r>
                                <a:rPr lang="en-US" sz="1600" kern="100">
                                  <a:latin typeface="Cambria Math" panose="02040503050406030204" pitchFamily="18" charset="0"/>
                                  <a:ea typeface="Aptos"/>
                                  <a:cs typeface="Times New Roman" panose="02020603050405020304" pitchFamily="18" charset="0"/>
                                </a:rPr>
                                <m:t>5</m:t>
                              </m:r>
                              <m:r>
                                <a:rPr lang="en-US" sz="1600" i="1" kern="100">
                                  <a:latin typeface="Cambria Math" panose="02040503050406030204" pitchFamily="18" charset="0"/>
                                  <a:ea typeface="Aptos"/>
                                  <a:cs typeface="Times New Roman" panose="02020603050405020304" pitchFamily="18" charset="0"/>
                                </a:rPr>
                                <m:t>𝑥</m:t>
                              </m:r>
                              <m:r>
                                <a:rPr lang="en-US" sz="1600" i="1"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3</m:t>
                              </m:r>
                              <m:rad>
                                <m:radPr>
                                  <m:degHide m:val="on"/>
                                  <m:ctrlPr>
                                    <a:rPr lang="en-US" sz="1600" i="1" kern="100">
                                      <a:latin typeface="Cambria Math" panose="02040503050406030204" pitchFamily="18" charset="0"/>
                                      <a:ea typeface="Aptos"/>
                                      <a:cs typeface="Times New Roman" panose="02020603050405020304" pitchFamily="18" charset="0"/>
                                    </a:rPr>
                                  </m:ctrlPr>
                                </m:radPr>
                                <m:deg/>
                                <m:e>
                                  <m:r>
                                    <a:rPr lang="en-US" sz="1600" kern="100">
                                      <a:latin typeface="Cambria Math" panose="02040503050406030204" pitchFamily="18" charset="0"/>
                                      <a:ea typeface="Aptos"/>
                                      <a:cs typeface="Times New Roman" panose="02020603050405020304" pitchFamily="18" charset="0"/>
                                    </a:rPr>
                                    <m:t>1+</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e>
                              </m:rad>
                            </m:e>
                          </m:d>
                        </m:num>
                        <m:den>
                          <m:rad>
                            <m:radPr>
                              <m:degHide m:val="on"/>
                              <m:ctrlPr>
                                <a:rPr lang="en-US" sz="1600" i="1" kern="100">
                                  <a:latin typeface="Cambria Math" panose="02040503050406030204" pitchFamily="18" charset="0"/>
                                  <a:ea typeface="Aptos"/>
                                  <a:cs typeface="Times New Roman" panose="02020603050405020304" pitchFamily="18" charset="0"/>
                                </a:rPr>
                              </m:ctrlPr>
                            </m:radPr>
                            <m:deg/>
                            <m:e>
                              <m:r>
                                <a:rPr lang="en-US" sz="1600" kern="100">
                                  <a:latin typeface="Cambria Math" panose="02040503050406030204" pitchFamily="18" charset="0"/>
                                  <a:ea typeface="Aptos"/>
                                  <a:cs typeface="Times New Roman" panose="02020603050405020304" pitchFamily="18" charset="0"/>
                                </a:rPr>
                                <m:t>1+</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e>
                          </m:rad>
                        </m:den>
                      </m:f>
                      <m:r>
                        <a:rPr lang="en-US" sz="1600" kern="100">
                          <a:latin typeface="Cambria Math" panose="02040503050406030204" pitchFamily="18" charset="0"/>
                          <a:ea typeface="Aptos"/>
                          <a:cs typeface="Times New Roman" panose="02020603050405020304" pitchFamily="18" charset="0"/>
                        </a:rPr>
                        <m:t>=0⇔3</m:t>
                      </m:r>
                      <m:rad>
                        <m:radPr>
                          <m:degHide m:val="on"/>
                          <m:ctrlPr>
                            <a:rPr lang="en-US" sz="1600" i="1" kern="100">
                              <a:latin typeface="Cambria Math" panose="02040503050406030204" pitchFamily="18" charset="0"/>
                              <a:ea typeface="Aptos"/>
                              <a:cs typeface="Times New Roman" panose="02020603050405020304" pitchFamily="18" charset="0"/>
                            </a:rPr>
                          </m:ctrlPr>
                        </m:radPr>
                        <m:deg/>
                        <m:e>
                          <m:r>
                            <a:rPr lang="en-US" sz="1600" kern="100">
                              <a:latin typeface="Cambria Math" panose="02040503050406030204" pitchFamily="18" charset="0"/>
                              <a:ea typeface="Aptos"/>
                              <a:cs typeface="Times New Roman" panose="02020603050405020304" pitchFamily="18" charset="0"/>
                            </a:rPr>
                            <m:t>1+</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e>
                      </m:rad>
                      <m:r>
                        <a:rPr lang="en-US" sz="1600" kern="100">
                          <a:latin typeface="Cambria Math" panose="02040503050406030204" pitchFamily="18" charset="0"/>
                          <a:ea typeface="Aptos"/>
                          <a:cs typeface="Times New Roman" panose="02020603050405020304" pitchFamily="18" charset="0"/>
                        </a:rPr>
                        <m:t>=5</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m:t>
                      </m:r>
                      <m:d>
                        <m:dPr>
                          <m:begChr m:val="{"/>
                          <m:endChr m:val=""/>
                          <m:ctrlPr>
                            <a:rPr lang="en-US" sz="1600" i="1" kern="100">
                              <a:latin typeface="Cambria Math" panose="02040503050406030204" pitchFamily="18" charset="0"/>
                              <a:ea typeface="Aptos"/>
                              <a:cs typeface="Times New Roman" panose="02020603050405020304" pitchFamily="18" charset="0"/>
                            </a:rPr>
                          </m:ctrlPr>
                        </m:dPr>
                        <m:e>
                          <m:m>
                            <m:mPr>
                              <m:plcHide m:val="on"/>
                              <m:mcs>
                                <m:mc>
                                  <m:mcPr>
                                    <m:count m:val="1"/>
                                    <m:mcJc m:val="center"/>
                                  </m:mcPr>
                                </m:mc>
                              </m:mcs>
                              <m:ctrlPr>
                                <a:rPr lang="en-US" sz="1600" i="1" kern="100">
                                  <a:latin typeface="Cambria Math" panose="02040503050406030204" pitchFamily="18" charset="0"/>
                                  <a:ea typeface="Aptos"/>
                                  <a:cs typeface="Times New Roman" panose="02020603050405020304" pitchFamily="18" charset="0"/>
                                </a:rPr>
                              </m:ctrlPr>
                            </m:mPr>
                            <m:mr>
                              <m:e>
                                <m:r>
                                  <a:rPr lang="en-US" sz="1600" kern="100">
                                    <a:latin typeface="Cambria Math" panose="02040503050406030204" pitchFamily="18" charset="0"/>
                                    <a:ea typeface="Aptos"/>
                                    <a:cs typeface="Times New Roman" panose="02020603050405020304" pitchFamily="18" charset="0"/>
                                  </a:rPr>
                                  <m:t>0&lt;</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&lt;4</m:t>
                                </m:r>
                              </m:e>
                            </m:mr>
                            <m:mr>
                              <m:e>
                                <m:r>
                                  <a:rPr lang="en-US" sz="1600" kern="100">
                                    <a:latin typeface="Cambria Math" panose="02040503050406030204" pitchFamily="18" charset="0"/>
                                    <a:ea typeface="Aptos"/>
                                    <a:cs typeface="Times New Roman" panose="02020603050405020304" pitchFamily="18" charset="0"/>
                                  </a:rPr>
                                  <m:t>9</m:t>
                                </m:r>
                                <m:d>
                                  <m:dPr>
                                    <m:ctrlPr>
                                      <a:rPr lang="en-US" sz="1600" i="1" kern="100">
                                        <a:latin typeface="Cambria Math" panose="02040503050406030204" pitchFamily="18" charset="0"/>
                                        <a:ea typeface="Aptos"/>
                                        <a:cs typeface="Times New Roman" panose="02020603050405020304" pitchFamily="18" charset="0"/>
                                      </a:rPr>
                                    </m:ctrlPr>
                                  </m:dPr>
                                  <m:e>
                                    <m:r>
                                      <a:rPr lang="en-US" sz="1600" kern="100">
                                        <a:latin typeface="Cambria Math" panose="02040503050406030204" pitchFamily="18" charset="0"/>
                                        <a:ea typeface="Aptos"/>
                                        <a:cs typeface="Times New Roman" panose="02020603050405020304" pitchFamily="18" charset="0"/>
                                      </a:rPr>
                                      <m:t>1+</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e>
                                </m:d>
                                <m:r>
                                  <a:rPr lang="en-US" sz="1600" kern="100">
                                    <a:latin typeface="Cambria Math" panose="02040503050406030204" pitchFamily="18" charset="0"/>
                                    <a:ea typeface="Aptos"/>
                                    <a:cs typeface="Times New Roman" panose="02020603050405020304" pitchFamily="18" charset="0"/>
                                  </a:rPr>
                                  <m:t>=25</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e>
                            </m:mr>
                          </m:m>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3</m:t>
                              </m:r>
                            </m:num>
                            <m:den>
                              <m:r>
                                <a:rPr lang="en-US" sz="1600" kern="100">
                                  <a:latin typeface="Cambria Math" panose="02040503050406030204" pitchFamily="18" charset="0"/>
                                  <a:ea typeface="Aptos"/>
                                  <a:cs typeface="Times New Roman" panose="02020603050405020304" pitchFamily="18" charset="0"/>
                                </a:rPr>
                                <m:t>4</m:t>
                              </m:r>
                            </m:den>
                          </m:f>
                        </m:e>
                      </m:d>
                      <m:r>
                        <a:rPr lang="en-US" sz="1600" i="1" kern="100">
                          <a:latin typeface="Cambria Math" panose="02040503050406030204" pitchFamily="18" charset="0"/>
                          <a:ea typeface="Aptos"/>
                          <a:cs typeface="Times New Roman" panose="02020603050405020304" pitchFamily="18" charset="0"/>
                        </a:rPr>
                        <m:t>.</m:t>
                      </m:r>
                    </m:oMath>
                  </m:oMathPara>
                </a14:m>
                <a:endParaRPr lang="en-US" sz="1600" kern="100">
                  <a:ea typeface="Aptos"/>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34108" y="4134285"/>
                <a:ext cx="8603674" cy="68076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5068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up)">
                                      <p:cBhvr>
                                        <p:cTn id="20" dur="500"/>
                                        <p:tgtEl>
                                          <p:spTgt spid="2">
                                            <p:txEl>
                                              <p:pRg st="1" end="1"/>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up)">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5" name="Rectangle 4"/>
          <p:cNvSpPr/>
          <p:nvPr/>
        </p:nvSpPr>
        <p:spPr>
          <a:xfrm>
            <a:off x="628151" y="4508391"/>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3" name="Picture 2"/>
          <p:cNvPicPr>
            <a:picLocks noChangeAspect="1"/>
          </p:cNvPicPr>
          <p:nvPr/>
        </p:nvPicPr>
        <p:blipFill>
          <a:blip r:embed="rId3"/>
          <a:stretch>
            <a:fillRect/>
          </a:stretch>
        </p:blipFill>
        <p:spPr>
          <a:xfrm rot="21155968">
            <a:off x="8220862" y="4246926"/>
            <a:ext cx="987531" cy="1074121"/>
          </a:xfrm>
          <a:prstGeom prst="rect">
            <a:avLst/>
          </a:prstGeom>
        </p:spPr>
      </p:pic>
      <p:sp>
        <p:nvSpPr>
          <p:cNvPr id="6" name="Rectangle 5"/>
          <p:cNvSpPr/>
          <p:nvPr/>
        </p:nvSpPr>
        <p:spPr>
          <a:xfrm>
            <a:off x="434108" y="339625"/>
            <a:ext cx="697627"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2" name="Rectangle 1"/>
          <p:cNvSpPr/>
          <p:nvPr/>
        </p:nvSpPr>
        <p:spPr>
          <a:xfrm>
            <a:off x="4039664" y="853348"/>
            <a:ext cx="4896518" cy="338554"/>
          </a:xfrm>
          <a:prstGeom prst="rect">
            <a:avLst/>
          </a:prstGeom>
        </p:spPr>
        <p:txBody>
          <a:bodyPr wrap="square">
            <a:spAutoFit/>
          </a:bodyPr>
          <a:lstStyle/>
          <a:p>
            <a:pPr lvl="0"/>
            <a:r>
              <a:rPr lang="en-US" sz="1600" kern="100">
                <a:ea typeface="Georgia" panose="02040502050405020303" pitchFamily="18" charset="0"/>
                <a:cs typeface="Times New Roman" panose="02020603050405020304" pitchFamily="18" charset="0"/>
              </a:rPr>
              <a:t>Bảng biến thiên</a:t>
            </a:r>
            <a:endParaRPr lang="en-US" sz="1600" kern="100">
              <a:ea typeface="Georgia" panose="02040502050405020303"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4355" y="971561"/>
            <a:ext cx="3123739" cy="2855293"/>
          </a:xfrm>
          <a:prstGeom prst="rect">
            <a:avLst/>
          </a:prstGeom>
        </p:spPr>
      </p:pic>
      <p:pic>
        <p:nvPicPr>
          <p:cNvPr id="8" name="Picture 7" descr="A math problem with numbers and a line&#10;&#10;Description automatically generated with medium confidence"/>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4150981" y="1396458"/>
            <a:ext cx="4452330" cy="14409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039664" y="2947084"/>
                <a:ext cx="4674964" cy="1153201"/>
              </a:xfrm>
              <a:prstGeom prst="rect">
                <a:avLst/>
              </a:prstGeom>
            </p:spPr>
            <p:txBody>
              <a:bodyPr wrap="square">
                <a:spAutoFit/>
              </a:bodyPr>
              <a:lstStyle/>
              <a:p>
                <a:pPr>
                  <a:lnSpc>
                    <a:spcPct val="150000"/>
                  </a:lnSpc>
                </a:pPr>
                <a:r>
                  <a:rPr lang="en-US" sz="1600" kern="100" smtClean="0">
                    <a:latin typeface="+mj-lt"/>
                    <a:ea typeface="Georgia" panose="02040502050405020303" pitchFamily="18" charset="0"/>
                    <a:cs typeface="Times New Roman" panose="02020603050405020304" pitchFamily="18" charset="0"/>
                  </a:rPr>
                  <a:t>Từ bảng biến thiên ta có </a:t>
                </a:r>
                <a14:m>
                  <m:oMath xmlns:m="http://schemas.openxmlformats.org/officeDocument/2006/math">
                    <m:r>
                      <a:rPr lang="en-US" sz="1600" i="1" kern="100">
                        <a:effectLst/>
                        <a:latin typeface="+mj-lt"/>
                        <a:ea typeface="Aptos"/>
                        <a:cs typeface="Times New Roman" panose="02020603050405020304" pitchFamily="18" charset="0"/>
                      </a:rPr>
                      <m:t>𝑓</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đạt giá trị nhỏ </a:t>
                </a:r>
                <a:r>
                  <a:rPr lang="en-US" sz="1600" kern="100">
                    <a:effectLst/>
                    <a:latin typeface="+mj-lt"/>
                    <a:ea typeface="Georgia" panose="02040502050405020303" pitchFamily="18" charset="0"/>
                    <a:cs typeface="Times New Roman" panose="02020603050405020304" pitchFamily="18" charset="0"/>
                  </a:rPr>
                  <a:t>nhất </a:t>
                </a:r>
                <a:endParaRPr lang="en-US" sz="1600" kern="100" smtClean="0">
                  <a:effectLst/>
                  <a:latin typeface="+mj-lt"/>
                  <a:ea typeface="Georgia" panose="02040502050405020303" pitchFamily="18"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600" kern="100">
                          <a:ea typeface="Georgia" panose="02040502050405020303" pitchFamily="18" charset="0"/>
                          <a:cs typeface="Times New Roman" panose="02020603050405020304" pitchFamily="18" charset="0"/>
                        </a:rPr>
                        <m:t>b</m:t>
                      </m:r>
                      <m:r>
                        <m:rPr>
                          <m:nor/>
                        </m:rPr>
                        <a:rPr lang="en-US" sz="1600" kern="100">
                          <a:ea typeface="Georgia" panose="02040502050405020303" pitchFamily="18" charset="0"/>
                          <a:cs typeface="Times New Roman" panose="02020603050405020304" pitchFamily="18" charset="0"/>
                        </a:rPr>
                        <m:t>ằ</m:t>
                      </m:r>
                      <m:r>
                        <m:rPr>
                          <m:nor/>
                        </m:rPr>
                        <a:rPr lang="en-US" sz="1600" kern="100">
                          <a:ea typeface="Georgia" panose="02040502050405020303" pitchFamily="18" charset="0"/>
                          <a:cs typeface="Times New Roman" panose="02020603050405020304" pitchFamily="18" charset="0"/>
                        </a:rPr>
                        <m:t>ng</m:t>
                      </m:r>
                      <m:r>
                        <m:rPr>
                          <m:nor/>
                        </m:rPr>
                        <a:rPr lang="en-US" sz="1600" kern="10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Georgia" panose="02040502050405020303" pitchFamily="18" charset="0"/>
                          <a:cs typeface="Times New Roman" panose="02020603050405020304" pitchFamily="18" charset="0"/>
                        </a:rPr>
                        <m:t>16</m:t>
                      </m:r>
                      <m:r>
                        <a:rPr lang="en-US" sz="1600" i="1" kern="100">
                          <a:latin typeface="Cambria Math" panose="02040503050406030204" pitchFamily="18" charset="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Georgia" panose="02040502050405020303" pitchFamily="18" charset="0"/>
                          <a:cs typeface="Times New Roman" panose="02020603050405020304" pitchFamily="18" charset="0"/>
                        </a:rPr>
                        <m:t>000</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ạ</m:t>
                      </m:r>
                      <m:r>
                        <m:rPr>
                          <m:nor/>
                        </m:rPr>
                        <a:rPr lang="en-US" sz="1600" kern="100">
                          <a:ea typeface="Georgia" panose="02040502050405020303" pitchFamily="18" charset="0"/>
                          <a:cs typeface="Times New Roman" panose="02020603050405020304" pitchFamily="18" charset="0"/>
                        </a:rPr>
                        <m:t>i</m:t>
                      </m:r>
                      <m:r>
                        <a:rPr lang="en-US" sz="16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4</m:t>
                          </m:r>
                        </m:den>
                      </m:f>
                      <m:r>
                        <a:rPr lang="en-US" sz="1600" b="0" i="0" kern="100" smtClean="0">
                          <a:effectLst/>
                          <a:latin typeface="Cambria Math" panose="02040503050406030204" pitchFamily="18" charset="0"/>
                          <a:ea typeface="Aptos"/>
                          <a:cs typeface="Times New Roman" panose="02020603050405020304" pitchFamily="18" charset="0"/>
                        </a:rPr>
                        <m:t>.</m:t>
                      </m:r>
                    </m:oMath>
                  </m:oMathPara>
                </a14:m>
                <a:endParaRPr lang="en-US" sz="1600" kern="100">
                  <a:effectLst/>
                  <a:latin typeface="+mj-lt"/>
                  <a:ea typeface="Aptos"/>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039664" y="2947084"/>
                <a:ext cx="4674964" cy="1153201"/>
              </a:xfrm>
              <a:prstGeom prst="rect">
                <a:avLst/>
              </a:prstGeom>
              <a:blipFill>
                <a:blip r:embed="rId8"/>
                <a:stretch>
                  <a:fillRect l="-7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34108" y="4250862"/>
                <a:ext cx="8089690" cy="553357"/>
              </a:xfrm>
              <a:prstGeom prst="rect">
                <a:avLst/>
              </a:prstGeom>
            </p:spPr>
            <p:txBody>
              <a:bodyPr wrap="square">
                <a:spAutoFit/>
              </a:bodyPr>
              <a:lstStyle/>
              <a:p>
                <a:pPr lvl="0"/>
                <a14:m>
                  <m:oMathPara xmlns:m="http://schemas.openxmlformats.org/officeDocument/2006/math">
                    <m:oMathParaPr>
                      <m:jc m:val="left"/>
                    </m:oMathParaPr>
                    <m:oMath xmlns:m="http://schemas.openxmlformats.org/officeDocument/2006/math">
                      <m:r>
                        <m:rPr>
                          <m:nor/>
                        </m:rPr>
                        <a:rPr lang="en-US" sz="1600" kern="100" smtClean="0">
                          <a:ea typeface="Georgia" panose="02040502050405020303" pitchFamily="18" charset="0"/>
                          <a:cs typeface="Times New Roman" panose="02020603050405020304" pitchFamily="18" charset="0"/>
                        </a:rPr>
                        <m:t>V</m:t>
                      </m:r>
                      <m:r>
                        <m:rPr>
                          <m:nor/>
                        </m:rPr>
                        <a:rPr lang="en-US" sz="1600" kern="100" smtClean="0">
                          <a:ea typeface="Georgia" panose="02040502050405020303" pitchFamily="18" charset="0"/>
                          <a:cs typeface="Times New Roman" panose="02020603050405020304" pitchFamily="18" charset="0"/>
                        </a:rPr>
                        <m:t>ậ</m:t>
                      </m:r>
                      <m:r>
                        <m:rPr>
                          <m:nor/>
                        </m:rPr>
                        <a:rPr lang="en-US" sz="1600" kern="100" smtClean="0">
                          <a:ea typeface="Georgia" panose="02040502050405020303" pitchFamily="18" charset="0"/>
                          <a:cs typeface="Times New Roman" panose="02020603050405020304" pitchFamily="18" charset="0"/>
                        </a:rPr>
                        <m:t>y</m:t>
                      </m:r>
                      <m:r>
                        <m:rPr>
                          <m:nor/>
                        </m:rPr>
                        <a:rPr lang="en-US" sz="1600" kern="100" smtClean="0">
                          <a:ea typeface="Georgia" panose="02040502050405020303" pitchFamily="18" charset="0"/>
                          <a:cs typeface="Times New Roman" panose="02020603050405020304" pitchFamily="18" charset="0"/>
                        </a:rPr>
                        <m:t> đ</m:t>
                      </m:r>
                      <m:r>
                        <m:rPr>
                          <m:nor/>
                        </m:rPr>
                        <a:rPr lang="en-US" sz="1600" kern="100" smtClean="0">
                          <a:ea typeface="Georgia" panose="02040502050405020303" pitchFamily="18" charset="0"/>
                          <a:cs typeface="Times New Roman" panose="02020603050405020304" pitchFamily="18" charset="0"/>
                        </a:rPr>
                        <m:t>i</m:t>
                      </m:r>
                      <m:r>
                        <m:rPr>
                          <m:nor/>
                        </m:rPr>
                        <a:rPr lang="en-US" sz="1600" kern="100" smtClean="0">
                          <a:ea typeface="Georgia" panose="02040502050405020303" pitchFamily="18" charset="0"/>
                          <a:cs typeface="Times New Roman" panose="02020603050405020304" pitchFamily="18" charset="0"/>
                        </a:rPr>
                        <m:t>ể</m:t>
                      </m:r>
                      <m:r>
                        <m:rPr>
                          <m:nor/>
                        </m:rPr>
                        <a:rPr lang="en-US" sz="1600" kern="100" smtClean="0">
                          <a:ea typeface="Georgia" panose="02040502050405020303" pitchFamily="18" charset="0"/>
                          <a:cs typeface="Times New Roman" panose="02020603050405020304" pitchFamily="18" charset="0"/>
                        </a:rPr>
                        <m:t>m</m:t>
                      </m:r>
                      <m:r>
                        <m:rPr>
                          <m:nor/>
                        </m:rPr>
                        <a:rPr lang="en-US" sz="1600" kern="100" smtClean="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𝑆</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tr</m:t>
                      </m:r>
                      <m:r>
                        <m:rPr>
                          <m:nor/>
                        </m:rPr>
                        <a:rPr lang="en-US" sz="1600" kern="100">
                          <a:ea typeface="Georgia" panose="02040502050405020303" pitchFamily="18" charset="0"/>
                          <a:cs typeface="Times New Roman" panose="02020603050405020304" pitchFamily="18" charset="0"/>
                        </a:rPr>
                        <m:t>ê</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b</m:t>
                      </m:r>
                      <m:r>
                        <m:rPr>
                          <m:nor/>
                        </m:rPr>
                        <a:rPr lang="en-US" sz="1600" kern="100">
                          <a:ea typeface="Georgia" panose="02040502050405020303" pitchFamily="18" charset="0"/>
                          <a:cs typeface="Times New Roman" panose="02020603050405020304" pitchFamily="18" charset="0"/>
                        </a:rPr>
                        <m:t>ờ </m:t>
                      </m:r>
                      <m:r>
                        <m:rPr>
                          <m:nor/>
                        </m:rPr>
                        <a:rPr lang="en-US" sz="1600" kern="100">
                          <a:ea typeface="Georgia" panose="02040502050405020303" pitchFamily="18" charset="0"/>
                          <a:cs typeface="Times New Roman" panose="02020603050405020304" pitchFamily="18" charset="0"/>
                        </a:rPr>
                        <m:t>bi</m:t>
                      </m:r>
                      <m:r>
                        <m:rPr>
                          <m:nor/>
                        </m:rPr>
                        <a:rPr lang="en-US" sz="1600" kern="100">
                          <a:ea typeface="Georgia" panose="02040502050405020303" pitchFamily="18" charset="0"/>
                          <a:cs typeface="Times New Roman" panose="02020603050405020304" pitchFamily="18" charset="0"/>
                        </a:rPr>
                        <m:t>ê</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ầ</m:t>
                      </m:r>
                      <m:r>
                        <m:rPr>
                          <m:nor/>
                        </m:rPr>
                        <a:rPr lang="en-US" sz="1600" kern="100">
                          <a:ea typeface="Georgia" panose="02040502050405020303" pitchFamily="18" charset="0"/>
                          <a:cs typeface="Times New Roman" panose="02020603050405020304" pitchFamily="18" charset="0"/>
                        </a:rPr>
                        <m:t>n</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ì</m:t>
                      </m:r>
                      <m:r>
                        <m:rPr>
                          <m:nor/>
                        </m:rPr>
                        <a:rPr lang="en-US" sz="1600" kern="100">
                          <a:ea typeface="Georgia" panose="02040502050405020303" pitchFamily="18" charset="0"/>
                          <a:cs typeface="Times New Roman" panose="02020603050405020304" pitchFamily="18" charset="0"/>
                        </a:rPr>
                        <m:t>m</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c</m:t>
                      </m:r>
                      <m:r>
                        <m:rPr>
                          <m:nor/>
                        </m:rPr>
                        <a:rPr lang="en-US" sz="1600" kern="100">
                          <a:ea typeface="Georgia" panose="02040502050405020303" pitchFamily="18" charset="0"/>
                          <a:cs typeface="Times New Roman" panose="02020603050405020304" pitchFamily="18" charset="0"/>
                        </a:rPr>
                        <m:t>á</m:t>
                      </m:r>
                      <m:r>
                        <m:rPr>
                          <m:nor/>
                        </m:rPr>
                        <a:rPr lang="en-US" sz="1600" kern="100">
                          <a:ea typeface="Georgia" panose="02040502050405020303" pitchFamily="18" charset="0"/>
                          <a:cs typeface="Times New Roman" panose="02020603050405020304" pitchFamily="18" charset="0"/>
                        </a:rPr>
                        <m:t>ch</m:t>
                      </m:r>
                      <m:r>
                        <m:rPr>
                          <m:nor/>
                        </m:rPr>
                        <a:rPr lang="en-US" sz="1600" kern="100">
                          <a:ea typeface="Georgia" panose="02040502050405020303" pitchFamily="18" charset="0"/>
                          <a:cs typeface="Times New Roman" panose="02020603050405020304" pitchFamily="18" charset="0"/>
                        </a:rPr>
                        <m:t> </m:t>
                      </m:r>
                      <m:r>
                        <a:rPr lang="en-US" sz="1600" i="1" kern="100">
                          <a:latin typeface="Cambria Math" panose="02040503050406030204" pitchFamily="18" charset="0"/>
                          <a:ea typeface="Aptos"/>
                          <a:cs typeface="Times New Roman" panose="02020603050405020304" pitchFamily="18" charset="0"/>
                        </a:rPr>
                        <m:t>𝐴</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m</m:t>
                      </m:r>
                      <m:r>
                        <m:rPr>
                          <m:nor/>
                        </m:rPr>
                        <a:rPr lang="en-US" sz="1600" kern="100">
                          <a:ea typeface="Georgia" panose="02040502050405020303" pitchFamily="18" charset="0"/>
                          <a:cs typeface="Times New Roman" panose="02020603050405020304" pitchFamily="18" charset="0"/>
                        </a:rPr>
                        <m:t>ộ</m:t>
                      </m:r>
                      <m:r>
                        <m:rPr>
                          <m:nor/>
                        </m:rPr>
                        <a:rPr lang="en-US" sz="1600" kern="100">
                          <a:ea typeface="Georgia" panose="02040502050405020303" pitchFamily="18" charset="0"/>
                          <a:cs typeface="Times New Roman" panose="02020603050405020304" pitchFamily="18" charset="0"/>
                        </a:rPr>
                        <m:t>t</m:t>
                      </m:r>
                      <m:r>
                        <m:rPr>
                          <m:nor/>
                        </m:rPr>
                        <a:rPr lang="en-US" sz="1600" kern="100">
                          <a:ea typeface="Georgia" panose="02040502050405020303" pitchFamily="18" charset="0"/>
                          <a:cs typeface="Times New Roman" panose="02020603050405020304" pitchFamily="18" charset="0"/>
                        </a:rPr>
                        <m:t> </m:t>
                      </m:r>
                      <m:r>
                        <m:rPr>
                          <m:nor/>
                        </m:rPr>
                        <a:rPr lang="en-US" sz="1600" kern="100">
                          <a:ea typeface="Georgia" panose="02040502050405020303" pitchFamily="18" charset="0"/>
                          <a:cs typeface="Times New Roman" panose="02020603050405020304" pitchFamily="18" charset="0"/>
                        </a:rPr>
                        <m:t>kho</m:t>
                      </m:r>
                      <m:r>
                        <m:rPr>
                          <m:nor/>
                        </m:rPr>
                        <a:rPr lang="en-US" sz="1600" kern="100">
                          <a:ea typeface="Georgia" panose="02040502050405020303" pitchFamily="18" charset="0"/>
                          <a:cs typeface="Times New Roman" panose="02020603050405020304" pitchFamily="18" charset="0"/>
                        </a:rPr>
                        <m:t>ả</m:t>
                      </m:r>
                      <m:r>
                        <m:rPr>
                          <m:nor/>
                        </m:rPr>
                        <a:rPr lang="en-US" sz="1600" kern="100">
                          <a:ea typeface="Georgia" panose="02040502050405020303" pitchFamily="18" charset="0"/>
                          <a:cs typeface="Times New Roman" panose="02020603050405020304" pitchFamily="18" charset="0"/>
                        </a:rPr>
                        <m:t>ng</m:t>
                      </m:r>
                      <m:r>
                        <a:rPr lang="en-US" sz="1600" b="0" i="0"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kern="100">
                          <a:latin typeface="Cambria Math" panose="02040503050406030204" pitchFamily="18" charset="0"/>
                          <a:ea typeface="Aptos"/>
                          <a:cs typeface="Times New Roman" panose="02020603050405020304" pitchFamily="18" charset="0"/>
                        </a:rPr>
                        <m:t>4</m:t>
                      </m:r>
                      <m:r>
                        <a:rPr lang="en-US" sz="1600" i="1"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3</m:t>
                          </m:r>
                        </m:num>
                        <m:den>
                          <m:r>
                            <a:rPr lang="en-US" sz="1600" kern="100">
                              <a:latin typeface="Cambria Math" panose="02040503050406030204" pitchFamily="18" charset="0"/>
                              <a:ea typeface="Aptos"/>
                              <a:cs typeface="Times New Roman" panose="02020603050405020304" pitchFamily="18" charset="0"/>
                            </a:rPr>
                            <m:t>4</m:t>
                          </m:r>
                        </m:den>
                      </m:f>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13</m:t>
                          </m:r>
                        </m:num>
                        <m:den>
                          <m:r>
                            <a:rPr lang="en-US" sz="1600" kern="100">
                              <a:latin typeface="Cambria Math" panose="02040503050406030204" pitchFamily="18" charset="0"/>
                              <a:ea typeface="Aptos"/>
                              <a:cs typeface="Times New Roman" panose="02020603050405020304" pitchFamily="18" charset="0"/>
                            </a:rPr>
                            <m:t>4</m:t>
                          </m:r>
                        </m:den>
                      </m:f>
                      <m:d>
                        <m:dPr>
                          <m:ctrlPr>
                            <a:rPr lang="en-US" sz="1600" i="1" kern="100">
                              <a:latin typeface="Cambria Math" panose="02040503050406030204" pitchFamily="18" charset="0"/>
                              <a:ea typeface="Aptos"/>
                              <a:cs typeface="Times New Roman" panose="02020603050405020304" pitchFamily="18" charset="0"/>
                            </a:rPr>
                          </m:ctrlPr>
                        </m:dPr>
                        <m:e>
                          <m:r>
                            <a:rPr lang="en-US" sz="1600" kern="100">
                              <a:latin typeface="Cambria Math" panose="02040503050406030204" pitchFamily="18" charset="0"/>
                              <a:ea typeface="Aptos"/>
                              <a:cs typeface="Times New Roman" panose="02020603050405020304" pitchFamily="18" charset="0"/>
                            </a:rPr>
                            <m:t> </m:t>
                          </m:r>
                          <m:r>
                            <m:rPr>
                              <m:sty m:val="p"/>
                            </m:rPr>
                            <a:rPr lang="en-US" sz="1600" kern="100">
                              <a:latin typeface="Cambria Math" panose="02040503050406030204" pitchFamily="18" charset="0"/>
                              <a:ea typeface="Aptos"/>
                              <a:cs typeface="Times New Roman" panose="02020603050405020304" pitchFamily="18" charset="0"/>
                            </a:rPr>
                            <m:t>km</m:t>
                          </m:r>
                        </m:e>
                      </m:d>
                      <m:r>
                        <a:rPr lang="en-US" sz="1600" b="0" i="0" kern="100" smtClean="0">
                          <a:latin typeface="Cambria Math" panose="02040503050406030204" pitchFamily="18" charset="0"/>
                          <a:ea typeface="Aptos"/>
                          <a:cs typeface="Times New Roman" panose="02020603050405020304" pitchFamily="18" charset="0"/>
                        </a:rPr>
                        <m:t>.</m:t>
                      </m:r>
                    </m:oMath>
                  </m:oMathPara>
                </a14:m>
                <a:endParaRPr lang="en-US" sz="1600" kern="100">
                  <a:ea typeface="Aptos"/>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434108" y="4250862"/>
                <a:ext cx="8089690" cy="55335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614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up)">
                                      <p:cBhvr>
                                        <p:cTn id="15" dur="500"/>
                                        <p:tgtEl>
                                          <p:spTgt spid="9">
                                            <p:txEl>
                                              <p:pRg st="0" end="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up)">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rot="9043139">
            <a:off x="8176923" y="1595703"/>
            <a:ext cx="1595412" cy="1634252"/>
          </a:xfrm>
          <a:prstGeom prst="rect">
            <a:avLst/>
          </a:prstGeom>
        </p:spPr>
      </p:pic>
      <p:sp>
        <p:nvSpPr>
          <p:cNvPr id="14" name="Rectangle 13"/>
          <p:cNvSpPr/>
          <p:nvPr/>
        </p:nvSpPr>
        <p:spPr>
          <a:xfrm>
            <a:off x="217078" y="1870769"/>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217078" y="2476219"/>
                <a:ext cx="8701891" cy="2453813"/>
              </a:xfrm>
              <a:prstGeom prst="rect">
                <a:avLst/>
              </a:prstGeom>
            </p:spPr>
            <p:txBody>
              <a:bodyPr wrap="square">
                <a:spAutoFit/>
              </a:bodyPr>
              <a:lstStyle/>
              <a:p>
                <a:pPr>
                  <a:lnSpc>
                    <a:spcPct val="150000"/>
                  </a:lnSpc>
                </a:pPr>
                <a:r>
                  <a:rPr lang="en-US" sz="1600" kern="100">
                    <a:latin typeface="+mj-lt"/>
                    <a:ea typeface="Georgia" panose="02040502050405020303" pitchFamily="18" charset="0"/>
                    <a:cs typeface="Times New Roman" panose="02020603050405020304" pitchFamily="18" charset="0"/>
                  </a:rPr>
                  <a:t>Hàm doanh thu khi chở </a:t>
                </a:r>
                <a14:m>
                  <m:oMath xmlns:m="http://schemas.openxmlformats.org/officeDocument/2006/math">
                    <m:r>
                      <a:rPr lang="en-US" sz="1600" i="1" kern="100">
                        <a:effectLst/>
                        <a:latin typeface="+mj-lt"/>
                        <a:ea typeface="Georgia" panose="02040502050405020303" pitchFamily="18" charset="0"/>
                        <a:cs typeface="Times New Roman" panose="02020603050405020304" pitchFamily="18" charset="0"/>
                      </a:rPr>
                      <m:t>𝑥</m:t>
                    </m:r>
                    <m:r>
                      <a:rPr lang="en-US" sz="1600" i="1" kern="100">
                        <a:effectLst/>
                        <a:latin typeface="+mj-lt"/>
                        <a:ea typeface="Georgia" panose="02040502050405020303" pitchFamily="18" charset="0"/>
                        <a:cs typeface="Times New Roman" panose="02020603050405020304" pitchFamily="18" charset="0"/>
                      </a:rPr>
                      <m:t> </m:t>
                    </m:r>
                  </m:oMath>
                </a14:m>
                <a:r>
                  <a:rPr lang="en-US" sz="1600" kern="100">
                    <a:effectLst/>
                    <a:latin typeface="+mj-lt"/>
                    <a:ea typeface="Georgia" panose="02040502050405020303" pitchFamily="18" charset="0"/>
                    <a:cs typeface="Times New Roman" panose="02020603050405020304" pitchFamily="18" charset="0"/>
                  </a:rPr>
                  <a:t>khách hàng là:</a:t>
                </a:r>
                <a:endParaRPr lang="en-US" sz="1600" kern="100">
                  <a:effectLst/>
                  <a:latin typeface="+mj-lt"/>
                  <a:ea typeface="Aptos"/>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1600" i="1" kern="100">
                          <a:effectLst/>
                          <a:latin typeface="+mj-lt"/>
                          <a:ea typeface="Aptos"/>
                          <a:cs typeface="Times New Roman" panose="02020603050405020304" pitchFamily="18" charset="0"/>
                        </a:rPr>
                        <m:t>𝑅</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50000</m:t>
                      </m:r>
                      <m:sSup>
                        <m:sSupPr>
                          <m:ctrlPr>
                            <a:rPr lang="en-US" sz="1600" i="1" kern="100">
                              <a:effectLst/>
                              <a:latin typeface="+mj-lt"/>
                              <a:ea typeface="Aptos"/>
                              <a:cs typeface="Times New Roman" panose="02020603050405020304" pitchFamily="18" charset="0"/>
                            </a:rPr>
                          </m:ctrlPr>
                        </m:sSupPr>
                        <m:e>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3</m:t>
                              </m:r>
                              <m:r>
                                <a:rPr lang="en-US" sz="1600" i="1"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i="1" kern="100">
                                      <a:effectLst/>
                                      <a:latin typeface="+mj-lt"/>
                                      <a:ea typeface="Aptos"/>
                                      <a:cs typeface="Times New Roman" panose="02020603050405020304" pitchFamily="18" charset="0"/>
                                    </a:rPr>
                                    <m:t>𝑥</m:t>
                                  </m:r>
                                </m:num>
                                <m:den>
                                  <m:r>
                                    <a:rPr lang="en-US" sz="1600" kern="100">
                                      <a:effectLst/>
                                      <a:latin typeface="+mj-lt"/>
                                      <a:ea typeface="Aptos"/>
                                      <a:cs typeface="Times New Roman" panose="02020603050405020304" pitchFamily="18" charset="0"/>
                                    </a:rPr>
                                    <m:t>40</m:t>
                                  </m:r>
                                </m:den>
                              </m:f>
                            </m:e>
                          </m:d>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50000</m:t>
                      </m:r>
                      <m:r>
                        <a:rPr lang="en-US" sz="1600" i="1" kern="100">
                          <a:effectLst/>
                          <a:latin typeface="+mj-lt"/>
                          <a:ea typeface="Aptos"/>
                          <a:cs typeface="Times New Roman" panose="02020603050405020304" pitchFamily="18" charset="0"/>
                        </a:rPr>
                        <m:t>𝑥</m:t>
                      </m:r>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9</m:t>
                          </m:r>
                          <m:r>
                            <a:rPr lang="en-US" sz="1600" i="1"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3</m:t>
                              </m:r>
                            </m:num>
                            <m:den>
                              <m:r>
                                <a:rPr lang="en-US" sz="1600" kern="100">
                                  <a:effectLst/>
                                  <a:latin typeface="+mj-lt"/>
                                  <a:ea typeface="Aptos"/>
                                  <a:cs typeface="Times New Roman" panose="02020603050405020304" pitchFamily="18" charset="0"/>
                                </a:rPr>
                                <m:t>20</m:t>
                              </m:r>
                            </m:den>
                          </m:f>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num>
                            <m:den>
                              <m:r>
                                <a:rPr lang="en-US" sz="1600" kern="100">
                                  <a:effectLst/>
                                  <a:latin typeface="+mj-lt"/>
                                  <a:ea typeface="Aptos"/>
                                  <a:cs typeface="Times New Roman" panose="02020603050405020304" pitchFamily="18" charset="0"/>
                                </a:rPr>
                                <m:t>1600</m:t>
                              </m:r>
                            </m:den>
                          </m:f>
                        </m:e>
                      </m:d>
                    </m:oMath>
                  </m:oMathPara>
                </a14:m>
                <a:endParaRPr lang="en-US" sz="1600" kern="100">
                  <a:effectLst/>
                  <a:latin typeface="+mj-lt"/>
                  <a:ea typeface="Aptos"/>
                  <a:cs typeface="Times New Roman" panose="02020603050405020304" pitchFamily="18" charset="0"/>
                </a:endParaRPr>
              </a:p>
              <a:p>
                <a:pPr>
                  <a:lnSpc>
                    <a:spcPct val="150000"/>
                  </a:lnSpc>
                </a:pPr>
                <a:r>
                  <a:rPr lang="en-US" sz="1600" kern="100" smtClean="0">
                    <a:effectLst/>
                    <a:ea typeface="Aptos"/>
                    <a:cs typeface="Times New Roman" panose="02020603050405020304" pitchFamily="18" charset="0"/>
                  </a:rPr>
                  <a:t>		           </a:t>
                </a:r>
                <a14:m>
                  <m:oMath xmlns:m="http://schemas.openxmlformats.org/officeDocument/2006/math">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450000</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7500</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31</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25</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3</m:t>
                        </m:r>
                      </m:sup>
                    </m:sSup>
                  </m:oMath>
                </a14:m>
                <a:r>
                  <a:rPr lang="en-US" sz="1600" kern="100">
                    <a:effectLst/>
                    <a:latin typeface="+mj-lt"/>
                    <a:ea typeface="Georgia" panose="02040502050405020303" pitchFamily="18" charset="0"/>
                    <a:cs typeface="Times New Roman" panose="02020603050405020304" pitchFamily="18" charset="0"/>
                  </a:rPr>
                  <a:t> (đồng) với </a:t>
                </a:r>
                <a14:m>
                  <m:oMath xmlns:m="http://schemas.openxmlformats.org/officeDocument/2006/math">
                    <m:r>
                      <a:rPr lang="en-US" sz="1600" kern="100">
                        <a:effectLst/>
                        <a:latin typeface="+mj-lt"/>
                        <a:ea typeface="Aptos"/>
                        <a:cs typeface="Times New Roman" panose="02020603050405020304" pitchFamily="18" charset="0"/>
                      </a:rPr>
                      <m:t>0</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60</m:t>
                    </m:r>
                  </m:oMath>
                </a14:m>
                <a:r>
                  <a:rPr lang="en-US" sz="1600" kern="100">
                    <a:effectLst/>
                    <a:latin typeface="+mj-lt"/>
                    <a:ea typeface="Aptos"/>
                    <a:cs typeface="Times New Roman" panose="02020603050405020304" pitchFamily="18" charset="0"/>
                  </a:rPr>
                  <a:t>.</a:t>
                </a:r>
              </a:p>
              <a:p>
                <a:pPr>
                  <a:lnSpc>
                    <a:spcPct val="150000"/>
                  </a:lnSpc>
                </a:pPr>
                <a:r>
                  <a:rPr lang="en-US" sz="1600" kern="100">
                    <a:effectLst/>
                    <a:latin typeface="+mj-lt"/>
                    <a:ea typeface="Georgia" panose="02040502050405020303" pitchFamily="18" charset="0"/>
                    <a:cs typeface="Times New Roman" panose="02020603050405020304" pitchFamily="18" charset="0"/>
                  </a:rPr>
                  <a:t>Đạo hàm của hàm </a:t>
                </a:r>
                <a14:m>
                  <m:oMath xmlns:m="http://schemas.openxmlformats.org/officeDocument/2006/math">
                    <m:r>
                      <a:rPr lang="en-US" sz="1600" i="1" kern="100">
                        <a:effectLst/>
                        <a:latin typeface="+mj-lt"/>
                        <a:ea typeface="Aptos"/>
                        <a:cs typeface="Times New Roman" panose="02020603050405020304" pitchFamily="18" charset="0"/>
                      </a:rPr>
                      <m:t>𝑅</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a:t>
                </a:r>
                <a:r>
                  <a:rPr lang="en-US" sz="1600" kern="100">
                    <a:effectLst/>
                    <a:latin typeface="+mj-lt"/>
                    <a:ea typeface="Georgia" panose="02040502050405020303" pitchFamily="18" charset="0"/>
                    <a:cs typeface="Times New Roman" panose="02020603050405020304" pitchFamily="18" charset="0"/>
                  </a:rPr>
                  <a:t>là</a:t>
                </a:r>
                <a:r>
                  <a:rPr lang="en-US" sz="1600" kern="100" smtClean="0">
                    <a:effectLst/>
                    <a:latin typeface="+mj-lt"/>
                    <a:ea typeface="Georgia" panose="02040502050405020303" pitchFamily="18" charset="0"/>
                    <a:cs typeface="Times New Roman" panose="02020603050405020304" pitchFamily="18" charset="0"/>
                  </a:rPr>
                  <a:t>:</a:t>
                </a:r>
              </a:p>
              <a:p>
                <a:pPr algn="ctr">
                  <a:lnSpc>
                    <a:spcPct val="150000"/>
                  </a:lnSpc>
                </a:pPr>
                <a:r>
                  <a:rPr lang="en-US" sz="1600" kern="100" smtClean="0">
                    <a:effectLst/>
                    <a:latin typeface="+mj-lt"/>
                    <a:ea typeface="Georgia" panose="02040502050405020303" pitchFamily="18" charset="0"/>
                    <a:cs typeface="Times New Roman" panose="02020603050405020304" pitchFamily="18" charset="0"/>
                  </a:rPr>
                  <a:t> </a:t>
                </a:r>
                <a14:m>
                  <m:oMath xmlns:m="http://schemas.openxmlformats.org/officeDocument/2006/math">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𝑅</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450000</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15000</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93</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75</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oMath>
                </a14:m>
                <a:r>
                  <a:rPr lang="en-US" sz="1600" kern="100" smtClean="0">
                    <a:effectLst/>
                    <a:latin typeface="+mj-lt"/>
                    <a:ea typeface="Aptos"/>
                    <a:cs typeface="Times New Roman" panose="02020603050405020304" pitchFamily="18" charset="0"/>
                  </a:rPr>
                  <a:t>.</a:t>
                </a:r>
                <a:endParaRPr lang="en-US" sz="16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7078" y="2476219"/>
                <a:ext cx="8701891" cy="2453813"/>
              </a:xfrm>
              <a:prstGeom prst="rect">
                <a:avLst/>
              </a:prstGeom>
              <a:blipFill>
                <a:blip r:embed="rId4"/>
                <a:stretch>
                  <a:fillRect l="-420"/>
                </a:stretch>
              </a:blipFill>
            </p:spPr>
            <p:txBody>
              <a:bodyPr/>
              <a:lstStyle/>
              <a:p>
                <a:r>
                  <a:rPr lang="en-US">
                    <a:noFill/>
                  </a:rPr>
                  <a:t> </a:t>
                </a:r>
              </a:p>
            </p:txBody>
          </p:sp>
        </mc:Fallback>
      </mc:AlternateContent>
      <p:grpSp>
        <p:nvGrpSpPr>
          <p:cNvPr id="4" name="Group 3"/>
          <p:cNvGrpSpPr/>
          <p:nvPr/>
        </p:nvGrpSpPr>
        <p:grpSpPr>
          <a:xfrm>
            <a:off x="219472" y="110645"/>
            <a:ext cx="8701891" cy="1493229"/>
            <a:chOff x="219472" y="166302"/>
            <a:chExt cx="8701891" cy="1493229"/>
          </a:xfrm>
        </p:grpSpPr>
        <mc:AlternateContent xmlns:mc="http://schemas.openxmlformats.org/markup-compatibility/2006">
          <mc:Choice xmlns:a14="http://schemas.microsoft.com/office/drawing/2010/main" Requires="a14">
            <p:sp>
              <p:nvSpPr>
                <p:cNvPr id="13" name="Rectangle 12"/>
                <p:cNvSpPr/>
                <p:nvPr/>
              </p:nvSpPr>
              <p:spPr>
                <a:xfrm>
                  <a:off x="219472" y="166302"/>
                  <a:ext cx="8701891" cy="1493229"/>
                </a:xfrm>
                <a:prstGeom prst="rect">
                  <a:avLst/>
                </a:prstGeom>
              </p:spPr>
              <p:txBody>
                <a:bodyPr wrap="square">
                  <a:spAutoFit/>
                </a:bodyPr>
                <a:lstStyle/>
                <a:p>
                  <a:pPr algn="just">
                    <a:lnSpc>
                      <a:spcPct val="200000"/>
                    </a:lnSpc>
                  </a:pPr>
                  <a:r>
                    <a:rPr lang="fr-FR" sz="1600" b="1" smtClean="0">
                      <a:solidFill>
                        <a:srgbClr val="D51460"/>
                      </a:solidFill>
                      <a:ea typeface="Calibri" panose="020F0502020204030204" pitchFamily="34" charset="0"/>
                      <a:cs typeface="Times New Roman" panose="02020603050405020304" pitchFamily="18" charset="0"/>
                    </a:rPr>
                    <a:t>Bài 2.8 </a:t>
                  </a:r>
                  <a:r>
                    <a:rPr lang="fr-FR" sz="1600" b="1">
                      <a:solidFill>
                        <a:srgbClr val="D51460"/>
                      </a:solidFill>
                      <a:ea typeface="Calibri" panose="020F0502020204030204" pitchFamily="34" charset="0"/>
                      <a:cs typeface="Times New Roman" panose="02020603050405020304" pitchFamily="18" charset="0"/>
                    </a:rPr>
                    <a:t>(SGK </a:t>
                  </a:r>
                  <a:r>
                    <a:rPr lang="fr-FR" sz="1600" b="1">
                      <a:solidFill>
                        <a:srgbClr val="D51460"/>
                      </a:solidFill>
                      <a:ea typeface="Calibri" panose="020F0502020204030204" pitchFamily="34" charset="0"/>
                      <a:cs typeface="Times New Roman" panose="02020603050405020304" pitchFamily="18" charset="0"/>
                    </a:rPr>
                    <a:t>– </a:t>
                  </a:r>
                  <a:r>
                    <a:rPr lang="fr-FR" sz="1600" b="1" smtClean="0">
                      <a:solidFill>
                        <a:srgbClr val="D51460"/>
                      </a:solidFill>
                      <a:ea typeface="Calibri" panose="020F0502020204030204" pitchFamily="34" charset="0"/>
                      <a:cs typeface="Times New Roman" panose="02020603050405020304" pitchFamily="18" charset="0"/>
                    </a:rPr>
                    <a:t>tr.43) </a:t>
                  </a:r>
                  <a:r>
                    <a:rPr lang="vi-VN" sz="1600">
                      <a:latin typeface="Arial" panose="020B0604020202020204" pitchFamily="34" charset="0"/>
                    </a:rPr>
                    <a:t>Một xe khách tuyến có sức chứa tối đa là 60 hành khách. Nếu chuyến xe chở </a:t>
                  </a:r>
                  <a14:m>
                    <m:oMath xmlns:m="http://schemas.openxmlformats.org/officeDocument/2006/math">
                      <m:r>
                        <a:rPr lang="vi-VN" sz="1600" i="1" smtClean="0">
                          <a:latin typeface="Cambria Math" panose="02040503050406030204" pitchFamily="18" charset="0"/>
                        </a:rPr>
                        <m:t>𝑥</m:t>
                      </m:r>
                    </m:oMath>
                  </a14:m>
                  <a:r>
                    <a:rPr lang="vi-VN" sz="1600">
                      <a:latin typeface="Arial" panose="020B0604020202020204" pitchFamily="34" charset="0"/>
                    </a:rPr>
                    <a:t> </a:t>
                  </a:r>
                  <a:r>
                    <a:rPr lang="vi-VN" sz="1600" smtClean="0">
                      <a:latin typeface="Arial" panose="020B0604020202020204" pitchFamily="34" charset="0"/>
                    </a:rPr>
                    <a:t>hành</a:t>
                  </a:r>
                  <a:r>
                    <a:rPr lang="en-US" sz="1600" smtClean="0">
                      <a:latin typeface="Arial" panose="020B0604020202020204" pitchFamily="34" charset="0"/>
                    </a:rPr>
                    <a:t> khách </a:t>
                  </a:r>
                  <a:r>
                    <a:rPr lang="vi-VN" sz="1600">
                      <a:latin typeface="Arial" panose="020B0604020202020204" pitchFamily="34" charset="0"/>
                    </a:rPr>
                    <a:t>thì giá cho mỗi hành </a:t>
                  </a:r>
                  <a:r>
                    <a:rPr lang="vi-VN" sz="1600">
                      <a:latin typeface="Arial" panose="020B0604020202020204" pitchFamily="34" charset="0"/>
                    </a:rPr>
                    <a:t>khách </a:t>
                  </a:r>
                  <a:r>
                    <a:rPr lang="vi-VN" sz="1600" smtClean="0">
                      <a:latin typeface="Arial" panose="020B0604020202020204" pitchFamily="34" charset="0"/>
                    </a:rPr>
                    <a:t>là</a:t>
                  </a:r>
                  <a:r>
                    <a:rPr lang="en-US" sz="1600" smtClean="0">
                      <a:latin typeface="Arial" panose="020B0604020202020204" pitchFamily="34" charset="0"/>
                    </a:rPr>
                    <a:t>                             </a:t>
                  </a:r>
                  <a:r>
                    <a:rPr lang="vi-VN" sz="1600" smtClean="0">
                      <a:latin typeface="Arial" panose="020B0604020202020204" pitchFamily="34" charset="0"/>
                    </a:rPr>
                    <a:t>(</a:t>
                  </a:r>
                  <a:r>
                    <a:rPr lang="vi-VN" sz="1600" smtClean="0">
                      <a:latin typeface="Arial" panose="020B0604020202020204" pitchFamily="34" charset="0"/>
                    </a:rPr>
                    <a:t>đồng</a:t>
                  </a:r>
                  <a:r>
                    <a:rPr lang="vi-VN" sz="1600">
                      <a:latin typeface="Arial" panose="020B0604020202020204" pitchFamily="34" charset="0"/>
                    </a:rPr>
                    <a:t>). Xe có doanh </a:t>
                  </a:r>
                  <a:r>
                    <a:rPr lang="vi-VN" sz="1600">
                      <a:latin typeface="Arial" panose="020B0604020202020204" pitchFamily="34" charset="0"/>
                    </a:rPr>
                    <a:t>thu </a:t>
                  </a:r>
                  <a:r>
                    <a:rPr lang="vi-VN" sz="1600" smtClean="0">
                      <a:latin typeface="Arial" panose="020B0604020202020204" pitchFamily="34" charset="0"/>
                    </a:rPr>
                    <a:t>cao</a:t>
                  </a:r>
                  <a:r>
                    <a:rPr lang="en-US" sz="1600" smtClean="0">
                      <a:latin typeface="Arial" panose="020B0604020202020204" pitchFamily="34" charset="0"/>
                    </a:rPr>
                    <a:t> </a:t>
                  </a:r>
                  <a:r>
                    <a:rPr lang="vi-VN" sz="1600" smtClean="0">
                      <a:latin typeface="Arial" panose="020B0604020202020204" pitchFamily="34" charset="0"/>
                    </a:rPr>
                    <a:t>nhất </a:t>
                  </a:r>
                  <a:r>
                    <a:rPr lang="vi-VN" sz="1600">
                      <a:latin typeface="Arial" panose="020B0604020202020204" pitchFamily="34" charset="0"/>
                    </a:rPr>
                    <a:t>khi chở bao nhiêu hành khách, và doanh thu đó bằng bao nhiêu?</a:t>
                  </a:r>
                  <a:endParaRPr lang="en-US" sz="1600">
                    <a:latin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19472" y="166302"/>
                  <a:ext cx="8701891" cy="1493229"/>
                </a:xfrm>
                <a:prstGeom prst="rect">
                  <a:avLst/>
                </a:prstGeom>
                <a:blipFill>
                  <a:blip r:embed="rId5"/>
                  <a:stretch>
                    <a:fillRect l="-350" r="-420" b="-44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937864" y="693539"/>
                  <a:ext cx="1774845" cy="5763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50</m:t>
                        </m:r>
                        <m:r>
                          <a:rPr lang="en-US" sz="1600" i="1">
                            <a:latin typeface="Cambria Math" panose="02040503050406030204" pitchFamily="18" charset="0"/>
                          </a:rPr>
                          <m:t> </m:t>
                        </m:r>
                        <m:r>
                          <a:rPr lang="en-US" sz="1600" i="1">
                            <a:latin typeface="Cambria Math" panose="02040503050406030204" pitchFamily="18" charset="0"/>
                          </a:rPr>
                          <m:t>000</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1">
                                    <a:latin typeface="Cambria Math" panose="02040503050406030204" pitchFamily="18" charset="0"/>
                                  </a:rPr>
                                  <m:t>3</m:t>
                                </m:r>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𝑥</m:t>
                                    </m:r>
                                  </m:num>
                                  <m:den>
                                    <m:r>
                                      <a:rPr lang="en-US" sz="1600" i="1">
                                        <a:latin typeface="Cambria Math" panose="02040503050406030204" pitchFamily="18" charset="0"/>
                                      </a:rPr>
                                      <m:t>40</m:t>
                                    </m:r>
                                  </m:den>
                                </m:f>
                              </m:e>
                            </m:d>
                          </m:e>
                          <m:sup>
                            <m:r>
                              <a:rPr lang="en-US" sz="1600" i="1">
                                <a:latin typeface="Cambria Math" panose="02040503050406030204" pitchFamily="18" charset="0"/>
                              </a:rPr>
                              <m:t>2</m:t>
                            </m:r>
                          </m:sup>
                        </m:sSup>
                      </m:oMath>
                    </m:oMathPara>
                  </a14:m>
                  <a:endParaRPr lang="en-US" sz="1600"/>
                </a:p>
              </p:txBody>
            </p:sp>
          </mc:Choice>
          <mc:Fallback>
            <p:sp>
              <p:nvSpPr>
                <p:cNvPr id="3" name="Rectangle 2"/>
                <p:cNvSpPr>
                  <a:spLocks noRot="1" noChangeAspect="1" noMove="1" noResize="1" noEditPoints="1" noAdjustHandles="1" noChangeArrowheads="1" noChangeShapeType="1" noTextEdit="1"/>
                </p:cNvSpPr>
                <p:nvPr/>
              </p:nvSpPr>
              <p:spPr>
                <a:xfrm>
                  <a:off x="4937864" y="693539"/>
                  <a:ext cx="1774845" cy="576376"/>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53620014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5" name="Rectangle 4"/>
          <p:cNvSpPr/>
          <p:nvPr/>
        </p:nvSpPr>
        <p:spPr>
          <a:xfrm>
            <a:off x="103367" y="87465"/>
            <a:ext cx="8929315" cy="4945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C672"/>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rot="9043139">
            <a:off x="8176923" y="1595703"/>
            <a:ext cx="1595412" cy="1634252"/>
          </a:xfrm>
          <a:prstGeom prst="rect">
            <a:avLst/>
          </a:prstGeom>
        </p:spPr>
      </p:pic>
      <p:sp>
        <p:nvSpPr>
          <p:cNvPr id="14" name="Rectangle 13"/>
          <p:cNvSpPr/>
          <p:nvPr/>
        </p:nvSpPr>
        <p:spPr>
          <a:xfrm>
            <a:off x="217078" y="1870769"/>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219472" y="2539928"/>
                <a:ext cx="8701891" cy="2162643"/>
              </a:xfrm>
              <a:prstGeom prst="rect">
                <a:avLst/>
              </a:prstGeom>
            </p:spPr>
            <p:txBody>
              <a:bodyPr wrap="square">
                <a:spAutoFit/>
              </a:bodyPr>
              <a:lstStyle/>
              <a:p>
                <a:pPr lvl="0">
                  <a:lnSpc>
                    <a:spcPct val="150000"/>
                  </a:lnSpc>
                  <a:spcBef>
                    <a:spcPts val="300"/>
                  </a:spcBef>
                  <a:spcAft>
                    <a:spcPts val="300"/>
                  </a:spcAft>
                </a:pPr>
                <a14:m>
                  <m:oMathPara xmlns:m="http://schemas.openxmlformats.org/officeDocument/2006/math">
                    <m:oMathParaPr>
                      <m:jc m:val="left"/>
                    </m:oMathParaPr>
                    <m:oMath xmlns:m="http://schemas.openxmlformats.org/officeDocument/2006/math">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𝑅</m:t>
                          </m:r>
                        </m:e>
                        <m:sup>
                          <m:r>
                            <a:rPr lang="en-US" sz="1600" i="1" kern="100">
                              <a:latin typeface="Cambria Math" panose="02040503050406030204" pitchFamily="18" charset="0"/>
                              <a:ea typeface="Aptos"/>
                              <a:cs typeface="Times New Roman" panose="02020603050405020304" pitchFamily="18" charset="0"/>
                            </a:rPr>
                            <m:t>′</m:t>
                          </m:r>
                        </m:sup>
                      </m:sSup>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)=0⇔450000</m:t>
                      </m:r>
                      <m:r>
                        <a:rPr lang="en-US" sz="1600" i="1"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15000</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+93,75</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𝑥</m:t>
                          </m:r>
                        </m:e>
                        <m:sup>
                          <m:r>
                            <a:rPr lang="en-US" sz="1600" kern="100">
                              <a:latin typeface="Cambria Math" panose="02040503050406030204" pitchFamily="18" charset="0"/>
                              <a:ea typeface="Aptos"/>
                              <a:cs typeface="Times New Roman" panose="02020603050405020304" pitchFamily="18" charset="0"/>
                            </a:rPr>
                            <m:t>2</m:t>
                          </m:r>
                        </m:sup>
                      </m:sSup>
                      <m:r>
                        <a:rPr lang="en-US" sz="1600" kern="100">
                          <a:latin typeface="Cambria Math" panose="02040503050406030204" pitchFamily="18" charset="0"/>
                          <a:ea typeface="Aptos"/>
                          <a:cs typeface="Times New Roman" panose="02020603050405020304" pitchFamily="18" charset="0"/>
                        </a:rPr>
                        <m:t>=0</m:t>
                      </m:r>
                    </m:oMath>
                  </m:oMathPara>
                </a14:m>
                <a:endParaRPr lang="en-US" sz="1600" kern="100">
                  <a:ea typeface="Aptos"/>
                  <a:cs typeface="Times New Roman" panose="02020603050405020304" pitchFamily="18" charset="0"/>
                </a:endParaRPr>
              </a:p>
              <a:p>
                <a:pPr lvl="0">
                  <a:lnSpc>
                    <a:spcPct val="150000"/>
                  </a:lnSpc>
                  <a:spcBef>
                    <a:spcPts val="300"/>
                  </a:spcBef>
                  <a:spcAft>
                    <a:spcPts val="300"/>
                  </a:spcAft>
                </a:pPr>
                <a:r>
                  <a:rPr lang="en-US" sz="1600" kern="100" smtClean="0">
                    <a:ea typeface="Aptos"/>
                    <a:cs typeface="Times New Roman" panose="02020603050405020304" pitchFamily="18" charset="0"/>
                  </a:rPr>
                  <a:t>                </a:t>
                </a:r>
                <a14:m>
                  <m:oMath xmlns:m="http://schemas.openxmlformats.org/officeDocument/2006/math">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𝑥</m:t>
                    </m:r>
                    <m:r>
                      <a:rPr lang="en-US" sz="1600" kern="100">
                        <a:latin typeface="Cambria Math" panose="02040503050406030204" pitchFamily="18" charset="0"/>
                        <a:ea typeface="Aptos"/>
                        <a:cs typeface="Times New Roman" panose="02020603050405020304" pitchFamily="18" charset="0"/>
                      </a:rPr>
                      <m:t>=120</m:t>
                    </m:r>
                  </m:oMath>
                </a14:m>
                <a:r>
                  <a:rPr lang="en-US" sz="1600" kern="100">
                    <a:ea typeface="Georgia" panose="02040502050405020303" pitchFamily="18" charset="0"/>
                    <a:cs typeface="Times New Roman" panose="02020603050405020304" pitchFamily="18" charset="0"/>
                  </a:rPr>
                  <a:t> (không thuộc [0; 60]) hoặc </a:t>
                </a:r>
                <a14:m>
                  <m:oMath xmlns:m="http://schemas.openxmlformats.org/officeDocument/2006/math">
                    <m:r>
                      <a:rPr lang="en-US" sz="1600" i="1" kern="100">
                        <a:latin typeface="Cambria Math" panose="02040503050406030204" pitchFamily="18" charset="0"/>
                        <a:ea typeface="Georgia" panose="02040502050405020303" pitchFamily="18" charset="0"/>
                        <a:cs typeface="Times New Roman" panose="02020603050405020304" pitchFamily="18" charset="0"/>
                      </a:rPr>
                      <m:t>𝑥</m:t>
                    </m:r>
                    <m:r>
                      <a:rPr lang="en-US" sz="1600" i="1" kern="100">
                        <a:latin typeface="Cambria Math" panose="02040503050406030204" pitchFamily="18" charset="0"/>
                        <a:ea typeface="Georgia" panose="02040502050405020303" pitchFamily="18" charset="0"/>
                        <a:cs typeface="Times New Roman" panose="02020603050405020304" pitchFamily="18" charset="0"/>
                      </a:rPr>
                      <m:t>=40</m:t>
                    </m:r>
                  </m:oMath>
                </a14:m>
                <a:r>
                  <a:rPr lang="en-US" sz="1600" kern="100">
                    <a:ea typeface="Georgia" panose="02040502050405020303" pitchFamily="18" charset="0"/>
                    <a:cs typeface="Times New Roman" panose="02020603050405020304" pitchFamily="18" charset="0"/>
                  </a:rPr>
                  <a:t> (thỏa mãn).</a:t>
                </a:r>
                <a:endParaRPr lang="en-US" sz="1600" kern="100">
                  <a:ea typeface="Aptos"/>
                  <a:cs typeface="Times New Roman" panose="02020603050405020304" pitchFamily="18" charset="0"/>
                </a:endParaRPr>
              </a:p>
              <a:p>
                <a:pPr lvl="0">
                  <a:lnSpc>
                    <a:spcPct val="150000"/>
                  </a:lnSpc>
                  <a:spcBef>
                    <a:spcPts val="300"/>
                  </a:spcBef>
                  <a:spcAft>
                    <a:spcPts val="300"/>
                  </a:spcAft>
                </a:pPr>
                <a:r>
                  <a:rPr lang="en-US" sz="1600" kern="100" smtClean="0">
                    <a:ea typeface="Georgia" panose="02040502050405020303" pitchFamily="18" charset="0"/>
                    <a:cs typeface="Times New Roman" panose="02020603050405020304" pitchFamily="18" charset="0"/>
                  </a:rPr>
                  <a:t>Xét </a:t>
                </a:r>
                <a:r>
                  <a:rPr lang="en-US" sz="1600" kern="100">
                    <a:ea typeface="Georgia" panose="02040502050405020303" pitchFamily="18" charset="0"/>
                    <a:cs typeface="Times New Roman" panose="02020603050405020304" pitchFamily="18" charset="0"/>
                  </a:rPr>
                  <a:t>đoạn </a:t>
                </a:r>
                <a14:m>
                  <m:oMath xmlns:m="http://schemas.openxmlformats.org/officeDocument/2006/math">
                    <m:r>
                      <a:rPr lang="en-US" sz="1600" i="1" kern="100" smtClean="0">
                        <a:latin typeface="Cambria Math" panose="02040503050406030204" pitchFamily="18" charset="0"/>
                        <a:ea typeface="Georgia" panose="02040502050405020303" pitchFamily="18" charset="0"/>
                        <a:cs typeface="Times New Roman" panose="02020603050405020304" pitchFamily="18" charset="0"/>
                      </a:rPr>
                      <m:t>[0; 60]:</m:t>
                    </m:r>
                  </m:oMath>
                </a14:m>
                <a:endParaRPr lang="en-US" sz="1600" kern="100">
                  <a:ea typeface="Aptos"/>
                  <a:cs typeface="Times New Roman" panose="02020603050405020304" pitchFamily="18" charset="0"/>
                </a:endParaRPr>
              </a:p>
              <a:p>
                <a:pPr lvl="0"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𝑅</m:t>
                      </m:r>
                      <m:r>
                        <a:rPr lang="en-US" sz="1600" i="1">
                          <a:latin typeface="Cambria Math" panose="02040503050406030204" pitchFamily="18" charset="0"/>
                          <a:ea typeface="Times New Roman" panose="02020603050405020304" pitchFamily="18" charset="0"/>
                          <a:cs typeface="Times New Roman" panose="02020603050405020304" pitchFamily="18" charset="0"/>
                        </a:rPr>
                        <m:t>(0) = 0; </m:t>
                      </m:r>
                      <m:r>
                        <a:rPr lang="en-US" sz="1600" i="1">
                          <a:latin typeface="Cambria Math" panose="02040503050406030204" pitchFamily="18" charset="0"/>
                          <a:ea typeface="Times New Roman" panose="02020603050405020304" pitchFamily="18" charset="0"/>
                          <a:cs typeface="Times New Roman" panose="02020603050405020304" pitchFamily="18" charset="0"/>
                        </a:rPr>
                        <m:t>𝑅</m:t>
                      </m:r>
                      <m:r>
                        <a:rPr lang="en-US" sz="1600" i="1">
                          <a:latin typeface="Cambria Math" panose="02040503050406030204" pitchFamily="18" charset="0"/>
                          <a:ea typeface="Times New Roman" panose="02020603050405020304" pitchFamily="18" charset="0"/>
                          <a:cs typeface="Times New Roman" panose="02020603050405020304" pitchFamily="18" charset="0"/>
                        </a:rPr>
                        <m:t>(40) = 8 000 000; </m:t>
                      </m:r>
                      <m:r>
                        <a:rPr lang="en-US" sz="1600" i="1">
                          <a:latin typeface="Cambria Math" panose="02040503050406030204" pitchFamily="18" charset="0"/>
                          <a:ea typeface="Times New Roman" panose="02020603050405020304" pitchFamily="18" charset="0"/>
                          <a:cs typeface="Times New Roman" panose="02020603050405020304" pitchFamily="18" charset="0"/>
                        </a:rPr>
                        <m:t>𝑅</m:t>
                      </m:r>
                      <m:r>
                        <a:rPr lang="en-US" sz="1600" i="1">
                          <a:latin typeface="Cambria Math" panose="02040503050406030204" pitchFamily="18" charset="0"/>
                          <a:ea typeface="Times New Roman" panose="02020603050405020304" pitchFamily="18" charset="0"/>
                          <a:cs typeface="Times New Roman" panose="02020603050405020304" pitchFamily="18" charset="0"/>
                        </a:rPr>
                        <m:t>(60) = 6 750 000.</m:t>
                      </m:r>
                    </m:oMath>
                  </m:oMathPara>
                </a14:m>
                <a:endParaRPr lang="en-US" sz="1600" kern="100">
                  <a:ea typeface="Aptos"/>
                  <a:cs typeface="Times New Roman" panose="02020603050405020304" pitchFamily="18" charset="0"/>
                </a:endParaRPr>
              </a:p>
              <a:p>
                <a:pPr lvl="0" algn="just">
                  <a:lnSpc>
                    <a:spcPct val="150000"/>
                  </a:lnSpc>
                  <a:spcBef>
                    <a:spcPts val="300"/>
                  </a:spcBef>
                  <a:spcAft>
                    <a:spcPts val="300"/>
                  </a:spcAft>
                </a:pPr>
                <a:r>
                  <a:rPr lang="en-US" sz="1600">
                    <a:ea typeface="Times New Roman" panose="02020603050405020304" pitchFamily="18" charset="0"/>
                    <a:cs typeface="Times New Roman" panose="02020603050405020304" pitchFamily="18" charset="0"/>
                  </a:rPr>
                  <a:t>Vậy xe có doanh thu cao nhất khi chở 40 hành khách và doanh thu đó bằng </a:t>
                </a:r>
                <a14:m>
                  <m:oMath xmlns:m="http://schemas.openxmlformats.org/officeDocument/2006/math">
                    <m:r>
                      <a:rPr lang="en-US" sz="1600" i="1" smtClean="0">
                        <a:latin typeface="Cambria Math" panose="02040503050406030204" pitchFamily="18" charset="0"/>
                        <a:ea typeface="Times New Roman" panose="02020603050405020304" pitchFamily="18" charset="0"/>
                        <a:cs typeface="Times New Roman" panose="02020603050405020304" pitchFamily="18" charset="0"/>
                      </a:rPr>
                      <m:t>8 000 000</m:t>
                    </m:r>
                  </m:oMath>
                </a14:m>
                <a:r>
                  <a:rPr lang="en-US" sz="1600">
                    <a:ea typeface="Times New Roman" panose="02020603050405020304" pitchFamily="18" charset="0"/>
                    <a:cs typeface="Times New Roman" panose="02020603050405020304" pitchFamily="18" charset="0"/>
                  </a:rPr>
                  <a:t> đồng.</a:t>
                </a:r>
                <a:endParaRPr lang="en-US" sz="1600" kern="100">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19472" y="2539928"/>
                <a:ext cx="8701891" cy="2162643"/>
              </a:xfrm>
              <a:prstGeom prst="rect">
                <a:avLst/>
              </a:prstGeom>
              <a:blipFill>
                <a:blip r:embed="rId4"/>
                <a:stretch>
                  <a:fillRect l="-350" b="-3107"/>
                </a:stretch>
              </a:blipFill>
            </p:spPr>
            <p:txBody>
              <a:bodyPr/>
              <a:lstStyle/>
              <a:p>
                <a:r>
                  <a:rPr lang="en-US">
                    <a:noFill/>
                  </a:rPr>
                  <a:t> </a:t>
                </a:r>
              </a:p>
            </p:txBody>
          </p:sp>
        </mc:Fallback>
      </mc:AlternateContent>
      <p:grpSp>
        <p:nvGrpSpPr>
          <p:cNvPr id="4" name="Group 3"/>
          <p:cNvGrpSpPr/>
          <p:nvPr/>
        </p:nvGrpSpPr>
        <p:grpSpPr>
          <a:xfrm>
            <a:off x="219472" y="110645"/>
            <a:ext cx="8701891" cy="1493229"/>
            <a:chOff x="219472" y="166302"/>
            <a:chExt cx="8701891" cy="1493229"/>
          </a:xfrm>
        </p:grpSpPr>
        <mc:AlternateContent xmlns:mc="http://schemas.openxmlformats.org/markup-compatibility/2006">
          <mc:Choice xmlns:a14="http://schemas.microsoft.com/office/drawing/2010/main" Requires="a14">
            <p:sp>
              <p:nvSpPr>
                <p:cNvPr id="13" name="Rectangle 12"/>
                <p:cNvSpPr/>
                <p:nvPr/>
              </p:nvSpPr>
              <p:spPr>
                <a:xfrm>
                  <a:off x="219472" y="166302"/>
                  <a:ext cx="8701891" cy="1493229"/>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fr-FR" sz="1600" b="1" i="0" u="none" strike="noStrike" kern="0" cap="none" spc="0" normalizeH="0" baseline="0" noProof="0" smtClean="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Bài 2.8 </a:t>
                  </a:r>
                  <a:r>
                    <a:rPr kumimoji="0" lang="fr-FR" sz="1600" b="1" i="0" u="none" strike="noStrike" kern="0" cap="none" spc="0" normalizeH="0" baseline="0" noProof="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(SGK – </a:t>
                  </a:r>
                  <a:r>
                    <a:rPr kumimoji="0" lang="fr-FR" sz="1600" b="1" i="0" u="none" strike="noStrike" kern="0" cap="none" spc="0" normalizeH="0" baseline="0" noProof="0" smtClean="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tr.43)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Một xe khách tuyến có sức chứa tối đa là 60 hành khách. Nếu chuyến xe chở </a:t>
                  </a:r>
                  <a14:m>
                    <m:oMath xmlns:m="http://schemas.openxmlformats.org/officeDocument/2006/math">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oMath>
                  </a14:m>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hành</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khách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thì giá cho mỗi hành khách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là</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(đồng</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Xe có doanh thu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cao</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nhất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khi chở bao nhiêu hành khách, và doanh thu đó bằng bao nhiêu?</a:t>
                  </a:r>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219472" y="166302"/>
                  <a:ext cx="8701891" cy="1493229"/>
                </a:xfrm>
                <a:prstGeom prst="rect">
                  <a:avLst/>
                </a:prstGeom>
                <a:blipFill>
                  <a:blip r:embed="rId5"/>
                  <a:stretch>
                    <a:fillRect l="-350" r="-420" b="-44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937864" y="693539"/>
                  <a:ext cx="1774845" cy="5763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50 000</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3−</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num>
                                  <m:den>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40</m:t>
                                    </m:r>
                                  </m:den>
                                </m:f>
                              </m:e>
                            </m:d>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4937864" y="693539"/>
                  <a:ext cx="1774845" cy="576376"/>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6413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21" name="Rectangle 20"/>
          <p:cNvSpPr/>
          <p:nvPr/>
        </p:nvSpPr>
        <p:spPr>
          <a:xfrm>
            <a:off x="332359" y="720252"/>
            <a:ext cx="8483898" cy="116955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7000" b="1" i="0" u="none" strike="noStrike" kern="1200" cap="none" spc="0" normalizeH="0" baseline="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VẬN</a:t>
            </a:r>
            <a:r>
              <a:rPr kumimoji="0" lang="en-US" sz="7000" b="1" i="0" u="none" strike="noStrike" kern="1200" cap="none" spc="0" normalizeH="0" noProof="0" smtClean="0">
                <a:ln>
                  <a:noFill/>
                </a:ln>
                <a:solidFill>
                  <a:srgbClr val="313F60"/>
                </a:solidFill>
                <a:effectLst/>
                <a:uLnTx/>
                <a:uFillTx/>
                <a:latin typeface="Arial" panose="020B0604020202020204" pitchFamily="34" charset="0"/>
                <a:ea typeface="+mn-ea"/>
                <a:cs typeface="Arial" panose="020B0604020202020204" pitchFamily="34" charset="0"/>
                <a:sym typeface="Arial"/>
              </a:rPr>
              <a:t> DỤNG</a:t>
            </a:r>
            <a:endParaRPr kumimoji="0" lang="vi-VN" sz="7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sp>
        <p:nvSpPr>
          <p:cNvPr id="4" name="Rectangle 3"/>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pic>
        <p:nvPicPr>
          <p:cNvPr id="6" name="Picture 5"/>
          <p:cNvPicPr>
            <a:picLocks noChangeAspect="1"/>
          </p:cNvPicPr>
          <p:nvPr/>
        </p:nvPicPr>
        <p:blipFill>
          <a:blip r:embed="rId3"/>
          <a:stretch>
            <a:fillRect/>
          </a:stretch>
        </p:blipFill>
        <p:spPr>
          <a:xfrm>
            <a:off x="3128588" y="3487667"/>
            <a:ext cx="2891440" cy="1293353"/>
          </a:xfrm>
          <a:prstGeom prst="rect">
            <a:avLst/>
          </a:prstGeom>
        </p:spPr>
      </p:pic>
    </p:spTree>
    <p:extLst>
      <p:ext uri="{BB962C8B-B14F-4D97-AF65-F5344CB8AC3E}">
        <p14:creationId xmlns:p14="http://schemas.microsoft.com/office/powerpoint/2010/main" val="330803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invX="1"/>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77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253011" y="23853"/>
                <a:ext cx="8637972" cy="1569660"/>
              </a:xfrm>
              <a:prstGeom prst="rect">
                <a:avLst/>
              </a:prstGeom>
            </p:spPr>
            <p:txBody>
              <a:bodyPr wrap="square">
                <a:spAutoFit/>
              </a:bodyPr>
              <a:lstStyle/>
              <a:p>
                <a:pPr lvl="0" algn="just">
                  <a:lnSpc>
                    <a:spcPct val="150000"/>
                  </a:lnSpc>
                </a:pPr>
                <a:r>
                  <a:rPr lang="fr-FR" sz="1600" b="1" smtClean="0">
                    <a:solidFill>
                      <a:srgbClr val="D51460"/>
                    </a:solidFill>
                    <a:ea typeface="Calibri" panose="020F0502020204030204" pitchFamily="34" charset="0"/>
                    <a:cs typeface="Times New Roman" panose="02020603050405020304" pitchFamily="18" charset="0"/>
                  </a:rPr>
                  <a:t>Bài 2.9 </a:t>
                </a:r>
                <a:r>
                  <a:rPr lang="fr-FR" sz="1600" b="1">
                    <a:solidFill>
                      <a:srgbClr val="D51460"/>
                    </a:solidFill>
                    <a:ea typeface="Calibri" panose="020F0502020204030204" pitchFamily="34" charset="0"/>
                    <a:cs typeface="Times New Roman" panose="02020603050405020304" pitchFamily="18" charset="0"/>
                  </a:rPr>
                  <a:t>(SGK – tr.43</a:t>
                </a:r>
                <a:r>
                  <a:rPr lang="fr-FR" sz="1600" b="1">
                    <a:solidFill>
                      <a:srgbClr val="D51460"/>
                    </a:solidFill>
                    <a:ea typeface="Calibri" panose="020F0502020204030204" pitchFamily="34" charset="0"/>
                    <a:cs typeface="Times New Roman" panose="02020603050405020304" pitchFamily="18" charset="0"/>
                  </a:rPr>
                  <a:t>) </a:t>
                </a:r>
                <a:r>
                  <a:rPr lang="vi-VN" sz="1600">
                    <a:latin typeface="Arial" panose="020B0604020202020204" pitchFamily="34" charset="0"/>
                  </a:rPr>
                  <a:t>Một công ty dự kiến chi 1 tỉ đồng sản xuất các thùng đựng sơn hình trụ </a:t>
                </a:r>
                <a:r>
                  <a:rPr lang="vi-VN" sz="1600">
                    <a:latin typeface="Arial" panose="020B0604020202020204" pitchFamily="34" charset="0"/>
                  </a:rPr>
                  <a:t>với </a:t>
                </a:r>
                <a:r>
                  <a:rPr lang="vi-VN" sz="1600" smtClean="0">
                    <a:latin typeface="Arial" panose="020B0604020202020204" pitchFamily="34" charset="0"/>
                  </a:rPr>
                  <a:t>dung</a:t>
                </a:r>
                <a:r>
                  <a:rPr lang="en-US" sz="1600" smtClean="0">
                    <a:latin typeface="Arial" panose="020B0604020202020204" pitchFamily="34" charset="0"/>
                  </a:rPr>
                  <a:t> </a:t>
                </a:r>
                <a:r>
                  <a:rPr lang="vi-VN" sz="1600" smtClean="0">
                    <a:latin typeface="Arial" panose="020B0604020202020204" pitchFamily="34" charset="0"/>
                  </a:rPr>
                  <a:t>tích 5</a:t>
                </a:r>
                <a:r>
                  <a:rPr lang="en-US" sz="1600">
                    <a:latin typeface="Arial" panose="020B0604020202020204" pitchFamily="34" charset="0"/>
                  </a:rPr>
                  <a:t> </a:t>
                </a:r>
                <a14:m>
                  <m:oMath xmlns:m="http://schemas.openxmlformats.org/officeDocument/2006/math">
                    <m:r>
                      <a:rPr lang="en-US" sz="1600" i="1" smtClean="0">
                        <a:latin typeface="Cambria Math" panose="02040503050406030204" pitchFamily="18" charset="0"/>
                      </a:rPr>
                      <m:t>𝑙</m:t>
                    </m:r>
                  </m:oMath>
                </a14:m>
                <a:r>
                  <a:rPr lang="vi-VN" sz="1600" smtClean="0">
                    <a:latin typeface="Arial" panose="020B0604020202020204" pitchFamily="34" charset="0"/>
                  </a:rPr>
                  <a:t>. </a:t>
                </a:r>
                <a:r>
                  <a:rPr lang="vi-VN" sz="1600">
                    <a:latin typeface="Arial" panose="020B0604020202020204" pitchFamily="34" charset="0"/>
                  </a:rPr>
                  <a:t>Giá sản xuất mặt xung quanh là 100 </a:t>
                </a:r>
                <a:r>
                  <a:rPr lang="vi-VN" sz="1600">
                    <a:latin typeface="Arial" panose="020B0604020202020204" pitchFamily="34" charset="0"/>
                  </a:rPr>
                  <a:t>nghìn </a:t>
                </a:r>
                <a:r>
                  <a:rPr lang="vi-VN" sz="1600" smtClean="0">
                    <a:latin typeface="Arial" panose="020B0604020202020204" pitchFamily="34" charset="0"/>
                  </a:rPr>
                  <a:t>đồng/</a:t>
                </a:r>
                <a14:m>
                  <m:oMath xmlns:m="http://schemas.openxmlformats.org/officeDocument/2006/math">
                    <m:sSup>
                      <m:sSupPr>
                        <m:ctrlPr>
                          <a:rPr lang="vi-VN" sz="1600" i="1" smtClean="0">
                            <a:latin typeface="Cambria Math" panose="02040503050406030204" pitchFamily="18" charset="0"/>
                          </a:rPr>
                        </m:ctrlPr>
                      </m:sSupPr>
                      <m:e>
                        <m:r>
                          <m:rPr>
                            <m:nor/>
                          </m:rPr>
                          <a:rPr lang="vi-VN" sz="1600">
                            <a:latin typeface="Arial" panose="020B0604020202020204" pitchFamily="34" charset="0"/>
                          </a:rPr>
                          <m:t>m</m:t>
                        </m:r>
                      </m:e>
                      <m:sup>
                        <m:r>
                          <a:rPr lang="en-US" sz="1600" b="0" i="1" smtClean="0">
                            <a:latin typeface="Cambria Math" panose="02040503050406030204" pitchFamily="18" charset="0"/>
                          </a:rPr>
                          <m:t>2</m:t>
                        </m:r>
                      </m:sup>
                    </m:sSup>
                  </m:oMath>
                </a14:m>
                <a:r>
                  <a:rPr lang="vi-VN" sz="1600" smtClean="0">
                    <a:latin typeface="Arial" panose="020B0604020202020204" pitchFamily="34" charset="0"/>
                  </a:rPr>
                  <a:t>, </a:t>
                </a:r>
                <a:r>
                  <a:rPr lang="vi-VN" sz="1600">
                    <a:latin typeface="Arial" panose="020B0604020202020204" pitchFamily="34" charset="0"/>
                  </a:rPr>
                  <a:t>giá sản xuất mặt </a:t>
                </a:r>
                <a:r>
                  <a:rPr lang="vi-VN" sz="1600">
                    <a:latin typeface="Arial" panose="020B0604020202020204" pitchFamily="34" charset="0"/>
                  </a:rPr>
                  <a:t>đáy </a:t>
                </a:r>
                <a:r>
                  <a:rPr lang="vi-VN" sz="1600" smtClean="0">
                    <a:latin typeface="Arial" panose="020B0604020202020204" pitchFamily="34" charset="0"/>
                  </a:rPr>
                  <a:t>là</a:t>
                </a:r>
                <a:r>
                  <a:rPr lang="en-US" sz="1600" smtClean="0">
                    <a:latin typeface="Arial" panose="020B0604020202020204" pitchFamily="34" charset="0"/>
                  </a:rPr>
                  <a:t> </a:t>
                </a:r>
                <a:r>
                  <a:rPr lang="vi-VN" sz="1600" smtClean="0">
                    <a:latin typeface="Arial" panose="020B0604020202020204" pitchFamily="34" charset="0"/>
                  </a:rPr>
                  <a:t>120 </a:t>
                </a:r>
                <a:r>
                  <a:rPr lang="vi-VN" sz="1600">
                    <a:latin typeface="Arial" panose="020B0604020202020204" pitchFamily="34" charset="0"/>
                  </a:rPr>
                  <a:t>nghìn đồng/</a:t>
                </a:r>
                <a14:m>
                  <m:oMath xmlns:m="http://schemas.openxmlformats.org/officeDocument/2006/math">
                    <m:sSup>
                      <m:sSupPr>
                        <m:ctrlPr>
                          <a:rPr lang="vi-VN" sz="1600" i="1">
                            <a:latin typeface="Cambria Math" panose="02040503050406030204" pitchFamily="18" charset="0"/>
                          </a:rPr>
                        </m:ctrlPr>
                      </m:sSupPr>
                      <m:e>
                        <m:r>
                          <m:rPr>
                            <m:nor/>
                          </m:rPr>
                          <a:rPr lang="vi-VN" sz="1600">
                            <a:latin typeface="Arial" panose="020B0604020202020204" pitchFamily="34" charset="0"/>
                          </a:rPr>
                          <m:t>m</m:t>
                        </m:r>
                      </m:e>
                      <m:sup>
                        <m:r>
                          <a:rPr lang="en-US" sz="1600" i="1">
                            <a:latin typeface="Cambria Math" panose="02040503050406030204" pitchFamily="18" charset="0"/>
                          </a:rPr>
                          <m:t>2</m:t>
                        </m:r>
                      </m:sup>
                    </m:sSup>
                  </m:oMath>
                </a14:m>
                <a:r>
                  <a:rPr lang="vi-VN" sz="1600">
                    <a:latin typeface="Arial" panose="020B0604020202020204" pitchFamily="34" charset="0"/>
                  </a:rPr>
                  <a:t>. Hỏi công ty có thể sản xuất được tối đa bao nhiêu thùng sơn? </a:t>
                </a:r>
                <a:r>
                  <a:rPr lang="vi-VN" sz="1600">
                    <a:latin typeface="Arial" panose="020B0604020202020204" pitchFamily="34" charset="0"/>
                  </a:rPr>
                  <a:t>(</a:t>
                </a:r>
                <a:r>
                  <a:rPr lang="vi-VN" sz="1600" smtClean="0">
                    <a:latin typeface="Arial" panose="020B0604020202020204" pitchFamily="34" charset="0"/>
                  </a:rPr>
                  <a:t>Giả</a:t>
                </a:r>
                <a:r>
                  <a:rPr lang="en-US" sz="1600" smtClean="0">
                    <a:latin typeface="Arial" panose="020B0604020202020204" pitchFamily="34" charset="0"/>
                  </a:rPr>
                  <a:t> </a:t>
                </a:r>
                <a:r>
                  <a:rPr lang="vi-VN" sz="1600" smtClean="0">
                    <a:latin typeface="Arial" panose="020B0604020202020204" pitchFamily="34" charset="0"/>
                  </a:rPr>
                  <a:t>sử </a:t>
                </a:r>
                <a:r>
                  <a:rPr lang="vi-VN" sz="1600">
                    <a:latin typeface="Arial" panose="020B0604020202020204" pitchFamily="34" charset="0"/>
                  </a:rPr>
                  <a:t>chi phí cho các mối nối không đáng kể).</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8" name="Rectangle 7"/>
              <p:cNvSpPr>
                <a:spLocks noRot="1" noChangeAspect="1" noMove="1" noResize="1" noEditPoints="1" noAdjustHandles="1" noChangeArrowheads="1" noChangeShapeType="1" noTextEdit="1"/>
              </p:cNvSpPr>
              <p:nvPr/>
            </p:nvSpPr>
            <p:spPr>
              <a:xfrm>
                <a:off x="253011" y="23853"/>
                <a:ext cx="8637972" cy="1569660"/>
              </a:xfrm>
              <a:prstGeom prst="rect">
                <a:avLst/>
              </a:prstGeom>
              <a:blipFill>
                <a:blip r:embed="rId3"/>
                <a:stretch>
                  <a:fillRect l="-424" r="-424" b="-155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7516209" y="4638233"/>
            <a:ext cx="1374774" cy="404683"/>
          </a:xfrm>
          <a:prstGeom prst="rect">
            <a:avLst/>
          </a:prstGeom>
        </p:spPr>
      </p:pic>
      <p:sp>
        <p:nvSpPr>
          <p:cNvPr id="5" name="Rectangle 4"/>
          <p:cNvSpPr/>
          <p:nvPr/>
        </p:nvSpPr>
        <p:spPr>
          <a:xfrm>
            <a:off x="253011" y="1712059"/>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253011" y="2193012"/>
                <a:ext cx="8637972" cy="2918684"/>
              </a:xfrm>
              <a:prstGeom prst="rect">
                <a:avLst/>
              </a:prstGeom>
            </p:spPr>
            <p:txBody>
              <a:bodyPr wrap="square">
                <a:spAutoFit/>
              </a:bodyPr>
              <a:lstStyle/>
              <a:p>
                <a:pPr>
                  <a:lnSpc>
                    <a:spcPct val="150000"/>
                  </a:lnSpc>
                </a:pPr>
                <a:r>
                  <a:rPr lang="fr-FR" sz="1600" kern="100">
                    <a:latin typeface="+mj-lt"/>
                    <a:ea typeface="Georgia" panose="02040502050405020303" pitchFamily="18" charset="0"/>
                    <a:cs typeface="Times New Roman" panose="02020603050405020304" pitchFamily="18" charset="0"/>
                  </a:rPr>
                  <a:t>Giả sử thùng sơn có bán kính đáy </a:t>
                </a:r>
                <a14:m>
                  <m:oMath xmlns:m="http://schemas.openxmlformats.org/officeDocument/2006/math">
                    <m:r>
                      <a:rPr lang="en-US" sz="1600" i="1" kern="100">
                        <a:effectLst/>
                        <a:latin typeface="+mj-lt"/>
                        <a:ea typeface="Aptos"/>
                        <a:cs typeface="Times New Roman" panose="02020603050405020304" pitchFamily="18" charset="0"/>
                      </a:rPr>
                      <m:t>𝑅</m:t>
                    </m:r>
                  </m:oMath>
                </a14:m>
                <a:r>
                  <a:rPr lang="fr-FR" sz="1600" kern="100">
                    <a:effectLst/>
                    <a:latin typeface="+mj-lt"/>
                    <a:ea typeface="Georgia" panose="02040502050405020303" pitchFamily="18" charset="0"/>
                    <a:cs typeface="Times New Roman" panose="02020603050405020304" pitchFamily="18" charset="0"/>
                  </a:rPr>
                  <a:t> và chiều cao </a:t>
                </a:r>
                <a14:m>
                  <m:oMath xmlns:m="http://schemas.openxmlformats.org/officeDocument/2006/math">
                    <m:r>
                      <a:rPr lang="fr-FR" sz="1600" i="1" kern="100">
                        <a:effectLst/>
                        <a:latin typeface="+mj-lt"/>
                        <a:ea typeface="Aptos"/>
                        <a:cs typeface="Times New Roman" panose="02020603050405020304" pitchFamily="18" charset="0"/>
                      </a:rPr>
                      <m:t>h</m:t>
                    </m:r>
                  </m:oMath>
                </a14:m>
                <a:r>
                  <a:rPr lang="fr-FR" sz="1600" kern="100">
                    <a:effectLst/>
                    <a:latin typeface="+mj-lt"/>
                    <a:ea typeface="Georgia" panose="02040502050405020303" pitchFamily="18" charset="0"/>
                    <a:cs typeface="Times New Roman" panose="02020603050405020304" pitchFamily="18" charset="0"/>
                  </a:rPr>
                  <a:t>. </a:t>
                </a:r>
                <a:r>
                  <a:rPr lang="en-US" sz="1600" kern="100">
                    <a:effectLst/>
                    <a:latin typeface="+mj-lt"/>
                    <a:ea typeface="Georgia" panose="02040502050405020303" pitchFamily="18" charset="0"/>
                    <a:cs typeface="Times New Roman" panose="02020603050405020304" pitchFamily="18" charset="0"/>
                  </a:rPr>
                  <a:t>Khi đó, ta có:</a:t>
                </a:r>
                <a:endParaRPr lang="en-US" sz="1600" kern="100">
                  <a:effectLst/>
                  <a:latin typeface="+mj-lt"/>
                  <a:ea typeface="Aptos"/>
                  <a:cs typeface="Times New Roman" panose="02020603050405020304" pitchFamily="18" charset="0"/>
                </a:endParaRPr>
              </a:p>
              <a:p>
                <a:pPr>
                  <a:lnSpc>
                    <a:spcPct val="14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𝑉</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𝜋</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𝑅</m:t>
                          </m:r>
                        </m:e>
                        <m:sup>
                          <m:r>
                            <a:rPr lang="en-US" sz="1600" kern="100">
                              <a:effectLst/>
                              <a:latin typeface="+mj-lt"/>
                              <a:ea typeface="Aptos"/>
                              <a:cs typeface="Times New Roman" panose="02020603050405020304" pitchFamily="18" charset="0"/>
                            </a:rPr>
                            <m:t>2</m:t>
                          </m:r>
                        </m:sup>
                      </m:sSup>
                      <m:r>
                        <a:rPr lang="en-US" sz="1600" i="1" kern="100">
                          <a:effectLst/>
                          <a:latin typeface="+mj-lt"/>
                          <a:ea typeface="Aptos"/>
                          <a:cs typeface="Times New Roman" panose="02020603050405020304" pitchFamily="18" charset="0"/>
                        </a:rPr>
                        <m:t>h</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5</m:t>
                      </m:r>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10</m:t>
                          </m:r>
                        </m:e>
                        <m:sup>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m:t>
                          </m:r>
                        </m:sup>
                      </m:sSup>
                      <m:d>
                        <m:dPr>
                          <m:ctrlPr>
                            <a:rPr lang="en-US" sz="1600" i="1" kern="100">
                              <a:effectLst/>
                              <a:latin typeface="+mj-lt"/>
                              <a:ea typeface="Aptos"/>
                              <a:cs typeface="Times New Roman" panose="02020603050405020304" pitchFamily="18" charset="0"/>
                            </a:rPr>
                          </m:ctrlPr>
                        </m:dPr>
                        <m:e>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 </m:t>
                              </m:r>
                              <m:r>
                                <m:rPr>
                                  <m:sty m:val="p"/>
                                </m:rPr>
                                <a:rPr lang="en-US" sz="1600" kern="100">
                                  <a:effectLst/>
                                  <a:latin typeface="+mj-lt"/>
                                  <a:ea typeface="Aptos"/>
                                  <a:cs typeface="Times New Roman" panose="02020603050405020304" pitchFamily="18" charset="0"/>
                                </a:rPr>
                                <m:t>m</m:t>
                              </m:r>
                            </m:e>
                            <m:sup>
                              <m:r>
                                <a:rPr lang="en-US" sz="1600" kern="100">
                                  <a:effectLst/>
                                  <a:latin typeface="+mj-lt"/>
                                  <a:ea typeface="Aptos"/>
                                  <a:cs typeface="Times New Roman" panose="02020603050405020304" pitchFamily="18" charset="0"/>
                                </a:rPr>
                                <m:t>3</m:t>
                              </m:r>
                            </m:sup>
                          </m:sSup>
                        </m:e>
                      </m:d>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h</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r>
                            <a:rPr lang="en-US" sz="1600" kern="100">
                              <a:effectLst/>
                              <a:latin typeface="+mj-lt"/>
                              <a:ea typeface="Aptos"/>
                              <a:cs typeface="Times New Roman" panose="02020603050405020304" pitchFamily="18" charset="0"/>
                            </a:rPr>
                            <m:t>5</m:t>
                          </m:r>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10</m:t>
                              </m:r>
                            </m:e>
                            <m:sup>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m:t>
                              </m:r>
                            </m:sup>
                          </m:sSup>
                        </m:num>
                        <m:den>
                          <m:r>
                            <a:rPr lang="en-US" sz="1600" i="1" kern="100">
                              <a:effectLst/>
                              <a:latin typeface="+mj-lt"/>
                              <a:ea typeface="Aptos"/>
                              <a:cs typeface="Times New Roman" panose="02020603050405020304" pitchFamily="18" charset="0"/>
                            </a:rPr>
                            <m:t>𝜋</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𝑅</m:t>
                              </m:r>
                            </m:e>
                            <m:sup>
                              <m:r>
                                <a:rPr lang="en-US" sz="1600" kern="100">
                                  <a:effectLst/>
                                  <a:latin typeface="+mj-lt"/>
                                  <a:ea typeface="Aptos"/>
                                  <a:cs typeface="Times New Roman" panose="02020603050405020304" pitchFamily="18" charset="0"/>
                                </a:rPr>
                                <m:t>2</m:t>
                              </m:r>
                            </m:sup>
                          </m:sSup>
                        </m:den>
                      </m:f>
                    </m:oMath>
                  </m:oMathPara>
                </a14:m>
                <a:endParaRPr lang="en-US" sz="1600" kern="100">
                  <a:effectLst/>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Ta cần tìm số tiền tối thiểu để sản xuất một thùng sơn. </a:t>
                </a:r>
                <a:endParaRPr lang="en-US" sz="1600" kern="100">
                  <a:effectLst/>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Gọi số tiền sản xuất 1 thùng sơn là </a:t>
                </a:r>
                <a14:m>
                  <m:oMath xmlns:m="http://schemas.openxmlformats.org/officeDocument/2006/math">
                    <m:r>
                      <a:rPr lang="en-US" sz="1600" i="1" kern="100">
                        <a:effectLst/>
                        <a:latin typeface="+mj-lt"/>
                        <a:ea typeface="Aptos"/>
                        <a:cs typeface="Times New Roman" panose="02020603050405020304" pitchFamily="18" charset="0"/>
                      </a:rPr>
                      <m:t>𝑇</m:t>
                    </m:r>
                  </m:oMath>
                </a14:m>
                <a:r>
                  <a:rPr lang="en-US" sz="1600" kern="100">
                    <a:effectLst/>
                    <a:latin typeface="+mj-lt"/>
                    <a:ea typeface="Georgia" panose="02040502050405020303" pitchFamily="18" charset="0"/>
                    <a:cs typeface="Times New Roman" panose="02020603050405020304" pitchFamily="18" charset="0"/>
                  </a:rPr>
                  <a:t>.</a:t>
                </a:r>
                <a:endParaRPr lang="en-US" sz="1600" kern="100">
                  <a:effectLst/>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Gọi </a:t>
                </a:r>
                <a14:m>
                  <m:oMath xmlns:m="http://schemas.openxmlformats.org/officeDocument/2006/math">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𝑇</m:t>
                        </m:r>
                      </m:e>
                      <m:sub>
                        <m:r>
                          <a:rPr lang="en-US" sz="1600" kern="100">
                            <a:effectLst/>
                            <a:latin typeface="+mj-lt"/>
                            <a:ea typeface="Aptos"/>
                            <a:cs typeface="Times New Roman" panose="02020603050405020304" pitchFamily="18" charset="0"/>
                          </a:rPr>
                          <m:t>1</m:t>
                        </m:r>
                      </m:sub>
                    </m:sSub>
                    <m:r>
                      <a:rPr lang="en-US" sz="1600"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𝑇</m:t>
                        </m:r>
                      </m:e>
                      <m:sub>
                        <m:r>
                          <a:rPr lang="en-US" sz="1600" kern="100">
                            <a:effectLst/>
                            <a:latin typeface="+mj-lt"/>
                            <a:ea typeface="Aptos"/>
                            <a:cs typeface="Times New Roman" panose="02020603050405020304" pitchFamily="18" charset="0"/>
                          </a:rPr>
                          <m:t>2</m:t>
                        </m:r>
                      </m:sub>
                    </m:sSub>
                  </m:oMath>
                </a14:m>
                <a:r>
                  <a:rPr lang="en-US" sz="1600" kern="100">
                    <a:effectLst/>
                    <a:latin typeface="+mj-lt"/>
                    <a:ea typeface="Georgia" panose="02040502050405020303" pitchFamily="18" charset="0"/>
                    <a:cs typeface="Times New Roman" panose="02020603050405020304" pitchFamily="18" charset="0"/>
                  </a:rPr>
                  <a:t> lần lượt là số tiền sản xuất mặt xung quanh và mặt đáy.</a:t>
                </a:r>
                <a:endParaRPr lang="en-US" sz="1600" kern="100">
                  <a:effectLst/>
                  <a:latin typeface="+mj-lt"/>
                  <a:ea typeface="Aptos"/>
                  <a:cs typeface="Times New Roman" panose="02020603050405020304" pitchFamily="18" charset="0"/>
                </a:endParaRPr>
              </a:p>
              <a:p>
                <a:pPr>
                  <a:lnSpc>
                    <a:spcPct val="130000"/>
                  </a:lnSpc>
                </a:pPr>
                <a14:m>
                  <m:oMathPara xmlns:m="http://schemas.openxmlformats.org/officeDocument/2006/math">
                    <m:oMathParaPr>
                      <m:jc m:val="centerGroup"/>
                    </m:oMathParaPr>
                    <m:oMath xmlns:m="http://schemas.openxmlformats.org/officeDocument/2006/math">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𝑇</m:t>
                          </m:r>
                        </m:e>
                        <m:sub>
                          <m:r>
                            <a:rPr lang="en-US" sz="1600" kern="100">
                              <a:effectLst/>
                              <a:latin typeface="+mj-lt"/>
                              <a:ea typeface="Aptos"/>
                              <a:cs typeface="Times New Roman" panose="02020603050405020304" pitchFamily="18" charset="0"/>
                            </a:rPr>
                            <m:t>1</m:t>
                          </m:r>
                        </m:sub>
                      </m:sSub>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10</m:t>
                          </m:r>
                        </m:e>
                        <m:sup>
                          <m:r>
                            <a:rPr lang="en-US" sz="1600" kern="100">
                              <a:effectLst/>
                              <a:latin typeface="+mj-lt"/>
                              <a:ea typeface="Aptos"/>
                              <a:cs typeface="Times New Roman" panose="02020603050405020304" pitchFamily="18" charset="0"/>
                            </a:rPr>
                            <m:t>5</m:t>
                          </m:r>
                        </m:sup>
                      </m:sSup>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2</m:t>
                      </m:r>
                      <m:r>
                        <a:rPr lang="en-US" sz="1600" i="1" kern="100">
                          <a:effectLst/>
                          <a:latin typeface="+mj-lt"/>
                          <a:ea typeface="Aptos"/>
                          <a:cs typeface="Times New Roman" panose="02020603050405020304" pitchFamily="18" charset="0"/>
                        </a:rPr>
                        <m:t>𝜋</m:t>
                      </m:r>
                      <m:r>
                        <a:rPr lang="en-US" sz="1600" i="1" kern="100">
                          <a:effectLst/>
                          <a:latin typeface="+mj-lt"/>
                          <a:ea typeface="Aptos"/>
                          <a:cs typeface="Times New Roman" panose="02020603050405020304" pitchFamily="18" charset="0"/>
                        </a:rPr>
                        <m:t>𝑅</m:t>
                      </m:r>
                      <m:r>
                        <a:rPr lang="en-US" sz="1600" i="1" kern="100">
                          <a:effectLst/>
                          <a:latin typeface="+mj-lt"/>
                          <a:ea typeface="Aptos"/>
                          <a:cs typeface="Times New Roman" panose="02020603050405020304" pitchFamily="18" charset="0"/>
                        </a:rPr>
                        <m:t>h</m:t>
                      </m:r>
                      <m:r>
                        <a:rPr lang="en-US" sz="1600" kern="100">
                          <a:effectLst/>
                          <a:latin typeface="+mj-lt"/>
                          <a:ea typeface="Aptos"/>
                          <a:cs typeface="Times New Roman" panose="02020603050405020304" pitchFamily="18" charset="0"/>
                        </a:rPr>
                        <m:t>=</m:t>
                      </m:r>
                      <m:f>
                        <m:fPr>
                          <m:ctrlPr>
                            <a:rPr lang="en-US" sz="1600" i="1" kern="100">
                              <a:effectLst/>
                              <a:latin typeface="+mj-lt"/>
                              <a:ea typeface="Aptos"/>
                              <a:cs typeface="Times New Roman" panose="02020603050405020304" pitchFamily="18" charset="0"/>
                            </a:rPr>
                          </m:ctrlPr>
                        </m:fPr>
                        <m:num>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10</m:t>
                              </m:r>
                            </m:e>
                            <m:sup>
                              <m:r>
                                <a:rPr lang="en-US" sz="1600" kern="100">
                                  <a:effectLst/>
                                  <a:latin typeface="+mj-lt"/>
                                  <a:ea typeface="Aptos"/>
                                  <a:cs typeface="Times New Roman" panose="02020603050405020304" pitchFamily="18" charset="0"/>
                                </a:rPr>
                                <m:t>3</m:t>
                              </m:r>
                            </m:sup>
                          </m:sSup>
                        </m:num>
                        <m:den>
                          <m:r>
                            <a:rPr lang="en-US" sz="1600" i="1" kern="100">
                              <a:effectLst/>
                              <a:latin typeface="+mj-lt"/>
                              <a:ea typeface="Aptos"/>
                              <a:cs typeface="Times New Roman" panose="02020603050405020304" pitchFamily="18" charset="0"/>
                            </a:rPr>
                            <m:t>𝑅</m:t>
                          </m:r>
                        </m:den>
                      </m:f>
                      <m:r>
                        <a:rPr lang="en-US" sz="1600" kern="100">
                          <a:effectLst/>
                          <a:latin typeface="+mj-lt"/>
                          <a:ea typeface="Aptos"/>
                          <a:cs typeface="Times New Roman" panose="02020603050405020304" pitchFamily="18" charset="0"/>
                        </a:rPr>
                        <m:t>;</m:t>
                      </m:r>
                      <m:sSub>
                        <m:sSubPr>
                          <m:ctrlPr>
                            <a:rPr lang="en-US" sz="1600" i="1" kern="100">
                              <a:effectLst/>
                              <a:latin typeface="+mj-lt"/>
                              <a:ea typeface="Aptos"/>
                              <a:cs typeface="Times New Roman" panose="02020603050405020304" pitchFamily="18" charset="0"/>
                            </a:rPr>
                          </m:ctrlPr>
                        </m:sSubPr>
                        <m:e>
                          <m:r>
                            <a:rPr lang="en-US" sz="1600" i="1" kern="100">
                              <a:effectLst/>
                              <a:latin typeface="+mj-lt"/>
                              <a:ea typeface="Aptos"/>
                              <a:cs typeface="Times New Roman" panose="02020603050405020304" pitchFamily="18" charset="0"/>
                            </a:rPr>
                            <m:t>𝑇</m:t>
                          </m:r>
                        </m:e>
                        <m:sub>
                          <m:r>
                            <a:rPr lang="en-US" sz="1600" kern="100">
                              <a:effectLst/>
                              <a:latin typeface="+mj-lt"/>
                              <a:ea typeface="Aptos"/>
                              <a:cs typeface="Times New Roman" panose="02020603050405020304" pitchFamily="18" charset="0"/>
                            </a:rPr>
                            <m:t>2</m:t>
                          </m:r>
                        </m:sub>
                      </m:sSub>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12</m:t>
                      </m:r>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kern="100">
                              <a:effectLst/>
                              <a:latin typeface="+mj-lt"/>
                              <a:ea typeface="Aptos"/>
                              <a:cs typeface="Times New Roman" panose="02020603050405020304" pitchFamily="18" charset="0"/>
                            </a:rPr>
                            <m:t>10</m:t>
                          </m:r>
                        </m:e>
                        <m:sup>
                          <m:r>
                            <a:rPr lang="en-US" sz="1600" kern="100">
                              <a:effectLst/>
                              <a:latin typeface="+mj-lt"/>
                              <a:ea typeface="Aptos"/>
                              <a:cs typeface="Times New Roman" panose="02020603050405020304" pitchFamily="18" charset="0"/>
                            </a:rPr>
                            <m:t>4</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𝜋</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𝑅</m:t>
                          </m:r>
                        </m:e>
                        <m:sup>
                          <m:r>
                            <a:rPr lang="en-US" sz="1600" kern="100">
                              <a:effectLst/>
                              <a:latin typeface="+mj-lt"/>
                              <a:ea typeface="Aptos"/>
                              <a:cs typeface="Times New Roman" panose="02020603050405020304" pitchFamily="18" charset="0"/>
                            </a:rPr>
                            <m:t>2</m:t>
                          </m:r>
                        </m:sup>
                      </m:sSup>
                    </m:oMath>
                  </m:oMathPara>
                </a14:m>
                <a:endParaRPr lang="en-US" sz="1600" kern="100">
                  <a:effectLst/>
                  <a:latin typeface="+mj-lt"/>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3011" y="2193012"/>
                <a:ext cx="8637972" cy="2918684"/>
              </a:xfrm>
              <a:prstGeom prst="rect">
                <a:avLst/>
              </a:prstGeom>
              <a:blipFill>
                <a:blip r:embed="rId5"/>
                <a:stretch>
                  <a:fillRect l="-424"/>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7840557" y="1873385"/>
            <a:ext cx="1050426" cy="916069"/>
          </a:xfrm>
          <a:prstGeom prst="rect">
            <a:avLst/>
          </a:prstGeom>
        </p:spPr>
      </p:pic>
    </p:spTree>
    <p:extLst>
      <p:ext uri="{BB962C8B-B14F-4D97-AF65-F5344CB8AC3E}">
        <p14:creationId xmlns:p14="http://schemas.microsoft.com/office/powerpoint/2010/main" val="325411258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up)">
                                      <p:cBhvr>
                                        <p:cTn id="37" dur="500"/>
                                        <p:tgtEl>
                                          <p:spTgt spid="3">
                                            <p:txEl>
                                              <p:pRg st="4" end="4"/>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up)">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77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p:cNvSpPr/>
              <p:nvPr/>
            </p:nvSpPr>
            <p:spPr>
              <a:xfrm>
                <a:off x="253011" y="23853"/>
                <a:ext cx="8637972"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smtClean="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Bài 2.9 </a:t>
                </a:r>
                <a:r>
                  <a:rPr kumimoji="0" lang="fr-FR" sz="1600" b="1" i="0" u="none" strike="noStrike" kern="0" cap="none" spc="0" normalizeH="0" baseline="0" noProof="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(SGK – tr.43)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Một công ty dự kiến chi 1 tỉ đồng sản xuất các thùng đựng sơn hình trụ với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dung</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tích 5</a:t>
                </a:r>
                <a:r>
                  <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14:m>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𝑙</m:t>
                    </m:r>
                  </m:oMath>
                </a14:m>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Giá sản xuất mặt xung quanh là 100 nghìn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đồng/</a:t>
                </a:r>
                <a14:m>
                  <m:oMath xmlns:m="http://schemas.openxmlformats.org/officeDocument/2006/math">
                    <m:sSup>
                      <m:sSupPr>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m:rPr>
                            <m:nor/>
                          </m:rP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m:t>m</m:t>
                        </m:r>
                      </m:e>
                      <m: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oMath>
                </a14:m>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giá sản xuất mặt đáy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là</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120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nghìn đồng/</a:t>
                </a:r>
                <a14:m>
                  <m:oMath xmlns:m="http://schemas.openxmlformats.org/officeDocument/2006/math">
                    <m:sSup>
                      <m:sSupPr>
                        <m:ctrlP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m:rPr>
                            <m:nor/>
                          </m:rP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m:t>m</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Hỏi công ty có thể sản xuất được tối đa bao nhiêu thùng sơn?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Giả</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sử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chi phí cho các mối nối không đáng kể).</a:t>
                </a:r>
              </a:p>
            </p:txBody>
          </p:sp>
        </mc:Choice>
        <mc:Fallback>
          <p:sp>
            <p:nvSpPr>
              <p:cNvPr id="8" name="Rectangle 7"/>
              <p:cNvSpPr>
                <a:spLocks noRot="1" noChangeAspect="1" noMove="1" noResize="1" noEditPoints="1" noAdjustHandles="1" noChangeArrowheads="1" noChangeShapeType="1" noTextEdit="1"/>
              </p:cNvSpPr>
              <p:nvPr/>
            </p:nvSpPr>
            <p:spPr>
              <a:xfrm>
                <a:off x="253011" y="23853"/>
                <a:ext cx="8637972" cy="1569660"/>
              </a:xfrm>
              <a:prstGeom prst="rect">
                <a:avLst/>
              </a:prstGeom>
              <a:blipFill>
                <a:blip r:embed="rId3"/>
                <a:stretch>
                  <a:fillRect l="-424" r="-424" b="-1556"/>
                </a:stretch>
              </a:blipFill>
            </p:spPr>
            <p:txBody>
              <a:bodyPr/>
              <a:lstStyle/>
              <a:p>
                <a:r>
                  <a:rPr lang="en-US">
                    <a:noFill/>
                  </a:rPr>
                  <a:t> </a:t>
                </a:r>
              </a:p>
            </p:txBody>
          </p:sp>
        </mc:Fallback>
      </mc:AlternateContent>
      <p:sp>
        <p:nvSpPr>
          <p:cNvPr id="5" name="Rectangle 4"/>
          <p:cNvSpPr/>
          <p:nvPr/>
        </p:nvSpPr>
        <p:spPr>
          <a:xfrm>
            <a:off x="253011" y="1712059"/>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253011" y="2197545"/>
                <a:ext cx="8637972" cy="1900264"/>
              </a:xfrm>
              <a:prstGeom prst="rect">
                <a:avLst/>
              </a:prstGeom>
            </p:spPr>
            <p:txBody>
              <a:bodyPr wrap="square">
                <a:spAutoFit/>
              </a:bodyPr>
              <a:lstStyle/>
              <a:p>
                <a:pPr lvl="0">
                  <a:lnSpc>
                    <a:spcPct val="140000"/>
                  </a:lnSpc>
                  <a:defRPr/>
                </a:pPr>
                <a14:m>
                  <m:oMathPara xmlns:m="http://schemas.openxmlformats.org/officeDocument/2006/math">
                    <m:oMathParaPr>
                      <m:jc m:val="centerGroup"/>
                    </m:oMathParaPr>
                    <m:oMath xmlns:m="http://schemas.openxmlformats.org/officeDocument/2006/math">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𝑇</m:t>
                      </m:r>
                      <m:r>
                        <a:rPr lang="en-US" sz="1600" kern="100">
                          <a:latin typeface="Cambria Math" panose="02040503050406030204" pitchFamily="18" charset="0"/>
                          <a:ea typeface="Aptos"/>
                          <a:cs typeface="Times New Roman" panose="02020603050405020304" pitchFamily="18" charset="0"/>
                        </a:rPr>
                        <m:t>=</m:t>
                      </m:r>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𝑇</m:t>
                          </m:r>
                        </m:e>
                        <m:sub>
                          <m:r>
                            <a:rPr lang="en-US" sz="1600" kern="100">
                              <a:latin typeface="Cambria Math" panose="02040503050406030204" pitchFamily="18" charset="0"/>
                              <a:ea typeface="Aptos"/>
                              <a:cs typeface="Times New Roman" panose="02020603050405020304" pitchFamily="18" charset="0"/>
                            </a:rPr>
                            <m:t>1</m:t>
                          </m:r>
                        </m:sub>
                      </m:sSub>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2</m:t>
                      </m:r>
                      <m:sSub>
                        <m:sSubPr>
                          <m:ctrlPr>
                            <a:rPr lang="en-US" sz="1600" i="1" kern="100">
                              <a:latin typeface="Cambria Math" panose="02040503050406030204" pitchFamily="18" charset="0"/>
                              <a:ea typeface="Aptos"/>
                              <a:cs typeface="Times New Roman" panose="02020603050405020304" pitchFamily="18" charset="0"/>
                            </a:rPr>
                          </m:ctrlPr>
                        </m:sSubPr>
                        <m:e>
                          <m:r>
                            <a:rPr lang="en-US" sz="1600" i="1" kern="100">
                              <a:latin typeface="Cambria Math" panose="02040503050406030204" pitchFamily="18" charset="0"/>
                              <a:ea typeface="Aptos"/>
                              <a:cs typeface="Times New Roman" panose="02020603050405020304" pitchFamily="18" charset="0"/>
                            </a:rPr>
                            <m:t>𝑇</m:t>
                          </m:r>
                        </m:e>
                        <m:sub>
                          <m:r>
                            <a:rPr lang="en-US" sz="1600" kern="100">
                              <a:latin typeface="Cambria Math" panose="02040503050406030204" pitchFamily="18" charset="0"/>
                              <a:ea typeface="Aptos"/>
                              <a:cs typeface="Times New Roman" panose="02020603050405020304" pitchFamily="18" charset="0"/>
                            </a:rPr>
                            <m:t>2</m:t>
                          </m:r>
                        </m:sub>
                      </m:sSub>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sSup>
                            <m:sSupPr>
                              <m:ctrlPr>
                                <a:rPr lang="en-US" sz="1600" i="1" kern="100">
                                  <a:latin typeface="Cambria Math" panose="02040503050406030204" pitchFamily="18" charset="0"/>
                                  <a:ea typeface="Aptos"/>
                                  <a:cs typeface="Times New Roman" panose="02020603050405020304" pitchFamily="18" charset="0"/>
                                </a:rPr>
                              </m:ctrlPr>
                            </m:sSupPr>
                            <m:e>
                              <m:r>
                                <a:rPr lang="en-US" sz="1600" kern="100">
                                  <a:latin typeface="Cambria Math" panose="02040503050406030204" pitchFamily="18" charset="0"/>
                                  <a:ea typeface="Aptos"/>
                                  <a:cs typeface="Times New Roman" panose="02020603050405020304" pitchFamily="18" charset="0"/>
                                </a:rPr>
                                <m:t>10</m:t>
                              </m:r>
                            </m:e>
                            <m:sup>
                              <m:r>
                                <a:rPr lang="en-US" sz="1600" kern="100">
                                  <a:latin typeface="Cambria Math" panose="02040503050406030204" pitchFamily="18" charset="0"/>
                                  <a:ea typeface="Aptos"/>
                                  <a:cs typeface="Times New Roman" panose="02020603050405020304" pitchFamily="18" charset="0"/>
                                </a:rPr>
                                <m:t>3</m:t>
                              </m:r>
                            </m:sup>
                          </m:sSup>
                        </m:num>
                        <m:den>
                          <m:r>
                            <a:rPr lang="en-US" sz="1600" i="1" kern="100">
                              <a:latin typeface="Cambria Math" panose="02040503050406030204" pitchFamily="18" charset="0"/>
                              <a:ea typeface="Aptos"/>
                              <a:cs typeface="Times New Roman" panose="02020603050405020304" pitchFamily="18" charset="0"/>
                            </a:rPr>
                            <m:t>𝑅</m:t>
                          </m:r>
                        </m:den>
                      </m:f>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24</m:t>
                      </m:r>
                      <m:r>
                        <a:rPr lang="en-US" sz="1600" kern="100">
                          <a:latin typeface="Cambria Math" panose="02040503050406030204" pitchFamily="18" charset="0"/>
                          <a:ea typeface="Aptos"/>
                          <a:cs typeface="Times New Roman" panose="02020603050405020304" pitchFamily="18" charset="0"/>
                        </a:rPr>
                        <m:t>⋅</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kern="100">
                              <a:latin typeface="Cambria Math" panose="02040503050406030204" pitchFamily="18" charset="0"/>
                              <a:ea typeface="Aptos"/>
                              <a:cs typeface="Times New Roman" panose="02020603050405020304" pitchFamily="18" charset="0"/>
                            </a:rPr>
                            <m:t>10</m:t>
                          </m:r>
                        </m:e>
                        <m:sup>
                          <m:r>
                            <a:rPr lang="en-US" sz="1600" kern="100">
                              <a:latin typeface="Cambria Math" panose="02040503050406030204" pitchFamily="18" charset="0"/>
                              <a:ea typeface="Aptos"/>
                              <a:cs typeface="Times New Roman" panose="02020603050405020304" pitchFamily="18" charset="0"/>
                            </a:rPr>
                            <m:t>4</m:t>
                          </m:r>
                        </m:sup>
                      </m:sSup>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𝜋</m:t>
                      </m:r>
                      <m:sSup>
                        <m:sSupPr>
                          <m:ctrlPr>
                            <a:rPr lang="en-US" sz="1600" i="1" kern="100">
                              <a:latin typeface="Cambria Math" panose="02040503050406030204" pitchFamily="18" charset="0"/>
                              <a:ea typeface="Aptos"/>
                              <a:cs typeface="Times New Roman" panose="02020603050405020304" pitchFamily="18" charset="0"/>
                            </a:rPr>
                          </m:ctrlPr>
                        </m:sSupPr>
                        <m:e>
                          <m:r>
                            <a:rPr lang="en-US" sz="1600" i="1" kern="100">
                              <a:latin typeface="Cambria Math" panose="02040503050406030204" pitchFamily="18" charset="0"/>
                              <a:ea typeface="Aptos"/>
                              <a:cs typeface="Times New Roman" panose="02020603050405020304" pitchFamily="18" charset="0"/>
                            </a:rPr>
                            <m:t>𝑅</m:t>
                          </m:r>
                        </m:e>
                        <m:sup>
                          <m:r>
                            <a:rPr lang="en-US" sz="1600" kern="100">
                              <a:latin typeface="Cambria Math" panose="02040503050406030204" pitchFamily="18" charset="0"/>
                              <a:ea typeface="Aptos"/>
                              <a:cs typeface="Times New Roman" panose="02020603050405020304" pitchFamily="18" charset="0"/>
                            </a:rPr>
                            <m:t>2</m:t>
                          </m:r>
                        </m:sup>
                      </m:sSup>
                    </m:oMath>
                  </m:oMathPara>
                </a14:m>
                <a:endParaRPr lang="en-US" sz="1600" kern="100">
                  <a:ea typeface="Aptos"/>
                  <a:cs typeface="Times New Roman" panose="02020603050405020304" pitchFamily="18" charset="0"/>
                </a:endParaRPr>
              </a:p>
              <a:p>
                <a:pPr lvl="0">
                  <a:lnSpc>
                    <a:spcPct val="140000"/>
                  </a:lnSpc>
                  <a:defRPr/>
                </a:pPr>
                <a14:m>
                  <m:oMathPara xmlns:m="http://schemas.openxmlformats.org/officeDocument/2006/math">
                    <m:oMathParaPr>
                      <m:jc m:val="centerGroup"/>
                    </m:oMathParaPr>
                    <m:oMath xmlns:m="http://schemas.openxmlformats.org/officeDocument/2006/math">
                      <m:r>
                        <m:rPr>
                          <m:sty m:val="p"/>
                        </m:rPr>
                        <a:rPr lang="en-US" sz="1600" kern="100">
                          <a:latin typeface="Cambria Math" panose="02040503050406030204" pitchFamily="18" charset="0"/>
                          <a:ea typeface="Aptos"/>
                          <a:cs typeface="Times New Roman" panose="02020603050405020304" pitchFamily="18" charset="0"/>
                        </a:rPr>
                        <m:t>min</m:t>
                      </m:r>
                      <m:r>
                        <a:rPr lang="en-US" sz="1600" i="1" kern="100">
                          <a:latin typeface="Cambria Math" panose="02040503050406030204" pitchFamily="18" charset="0"/>
                          <a:ea typeface="Aptos"/>
                          <a:cs typeface="Times New Roman" panose="02020603050405020304" pitchFamily="18" charset="0"/>
                        </a:rPr>
                        <m:t>𝑇</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𝑇</m:t>
                      </m:r>
                      <m:d>
                        <m:dPr>
                          <m:ctrlPr>
                            <a:rPr lang="en-US" sz="1600" i="1" kern="100">
                              <a:latin typeface="Cambria Math" panose="02040503050406030204" pitchFamily="18" charset="0"/>
                              <a:ea typeface="Aptos"/>
                              <a:cs typeface="Times New Roman" panose="02020603050405020304" pitchFamily="18" charset="0"/>
                            </a:rPr>
                          </m:ctrlPr>
                        </m:dPr>
                        <m:e>
                          <m:rad>
                            <m:radPr>
                              <m:ctrlPr>
                                <a:rPr lang="en-US" sz="1600" i="1" kern="100">
                                  <a:latin typeface="Cambria Math" panose="02040503050406030204" pitchFamily="18" charset="0"/>
                                  <a:ea typeface="Aptos"/>
                                  <a:cs typeface="Times New Roman" panose="02020603050405020304" pitchFamily="18" charset="0"/>
                                </a:rPr>
                              </m:ctrlPr>
                            </m:radPr>
                            <m:deg>
                              <m:r>
                                <a:rPr lang="en-US" sz="1600" kern="100">
                                  <a:latin typeface="Cambria Math" panose="02040503050406030204" pitchFamily="18" charset="0"/>
                                  <a:ea typeface="Aptos"/>
                                  <a:cs typeface="Times New Roman" panose="02020603050405020304" pitchFamily="18" charset="0"/>
                                </a:rPr>
                                <m:t>3</m:t>
                              </m:r>
                            </m:deg>
                            <m:e>
                              <m:f>
                                <m:fPr>
                                  <m:ctrlPr>
                                    <a:rPr lang="en-US" sz="1600" i="1" kern="100">
                                      <a:latin typeface="Cambria Math" panose="02040503050406030204" pitchFamily="18" charset="0"/>
                                      <a:ea typeface="Aptos"/>
                                      <a:cs typeface="Times New Roman" panose="02020603050405020304" pitchFamily="18" charset="0"/>
                                    </a:rPr>
                                  </m:ctrlPr>
                                </m:fPr>
                                <m:num>
                                  <m:r>
                                    <a:rPr lang="en-US" sz="1600" kern="100">
                                      <a:latin typeface="Cambria Math" panose="02040503050406030204" pitchFamily="18" charset="0"/>
                                      <a:ea typeface="Aptos"/>
                                      <a:cs typeface="Times New Roman" panose="02020603050405020304" pitchFamily="18" charset="0"/>
                                    </a:rPr>
                                    <m:t>1</m:t>
                                  </m:r>
                                </m:num>
                                <m:den>
                                  <m:r>
                                    <a:rPr lang="en-US" sz="1600" kern="100">
                                      <a:latin typeface="Cambria Math" panose="02040503050406030204" pitchFamily="18" charset="0"/>
                                      <a:ea typeface="Aptos"/>
                                      <a:cs typeface="Times New Roman" panose="02020603050405020304" pitchFamily="18" charset="0"/>
                                    </a:rPr>
                                    <m:t>480</m:t>
                                  </m:r>
                                  <m:r>
                                    <a:rPr lang="en-US" sz="1600" i="1" kern="100">
                                      <a:latin typeface="Cambria Math" panose="02040503050406030204" pitchFamily="18" charset="0"/>
                                      <a:ea typeface="Aptos"/>
                                      <a:cs typeface="Times New Roman" panose="02020603050405020304" pitchFamily="18" charset="0"/>
                                    </a:rPr>
                                    <m:t>𝜋</m:t>
                                  </m:r>
                                </m:den>
                              </m:f>
                            </m:e>
                          </m:rad>
                        </m:e>
                      </m:d>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17201</m:t>
                      </m:r>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05</m:t>
                      </m:r>
                      <m:r>
                        <a:rPr lang="en-US" sz="1600" kern="100">
                          <a:latin typeface="Cambria Math" panose="02040503050406030204" pitchFamily="18" charset="0"/>
                          <a:ea typeface="Aptos"/>
                          <a:cs typeface="Times New Roman" panose="02020603050405020304" pitchFamily="18" charset="0"/>
                        </a:rPr>
                        <m:t>⇒</m:t>
                      </m:r>
                      <m:r>
                        <a:rPr lang="en-US" sz="1600" i="1" kern="100">
                          <a:latin typeface="Cambria Math" panose="02040503050406030204" pitchFamily="18" charset="0"/>
                          <a:ea typeface="Aptos"/>
                          <a:cs typeface="Times New Roman" panose="02020603050405020304" pitchFamily="18" charset="0"/>
                        </a:rPr>
                        <m:t>𝑛</m:t>
                      </m:r>
                      <m:r>
                        <a:rPr lang="en-US" sz="1600" kern="100">
                          <a:latin typeface="Cambria Math" panose="02040503050406030204" pitchFamily="18" charset="0"/>
                          <a:ea typeface="Aptos"/>
                          <a:cs typeface="Times New Roman" panose="02020603050405020304" pitchFamily="18" charset="0"/>
                        </a:rPr>
                        <m:t>=</m:t>
                      </m:r>
                      <m:f>
                        <m:fPr>
                          <m:ctrlPr>
                            <a:rPr lang="en-US" sz="1600" i="1" kern="100">
                              <a:latin typeface="Cambria Math" panose="02040503050406030204" pitchFamily="18" charset="0"/>
                              <a:ea typeface="Aptos"/>
                              <a:cs typeface="Times New Roman" panose="02020603050405020304" pitchFamily="18" charset="0"/>
                            </a:rPr>
                          </m:ctrlPr>
                        </m:fPr>
                        <m:num>
                          <m:sSup>
                            <m:sSupPr>
                              <m:ctrlPr>
                                <a:rPr lang="en-US" sz="1600" i="1" kern="100">
                                  <a:latin typeface="Cambria Math" panose="02040503050406030204" pitchFamily="18" charset="0"/>
                                  <a:ea typeface="Aptos"/>
                                  <a:cs typeface="Times New Roman" panose="02020603050405020304" pitchFamily="18" charset="0"/>
                                </a:rPr>
                              </m:ctrlPr>
                            </m:sSupPr>
                            <m:e>
                              <m:r>
                                <a:rPr lang="en-US" sz="1600" kern="100">
                                  <a:latin typeface="Cambria Math" panose="02040503050406030204" pitchFamily="18" charset="0"/>
                                  <a:ea typeface="Aptos"/>
                                  <a:cs typeface="Times New Roman" panose="02020603050405020304" pitchFamily="18" charset="0"/>
                                </a:rPr>
                                <m:t>10</m:t>
                              </m:r>
                            </m:e>
                            <m:sup>
                              <m:r>
                                <a:rPr lang="en-US" sz="1600" kern="100">
                                  <a:latin typeface="Cambria Math" panose="02040503050406030204" pitchFamily="18" charset="0"/>
                                  <a:ea typeface="Aptos"/>
                                  <a:cs typeface="Times New Roman" panose="02020603050405020304" pitchFamily="18" charset="0"/>
                                </a:rPr>
                                <m:t>9</m:t>
                              </m:r>
                            </m:sup>
                          </m:sSup>
                        </m:num>
                        <m:den>
                          <m:r>
                            <m:rPr>
                              <m:sty m:val="p"/>
                            </m:rPr>
                            <a:rPr lang="en-US" sz="1600" kern="100">
                              <a:latin typeface="Cambria Math" panose="02040503050406030204" pitchFamily="18" charset="0"/>
                              <a:ea typeface="Aptos"/>
                              <a:cs typeface="Times New Roman" panose="02020603050405020304" pitchFamily="18" charset="0"/>
                            </a:rPr>
                            <m:t>min</m:t>
                          </m:r>
                          <m:r>
                            <a:rPr lang="en-US" sz="1600" i="1" kern="100">
                              <a:latin typeface="Cambria Math" panose="02040503050406030204" pitchFamily="18" charset="0"/>
                              <a:ea typeface="Aptos"/>
                              <a:cs typeface="Times New Roman" panose="02020603050405020304" pitchFamily="18" charset="0"/>
                            </a:rPr>
                            <m:t>𝑇</m:t>
                          </m:r>
                        </m:den>
                      </m:f>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58135</m:t>
                      </m:r>
                      <m:r>
                        <a:rPr lang="en-US" sz="1600" kern="100">
                          <a:latin typeface="Cambria Math" panose="02040503050406030204" pitchFamily="18" charset="0"/>
                          <a:ea typeface="Aptos"/>
                          <a:cs typeface="Times New Roman" panose="02020603050405020304" pitchFamily="18" charset="0"/>
                        </a:rPr>
                        <m:t>,</m:t>
                      </m:r>
                      <m:r>
                        <a:rPr lang="en-US" sz="1600" kern="100">
                          <a:latin typeface="Cambria Math" panose="02040503050406030204" pitchFamily="18" charset="0"/>
                          <a:ea typeface="Aptos"/>
                          <a:cs typeface="Times New Roman" panose="02020603050405020304" pitchFamily="18" charset="0"/>
                        </a:rPr>
                        <m:t>99</m:t>
                      </m:r>
                      <m:r>
                        <m:rPr>
                          <m:nor/>
                        </m:rPr>
                        <a:rPr lang="en-US" sz="1600" i="1" kern="100">
                          <a:ea typeface="Aptos"/>
                          <a:cs typeface="Times New Roman" panose="02020603050405020304" pitchFamily="18" charset="0"/>
                        </a:rPr>
                        <m:t> </m:t>
                      </m:r>
                      <m:d>
                        <m:dPr>
                          <m:ctrlPr>
                            <a:rPr lang="en-US" sz="1600" i="1" kern="100">
                              <a:latin typeface="Cambria Math" panose="02040503050406030204" pitchFamily="18" charset="0"/>
                              <a:ea typeface="Aptos"/>
                              <a:cs typeface="Times New Roman" panose="02020603050405020304" pitchFamily="18" charset="0"/>
                            </a:rPr>
                          </m:ctrlPr>
                        </m:dPr>
                        <m:e>
                          <m:r>
                            <m:rPr>
                              <m:nor/>
                            </m:rPr>
                            <a:rPr lang="en-US" sz="1600" kern="100">
                              <a:ea typeface="Georgia" panose="02040502050405020303" pitchFamily="18" charset="0"/>
                              <a:cs typeface="Times New Roman" panose="02020603050405020304" pitchFamily="18" charset="0"/>
                            </a:rPr>
                            <m:t>th</m:t>
                          </m:r>
                          <m:r>
                            <m:rPr>
                              <m:nor/>
                            </m:rPr>
                            <a:rPr lang="en-US" sz="1600" kern="100">
                              <a:ea typeface="Georgia" panose="02040502050405020303" pitchFamily="18" charset="0"/>
                              <a:cs typeface="Times New Roman" panose="02020603050405020304" pitchFamily="18" charset="0"/>
                            </a:rPr>
                            <m:t>ù</m:t>
                          </m:r>
                          <m:r>
                            <m:rPr>
                              <m:nor/>
                            </m:rPr>
                            <a:rPr lang="en-US" sz="1600" kern="100">
                              <a:ea typeface="Georgia" panose="02040502050405020303" pitchFamily="18" charset="0"/>
                              <a:cs typeface="Times New Roman" panose="02020603050405020304" pitchFamily="18" charset="0"/>
                            </a:rPr>
                            <m:t>ng</m:t>
                          </m:r>
                        </m:e>
                      </m:d>
                      <m:r>
                        <a:rPr lang="en-US" sz="1600" kern="100">
                          <a:latin typeface="Cambria Math" panose="02040503050406030204" pitchFamily="18" charset="0"/>
                          <a:ea typeface="Aptos"/>
                          <a:cs typeface="Times New Roman" panose="02020603050405020304" pitchFamily="18" charset="0"/>
                        </a:rPr>
                        <m:t>.</m:t>
                      </m:r>
                    </m:oMath>
                  </m:oMathPara>
                </a14:m>
                <a:endParaRPr lang="en-US" sz="1600" kern="100">
                  <a:ea typeface="Aptos"/>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3011" y="2197545"/>
                <a:ext cx="8637972" cy="1900264"/>
              </a:xfrm>
              <a:prstGeom prst="rect">
                <a:avLst/>
              </a:prstGeom>
              <a:blipFill>
                <a:blip r:embed="rId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7840557" y="1873385"/>
            <a:ext cx="1050426" cy="91606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53011" y="4335679"/>
                <a:ext cx="6298864" cy="437043"/>
              </a:xfrm>
              <a:prstGeom prst="rect">
                <a:avLst/>
              </a:prstGeom>
            </p:spPr>
            <p:txBody>
              <a:bodyPr wrap="square">
                <a:spAutoFit/>
              </a:bodyPr>
              <a:lstStyle/>
              <a:p>
                <a:pPr lvl="0">
                  <a:lnSpc>
                    <a:spcPct val="140000"/>
                  </a:lnSpc>
                  <a:defRPr/>
                </a:pPr>
                <a:r>
                  <a:rPr lang="en-US" sz="1600" kern="100">
                    <a:ea typeface="Georgia" panose="02040502050405020303" pitchFamily="18" charset="0"/>
                    <a:cs typeface="Times New Roman" panose="02020603050405020304" pitchFamily="18" charset="0"/>
                  </a:rPr>
                  <a:t>Vậy, với 1 tỉ đồng có thể sản xuất được tối đa </a:t>
                </a:r>
                <a14:m>
                  <m:oMath xmlns:m="http://schemas.openxmlformats.org/officeDocument/2006/math">
                    <m:r>
                      <a:rPr lang="en-US" sz="1600" i="1" kern="100" smtClean="0">
                        <a:latin typeface="Cambria Math" panose="02040503050406030204" pitchFamily="18" charset="0"/>
                        <a:ea typeface="Georgia" panose="02040502050405020303" pitchFamily="18" charset="0"/>
                        <a:cs typeface="Times New Roman" panose="02020603050405020304" pitchFamily="18" charset="0"/>
                      </a:rPr>
                      <m:t>58</m:t>
                    </m:r>
                    <m:r>
                      <a:rPr lang="en-US" sz="160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600" i="1" kern="100" smtClean="0">
                        <a:latin typeface="Cambria Math" panose="02040503050406030204" pitchFamily="18" charset="0"/>
                        <a:ea typeface="Georgia" panose="02040502050405020303" pitchFamily="18" charset="0"/>
                        <a:cs typeface="Times New Roman" panose="02020603050405020304" pitchFamily="18" charset="0"/>
                      </a:rPr>
                      <m:t>135</m:t>
                    </m:r>
                  </m:oMath>
                </a14:m>
                <a:r>
                  <a:rPr lang="en-US" sz="1600" kern="100">
                    <a:ea typeface="Georgia" panose="02040502050405020303" pitchFamily="18" charset="0"/>
                    <a:cs typeface="Times New Roman" panose="02020603050405020304" pitchFamily="18" charset="0"/>
                  </a:rPr>
                  <a:t> thùng sơn.</a:t>
                </a:r>
                <a:endParaRPr lang="en-US" sz="1600" kern="100">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53011" y="4335679"/>
                <a:ext cx="6298864" cy="437043"/>
              </a:xfrm>
              <a:prstGeom prst="rect">
                <a:avLst/>
              </a:prstGeom>
              <a:blipFill>
                <a:blip r:embed="rId6"/>
                <a:stretch>
                  <a:fillRect l="-581" b="-8333"/>
                </a:stretch>
              </a:blipFill>
            </p:spPr>
            <p:txBody>
              <a:bodyPr/>
              <a:lstStyle/>
              <a:p>
                <a:r>
                  <a:rPr lang="en-US">
                    <a:noFill/>
                  </a:rPr>
                  <a:t> </a:t>
                </a:r>
              </a:p>
            </p:txBody>
          </p:sp>
        </mc:Fallback>
      </mc:AlternateContent>
    </p:spTree>
    <p:extLst>
      <p:ext uri="{BB962C8B-B14F-4D97-AF65-F5344CB8AC3E}">
        <p14:creationId xmlns:p14="http://schemas.microsoft.com/office/powerpoint/2010/main" val="4271758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Shape 666"/>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Rectangle 10"/>
              <p:cNvSpPr/>
              <p:nvPr/>
            </p:nvSpPr>
            <p:spPr>
              <a:xfrm>
                <a:off x="182880" y="89296"/>
                <a:ext cx="8778240" cy="1938992"/>
              </a:xfrm>
              <a:prstGeom prst="rect">
                <a:avLst/>
              </a:prstGeom>
            </p:spPr>
            <p:txBody>
              <a:bodyPr wrap="square">
                <a:spAutoFit/>
              </a:bodyPr>
              <a:lstStyle/>
              <a:p>
                <a:pPr lvl="0" algn="just">
                  <a:lnSpc>
                    <a:spcPct val="150000"/>
                  </a:lnSpc>
                </a:pPr>
                <a:r>
                  <a:rPr lang="fr-FR" sz="1600" b="1" smtClean="0">
                    <a:solidFill>
                      <a:srgbClr val="D51460"/>
                    </a:solidFill>
                    <a:ea typeface="Calibri" panose="020F0502020204030204" pitchFamily="34" charset="0"/>
                    <a:cs typeface="Times New Roman" panose="02020603050405020304" pitchFamily="18" charset="0"/>
                  </a:rPr>
                  <a:t>Bài 2.10 </a:t>
                </a:r>
                <a:r>
                  <a:rPr lang="fr-FR" sz="1600" b="1">
                    <a:solidFill>
                      <a:srgbClr val="D51460"/>
                    </a:solidFill>
                    <a:ea typeface="Calibri" panose="020F0502020204030204" pitchFamily="34" charset="0"/>
                    <a:cs typeface="Times New Roman" panose="02020603050405020304" pitchFamily="18" charset="0"/>
                  </a:rPr>
                  <a:t>(SGK – tr.43</a:t>
                </a:r>
                <a:r>
                  <a:rPr lang="fr-FR" sz="1600" b="1">
                    <a:solidFill>
                      <a:srgbClr val="D51460"/>
                    </a:solidFill>
                    <a:ea typeface="Calibri" panose="020F0502020204030204" pitchFamily="34" charset="0"/>
                    <a:cs typeface="Times New Roman" panose="02020603050405020304" pitchFamily="18" charset="0"/>
                  </a:rPr>
                  <a:t>) </a:t>
                </a:r>
                <a:r>
                  <a:rPr lang="vi-VN" sz="1600">
                    <a:latin typeface="Arial" panose="020B0604020202020204" pitchFamily="34" charset="0"/>
                  </a:rPr>
                  <a:t>Giả sử </a:t>
                </a:r>
                <a14:m>
                  <m:oMath xmlns:m="http://schemas.openxmlformats.org/officeDocument/2006/math">
                    <m:r>
                      <a:rPr lang="vi-VN" sz="1600" i="1" smtClean="0">
                        <a:latin typeface="Cambria Math" panose="02040503050406030204" pitchFamily="18" charset="0"/>
                      </a:rPr>
                      <m:t>𝐶</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)=18 000+500</m:t>
                    </m:r>
                    <m:r>
                      <a:rPr lang="vi-VN" sz="1600" i="1" smtClean="0">
                        <a:latin typeface="Cambria Math" panose="02040503050406030204" pitchFamily="18" charset="0"/>
                      </a:rPr>
                      <m:t>𝑥</m:t>
                    </m:r>
                    <m:r>
                      <a:rPr lang="vi-VN" sz="1600" i="1" smtClean="0">
                        <a:latin typeface="Cambria Math" panose="02040503050406030204" pitchFamily="18" charset="0"/>
                      </a:rPr>
                      <m:t>−1,6</m:t>
                    </m:r>
                    <m:sSup>
                      <m:sSupPr>
                        <m:ctrlPr>
                          <a:rPr lang="vi-VN" sz="1600" i="1" smtClean="0">
                            <a:latin typeface="Cambria Math" panose="02040503050406030204" pitchFamily="18" charset="0"/>
                          </a:rPr>
                        </m:ctrlPr>
                      </m:sSupPr>
                      <m:e>
                        <m:r>
                          <a:rPr lang="en-US" sz="1600" b="0" i="1" smtClean="0">
                            <a:latin typeface="Cambria Math" panose="02040503050406030204" pitchFamily="18" charset="0"/>
                          </a:rPr>
                          <m:t>𝑥</m:t>
                        </m:r>
                      </m:e>
                      <m:sup>
                        <m:r>
                          <a:rPr lang="en-US" sz="1600" b="0" i="1" smtClean="0">
                            <a:latin typeface="Cambria Math" panose="02040503050406030204" pitchFamily="18" charset="0"/>
                          </a:rPr>
                          <m:t>2</m:t>
                        </m:r>
                      </m:sup>
                    </m:sSup>
                    <m:r>
                      <a:rPr lang="vi-VN" sz="1600" i="1" smtClean="0">
                        <a:latin typeface="Cambria Math" panose="02040503050406030204" pitchFamily="18" charset="0"/>
                      </a:rPr>
                      <m:t>+0,004</m:t>
                    </m:r>
                    <m:sSup>
                      <m:sSupPr>
                        <m:ctrlPr>
                          <a:rPr lang="vi-VN" sz="1600" i="1">
                            <a:latin typeface="Cambria Math" panose="02040503050406030204" pitchFamily="18" charset="0"/>
                          </a:rPr>
                        </m:ctrlPr>
                      </m:sSupPr>
                      <m:e>
                        <m:r>
                          <a:rPr lang="en-US" sz="1600" i="1">
                            <a:latin typeface="Cambria Math" panose="02040503050406030204" pitchFamily="18" charset="0"/>
                          </a:rPr>
                          <m:t>𝑥</m:t>
                        </m:r>
                      </m:e>
                      <m:sup>
                        <m:r>
                          <a:rPr lang="en-US" sz="1600" b="0" i="1" smtClean="0">
                            <a:latin typeface="Cambria Math" panose="02040503050406030204" pitchFamily="18" charset="0"/>
                          </a:rPr>
                          <m:t>3</m:t>
                        </m:r>
                      </m:sup>
                    </m:sSup>
                  </m:oMath>
                </a14:m>
                <a:r>
                  <a:rPr lang="en-US" sz="1600" smtClean="0">
                    <a:latin typeface="Arial" panose="020B0604020202020204" pitchFamily="34" charset="0"/>
                  </a:rPr>
                  <a:t> </a:t>
                </a:r>
                <a:r>
                  <a:rPr lang="vi-VN" sz="1600" smtClean="0">
                    <a:latin typeface="Arial" panose="020B0604020202020204" pitchFamily="34" charset="0"/>
                  </a:rPr>
                  <a:t>(</a:t>
                </a:r>
                <a:r>
                  <a:rPr lang="vi-VN" sz="1600">
                    <a:latin typeface="Arial" panose="020B0604020202020204" pitchFamily="34" charset="0"/>
                  </a:rPr>
                  <a:t>nghìn đồng) là hàm chi </a:t>
                </a:r>
                <a:r>
                  <a:rPr lang="vi-VN" sz="1600">
                    <a:latin typeface="Arial" panose="020B0604020202020204" pitchFamily="34" charset="0"/>
                  </a:rPr>
                  <a:t>phí </a:t>
                </a:r>
                <a:r>
                  <a:rPr lang="vi-VN" sz="1600" smtClean="0">
                    <a:latin typeface="Arial" panose="020B0604020202020204" pitchFamily="34" charset="0"/>
                  </a:rPr>
                  <a:t>và</a:t>
                </a:r>
                <a:r>
                  <a:rPr lang="en-US" sz="1600" smtClean="0">
                    <a:latin typeface="Arial" panose="020B0604020202020204" pitchFamily="34" charset="0"/>
                  </a:rPr>
                  <a:t> </a:t>
                </a:r>
                <a14:m>
                  <m:oMath xmlns:m="http://schemas.openxmlformats.org/officeDocument/2006/math">
                    <m:r>
                      <a:rPr lang="vi-VN" sz="1600" i="1" smtClean="0">
                        <a:latin typeface="Cambria Math" panose="02040503050406030204" pitchFamily="18" charset="0"/>
                      </a:rPr>
                      <m:t>𝑝</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a:latin typeface="Cambria Math" panose="02040503050406030204" pitchFamily="18" charset="0"/>
                      </a:rPr>
                      <m:t>)=1 500−3</m:t>
                    </m:r>
                    <m:r>
                      <a:rPr lang="vi-VN" sz="1600" i="1">
                        <a:latin typeface="Cambria Math" panose="02040503050406030204" pitchFamily="18" charset="0"/>
                      </a:rPr>
                      <m:t>𝑥</m:t>
                    </m:r>
                  </m:oMath>
                </a14:m>
                <a:r>
                  <a:rPr lang="en-US" sz="1600" smtClean="0">
                    <a:latin typeface="Arial" panose="020B0604020202020204" pitchFamily="34" charset="0"/>
                  </a:rPr>
                  <a:t> </a:t>
                </a:r>
                <a:r>
                  <a:rPr lang="vi-VN" sz="1600">
                    <a:latin typeface="Arial" panose="020B0604020202020204" pitchFamily="34" charset="0"/>
                  </a:rPr>
                  <a:t>(nghìn đồng) là hàm cầu của </a:t>
                </a:r>
                <a14:m>
                  <m:oMath xmlns:m="http://schemas.openxmlformats.org/officeDocument/2006/math">
                    <m:r>
                      <a:rPr lang="vi-VN" sz="1600" i="1" smtClean="0">
                        <a:latin typeface="Cambria Math" panose="02040503050406030204" pitchFamily="18" charset="0"/>
                      </a:rPr>
                      <m:t>𝑥</m:t>
                    </m:r>
                  </m:oMath>
                </a14:m>
                <a:r>
                  <a:rPr lang="vi-VN" sz="1600">
                    <a:latin typeface="Arial" panose="020B0604020202020204" pitchFamily="34" charset="0"/>
                  </a:rPr>
                  <a:t> đơn vị một loại hàng hoá nào </a:t>
                </a:r>
                <a:r>
                  <a:rPr lang="vi-VN" sz="1600">
                    <a:latin typeface="Arial" panose="020B0604020202020204" pitchFamily="34" charset="0"/>
                  </a:rPr>
                  <a:t>đó</a:t>
                </a:r>
                <a:r>
                  <a:rPr lang="vi-VN" sz="1600" smtClean="0">
                    <a:latin typeface="Arial" panose="020B0604020202020204" pitchFamily="34" charset="0"/>
                  </a:rPr>
                  <a:t>.</a:t>
                </a:r>
                <a:endParaRPr lang="en-US" sz="1600" smtClean="0">
                  <a:latin typeface="Arial" panose="020B0604020202020204" pitchFamily="34" charset="0"/>
                </a:endParaRPr>
              </a:p>
              <a:p>
                <a:pPr lvl="0" algn="just">
                  <a:lnSpc>
                    <a:spcPct val="150000"/>
                  </a:lnSpc>
                </a:pPr>
                <a:r>
                  <a:rPr lang="vi-VN" sz="1600" smtClean="0">
                    <a:latin typeface="Arial" panose="020B0604020202020204" pitchFamily="34" charset="0"/>
                  </a:rPr>
                  <a:t>a) Tìm </a:t>
                </a:r>
                <a:r>
                  <a:rPr lang="vi-VN" sz="1600">
                    <a:latin typeface="Arial" panose="020B0604020202020204" pitchFamily="34" charset="0"/>
                  </a:rPr>
                  <a:t>công thức của hàm lợi nhuận </a:t>
                </a:r>
                <a14:m>
                  <m:oMath xmlns:m="http://schemas.openxmlformats.org/officeDocument/2006/math">
                    <m:r>
                      <a:rPr lang="vi-VN" sz="1600" i="1" smtClean="0">
                        <a:latin typeface="Cambria Math" panose="02040503050406030204" pitchFamily="18" charset="0"/>
                      </a:rPr>
                      <m:t>𝑃</m:t>
                    </m:r>
                    <m:r>
                      <a:rPr lang="vi-VN" sz="1600" i="1" smtClean="0">
                        <a:latin typeface="Cambria Math" panose="02040503050406030204" pitchFamily="18" charset="0"/>
                      </a:rPr>
                      <m:t>(</m:t>
                    </m:r>
                    <m:r>
                      <a:rPr lang="vi-VN" sz="1600" i="1" smtClean="0">
                        <a:latin typeface="Cambria Math" panose="02040503050406030204" pitchFamily="18" charset="0"/>
                      </a:rPr>
                      <m:t>𝑥</m:t>
                    </m:r>
                    <m:r>
                      <a:rPr lang="vi-VN" sz="1600" i="1" smtClean="0">
                        <a:latin typeface="Cambria Math" panose="02040503050406030204" pitchFamily="18" charset="0"/>
                      </a:rPr>
                      <m:t>)</m:t>
                    </m:r>
                  </m:oMath>
                </a14:m>
                <a:r>
                  <a:rPr lang="vi-VN" sz="1600">
                    <a:latin typeface="Arial" panose="020B0604020202020204" pitchFamily="34" charset="0"/>
                  </a:rPr>
                  <a:t>, biết rằng hàm lợi nhuận bằng hiệu </a:t>
                </a:r>
                <a:r>
                  <a:rPr lang="vi-VN" sz="1600">
                    <a:latin typeface="Arial" panose="020B0604020202020204" pitchFamily="34" charset="0"/>
                  </a:rPr>
                  <a:t>của </a:t>
                </a:r>
                <a:r>
                  <a:rPr lang="vi-VN" sz="1600" smtClean="0">
                    <a:latin typeface="Arial" panose="020B0604020202020204" pitchFamily="34" charset="0"/>
                  </a:rPr>
                  <a:t>hàm</a:t>
                </a:r>
                <a:r>
                  <a:rPr lang="en-US" sz="1600" smtClean="0">
                    <a:latin typeface="Arial" panose="020B0604020202020204" pitchFamily="34" charset="0"/>
                  </a:rPr>
                  <a:t> </a:t>
                </a:r>
                <a:r>
                  <a:rPr lang="vi-VN" sz="1600" smtClean="0">
                    <a:latin typeface="Arial" panose="020B0604020202020204" pitchFamily="34" charset="0"/>
                  </a:rPr>
                  <a:t>doanh </a:t>
                </a:r>
                <a:r>
                  <a:rPr lang="vi-VN" sz="1600">
                    <a:latin typeface="Arial" panose="020B0604020202020204" pitchFamily="34" charset="0"/>
                  </a:rPr>
                  <a:t>thu và hàm chi </a:t>
                </a:r>
                <a:r>
                  <a:rPr lang="vi-VN" sz="1600">
                    <a:latin typeface="Arial" panose="020B0604020202020204" pitchFamily="34" charset="0"/>
                  </a:rPr>
                  <a:t>phí</a:t>
                </a:r>
                <a:r>
                  <a:rPr lang="vi-VN" sz="1600" smtClean="0">
                    <a:latin typeface="Arial" panose="020B0604020202020204" pitchFamily="34" charset="0"/>
                  </a:rPr>
                  <a:t>.</a:t>
                </a:r>
                <a:endParaRPr lang="en-US" sz="1600" smtClean="0">
                  <a:latin typeface="Arial" panose="020B0604020202020204" pitchFamily="34" charset="0"/>
                </a:endParaRPr>
              </a:p>
              <a:p>
                <a:pPr lvl="0" algn="just">
                  <a:lnSpc>
                    <a:spcPct val="150000"/>
                  </a:lnSpc>
                </a:pPr>
                <a:r>
                  <a:rPr lang="vi-VN" sz="1600" smtClean="0">
                    <a:latin typeface="Arial" panose="020B0604020202020204" pitchFamily="34" charset="0"/>
                  </a:rPr>
                  <a:t>b</a:t>
                </a:r>
                <a:r>
                  <a:rPr lang="vi-VN" sz="1600">
                    <a:latin typeface="Arial" panose="020B0604020202020204" pitchFamily="34" charset="0"/>
                  </a:rPr>
                  <a:t>) Tìm mức sản xuất </a:t>
                </a:r>
                <a14:m>
                  <m:oMath xmlns:m="http://schemas.openxmlformats.org/officeDocument/2006/math">
                    <m:r>
                      <a:rPr lang="vi-VN" sz="1600" i="1" smtClean="0">
                        <a:latin typeface="Cambria Math" panose="02040503050406030204" pitchFamily="18" charset="0"/>
                      </a:rPr>
                      <m:t>𝑥</m:t>
                    </m:r>
                  </m:oMath>
                </a14:m>
                <a:r>
                  <a:rPr lang="vi-VN" sz="1600">
                    <a:latin typeface="Arial" panose="020B0604020202020204" pitchFamily="34" charset="0"/>
                  </a:rPr>
                  <a:t> để lợi nhuận thu được là lớn nhất.</a:t>
                </a:r>
                <a:endParaRPr kumimoji="0" lang="en-US" sz="16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82880" y="89296"/>
                <a:ext cx="8778240" cy="1938992"/>
              </a:xfrm>
              <a:prstGeom prst="rect">
                <a:avLst/>
              </a:prstGeom>
              <a:blipFill>
                <a:blip r:embed="rId3"/>
                <a:stretch>
                  <a:fillRect l="-347" r="-347" b="-943"/>
                </a:stretch>
              </a:blipFill>
            </p:spPr>
            <p:txBody>
              <a:bodyPr/>
              <a:lstStyle/>
              <a:p>
                <a:r>
                  <a:rPr lang="en-US">
                    <a:noFill/>
                  </a:rPr>
                  <a:t> </a:t>
                </a:r>
              </a:p>
            </p:txBody>
          </p:sp>
        </mc:Fallback>
      </mc:AlternateContent>
      <p:sp>
        <p:nvSpPr>
          <p:cNvPr id="7" name="Rectangle 6"/>
          <p:cNvSpPr/>
          <p:nvPr/>
        </p:nvSpPr>
        <p:spPr>
          <a:xfrm>
            <a:off x="182880" y="2145516"/>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6" name="Rectangle 5"/>
              <p:cNvSpPr/>
              <p:nvPr/>
            </p:nvSpPr>
            <p:spPr>
              <a:xfrm>
                <a:off x="182880" y="2618828"/>
                <a:ext cx="8778240" cy="2430730"/>
              </a:xfrm>
              <a:prstGeom prst="rect">
                <a:avLst/>
              </a:prstGeom>
            </p:spPr>
            <p:txBody>
              <a:bodyPr wrap="square">
                <a:spAutoFit/>
              </a:bodyPr>
              <a:lstStyle/>
              <a:p>
                <a:pPr>
                  <a:lnSpc>
                    <a:spcPct val="150000"/>
                  </a:lnSpc>
                </a:pPr>
                <a:r>
                  <a:rPr lang="en-US" sz="1600" kern="100">
                    <a:latin typeface="+mj-lt"/>
                    <a:ea typeface="Georgia" panose="02040502050405020303" pitchFamily="18" charset="0"/>
                    <a:cs typeface="Times New Roman" panose="02020603050405020304" pitchFamily="18" charset="0"/>
                  </a:rPr>
                  <a:t>Hàm doanh thu của </a:t>
                </a:r>
                <a14:m>
                  <m:oMath xmlns:m="http://schemas.openxmlformats.org/officeDocument/2006/math">
                    <m:r>
                      <a:rPr lang="en-US" sz="1600" i="1" kern="100">
                        <a:effectLst/>
                        <a:latin typeface="+mj-lt"/>
                        <a:ea typeface="Aptos"/>
                        <a:cs typeface="Times New Roman" panose="02020603050405020304" pitchFamily="18" charset="0"/>
                      </a:rPr>
                      <m:t>𝑥</m:t>
                    </m:r>
                  </m:oMath>
                </a14:m>
                <a:r>
                  <a:rPr lang="en-US" sz="1600" kern="100">
                    <a:effectLst/>
                    <a:latin typeface="+mj-lt"/>
                    <a:ea typeface="Georgia" panose="02040502050405020303" pitchFamily="18" charset="0"/>
                    <a:cs typeface="Times New Roman" panose="02020603050405020304" pitchFamily="18" charset="0"/>
                  </a:rPr>
                  <a:t> đơn vị hàng hoá là </a:t>
                </a:r>
                <a14:m>
                  <m:oMath xmlns:m="http://schemas.openxmlformats.org/officeDocument/2006/math">
                    <m:r>
                      <a:rPr lang="en-US" sz="1600" i="1" kern="100">
                        <a:effectLst/>
                        <a:latin typeface="+mj-lt"/>
                        <a:ea typeface="Aptos"/>
                        <a:cs typeface="Times New Roman" panose="02020603050405020304" pitchFamily="18" charset="0"/>
                      </a:rPr>
                      <m:t>𝑅</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𝑥𝑝</m:t>
                    </m:r>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)=1500</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oMath>
                </a14:m>
                <a:r>
                  <a:rPr lang="en-US" sz="1600" kern="100">
                    <a:effectLst/>
                    <a:latin typeface="+mj-lt"/>
                    <a:ea typeface="Georgia" panose="02040502050405020303" pitchFamily="18" charset="0"/>
                    <a:cs typeface="Times New Roman" panose="02020603050405020304" pitchFamily="18" charset="0"/>
                  </a:rPr>
                  <a:t>. </a:t>
                </a:r>
                <a:endParaRPr lang="en-US" sz="1600" kern="100">
                  <a:effectLst/>
                  <a:latin typeface="+mj-lt"/>
                  <a:ea typeface="Aptos"/>
                  <a:cs typeface="Times New Roman" panose="02020603050405020304" pitchFamily="18" charset="0"/>
                </a:endParaRPr>
              </a:p>
              <a:p>
                <a:pPr>
                  <a:lnSpc>
                    <a:spcPct val="150000"/>
                  </a:lnSpc>
                </a:pPr>
                <a:r>
                  <a:rPr lang="en-US" sz="1600" kern="100">
                    <a:effectLst/>
                    <a:latin typeface="+mj-lt"/>
                    <a:ea typeface="Georgia" panose="02040502050405020303" pitchFamily="18" charset="0"/>
                    <a:cs typeface="Times New Roman" panose="02020603050405020304" pitchFamily="18" charset="0"/>
                  </a:rPr>
                  <a:t>Hàm doanh thu biên </a:t>
                </a:r>
                <a14:m>
                  <m:oMath xmlns:m="http://schemas.openxmlformats.org/officeDocument/2006/math">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𝑅</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)=1500</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6</m:t>
                    </m:r>
                    <m:r>
                      <a:rPr lang="en-US" sz="1600" i="1" kern="100">
                        <a:effectLst/>
                        <a:latin typeface="+mj-lt"/>
                        <a:ea typeface="Aptos"/>
                        <a:cs typeface="Times New Roman" panose="02020603050405020304" pitchFamily="18" charset="0"/>
                      </a:rPr>
                      <m:t>𝑥</m:t>
                    </m:r>
                  </m:oMath>
                </a14:m>
                <a:r>
                  <a:rPr lang="en-US" sz="1600" kern="100">
                    <a:effectLst/>
                    <a:latin typeface="+mj-lt"/>
                    <a:ea typeface="Aptos"/>
                    <a:cs typeface="Times New Roman" panose="02020603050405020304" pitchFamily="18" charset="0"/>
                  </a:rPr>
                  <a:t>.</a:t>
                </a:r>
              </a:p>
              <a:p>
                <a:pPr>
                  <a:lnSpc>
                    <a:spcPct val="150000"/>
                  </a:lnSpc>
                </a:pPr>
                <a:r>
                  <a:rPr lang="en-US" sz="1600" kern="100">
                    <a:effectLst/>
                    <a:latin typeface="+mj-lt"/>
                    <a:ea typeface="Georgia" panose="02040502050405020303" pitchFamily="18" charset="0"/>
                    <a:cs typeface="Times New Roman" panose="02020603050405020304" pitchFamily="18" charset="0"/>
                  </a:rPr>
                  <a:t>Chi phí biên </a:t>
                </a:r>
                <a14:m>
                  <m:oMath xmlns:m="http://schemas.openxmlformats.org/officeDocument/2006/math">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𝐶</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)=500</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3,2</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+0,012</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oMath>
                </a14:m>
                <a:r>
                  <a:rPr lang="en-US" sz="1600" kern="100">
                    <a:effectLst/>
                    <a:latin typeface="+mj-lt"/>
                    <a:ea typeface="Aptos"/>
                    <a:cs typeface="Times New Roman" panose="02020603050405020304" pitchFamily="18" charset="0"/>
                  </a:rPr>
                  <a:t>.</a:t>
                </a:r>
              </a:p>
              <a:p>
                <a:pPr>
                  <a:lnSpc>
                    <a:spcPct val="150000"/>
                  </a:lnSpc>
                </a:pPr>
                <a:r>
                  <a:rPr lang="en-US" sz="1600" kern="100">
                    <a:effectLst/>
                    <a:latin typeface="+mj-lt"/>
                    <a:ea typeface="Georgia" panose="02040502050405020303" pitchFamily="18" charset="0"/>
                    <a:cs typeface="Times New Roman" panose="02020603050405020304" pitchFamily="18" charset="0"/>
                  </a:rPr>
                  <a:t>a) Hàm lợi nhuận</a:t>
                </a:r>
                <a:endParaRPr lang="en-US" sz="1600" kern="100">
                  <a:effectLst/>
                  <a:latin typeface="+mj-lt"/>
                  <a:ea typeface="Aptos"/>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1600" i="1" kern="100">
                          <a:effectLst/>
                          <a:latin typeface="+mj-lt"/>
                          <a:ea typeface="Aptos"/>
                          <a:cs typeface="Times New Roman" panose="02020603050405020304" pitchFamily="18" charset="0"/>
                        </a:rPr>
                        <m:t>𝑃</m:t>
                      </m:r>
                      <m:d>
                        <m:dPr>
                          <m:ctrlPr>
                            <a:rPr lang="en-US" sz="1600" i="1" kern="100">
                              <a:effectLst/>
                              <a:latin typeface="+mj-lt"/>
                              <a:ea typeface="Aptos"/>
                              <a:cs typeface="Times New Roman" panose="02020603050405020304" pitchFamily="18" charset="0"/>
                            </a:rPr>
                          </m:ctrlPr>
                        </m:dPr>
                        <m:e>
                          <m:r>
                            <a:rPr lang="en-US" sz="1600" i="1" kern="100">
                              <a:effectLst/>
                              <a:latin typeface="+mj-lt"/>
                              <a:ea typeface="Aptos"/>
                              <a:cs typeface="Times New Roman" panose="02020603050405020304" pitchFamily="18" charset="0"/>
                            </a:rPr>
                            <m:t>𝑥</m:t>
                          </m:r>
                        </m:e>
                      </m:d>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𝑅</m:t>
                      </m:r>
                      <m:d>
                        <m:dPr>
                          <m:ctrlPr>
                            <a:rPr lang="en-US" sz="1600" i="1" kern="100">
                              <a:effectLst/>
                              <a:latin typeface="+mj-lt"/>
                              <a:ea typeface="Aptos"/>
                              <a:cs typeface="Times New Roman" panose="02020603050405020304" pitchFamily="18" charset="0"/>
                            </a:rPr>
                          </m:ctrlPr>
                        </m:dPr>
                        <m:e>
                          <m:r>
                            <a:rPr lang="en-US" sz="1600" i="1" kern="100">
                              <a:effectLst/>
                              <a:latin typeface="+mj-lt"/>
                              <a:ea typeface="Aptos"/>
                              <a:cs typeface="Times New Roman" panose="02020603050405020304" pitchFamily="18" charset="0"/>
                            </a:rPr>
                            <m:t>𝑥</m:t>
                          </m:r>
                        </m:e>
                      </m:d>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𝐶</m:t>
                      </m:r>
                      <m:d>
                        <m:dPr>
                          <m:ctrlPr>
                            <a:rPr lang="en-US" sz="1600" i="1" kern="100">
                              <a:effectLst/>
                              <a:latin typeface="+mj-lt"/>
                              <a:ea typeface="Aptos"/>
                              <a:cs typeface="Times New Roman" panose="02020603050405020304" pitchFamily="18" charset="0"/>
                            </a:rPr>
                          </m:ctrlPr>
                        </m:dPr>
                        <m:e>
                          <m:r>
                            <a:rPr lang="en-US" sz="1600" i="1" kern="100">
                              <a:effectLst/>
                              <a:latin typeface="+mj-lt"/>
                              <a:ea typeface="Aptos"/>
                              <a:cs typeface="Times New Roman" panose="02020603050405020304" pitchFamily="18" charset="0"/>
                            </a:rPr>
                            <m:t>𝑥</m:t>
                          </m:r>
                        </m:e>
                      </m:d>
                      <m:r>
                        <a:rPr lang="en-US" sz="1600" kern="100">
                          <a:effectLst/>
                          <a:latin typeface="+mj-lt"/>
                          <a:ea typeface="Aptos"/>
                          <a:cs typeface="Times New Roman" panose="02020603050405020304" pitchFamily="18" charset="0"/>
                        </a:rPr>
                        <m:t>=1500</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r>
                        <a:rPr lang="en-US" sz="1600" i="1" kern="100">
                          <a:effectLst/>
                          <a:latin typeface="+mj-lt"/>
                          <a:ea typeface="Aptos"/>
                          <a:cs typeface="Times New Roman" panose="02020603050405020304" pitchFamily="18" charset="0"/>
                        </a:rPr>
                        <m:t>−</m:t>
                      </m:r>
                      <m:d>
                        <m:dPr>
                          <m:ctrlPr>
                            <a:rPr lang="en-US" sz="1600" i="1" kern="100">
                              <a:effectLst/>
                              <a:latin typeface="+mj-lt"/>
                              <a:ea typeface="Aptos"/>
                              <a:cs typeface="Times New Roman" panose="02020603050405020304" pitchFamily="18" charset="0"/>
                            </a:rPr>
                          </m:ctrlPr>
                        </m:dPr>
                        <m:e>
                          <m:r>
                            <a:rPr lang="en-US" sz="1600" kern="100">
                              <a:effectLst/>
                              <a:latin typeface="+mj-lt"/>
                              <a:ea typeface="Aptos"/>
                              <a:cs typeface="Times New Roman" panose="02020603050405020304" pitchFamily="18" charset="0"/>
                            </a:rPr>
                            <m:t>18000+500</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1,6</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r>
                            <a:rPr lang="en-US" sz="1600" kern="100">
                              <a:effectLst/>
                              <a:latin typeface="+mj-lt"/>
                              <a:ea typeface="Aptos"/>
                              <a:cs typeface="Times New Roman" panose="02020603050405020304" pitchFamily="18" charset="0"/>
                            </a:rPr>
                            <m:t>+0,004</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3</m:t>
                              </m:r>
                            </m:sup>
                          </m:sSup>
                        </m:e>
                      </m:d>
                    </m:oMath>
                  </m:oMathPara>
                </a14:m>
                <a:endParaRPr lang="en-US" sz="1600" kern="100">
                  <a:effectLst/>
                  <a:latin typeface="+mj-lt"/>
                  <a:ea typeface="Aptos"/>
                  <a:cs typeface="Times New Roman" panose="02020603050405020304" pitchFamily="18" charset="0"/>
                </a:endParaRPr>
              </a:p>
              <a:p>
                <a:pPr>
                  <a:lnSpc>
                    <a:spcPct val="150000"/>
                  </a:lnSpc>
                </a:pPr>
                <a:r>
                  <a:rPr lang="en-US" sz="1600" kern="100" smtClean="0">
                    <a:effectLst/>
                    <a:ea typeface="Aptos"/>
                    <a:cs typeface="Times New Roman" panose="02020603050405020304" pitchFamily="18" charset="0"/>
                  </a:rPr>
                  <a:t> 		   	  </a:t>
                </a:r>
                <a14:m>
                  <m:oMath xmlns:m="http://schemas.openxmlformats.org/officeDocument/2006/math">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18000+1000</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1,4</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0,004</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3</m:t>
                        </m:r>
                      </m:sup>
                    </m:sSup>
                  </m:oMath>
                </a14:m>
                <a:endParaRPr lang="en-US" sz="1600" kern="100">
                  <a:effectLst/>
                  <a:latin typeface="+mj-lt"/>
                  <a:ea typeface="Aptos"/>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82880" y="2618828"/>
                <a:ext cx="8778240" cy="2430730"/>
              </a:xfrm>
              <a:prstGeom prst="rect">
                <a:avLst/>
              </a:prstGeom>
              <a:blipFill>
                <a:blip r:embed="rId4"/>
                <a:stretch>
                  <a:fillRect l="-347"/>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8173941" y="2063026"/>
            <a:ext cx="787179" cy="1111603"/>
          </a:xfrm>
          <a:prstGeom prst="rect">
            <a:avLst/>
          </a:prstGeom>
        </p:spPr>
      </p:pic>
    </p:spTree>
    <p:extLst>
      <p:ext uri="{BB962C8B-B14F-4D97-AF65-F5344CB8AC3E}">
        <p14:creationId xmlns:p14="http://schemas.microsoft.com/office/powerpoint/2010/main" val="33686348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Shape 666"/>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Rectangle 10"/>
              <p:cNvSpPr/>
              <p:nvPr/>
            </p:nvSpPr>
            <p:spPr>
              <a:xfrm>
                <a:off x="182880" y="89296"/>
                <a:ext cx="877824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smtClean="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Bài 2.10 </a:t>
                </a:r>
                <a:r>
                  <a:rPr kumimoji="0" lang="fr-FR" sz="1600" b="1" i="0" u="none" strike="noStrike" kern="0" cap="none" spc="0" normalizeH="0" baseline="0" noProof="0">
                    <a:ln>
                      <a:noFill/>
                    </a:ln>
                    <a:solidFill>
                      <a:srgbClr val="D51460"/>
                    </a:solidFill>
                    <a:effectLst/>
                    <a:uLnTx/>
                    <a:uFillTx/>
                    <a:latin typeface="Arial"/>
                    <a:ea typeface="Calibri" panose="020F0502020204030204" pitchFamily="34" charset="0"/>
                    <a:cs typeface="Times New Roman" panose="02020603050405020304" pitchFamily="18" charset="0"/>
                    <a:sym typeface="Arial"/>
                  </a:rPr>
                  <a:t>(SGK – tr.43)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 sử </a:t>
                </a:r>
                <a14:m>
                  <m:oMath xmlns:m="http://schemas.openxmlformats.org/officeDocument/2006/math">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18</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000</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sSup>
                      <m:sSupPr>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0</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004</m:t>
                    </m:r>
                    <m:sSup>
                      <m:sSupPr>
                        <m:ctrlP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oMath>
                </a14:m>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nghìn đồng) là hàm chi phí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và</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14:m>
                  <m:oMath xmlns:m="http://schemas.openxmlformats.org/officeDocument/2006/math">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𝑝</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1</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 </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500</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3</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𝑥</m:t>
                    </m:r>
                  </m:oMath>
                </a14:m>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(nghìn đồng) là hàm cầu của </a:t>
                </a:r>
                <a14:m>
                  <m:oMath xmlns:m="http://schemas.openxmlformats.org/officeDocument/2006/math">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oMath>
                </a14:m>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đơn vị một loại hàng hoá nào đó</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 Tìm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công thức của hàm lợi nhuận </a:t>
                </a:r>
                <a14:m>
                  <m:oMath xmlns:m="http://schemas.openxmlformats.org/officeDocument/2006/math">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biết rằng hàm lợi nhuận bằng hiệu của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hàm</a:t>
                </a:r>
                <a:r>
                  <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doanh </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thu và hàm chi phí</a:t>
                </a: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Tìm mức sản xuất </a:t>
                </a:r>
                <a14:m>
                  <m:oMath xmlns:m="http://schemas.openxmlformats.org/officeDocument/2006/math">
                    <m: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oMath>
                </a14:m>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để lợi nhuận thu được là lớn nhất.</a:t>
                </a:r>
                <a:endParaRPr kumimoji="0" lang="en-US"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82880" y="89296"/>
                <a:ext cx="8778240" cy="1938992"/>
              </a:xfrm>
              <a:prstGeom prst="rect">
                <a:avLst/>
              </a:prstGeom>
              <a:blipFill>
                <a:blip r:embed="rId3"/>
                <a:stretch>
                  <a:fillRect l="-347" r="-347" b="-943"/>
                </a:stretch>
              </a:blipFill>
            </p:spPr>
            <p:txBody>
              <a:bodyPr/>
              <a:lstStyle/>
              <a:p>
                <a:r>
                  <a:rPr lang="en-US">
                    <a:noFill/>
                  </a:rPr>
                  <a:t> </a:t>
                </a:r>
              </a:p>
            </p:txBody>
          </p:sp>
        </mc:Fallback>
      </mc:AlternateContent>
      <p:sp>
        <p:nvSpPr>
          <p:cNvPr id="7" name="Rectangle 6"/>
          <p:cNvSpPr/>
          <p:nvPr/>
        </p:nvSpPr>
        <p:spPr>
          <a:xfrm>
            <a:off x="182880" y="2145516"/>
            <a:ext cx="69762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6" name="Rectangle 5"/>
              <p:cNvSpPr/>
              <p:nvPr/>
            </p:nvSpPr>
            <p:spPr>
              <a:xfrm>
                <a:off x="182880" y="2650631"/>
                <a:ext cx="8778240" cy="2229265"/>
              </a:xfrm>
              <a:prstGeom prst="rect">
                <a:avLst/>
              </a:prstGeom>
            </p:spPr>
            <p:txBody>
              <a:bodyPr wrap="square">
                <a:spAutoFit/>
              </a:bodyPr>
              <a:lstStyle/>
              <a:p>
                <a:pPr algn="just">
                  <a:lnSpc>
                    <a:spcPct val="175000"/>
                  </a:lnSpc>
                </a:pPr>
                <a:r>
                  <a:rPr lang="en-US" sz="1600" kern="100">
                    <a:latin typeface="+mj-lt"/>
                    <a:ea typeface="Georgia" panose="02040502050405020303" pitchFamily="18" charset="0"/>
                    <a:cs typeface="Times New Roman" panose="02020603050405020304" pitchFamily="18" charset="0"/>
                  </a:rPr>
                  <a:t>b) Điểm tối đa hoá lợi nhuận là điểm mà tại đó doanh thu biên bằng với chi phí biên, tức là </a:t>
                </a:r>
                <a14:m>
                  <m:oMath xmlns:m="http://schemas.openxmlformats.org/officeDocument/2006/math">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𝑅</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𝐶</m:t>
                        </m:r>
                      </m:e>
                      <m:sup>
                        <m:r>
                          <a:rPr lang="en-US" sz="1600" i="1" kern="100">
                            <a:effectLst/>
                            <a:latin typeface="+mj-lt"/>
                            <a:ea typeface="Aptos"/>
                            <a:cs typeface="Times New Roman" panose="02020603050405020304" pitchFamily="18" charset="0"/>
                          </a:rPr>
                          <m:t>′</m:t>
                        </m:r>
                      </m:sup>
                    </m:sSup>
                    <m:r>
                      <a:rPr lang="en-US" sz="1600"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oMath>
                </a14:m>
                <a:r>
                  <a:rPr lang="en-US" sz="1600" kern="100">
                    <a:effectLst/>
                    <a:latin typeface="+mj-lt"/>
                    <a:ea typeface="Georgia" panose="02040502050405020303" pitchFamily="18" charset="0"/>
                    <a:cs typeface="Times New Roman" panose="02020603050405020304" pitchFamily="18" charset="0"/>
                  </a:rPr>
                  <a:t>. </a:t>
                </a:r>
                <a:endParaRPr lang="en-US" sz="1600" kern="100" smtClean="0">
                  <a:effectLst/>
                  <a:latin typeface="+mj-lt"/>
                  <a:ea typeface="Georgia" panose="02040502050405020303" pitchFamily="18" charset="0"/>
                  <a:cs typeface="Times New Roman" panose="02020603050405020304" pitchFamily="18" charset="0"/>
                </a:endParaRPr>
              </a:p>
              <a:p>
                <a:pPr algn="just">
                  <a:lnSpc>
                    <a:spcPct val="175000"/>
                  </a:lnSpc>
                </a:pPr>
                <a:r>
                  <a:rPr lang="en-US" sz="1600" kern="100" smtClean="0">
                    <a:effectLst/>
                    <a:latin typeface="+mj-lt"/>
                    <a:ea typeface="Georgia" panose="02040502050405020303" pitchFamily="18" charset="0"/>
                    <a:cs typeface="Times New Roman" panose="02020603050405020304" pitchFamily="18" charset="0"/>
                  </a:rPr>
                  <a:t>Do </a:t>
                </a:r>
                <a:r>
                  <a:rPr lang="en-US" sz="1600" kern="100">
                    <a:effectLst/>
                    <a:latin typeface="+mj-lt"/>
                    <a:ea typeface="Georgia" panose="02040502050405020303" pitchFamily="18" charset="0"/>
                    <a:cs typeface="Times New Roman" panose="02020603050405020304" pitchFamily="18" charset="0"/>
                  </a:rPr>
                  <a:t>đó ta có</a:t>
                </a:r>
                <a:endParaRPr lang="en-US" sz="1600" kern="100">
                  <a:effectLst/>
                  <a:latin typeface="+mj-lt"/>
                  <a:ea typeface="Aptos"/>
                  <a:cs typeface="Times New Roman" panose="02020603050405020304" pitchFamily="18" charset="0"/>
                </a:endParaRPr>
              </a:p>
              <a:p>
                <a:pPr algn="just">
                  <a:lnSpc>
                    <a:spcPct val="175000"/>
                  </a:lnSpc>
                </a:pPr>
                <a14:m>
                  <m:oMathPara xmlns:m="http://schemas.openxmlformats.org/officeDocument/2006/math">
                    <m:oMathParaPr>
                      <m:jc m:val="centerGroup"/>
                    </m:oMathParaPr>
                    <m:oMath xmlns:m="http://schemas.openxmlformats.org/officeDocument/2006/math">
                      <m:r>
                        <a:rPr lang="en-US" sz="1600" kern="100">
                          <a:effectLst/>
                          <a:latin typeface="+mj-lt"/>
                          <a:ea typeface="Aptos"/>
                          <a:cs typeface="Times New Roman" panose="02020603050405020304" pitchFamily="18" charset="0"/>
                        </a:rPr>
                        <m:t>1500</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6</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500</m:t>
                      </m:r>
                      <m:r>
                        <a:rPr lang="en-US" sz="1600" i="1"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3</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2</m:t>
                      </m:r>
                      <m:r>
                        <a:rPr lang="en-US" sz="1600" i="1" kern="100">
                          <a:effectLst/>
                          <a:latin typeface="+mj-lt"/>
                          <a:ea typeface="Aptos"/>
                          <a:cs typeface="Times New Roman" panose="02020603050405020304" pitchFamily="18" charset="0"/>
                        </a:rPr>
                        <m:t>𝑥</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0</m:t>
                      </m:r>
                      <m:r>
                        <a:rPr lang="en-US" sz="1600" kern="100">
                          <a:effectLst/>
                          <a:latin typeface="+mj-lt"/>
                          <a:ea typeface="Aptos"/>
                          <a:cs typeface="Times New Roman" panose="02020603050405020304" pitchFamily="18" charset="0"/>
                        </a:rPr>
                        <m:t>,</m:t>
                      </m:r>
                      <m:r>
                        <a:rPr lang="en-US" sz="1600" kern="100">
                          <a:effectLst/>
                          <a:latin typeface="+mj-lt"/>
                          <a:ea typeface="Aptos"/>
                          <a:cs typeface="Times New Roman" panose="02020603050405020304" pitchFamily="18" charset="0"/>
                        </a:rPr>
                        <m:t>012</m:t>
                      </m:r>
                      <m:sSup>
                        <m:sSupPr>
                          <m:ctrlPr>
                            <a:rPr lang="en-US" sz="1600" i="1" kern="100">
                              <a:effectLst/>
                              <a:latin typeface="+mj-lt"/>
                              <a:ea typeface="Aptos"/>
                              <a:cs typeface="Times New Roman" panose="02020603050405020304" pitchFamily="18" charset="0"/>
                            </a:rPr>
                          </m:ctrlPr>
                        </m:sSupPr>
                        <m:e>
                          <m:r>
                            <a:rPr lang="en-US" sz="1600" i="1" kern="100">
                              <a:effectLst/>
                              <a:latin typeface="+mj-lt"/>
                              <a:ea typeface="Aptos"/>
                              <a:cs typeface="Times New Roman" panose="02020603050405020304" pitchFamily="18" charset="0"/>
                            </a:rPr>
                            <m:t>𝑥</m:t>
                          </m:r>
                        </m:e>
                        <m:sup>
                          <m:r>
                            <a:rPr lang="en-US" sz="1600" kern="100">
                              <a:effectLst/>
                              <a:latin typeface="+mj-lt"/>
                              <a:ea typeface="Aptos"/>
                              <a:cs typeface="Times New Roman" panose="02020603050405020304" pitchFamily="18" charset="0"/>
                            </a:rPr>
                            <m:t>2</m:t>
                          </m:r>
                        </m:sup>
                      </m:sSup>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𝑥</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194</m:t>
                      </m:r>
                      <m:r>
                        <a:rPr lang="en-US" sz="1600" i="1" kern="100">
                          <a:effectLst/>
                          <a:latin typeface="+mj-lt"/>
                          <a:ea typeface="Aptos"/>
                          <a:cs typeface="Times New Roman" panose="02020603050405020304" pitchFamily="18" charset="0"/>
                        </a:rPr>
                        <m:t>,</m:t>
                      </m:r>
                      <m:r>
                        <a:rPr lang="en-US" sz="1600" i="1" kern="100">
                          <a:effectLst/>
                          <a:latin typeface="+mj-lt"/>
                          <a:ea typeface="Aptos"/>
                          <a:cs typeface="Times New Roman" panose="02020603050405020304" pitchFamily="18" charset="0"/>
                        </a:rPr>
                        <m:t>69</m:t>
                      </m:r>
                      <m:r>
                        <a:rPr lang="en-US" sz="1600" i="1" kern="100">
                          <a:effectLst/>
                          <a:latin typeface="+mj-lt"/>
                          <a:ea typeface="Aptos"/>
                          <a:cs typeface="Times New Roman" panose="02020603050405020304" pitchFamily="18" charset="0"/>
                        </a:rPr>
                        <m:t>.</m:t>
                      </m:r>
                    </m:oMath>
                  </m:oMathPara>
                </a14:m>
                <a:endParaRPr lang="en-US" sz="1600" kern="100">
                  <a:effectLst/>
                  <a:latin typeface="+mj-lt"/>
                  <a:ea typeface="Aptos"/>
                  <a:cs typeface="Times New Roman" panose="02020603050405020304" pitchFamily="18" charset="0"/>
                </a:endParaRPr>
              </a:p>
              <a:p>
                <a:pPr algn="just">
                  <a:lnSpc>
                    <a:spcPct val="175000"/>
                  </a:lnSpc>
                </a:pPr>
                <a:r>
                  <a:rPr lang="en-US" sz="1600" kern="100">
                    <a:effectLst/>
                    <a:latin typeface="+mj-lt"/>
                    <a:ea typeface="Malgun Gothic" panose="020B0503020000020004" pitchFamily="34" charset="-127"/>
                    <a:cs typeface="Times New Roman" panose="02020603050405020304" pitchFamily="18" charset="0"/>
                  </a:rPr>
                  <a:t>Do đó để lợi nhuận thu được là lớn nhất thì mức sản xuất là </a:t>
                </a:r>
                <a14:m>
                  <m:oMath xmlns:m="http://schemas.openxmlformats.org/officeDocument/2006/math">
                    <m:r>
                      <a:rPr lang="en-US" sz="1600" i="1" kern="100" smtClean="0">
                        <a:effectLst/>
                        <a:latin typeface="Cambria Math" panose="02040503050406030204" pitchFamily="18" charset="0"/>
                        <a:ea typeface="Malgun Gothic" panose="020B0503020000020004" pitchFamily="34" charset="-127"/>
                        <a:cs typeface="Times New Roman" panose="02020603050405020304" pitchFamily="18" charset="0"/>
                      </a:rPr>
                      <m:t>195</m:t>
                    </m:r>
                  </m:oMath>
                </a14:m>
                <a:r>
                  <a:rPr lang="en-US" sz="1600" kern="100">
                    <a:effectLst/>
                    <a:latin typeface="+mj-lt"/>
                    <a:ea typeface="Malgun Gothic" panose="020B0503020000020004" pitchFamily="34" charset="-127"/>
                    <a:cs typeface="Times New Roman" panose="02020603050405020304" pitchFamily="18" charset="0"/>
                  </a:rPr>
                  <a:t> đơn vị  hàng hóa.</a:t>
                </a:r>
                <a:endParaRPr lang="en-US" sz="1600" kern="100">
                  <a:effectLst/>
                  <a:latin typeface="+mj-lt"/>
                  <a:ea typeface="Aptos"/>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82880" y="2650631"/>
                <a:ext cx="8778240" cy="2229265"/>
              </a:xfrm>
              <a:prstGeom prst="rect">
                <a:avLst/>
              </a:prstGeom>
              <a:blipFill>
                <a:blip r:embed="rId4"/>
                <a:stretch>
                  <a:fillRect l="-347" r="-347" b="-2732"/>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8415919" y="1714172"/>
            <a:ext cx="545201" cy="769898"/>
          </a:xfrm>
          <a:prstGeom prst="rect">
            <a:avLst/>
          </a:prstGeom>
        </p:spPr>
      </p:pic>
    </p:spTree>
    <p:extLst>
      <p:ext uri="{BB962C8B-B14F-4D97-AF65-F5344CB8AC3E}">
        <p14:creationId xmlns:p14="http://schemas.microsoft.com/office/powerpoint/2010/main" val="2885280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up)">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37" name="Rectangle 36"/>
          <p:cNvSpPr/>
          <p:nvPr/>
        </p:nvSpPr>
        <p:spPr>
          <a:xfrm>
            <a:off x="3836595" y="1670086"/>
            <a:ext cx="4456620" cy="2462213"/>
          </a:xfrm>
          <a:prstGeom prst="rect">
            <a:avLst/>
          </a:prstGeom>
        </p:spPr>
        <p:txBody>
          <a:bodyPr wrap="square">
            <a:spAutoFit/>
          </a:bodyPr>
          <a:lstStyle/>
          <a:p>
            <a:pPr marL="257175" indent="-257175" algn="just" defTabSz="685800">
              <a:lnSpc>
                <a:spcPct val="150000"/>
              </a:lnSpc>
              <a:spcBef>
                <a:spcPts val="1200"/>
              </a:spcBef>
              <a:spcAft>
                <a:spcPts val="1200"/>
              </a:spcAft>
              <a:buFont typeface="Wingdings" panose="05000000000000000000" pitchFamily="2" charset="2"/>
              <a:buChar char="q"/>
            </a:pPr>
            <a:r>
              <a:rPr lang="vi-VN" sz="1900" kern="100">
                <a:ea typeface="Calibri" panose="020F0502020204030204" pitchFamily="34" charset="0"/>
                <a:cs typeface="Times New Roman" panose="02020603050405020304" pitchFamily="18" charset="0"/>
              </a:rPr>
              <a:t>Ghi nhớ kiến thức trong bài</a:t>
            </a:r>
            <a:r>
              <a:rPr lang="en-US" sz="1900" kern="100">
                <a:ea typeface="Calibri" panose="020F0502020204030204" pitchFamily="34" charset="0"/>
                <a:cs typeface="Times New Roman" panose="02020603050405020304" pitchFamily="18" charset="0"/>
              </a:rPr>
              <a:t>.</a:t>
            </a:r>
            <a:endParaRPr lang="vi-VN" sz="1900" kern="100">
              <a:ea typeface="Calibri" panose="020F0502020204030204" pitchFamily="34" charset="0"/>
              <a:cs typeface="Times New Roman" panose="02020603050405020304" pitchFamily="18" charset="0"/>
            </a:endParaRPr>
          </a:p>
          <a:p>
            <a:pPr marL="257175" indent="-257175" algn="just" defTabSz="685800">
              <a:lnSpc>
                <a:spcPct val="150000"/>
              </a:lnSpc>
              <a:spcBef>
                <a:spcPts val="1200"/>
              </a:spcBef>
              <a:spcAft>
                <a:spcPts val="1200"/>
              </a:spcAft>
              <a:buFont typeface="Wingdings" panose="05000000000000000000" pitchFamily="2" charset="2"/>
              <a:buChar char="q"/>
            </a:pPr>
            <a:r>
              <a:rPr lang="vi-VN" sz="1900" kern="100">
                <a:ea typeface="Calibri" panose="020F0502020204030204" pitchFamily="34" charset="0"/>
                <a:cs typeface="Times New Roman" panose="02020603050405020304" pitchFamily="18" charset="0"/>
              </a:rPr>
              <a:t>Hoàn thành bài tập trong SBT</a:t>
            </a:r>
            <a:r>
              <a:rPr lang="en-US" sz="1900" kern="100">
                <a:ea typeface="Calibri" panose="020F0502020204030204" pitchFamily="34" charset="0"/>
                <a:cs typeface="Times New Roman" panose="02020603050405020304" pitchFamily="18" charset="0"/>
              </a:rPr>
              <a:t>.</a:t>
            </a:r>
            <a:endParaRPr lang="vi-VN" sz="1900" kern="100">
              <a:ea typeface="Calibri" panose="020F0502020204030204" pitchFamily="34" charset="0"/>
              <a:cs typeface="Times New Roman" panose="02020603050405020304" pitchFamily="18" charset="0"/>
            </a:endParaRPr>
          </a:p>
          <a:p>
            <a:pPr marL="257175" indent="-257175" algn="just" defTabSz="685800">
              <a:lnSpc>
                <a:spcPct val="150000"/>
              </a:lnSpc>
              <a:spcBef>
                <a:spcPts val="1200"/>
              </a:spcBef>
              <a:spcAft>
                <a:spcPts val="1200"/>
              </a:spcAft>
              <a:buFont typeface="Wingdings" panose="05000000000000000000" pitchFamily="2" charset="2"/>
              <a:buChar char="q"/>
            </a:pPr>
            <a:r>
              <a:rPr lang="vi-VN" sz="1900" kern="100">
                <a:ea typeface="Calibri" panose="020F0502020204030204" pitchFamily="34" charset="0"/>
                <a:cs typeface="Times New Roman" panose="02020603050405020304" pitchFamily="18" charset="0"/>
              </a:rPr>
              <a:t>Chuẩn bị bài sau </a:t>
            </a:r>
            <a:r>
              <a:rPr lang="vi-VN" sz="1900" b="1" i="1" kern="100" smtClean="0">
                <a:ea typeface="Calibri" panose="020F0502020204030204" pitchFamily="34" charset="0"/>
                <a:cs typeface="Times New Roman" panose="02020603050405020304" pitchFamily="18" charset="0"/>
              </a:rPr>
              <a:t>“Chuẩn </a:t>
            </a:r>
            <a:r>
              <a:rPr lang="vi-VN" sz="1900" b="1" i="1" kern="100">
                <a:ea typeface="Calibri" panose="020F0502020204030204" pitchFamily="34" charset="0"/>
                <a:cs typeface="Times New Roman" panose="02020603050405020304" pitchFamily="18" charset="0"/>
              </a:rPr>
              <a:t>bị bài tập cuối chuyên </a:t>
            </a:r>
            <a:r>
              <a:rPr lang="vi-VN" sz="1900" b="1" i="1" kern="100">
                <a:ea typeface="Calibri" panose="020F0502020204030204" pitchFamily="34" charset="0"/>
                <a:cs typeface="Times New Roman" panose="02020603050405020304" pitchFamily="18" charset="0"/>
              </a:rPr>
              <a:t>đề </a:t>
            </a:r>
            <a:r>
              <a:rPr lang="vi-VN" sz="1900" b="1" i="1" kern="100" smtClean="0">
                <a:ea typeface="Calibri" panose="020F0502020204030204" pitchFamily="34" charset="0"/>
                <a:cs typeface="Times New Roman" panose="02020603050405020304" pitchFamily="18" charset="0"/>
              </a:rPr>
              <a:t>2”</a:t>
            </a:r>
            <a:r>
              <a:rPr lang="en-US" sz="1900" b="1" i="1" kern="100">
                <a:ea typeface="Calibri" panose="020F0502020204030204" pitchFamily="34" charset="0"/>
                <a:cs typeface="Times New Roman" panose="02020603050405020304" pitchFamily="18" charset="0"/>
              </a:rPr>
              <a:t>.</a:t>
            </a:r>
            <a:endParaRPr lang="vi-VN" sz="1900" b="1" i="1" kern="100">
              <a:ea typeface="Calibri" panose="020F0502020204030204" pitchFamily="34" charset="0"/>
              <a:cs typeface="Times New Roman" panose="02020603050405020304" pitchFamily="18" charset="0"/>
            </a:endParaRPr>
          </a:p>
        </p:txBody>
      </p:sp>
      <p:sp>
        <p:nvSpPr>
          <p:cNvPr id="39" name="Rectangle 38"/>
          <p:cNvSpPr/>
          <p:nvPr/>
        </p:nvSpPr>
        <p:spPr>
          <a:xfrm>
            <a:off x="2285041" y="582189"/>
            <a:ext cx="4589718" cy="600164"/>
          </a:xfrm>
          <a:prstGeom prst="rect">
            <a:avLst/>
          </a:prstGeom>
        </p:spPr>
        <p:txBody>
          <a:bodyPr wrap="none">
            <a:spAutoFit/>
          </a:bodyPr>
          <a:lstStyle/>
          <a:p>
            <a:pPr algn="ctr">
              <a:buClr>
                <a:srgbClr val="143E63"/>
              </a:buClr>
              <a:buSzPts val="3000"/>
              <a:defRPr/>
            </a:pPr>
            <a:r>
              <a:rPr lang="vi-VN" sz="3300" b="1">
                <a:solidFill>
                  <a:schemeClr val="accent2"/>
                </a:solidFill>
                <a:sym typeface="Merriweather Sans"/>
              </a:rPr>
              <a:t>HƯỚNG DẪN VỀ NHÀ</a:t>
            </a:r>
          </a:p>
        </p:txBody>
      </p:sp>
      <p:pic>
        <p:nvPicPr>
          <p:cNvPr id="2" name="Picture 1"/>
          <p:cNvPicPr>
            <a:picLocks noChangeAspect="1"/>
          </p:cNvPicPr>
          <p:nvPr/>
        </p:nvPicPr>
        <p:blipFill>
          <a:blip r:embed="rId3"/>
          <a:stretch>
            <a:fillRect/>
          </a:stretch>
        </p:blipFill>
        <p:spPr>
          <a:xfrm>
            <a:off x="914357" y="1874442"/>
            <a:ext cx="2047416" cy="205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Rectangle 5"/>
          <p:cNvSpPr/>
          <p:nvPr/>
        </p:nvSpPr>
        <p:spPr>
          <a:xfrm>
            <a:off x="564543" y="4428877"/>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363842" y="267966"/>
            <a:ext cx="8438252" cy="4624341"/>
            <a:chOff x="363842" y="267966"/>
            <a:chExt cx="8438252" cy="4624341"/>
          </a:xfrm>
        </p:grpSpPr>
        <p:sp>
          <p:nvSpPr>
            <p:cNvPr id="31" name="Rectangle 30"/>
            <p:cNvSpPr/>
            <p:nvPr/>
          </p:nvSpPr>
          <p:spPr>
            <a:xfrm>
              <a:off x="363844" y="267966"/>
              <a:ext cx="8438250" cy="1131079"/>
            </a:xfrm>
            <a:prstGeom prst="rect">
              <a:avLst/>
            </a:prstGeom>
          </p:spPr>
          <p:txBody>
            <a:bodyPr wrap="square">
              <a:spAutoFit/>
            </a:bodyPr>
            <a:lstStyle/>
            <a:p>
              <a:pPr algn="just">
                <a:lnSpc>
                  <a:spcPct val="150000"/>
                </a:lnSpc>
                <a:buClr>
                  <a:schemeClr val="accent4">
                    <a:lumMod val="10000"/>
                  </a:schemeClr>
                </a:buClr>
              </a:pPr>
              <a:r>
                <a:rPr lang="vi-VN" sz="1500" b="1" kern="120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HĐ: </a:t>
              </a:r>
              <a:r>
                <a:rPr lang="vi-VN" sz="1500">
                  <a:latin typeface="+mn-lt"/>
                  <a:ea typeface="Calibri" panose="020F0502020204030204" pitchFamily="34" charset="0"/>
                  <a:cs typeface="Times New Roman" panose="02020603050405020304" pitchFamily="18" charset="0"/>
                </a:rPr>
                <a:t>Một người đánh cá đang ở trên thuyền (vị </a:t>
              </a:r>
              <a:r>
                <a:rPr lang="vi-VN" sz="1500">
                  <a:latin typeface="+mn-lt"/>
                  <a:ea typeface="Calibri" panose="020F0502020204030204" pitchFamily="34" charset="0"/>
                  <a:cs typeface="Times New Roman" panose="02020603050405020304" pitchFamily="18" charset="0"/>
                </a:rPr>
                <a:t>trí </a:t>
              </a:r>
              <a:r>
                <a:rPr lang="vi-VN" sz="1500" smtClean="0">
                  <a:latin typeface="+mn-lt"/>
                  <a:ea typeface="Calibri" panose="020F0502020204030204" pitchFamily="34" charset="0"/>
                  <a:cs typeface="Times New Roman" panose="02020603050405020304" pitchFamily="18" charset="0"/>
                </a:rPr>
                <a:t>A)</a:t>
              </a:r>
              <a:r>
                <a:rPr lang="en-US" sz="1500" smtClean="0">
                  <a:latin typeface="+mn-lt"/>
                  <a:ea typeface="Calibri" panose="020F0502020204030204" pitchFamily="34" charset="0"/>
                  <a:cs typeface="Times New Roman" panose="02020603050405020304" pitchFamily="18" charset="0"/>
                </a:rPr>
                <a:t> </a:t>
              </a:r>
              <a:r>
                <a:rPr lang="vi-VN" sz="1500" smtClean="0">
                  <a:latin typeface="+mn-lt"/>
                  <a:ea typeface="Calibri" panose="020F0502020204030204" pitchFamily="34" charset="0"/>
                  <a:cs typeface="Times New Roman" panose="02020603050405020304" pitchFamily="18" charset="0"/>
                </a:rPr>
                <a:t>cách </a:t>
              </a:r>
              <a:r>
                <a:rPr lang="vi-VN" sz="1500">
                  <a:latin typeface="+mn-lt"/>
                  <a:ea typeface="Calibri" panose="020F0502020204030204" pitchFamily="34" charset="0"/>
                  <a:cs typeface="Times New Roman" panose="02020603050405020304" pitchFamily="18" charset="0"/>
                </a:rPr>
                <a:t>bờ biển (điểm P) 2 km về phía đông </a:t>
              </a:r>
              <a:r>
                <a:rPr lang="vi-VN" sz="1500">
                  <a:latin typeface="+mn-lt"/>
                  <a:ea typeface="Calibri" panose="020F0502020204030204" pitchFamily="34" charset="0"/>
                  <a:cs typeface="Times New Roman" panose="02020603050405020304" pitchFamily="18" charset="0"/>
                </a:rPr>
                <a:t>trên </a:t>
              </a:r>
              <a:r>
                <a:rPr lang="vi-VN" sz="1500" smtClean="0">
                  <a:latin typeface="+mn-lt"/>
                  <a:ea typeface="Calibri" panose="020F0502020204030204" pitchFamily="34" charset="0"/>
                  <a:cs typeface="Times New Roman" panose="02020603050405020304" pitchFamily="18" charset="0"/>
                </a:rPr>
                <a:t>đường</a:t>
              </a:r>
              <a:r>
                <a:rPr lang="en-US" sz="1500" smtClean="0">
                  <a:latin typeface="+mn-lt"/>
                  <a:ea typeface="Calibri" panose="020F0502020204030204" pitchFamily="34" charset="0"/>
                  <a:cs typeface="Times New Roman" panose="02020603050405020304" pitchFamily="18" charset="0"/>
                </a:rPr>
                <a:t> </a:t>
              </a:r>
              <a:r>
                <a:rPr lang="vi-VN" sz="1500" smtClean="0">
                  <a:latin typeface="+mn-lt"/>
                  <a:ea typeface="Calibri" panose="020F0502020204030204" pitchFamily="34" charset="0"/>
                  <a:cs typeface="Times New Roman" panose="02020603050405020304" pitchFamily="18" charset="0"/>
                </a:rPr>
                <a:t>bờ </a:t>
              </a:r>
              <a:r>
                <a:rPr lang="vi-VN" sz="1500">
                  <a:latin typeface="+mn-lt"/>
                  <a:ea typeface="Calibri" panose="020F0502020204030204" pitchFamily="34" charset="0"/>
                  <a:cs typeface="Times New Roman" panose="02020603050405020304" pitchFamily="18" charset="0"/>
                </a:rPr>
                <a:t>biển thẳng theo phương bắc nam. Nhà anh </a:t>
              </a:r>
              <a:r>
                <a:rPr lang="vi-VN" sz="1500">
                  <a:latin typeface="+mn-lt"/>
                  <a:ea typeface="Calibri" panose="020F0502020204030204" pitchFamily="34" charset="0"/>
                  <a:cs typeface="Times New Roman" panose="02020603050405020304" pitchFamily="18" charset="0"/>
                </a:rPr>
                <a:t>ấy </a:t>
              </a:r>
              <a:r>
                <a:rPr lang="vi-VN" sz="1500" smtClean="0">
                  <a:latin typeface="+mn-lt"/>
                  <a:ea typeface="Calibri" panose="020F0502020204030204" pitchFamily="34" charset="0"/>
                  <a:cs typeface="Times New Roman" panose="02020603050405020304" pitchFamily="18" charset="0"/>
                </a:rPr>
                <a:t>nằm</a:t>
              </a:r>
              <a:r>
                <a:rPr lang="en-US" sz="1500" smtClean="0">
                  <a:latin typeface="+mn-lt"/>
                  <a:ea typeface="Calibri" panose="020F0502020204030204" pitchFamily="34" charset="0"/>
                  <a:cs typeface="Times New Roman" panose="02020603050405020304" pitchFamily="18" charset="0"/>
                </a:rPr>
                <a:t> </a:t>
              </a:r>
              <a:r>
                <a:rPr lang="vi-VN" sz="1500" smtClean="0">
                  <a:latin typeface="+mn-lt"/>
                  <a:ea typeface="Calibri" panose="020F0502020204030204" pitchFamily="34" charset="0"/>
                  <a:cs typeface="Times New Roman" panose="02020603050405020304" pitchFamily="18" charset="0"/>
                </a:rPr>
                <a:t>bên </a:t>
              </a:r>
              <a:r>
                <a:rPr lang="vi-VN" sz="1500">
                  <a:latin typeface="+mn-lt"/>
                  <a:ea typeface="Calibri" panose="020F0502020204030204" pitchFamily="34" charset="0"/>
                  <a:cs typeface="Times New Roman" panose="02020603050405020304" pitchFamily="18" charset="0"/>
                </a:rPr>
                <a:t>bờ biển, cách vị trí điểm P khoảng 6 km </a:t>
              </a:r>
              <a:r>
                <a:rPr lang="vi-VN" sz="1500">
                  <a:latin typeface="+mn-lt"/>
                  <a:ea typeface="Calibri" panose="020F0502020204030204" pitchFamily="34" charset="0"/>
                  <a:cs typeface="Times New Roman" panose="02020603050405020304" pitchFamily="18" charset="0"/>
                </a:rPr>
                <a:t>về </a:t>
              </a:r>
              <a:r>
                <a:rPr lang="vi-VN" sz="1500" smtClean="0">
                  <a:latin typeface="+mn-lt"/>
                  <a:ea typeface="Calibri" panose="020F0502020204030204" pitchFamily="34" charset="0"/>
                  <a:cs typeface="Times New Roman" panose="02020603050405020304" pitchFamily="18" charset="0"/>
                </a:rPr>
                <a:t>phía</a:t>
              </a:r>
              <a:r>
                <a:rPr lang="en-US" sz="1500" smtClean="0">
                  <a:latin typeface="+mn-lt"/>
                  <a:ea typeface="Calibri" panose="020F0502020204030204" pitchFamily="34" charset="0"/>
                  <a:cs typeface="Times New Roman" panose="02020603050405020304" pitchFamily="18" charset="0"/>
                </a:rPr>
                <a:t> </a:t>
              </a:r>
              <a:r>
                <a:rPr lang="vi-VN" sz="1500" smtClean="0">
                  <a:latin typeface="+mn-lt"/>
                  <a:ea typeface="Calibri" panose="020F0502020204030204" pitchFamily="34" charset="0"/>
                  <a:cs typeface="Times New Roman" panose="02020603050405020304" pitchFamily="18" charset="0"/>
                </a:rPr>
                <a:t>bắc</a:t>
              </a:r>
              <a:r>
                <a:rPr lang="vi-VN" sz="1500">
                  <a:latin typeface="+mn-lt"/>
                  <a:ea typeface="Calibri" panose="020F0502020204030204" pitchFamily="34" charset="0"/>
                  <a:cs typeface="Times New Roman" panose="02020603050405020304" pitchFamily="18" charset="0"/>
                </a:rPr>
                <a:t>. </a:t>
              </a:r>
              <a:endParaRPr lang="en-US" sz="1500" i="1">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166" y="1215099"/>
              <a:ext cx="2073635" cy="2834466"/>
            </a:xfrm>
            <a:prstGeom prst="rect">
              <a:avLst/>
            </a:prstGeom>
          </p:spPr>
        </p:pic>
        <p:sp>
          <p:nvSpPr>
            <p:cNvPr id="7" name="Rectangle 6"/>
            <p:cNvSpPr/>
            <p:nvPr/>
          </p:nvSpPr>
          <p:spPr>
            <a:xfrm>
              <a:off x="363843" y="1290198"/>
              <a:ext cx="5965395" cy="2862322"/>
            </a:xfrm>
            <a:prstGeom prst="rect">
              <a:avLst/>
            </a:prstGeom>
          </p:spPr>
          <p:txBody>
            <a:bodyPr wrap="square">
              <a:spAutoFit/>
            </a:bodyPr>
            <a:lstStyle/>
            <a:p>
              <a:pPr lvl="0" algn="just">
                <a:lnSpc>
                  <a:spcPct val="150000"/>
                </a:lnSpc>
                <a:buClr>
                  <a:srgbClr val="D9D9D9">
                    <a:lumMod val="10000"/>
                  </a:srgbClr>
                </a:buClr>
              </a:pPr>
              <a:r>
                <a:rPr lang="vi-VN" sz="1500">
                  <a:latin typeface="Arial" panose="020B0604020202020204" pitchFamily="34" charset="0"/>
                  <a:ea typeface="Calibri" panose="020F0502020204030204" pitchFamily="34" charset="0"/>
                  <a:cs typeface="Times New Roman" panose="02020603050405020304" pitchFamily="18" charset="0"/>
                </a:rPr>
                <a:t>Anh ấy có thể chèo thuyền với vận tốc 3 km/h và đi</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bộ với vận tốc 5 km/h (giả sử vận tốc của dòng nước là</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không đáng kể so với vận tốc mà người đánh cá chèo</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thuyền). Anh ấy dự kiến sẽ chèo thuyền thẳng đến</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một điểm Q đâu đó trên bờ biển về phía bắc điểm P,</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với 0 ≤ PQ ≤ 6 (km), rồi đi bộ quãng đường còn lại để</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về nhà. </a:t>
              </a:r>
              <a:endParaRPr lang="en-US" sz="1500">
                <a:ea typeface="Calibri" panose="020F0502020204030204" pitchFamily="34" charset="0"/>
                <a:cs typeface="Times New Roman" panose="02020603050405020304" pitchFamily="18" charset="0"/>
              </a:endParaRPr>
            </a:p>
            <a:p>
              <a:pPr lvl="0" algn="just">
                <a:lnSpc>
                  <a:spcPct val="150000"/>
                </a:lnSpc>
                <a:buClr>
                  <a:srgbClr val="D9D9D9">
                    <a:lumMod val="10000"/>
                  </a:srgbClr>
                </a:buClr>
              </a:pPr>
              <a:r>
                <a:rPr lang="vi-VN" sz="1500">
                  <a:latin typeface="Arial" panose="020B0604020202020204" pitchFamily="34" charset="0"/>
                  <a:ea typeface="Calibri" panose="020F0502020204030204" pitchFamily="34" charset="0"/>
                  <a:cs typeface="Times New Roman" panose="02020603050405020304" pitchFamily="18" charset="0"/>
                </a:rPr>
                <a:t>a) Hãy chọn các kí hiệu cho các đại lượng đã biết và</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đại lượng chưa biết trong bài toán trên.</a:t>
              </a:r>
              <a:endParaRPr lang="en-US" sz="1500">
                <a:ea typeface="Calibri" panose="020F0502020204030204" pitchFamily="34" charset="0"/>
                <a:cs typeface="Times New Roman" panose="02020603050405020304" pitchFamily="18" charset="0"/>
              </a:endParaRPr>
            </a:p>
            <a:p>
              <a:pPr lvl="0" algn="just">
                <a:lnSpc>
                  <a:spcPct val="150000"/>
                </a:lnSpc>
                <a:buClr>
                  <a:srgbClr val="D9D9D9">
                    <a:lumMod val="10000"/>
                  </a:srgbClr>
                </a:buClr>
              </a:pPr>
              <a:r>
                <a:rPr lang="vi-VN" sz="1500">
                  <a:latin typeface="Arial" panose="020B0604020202020204" pitchFamily="34" charset="0"/>
                  <a:ea typeface="Calibri" panose="020F0502020204030204" pitchFamily="34" charset="0"/>
                  <a:cs typeface="Times New Roman" panose="02020603050405020304" pitchFamily="18" charset="0"/>
                </a:rPr>
                <a:t>b) Tìm các mối quan hệ giữa các kí hiệu trong câu </a:t>
              </a:r>
              <a:r>
                <a:rPr lang="vi-VN" sz="1500">
                  <a:latin typeface="Arial" panose="020B0604020202020204" pitchFamily="34" charset="0"/>
                  <a:ea typeface="Calibri" panose="020F0502020204030204" pitchFamily="34" charset="0"/>
                  <a:cs typeface="Times New Roman" panose="02020603050405020304" pitchFamily="18" charset="0"/>
                </a:rPr>
                <a:t>a</a:t>
              </a:r>
              <a:r>
                <a:rPr lang="vi-VN" sz="1500" smtClean="0">
                  <a:latin typeface="Arial" panose="020B0604020202020204" pitchFamily="34" charset="0"/>
                  <a:ea typeface="Calibri" panose="020F0502020204030204" pitchFamily="34" charset="0"/>
                  <a:cs typeface="Times New Roman" panose="02020603050405020304" pitchFamily="18" charset="0"/>
                </a:rPr>
                <a:t>.</a:t>
              </a:r>
              <a:endParaRPr lang="en-US" sz="1500">
                <a:ea typeface="Calibri" panose="020F0502020204030204" pitchFamily="34" charset="0"/>
                <a:cs typeface="Times New Roman" panose="02020603050405020304" pitchFamily="18" charset="0"/>
              </a:endParaRPr>
            </a:p>
          </p:txBody>
        </p:sp>
        <p:sp>
          <p:nvSpPr>
            <p:cNvPr id="10" name="Rectangle 9"/>
            <p:cNvSpPr/>
            <p:nvPr/>
          </p:nvSpPr>
          <p:spPr>
            <a:xfrm>
              <a:off x="363842" y="4107477"/>
              <a:ext cx="8199713" cy="784830"/>
            </a:xfrm>
            <a:prstGeom prst="rect">
              <a:avLst/>
            </a:prstGeom>
          </p:spPr>
          <p:txBody>
            <a:bodyPr wrap="square">
              <a:spAutoFit/>
            </a:bodyPr>
            <a:lstStyle/>
            <a:p>
              <a:pPr lvl="0" algn="just">
                <a:lnSpc>
                  <a:spcPct val="150000"/>
                </a:lnSpc>
                <a:buClr>
                  <a:srgbClr val="D9D9D9">
                    <a:lumMod val="10000"/>
                  </a:srgbClr>
                </a:buClr>
              </a:pPr>
              <a:r>
                <a:rPr lang="vi-VN" sz="1500">
                  <a:latin typeface="Arial" panose="020B0604020202020204" pitchFamily="34" charset="0"/>
                  <a:ea typeface="Calibri" panose="020F0502020204030204" pitchFamily="34" charset="0"/>
                  <a:cs typeface="Times New Roman" panose="02020603050405020304" pitchFamily="18" charset="0"/>
                </a:rPr>
                <a:t>c) Nếu anh ấy chèo thuyền đến P</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rồi đi bộ về nhà thì</a:t>
              </a:r>
              <a:r>
                <a:rPr lang="en-US" sz="1500">
                  <a:ea typeface="Calibri" panose="020F0502020204030204" pitchFamily="34" charset="0"/>
                  <a:cs typeface="Times New Roman" panose="02020603050405020304" pitchFamily="18" charset="0"/>
                </a:rPr>
                <a:t> </a:t>
              </a:r>
              <a:r>
                <a:rPr lang="vi-VN" sz="1500">
                  <a:latin typeface="Arial" panose="020B0604020202020204" pitchFamily="34" charset="0"/>
                  <a:ea typeface="Calibri" panose="020F0502020204030204" pitchFamily="34" charset="0"/>
                  <a:cs typeface="Times New Roman" panose="02020603050405020304" pitchFamily="18" charset="0"/>
                </a:rPr>
                <a:t>hết bao nhiêu thời gian?</a:t>
              </a:r>
              <a:endParaRPr lang="en-US" sz="1500">
                <a:ea typeface="Calibri" panose="020F0502020204030204" pitchFamily="34" charset="0"/>
                <a:cs typeface="Times New Roman" panose="02020603050405020304" pitchFamily="18" charset="0"/>
              </a:endParaRPr>
            </a:p>
            <a:p>
              <a:pPr lvl="0" algn="just">
                <a:lnSpc>
                  <a:spcPct val="150000"/>
                </a:lnSpc>
                <a:buClr>
                  <a:srgbClr val="D9D9D9">
                    <a:lumMod val="10000"/>
                  </a:srgbClr>
                </a:buClr>
              </a:pPr>
              <a:r>
                <a:rPr lang="vi-VN" sz="1500">
                  <a:latin typeface="Arial" panose="020B0604020202020204" pitchFamily="34" charset="0"/>
                  <a:ea typeface="Calibri" panose="020F0502020204030204" pitchFamily="34" charset="0"/>
                  <a:cs typeface="Times New Roman" panose="02020603050405020304" pitchFamily="18" charset="0"/>
                </a:rPr>
                <a:t>d) Nếu anh ấy chèo thuyền đến điểm Q, rồi đi bộ về nhà thì hết bao nhiêu thời </a:t>
              </a:r>
              <a:r>
                <a:rPr lang="vi-VN" sz="1500">
                  <a:latin typeface="Arial" panose="020B0604020202020204" pitchFamily="34" charset="0"/>
                  <a:ea typeface="Calibri" panose="020F0502020204030204" pitchFamily="34" charset="0"/>
                  <a:cs typeface="Times New Roman" panose="02020603050405020304" pitchFamily="18" charset="0"/>
                </a:rPr>
                <a:t>gian</a:t>
              </a:r>
              <a:r>
                <a:rPr lang="vi-VN" sz="1500" smtClean="0">
                  <a:latin typeface="Arial" panose="020B0604020202020204" pitchFamily="34" charset="0"/>
                  <a:ea typeface="Calibri" panose="020F0502020204030204" pitchFamily="34" charset="0"/>
                  <a:cs typeface="Times New Roman" panose="02020603050405020304" pitchFamily="18" charset="0"/>
                </a:rPr>
                <a:t>?</a:t>
              </a:r>
              <a:endParaRPr lang="en-US" sz="1500">
                <a:ea typeface="Calibri" panose="020F0502020204030204" pitchFamily="34" charset="0"/>
                <a:cs typeface="Times New Roman" panose="02020603050405020304" pitchFamily="18" charset="0"/>
              </a:endParaRPr>
            </a:p>
          </p:txBody>
        </p:sp>
      </p:grpSp>
      <p:pic>
        <p:nvPicPr>
          <p:cNvPr id="14" name="Picture 13"/>
          <p:cNvPicPr>
            <a:picLocks noChangeAspect="1"/>
          </p:cNvPicPr>
          <p:nvPr/>
        </p:nvPicPr>
        <p:blipFill>
          <a:blip r:embed="rId4"/>
          <a:stretch>
            <a:fillRect/>
          </a:stretch>
        </p:blipFill>
        <p:spPr>
          <a:xfrm rot="19416393">
            <a:off x="8433357" y="4102107"/>
            <a:ext cx="1090645" cy="1186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125" name="Google Shape;431;p37"/>
          <p:cNvSpPr txBox="1">
            <a:spLocks/>
          </p:cNvSpPr>
          <p:nvPr/>
        </p:nvSpPr>
        <p:spPr>
          <a:xfrm>
            <a:off x="775967" y="477076"/>
            <a:ext cx="7477483" cy="21707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lvl="0">
              <a:lnSpc>
                <a:spcPct val="150000"/>
              </a:lnSpc>
              <a:buClr>
                <a:srgbClr val="3B2743"/>
              </a:buClr>
            </a:pPr>
            <a:r>
              <a:rPr lang="vi-VN" sz="4500" b="1">
                <a:solidFill>
                  <a:srgbClr val="3B2743"/>
                </a:solidFill>
                <a:latin typeface="Arial"/>
              </a:rPr>
              <a:t>CẢM ƠN TẤT CẢ CÁC EM</a:t>
            </a:r>
            <a:br>
              <a:rPr lang="vi-VN" sz="4500" b="1">
                <a:solidFill>
                  <a:srgbClr val="3B2743"/>
                </a:solidFill>
                <a:latin typeface="Arial"/>
              </a:rPr>
            </a:br>
            <a:r>
              <a:rPr lang="vi-VN" sz="4500" b="1">
                <a:solidFill>
                  <a:srgbClr val="3B2743"/>
                </a:solidFill>
                <a:latin typeface="Arial"/>
              </a:rPr>
              <a:t>ĐÃ THAM GIA TIẾT HỌC!</a:t>
            </a:r>
          </a:p>
        </p:txBody>
      </p:sp>
      <p:pic>
        <p:nvPicPr>
          <p:cNvPr id="2" name="Picture 1"/>
          <p:cNvPicPr>
            <a:picLocks noChangeAspect="1"/>
          </p:cNvPicPr>
          <p:nvPr/>
        </p:nvPicPr>
        <p:blipFill>
          <a:blip r:embed="rId3"/>
          <a:stretch>
            <a:fillRect/>
          </a:stretch>
        </p:blipFill>
        <p:spPr>
          <a:xfrm>
            <a:off x="447823" y="3378477"/>
            <a:ext cx="2316681" cy="1487553"/>
          </a:xfrm>
          <a:prstGeom prst="rect">
            <a:avLst/>
          </a:prstGeom>
        </p:spPr>
      </p:pic>
    </p:spTree>
    <p:extLst>
      <p:ext uri="{BB962C8B-B14F-4D97-AF65-F5344CB8AC3E}">
        <p14:creationId xmlns:p14="http://schemas.microsoft.com/office/powerpoint/2010/main" val="1429153091"/>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Rectangle 8"/>
          <p:cNvSpPr/>
          <p:nvPr/>
        </p:nvSpPr>
        <p:spPr>
          <a:xfrm>
            <a:off x="485031" y="459844"/>
            <a:ext cx="921853"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2" name="Rectangle 11"/>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a:stretch>
            <a:fillRect/>
          </a:stretch>
        </p:blipFill>
        <p:spPr>
          <a:xfrm rot="19416393">
            <a:off x="8433357" y="4102107"/>
            <a:ext cx="1090645" cy="118627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85031" y="1011051"/>
                <a:ext cx="8181892" cy="3762056"/>
              </a:xfrm>
              <a:prstGeom prst="rect">
                <a:avLst/>
              </a:prstGeom>
            </p:spPr>
            <p:txBody>
              <a:bodyPr wrap="square">
                <a:spAutoFit/>
              </a:bodyPr>
              <a:lstStyle/>
              <a:p>
                <a:pPr algn="just">
                  <a:lnSpc>
                    <a:spcPct val="170000"/>
                  </a:lnSpc>
                </a:pPr>
                <a:r>
                  <a:rPr lang="en-US" sz="1700" kern="100" smtClean="0">
                    <a:latin typeface="+mj-lt"/>
                    <a:ea typeface="Georgia" panose="02040502050405020303" pitchFamily="18" charset="0"/>
                    <a:cs typeface="Times New Roman" panose="02020603050405020304" pitchFamily="18" charset="0"/>
                  </a:rPr>
                  <a:t>a) Kí </a:t>
                </a:r>
                <a:r>
                  <a:rPr lang="en-US" sz="1700" kern="100">
                    <a:latin typeface="+mj-lt"/>
                    <a:ea typeface="Georgia" panose="02040502050405020303" pitchFamily="18" charset="0"/>
                    <a:cs typeface="Times New Roman" panose="02020603050405020304" pitchFamily="18" charset="0"/>
                  </a:rPr>
                  <a:t>hiệu </a:t>
                </a:r>
                <a14:m>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1</m:t>
                        </m:r>
                      </m:sub>
                    </m:sSub>
                  </m:oMath>
                </a14:m>
                <a:r>
                  <a:rPr lang="en-US" sz="1700" kern="100">
                    <a:effectLst/>
                    <a:latin typeface="+mj-lt"/>
                    <a:ea typeface="Georgia" panose="02040502050405020303" pitchFamily="18" charset="0"/>
                    <a:cs typeface="Times New Roman" panose="02020603050405020304" pitchFamily="18" charset="0"/>
                  </a:rPr>
                  <a:t> là quãng đường và vận tốc chèo thuyền của người đánh cá khi chèo </a:t>
                </a:r>
                <a:r>
                  <a:rPr lang="en-US" sz="1700" kern="100">
                    <a:effectLst/>
                    <a:latin typeface="+mj-lt"/>
                    <a:ea typeface="Georgia" panose="02040502050405020303" pitchFamily="18" charset="0"/>
                    <a:cs typeface="Times New Roman" panose="02020603050405020304" pitchFamily="18" charset="0"/>
                  </a:rPr>
                  <a:t>thuyền</a:t>
                </a:r>
                <a:r>
                  <a:rPr lang="en-US" sz="1700" kern="100" smtClean="0">
                    <a:effectLst/>
                    <a:latin typeface="+mj-lt"/>
                    <a:ea typeface="Georgia" panose="02040502050405020303" pitchFamily="18" charset="0"/>
                    <a:cs typeface="Times New Roman" panose="02020603050405020304" pitchFamily="18" charset="0"/>
                  </a:rPr>
                  <a:t>.</a:t>
                </a:r>
              </a:p>
              <a:p>
                <a:pPr algn="just">
                  <a:lnSpc>
                    <a:spcPct val="170000"/>
                  </a:lnSpc>
                </a:pPr>
                <a:r>
                  <a:rPr lang="en-US" sz="1700" kern="100" smtClean="0">
                    <a:effectLst/>
                    <a:latin typeface="+mj-lt"/>
                    <a:ea typeface="Georgia" panose="02040502050405020303" pitchFamily="18" charset="0"/>
                    <a:cs typeface="Times New Roman" panose="02020603050405020304" pitchFamily="18" charset="0"/>
                  </a:rPr>
                  <a:t>Kí </a:t>
                </a:r>
                <a:r>
                  <a:rPr lang="en-US" sz="1700" kern="100">
                    <a:effectLst/>
                    <a:latin typeface="+mj-lt"/>
                    <a:ea typeface="Georgia" panose="02040502050405020303" pitchFamily="18" charset="0"/>
                    <a:cs typeface="Times New Roman" panose="02020603050405020304" pitchFamily="18" charset="0"/>
                  </a:rPr>
                  <a:t>hiệu </a:t>
                </a:r>
                <a14:m>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2</m:t>
                        </m:r>
                      </m:sub>
                    </m:sSub>
                  </m:oMath>
                </a14:m>
                <a:r>
                  <a:rPr lang="en-US" sz="1700" kern="100">
                    <a:effectLst/>
                    <a:latin typeface="+mj-lt"/>
                    <a:ea typeface="Georgia" panose="02040502050405020303" pitchFamily="18" charset="0"/>
                    <a:cs typeface="Times New Roman" panose="02020603050405020304" pitchFamily="18" charset="0"/>
                  </a:rPr>
                  <a:t> là quãng đường và vận tốc của người đánh cá khi đi bộ dọc bờ biển.</a:t>
                </a:r>
                <a:endParaRPr lang="en-US" sz="1700" kern="100">
                  <a:effectLst/>
                  <a:latin typeface="+mj-lt"/>
                  <a:ea typeface="Aptos"/>
                  <a:cs typeface="Times New Roman" panose="02020603050405020304" pitchFamily="18" charset="0"/>
                </a:endParaRPr>
              </a:p>
              <a:p>
                <a:pPr algn="just">
                  <a:lnSpc>
                    <a:spcPct val="170000"/>
                  </a:lnSpc>
                </a:pPr>
                <a:r>
                  <a:rPr lang="en-US" sz="1700" kern="100">
                    <a:effectLst/>
                    <a:latin typeface="+mj-lt"/>
                    <a:ea typeface="Georgia" panose="02040502050405020303" pitchFamily="18" charset="0"/>
                    <a:cs typeface="Times New Roman" panose="02020603050405020304" pitchFamily="18" charset="0"/>
                  </a:rPr>
                  <a:t>Ta có </a:t>
                </a:r>
                <a14:m>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3</m:t>
                    </m:r>
                    <m:r>
                      <a:rPr lang="en-US" sz="1700" kern="100">
                        <a:effectLst/>
                        <a:latin typeface="+mj-lt"/>
                        <a:ea typeface="Aptos"/>
                        <a:cs typeface="Times New Roman" panose="02020603050405020304" pitchFamily="18" charset="0"/>
                      </a:rPr>
                      <m:t> </m:t>
                    </m:r>
                    <m:r>
                      <m:rPr>
                        <m:sty m:val="p"/>
                      </m:rPr>
                      <a:rPr lang="en-US" sz="1700" kern="100">
                        <a:effectLst/>
                        <a:latin typeface="+mj-lt"/>
                        <a:ea typeface="Aptos"/>
                        <a:cs typeface="Times New Roman" panose="02020603050405020304" pitchFamily="18" charset="0"/>
                      </a:rPr>
                      <m:t>km</m:t>
                    </m:r>
                    <m:r>
                      <a:rPr lang="en-US" sz="1700" kern="100">
                        <a:effectLst/>
                        <a:latin typeface="+mj-lt"/>
                        <a:ea typeface="Aptos"/>
                        <a:cs typeface="Times New Roman" panose="02020603050405020304" pitchFamily="18" charset="0"/>
                      </a:rPr>
                      <m:t>/</m:t>
                    </m:r>
                    <m:r>
                      <m:rPr>
                        <m:sty m:val="p"/>
                      </m:rPr>
                      <a:rPr lang="en-US" sz="1700" kern="100">
                        <a:effectLst/>
                        <a:latin typeface="+mj-lt"/>
                        <a:ea typeface="Aptos"/>
                        <a:cs typeface="Times New Roman" panose="02020603050405020304" pitchFamily="18" charset="0"/>
                      </a:rPr>
                      <m:t>h</m:t>
                    </m:r>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5</m:t>
                    </m:r>
                    <m:r>
                      <a:rPr lang="en-US" sz="1700" kern="100">
                        <a:effectLst/>
                        <a:latin typeface="+mj-lt"/>
                        <a:ea typeface="Aptos"/>
                        <a:cs typeface="Times New Roman" panose="02020603050405020304" pitchFamily="18" charset="0"/>
                      </a:rPr>
                      <m:t> </m:t>
                    </m:r>
                    <m:r>
                      <m:rPr>
                        <m:sty m:val="p"/>
                      </m:rPr>
                      <a:rPr lang="en-US" sz="1700" kern="100">
                        <a:effectLst/>
                        <a:latin typeface="+mj-lt"/>
                        <a:ea typeface="Aptos"/>
                        <a:cs typeface="Times New Roman" panose="02020603050405020304" pitchFamily="18" charset="0"/>
                      </a:rPr>
                      <m:t>km</m:t>
                    </m:r>
                    <m:r>
                      <a:rPr lang="en-US" sz="1700" kern="100">
                        <a:effectLst/>
                        <a:latin typeface="+mj-lt"/>
                        <a:ea typeface="Aptos"/>
                        <a:cs typeface="Times New Roman" panose="02020603050405020304" pitchFamily="18" charset="0"/>
                      </a:rPr>
                      <m:t>/</m:t>
                    </m:r>
                    <m:r>
                      <m:rPr>
                        <m:sty m:val="p"/>
                      </m:rPr>
                      <a:rPr lang="en-US" sz="1700" kern="100">
                        <a:effectLst/>
                        <a:latin typeface="+mj-lt"/>
                        <a:ea typeface="Aptos"/>
                        <a:cs typeface="Times New Roman" panose="02020603050405020304" pitchFamily="18" charset="0"/>
                      </a:rPr>
                      <m:t>h</m:t>
                    </m:r>
                  </m:oMath>
                </a14:m>
                <a:r>
                  <a:rPr lang="en-US" sz="1700" kern="100">
                    <a:effectLst/>
                    <a:latin typeface="+mj-lt"/>
                    <a:ea typeface="Georgia" panose="02040502050405020303" pitchFamily="18" charset="0"/>
                    <a:cs typeface="Times New Roman" panose="02020603050405020304" pitchFamily="18" charset="0"/>
                  </a:rPr>
                  <a:t>.</a:t>
                </a:r>
                <a:endParaRPr lang="en-US" sz="1700" kern="100">
                  <a:effectLst/>
                  <a:latin typeface="+mj-lt"/>
                  <a:ea typeface="Aptos"/>
                  <a:cs typeface="Times New Roman" panose="02020603050405020304" pitchFamily="18" charset="0"/>
                </a:endParaRPr>
              </a:p>
              <a:p>
                <a:pPr algn="just">
                  <a:lnSpc>
                    <a:spcPct val="170000"/>
                  </a:lnSpc>
                </a:pPr>
                <a:r>
                  <a:rPr lang="en-US" sz="1700" kern="100">
                    <a:effectLst/>
                    <a:latin typeface="+mj-lt"/>
                    <a:ea typeface="Georgia" panose="02040502050405020303" pitchFamily="18" charset="0"/>
                    <a:cs typeface="Times New Roman" panose="02020603050405020304" pitchFamily="18" charset="0"/>
                  </a:rPr>
                  <a:t>Kí hiệu </a:t>
                </a:r>
                <a14:m>
                  <m:oMath xmlns:m="http://schemas.openxmlformats.org/officeDocument/2006/math">
                    <m:r>
                      <a:rPr lang="en-US" sz="1700" i="1" kern="100">
                        <a:effectLst/>
                        <a:latin typeface="+mj-lt"/>
                        <a:ea typeface="Aptos"/>
                        <a:cs typeface="Times New Roman" panose="02020603050405020304" pitchFamily="18" charset="0"/>
                      </a:rPr>
                      <m:t>𝑃𝑄</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 </m:t>
                    </m:r>
                    <m:r>
                      <m:rPr>
                        <m:sty m:val="p"/>
                      </m:rPr>
                      <a:rPr lang="en-US" sz="1700" kern="100">
                        <a:effectLst/>
                        <a:latin typeface="+mj-lt"/>
                        <a:ea typeface="Aptos"/>
                        <a:cs typeface="Times New Roman" panose="02020603050405020304" pitchFamily="18" charset="0"/>
                      </a:rPr>
                      <m:t>km</m:t>
                    </m:r>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0</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6</m:t>
                    </m:r>
                    <m:r>
                      <a:rPr lang="en-US" sz="1700" kern="100">
                        <a:effectLst/>
                        <a:latin typeface="+mj-lt"/>
                        <a:ea typeface="Aptos"/>
                        <a:cs typeface="Times New Roman" panose="02020603050405020304" pitchFamily="18" charset="0"/>
                      </a:rPr>
                      <m:t>]</m:t>
                    </m:r>
                  </m:oMath>
                </a14:m>
                <a:r>
                  <a:rPr lang="en-US" sz="1700" kern="100">
                    <a:effectLst/>
                    <a:latin typeface="+mj-lt"/>
                    <a:ea typeface="Aptos"/>
                    <a:cs typeface="Times New Roman" panose="02020603050405020304" pitchFamily="18" charset="0"/>
                  </a:rPr>
                  <a:t>.</a:t>
                </a:r>
              </a:p>
              <a:p>
                <a:pPr algn="just">
                  <a:lnSpc>
                    <a:spcPct val="170000"/>
                  </a:lnSpc>
                </a:pPr>
                <a:r>
                  <a:rPr lang="en-US" sz="1700" kern="100">
                    <a:effectLst/>
                    <a:latin typeface="+mj-lt"/>
                    <a:ea typeface="Georgia" panose="02040502050405020303" pitchFamily="18" charset="0"/>
                    <a:cs typeface="Times New Roman" panose="02020603050405020304" pitchFamily="18" charset="0"/>
                  </a:rPr>
                  <a:t>b) Ta có </a:t>
                </a:r>
                <a14:m>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𝐵𝑄</m:t>
                    </m:r>
                    <m:r>
                      <a:rPr lang="en-US" sz="1700" kern="100">
                        <a:effectLst/>
                        <a:latin typeface="+mj-lt"/>
                        <a:ea typeface="Aptos"/>
                        <a:cs typeface="Times New Roman" panose="02020603050405020304" pitchFamily="18" charset="0"/>
                      </a:rPr>
                      <m:t>=</m:t>
                    </m:r>
                    <m:r>
                      <a:rPr lang="en-US" sz="1700" kern="100">
                        <a:effectLst/>
                        <a:latin typeface="+mj-lt"/>
                        <a:ea typeface="Aptos"/>
                        <a:cs typeface="Times New Roman" panose="02020603050405020304" pitchFamily="18" charset="0"/>
                      </a:rPr>
                      <m:t>6</m:t>
                    </m:r>
                    <m:r>
                      <a:rPr lang="en-US" sz="1700" i="1"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𝑥</m:t>
                    </m:r>
                    <m:r>
                      <a:rPr lang="en-US" sz="1700" kern="100">
                        <a:effectLst/>
                        <a:latin typeface="+mj-lt"/>
                        <a:ea typeface="Aptos"/>
                        <a:cs typeface="Times New Roman" panose="02020603050405020304" pitchFamily="18" charset="0"/>
                      </a:rPr>
                      <m:t>( </m:t>
                    </m:r>
                    <m:r>
                      <m:rPr>
                        <m:sty m:val="p"/>
                      </m:rPr>
                      <a:rPr lang="en-US" sz="1700" kern="100">
                        <a:effectLst/>
                        <a:latin typeface="+mj-lt"/>
                        <a:ea typeface="Aptos"/>
                        <a:cs typeface="Times New Roman" panose="02020603050405020304" pitchFamily="18" charset="0"/>
                      </a:rPr>
                      <m:t>km</m:t>
                    </m:r>
                    <m:r>
                      <a:rPr lang="en-US" sz="1700" kern="100">
                        <a:effectLst/>
                        <a:latin typeface="+mj-lt"/>
                        <a:ea typeface="Aptos"/>
                        <a:cs typeface="Times New Roman" panose="02020603050405020304" pitchFamily="18" charset="0"/>
                      </a:rPr>
                      <m:t>)</m:t>
                    </m:r>
                  </m:oMath>
                </a14:m>
                <a:r>
                  <a:rPr lang="en-US" sz="1700" kern="100">
                    <a:effectLst/>
                    <a:latin typeface="+mj-lt"/>
                    <a:ea typeface="Aptos"/>
                    <a:cs typeface="Times New Roman" panose="02020603050405020304" pitchFamily="18" charset="0"/>
                  </a:rPr>
                  <a:t>.</a:t>
                </a:r>
              </a:p>
              <a:p>
                <a:pPr algn="just">
                  <a:lnSpc>
                    <a:spcPct val="170000"/>
                  </a:lnSpc>
                </a:pPr>
                <a:r>
                  <a:rPr lang="en-US" sz="1700" kern="100">
                    <a:effectLst/>
                    <a:latin typeface="+mj-lt"/>
                    <a:ea typeface="Georgia" panose="02040502050405020303" pitchFamily="18" charset="0"/>
                    <a:cs typeface="Times New Roman" panose="02020603050405020304" pitchFamily="18" charset="0"/>
                  </a:rPr>
                  <a:t>Vì tam giác </a:t>
                </a:r>
                <a14:m>
                  <m:oMath xmlns:m="http://schemas.openxmlformats.org/officeDocument/2006/math">
                    <m:r>
                      <a:rPr lang="en-US" sz="1700" i="1" kern="100">
                        <a:effectLst/>
                        <a:latin typeface="+mj-lt"/>
                        <a:ea typeface="Aptos"/>
                        <a:cs typeface="Times New Roman" panose="02020603050405020304" pitchFamily="18" charset="0"/>
                      </a:rPr>
                      <m:t>𝐴𝑃𝑄</m:t>
                    </m:r>
                  </m:oMath>
                </a14:m>
                <a:r>
                  <a:rPr lang="en-US" sz="1700" kern="100">
                    <a:effectLst/>
                    <a:latin typeface="+mj-lt"/>
                    <a:ea typeface="Georgia" panose="02040502050405020303" pitchFamily="18" charset="0"/>
                    <a:cs typeface="Times New Roman" panose="02020603050405020304" pitchFamily="18" charset="0"/>
                  </a:rPr>
                  <a:t> vuông tại </a:t>
                </a:r>
                <a14:m>
                  <m:oMath xmlns:m="http://schemas.openxmlformats.org/officeDocument/2006/math">
                    <m:r>
                      <a:rPr lang="en-US" sz="1700" i="1" kern="100">
                        <a:effectLst/>
                        <a:latin typeface="+mj-lt"/>
                        <a:ea typeface="Aptos"/>
                        <a:cs typeface="Times New Roman" panose="02020603050405020304" pitchFamily="18" charset="0"/>
                      </a:rPr>
                      <m:t>𝑃</m:t>
                    </m:r>
                  </m:oMath>
                </a14:m>
                <a:r>
                  <a:rPr lang="en-US" sz="1700" kern="100">
                    <a:effectLst/>
                    <a:latin typeface="+mj-lt"/>
                    <a:ea typeface="Georgia" panose="02040502050405020303" pitchFamily="18" charset="0"/>
                    <a:cs typeface="Times New Roman" panose="02020603050405020304" pitchFamily="18" charset="0"/>
                  </a:rPr>
                  <a:t> nên</a:t>
                </a:r>
                <a:endParaRPr lang="en-US" sz="1700" kern="100">
                  <a:effectLst/>
                  <a:latin typeface="+mj-lt"/>
                  <a:ea typeface="Aptos"/>
                  <a:cs typeface="Times New Roman" panose="02020603050405020304" pitchFamily="18" charset="0"/>
                </a:endParaRPr>
              </a:p>
              <a:p>
                <a:pPr algn="just">
                  <a:lnSpc>
                    <a:spcPct val="170000"/>
                  </a:lnSpc>
                </a:pPr>
                <a14:m>
                  <m:oMathPara xmlns:m="http://schemas.openxmlformats.org/officeDocument/2006/math">
                    <m:oMathParaPr>
                      <m:jc m:val="centerGroup"/>
                    </m:oMathParaPr>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𝐴𝑄</m:t>
                      </m:r>
                      <m:r>
                        <a:rPr lang="en-US" sz="1700" kern="100">
                          <a:effectLst/>
                          <a:latin typeface="+mj-lt"/>
                          <a:ea typeface="Aptos"/>
                          <a:cs typeface="Times New Roman" panose="02020603050405020304" pitchFamily="18" charset="0"/>
                        </a:rPr>
                        <m:t>=</m:t>
                      </m:r>
                      <m:rad>
                        <m:radPr>
                          <m:degHide m:val="on"/>
                          <m:ctrlPr>
                            <a:rPr lang="en-US" sz="1700" i="1" kern="100">
                              <a:effectLst/>
                              <a:latin typeface="+mj-lt"/>
                              <a:ea typeface="Aptos"/>
                              <a:cs typeface="Times New Roman" panose="02020603050405020304" pitchFamily="18" charset="0"/>
                            </a:rPr>
                          </m:ctrlPr>
                        </m:radPr>
                        <m:deg/>
                        <m:e>
                          <m:r>
                            <a:rPr lang="en-US" sz="1700" i="1" kern="100">
                              <a:effectLst/>
                              <a:latin typeface="+mj-lt"/>
                              <a:ea typeface="Aptos"/>
                              <a:cs typeface="Times New Roman" panose="02020603050405020304" pitchFamily="18" charset="0"/>
                            </a:rPr>
                            <m:t>𝐴</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𝑃</m:t>
                              </m:r>
                            </m:e>
                            <m:sup>
                              <m:r>
                                <a:rPr lang="en-US" sz="1700" kern="100">
                                  <a:effectLst/>
                                  <a:latin typeface="+mj-lt"/>
                                  <a:ea typeface="Aptos"/>
                                  <a:cs typeface="Times New Roman" panose="02020603050405020304" pitchFamily="18" charset="0"/>
                                </a:rPr>
                                <m:t>2</m:t>
                              </m:r>
                            </m:sup>
                          </m:sSup>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𝑃</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𝑄</m:t>
                              </m:r>
                            </m:e>
                            <m:sup>
                              <m:r>
                                <a:rPr lang="en-US" sz="1700" kern="100">
                                  <a:effectLst/>
                                  <a:latin typeface="+mj-lt"/>
                                  <a:ea typeface="Aptos"/>
                                  <a:cs typeface="Times New Roman" panose="02020603050405020304" pitchFamily="18" charset="0"/>
                                </a:rPr>
                                <m:t>2</m:t>
                              </m:r>
                            </m:sup>
                          </m:sSup>
                        </m:e>
                      </m:rad>
                      <m:r>
                        <a:rPr lang="en-US" sz="1700" kern="100">
                          <a:effectLst/>
                          <a:latin typeface="+mj-lt"/>
                          <a:ea typeface="Aptos"/>
                          <a:cs typeface="Times New Roman" panose="02020603050405020304" pitchFamily="18" charset="0"/>
                        </a:rPr>
                        <m:t>=</m:t>
                      </m:r>
                      <m:rad>
                        <m:radPr>
                          <m:degHide m:val="on"/>
                          <m:ctrlPr>
                            <a:rPr lang="en-US" sz="1700" i="1" kern="100">
                              <a:effectLst/>
                              <a:latin typeface="+mj-lt"/>
                              <a:ea typeface="Aptos"/>
                              <a:cs typeface="Times New Roman" panose="02020603050405020304" pitchFamily="18" charset="0"/>
                            </a:rPr>
                          </m:ctrlPr>
                        </m:radPr>
                        <m:deg/>
                        <m:e>
                          <m:sSup>
                            <m:sSupPr>
                              <m:ctrlPr>
                                <a:rPr lang="en-US" sz="1700" i="1" kern="100">
                                  <a:effectLst/>
                                  <a:latin typeface="+mj-lt"/>
                                  <a:ea typeface="Aptos"/>
                                  <a:cs typeface="Times New Roman" panose="02020603050405020304" pitchFamily="18" charset="0"/>
                                </a:rPr>
                              </m:ctrlPr>
                            </m:sSupPr>
                            <m:e>
                              <m:r>
                                <a:rPr lang="en-US" sz="1700" kern="100">
                                  <a:effectLst/>
                                  <a:latin typeface="+mj-lt"/>
                                  <a:ea typeface="Aptos"/>
                                  <a:cs typeface="Times New Roman" panose="02020603050405020304" pitchFamily="18" charset="0"/>
                                </a:rPr>
                                <m:t>2</m:t>
                              </m:r>
                            </m:e>
                            <m:sup>
                              <m:r>
                                <a:rPr lang="en-US" sz="1700" kern="100">
                                  <a:effectLst/>
                                  <a:latin typeface="+mj-lt"/>
                                  <a:ea typeface="Aptos"/>
                                  <a:cs typeface="Times New Roman" panose="02020603050405020304" pitchFamily="18" charset="0"/>
                                </a:rPr>
                                <m:t>2</m:t>
                              </m:r>
                            </m:sup>
                          </m:sSup>
                          <m:r>
                            <a:rPr lang="en-US" sz="1700" kern="100">
                              <a:effectLst/>
                              <a:latin typeface="+mj-lt"/>
                              <a:ea typeface="Aptos"/>
                              <a:cs typeface="Times New Roman" panose="02020603050405020304" pitchFamily="18" charset="0"/>
                            </a:rPr>
                            <m:t>+</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e>
                      </m:rad>
                      <m:r>
                        <a:rPr lang="en-US" sz="1700" kern="100">
                          <a:effectLst/>
                          <a:latin typeface="+mj-lt"/>
                          <a:ea typeface="Aptos"/>
                          <a:cs typeface="Times New Roman" panose="02020603050405020304" pitchFamily="18" charset="0"/>
                        </a:rPr>
                        <m:t>=</m:t>
                      </m:r>
                      <m:rad>
                        <m:radPr>
                          <m:degHide m:val="on"/>
                          <m:ctrlPr>
                            <a:rPr lang="en-US" sz="1700" i="1" kern="100">
                              <a:effectLst/>
                              <a:latin typeface="+mj-lt"/>
                              <a:ea typeface="Aptos"/>
                              <a:cs typeface="Times New Roman" panose="02020603050405020304" pitchFamily="18" charset="0"/>
                            </a:rPr>
                          </m:ctrlPr>
                        </m:radPr>
                        <m:deg/>
                        <m:e>
                          <m:r>
                            <a:rPr lang="en-US" sz="1700" kern="100">
                              <a:effectLst/>
                              <a:latin typeface="+mj-lt"/>
                              <a:ea typeface="Aptos"/>
                              <a:cs typeface="Times New Roman" panose="02020603050405020304" pitchFamily="18" charset="0"/>
                            </a:rPr>
                            <m:t>4</m:t>
                          </m:r>
                          <m:r>
                            <a:rPr lang="en-US" sz="1700" kern="100">
                              <a:effectLst/>
                              <a:latin typeface="+mj-lt"/>
                              <a:ea typeface="Aptos"/>
                              <a:cs typeface="Times New Roman" panose="02020603050405020304" pitchFamily="18" charset="0"/>
                            </a:rPr>
                            <m:t>+</m:t>
                          </m:r>
                          <m:sSup>
                            <m:sSupPr>
                              <m:ctrlPr>
                                <a:rPr lang="en-US" sz="1700" i="1" kern="100">
                                  <a:effectLst/>
                                  <a:latin typeface="+mj-lt"/>
                                  <a:ea typeface="Aptos"/>
                                  <a:cs typeface="Times New Roman" panose="02020603050405020304" pitchFamily="18" charset="0"/>
                                </a:rPr>
                              </m:ctrlPr>
                            </m:sSupPr>
                            <m:e>
                              <m:r>
                                <a:rPr lang="en-US" sz="1700" i="1" kern="100">
                                  <a:effectLst/>
                                  <a:latin typeface="+mj-lt"/>
                                  <a:ea typeface="Aptos"/>
                                  <a:cs typeface="Times New Roman" panose="02020603050405020304" pitchFamily="18" charset="0"/>
                                </a:rPr>
                                <m:t>𝑥</m:t>
                              </m:r>
                            </m:e>
                            <m:sup>
                              <m:r>
                                <a:rPr lang="en-US" sz="1700" kern="100">
                                  <a:effectLst/>
                                  <a:latin typeface="+mj-lt"/>
                                  <a:ea typeface="Aptos"/>
                                  <a:cs typeface="Times New Roman" panose="02020603050405020304" pitchFamily="18" charset="0"/>
                                </a:rPr>
                                <m:t>2</m:t>
                              </m:r>
                            </m:sup>
                          </m:sSup>
                        </m:e>
                      </m:rad>
                    </m:oMath>
                  </m:oMathPara>
                </a14:m>
                <a:endParaRPr lang="en-US" sz="1700" kern="100">
                  <a:effectLst/>
                  <a:latin typeface="+mj-lt"/>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85031" y="1011051"/>
                <a:ext cx="8181892" cy="3762056"/>
              </a:xfrm>
              <a:prstGeom prst="rect">
                <a:avLst/>
              </a:prstGeom>
              <a:blipFill>
                <a:blip r:embed="rId4"/>
                <a:stretch>
                  <a:fillRect l="-522" r="-447"/>
                </a:stretch>
              </a:blipFill>
            </p:spPr>
            <p:txBody>
              <a:bodyPr/>
              <a:lstStyle/>
              <a:p>
                <a:r>
                  <a:rPr lang="en-US">
                    <a:noFill/>
                  </a:rPr>
                  <a:t> </a:t>
                </a:r>
              </a:p>
            </p:txBody>
          </p:sp>
        </mc:Fallback>
      </mc:AlternateContent>
    </p:spTree>
    <p:extLst>
      <p:ext uri="{BB962C8B-B14F-4D97-AF65-F5344CB8AC3E}">
        <p14:creationId xmlns:p14="http://schemas.microsoft.com/office/powerpoint/2010/main" val="3900814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wipe(left)">
                                      <p:cBhvr>
                                        <p:cTn id="4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Rectangle 8"/>
          <p:cNvSpPr/>
          <p:nvPr/>
        </p:nvSpPr>
        <p:spPr>
          <a:xfrm>
            <a:off x="485031" y="459844"/>
            <a:ext cx="9218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8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12" name="Rectangle 11"/>
          <p:cNvSpPr/>
          <p:nvPr/>
        </p:nvSpPr>
        <p:spPr>
          <a:xfrm>
            <a:off x="564543" y="4452730"/>
            <a:ext cx="8086476" cy="421420"/>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DC672"/>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rot="19416393">
            <a:off x="8433357" y="4102107"/>
            <a:ext cx="1090645" cy="118627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490870" y="1122369"/>
                <a:ext cx="6233821" cy="3383619"/>
              </a:xfrm>
              <a:prstGeom prst="rect">
                <a:avLst/>
              </a:prstGeom>
            </p:spPr>
            <p:txBody>
              <a:bodyPr wrap="square">
                <a:spAutoFit/>
              </a:bodyPr>
              <a:lstStyle/>
              <a:p>
                <a:pPr>
                  <a:lnSpc>
                    <a:spcPct val="150000"/>
                  </a:lnSpc>
                  <a:spcBef>
                    <a:spcPts val="600"/>
                  </a:spcBef>
                  <a:spcAft>
                    <a:spcPts val="600"/>
                  </a:spcAft>
                </a:pPr>
                <a:r>
                  <a:rPr lang="en-US" sz="1700" kern="100" smtClean="0">
                    <a:latin typeface="+mj-lt"/>
                    <a:ea typeface="Georgia" panose="02040502050405020303" pitchFamily="18" charset="0"/>
                    <a:cs typeface="Times New Roman" panose="02020603050405020304" pitchFamily="18" charset="0"/>
                  </a:rPr>
                  <a:t>c) Nếu anh ấy chèo thuyền đến </a:t>
                </a:r>
                <a14:m>
                  <m:oMath xmlns:m="http://schemas.openxmlformats.org/officeDocument/2006/math">
                    <m:r>
                      <a:rPr lang="en-US" sz="1700" i="1" kern="100">
                        <a:effectLst/>
                        <a:latin typeface="+mj-lt"/>
                        <a:ea typeface="Aptos"/>
                        <a:cs typeface="Times New Roman" panose="02020603050405020304" pitchFamily="18" charset="0"/>
                      </a:rPr>
                      <m:t>𝑃</m:t>
                    </m:r>
                  </m:oMath>
                </a14:m>
                <a:r>
                  <a:rPr lang="en-US" sz="1700" kern="100">
                    <a:effectLst/>
                    <a:latin typeface="+mj-lt"/>
                    <a:ea typeface="Georgia" panose="02040502050405020303" pitchFamily="18" charset="0"/>
                    <a:cs typeface="Times New Roman" panose="02020603050405020304" pitchFamily="18" charset="0"/>
                  </a:rPr>
                  <a:t> rồi đi bộ về nhà thì</a:t>
                </a:r>
                <a:endParaRPr lang="en-US" sz="1700" kern="100">
                  <a:latin typeface="+mj-lt"/>
                  <a:ea typeface="Aptos"/>
                  <a:cs typeface="Times New Roman" panose="02020603050405020304" pitchFamily="18" charset="0"/>
                </a:endParaRPr>
              </a:p>
              <a:p>
                <a:pPr algn="ctr">
                  <a:lnSpc>
                    <a:spcPct val="150000"/>
                  </a:lnSpc>
                  <a:spcBef>
                    <a:spcPts val="600"/>
                  </a:spcBef>
                  <a:spcAft>
                    <a:spcPts val="600"/>
                  </a:spcAft>
                </a:pPr>
                <a14:m>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𝐴𝑃</m:t>
                    </m:r>
                    <m:r>
                      <a:rPr lang="en-US" sz="1700" kern="100">
                        <a:effectLst/>
                        <a:latin typeface="+mj-lt"/>
                        <a:ea typeface="Aptos"/>
                        <a:cs typeface="Times New Roman" panose="02020603050405020304" pitchFamily="18" charset="0"/>
                      </a:rPr>
                      <m:t>=2,</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r>
                      <a:rPr lang="en-US" sz="1700" i="1" kern="100">
                        <a:effectLst/>
                        <a:latin typeface="+mj-lt"/>
                        <a:ea typeface="Aptos"/>
                        <a:cs typeface="Times New Roman" panose="02020603050405020304" pitchFamily="18" charset="0"/>
                      </a:rPr>
                      <m:t>𝐵𝑃</m:t>
                    </m:r>
                    <m:r>
                      <a:rPr lang="en-US" sz="1700" kern="100">
                        <a:effectLst/>
                        <a:latin typeface="+mj-lt"/>
                        <a:ea typeface="Aptos"/>
                        <a:cs typeface="Times New Roman" panose="02020603050405020304" pitchFamily="18" charset="0"/>
                      </a:rPr>
                      <m:t>=6</m:t>
                    </m:r>
                  </m:oMath>
                </a14:m>
                <a:r>
                  <a:rPr lang="en-US" sz="1700" kern="100">
                    <a:effectLst/>
                    <a:latin typeface="+mj-lt"/>
                    <a:ea typeface="Georgia" panose="02040502050405020303" pitchFamily="18" charset="0"/>
                    <a:cs typeface="Times New Roman" panose="02020603050405020304" pitchFamily="18" charset="0"/>
                  </a:rPr>
                  <a:t>. </a:t>
                </a:r>
                <a:endParaRPr lang="en-US" sz="1700" kern="100">
                  <a:latin typeface="+mj-lt"/>
                  <a:ea typeface="Aptos"/>
                  <a:cs typeface="Times New Roman" panose="02020603050405020304" pitchFamily="18" charset="0"/>
                </a:endParaRPr>
              </a:p>
              <a:p>
                <a:pPr algn="ctr">
                  <a:lnSpc>
                    <a:spcPct val="150000"/>
                  </a:lnSpc>
                </a:pPr>
                <a14:m>
                  <m:oMathPara xmlns:m="http://schemas.openxmlformats.org/officeDocument/2006/math">
                    <m:oMathParaPr>
                      <m:jc m:val="center"/>
                    </m:oMathParaPr>
                    <m:oMath xmlns:m="http://schemas.openxmlformats.org/officeDocument/2006/math">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1</m:t>
                              </m:r>
                            </m:sub>
                          </m:sSub>
                        </m:num>
                        <m:den>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1</m:t>
                              </m:r>
                            </m:sub>
                          </m:sSub>
                        </m:den>
                      </m:f>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2</m:t>
                          </m:r>
                        </m:num>
                        <m:den>
                          <m:r>
                            <a:rPr lang="en-US" sz="1700" kern="100">
                              <a:effectLst/>
                              <a:latin typeface="+mj-lt"/>
                              <a:ea typeface="Aptos"/>
                              <a:cs typeface="Times New Roman" panose="02020603050405020304" pitchFamily="18" charset="0"/>
                            </a:rPr>
                            <m:t>3</m:t>
                          </m:r>
                        </m:den>
                      </m:f>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𝑆</m:t>
                              </m:r>
                            </m:e>
                            <m:sub>
                              <m:r>
                                <a:rPr lang="en-US" sz="1700" kern="100">
                                  <a:effectLst/>
                                  <a:latin typeface="+mj-lt"/>
                                  <a:ea typeface="Aptos"/>
                                  <a:cs typeface="Times New Roman" panose="02020603050405020304" pitchFamily="18" charset="0"/>
                                </a:rPr>
                                <m:t>2</m:t>
                              </m:r>
                            </m:sub>
                          </m:sSub>
                        </m:num>
                        <m:den>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𝑣</m:t>
                              </m:r>
                            </m:e>
                            <m:sub>
                              <m:r>
                                <a:rPr lang="en-US" sz="1700" kern="100">
                                  <a:effectLst/>
                                  <a:latin typeface="+mj-lt"/>
                                  <a:ea typeface="Aptos"/>
                                  <a:cs typeface="Times New Roman" panose="02020603050405020304" pitchFamily="18" charset="0"/>
                                </a:rPr>
                                <m:t>2</m:t>
                              </m:r>
                            </m:sub>
                          </m:sSub>
                        </m:den>
                      </m:f>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6</m:t>
                          </m:r>
                        </m:num>
                        <m:den>
                          <m:r>
                            <a:rPr lang="en-US" sz="1700" kern="100">
                              <a:effectLst/>
                              <a:latin typeface="+mj-lt"/>
                              <a:ea typeface="Aptos"/>
                              <a:cs typeface="Times New Roman" panose="02020603050405020304" pitchFamily="18" charset="0"/>
                            </a:rPr>
                            <m:t>5</m:t>
                          </m:r>
                        </m:den>
                      </m:f>
                      <m:r>
                        <a:rPr lang="en-US" sz="1700" b="0" i="0" kern="100" smtClean="0">
                          <a:effectLst/>
                          <a:latin typeface="Cambria Math" panose="02040503050406030204" pitchFamily="18" charset="0"/>
                          <a:ea typeface="Aptos"/>
                          <a:cs typeface="Times New Roman" panose="02020603050405020304" pitchFamily="18" charset="0"/>
                        </a:rPr>
                        <m:t>.</m:t>
                      </m:r>
                    </m:oMath>
                  </m:oMathPara>
                </a14:m>
                <a:endParaRPr lang="en-US" sz="1700" kern="100">
                  <a:latin typeface="+mj-lt"/>
                  <a:ea typeface="Aptos"/>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700" kern="100">
                          <a:ea typeface="Georgia" panose="02040502050405020303" pitchFamily="18" charset="0"/>
                          <a:cs typeface="Times New Roman" panose="02020603050405020304" pitchFamily="18" charset="0"/>
                        </a:rPr>
                        <m:t>Do</m:t>
                      </m:r>
                      <m:r>
                        <m:rPr>
                          <m:nor/>
                        </m:rPr>
                        <a:rPr lang="en-US" sz="1700" kern="100">
                          <a:ea typeface="Georgia" panose="02040502050405020303" pitchFamily="18" charset="0"/>
                          <a:cs typeface="Times New Roman" panose="02020603050405020304" pitchFamily="18" charset="0"/>
                        </a:rPr>
                        <m:t> đó</m:t>
                      </m:r>
                      <m:r>
                        <a:rPr lang="en-US" sz="1700" b="0" i="1" kern="100" smtClean="0">
                          <a:latin typeface="Cambria Math" panose="02040503050406030204" pitchFamily="18" charset="0"/>
                          <a:ea typeface="Georgia" panose="02040502050405020303" pitchFamily="18" charset="0"/>
                          <a:cs typeface="Times New Roman" panose="02020603050405020304" pitchFamily="18" charset="0"/>
                        </a:rPr>
                        <m:t> </m:t>
                      </m:r>
                      <m:r>
                        <a:rPr lang="en-US" sz="1700" i="1" kern="100">
                          <a:effectLst/>
                          <a:latin typeface="+mj-lt"/>
                          <a:ea typeface="Aptos"/>
                          <a:cs typeface="Times New Roman" panose="02020603050405020304" pitchFamily="18" charset="0"/>
                        </a:rPr>
                        <m:t>𝑡</m:t>
                      </m:r>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1</m:t>
                          </m:r>
                        </m:sub>
                      </m:sSub>
                      <m:r>
                        <a:rPr lang="en-US" sz="1700" kern="100">
                          <a:effectLst/>
                          <a:latin typeface="+mj-lt"/>
                          <a:ea typeface="Aptos"/>
                          <a:cs typeface="Times New Roman" panose="02020603050405020304" pitchFamily="18" charset="0"/>
                        </a:rPr>
                        <m:t>+</m:t>
                      </m:r>
                      <m:sSub>
                        <m:sSubPr>
                          <m:ctrlPr>
                            <a:rPr lang="en-US" sz="1700" i="1" kern="100">
                              <a:effectLst/>
                              <a:latin typeface="+mj-lt"/>
                              <a:ea typeface="Aptos"/>
                              <a:cs typeface="Times New Roman" panose="02020603050405020304" pitchFamily="18" charset="0"/>
                            </a:rPr>
                          </m:ctrlPr>
                        </m:sSubPr>
                        <m:e>
                          <m:r>
                            <a:rPr lang="en-US" sz="1700" i="1" kern="100">
                              <a:effectLst/>
                              <a:latin typeface="+mj-lt"/>
                              <a:ea typeface="Aptos"/>
                              <a:cs typeface="Times New Roman" panose="02020603050405020304" pitchFamily="18" charset="0"/>
                            </a:rPr>
                            <m:t>𝑡</m:t>
                          </m:r>
                        </m:e>
                        <m:sub>
                          <m:r>
                            <a:rPr lang="en-US" sz="1700" kern="100">
                              <a:effectLst/>
                              <a:latin typeface="+mj-lt"/>
                              <a:ea typeface="Aptos"/>
                              <a:cs typeface="Times New Roman" panose="02020603050405020304" pitchFamily="18" charset="0"/>
                            </a:rPr>
                            <m:t>2</m:t>
                          </m:r>
                        </m:sub>
                      </m:sSub>
                      <m:r>
                        <a:rPr lang="en-US" sz="1700" kern="100">
                          <a:effectLst/>
                          <a:latin typeface="+mj-lt"/>
                          <a:ea typeface="Aptos"/>
                          <a:cs typeface="Times New Roman" panose="02020603050405020304" pitchFamily="18" charset="0"/>
                        </a:rPr>
                        <m:t>=</m:t>
                      </m:r>
                      <m:f>
                        <m:fPr>
                          <m:ctrlPr>
                            <a:rPr lang="en-US" sz="1700" i="1" kern="100">
                              <a:effectLst/>
                              <a:latin typeface="+mj-lt"/>
                              <a:ea typeface="Aptos"/>
                              <a:cs typeface="Times New Roman" panose="02020603050405020304" pitchFamily="18" charset="0"/>
                            </a:rPr>
                          </m:ctrlPr>
                        </m:fPr>
                        <m:num>
                          <m:r>
                            <a:rPr lang="en-US" sz="1700" kern="100">
                              <a:effectLst/>
                              <a:latin typeface="+mj-lt"/>
                              <a:ea typeface="Aptos"/>
                              <a:cs typeface="Times New Roman" panose="02020603050405020304" pitchFamily="18" charset="0"/>
                            </a:rPr>
                            <m:t>28</m:t>
                          </m:r>
                        </m:num>
                        <m:den>
                          <m:r>
                            <a:rPr lang="en-US" sz="1700" kern="100">
                              <a:effectLst/>
                              <a:latin typeface="+mj-lt"/>
                              <a:ea typeface="Aptos"/>
                              <a:cs typeface="Times New Roman" panose="02020603050405020304" pitchFamily="18" charset="0"/>
                            </a:rPr>
                            <m:t>15</m:t>
                          </m:r>
                        </m:den>
                      </m:f>
                      <m:r>
                        <m:rPr>
                          <m:nor/>
                        </m:rPr>
                        <a:rPr lang="en-US" sz="1700" b="0" i="0" kern="100" smtClean="0">
                          <a:effectLst/>
                          <a:latin typeface="+mj-lt"/>
                          <a:ea typeface="Aptos"/>
                          <a:cs typeface="Times New Roman" panose="02020603050405020304" pitchFamily="18" charset="0"/>
                        </a:rPr>
                        <m:t> </m:t>
                      </m:r>
                      <m:r>
                        <m:rPr>
                          <m:nor/>
                        </m:rPr>
                        <a:rPr lang="en-US" sz="1700" kern="100">
                          <a:ea typeface="Georgia" panose="02040502050405020303" pitchFamily="18" charset="0"/>
                          <a:cs typeface="Times New Roman" panose="02020603050405020304" pitchFamily="18" charset="0"/>
                        </a:rPr>
                        <m:t>(</m:t>
                      </m:r>
                      <m:r>
                        <m:rPr>
                          <m:nor/>
                        </m:rPr>
                        <a:rPr lang="en-US" sz="1700" kern="100">
                          <a:ea typeface="Georgia" panose="02040502050405020303" pitchFamily="18" charset="0"/>
                          <a:cs typeface="Times New Roman" panose="02020603050405020304" pitchFamily="18" charset="0"/>
                        </a:rPr>
                        <m:t>gi</m:t>
                      </m:r>
                      <m:r>
                        <m:rPr>
                          <m:nor/>
                        </m:rPr>
                        <a:rPr lang="en-US" sz="1700" kern="100">
                          <a:ea typeface="Georgia" panose="02040502050405020303" pitchFamily="18" charset="0"/>
                          <a:cs typeface="Times New Roman" panose="02020603050405020304" pitchFamily="18" charset="0"/>
                        </a:rPr>
                        <m:t>ờ).</m:t>
                      </m:r>
                    </m:oMath>
                  </m:oMathPara>
                </a14:m>
                <a:endParaRPr lang="en-US" sz="1700" kern="100" smtClean="0">
                  <a:effectLst/>
                  <a:latin typeface="+mj-lt"/>
                  <a:ea typeface="Georgia" panose="02040502050405020303" pitchFamily="18"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700" kern="100">
                          <a:ea typeface="Aptos"/>
                          <a:cs typeface="Times New Roman" panose="02020603050405020304" pitchFamily="18" charset="0"/>
                        </a:rPr>
                        <m:t>N</m:t>
                      </m:r>
                      <m:r>
                        <m:rPr>
                          <m:nor/>
                        </m:rPr>
                        <a:rPr lang="en-US" sz="1700" kern="100">
                          <a:ea typeface="Aptos"/>
                          <a:cs typeface="Times New Roman" panose="02020603050405020304" pitchFamily="18" charset="0"/>
                        </a:rPr>
                        <m:t>ế</m:t>
                      </m:r>
                      <m:r>
                        <m:rPr>
                          <m:nor/>
                        </m:rPr>
                        <a:rPr lang="en-US" sz="1700" kern="100">
                          <a:ea typeface="Aptos"/>
                          <a:cs typeface="Times New Roman" panose="02020603050405020304" pitchFamily="18" charset="0"/>
                        </a:rPr>
                        <m:t>u</m:t>
                      </m:r>
                      <m:r>
                        <m:rPr>
                          <m:nor/>
                        </m:rPr>
                        <a:rPr lang="en-US" sz="1700" kern="100">
                          <a:ea typeface="Aptos"/>
                          <a:cs typeface="Times New Roman" panose="02020603050405020304" pitchFamily="18" charset="0"/>
                        </a:rPr>
                        <m:t> </m:t>
                      </m:r>
                      <m:r>
                        <m:rPr>
                          <m:nor/>
                        </m:rPr>
                        <a:rPr lang="en-US" sz="1700" kern="100">
                          <a:ea typeface="Aptos"/>
                          <a:cs typeface="Times New Roman" panose="02020603050405020304" pitchFamily="18" charset="0"/>
                        </a:rPr>
                        <m:t>anh</m:t>
                      </m:r>
                      <m:r>
                        <m:rPr>
                          <m:nor/>
                        </m:rPr>
                        <a:rPr lang="en-US" sz="1700" kern="100">
                          <a:ea typeface="Aptos"/>
                          <a:cs typeface="Times New Roman" panose="02020603050405020304" pitchFamily="18" charset="0"/>
                        </a:rPr>
                        <m:t> ấ</m:t>
                      </m:r>
                      <m:r>
                        <m:rPr>
                          <m:nor/>
                        </m:rPr>
                        <a:rPr lang="en-US" sz="1700" kern="100">
                          <a:ea typeface="Aptos"/>
                          <a:cs typeface="Times New Roman" panose="02020603050405020304" pitchFamily="18" charset="0"/>
                        </a:rPr>
                        <m:t>y</m:t>
                      </m:r>
                      <m:r>
                        <m:rPr>
                          <m:nor/>
                        </m:rPr>
                        <a:rPr lang="en-US" sz="1700" kern="100">
                          <a:ea typeface="Aptos"/>
                          <a:cs typeface="Times New Roman" panose="02020603050405020304" pitchFamily="18" charset="0"/>
                        </a:rPr>
                        <m:t> </m:t>
                      </m:r>
                      <m:r>
                        <m:rPr>
                          <m:nor/>
                        </m:rPr>
                        <a:rPr lang="en-US" sz="1700" kern="100">
                          <a:ea typeface="Aptos"/>
                          <a:cs typeface="Times New Roman" panose="02020603050405020304" pitchFamily="18" charset="0"/>
                        </a:rPr>
                        <m:t>ch</m:t>
                      </m:r>
                      <m:r>
                        <m:rPr>
                          <m:nor/>
                        </m:rPr>
                        <a:rPr lang="en-US" sz="1700" kern="100">
                          <a:ea typeface="Aptos"/>
                          <a:cs typeface="Times New Roman" panose="02020603050405020304" pitchFamily="18" charset="0"/>
                        </a:rPr>
                        <m:t>è</m:t>
                      </m:r>
                      <m:r>
                        <m:rPr>
                          <m:nor/>
                        </m:rPr>
                        <a:rPr lang="en-US" sz="1700" kern="100">
                          <a:ea typeface="Aptos"/>
                          <a:cs typeface="Times New Roman" panose="02020603050405020304" pitchFamily="18" charset="0"/>
                        </a:rPr>
                        <m:t>o</m:t>
                      </m:r>
                      <m:r>
                        <m:rPr>
                          <m:nor/>
                        </m:rPr>
                        <a:rPr lang="en-US" sz="1700" kern="100">
                          <a:ea typeface="Aptos"/>
                          <a:cs typeface="Times New Roman" panose="02020603050405020304" pitchFamily="18" charset="0"/>
                        </a:rPr>
                        <m:t> </m:t>
                      </m:r>
                      <m:r>
                        <m:rPr>
                          <m:nor/>
                        </m:rPr>
                        <a:rPr lang="en-US" sz="1700" kern="100">
                          <a:ea typeface="Aptos"/>
                          <a:cs typeface="Times New Roman" panose="02020603050405020304" pitchFamily="18" charset="0"/>
                        </a:rPr>
                        <m:t>thuy</m:t>
                      </m:r>
                      <m:r>
                        <m:rPr>
                          <m:nor/>
                        </m:rPr>
                        <a:rPr lang="en-US" sz="1700" kern="100">
                          <a:ea typeface="Aptos"/>
                          <a:cs typeface="Times New Roman" panose="02020603050405020304" pitchFamily="18" charset="0"/>
                        </a:rPr>
                        <m:t>ề</m:t>
                      </m:r>
                      <m:r>
                        <m:rPr>
                          <m:nor/>
                        </m:rPr>
                        <a:rPr lang="en-US" sz="1700" kern="100">
                          <a:ea typeface="Aptos"/>
                          <a:cs typeface="Times New Roman" panose="02020603050405020304" pitchFamily="18" charset="0"/>
                        </a:rPr>
                        <m:t>n</m:t>
                      </m:r>
                      <m:r>
                        <m:rPr>
                          <m:nor/>
                        </m:rPr>
                        <a:rPr lang="en-US" sz="1700" kern="100">
                          <a:ea typeface="Aptos"/>
                          <a:cs typeface="Times New Roman" panose="02020603050405020304" pitchFamily="18" charset="0"/>
                        </a:rPr>
                        <m:t> đế</m:t>
                      </m:r>
                      <m:r>
                        <m:rPr>
                          <m:nor/>
                        </m:rPr>
                        <a:rPr lang="en-US" sz="1700" kern="100">
                          <a:ea typeface="Aptos"/>
                          <a:cs typeface="Times New Roman" panose="02020603050405020304" pitchFamily="18" charset="0"/>
                        </a:rPr>
                        <m:t>n</m:t>
                      </m:r>
                      <m:r>
                        <m:rPr>
                          <m:nor/>
                        </m:rPr>
                        <a:rPr lang="en-US" sz="1700" b="0" i="0" kern="100" smtClean="0">
                          <a:ea typeface="Aptos"/>
                          <a:cs typeface="Times New Roman" panose="02020603050405020304" pitchFamily="18" charset="0"/>
                        </a:rPr>
                        <m:t> </m:t>
                      </m:r>
                      <m:r>
                        <a:rPr lang="en-US" sz="1700" i="1" kern="100">
                          <a:latin typeface="Cambria Math" panose="02040503050406030204" pitchFamily="18" charset="0"/>
                          <a:ea typeface="Aptos"/>
                          <a:cs typeface="Times New Roman" panose="02020603050405020304" pitchFamily="18" charset="0"/>
                        </a:rPr>
                        <m:t>𝑃</m:t>
                      </m:r>
                      <m:r>
                        <m:rPr>
                          <m:nor/>
                        </m:rPr>
                        <a:rPr lang="en-US" sz="1700" b="0" i="0" kern="100" smtClean="0">
                          <a:latin typeface="Cambria Math" panose="02040503050406030204" pitchFamily="18" charset="0"/>
                          <a:ea typeface="Aptos"/>
                          <a:cs typeface="Times New Roman" panose="02020603050405020304" pitchFamily="18" charset="0"/>
                        </a:rPr>
                        <m:t> </m:t>
                      </m:r>
                      <m:r>
                        <m:rPr>
                          <m:nor/>
                        </m:rPr>
                        <a:rPr lang="en-US" sz="1700" kern="100">
                          <a:ea typeface="Aptos"/>
                          <a:cs typeface="Times New Roman" panose="02020603050405020304" pitchFamily="18" charset="0"/>
                        </a:rPr>
                        <m:t>r</m:t>
                      </m:r>
                      <m:r>
                        <m:rPr>
                          <m:nor/>
                        </m:rPr>
                        <a:rPr lang="en-US" sz="1700" kern="100">
                          <a:ea typeface="Aptos"/>
                          <a:cs typeface="Times New Roman" panose="02020603050405020304" pitchFamily="18" charset="0"/>
                        </a:rPr>
                        <m:t>ồ</m:t>
                      </m:r>
                      <m:r>
                        <m:rPr>
                          <m:nor/>
                        </m:rPr>
                        <a:rPr lang="en-US" sz="1700" kern="100">
                          <a:ea typeface="Aptos"/>
                          <a:cs typeface="Times New Roman" panose="02020603050405020304" pitchFamily="18" charset="0"/>
                        </a:rPr>
                        <m:t>i</m:t>
                      </m:r>
                      <m:r>
                        <m:rPr>
                          <m:nor/>
                        </m:rPr>
                        <a:rPr lang="en-US" sz="1700" kern="100">
                          <a:ea typeface="Aptos"/>
                          <a:cs typeface="Times New Roman" panose="02020603050405020304" pitchFamily="18" charset="0"/>
                        </a:rPr>
                        <m:t> đ</m:t>
                      </m:r>
                      <m:r>
                        <m:rPr>
                          <m:nor/>
                        </m:rPr>
                        <a:rPr lang="en-US" sz="1700" kern="100">
                          <a:ea typeface="Aptos"/>
                          <a:cs typeface="Times New Roman" panose="02020603050405020304" pitchFamily="18" charset="0"/>
                        </a:rPr>
                        <m:t>i</m:t>
                      </m:r>
                      <m:r>
                        <m:rPr>
                          <m:nor/>
                        </m:rPr>
                        <a:rPr lang="en-US" sz="1700" kern="100">
                          <a:ea typeface="Aptos"/>
                          <a:cs typeface="Times New Roman" panose="02020603050405020304" pitchFamily="18" charset="0"/>
                        </a:rPr>
                        <m:t> </m:t>
                      </m:r>
                      <m:r>
                        <m:rPr>
                          <m:nor/>
                        </m:rPr>
                        <a:rPr lang="en-US" sz="1700" kern="100">
                          <a:ea typeface="Aptos"/>
                          <a:cs typeface="Times New Roman" panose="02020603050405020304" pitchFamily="18" charset="0"/>
                        </a:rPr>
                        <m:t>b</m:t>
                      </m:r>
                      <m:r>
                        <m:rPr>
                          <m:nor/>
                        </m:rPr>
                        <a:rPr lang="en-US" sz="1700" kern="100">
                          <a:ea typeface="Aptos"/>
                          <a:cs typeface="Times New Roman" panose="02020603050405020304" pitchFamily="18" charset="0"/>
                        </a:rPr>
                        <m:t>ộ </m:t>
                      </m:r>
                      <m:r>
                        <m:rPr>
                          <m:nor/>
                        </m:rPr>
                        <a:rPr lang="en-US" sz="1700" kern="100">
                          <a:ea typeface="Aptos"/>
                          <a:cs typeface="Times New Roman" panose="02020603050405020304" pitchFamily="18" charset="0"/>
                        </a:rPr>
                        <m:t>v</m:t>
                      </m:r>
                      <m:r>
                        <m:rPr>
                          <m:nor/>
                        </m:rPr>
                        <a:rPr lang="en-US" sz="1700" kern="100">
                          <a:ea typeface="Aptos"/>
                          <a:cs typeface="Times New Roman" panose="02020603050405020304" pitchFamily="18" charset="0"/>
                        </a:rPr>
                        <m:t>ề </m:t>
                      </m:r>
                      <m:r>
                        <m:rPr>
                          <m:nor/>
                        </m:rPr>
                        <a:rPr lang="en-US" sz="1700" kern="100">
                          <a:ea typeface="Aptos"/>
                          <a:cs typeface="Times New Roman" panose="02020603050405020304" pitchFamily="18" charset="0"/>
                        </a:rPr>
                        <m:t>nh</m:t>
                      </m:r>
                      <m:r>
                        <m:rPr>
                          <m:nor/>
                        </m:rPr>
                        <a:rPr lang="en-US" sz="1700" kern="100">
                          <a:ea typeface="Aptos"/>
                          <a:cs typeface="Times New Roman" panose="02020603050405020304" pitchFamily="18" charset="0"/>
                        </a:rPr>
                        <m:t>à </m:t>
                      </m:r>
                      <m:r>
                        <m:rPr>
                          <m:nor/>
                        </m:rPr>
                        <a:rPr lang="en-US" sz="1700" kern="100">
                          <a:ea typeface="Aptos"/>
                          <a:cs typeface="Times New Roman" panose="02020603050405020304" pitchFamily="18" charset="0"/>
                        </a:rPr>
                        <m:t>th</m:t>
                      </m:r>
                      <m:r>
                        <m:rPr>
                          <m:nor/>
                        </m:rPr>
                        <a:rPr lang="en-US" sz="1700" kern="100">
                          <a:ea typeface="Aptos"/>
                          <a:cs typeface="Times New Roman" panose="02020603050405020304" pitchFamily="18" charset="0"/>
                        </a:rPr>
                        <m:t>ì </m:t>
                      </m:r>
                      <m:r>
                        <m:rPr>
                          <m:nor/>
                        </m:rPr>
                        <a:rPr lang="en-US" sz="1700" kern="100">
                          <a:ea typeface="Aptos"/>
                          <a:cs typeface="Times New Roman" panose="02020603050405020304" pitchFamily="18" charset="0"/>
                        </a:rPr>
                        <m:t>h</m:t>
                      </m:r>
                      <m:r>
                        <m:rPr>
                          <m:nor/>
                        </m:rPr>
                        <a:rPr lang="en-US" sz="1700" kern="100">
                          <a:ea typeface="Aptos"/>
                          <a:cs typeface="Times New Roman" panose="02020603050405020304" pitchFamily="18" charset="0"/>
                        </a:rPr>
                        <m:t>ế</m:t>
                      </m:r>
                      <m:r>
                        <m:rPr>
                          <m:nor/>
                        </m:rPr>
                        <a:rPr lang="en-US" sz="1700" kern="100">
                          <a:ea typeface="Aptos"/>
                          <a:cs typeface="Times New Roman" panose="02020603050405020304" pitchFamily="18" charset="0"/>
                        </a:rPr>
                        <m:t>t</m:t>
                      </m:r>
                      <m:r>
                        <a:rPr lang="en-US" sz="1700" b="0" i="1" kern="100" smtClean="0">
                          <a:latin typeface="Cambria Math" panose="02040503050406030204" pitchFamily="18" charset="0"/>
                          <a:ea typeface="Aptos"/>
                          <a:cs typeface="Times New Roman" panose="02020603050405020304" pitchFamily="18" charset="0"/>
                        </a:rPr>
                        <m:t> </m:t>
                      </m:r>
                      <m:f>
                        <m:fPr>
                          <m:ctrlPr>
                            <a:rPr lang="en-US" sz="1700" i="1" kern="100">
                              <a:effectLst/>
                              <a:latin typeface="+mj-lt"/>
                              <a:ea typeface="Aptos"/>
                              <a:cs typeface="Times New Roman" panose="02020603050405020304" pitchFamily="18" charset="0"/>
                            </a:rPr>
                          </m:ctrlPr>
                        </m:fPr>
                        <m:num>
                          <m:r>
                            <a:rPr lang="en-US" sz="1700" i="1" kern="100">
                              <a:effectLst/>
                              <a:latin typeface="+mj-lt"/>
                              <a:ea typeface="Aptos"/>
                              <a:cs typeface="Times New Roman" panose="02020603050405020304" pitchFamily="18" charset="0"/>
                            </a:rPr>
                            <m:t>28</m:t>
                          </m:r>
                        </m:num>
                        <m:den>
                          <m:r>
                            <a:rPr lang="en-US" sz="1700" i="1" kern="100">
                              <a:effectLst/>
                              <a:latin typeface="+mj-lt"/>
                              <a:ea typeface="Aptos"/>
                              <a:cs typeface="Times New Roman" panose="02020603050405020304" pitchFamily="18" charset="0"/>
                            </a:rPr>
                            <m:t>15</m:t>
                          </m:r>
                        </m:den>
                      </m:f>
                      <m:r>
                        <m:rPr>
                          <m:nor/>
                        </m:rPr>
                        <a:rPr lang="en-US" sz="1700" b="0" i="0" kern="100" smtClean="0">
                          <a:effectLst/>
                          <a:latin typeface="+mj-lt"/>
                          <a:ea typeface="Aptos"/>
                          <a:cs typeface="Times New Roman" panose="02020603050405020304" pitchFamily="18" charset="0"/>
                        </a:rPr>
                        <m:t> </m:t>
                      </m:r>
                      <m:r>
                        <m:rPr>
                          <m:nor/>
                        </m:rPr>
                        <a:rPr lang="en-US" sz="1700" kern="100">
                          <a:ea typeface="Malgun Gothic" panose="020B0503020000020004" pitchFamily="34" charset="-127"/>
                          <a:cs typeface="Times New Roman" panose="02020603050405020304" pitchFamily="18" charset="0"/>
                        </a:rPr>
                        <m:t>gi</m:t>
                      </m:r>
                      <m:r>
                        <m:rPr>
                          <m:nor/>
                        </m:rPr>
                        <a:rPr lang="en-US" sz="1700" kern="100">
                          <a:ea typeface="Malgun Gothic" panose="020B0503020000020004" pitchFamily="34" charset="-127"/>
                          <a:cs typeface="Times New Roman" panose="02020603050405020304" pitchFamily="18" charset="0"/>
                        </a:rPr>
                        <m:t>ờ.</m:t>
                      </m:r>
                    </m:oMath>
                  </m:oMathPara>
                </a14:m>
                <a:endParaRPr lang="en-US" sz="1700" kern="100">
                  <a:ea typeface="Aptos"/>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490870" y="1122369"/>
                <a:ext cx="6233821" cy="3383619"/>
              </a:xfrm>
              <a:prstGeom prst="rect">
                <a:avLst/>
              </a:prstGeom>
              <a:blipFill>
                <a:blip r:embed="rId4"/>
                <a:stretch>
                  <a:fillRect l="-685"/>
                </a:stretch>
              </a:blipFill>
            </p:spPr>
            <p:txBody>
              <a:bodyPr/>
              <a:lstStyle/>
              <a:p>
                <a:r>
                  <a:rPr lang="en-US">
                    <a:noFill/>
                  </a:rPr>
                  <a:t> </a:t>
                </a:r>
              </a:p>
            </p:txBody>
          </p:sp>
        </mc:Fallback>
      </mc:AlternateContent>
    </p:spTree>
    <p:extLst>
      <p:ext uri="{BB962C8B-B14F-4D97-AF65-F5344CB8AC3E}">
        <p14:creationId xmlns:p14="http://schemas.microsoft.com/office/powerpoint/2010/main" val="1157012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est Calculator App Pitch Deck by Slidesgo">
  <a:themeElements>
    <a:clrScheme name="Simple Light">
      <a:dk1>
        <a:srgbClr val="3B2743"/>
      </a:dk1>
      <a:lt1>
        <a:srgbClr val="FDC672"/>
      </a:lt1>
      <a:dk2>
        <a:srgbClr val="ED9A20"/>
      </a:dk2>
      <a:lt2>
        <a:srgbClr val="C17511"/>
      </a:lt2>
      <a:accent1>
        <a:srgbClr val="595985"/>
      </a:accent1>
      <a:accent2>
        <a:srgbClr val="A93886"/>
      </a:accent2>
      <a:accent3>
        <a:srgbClr val="47163A"/>
      </a:accent3>
      <a:accent4>
        <a:srgbClr val="D9D9D9"/>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7100</TotalTime>
  <Words>4105</Words>
  <Application>Microsoft Office PowerPoint</Application>
  <PresentationFormat>On-screen Show (16:9)</PresentationFormat>
  <Paragraphs>393</Paragraphs>
  <Slides>70</Slides>
  <Notes>70</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70</vt:i4>
      </vt:variant>
    </vt:vector>
  </HeadingPairs>
  <TitlesOfParts>
    <vt:vector size="92" baseType="lpstr">
      <vt:lpstr>Bellota Text</vt:lpstr>
      <vt:lpstr>Nunito Light</vt:lpstr>
      <vt:lpstr>Calibri</vt:lpstr>
      <vt:lpstr>Courier New</vt:lpstr>
      <vt:lpstr>Aptos</vt:lpstr>
      <vt:lpstr>Wingdings</vt:lpstr>
      <vt:lpstr>Archivo Medium</vt:lpstr>
      <vt:lpstr>Merriweather Sans</vt:lpstr>
      <vt:lpstr>Arial</vt:lpstr>
      <vt:lpstr>Georgia</vt:lpstr>
      <vt:lpstr>Cambria Math</vt:lpstr>
      <vt:lpstr>Times New Roman</vt:lpstr>
      <vt:lpstr>Krona One</vt:lpstr>
      <vt:lpstr>Archivo</vt:lpstr>
      <vt:lpstr>Abril Fatface</vt:lpstr>
      <vt:lpstr>Aharoni</vt:lpstr>
      <vt:lpstr>DM Sans</vt:lpstr>
      <vt:lpstr>Malgun Gothic</vt:lpstr>
      <vt:lpstr>Interest Calculator App Pitch Deck by Slidesgo</vt:lpstr>
      <vt:lpstr>Healthy Eating Yearly Planner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Ngân</dc:creator>
  <cp:lastModifiedBy>Admin</cp:lastModifiedBy>
  <cp:revision>273</cp:revision>
  <dcterms:modified xsi:type="dcterms:W3CDTF">2024-08-26T18:51:36Z</dcterms:modified>
</cp:coreProperties>
</file>