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6" r:id="rId2"/>
    <p:sldId id="258" r:id="rId3"/>
    <p:sldId id="283" r:id="rId4"/>
    <p:sldId id="284" r:id="rId5"/>
    <p:sldId id="285" r:id="rId6"/>
    <p:sldId id="259" r:id="rId7"/>
    <p:sldId id="260" r:id="rId8"/>
    <p:sldId id="261"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EBCAB-6286-49C4-B59A-D03176534BD5}" type="datetimeFigureOut">
              <a:rPr lang="en-US" smtClean="0"/>
              <a:t>4/14/2026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957C8-B4DD-45BD-B527-3759022ACE01}" type="slidenum">
              <a:rPr lang="en-US" smtClean="0"/>
              <a:t>‹#›</a:t>
            </a:fld>
            <a:endParaRPr lang="en-US"/>
          </a:p>
        </p:txBody>
      </p:sp>
    </p:spTree>
    <p:extLst>
      <p:ext uri="{BB962C8B-B14F-4D97-AF65-F5344CB8AC3E}">
        <p14:creationId xmlns:p14="http://schemas.microsoft.com/office/powerpoint/2010/main" val="355636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0486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0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848A8A-78C1-4E64-8C6C-CC4BA69AAF1E}"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288654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48A8A-78C1-4E64-8C6C-CC4BA69AAF1E}"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10764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48A8A-78C1-4E64-8C6C-CC4BA69AAF1E}"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376310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64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48A8A-78C1-4E64-8C6C-CC4BA69AAF1E}"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364893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48A8A-78C1-4E64-8C6C-CC4BA69AAF1E}"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61777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848A8A-78C1-4E64-8C6C-CC4BA69AAF1E}"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299955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848A8A-78C1-4E64-8C6C-CC4BA69AAF1E}"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191289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848A8A-78C1-4E64-8C6C-CC4BA69AAF1E}"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23059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48A8A-78C1-4E64-8C6C-CC4BA69AAF1E}"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362254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48A8A-78C1-4E64-8C6C-CC4BA69AAF1E}"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117397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48A8A-78C1-4E64-8C6C-CC4BA69AAF1E}"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19D77-8E90-4F8A-B8BD-AB3C42CC09E3}" type="slidenum">
              <a:rPr lang="en-US" smtClean="0"/>
              <a:t>‹#›</a:t>
            </a:fld>
            <a:endParaRPr lang="en-US"/>
          </a:p>
        </p:txBody>
      </p:sp>
    </p:spTree>
    <p:extLst>
      <p:ext uri="{BB962C8B-B14F-4D97-AF65-F5344CB8AC3E}">
        <p14:creationId xmlns:p14="http://schemas.microsoft.com/office/powerpoint/2010/main" val="195284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48A8A-78C1-4E64-8C6C-CC4BA69AAF1E}" type="datetimeFigureOut">
              <a:rPr lang="en-US" smtClean="0"/>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19D77-8E90-4F8A-B8BD-AB3C42CC09E3}" type="slidenum">
              <a:rPr lang="en-US" smtClean="0"/>
              <a:t>‹#›</a:t>
            </a:fld>
            <a:endParaRPr lang="en-US"/>
          </a:p>
        </p:txBody>
      </p:sp>
    </p:spTree>
    <p:extLst>
      <p:ext uri="{BB962C8B-B14F-4D97-AF65-F5344CB8AC3E}">
        <p14:creationId xmlns:p14="http://schemas.microsoft.com/office/powerpoint/2010/main" val="89413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90.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50.png"/><Relationship Id="rId5" Type="http://schemas.openxmlformats.org/officeDocument/2006/relationships/image" Target="../media/image16.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0"/>
          <p:cNvSpPr>
            <a:spLocks noChangeArrowheads="1" noChangeShapeType="1" noTextEdit="1"/>
          </p:cNvSpPr>
          <p:nvPr/>
        </p:nvSpPr>
        <p:spPr bwMode="auto">
          <a:xfrm>
            <a:off x="903288" y="914400"/>
            <a:ext cx="7250112" cy="1333500"/>
          </a:xfrm>
          <a:prstGeom prst="rect">
            <a:avLst/>
          </a:prstGeom>
        </p:spPr>
        <p:txBody>
          <a:bodyPr wrap="none" fromWordArt="1">
            <a:prstTxWarp prst="textPlain">
              <a:avLst>
                <a:gd name="adj" fmla="val 50000"/>
              </a:avLst>
            </a:prstTxWarp>
          </a:bodyPr>
          <a:lstStyle/>
          <a:p>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THPT Nguyễn Huệ</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9699" name="WordArt 21"/>
          <p:cNvSpPr>
            <a:spLocks noChangeArrowheads="1" noChangeShapeType="1" noTextEdit="1"/>
          </p:cNvSpPr>
          <p:nvPr/>
        </p:nvSpPr>
        <p:spPr bwMode="auto">
          <a:xfrm>
            <a:off x="609600" y="2890213"/>
            <a:ext cx="7924800" cy="3124200"/>
          </a:xfrm>
          <a:prstGeom prst="rect">
            <a:avLst/>
          </a:prstGeom>
        </p:spPr>
        <p:txBody>
          <a:bodyPr wrap="none" fromWordArt="1">
            <a:prstTxWarp prst="textPlain">
              <a:avLst>
                <a:gd name="adj" fmla="val 50000"/>
              </a:avLst>
            </a:prstTxWarp>
          </a:bodyPr>
          <a:lstStyle/>
          <a:p>
            <a:pPr>
              <a:defRPr/>
            </a:pP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Chào</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mừng</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thầy</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cô</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đến</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dự</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giờ</a:t>
            </a: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a:t>
            </a:r>
            <a:r>
              <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10C6      </a:t>
            </a:r>
          </a:p>
          <a:p>
            <a:pPr>
              <a:defRPr/>
            </a:pP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30724" name="Group 5"/>
          <p:cNvGrpSpPr>
            <a:grpSpLocks/>
          </p:cNvGrpSpPr>
          <p:nvPr/>
        </p:nvGrpSpPr>
        <p:grpSpPr bwMode="auto">
          <a:xfrm>
            <a:off x="0" y="0"/>
            <a:ext cx="9144000" cy="6858000"/>
            <a:chOff x="8" y="0"/>
            <a:chExt cx="5760" cy="4320"/>
          </a:xfrm>
        </p:grpSpPr>
        <p:pic>
          <p:nvPicPr>
            <p:cNvPr id="30726"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8" name="Group 8"/>
            <p:cNvGrpSpPr>
              <a:grpSpLocks/>
            </p:cNvGrpSpPr>
            <p:nvPr/>
          </p:nvGrpSpPr>
          <p:grpSpPr bwMode="auto">
            <a:xfrm>
              <a:off x="8" y="0"/>
              <a:ext cx="5760" cy="4320"/>
              <a:chOff x="672" y="0"/>
              <a:chExt cx="5760" cy="4320"/>
            </a:xfrm>
          </p:grpSpPr>
          <p:pic>
            <p:nvPicPr>
              <p:cNvPr id="30729"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0"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1"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2"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30725" name="Rectangle 1"/>
          <p:cNvSpPr>
            <a:spLocks noChangeArrowheads="1"/>
          </p:cNvSpPr>
          <p:nvPr/>
        </p:nvSpPr>
        <p:spPr bwMode="auto">
          <a:xfrm>
            <a:off x="3657600" y="2135188"/>
            <a:ext cx="312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dirty="0" err="1">
                <a:latin typeface="Times New Roman" pitchFamily="18" charset="0"/>
              </a:rPr>
              <a:t>Nhóm</a:t>
            </a:r>
            <a:r>
              <a:rPr lang="en-US" altLang="en-US" sz="4000" dirty="0">
                <a:latin typeface="Times New Roman" pitchFamily="18" charset="0"/>
              </a:rPr>
              <a:t>: </a:t>
            </a:r>
            <a:r>
              <a:rPr lang="en-US" altLang="en-US" sz="4000" dirty="0" err="1">
                <a:latin typeface="Times New Roman" pitchFamily="18" charset="0"/>
              </a:rPr>
              <a:t>Toán</a:t>
            </a:r>
            <a:endParaRPr lang="en-US" altLang="en-US" sz="4000" dirty="0">
              <a:latin typeface="Times New Roman" pitchFamily="18" charset="0"/>
            </a:endParaRPr>
          </a:p>
        </p:txBody>
      </p:sp>
    </p:spTree>
    <p:extLst>
      <p:ext uri="{BB962C8B-B14F-4D97-AF65-F5344CB8AC3E}">
        <p14:creationId xmlns:p14="http://schemas.microsoft.com/office/powerpoint/2010/main" val="2061380050"/>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5422" y="228600"/>
                <a:ext cx="9058578" cy="4611393"/>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192024" indent="-192024" defTabSz="768096">
                  <a:spcBef>
                    <a:spcPts val="840"/>
                  </a:spcBef>
                  <a:buFont typeface="Arial" panose="020B0604020202020204" pitchFamily="34" charset="0"/>
                  <a:buChar char="•"/>
                  <a:defRPr/>
                </a:pPr>
                <a:r>
                  <a:rPr lang="en-US" sz="2500" dirty="0">
                    <a:solidFill>
                      <a:prstClr val="black"/>
                    </a:solidFill>
                    <a:latin typeface="Times New Roman" panose="02020603050405020304" pitchFamily="18" charset="0"/>
                    <a:ea typeface="+mn-ea"/>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Trong một tuần, nhiệt độ cao nhất trong ngày (đơn vị °C) tại hai thành phố Hà Nội và Điện Biên được cho như sau:</a:t>
                </a:r>
              </a:p>
              <a:p>
                <a:pPr marL="192024" indent="-192024" defTabSz="768096">
                  <a:lnSpc>
                    <a:spcPct val="100000"/>
                  </a:lnSpc>
                  <a:spcBef>
                    <a:spcPts val="840"/>
                  </a:spcBef>
                  <a:buFont typeface="Arial" panose="020B0604020202020204" pitchFamily="34" charset="0"/>
                  <a:buChar char="•"/>
                  <a:defRPr/>
                </a:pPr>
                <a:r>
                  <a:rPr lang="vi-VN"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 Nội:</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23	25	28	28	32	33	35</a:t>
                </a:r>
              </a:p>
              <a:p>
                <a:pPr marL="192024" indent="-192024" defTabSz="768096">
                  <a:lnSpc>
                    <a:spcPct val="100000"/>
                  </a:lnSpc>
                  <a:spcBef>
                    <a:spcPts val="840"/>
                  </a:spcBef>
                  <a:buFont typeface="Arial" panose="020B0604020202020204" pitchFamily="34" charset="0"/>
                  <a:buChar char="•"/>
                  <a:defRPr/>
                </a:pPr>
                <a:r>
                  <a:rPr lang="vi-VN"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Điện Biên: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16	24	26	26	26</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27	</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28</a:t>
                </a:r>
              </a:p>
              <a:p>
                <a:pPr marL="192024" indent="-192024" defTabSz="768096">
                  <a:lnSpc>
                    <a:spcPct val="100000"/>
                  </a:lnSpc>
                  <a:spcBef>
                    <a:spcPts val="840"/>
                  </a:spcBef>
                  <a:buFont typeface="Arial" panose="020B0604020202020204" pitchFamily="34" charset="0"/>
                  <a:buChar char="•"/>
                  <a:defRPr/>
                </a:pP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 Tính các khoảng biến thiên của mỗi mẫu số liệu và so sánh.</a:t>
                </a: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192024" indent="-192024" defTabSz="768096">
                  <a:lnSpc>
                    <a:spcPct val="100000"/>
                  </a:lnSpc>
                  <a:spcBef>
                    <a:spcPts val="840"/>
                  </a:spcBef>
                  <a:buFont typeface="Arial" panose="020B0604020202020204" pitchFamily="34" charset="0"/>
                  <a:buChar char="•"/>
                  <a:defRPr/>
                </a:pP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b) Em có nhận xét gì về sự ảnh hưởng của giá trị 16 đến khoảng biến thiên của mẫu số liệu về nhiệt độ cao nhất trong ngày tại Điện Biên?</a:t>
                </a: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192024" indent="-192024">
                  <a:lnSpc>
                    <a:spcPct val="100000"/>
                  </a:lnSpc>
                  <a:spcBef>
                    <a:spcPts val="840"/>
                  </a:spcBef>
                  <a:buFont typeface="Arial" panose="020B0604020202020204" pitchFamily="34" charset="0"/>
                  <a:buChar char="•"/>
                  <a:defRPr/>
                </a:pP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c</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Tính các tứ phân vị và hiệu </a:t>
                </a:r>
                <a14:m>
                  <m:oMath xmlns:m="http://schemas.openxmlformats.org/officeDocument/2006/math">
                    <m:sSub>
                      <m:sSub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25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latin typeface="Cambria Math" panose="02040503050406030204" pitchFamily="18" charset="0"/>
                            <a:ea typeface="Calibri" panose="020F0502020204030204" pitchFamily="34" charset="0"/>
                            <a:cs typeface="Times New Roman" panose="02020603050405020304" pitchFamily="18" charset="0"/>
                          </a:rPr>
                          <m:t>𝟏</m:t>
                        </m:r>
                      </m:sub>
                    </m:sSub>
                  </m:oMath>
                </a14:m>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cho mỗi mẫu số liệu. Có thể dùng hiệu này để đo độ phân tán của mẫu số liệu không?</a:t>
                </a: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192024" indent="-192024" defTabSz="768096">
                  <a:spcBef>
                    <a:spcPts val="840"/>
                  </a:spcBef>
                  <a:buFont typeface="Arial" panose="020B0604020202020204" pitchFamily="34" charset="0"/>
                  <a:buChar char="•"/>
                  <a:defRPr/>
                </a:pPr>
                <a:endParaRPr lang="en-US" sz="2500" b="1" u="sng"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xmlns="" id="{D87ADF89-46F9-4713-9744-A644701231B8}"/>
                  </a:ext>
                </a:extLst>
              </p:cNvPr>
              <p:cNvSpPr txBox="1">
                <a:spLocks noRot="1" noChangeAspect="1" noMove="1" noResize="1" noEditPoints="1" noAdjustHandles="1" noChangeArrowheads="1" noChangeShapeType="1" noTextEdit="1"/>
              </p:cNvSpPr>
              <p:nvPr/>
            </p:nvSpPr>
            <p:spPr>
              <a:xfrm>
                <a:off x="85422" y="228600"/>
                <a:ext cx="9058578" cy="4611393"/>
              </a:xfrm>
              <a:prstGeom prst="rect">
                <a:avLst/>
              </a:prstGeom>
              <a:blipFill rotWithShape="1">
                <a:blip r:embed="rId3"/>
                <a:stretch>
                  <a:fillRect l="-1478" t="-2375" r="-739"/>
                </a:stretch>
              </a:blipFill>
              <a:ln>
                <a:solidFill>
                  <a:schemeClr val="tx2">
                    <a:lumMod val="20000"/>
                    <a:lumOff val="80000"/>
                  </a:schemeClr>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74AE0F73-B89E-4FAB-A8B0-A1ABF8F067DF}"/>
              </a:ext>
            </a:extLst>
          </p:cNvPr>
          <p:cNvGrpSpPr/>
          <p:nvPr/>
        </p:nvGrpSpPr>
        <p:grpSpPr>
          <a:xfrm>
            <a:off x="263532" y="167913"/>
            <a:ext cx="1651442" cy="469900"/>
            <a:chOff x="0" y="34996"/>
            <a:chExt cx="1637483"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1102654" cy="436887"/>
            </a:xfrm>
            <a:prstGeom prst="rect">
              <a:avLst/>
            </a:prstGeom>
            <a:noFill/>
          </p:spPr>
          <p:txBody>
            <a:bodyPr wrap="square" rtlCol="0">
              <a:noAutofit/>
            </a:bodyPr>
            <a:lstStyle/>
            <a:p>
              <a:pPr>
                <a:lnSpc>
                  <a:spcPct val="107000"/>
                </a:lnSpc>
                <a:spcAft>
                  <a:spcPts val="336"/>
                </a:spcAft>
              </a:pP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HĐ2: </a:t>
              </a:r>
              <a:endParaRPr lang="en-US" sz="25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85725" y="4913211"/>
                <a:ext cx="9115425" cy="1830489"/>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457">
                  <a:lnSpc>
                    <a:spcPct val="100000"/>
                  </a:lnSpc>
                  <a:spcBef>
                    <a:spcPts val="0"/>
                  </a:spcBef>
                  <a:buNone/>
                  <a:defRPr/>
                </a:pP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 Ở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nhiệt</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độ</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thấp</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nhất</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cao</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nhất</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trong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ngày</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tương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ứng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23; 35. Do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đó</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biến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thiên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500" b="1" i="1">
                            <a:solidFill>
                              <a:prstClr val="black"/>
                            </a:solidFill>
                            <a:latin typeface="Cambria Math" panose="02040503050406030204" pitchFamily="18" charset="0"/>
                          </a:rPr>
                        </m:ctrlPr>
                      </m:sSubPr>
                      <m:e>
                        <m:r>
                          <a:rPr lang="en-US" sz="2500" b="1" i="1">
                            <a:solidFill>
                              <a:prstClr val="black"/>
                            </a:solidFill>
                            <a:latin typeface="Cambria Math" panose="02040503050406030204" pitchFamily="18" charset="0"/>
                          </a:rPr>
                          <m:t>𝑹</m:t>
                        </m:r>
                      </m:e>
                      <m:sub>
                        <m:r>
                          <a:rPr lang="en-US" sz="2500" b="1" i="1">
                            <a:solidFill>
                              <a:prstClr val="black"/>
                            </a:solidFill>
                            <a:latin typeface="Cambria Math" panose="02040503050406030204" pitchFamily="18" charset="0"/>
                          </a:rPr>
                          <m:t>𝟏</m:t>
                        </m:r>
                      </m:sub>
                    </m:sSub>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𝟑𝟓</m:t>
                    </m:r>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𝟐𝟑</m:t>
                    </m:r>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𝟏𝟐</m:t>
                    </m:r>
                  </m:oMath>
                </a14:m>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pPr marL="0" indent="0" defTabSz="914457">
                  <a:lnSpc>
                    <a:spcPct val="100000"/>
                  </a:lnSpc>
                  <a:spcBef>
                    <a:spcPts val="0"/>
                  </a:spcBef>
                  <a:buNone/>
                  <a:defRPr/>
                </a:pP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Ở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Điện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Biên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nhiệt</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độ</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thấp</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nhất</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cao</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nhất</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trong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ngày</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tương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ứng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16; 28. Do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đó</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biến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thiên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500" b="1" i="1">
                            <a:solidFill>
                              <a:prstClr val="black"/>
                            </a:solidFill>
                            <a:latin typeface="Cambria Math" panose="02040503050406030204" pitchFamily="18" charset="0"/>
                          </a:rPr>
                        </m:ctrlPr>
                      </m:sSubPr>
                      <m:e>
                        <m:r>
                          <a:rPr lang="en-US" sz="2500" b="1" i="1">
                            <a:solidFill>
                              <a:prstClr val="black"/>
                            </a:solidFill>
                            <a:latin typeface="Cambria Math" panose="02040503050406030204" pitchFamily="18" charset="0"/>
                          </a:rPr>
                          <m:t>𝑹</m:t>
                        </m:r>
                      </m:e>
                      <m:sub>
                        <m:r>
                          <a:rPr lang="en-US" sz="2500" b="1" i="1">
                            <a:solidFill>
                              <a:prstClr val="black"/>
                            </a:solidFill>
                            <a:latin typeface="Cambria Math" panose="02040503050406030204" pitchFamily="18" charset="0"/>
                          </a:rPr>
                          <m:t>𝟐</m:t>
                        </m:r>
                      </m:sub>
                    </m:sSub>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𝟐𝟖</m:t>
                    </m:r>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𝟏𝟔</m:t>
                    </m:r>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𝟏𝟐</m:t>
                    </m:r>
                    <m:r>
                      <a:rPr lang="en-US" sz="2500" b="1" i="1">
                        <a:solidFill>
                          <a:prstClr val="black"/>
                        </a:solidFill>
                        <a:latin typeface="Cambria Math" panose="02040503050406030204" pitchFamily="18" charset="0"/>
                      </a:rPr>
                      <m:t>.</m:t>
                    </m:r>
                  </m:oMath>
                </a14:m>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384048" indent="-384048" defTabSz="914457">
                  <a:lnSpc>
                    <a:spcPct val="100000"/>
                  </a:lnSpc>
                  <a:spcBef>
                    <a:spcPts val="0"/>
                  </a:spcBef>
                  <a:buFontTx/>
                  <a:buAutoNum type="alphaLcParenR"/>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384048" indent="-384048" defTabSz="914457">
                  <a:lnSpc>
                    <a:spcPct val="100000"/>
                  </a:lnSpc>
                  <a:spcBef>
                    <a:spcPts val="0"/>
                  </a:spcBef>
                  <a:buFontTx/>
                  <a:buAutoNum type="alphaLcParenR"/>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0" name="Content Placeholder 2">
                <a:extLst>
                  <a:ext uri="{FF2B5EF4-FFF2-40B4-BE49-F238E27FC236}">
                    <a16:creationId xmlns:a16="http://schemas.microsoft.com/office/drawing/2014/main" xmlns:a14="http://schemas.microsoft.com/office/drawing/2010/main" xmlns="" id="{05572D5E-4051-4576-80FA-1088A342E0D1}"/>
                  </a:ext>
                </a:extLst>
              </p:cNvPr>
              <p:cNvSpPr txBox="1">
                <a:spLocks noRot="1" noChangeAspect="1" noMove="1" noResize="1" noEditPoints="1" noAdjustHandles="1" noChangeArrowheads="1" noChangeShapeType="1" noTextEdit="1"/>
              </p:cNvSpPr>
              <p:nvPr/>
            </p:nvSpPr>
            <p:spPr>
              <a:xfrm>
                <a:off x="85725" y="4913211"/>
                <a:ext cx="9115425" cy="1830489"/>
              </a:xfrm>
              <a:prstGeom prst="rect">
                <a:avLst/>
              </a:prstGeom>
              <a:blipFill rotWithShape="1">
                <a:blip r:embed="rId4"/>
                <a:stretch>
                  <a:fillRect l="-1603" t="-3642" r="-1069"/>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17449" y="4452394"/>
            <a:ext cx="2344751" cy="775199"/>
            <a:chOff x="22440" y="58995"/>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defTabSz="914457">
                  <a:lnSpc>
                    <a:spcPct val="106000"/>
                  </a:lnSpc>
                  <a:spcAft>
                    <a:spcPts val="336"/>
                  </a:spcAft>
                  <a:defRPr/>
                </a:pPr>
                <a:r>
                  <a:rPr lang="en-US" sz="25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5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defTabSz="914457">
                  <a:lnSpc>
                    <a:spcPct val="107000"/>
                  </a:lnSpc>
                  <a:spcAft>
                    <a:spcPts val="336"/>
                  </a:spcAft>
                  <a:defRPr/>
                </a:pPr>
                <a:r>
                  <a:rPr lang="en-US" sz="25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defTabSz="914457">
                  <a:lnSpc>
                    <a:spcPct val="107000"/>
                  </a:lnSpc>
                  <a:spcAft>
                    <a:spcPts val="336"/>
                  </a:spcAft>
                  <a:defRPr/>
                </a:pPr>
                <a:r>
                  <a:rPr lang="en-US" sz="25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9049" y="58995"/>
              <a:ext cx="930007" cy="292052"/>
            </a:xfrm>
            <a:prstGeom prst="rect">
              <a:avLst/>
            </a:prstGeom>
            <a:noFill/>
          </p:spPr>
          <p:txBody>
            <a:bodyPr wrap="square">
              <a:noAutofit/>
            </a:bodyPr>
            <a:lstStyle/>
            <a:p>
              <a:pPr defTabSz="914457">
                <a:lnSpc>
                  <a:spcPct val="107000"/>
                </a:lnSpc>
                <a:spcAft>
                  <a:spcPts val="336"/>
                </a:spcAft>
                <a:defRPr/>
              </a:pP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Lời</a:t>
              </a:r>
              <a:r>
                <a:rPr lang="en-US" sz="25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17984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wipe(left)">
                                      <p:cBhvr>
                                        <p:cTn id="2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85725" y="609600"/>
                <a:ext cx="8919824" cy="5833271"/>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84048" indent="-384048" defTabSz="914457">
                  <a:lnSpc>
                    <a:spcPct val="100000"/>
                  </a:lnSpc>
                  <a:spcBef>
                    <a:spcPts val="0"/>
                  </a:spcBef>
                  <a:buFontTx/>
                  <a:buAutoNum type="alphaLcParenR"/>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b)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16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làm</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cho</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biến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thiên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về</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nhiệt</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độ</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tại</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Điện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Biên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lớn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hơn</a:t>
                </a: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r>
                  <a:rPr lang="en-US" sz="2500" b="1" dirty="0">
                    <a:latin typeface="Times New Roman" panose="02020603050405020304" pitchFamily="18" charset="0"/>
                    <a:ea typeface="Tahoma" panose="020B0604030504040204" pitchFamily="34" charset="0"/>
                    <a:cs typeface="Times New Roman" panose="02020603050405020304" pitchFamily="18" charset="0"/>
                  </a:rPr>
                  <a:t>c) </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Ở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a:latin typeface="Times New Roman" panose="02020603050405020304" pitchFamily="18" charset="0"/>
                    <a:ea typeface="Tahoma" panose="020B0604030504040204" pitchFamily="34" charset="0"/>
                    <a:cs typeface="Times New Roman" panose="02020603050405020304" pitchFamily="18" charset="0"/>
                  </a:rPr>
                  <a:t>23       25	28	28	32	33     35.</a:t>
                </a:r>
              </a:p>
              <a:p>
                <a:pPr marL="0" indent="0" defTabSz="914457">
                  <a:lnSpc>
                    <a:spcPct val="100000"/>
                  </a:lnSpc>
                  <a:spcBef>
                    <a:spcPts val="0"/>
                  </a:spcBef>
                  <a:buNone/>
                  <a:defRPr/>
                </a:pPr>
                <a14:m>
                  <m:oMath xmlns:m="http://schemas.openxmlformats.org/officeDocument/2006/math">
                    <m:sSub>
                      <m:sSubPr>
                        <m:ctrlP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pPr marL="0" indent="0" defTabSz="914457">
                  <a:lnSpc>
                    <a:spcPct val="100000"/>
                  </a:lnSpc>
                  <a:spcBef>
                    <a:spcPts val="0"/>
                  </a:spcBef>
                  <a:buNone/>
                  <a:defRPr/>
                </a:pPr>
                <a14:m>
                  <m:oMath xmlns:m="http://schemas.openxmlformats.org/officeDocument/2006/math">
                    <m:sSub>
                      <m:sSubPr>
                        <m:ctrlPr>
                          <a:rPr lang="en-US" sz="2500" b="1" i="1">
                            <a:solidFill>
                              <a:prstClr val="black"/>
                            </a:solidFill>
                            <a:latin typeface="Cambria Math" panose="02040503050406030204" pitchFamily="18" charset="0"/>
                            <a:cs typeface="Times New Roman" panose="02020603050405020304" pitchFamily="18" charset="0"/>
                          </a:rPr>
                        </m:ctrlPr>
                      </m:sSubPr>
                      <m:e>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sz="2500" b="1" i="0" smtClean="0">
                        <a:solidFill>
                          <a:prstClr val="black"/>
                        </a:solidFill>
                        <a:latin typeface="Cambria Math"/>
                        <a:ea typeface="Calibri" panose="020F0502020204030204" pitchFamily="34" charset="0"/>
                        <a:cs typeface="Times New Roman" panose="02020603050405020304" pitchFamily="18" charset="0"/>
                      </a:rPr>
                      <m:t>,</m:t>
                    </m:r>
                    <m:sSub>
                      <m:sSubPr>
                        <m:ctrlP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p>
              <a:p>
                <a:pPr marL="0" indent="0" defTabSz="914457">
                  <a:lnSpc>
                    <a:spcPct val="100000"/>
                  </a:lnSpc>
                  <a:spcBef>
                    <a:spcPts val="0"/>
                  </a:spcBef>
                  <a:buNone/>
                  <a:defRPr/>
                </a:pPr>
                <a14:m>
                  <m:oMath xmlns:m="http://schemas.openxmlformats.org/officeDocument/2006/math">
                    <m:sSub>
                      <m:sSubPr>
                        <m:ctrlPr>
                          <a:rPr lang="en-US" sz="2500" b="1" i="1">
                            <a:solidFill>
                              <a:prstClr val="black"/>
                            </a:solidFill>
                            <a:latin typeface="Cambria Math" panose="02040503050406030204" pitchFamily="18" charset="0"/>
                            <a:cs typeface="Times New Roman" panose="02020603050405020304" pitchFamily="18" charset="0"/>
                          </a:rPr>
                        </m:ctrlPr>
                      </m:sSubPr>
                      <m:e>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sz="2500" b="1" i="1">
                        <a:solidFill>
                          <a:prstClr val="black"/>
                        </a:solidFill>
                        <a:latin typeface="Cambria Math" panose="02040503050406030204" pitchFamily="18" charset="0"/>
                        <a:ea typeface="Calibri" panose="020F0502020204030204" pitchFamily="34" charset="0"/>
                      </a:rPr>
                      <m:t>−</m:t>
                    </m:r>
                    <m:sSub>
                      <m:sSubPr>
                        <m:ctrlPr>
                          <a:rPr lang="en-US" sz="2500" b="1" i="1">
                            <a:solidFill>
                              <a:prstClr val="black"/>
                            </a:solidFill>
                            <a:latin typeface="Cambria Math" panose="02040503050406030204" pitchFamily="18" charset="0"/>
                            <a:cs typeface="Times New Roman" panose="02020603050405020304" pitchFamily="18" charset="0"/>
                          </a:rPr>
                        </m:ctrlPr>
                      </m:sSubPr>
                      <m:e>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sz="2500" b="1" i="1">
                        <a:solidFill>
                          <a:prstClr val="black"/>
                        </a:solidFill>
                        <a:latin typeface="Cambria Math" panose="02040503050406030204" pitchFamily="18" charset="0"/>
                        <a:ea typeface="Calibri" panose="020F0502020204030204" pitchFamily="34" charset="0"/>
                      </a:rPr>
                      <m:t>−</m:t>
                    </m:r>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pPr marL="0" indent="0">
                  <a:lnSpc>
                    <a:spcPct val="100000"/>
                  </a:lnSpc>
                  <a:buNone/>
                  <a:defRPr/>
                </a:pP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Ở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Điện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Biên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16       24      26       26    26     27     28.</a:t>
                </a:r>
              </a:p>
              <a:p>
                <a:pPr marL="0" indent="0">
                  <a:lnSpc>
                    <a:spcPct val="100000"/>
                  </a:lnSpc>
                  <a:buNone/>
                  <a:defRPr/>
                </a:pPr>
                <a14:m>
                  <m:oMath xmlns:m="http://schemas.openxmlformats.org/officeDocument/2006/math">
                    <m:sSub>
                      <m:sSubPr>
                        <m:ctrlPr>
                          <a:rPr lang="en-US" sz="2500" b="1" i="1">
                            <a:solidFill>
                              <a:prstClr val="black"/>
                            </a:solidFill>
                            <a:latin typeface="Cambria Math" panose="02040503050406030204" pitchFamily="18" charset="0"/>
                          </a:rPr>
                        </m:ctrlPr>
                      </m:sSubPr>
                      <m:e>
                        <m:r>
                          <a:rPr lang="en-US" sz="2500" b="1" i="1">
                            <a:solidFill>
                              <a:prstClr val="black"/>
                            </a:solidFill>
                            <a:latin typeface="Cambria Math" panose="02040503050406030204" pitchFamily="18" charset="0"/>
                          </a:rPr>
                          <m:t>𝑸</m:t>
                        </m:r>
                      </m:e>
                      <m:sub>
                        <m:r>
                          <a:rPr lang="en-US" sz="2500" b="1" i="1">
                            <a:solidFill>
                              <a:prstClr val="black"/>
                            </a:solidFill>
                            <a:latin typeface="Cambria Math" panose="02040503050406030204" pitchFamily="18" charset="0"/>
                          </a:rPr>
                          <m:t>𝟐</m:t>
                        </m:r>
                      </m:sub>
                    </m:sSub>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𝟐𝟔</m:t>
                    </m:r>
                  </m:oMath>
                </a14:m>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pPr marL="0" indent="0">
                  <a:lnSpc>
                    <a:spcPct val="100000"/>
                  </a:lnSpc>
                  <a:buNone/>
                  <a:defRPr/>
                </a:pPr>
                <a14:m>
                  <m:oMathPara xmlns:m="http://schemas.openxmlformats.org/officeDocument/2006/math">
                    <m:oMathParaPr>
                      <m:jc m:val="left"/>
                    </m:oMathParaPr>
                    <m:oMath xmlns:m="http://schemas.openxmlformats.org/officeDocument/2006/math">
                      <m:sSub>
                        <m:sSubPr>
                          <m:ctrlPr>
                            <a:rPr lang="en-US" sz="2500" b="1" i="1">
                              <a:solidFill>
                                <a:prstClr val="black"/>
                              </a:solidFill>
                              <a:latin typeface="Cambria Math" panose="02040503050406030204" pitchFamily="18" charset="0"/>
                            </a:rPr>
                          </m:ctrlPr>
                        </m:sSubPr>
                        <m:e>
                          <m:r>
                            <a:rPr lang="en-US" sz="2500" b="1" i="1">
                              <a:solidFill>
                                <a:prstClr val="black"/>
                              </a:solidFill>
                              <a:latin typeface="Cambria Math" panose="02040503050406030204" pitchFamily="18" charset="0"/>
                            </a:rPr>
                            <m:t>𝑸</m:t>
                          </m:r>
                        </m:e>
                        <m:sub>
                          <m:r>
                            <a:rPr lang="en-US" sz="2500" b="1" i="1">
                              <a:solidFill>
                                <a:prstClr val="black"/>
                              </a:solidFill>
                              <a:latin typeface="Cambria Math" panose="02040503050406030204" pitchFamily="18" charset="0"/>
                            </a:rPr>
                            <m:t>𝟏</m:t>
                          </m:r>
                        </m:sub>
                      </m:sSub>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𝟐𝟒</m:t>
                      </m:r>
                      <m:r>
                        <a:rPr lang="en-US" sz="2500" b="1" i="0" smtClean="0">
                          <a:solidFill>
                            <a:prstClr val="black"/>
                          </a:solidFill>
                          <a:latin typeface="Cambria Math"/>
                        </a:rPr>
                        <m:t>, </m:t>
                      </m:r>
                      <m:sSub>
                        <m:sSubPr>
                          <m:ctrlPr>
                            <a:rPr lang="en-US" sz="2500" b="1" i="1">
                              <a:solidFill>
                                <a:prstClr val="black"/>
                              </a:solidFill>
                              <a:latin typeface="Cambria Math" panose="02040503050406030204" pitchFamily="18" charset="0"/>
                            </a:rPr>
                          </m:ctrlPr>
                        </m:sSubPr>
                        <m:e>
                          <m:r>
                            <a:rPr lang="en-US" sz="2500" b="1" i="1">
                              <a:solidFill>
                                <a:prstClr val="black"/>
                              </a:solidFill>
                              <a:latin typeface="Cambria Math" panose="02040503050406030204" pitchFamily="18" charset="0"/>
                            </a:rPr>
                            <m:t>𝑸</m:t>
                          </m:r>
                        </m:e>
                        <m:sub>
                          <m:r>
                            <a:rPr lang="en-US" sz="2500" b="1" i="1">
                              <a:solidFill>
                                <a:prstClr val="black"/>
                              </a:solidFill>
                              <a:latin typeface="Cambria Math" panose="02040503050406030204" pitchFamily="18" charset="0"/>
                            </a:rPr>
                            <m:t>𝟑</m:t>
                          </m:r>
                        </m:sub>
                      </m:sSub>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𝟐𝟕</m:t>
                      </m:r>
                    </m:oMath>
                  </m:oMathPara>
                </a14:m>
                <a:endParaRPr lang="en-US" sz="2500" b="1" i="1" dirty="0">
                  <a:solidFill>
                    <a:prstClr val="black"/>
                  </a:solidFill>
                  <a:latin typeface="Cambria Math" panose="02040503050406030204" pitchFamily="18" charset="0"/>
                </a:endParaRPr>
              </a:p>
              <a:p>
                <a:pPr marL="0" indent="0">
                  <a:lnSpc>
                    <a:spcPct val="100000"/>
                  </a:lnSpc>
                  <a:buNone/>
                  <a:defRPr/>
                </a:pPr>
                <a14:m>
                  <m:oMath xmlns:m="http://schemas.openxmlformats.org/officeDocument/2006/math">
                    <m:sSub>
                      <m:sSubPr>
                        <m:ctrlPr>
                          <a:rPr lang="en-US" sz="2500" b="1" i="1">
                            <a:solidFill>
                              <a:prstClr val="black"/>
                            </a:solidFill>
                            <a:latin typeface="Cambria Math" panose="02040503050406030204" pitchFamily="18" charset="0"/>
                          </a:rPr>
                        </m:ctrlPr>
                      </m:sSubPr>
                      <m:e>
                        <m:r>
                          <a:rPr lang="en-US" sz="2500" b="1" i="1">
                            <a:solidFill>
                              <a:prstClr val="black"/>
                            </a:solidFill>
                            <a:latin typeface="Cambria Math" panose="02040503050406030204" pitchFamily="18" charset="0"/>
                          </a:rPr>
                          <m:t>𝑸</m:t>
                        </m:r>
                      </m:e>
                      <m:sub>
                        <m:r>
                          <a:rPr lang="en-US" sz="2500" b="1" i="1">
                            <a:solidFill>
                              <a:prstClr val="black"/>
                            </a:solidFill>
                            <a:latin typeface="Cambria Math" panose="02040503050406030204" pitchFamily="18" charset="0"/>
                          </a:rPr>
                          <m:t>𝟑</m:t>
                        </m:r>
                      </m:sub>
                    </m:sSub>
                    <m:r>
                      <a:rPr lang="en-US" sz="2500" b="1" i="1">
                        <a:solidFill>
                          <a:prstClr val="black"/>
                        </a:solidFill>
                        <a:latin typeface="Cambria Math" panose="02040503050406030204" pitchFamily="18" charset="0"/>
                      </a:rPr>
                      <m:t>−</m:t>
                    </m:r>
                    <m:sSub>
                      <m:sSubPr>
                        <m:ctrlPr>
                          <a:rPr lang="en-US" sz="2500" b="1" i="1">
                            <a:solidFill>
                              <a:prstClr val="black"/>
                            </a:solidFill>
                            <a:latin typeface="Cambria Math" panose="02040503050406030204" pitchFamily="18" charset="0"/>
                          </a:rPr>
                        </m:ctrlPr>
                      </m:sSubPr>
                      <m:e>
                        <m:r>
                          <a:rPr lang="en-US" sz="2500" b="1" i="1">
                            <a:solidFill>
                              <a:prstClr val="black"/>
                            </a:solidFill>
                            <a:latin typeface="Cambria Math" panose="02040503050406030204" pitchFamily="18" charset="0"/>
                          </a:rPr>
                          <m:t>𝑸</m:t>
                        </m:r>
                      </m:e>
                      <m:sub>
                        <m:r>
                          <a:rPr lang="en-US" sz="2500" b="1" i="1">
                            <a:solidFill>
                              <a:prstClr val="black"/>
                            </a:solidFill>
                            <a:latin typeface="Cambria Math" panose="02040503050406030204" pitchFamily="18" charset="0"/>
                          </a:rPr>
                          <m:t>𝟏</m:t>
                        </m:r>
                      </m:sub>
                    </m:sSub>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𝟐𝟕</m:t>
                    </m:r>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𝟐𝟒</m:t>
                    </m:r>
                    <m:r>
                      <a:rPr lang="en-US" sz="2500" b="1"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𝟑</m:t>
                    </m:r>
                  </m:oMath>
                </a14:m>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pPr marL="0" indent="0">
                  <a:lnSpc>
                    <a:spcPct val="100000"/>
                  </a:lnSpc>
                  <a:buNone/>
                  <a:defRPr/>
                </a:pP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Ta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có</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thể</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dùng</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hiệu</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này</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để</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đo</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độ</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tán</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của</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a:p>
                <a:pPr marL="0" indent="0">
                  <a:lnSpc>
                    <a:spcPct val="100000"/>
                  </a:lnSpc>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a:lnSpc>
                    <a:spcPct val="100000"/>
                  </a:lnSpc>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defTabSz="914457">
                  <a:lnSpc>
                    <a:spcPct val="100000"/>
                  </a:lnSpc>
                  <a:spcBef>
                    <a:spcPts val="0"/>
                  </a:spcBef>
                  <a:buNone/>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384048" indent="-384048" defTabSz="914457">
                  <a:lnSpc>
                    <a:spcPct val="100000"/>
                  </a:lnSpc>
                  <a:spcBef>
                    <a:spcPts val="0"/>
                  </a:spcBef>
                  <a:buFontTx/>
                  <a:buAutoNum type="alphaLcParenR"/>
                  <a:defRPr/>
                </a:pP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85725" y="609600"/>
                <a:ext cx="8919824" cy="5833271"/>
              </a:xfrm>
              <a:prstGeom prst="rect">
                <a:avLst/>
              </a:prstGeom>
              <a:blipFill rotWithShape="1">
                <a:blip r:embed="rId3"/>
                <a:stretch>
                  <a:fillRect l="-1638"/>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1166" y="452799"/>
            <a:ext cx="2132434" cy="775199"/>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defTabSz="914457">
                  <a:lnSpc>
                    <a:spcPct val="106000"/>
                  </a:lnSpc>
                  <a:spcAft>
                    <a:spcPts val="336"/>
                  </a:spcAft>
                  <a:defRPr/>
                </a:pPr>
                <a:r>
                  <a:rPr lang="en-US" sz="25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5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defTabSz="914457">
                  <a:lnSpc>
                    <a:spcPct val="107000"/>
                  </a:lnSpc>
                  <a:spcAft>
                    <a:spcPts val="336"/>
                  </a:spcAft>
                  <a:defRPr/>
                </a:pPr>
                <a:r>
                  <a:rPr lang="en-US" sz="25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defTabSz="914457">
                  <a:lnSpc>
                    <a:spcPct val="107000"/>
                  </a:lnSpc>
                  <a:spcAft>
                    <a:spcPts val="336"/>
                  </a:spcAft>
                  <a:defRPr/>
                </a:pPr>
                <a:r>
                  <a:rPr lang="en-US" sz="25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defTabSz="914457">
                <a:lnSpc>
                  <a:spcPct val="107000"/>
                </a:lnSpc>
                <a:spcAft>
                  <a:spcPts val="336"/>
                </a:spcAft>
                <a:defRPr/>
              </a:pP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Lời</a:t>
              </a:r>
              <a:r>
                <a:rPr lang="en-US" sz="25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78205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animEffect transition="in" filter="fade">
                                      <p:cBhvr>
                                        <p:cTn id="7" dur="1000"/>
                                        <p:tgtEl>
                                          <p:spTgt spid="7">
                                            <p:txEl>
                                              <p:pRg st="10" end="10"/>
                                            </p:txEl>
                                          </p:spTgt>
                                        </p:tgtEl>
                                      </p:cBhvr>
                                    </p:animEffect>
                                    <p:anim calcmode="lin" valueType="num">
                                      <p:cBhvr>
                                        <p:cTn id="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14325" y="289828"/>
            <a:ext cx="8686800" cy="739220"/>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indent="-457200" defTabSz="768096">
              <a:buAutoNum type="arabicPeriod"/>
              <a:defRPr/>
            </a:pPr>
            <a:r>
              <a:rPr lang="en-US" sz="2500" b="1" dirty="0">
                <a:solidFill>
                  <a:prstClr val="black"/>
                </a:solidFill>
                <a:latin typeface="Times New Roman" panose="02020603050405020304" pitchFamily="18" charset="0"/>
                <a:cs typeface="Times New Roman" panose="02020603050405020304" pitchFamily="18" charset="0"/>
              </a:rPr>
              <a:t>KHOẢNG BIẾN THIÊN VÀ KHOẢNG TỨ PHÂN VỊ</a:t>
            </a:r>
          </a:p>
          <a:p>
            <a:pPr defTabSz="768096">
              <a:defRPr/>
            </a:pPr>
            <a:r>
              <a:rPr lang="en-US" sz="2500" b="1" dirty="0">
                <a:solidFill>
                  <a:prstClr val="black"/>
                </a:solidFill>
                <a:latin typeface="Times New Roman" panose="02020603050405020304" pitchFamily="18" charset="0"/>
                <a:cs typeface="Times New Roman" panose="02020603050405020304" pitchFamily="18" charset="0"/>
              </a:rPr>
              <a:t>b, </a:t>
            </a:r>
            <a:r>
              <a:rPr lang="en-US" sz="2500" b="1" dirty="0" err="1">
                <a:solidFill>
                  <a:prstClr val="black"/>
                </a:solidFill>
                <a:latin typeface="Times New Roman" panose="02020603050405020304" pitchFamily="18" charset="0"/>
                <a:cs typeface="Times New Roman" panose="02020603050405020304" pitchFamily="18" charset="0"/>
              </a:rPr>
              <a:t>Khoảng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tứ</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phân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vị</a:t>
            </a:r>
            <a:endParaRPr lang="en-US" sz="2500" dirty="0">
              <a:solidFill>
                <a:prstClr val="black"/>
              </a:solidFill>
              <a:latin typeface="Times New Roman" panose="02020603050405020304" pitchFamily="18" charset="0"/>
              <a:cs typeface="Times New Roman" panose="02020603050405020304" pitchFamily="18" charset="0"/>
            </a:endParaRPr>
          </a:p>
          <a:p>
            <a:pPr defTabSz="768096">
              <a:defRPr/>
            </a:pPr>
            <a:endParaRPr lang="en-US" sz="2500" dirty="0">
              <a:solidFill>
                <a:prstClr val="black"/>
              </a:solidFill>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71450" y="1109933"/>
            <a:ext cx="5467350" cy="5486399"/>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sz="2500" dirty="0">
              <a:solidFill>
                <a:prstClr val="black"/>
              </a:solidFill>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 </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endParaRPr lang="en-US" sz="2500" dirty="0">
              <a:latin typeface="Times New Roman" panose="02020603050405020304" pitchFamily="18" charset="0"/>
              <a:cs typeface="Times New Roman" panose="02020603050405020304" pitchFamily="18" charset="0"/>
            </a:endParaRPr>
          </a:p>
          <a:p>
            <a:pPr lvl="0">
              <a:defRPr/>
            </a:pPr>
            <a:endParaRPr lang="en-US" sz="2500" dirty="0">
              <a:solidFill>
                <a:prstClr val="black"/>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579618" y="1109932"/>
            <a:ext cx="3564382" cy="5465721"/>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768096">
              <a:spcBef>
                <a:spcPts val="840"/>
              </a:spcBef>
              <a:buNone/>
              <a:defRPr/>
            </a:pPr>
            <a:endParaRPr lang="en-US" sz="2500" dirty="0">
              <a:solidFill>
                <a:prstClr val="black"/>
              </a:solidFill>
              <a:latin typeface="Times New Roman" panose="02020603050405020304" pitchFamily="18" charset="0"/>
              <a:cs typeface="Times New Roman" panose="02020603050405020304" pitchFamily="18" charset="0"/>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199719" y="1172654"/>
            <a:ext cx="1885950" cy="526199"/>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38405" tIns="19202" rIns="38405" bIns="19202" numCol="1" anchor="t" anchorCtr="0" compatLnSpc="1">
            <a:prstTxWarp prst="textNoShape">
              <a:avLst/>
            </a:prstTxWarp>
          </a:bodyPr>
          <a:lstStyle/>
          <a:p>
            <a:endParaRPr lang="en-US" sz="25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2F4547-9306-479D-9872-250E83DC4597}"/>
              </a:ext>
            </a:extLst>
          </p:cNvPr>
          <p:cNvSpPr txBox="1"/>
          <p:nvPr/>
        </p:nvSpPr>
        <p:spPr>
          <a:xfrm>
            <a:off x="297579" y="1224003"/>
            <a:ext cx="1912221" cy="423500"/>
          </a:xfrm>
          <a:prstGeom prst="rect">
            <a:avLst/>
          </a:prstGeom>
          <a:noFill/>
        </p:spPr>
        <p:txBody>
          <a:bodyPr wrap="square" lIns="38405" tIns="19202" rIns="38405" bIns="19202" rtlCol="0">
            <a:spAutoFit/>
          </a:bodyPr>
          <a:lstStyle/>
          <a:p>
            <a:r>
              <a:rPr lang="en-US" sz="25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Định</a:t>
            </a:r>
            <a:r>
              <a:rPr lang="en-US" sz="25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Nghĩa</a:t>
            </a:r>
            <a:endParaRPr lang="en-US" sz="25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199719" y="3194600"/>
            <a:ext cx="1276350" cy="4953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38405" tIns="19202" rIns="38405" bIns="19202" numCol="1" anchor="t" anchorCtr="0" compatLnSpc="1">
            <a:prstTxWarp prst="textNoShape">
              <a:avLst/>
            </a:prstTxWarp>
          </a:bodyPr>
          <a:lstStyle/>
          <a:p>
            <a:endParaRPr lang="en-US" sz="25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13EFA2D-840B-4834-BDD1-C22E4EC623DE}"/>
              </a:ext>
            </a:extLst>
          </p:cNvPr>
          <p:cNvSpPr txBox="1"/>
          <p:nvPr/>
        </p:nvSpPr>
        <p:spPr>
          <a:xfrm>
            <a:off x="171450" y="3266400"/>
            <a:ext cx="1452471" cy="423500"/>
          </a:xfrm>
          <a:prstGeom prst="rect">
            <a:avLst/>
          </a:prstGeom>
          <a:noFill/>
        </p:spPr>
        <p:txBody>
          <a:bodyPr wrap="square" lIns="38405" tIns="19202" rIns="38405" bIns="19202" rtlCol="0">
            <a:spAutoFit/>
          </a:bodyPr>
          <a:lstStyle/>
          <a:p>
            <a:r>
              <a:rPr lang="en-US" sz="25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Ý </a:t>
            </a:r>
            <a:r>
              <a:rPr lang="en-US" sz="25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Nghĩa</a:t>
            </a:r>
            <a:endParaRPr lang="en-US" sz="25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297579" y="5286415"/>
            <a:ext cx="1057275" cy="45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38405" tIns="19202" rIns="38405" bIns="19202" numCol="1" anchor="t" anchorCtr="0" compatLnSpc="1">
            <a:prstTxWarp prst="textNoShape">
              <a:avLst/>
            </a:prstTxWarp>
          </a:bodyPr>
          <a:lstStyle/>
          <a:p>
            <a:endParaRPr lang="en-US" sz="25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8C9A84D-F76D-4621-A061-E11CB74313E3}"/>
              </a:ext>
            </a:extLst>
          </p:cNvPr>
          <p:cNvSpPr txBox="1"/>
          <p:nvPr/>
        </p:nvSpPr>
        <p:spPr>
          <a:xfrm>
            <a:off x="314325" y="5286415"/>
            <a:ext cx="1452471" cy="423500"/>
          </a:xfrm>
          <a:prstGeom prst="rect">
            <a:avLst/>
          </a:prstGeom>
          <a:noFill/>
        </p:spPr>
        <p:txBody>
          <a:bodyPr wrap="square" lIns="38405" tIns="19202" rIns="38405" bIns="19202" rtlCol="0">
            <a:spAutoFit/>
          </a:bodyPr>
          <a:lstStyle/>
          <a:p>
            <a:r>
              <a:rPr lang="en-US" sz="25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Chú</a:t>
            </a:r>
            <a:r>
              <a:rPr lang="en-US" sz="25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ý</a:t>
            </a:r>
          </a:p>
        </p:txBody>
      </p:sp>
      <p:pic>
        <p:nvPicPr>
          <p:cNvPr id="2" name="Picture 1">
            <a:extLst>
              <a:ext uri="{FF2B5EF4-FFF2-40B4-BE49-F238E27FC236}">
                <a16:creationId xmlns:a16="http://schemas.microsoft.com/office/drawing/2014/main" id="{9A257961-0C29-4B3F-8360-897FAE2F792E}"/>
              </a:ext>
            </a:extLst>
          </p:cNvPr>
          <p:cNvPicPr>
            <a:picLocks noChangeAspect="1"/>
          </p:cNvPicPr>
          <p:nvPr/>
        </p:nvPicPr>
        <p:blipFill>
          <a:blip r:embed="rId3"/>
          <a:stretch>
            <a:fillRect/>
          </a:stretch>
        </p:blipFill>
        <p:spPr>
          <a:xfrm>
            <a:off x="5638800" y="1698853"/>
            <a:ext cx="3257550" cy="4876800"/>
          </a:xfrm>
          <a:prstGeom prst="rect">
            <a:avLst/>
          </a:prstGeom>
        </p:spPr>
      </p:pic>
      <p:sp>
        <p:nvSpPr>
          <p:cNvPr id="4" name="TextBox 3">
            <a:extLst>
              <a:ext uri="{FF2B5EF4-FFF2-40B4-BE49-F238E27FC236}">
                <a16:creationId xmlns:a16="http://schemas.microsoft.com/office/drawing/2014/main" id="{5071D9D3-2FD8-452D-BB90-429B7E38D791}"/>
              </a:ext>
            </a:extLst>
          </p:cNvPr>
          <p:cNvSpPr txBox="1"/>
          <p:nvPr/>
        </p:nvSpPr>
        <p:spPr>
          <a:xfrm>
            <a:off x="185975" y="5287247"/>
            <a:ext cx="5415177" cy="1577662"/>
          </a:xfrm>
          <a:prstGeom prst="rect">
            <a:avLst/>
          </a:prstGeom>
          <a:noFill/>
        </p:spPr>
        <p:txBody>
          <a:bodyPr wrap="square" lIns="38405" tIns="19202" rIns="38405" bIns="19202" rtlCol="0">
            <a:spAutoFit/>
          </a:bodyPr>
          <a:lstStyle/>
          <a:p>
            <a:r>
              <a:rPr lang="en-US" sz="2500"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tài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gọi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biến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độ</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độ</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trải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giữa</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p>
          <a:p>
            <a:endParaRPr lang="en-US" sz="25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BDBE67A-1A58-4320-A81B-18A90526481F}"/>
              </a:ext>
            </a:extLst>
          </p:cNvPr>
          <p:cNvSpPr txBox="1"/>
          <p:nvPr/>
        </p:nvSpPr>
        <p:spPr>
          <a:xfrm>
            <a:off x="166525" y="3633525"/>
            <a:ext cx="5160518" cy="1577662"/>
          </a:xfrm>
          <a:prstGeom prst="rect">
            <a:avLst/>
          </a:prstGeom>
          <a:noFill/>
        </p:spPr>
        <p:txBody>
          <a:bodyPr wrap="square" lIns="38405" tIns="19202" rIns="38405" bIns="19202" rtlCol="0">
            <a:spAutoFit/>
          </a:bodyPr>
          <a:lstStyle/>
          <a:p>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cũng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đo</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độ</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tán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càng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lớn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thì</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càng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tán</a:t>
            </a:r>
            <a:endParaRPr lang="en-US" sz="2500" b="1" dirty="0">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171450" y="1770572"/>
                <a:ext cx="5391150" cy="1351705"/>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38405" tIns="19202" rIns="38405" bIns="19202" numCol="1" spcCol="0" rtlCol="0" fromWordArt="0" anchor="ctr" anchorCtr="0" forceAA="0" compatLnSpc="1">
                <a:prstTxWarp prst="textNoShape">
                  <a:avLst/>
                </a:prstTxWarp>
                <a:noAutofit/>
              </a:bodyPr>
              <a:lstStyle/>
              <a:p>
                <a:pPr>
                  <a:lnSpc>
                    <a:spcPct val="107000"/>
                  </a:lnSpc>
                  <a:spcAft>
                    <a:spcPts val="336"/>
                  </a:spcAft>
                </a:pP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kí</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latin typeface="Cambria Math" panose="02040503050406030204" pitchFamily="18" charset="0"/>
                            <a:ea typeface="Calibri" panose="020F0502020204030204" pitchFamily="34" charset="0"/>
                            <a:cs typeface="Times New Roman" panose="02020603050405020304" pitchFamily="18" charset="0"/>
                          </a:rPr>
                          <m:t>𝜟</m:t>
                        </m:r>
                      </m:e>
                      <m:sub>
                        <m:r>
                          <a:rPr lang="en-US" sz="2500" b="1" i="1">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giữa</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thứ</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ba</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thứ</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nhất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túc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14:m>
                  <m:oMath xmlns:m="http://schemas.openxmlformats.org/officeDocument/2006/math">
                    <m:sSub>
                      <m:sSub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latin typeface="Cambria Math" panose="02040503050406030204" pitchFamily="18" charset="0"/>
                            <a:ea typeface="Calibri" panose="020F0502020204030204" pitchFamily="34" charset="0"/>
                            <a:cs typeface="Times New Roman" panose="02020603050405020304" pitchFamily="18" charset="0"/>
                          </a:rPr>
                          <m:t>𝜟</m:t>
                        </m:r>
                      </m:e>
                      <m:sub>
                        <m:r>
                          <a:rPr lang="en-US" sz="2500" b="1" i="1">
                            <a:latin typeface="Cambria Math" panose="02040503050406030204" pitchFamily="18" charset="0"/>
                            <a:ea typeface="Calibri" panose="020F0502020204030204" pitchFamily="34" charset="0"/>
                            <a:cs typeface="Times New Roman" panose="02020603050405020304" pitchFamily="18" charset="0"/>
                          </a:rPr>
                          <m:t>𝑸</m:t>
                        </m:r>
                      </m:sub>
                    </m:sSub>
                    <m:r>
                      <a:rPr lang="en-US" sz="25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25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500" b="1" i="1">
                            <a:latin typeface="Cambria Math" panose="02040503050406030204" pitchFamily="18" charset="0"/>
                            <a:ea typeface="Calibri" panose="020F0502020204030204" pitchFamily="34" charset="0"/>
                            <a:cs typeface="Times New Roman" panose="02020603050405020304" pitchFamily="18" charset="0"/>
                          </a:rPr>
                        </m:ctrlPr>
                      </m:sSubPr>
                      <m:e>
                        <m:r>
                          <a:rPr lang="en-US" sz="2500" b="1" i="1">
                            <a:latin typeface="Cambria Math" panose="02040503050406030204" pitchFamily="18" charset="0"/>
                            <a:ea typeface="Calibri" panose="020F0502020204030204" pitchFamily="34" charset="0"/>
                            <a:cs typeface="Times New Roman" panose="02020603050405020304" pitchFamily="18" charset="0"/>
                          </a:rPr>
                          <m:t>𝑸</m:t>
                        </m:r>
                      </m:e>
                      <m:sub>
                        <m:r>
                          <a:rPr lang="en-US" sz="2500" b="1" i="1">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500" b="1" dirty="0">
                    <a:latin typeface="Times New Roman" panose="02020603050405020304" pitchFamily="18" charset="0"/>
                    <a:ea typeface="Tahoma" panose="020B0604030504040204" pitchFamily="34" charset="0"/>
                    <a:cs typeface="Times New Roman" panose="02020603050405020304" pitchFamily="18" charset="0"/>
                  </a:rPr>
                  <a:t> </a:t>
                </a:r>
              </a:p>
            </p:txBody>
          </p:sp>
        </mc:Choice>
        <mc:Fallback xmlns="">
          <p:sp>
            <p:nvSpPr>
              <p:cNvPr id="16" name="Rounded Rectangle 45">
                <a:extLst>
                  <a:ext uri="{FF2B5EF4-FFF2-40B4-BE49-F238E27FC236}">
                    <a16:creationId xmlns:a16="http://schemas.microsoft.com/office/drawing/2014/main" xmlns:a14="http://schemas.microsoft.com/office/drawing/2010/main" xmlns="" id="{B243C42C-408F-4A65-AE09-42FDF1C05A28}"/>
                  </a:ext>
                </a:extLst>
              </p:cNvPr>
              <p:cNvSpPr>
                <a:spLocks noRot="1" noChangeAspect="1" noMove="1" noResize="1" noEditPoints="1" noAdjustHandles="1" noChangeArrowheads="1" noChangeShapeType="1" noTextEdit="1"/>
              </p:cNvSpPr>
              <p:nvPr/>
            </p:nvSpPr>
            <p:spPr>
              <a:xfrm>
                <a:off x="171450" y="1770572"/>
                <a:ext cx="5391150" cy="1351705"/>
              </a:xfrm>
              <a:prstGeom prst="roundRect">
                <a:avLst/>
              </a:prstGeom>
              <a:blipFill rotWithShape="1">
                <a:blip r:embed="rId4"/>
                <a:stretch>
                  <a:fillRect l="-1464" t="-2667" r="-1239" b="-7556"/>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39828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3226" y="378820"/>
            <a:ext cx="8990735" cy="2110444"/>
          </a:xfrm>
          <a:prstGeom prst="rect">
            <a:avLst/>
          </a:prstGeom>
          <a:solidFill>
            <a:schemeClr val="tx2">
              <a:lumMod val="20000"/>
              <a:lumOff val="80000"/>
            </a:schemeClr>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sau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đây</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cho</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biết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bài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hát</a:t>
            </a:r>
            <a:r>
              <a:rPr lang="en-US" sz="2500" b="1" dirty="0">
                <a:latin typeface="Times New Roman" panose="02020603050405020304" pitchFamily="18" charset="0"/>
                <a:ea typeface="Tahoma" panose="020B0604030504040204" pitchFamily="34" charset="0"/>
                <a:cs typeface="Times New Roman" panose="02020603050405020304" pitchFamily="18" charset="0"/>
              </a:rPr>
              <a:t> ở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mỗi</a:t>
            </a:r>
            <a:r>
              <a:rPr lang="en-US" sz="2500" b="1" dirty="0">
                <a:latin typeface="Times New Roman" panose="02020603050405020304" pitchFamily="18" charset="0"/>
                <a:ea typeface="Tahoma" panose="020B0604030504040204" pitchFamily="34" charset="0"/>
                <a:cs typeface="Times New Roman" panose="02020603050405020304" pitchFamily="18" charset="0"/>
              </a:rPr>
              <a:t> album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bộ</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sưu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tập</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b="1" dirty="0">
                <a:latin typeface="Times New Roman" panose="02020603050405020304" pitchFamily="18" charset="0"/>
                <a:ea typeface="Tahoma" panose="020B0604030504040204" pitchFamily="34" charset="0"/>
                <a:cs typeface="Times New Roman" panose="02020603050405020304" pitchFamily="18" charset="0"/>
              </a:rPr>
              <a:t> An: </a:t>
            </a:r>
          </a:p>
          <a:p>
            <a:pPr marL="0" indent="0" algn="ctr">
              <a:lnSpc>
                <a:spcPct val="100000"/>
              </a:lnSpc>
              <a:buNone/>
            </a:pPr>
            <a:r>
              <a:rPr lang="en-US" sz="2500" b="1" dirty="0">
                <a:latin typeface="Times New Roman" panose="02020603050405020304" pitchFamily="18" charset="0"/>
                <a:ea typeface="Tahoma" panose="020B0604030504040204" pitchFamily="34" charset="0"/>
                <a:cs typeface="Times New Roman" panose="02020603050405020304" pitchFamily="18" charset="0"/>
              </a:rPr>
              <a:t>12     7     10 	  9      12       9	    10      11      10      14.</a:t>
            </a:r>
          </a:p>
          <a:p>
            <a:pPr marL="0" indent="0">
              <a:lnSpc>
                <a:spcPct val="100000"/>
              </a:lnSpc>
              <a:buNone/>
            </a:pPr>
            <a:r>
              <a:rPr lang="en-US" sz="2500" b="1" dirty="0" err="1">
                <a:latin typeface="Times New Roman" panose="02020603050405020304" pitchFamily="18" charset="0"/>
                <a:ea typeface="Tahoma" panose="020B0604030504040204" pitchFamily="34" charset="0"/>
                <a:cs typeface="Times New Roman" panose="02020603050405020304" pitchFamily="18" charset="0"/>
              </a:rPr>
              <a:t>Hãy</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tìm</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cho</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này</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246" y="2489264"/>
                <a:ext cx="9026277" cy="4361764"/>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2500"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Trước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hết</a:t>
                </a:r>
                <a:r>
                  <a:rPr lang="en-US" sz="2500" b="1" dirty="0">
                    <a:latin typeface="Times New Roman" panose="02020603050405020304" pitchFamily="18" charset="0"/>
                    <a:ea typeface="Tahoma" panose="020B0604030504040204" pitchFamily="34" charset="0"/>
                    <a:cs typeface="Times New Roman" panose="02020603050405020304" pitchFamily="18" charset="0"/>
                  </a:rPr>
                  <a:t>, ta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sắp</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xếp</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theo</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thứ</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tự</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giảm</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p>
              <a:p>
                <a:r>
                  <a:rPr lang="en-US" sz="2500" b="1" dirty="0">
                    <a:latin typeface="Times New Roman" panose="02020603050405020304" pitchFamily="18" charset="0"/>
                    <a:ea typeface="Tahoma" panose="020B0604030504040204" pitchFamily="34" charset="0"/>
                    <a:cs typeface="Times New Roman" panose="02020603050405020304" pitchFamily="18" charset="0"/>
                  </a:rPr>
                  <a:t>7       9	9          10	10         10	    11        12	   12       14.</a:t>
                </a:r>
              </a:p>
              <a:p>
                <a:r>
                  <a:rPr lang="en-US" sz="25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gồm</a:t>
                </a:r>
                <a:r>
                  <a:rPr lang="en-US" sz="2500" b="1" dirty="0">
                    <a:latin typeface="Times New Roman" panose="02020603050405020304" pitchFamily="18" charset="0"/>
                    <a:ea typeface="Tahoma" panose="020B0604030504040204" pitchFamily="34" charset="0"/>
                    <a:cs typeface="Times New Roman" panose="02020603050405020304" pitchFamily="18" charset="0"/>
                  </a:rPr>
                  <a:t> 10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trị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trung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panose="02040503050406030204" pitchFamily="18" charset="0"/>
                          </a:rPr>
                          <m:t>𝑸</m:t>
                        </m:r>
                      </m:e>
                      <m:sub>
                        <m:r>
                          <a:rPr lang="en-US" sz="2500" b="1" i="1">
                            <a:latin typeface="Cambria Math" panose="02040503050406030204" pitchFamily="18" charset="0"/>
                          </a:rPr>
                          <m:t>𝟐</m:t>
                        </m:r>
                      </m:sub>
                    </m:sSub>
                    <m:r>
                      <a:rPr lang="en-US" sz="2500" b="1" i="1">
                        <a:latin typeface="Cambria Math" panose="02040503050406030204" pitchFamily="18" charset="0"/>
                      </a:rPr>
                      <m:t>=</m:t>
                    </m:r>
                    <m:f>
                      <m:fPr>
                        <m:ctrlPr>
                          <a:rPr lang="en-US" sz="2500" b="1" i="1">
                            <a:latin typeface="Cambria Math" panose="02040503050406030204" pitchFamily="18" charset="0"/>
                          </a:rPr>
                        </m:ctrlPr>
                      </m:fPr>
                      <m:num>
                        <m:r>
                          <a:rPr lang="en-US" sz="2500" b="1" i="1">
                            <a:latin typeface="Cambria Math" panose="02040503050406030204" pitchFamily="18" charset="0"/>
                          </a:rPr>
                          <m:t>𝟏𝟎</m:t>
                        </m:r>
                        <m:r>
                          <a:rPr lang="en-US" sz="2500" b="1" i="1">
                            <a:latin typeface="Cambria Math" panose="02040503050406030204" pitchFamily="18" charset="0"/>
                          </a:rPr>
                          <m:t>+</m:t>
                        </m:r>
                        <m:r>
                          <a:rPr lang="en-US" sz="2500" b="1" i="1">
                            <a:latin typeface="Cambria Math" panose="02040503050406030204" pitchFamily="18" charset="0"/>
                          </a:rPr>
                          <m:t>𝟏𝟎</m:t>
                        </m:r>
                      </m:num>
                      <m:den>
                        <m:r>
                          <a:rPr lang="en-US" sz="2500" b="1" i="1">
                            <a:latin typeface="Cambria Math" panose="02040503050406030204" pitchFamily="18" charset="0"/>
                          </a:rPr>
                          <m:t>𝟐</m:t>
                        </m:r>
                      </m:den>
                    </m:f>
                    <m:r>
                      <a:rPr lang="en-US" sz="2500" b="1" i="1">
                        <a:latin typeface="Cambria Math" panose="02040503050406030204" pitchFamily="18" charset="0"/>
                      </a:rPr>
                      <m:t>=</m:t>
                    </m:r>
                    <m:r>
                      <a:rPr lang="en-US" sz="2500" b="1" i="1">
                        <a:latin typeface="Cambria Math" panose="02040503050406030204" pitchFamily="18" charset="0"/>
                      </a:rPr>
                      <m:t>𝟏𝟎</m:t>
                    </m:r>
                  </m:oMath>
                </a14:m>
                <a:r>
                  <a:rPr lang="en-US" sz="2500" b="1" dirty="0">
                    <a:latin typeface="Times New Roman" panose="02020603050405020304" pitchFamily="18" charset="0"/>
                    <a:ea typeface="Tahoma" panose="020B0604030504040204" pitchFamily="34" charset="0"/>
                    <a:cs typeface="Times New Roman" panose="02020603050405020304" pitchFamily="18" charset="0"/>
                  </a:rPr>
                  <a:t>.</a:t>
                </a:r>
              </a:p>
              <a:p>
                <a:r>
                  <a:rPr lang="en-US" sz="25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panose="02040503050406030204" pitchFamily="18" charset="0"/>
                          </a:rPr>
                          <m:t>𝑸</m:t>
                        </m:r>
                      </m:e>
                      <m:sub>
                        <m:r>
                          <a:rPr lang="en-US" sz="2500" b="1" i="1">
                            <a:latin typeface="Cambria Math" panose="02040503050406030204" pitchFamily="18" charset="0"/>
                          </a:rPr>
                          <m:t>𝟏</m:t>
                        </m:r>
                      </m:sub>
                    </m:sSub>
                    <m:r>
                      <a:rPr lang="en-US" sz="2500" b="1" i="1">
                        <a:latin typeface="Cambria Math" panose="02040503050406030204" pitchFamily="18" charset="0"/>
                      </a:rPr>
                      <m:t>=</m:t>
                    </m:r>
                    <m:r>
                      <a:rPr lang="en-US" sz="2500" b="1" i="1">
                        <a:latin typeface="Cambria Math" panose="02040503050406030204" pitchFamily="18" charset="0"/>
                      </a:rPr>
                      <m:t>𝟗</m:t>
                    </m:r>
                  </m:oMath>
                </a14:m>
                <a:r>
                  <a:rPr lang="en-US" sz="2500" b="1" dirty="0">
                    <a:latin typeface="Times New Roman" panose="02020603050405020304" pitchFamily="18" charset="0"/>
                    <a:ea typeface="Tahoma" panose="020B0604030504040204" pitchFamily="34" charset="0"/>
                    <a:cs typeface="Times New Roman" panose="02020603050405020304" pitchFamily="18" charset="0"/>
                  </a:rPr>
                  <a:t>.</a:t>
                </a:r>
              </a:p>
              <a:p>
                <a:r>
                  <a:rPr lang="en-US" sz="2500" b="1" dirty="0">
                    <a:latin typeface="Times New Roman" panose="02020603050405020304" pitchFamily="18" charset="0"/>
                    <a:ea typeface="Tahoma" panose="020B0604030504040204" pitchFamily="34" charset="0"/>
                    <a:cs typeface="Times New Roman" panose="02020603050405020304" pitchFamily="18" charset="0"/>
                  </a:rPr>
                  <a:t>Do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đó</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panose="02040503050406030204" pitchFamily="18" charset="0"/>
                          </a:rPr>
                          <m:t>𝑸</m:t>
                        </m:r>
                      </m:e>
                      <m:sub>
                        <m:r>
                          <a:rPr lang="en-US" sz="2500" b="1" i="1">
                            <a:latin typeface="Cambria Math" panose="02040503050406030204" pitchFamily="18" charset="0"/>
                          </a:rPr>
                          <m:t>𝟑</m:t>
                        </m:r>
                      </m:sub>
                    </m:sSub>
                    <m:r>
                      <a:rPr lang="en-US" sz="2500" b="1" i="1">
                        <a:latin typeface="Cambria Math" panose="02040503050406030204" pitchFamily="18" charset="0"/>
                      </a:rPr>
                      <m:t>=</m:t>
                    </m:r>
                    <m:r>
                      <a:rPr lang="en-US" sz="2500" b="1" i="1">
                        <a:latin typeface="Cambria Math" panose="02040503050406030204" pitchFamily="18" charset="0"/>
                      </a:rPr>
                      <m:t>𝟏𝟐</m:t>
                    </m:r>
                  </m:oMath>
                </a14:m>
                <a:r>
                  <a:rPr lang="en-US" sz="2500" b="1" dirty="0">
                    <a:latin typeface="Times New Roman" panose="02020603050405020304" pitchFamily="18" charset="0"/>
                    <a:ea typeface="Tahoma" panose="020B0604030504040204" pitchFamily="34" charset="0"/>
                    <a:cs typeface="Times New Roman" panose="02020603050405020304" pitchFamily="18" charset="0"/>
                  </a:rPr>
                  <a:t>.</a:t>
                </a:r>
              </a:p>
              <a:p>
                <a:r>
                  <a:rPr lang="en-US" sz="2500" b="1" dirty="0" err="1">
                    <a:latin typeface="Times New Roman" panose="02020603050405020304" pitchFamily="18" charset="0"/>
                    <a:ea typeface="Tahoma" panose="020B0604030504040204" pitchFamily="34" charset="0"/>
                    <a:cs typeface="Times New Roman" panose="02020603050405020304" pitchFamily="18" charset="0"/>
                  </a:rPr>
                  <a:t>Vậy</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khoảng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tứ</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vị</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cho</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panose="02040503050406030204" pitchFamily="18" charset="0"/>
                          </a:rPr>
                          <m:t>𝜟</m:t>
                        </m:r>
                      </m:e>
                      <m:sub>
                        <m:r>
                          <a:rPr lang="en-US" sz="2500" b="1" i="1">
                            <a:latin typeface="Cambria Math" panose="02040503050406030204" pitchFamily="18" charset="0"/>
                          </a:rPr>
                          <m:t>𝑸</m:t>
                        </m:r>
                      </m:sub>
                    </m:sSub>
                    <m:r>
                      <a:rPr lang="en-US" sz="2500" b="1" i="1">
                        <a:latin typeface="Cambria Math" panose="02040503050406030204" pitchFamily="18" charset="0"/>
                      </a:rPr>
                      <m:t>=</m:t>
                    </m:r>
                    <m:r>
                      <a:rPr lang="en-US" sz="2500" b="1" i="1">
                        <a:latin typeface="Cambria Math" panose="02040503050406030204" pitchFamily="18" charset="0"/>
                      </a:rPr>
                      <m:t>𝟏𝟐</m:t>
                    </m:r>
                    <m:r>
                      <a:rPr lang="en-US" sz="2500" b="1" i="1">
                        <a:latin typeface="Cambria Math" panose="02040503050406030204" pitchFamily="18" charset="0"/>
                      </a:rPr>
                      <m:t>−</m:t>
                    </m:r>
                    <m:r>
                      <a:rPr lang="en-US" sz="2500" b="1" i="1">
                        <a:latin typeface="Cambria Math" panose="02040503050406030204" pitchFamily="18" charset="0"/>
                      </a:rPr>
                      <m:t>𝟗</m:t>
                    </m:r>
                    <m:r>
                      <a:rPr lang="en-US" sz="2500" b="1" i="1">
                        <a:latin typeface="Cambria Math" panose="02040503050406030204" pitchFamily="18" charset="0"/>
                      </a:rPr>
                      <m:t>=</m:t>
                    </m:r>
                    <m:r>
                      <a:rPr lang="en-US" sz="2500" b="1" i="1">
                        <a:latin typeface="Cambria Math" panose="02040503050406030204" pitchFamily="18" charset="0"/>
                      </a:rPr>
                      <m:t>𝟑</m:t>
                    </m:r>
                  </m:oMath>
                </a14:m>
                <a:r>
                  <a:rPr lang="en-US" sz="2500" b="1" dirty="0">
                    <a:latin typeface="Times New Roman" panose="02020603050405020304" pitchFamily="18" charset="0"/>
                    <a:ea typeface="Tahoma" panose="020B0604030504040204" pitchFamily="34" charset="0"/>
                    <a:cs typeface="Times New Roman" panose="02020603050405020304" pitchFamily="18" charset="0"/>
                  </a:rPr>
                  <a:t>.  .</a:t>
                </a:r>
              </a:p>
              <a:p>
                <a:endParaRPr lang="en-US" sz="2500" dirty="0">
                  <a:latin typeface="Times New Roman" panose="02020603050405020304" pitchFamily="18" charset="0"/>
                  <a:cs typeface="Times New Roman" panose="02020603050405020304" pitchFamily="18" charset="0"/>
                </a:endParaRPr>
              </a:p>
            </p:txBody>
          </p:sp>
        </mc:Choice>
        <mc:Fallback xmlns="">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246" y="2489264"/>
                <a:ext cx="9026277" cy="4361764"/>
              </a:xfrm>
              <a:prstGeom prst="rect">
                <a:avLst/>
              </a:prstGeom>
              <a:blipFill rotWithShape="1">
                <a:blip r:embed="rId3"/>
                <a:stretch>
                  <a:fillRect l="-1618" t="-2368" r="-472"/>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13226" y="347190"/>
            <a:ext cx="2578554" cy="775199"/>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25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a:lnSpc>
                  <a:spcPct val="107000"/>
                </a:lnSpc>
                <a:spcAft>
                  <a:spcPts val="336"/>
                </a:spcAft>
              </a:pP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Luyện</a:t>
              </a:r>
              <a:r>
                <a:rPr lang="en-US" sz="25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tập</a:t>
              </a:r>
              <a:r>
                <a:rPr lang="en-US" sz="25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2</a:t>
              </a:r>
              <a:r>
                <a:rPr lang="en-US" sz="25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23910" y="2456196"/>
            <a:ext cx="2374455" cy="799139"/>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25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1"/>
              </a:xfrm>
              <a:prstGeom prst="chevron">
                <a:avLst/>
              </a:prstGeom>
              <a:solidFill>
                <a:srgbClr val="4472C4"/>
              </a:solidFill>
              <a:ln w="12700" cap="flat" cmpd="sng" algn="ctr">
                <a:noFill/>
                <a:prstDash val="solid"/>
                <a:miter lim="800000"/>
              </a:ln>
              <a:effectLst/>
            </p:spPr>
            <p:txBody>
              <a:bodyPr rtlCol="0" anchor="ctr"/>
              <a:lstStyle/>
              <a:p>
                <a:pPr algn="ctr">
                  <a:lnSpc>
                    <a:spcPct val="107000"/>
                  </a:lnSpc>
                  <a:spcAft>
                    <a:spcPts val="336"/>
                  </a:spcAft>
                </a:pPr>
                <a:r>
                  <a:rPr lang="en-US" sz="25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a:lnSpc>
                    <a:spcPct val="107000"/>
                  </a:lnSpc>
                  <a:spcAft>
                    <a:spcPts val="336"/>
                  </a:spcAft>
                </a:pPr>
                <a:r>
                  <a:rPr lang="en-US" sz="2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a:lnSpc>
                  <a:spcPct val="107000"/>
                </a:lnSpc>
                <a:spcAft>
                  <a:spcPts val="336"/>
                </a:spcAft>
              </a:pP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Lời</a:t>
              </a:r>
              <a:r>
                <a:rPr lang="en-US" sz="25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33806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left)">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left)">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left)">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left)">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54432" y="152400"/>
            <a:ext cx="8686800" cy="469900"/>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sz="2300" b="1" dirty="0">
                <a:latin typeface="Times New Roman" panose="02020603050405020304" pitchFamily="18" charset="0"/>
                <a:cs typeface="Times New Roman" panose="02020603050405020304" pitchFamily="18" charset="0"/>
              </a:rPr>
              <a:t>2. PHƯƠNG SAI VÀ ĐỘ LỆCH CHUẨN</a:t>
            </a:r>
            <a:endParaRPr lang="en-US" sz="2300" dirty="0">
              <a:latin typeface="Times New Roman" panose="02020603050405020304" pitchFamily="18" charset="0"/>
              <a:cs typeface="Times New Roman" panose="02020603050405020304" pitchFamily="18" charset="0"/>
            </a:endParaRPr>
          </a:p>
          <a:p>
            <a:pPr defTabSz="768096">
              <a:defRPr/>
            </a:pPr>
            <a:endParaRPr lang="en-US" sz="2300" dirty="0">
              <a:solidFill>
                <a:prstClr val="black"/>
              </a:solidFill>
              <a:latin typeface="Times New Roman" panose="02020603050405020304" pitchFamily="18" charset="0"/>
              <a:cs typeface="Times New Roman" panose="02020603050405020304" pitchFamily="18" charset="0"/>
            </a:endParaRPr>
          </a:p>
          <a:p>
            <a:pPr defTabSz="768096">
              <a:defRPr/>
            </a:pPr>
            <a:endParaRPr lang="en-US" sz="23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02742" y="622300"/>
                <a:ext cx="4354957" cy="5930900"/>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2300" b="1" dirty="0" err="1">
                    <a:latin typeface="Times New Roman" panose="02020603050405020304" pitchFamily="18" charset="0"/>
                    <a:ea typeface="Tahoma" panose="020B0604030504040204" pitchFamily="34" charset="0"/>
                    <a:cs typeface="Times New Roman" panose="02020603050405020304" pitchFamily="18" charset="0"/>
                  </a:rPr>
                  <a:t>Khoảng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biến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thiên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chỉ</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sử</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dụng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thông</a:t>
                </a:r>
                <a:r>
                  <a:rPr lang="en-US" sz="2300" b="1" dirty="0">
                    <a:latin typeface="Times New Roman" panose="02020603050405020304" pitchFamily="18" charset="0"/>
                    <a:ea typeface="Tahoma" panose="020B0604030504040204" pitchFamily="34" charset="0"/>
                    <a:cs typeface="Times New Roman" panose="02020603050405020304" pitchFamily="18" charset="0"/>
                  </a:rPr>
                  <a:t> tin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trị</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lớn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nhất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nhỏ</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nhất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bỏ</a:t>
                </a:r>
                <a:r>
                  <a:rPr lang="en-US" sz="2300" b="1" dirty="0">
                    <a:latin typeface="Times New Roman" panose="02020603050405020304" pitchFamily="18" charset="0"/>
                    <a:ea typeface="Tahoma" panose="020B0604030504040204" pitchFamily="34" charset="0"/>
                    <a:cs typeface="Times New Roman" panose="02020603050405020304" pitchFamily="18" charset="0"/>
                  </a:rPr>
                  <a:t> qua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thông</a:t>
                </a:r>
                <a:r>
                  <a:rPr lang="en-US" sz="2300" b="1" dirty="0">
                    <a:latin typeface="Times New Roman" panose="02020603050405020304" pitchFamily="18" charset="0"/>
                    <a:ea typeface="Tahoma" panose="020B0604030504040204" pitchFamily="34" charset="0"/>
                    <a:cs typeface="Times New Roman" panose="02020603050405020304" pitchFamily="18" charset="0"/>
                  </a:rPr>
                  <a:t> tin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tất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cả</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các</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trị</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khác</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còn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khoảng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tứ</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vị</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chỉ</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sử</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dụng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thông</a:t>
                </a:r>
                <a:r>
                  <a:rPr lang="en-US" sz="2300" b="1" dirty="0">
                    <a:latin typeface="Times New Roman" panose="02020603050405020304" pitchFamily="18" charset="0"/>
                    <a:ea typeface="Tahoma" panose="020B0604030504040204" pitchFamily="34" charset="0"/>
                    <a:cs typeface="Times New Roman" panose="02020603050405020304" pitchFamily="18" charset="0"/>
                  </a:rPr>
                  <a:t> tin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50%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chính</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giữa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Có</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vài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đặc</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trưng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khác</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đo</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độ</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tán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sử</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dụng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thông</a:t>
                </a:r>
                <a:r>
                  <a:rPr lang="en-US" sz="2300" b="1" dirty="0">
                    <a:latin typeface="Times New Roman" panose="02020603050405020304" pitchFamily="18" charset="0"/>
                    <a:ea typeface="Tahoma" panose="020B0604030504040204" pitchFamily="34" charset="0"/>
                    <a:cs typeface="Times New Roman" panose="02020603050405020304" pitchFamily="18" charset="0"/>
                  </a:rPr>
                  <a:t> tin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tất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cả</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các</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trị</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300" b="1" dirty="0">
                    <a:latin typeface="Times New Roman" panose="02020603050405020304" pitchFamily="18" charset="0"/>
                    <a:ea typeface="Tahoma" panose="020B0604030504040204" pitchFamily="34" charset="0"/>
                    <a:cs typeface="Times New Roman" panose="02020603050405020304" pitchFamily="18" charset="0"/>
                  </a:rPr>
                  <a:t>. Hai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đó</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phương</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sai</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lệch</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chuẩn</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r>
                  <a:rPr lang="en-US" sz="2300" b="1" dirty="0" err="1">
                    <a:latin typeface="Times New Roman" panose="02020603050405020304" pitchFamily="18" charset="0"/>
                    <a:ea typeface="Tahoma" panose="020B0604030504040204" pitchFamily="34" charset="0"/>
                    <a:cs typeface="Times New Roman" panose="02020603050405020304" pitchFamily="18" charset="0"/>
                  </a:rPr>
                  <a:t>Cụ</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thể</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với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𝟏</m:t>
                        </m:r>
                      </m:sub>
                    </m:sSub>
                    <m:r>
                      <a:rPr lang="en-US" sz="2300" b="1" i="1">
                        <a:latin typeface="Cambria Math" panose="02040503050406030204" pitchFamily="18" charset="0"/>
                      </a:rPr>
                      <m:t>,</m:t>
                    </m:r>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𝟐</m:t>
                        </m:r>
                      </m:sub>
                    </m:sSub>
                    <m:r>
                      <a:rPr lang="en-US" sz="2300" b="1" i="1">
                        <a:latin typeface="Cambria Math" panose="02040503050406030204" pitchFamily="18" charset="0"/>
                      </a:rPr>
                      <m:t>,...,</m:t>
                    </m:r>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𝒏</m:t>
                        </m:r>
                      </m:sub>
                    </m:sSub>
                  </m:oMath>
                </a14:m>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nếu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gọi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trung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bar>
                      <m:barPr>
                        <m:pos m:val="top"/>
                        <m:ctrlPr>
                          <a:rPr lang="en-US" sz="2300" b="1" i="1">
                            <a:latin typeface="Cambria Math" panose="02040503050406030204" pitchFamily="18" charset="0"/>
                          </a:rPr>
                        </m:ctrlPr>
                      </m:barPr>
                      <m:e>
                        <m:r>
                          <a:rPr lang="en-US" sz="2300" b="1" i="1">
                            <a:latin typeface="Cambria Math" panose="02040503050406030204" pitchFamily="18" charset="0"/>
                          </a:rPr>
                          <m:t>𝒙</m:t>
                        </m:r>
                      </m:e>
                    </m:bar>
                  </m:oMath>
                </a14:m>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thì</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với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mỗi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trị</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𝒊</m:t>
                        </m:r>
                      </m:sub>
                    </m:sSub>
                  </m:oMath>
                </a14:m>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độ</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lệch</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nó</a:t>
                </a:r>
                <a:r>
                  <a:rPr lang="en-US" sz="2300" b="1" dirty="0">
                    <a:latin typeface="Times New Roman" panose="02020603050405020304" pitchFamily="18" charset="0"/>
                    <a:ea typeface="Tahoma" panose="020B0604030504040204" pitchFamily="34" charset="0"/>
                    <a:cs typeface="Times New Roman" panose="02020603050405020304" pitchFamily="18" charset="0"/>
                  </a:rPr>
                  <a:t> so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với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trị</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trung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𝒊</m:t>
                        </m:r>
                      </m:sub>
                    </m:sSub>
                    <m:r>
                      <a:rPr lang="en-US" sz="2300" b="1" i="1">
                        <a:latin typeface="Cambria Math" panose="02040503050406030204" pitchFamily="18" charset="0"/>
                      </a:rPr>
                      <m:t>−</m:t>
                    </m:r>
                    <m:bar>
                      <m:barPr>
                        <m:pos m:val="top"/>
                        <m:ctrlPr>
                          <a:rPr lang="en-US" sz="2300" b="1" i="1">
                            <a:latin typeface="Cambria Math" panose="02040503050406030204" pitchFamily="18" charset="0"/>
                          </a:rPr>
                        </m:ctrlPr>
                      </m:barPr>
                      <m:e>
                        <m:r>
                          <a:rPr lang="en-US" sz="2300" b="1" i="1">
                            <a:latin typeface="Cambria Math" panose="02040503050406030204" pitchFamily="18" charset="0"/>
                          </a:rPr>
                          <m:t>𝒙</m:t>
                        </m:r>
                      </m:e>
                    </m:bar>
                  </m:oMath>
                </a14:m>
                <a:r>
                  <a:rPr lang="en-US" sz="2300" b="1"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102742" y="622300"/>
                <a:ext cx="4354957" cy="5930900"/>
              </a:xfrm>
              <a:prstGeom prst="rect">
                <a:avLst/>
              </a:prstGeom>
              <a:blipFill rotWithShape="1">
                <a:blip r:embed="rId3"/>
                <a:stretch>
                  <a:fillRect l="-2654" t="-1641" r="-3492" b="-328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4514850" y="647220"/>
                <a:ext cx="4457222" cy="5905979"/>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2300" dirty="0">
                  <a:solidFill>
                    <a:srgbClr val="FF0000"/>
                  </a:solidFill>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a:p>
                <a:pPr marL="0" indent="0">
                  <a:buNone/>
                </a:pPr>
                <a:endParaRPr lang="en-US" sz="2300" b="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300" b="1" dirty="0">
                    <a:latin typeface="Times New Roman" panose="02020603050405020304" pitchFamily="18" charset="0"/>
                    <a:ea typeface="Tahoma" panose="020B0604030504040204" pitchFamily="34" charset="0"/>
                    <a:cs typeface="Times New Roman" panose="02020603050405020304" pitchFamily="18" charset="0"/>
                  </a:rPr>
                  <a:t> ta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còn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sử</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dụng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đại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lượng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để</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đo</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độ</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tán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mẫu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300" b="1" dirty="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14:m>
                  <m:oMath xmlns:m="http://schemas.openxmlformats.org/officeDocument/2006/math">
                    <m:sSup>
                      <m:sSupPr>
                        <m:ctrlPr>
                          <a:rPr lang="en-US" sz="2300" b="1" i="1">
                            <a:latin typeface="Cambria Math" panose="02040503050406030204" pitchFamily="18" charset="0"/>
                          </a:rPr>
                        </m:ctrlPr>
                      </m:sSupPr>
                      <m:e>
                        <m:acc>
                          <m:accPr>
                            <m:chr m:val="̂"/>
                            <m:ctrlPr>
                              <a:rPr lang="en-US" sz="2300" b="1" i="1">
                                <a:latin typeface="Cambria Math" panose="02040503050406030204" pitchFamily="18" charset="0"/>
                              </a:rPr>
                            </m:ctrlPr>
                          </m:accPr>
                          <m:e>
                            <m:r>
                              <a:rPr lang="en-US" sz="2300" b="1" i="1">
                                <a:latin typeface="Cambria Math" panose="02040503050406030204" pitchFamily="18" charset="0"/>
                              </a:rPr>
                              <m:t>𝒔</m:t>
                            </m:r>
                          </m:e>
                        </m:acc>
                      </m:e>
                      <m:sup>
                        <m:r>
                          <a:rPr lang="en-US" sz="2300" b="1" i="1">
                            <a:latin typeface="Cambria Math" panose="02040503050406030204" pitchFamily="18" charset="0"/>
                          </a:rPr>
                          <m:t>𝟐</m:t>
                        </m:r>
                      </m:sup>
                    </m:sSup>
                    <m:r>
                      <a:rPr lang="en-US" sz="2300" b="1" i="1">
                        <a:latin typeface="Cambria Math" panose="02040503050406030204" pitchFamily="18" charset="0"/>
                      </a:rPr>
                      <m:t>=</m:t>
                    </m:r>
                    <m:f>
                      <m:fPr>
                        <m:ctrlPr>
                          <a:rPr lang="en-US" sz="2300" b="1" i="1">
                            <a:latin typeface="Cambria Math" panose="02040503050406030204" pitchFamily="18" charset="0"/>
                          </a:rPr>
                        </m:ctrlPr>
                      </m:fPr>
                      <m:num>
                        <m:sSup>
                          <m:sSupPr>
                            <m:ctrlPr>
                              <a:rPr lang="en-US" sz="2300" b="1" i="1">
                                <a:latin typeface="Cambria Math" panose="02040503050406030204" pitchFamily="18" charset="0"/>
                              </a:rPr>
                            </m:ctrlPr>
                          </m:sSupPr>
                          <m:e>
                            <m:d>
                              <m:dPr>
                                <m:ctrlPr>
                                  <a:rPr lang="en-US" sz="2300" b="1" i="1">
                                    <a:latin typeface="Cambria Math" panose="02040503050406030204" pitchFamily="18" charset="0"/>
                                  </a:rPr>
                                </m:ctrlPr>
                              </m:dPr>
                              <m:e>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𝟏</m:t>
                                    </m:r>
                                  </m:sub>
                                </m:sSub>
                                <m:r>
                                  <a:rPr lang="en-US" sz="2300" b="1" i="1">
                                    <a:latin typeface="Cambria Math" panose="02040503050406030204" pitchFamily="18" charset="0"/>
                                  </a:rPr>
                                  <m:t>−</m:t>
                                </m:r>
                                <m:bar>
                                  <m:barPr>
                                    <m:pos m:val="top"/>
                                    <m:ctrlPr>
                                      <a:rPr lang="en-US" sz="2300" b="1" i="1">
                                        <a:latin typeface="Cambria Math" panose="02040503050406030204" pitchFamily="18" charset="0"/>
                                      </a:rPr>
                                    </m:ctrlPr>
                                  </m:barPr>
                                  <m:e>
                                    <m:r>
                                      <a:rPr lang="en-US" sz="2300" b="1" i="1">
                                        <a:latin typeface="Cambria Math" panose="02040503050406030204" pitchFamily="18" charset="0"/>
                                      </a:rPr>
                                      <m:t>𝒙</m:t>
                                    </m:r>
                                  </m:e>
                                </m:bar>
                              </m:e>
                            </m:d>
                          </m:e>
                          <m:sup>
                            <m:r>
                              <a:rPr lang="en-US" sz="2300" b="1" i="1">
                                <a:latin typeface="Cambria Math" panose="02040503050406030204" pitchFamily="18" charset="0"/>
                              </a:rPr>
                              <m:t>𝟐</m:t>
                            </m:r>
                          </m:sup>
                        </m:sSup>
                        <m:r>
                          <a:rPr lang="en-US" sz="2300" b="1" i="1">
                            <a:latin typeface="Cambria Math" panose="02040503050406030204" pitchFamily="18" charset="0"/>
                          </a:rPr>
                          <m:t>+</m:t>
                        </m:r>
                        <m:sSup>
                          <m:sSupPr>
                            <m:ctrlPr>
                              <a:rPr lang="en-US" sz="2300" b="1" i="1">
                                <a:latin typeface="Cambria Math" panose="02040503050406030204" pitchFamily="18" charset="0"/>
                              </a:rPr>
                            </m:ctrlPr>
                          </m:sSupPr>
                          <m:e>
                            <m:d>
                              <m:dPr>
                                <m:ctrlPr>
                                  <a:rPr lang="en-US" sz="2300" b="1" i="1">
                                    <a:latin typeface="Cambria Math" panose="02040503050406030204" pitchFamily="18" charset="0"/>
                                  </a:rPr>
                                </m:ctrlPr>
                              </m:dPr>
                              <m:e>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𝟐</m:t>
                                    </m:r>
                                  </m:sub>
                                </m:sSub>
                                <m:r>
                                  <a:rPr lang="en-US" sz="2300" b="1" i="1">
                                    <a:latin typeface="Cambria Math" panose="02040503050406030204" pitchFamily="18" charset="0"/>
                                  </a:rPr>
                                  <m:t>−</m:t>
                                </m:r>
                                <m:bar>
                                  <m:barPr>
                                    <m:pos m:val="top"/>
                                    <m:ctrlPr>
                                      <a:rPr lang="en-US" sz="2300" b="1" i="1">
                                        <a:latin typeface="Cambria Math" panose="02040503050406030204" pitchFamily="18" charset="0"/>
                                      </a:rPr>
                                    </m:ctrlPr>
                                  </m:barPr>
                                  <m:e>
                                    <m:r>
                                      <a:rPr lang="en-US" sz="2300" b="1" i="1">
                                        <a:latin typeface="Cambria Math" panose="02040503050406030204" pitchFamily="18" charset="0"/>
                                      </a:rPr>
                                      <m:t>𝒙</m:t>
                                    </m:r>
                                  </m:e>
                                </m:bar>
                              </m:e>
                            </m:d>
                          </m:e>
                          <m:sup>
                            <m:r>
                              <a:rPr lang="en-US" sz="2300" b="1" i="1">
                                <a:latin typeface="Cambria Math" panose="02040503050406030204" pitchFamily="18" charset="0"/>
                              </a:rPr>
                              <m:t>𝟐</m:t>
                            </m:r>
                          </m:sup>
                        </m:sSup>
                        <m:r>
                          <a:rPr lang="en-US" sz="2300" b="1" i="1">
                            <a:latin typeface="Cambria Math" panose="02040503050406030204" pitchFamily="18" charset="0"/>
                          </a:rPr>
                          <m:t>+...+</m:t>
                        </m:r>
                        <m:sSup>
                          <m:sSupPr>
                            <m:ctrlPr>
                              <a:rPr lang="en-US" sz="2300" b="1" i="1">
                                <a:latin typeface="Cambria Math" panose="02040503050406030204" pitchFamily="18" charset="0"/>
                              </a:rPr>
                            </m:ctrlPr>
                          </m:sSupPr>
                          <m:e>
                            <m:d>
                              <m:dPr>
                                <m:ctrlPr>
                                  <a:rPr lang="en-US" sz="2300" b="1" i="1">
                                    <a:latin typeface="Cambria Math" panose="02040503050406030204" pitchFamily="18" charset="0"/>
                                  </a:rPr>
                                </m:ctrlPr>
                              </m:dPr>
                              <m:e>
                                <m:sSub>
                                  <m:sSubPr>
                                    <m:ctrlPr>
                                      <a:rPr lang="en-US" sz="2300" b="1" i="1">
                                        <a:latin typeface="Cambria Math" panose="02040503050406030204" pitchFamily="18" charset="0"/>
                                      </a:rPr>
                                    </m:ctrlPr>
                                  </m:sSubPr>
                                  <m:e>
                                    <m:r>
                                      <a:rPr lang="en-US" sz="2300" b="1" i="1">
                                        <a:latin typeface="Cambria Math" panose="02040503050406030204" pitchFamily="18" charset="0"/>
                                      </a:rPr>
                                      <m:t>𝒙</m:t>
                                    </m:r>
                                  </m:e>
                                  <m:sub>
                                    <m:r>
                                      <a:rPr lang="en-US" sz="2300" b="1" i="1">
                                        <a:latin typeface="Cambria Math" panose="02040503050406030204" pitchFamily="18" charset="0"/>
                                      </a:rPr>
                                      <m:t>𝒏</m:t>
                                    </m:r>
                                  </m:sub>
                                </m:sSub>
                                <m:r>
                                  <a:rPr lang="en-US" sz="2300" b="1" i="1">
                                    <a:latin typeface="Cambria Math" panose="02040503050406030204" pitchFamily="18" charset="0"/>
                                  </a:rPr>
                                  <m:t>−</m:t>
                                </m:r>
                                <m:bar>
                                  <m:barPr>
                                    <m:pos m:val="top"/>
                                    <m:ctrlPr>
                                      <a:rPr lang="en-US" sz="2300" b="1" i="1">
                                        <a:latin typeface="Cambria Math" panose="02040503050406030204" pitchFamily="18" charset="0"/>
                                      </a:rPr>
                                    </m:ctrlPr>
                                  </m:barPr>
                                  <m:e>
                                    <m:r>
                                      <a:rPr lang="en-US" sz="2300" b="1" i="1">
                                        <a:latin typeface="Cambria Math" panose="02040503050406030204" pitchFamily="18" charset="0"/>
                                      </a:rPr>
                                      <m:t>𝒙</m:t>
                                    </m:r>
                                  </m:e>
                                </m:bar>
                              </m:e>
                            </m:d>
                          </m:e>
                          <m:sup>
                            <m:r>
                              <a:rPr lang="en-US" sz="2300" b="1" i="1">
                                <a:latin typeface="Cambria Math" panose="02040503050406030204" pitchFamily="18" charset="0"/>
                              </a:rPr>
                              <m:t>𝟐</m:t>
                            </m:r>
                          </m:sup>
                        </m:sSup>
                      </m:num>
                      <m:den>
                        <m:r>
                          <a:rPr lang="en-US" sz="2300" b="1" i="1">
                            <a:latin typeface="Cambria Math" panose="02040503050406030204" pitchFamily="18" charset="0"/>
                          </a:rPr>
                          <m:t>𝒏</m:t>
                        </m:r>
                        <m:r>
                          <a:rPr lang="en-US" sz="2300" b="1" i="1">
                            <a:latin typeface="Cambria Math" panose="02040503050406030204" pitchFamily="18" charset="0"/>
                          </a:rPr>
                          <m:t>−</m:t>
                        </m:r>
                        <m:r>
                          <a:rPr lang="en-US" sz="2300" b="1" i="1">
                            <a:latin typeface="Cambria Math" panose="02040503050406030204" pitchFamily="18" charset="0"/>
                          </a:rPr>
                          <m:t>𝟏</m:t>
                        </m:r>
                      </m:den>
                    </m:f>
                  </m:oMath>
                </a14:m>
                <a:r>
                  <a:rPr lang="en-US" sz="2300" dirty="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Nếu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liệu</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càng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tán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thì</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phương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sai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độ</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lệch</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chuẩn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càng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lớn</a:t>
                </a:r>
                <a:r>
                  <a:rPr lang="en-US" sz="2300" b="1" dirty="0">
                    <a:latin typeface="Times New Roman" panose="02020603050405020304" pitchFamily="18" charset="0"/>
                    <a:ea typeface="Tahoma" panose="020B0604030504040204" pitchFamily="34" charset="0"/>
                    <a:cs typeface="Times New Roman" panose="02020603050405020304" pitchFamily="18" charset="0"/>
                  </a:rPr>
                  <a:t>.</a:t>
                </a:r>
              </a:p>
              <a:p>
                <a:pPr marL="192024" indent="-192024" defTabSz="768096">
                  <a:spcBef>
                    <a:spcPts val="840"/>
                  </a:spcBef>
                  <a:defRPr/>
                </a:pPr>
                <a:endParaRPr lang="en-US" sz="23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4514850" y="647220"/>
                <a:ext cx="4457222" cy="5905979"/>
              </a:xfrm>
              <a:prstGeom prst="rect">
                <a:avLst/>
              </a:prstGeom>
              <a:blipFill rotWithShape="1">
                <a:blip r:embed="rId4"/>
                <a:stretch>
                  <a:fillRect l="-3138"/>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id="{3B23C098-CA4F-41D8-A93A-D74A175D32EC}"/>
              </a:ext>
            </a:extLst>
          </p:cNvPr>
          <p:cNvSpPr>
            <a:spLocks/>
          </p:cNvSpPr>
          <p:nvPr/>
        </p:nvSpPr>
        <p:spPr bwMode="auto">
          <a:xfrm>
            <a:off x="4497832" y="4724400"/>
            <a:ext cx="1114425" cy="45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38405" tIns="19202" rIns="38405" bIns="19202" numCol="1" anchor="t" anchorCtr="0" compatLnSpc="1">
            <a:prstTxWarp prst="textNoShape">
              <a:avLst/>
            </a:prstTxWarp>
          </a:bodyPr>
          <a:lstStyle/>
          <a:p>
            <a:endParaRPr lang="en-US" sz="23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AEAE51A-1D4A-4970-A0DB-B66121D5B481}"/>
              </a:ext>
            </a:extLst>
          </p:cNvPr>
          <p:cNvSpPr txBox="1"/>
          <p:nvPr/>
        </p:nvSpPr>
        <p:spPr>
          <a:xfrm>
            <a:off x="4492081" y="4743763"/>
            <a:ext cx="1452471" cy="392722"/>
          </a:xfrm>
          <a:prstGeom prst="rect">
            <a:avLst/>
          </a:prstGeom>
          <a:noFill/>
        </p:spPr>
        <p:txBody>
          <a:bodyPr wrap="square" lIns="38405" tIns="19202" rIns="38405" bIns="19202" rtlCol="0">
            <a:spAutoFit/>
          </a:bodyPr>
          <a:lstStyle/>
          <a:p>
            <a:r>
              <a:rPr lang="en-US" sz="2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Ý </a:t>
            </a:r>
            <a:r>
              <a:rPr lang="en-US" sz="23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Nghĩa</a:t>
            </a:r>
            <a:endParaRPr lang="en-US" sz="2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Freeform 20">
            <a:extLst>
              <a:ext uri="{FF2B5EF4-FFF2-40B4-BE49-F238E27FC236}">
                <a16:creationId xmlns:a16="http://schemas.microsoft.com/office/drawing/2014/main" id="{E10D8376-D1B7-4E09-92C3-962C5406E0B0}"/>
              </a:ext>
            </a:extLst>
          </p:cNvPr>
          <p:cNvSpPr>
            <a:spLocks/>
          </p:cNvSpPr>
          <p:nvPr/>
        </p:nvSpPr>
        <p:spPr bwMode="auto">
          <a:xfrm>
            <a:off x="4443557" y="2815800"/>
            <a:ext cx="1057275" cy="45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38405" tIns="19202" rIns="38405" bIns="19202" numCol="1" anchor="t" anchorCtr="0" compatLnSpc="1">
            <a:prstTxWarp prst="textNoShape">
              <a:avLst/>
            </a:prstTxWarp>
          </a:bodyPr>
          <a:lstStyle/>
          <a:p>
            <a:endParaRPr lang="en-US" sz="23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11915D-FC4B-43BA-A90A-F702E60C980E}"/>
              </a:ext>
            </a:extLst>
          </p:cNvPr>
          <p:cNvSpPr txBox="1"/>
          <p:nvPr/>
        </p:nvSpPr>
        <p:spPr>
          <a:xfrm>
            <a:off x="4514850" y="2821551"/>
            <a:ext cx="1452471" cy="392722"/>
          </a:xfrm>
          <a:prstGeom prst="rect">
            <a:avLst/>
          </a:prstGeom>
          <a:noFill/>
        </p:spPr>
        <p:txBody>
          <a:bodyPr wrap="square" lIns="38405" tIns="19202" rIns="38405" bIns="19202" rtlCol="0">
            <a:spAutoFit/>
          </a:bodyPr>
          <a:lstStyle/>
          <a:p>
            <a:r>
              <a:rPr lang="en-US" sz="23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Chú</a:t>
            </a:r>
            <a:r>
              <a:rPr lang="en-US" sz="2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id="{1E6B5F7B-5569-44EF-9639-B6154D42C702}"/>
                  </a:ext>
                </a:extLst>
              </p:cNvPr>
              <p:cNvSpPr/>
              <p:nvPr/>
            </p:nvSpPr>
            <p:spPr>
              <a:xfrm>
                <a:off x="4457699" y="647221"/>
                <a:ext cx="4514372" cy="194357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38405" tIns="19202" rIns="38405" bIns="19202" numCol="1" spcCol="0" rtlCol="0" fromWordArt="0" anchor="ctr" anchorCtr="0" forceAA="0" compatLnSpc="1">
                <a:prstTxWarp prst="textNoShape">
                  <a:avLst/>
                </a:prstTxWarp>
                <a:noAutofit/>
              </a:bodyPr>
              <a:lstStyle/>
              <a:p>
                <a:pPr marL="144018" indent="-144018" algn="just">
                  <a:buFont typeface="Symbol" panose="05050102010706020507" pitchFamily="18" charset="2"/>
                  <a:buChar char=""/>
                </a:pP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Phương</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sai</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giá</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trị</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endParaRPr lang="en-US" sz="2300" b="1" i="1" dirty="0">
                  <a:latin typeface="Cambria Math"/>
                  <a:ea typeface="Calibri" panose="020F0502020204030204" pitchFamily="34" charset="0"/>
                </a:endParaRPr>
              </a:p>
              <a:p>
                <a:pPr algn="just"/>
                <a14:m>
                  <m:oMath xmlns:m="http://schemas.openxmlformats.org/officeDocument/2006/math">
                    <m:sSup>
                      <m:sSupPr>
                        <m:ctrlPr>
                          <a:rPr lang="en-US" sz="2300" b="1" i="1">
                            <a:latin typeface="Cambria Math" panose="02040503050406030204" pitchFamily="18" charset="0"/>
                            <a:ea typeface="Calibri" panose="020F0502020204030204" pitchFamily="34" charset="0"/>
                          </a:rPr>
                        </m:ctrlPr>
                      </m:sSupPr>
                      <m:e>
                        <m:r>
                          <a:rPr lang="en-US" sz="2300" b="1" i="1">
                            <a:latin typeface="Cambria Math" panose="02040503050406030204" pitchFamily="18" charset="0"/>
                            <a:ea typeface="Calibri" panose="020F0502020204030204" pitchFamily="34" charset="0"/>
                          </a:rPr>
                          <m:t>𝒔</m:t>
                        </m:r>
                      </m:e>
                      <m:sup>
                        <m:r>
                          <a:rPr lang="en-US" sz="2300" b="1" i="1">
                            <a:latin typeface="Cambria Math" panose="02040503050406030204" pitchFamily="18" charset="0"/>
                            <a:ea typeface="Calibri" panose="020F0502020204030204" pitchFamily="34" charset="0"/>
                          </a:rPr>
                          <m:t>𝟐</m:t>
                        </m:r>
                      </m:sup>
                    </m:sSup>
                    <m:r>
                      <a:rPr lang="en-US" sz="2300" b="1" i="1">
                        <a:latin typeface="Cambria Math" panose="02040503050406030204" pitchFamily="18" charset="0"/>
                        <a:ea typeface="Calibri" panose="020F0502020204030204" pitchFamily="34" charset="0"/>
                      </a:rPr>
                      <m:t>=</m:t>
                    </m:r>
                    <m:f>
                      <m:fPr>
                        <m:ctrlPr>
                          <a:rPr lang="en-US" sz="2300" b="1" i="1">
                            <a:latin typeface="Cambria Math" panose="02040503050406030204" pitchFamily="18" charset="0"/>
                            <a:ea typeface="Calibri" panose="020F0502020204030204" pitchFamily="34" charset="0"/>
                          </a:rPr>
                        </m:ctrlPr>
                      </m:fPr>
                      <m:num>
                        <m:sSup>
                          <m:sSupPr>
                            <m:ctrlPr>
                              <a:rPr lang="en-US" sz="2300" b="1" i="1">
                                <a:latin typeface="Cambria Math" panose="02040503050406030204" pitchFamily="18" charset="0"/>
                                <a:ea typeface="Calibri" panose="020F0502020204030204" pitchFamily="34" charset="0"/>
                              </a:rPr>
                            </m:ctrlPr>
                          </m:sSupPr>
                          <m:e>
                            <m:d>
                              <m:dPr>
                                <m:ctrlPr>
                                  <a:rPr lang="en-US" sz="2300" b="1" i="1">
                                    <a:latin typeface="Cambria Math" panose="02040503050406030204" pitchFamily="18" charset="0"/>
                                    <a:ea typeface="Calibri" panose="020F0502020204030204" pitchFamily="34" charset="0"/>
                                  </a:rPr>
                                </m:ctrlPr>
                              </m:dPr>
                              <m:e>
                                <m:sSub>
                                  <m:sSubPr>
                                    <m:ctrlPr>
                                      <a:rPr lang="en-US" sz="2300" b="1" i="1">
                                        <a:latin typeface="Cambria Math" panose="02040503050406030204" pitchFamily="18" charset="0"/>
                                        <a:ea typeface="Calibri" panose="020F0502020204030204" pitchFamily="34" charset="0"/>
                                      </a:rPr>
                                    </m:ctrlPr>
                                  </m:sSubPr>
                                  <m:e>
                                    <m:r>
                                      <a:rPr lang="en-US" sz="2300" b="1" i="1">
                                        <a:latin typeface="Cambria Math" panose="02040503050406030204" pitchFamily="18" charset="0"/>
                                        <a:ea typeface="Calibri" panose="020F0502020204030204" pitchFamily="34" charset="0"/>
                                      </a:rPr>
                                      <m:t>𝒙</m:t>
                                    </m:r>
                                  </m:e>
                                  <m:sub>
                                    <m:r>
                                      <a:rPr lang="en-US" sz="2300" b="1" i="1">
                                        <a:latin typeface="Cambria Math" panose="02040503050406030204" pitchFamily="18" charset="0"/>
                                        <a:ea typeface="Calibri" panose="020F0502020204030204" pitchFamily="34" charset="0"/>
                                      </a:rPr>
                                      <m:t>𝟏</m:t>
                                    </m:r>
                                  </m:sub>
                                </m:sSub>
                                <m:r>
                                  <a:rPr lang="en-US" sz="2300" b="1" i="1">
                                    <a:latin typeface="Cambria Math" panose="02040503050406030204" pitchFamily="18" charset="0"/>
                                    <a:ea typeface="Calibri" panose="020F0502020204030204" pitchFamily="34" charset="0"/>
                                  </a:rPr>
                                  <m:t>−</m:t>
                                </m:r>
                                <m:bar>
                                  <m:barPr>
                                    <m:pos m:val="top"/>
                                    <m:ctrlPr>
                                      <a:rPr lang="en-US" sz="2300" b="1" i="1">
                                        <a:latin typeface="Cambria Math" panose="02040503050406030204" pitchFamily="18" charset="0"/>
                                        <a:ea typeface="Calibri" panose="020F0502020204030204" pitchFamily="34" charset="0"/>
                                      </a:rPr>
                                    </m:ctrlPr>
                                  </m:barPr>
                                  <m:e>
                                    <m:r>
                                      <a:rPr lang="en-US" sz="2300" b="1" i="1">
                                        <a:latin typeface="Cambria Math" panose="02040503050406030204" pitchFamily="18" charset="0"/>
                                        <a:ea typeface="Calibri" panose="020F0502020204030204" pitchFamily="34" charset="0"/>
                                      </a:rPr>
                                      <m:t>𝒙</m:t>
                                    </m:r>
                                  </m:e>
                                </m:bar>
                              </m:e>
                            </m:d>
                          </m:e>
                          <m:sup>
                            <m:r>
                              <a:rPr lang="en-US" sz="2300" b="1" i="1">
                                <a:latin typeface="Cambria Math" panose="02040503050406030204" pitchFamily="18" charset="0"/>
                                <a:ea typeface="Calibri" panose="020F0502020204030204" pitchFamily="34" charset="0"/>
                              </a:rPr>
                              <m:t>𝟐</m:t>
                            </m:r>
                          </m:sup>
                        </m:sSup>
                        <m:r>
                          <a:rPr lang="en-US" sz="2300" b="1" i="1">
                            <a:latin typeface="Cambria Math" panose="02040503050406030204" pitchFamily="18" charset="0"/>
                            <a:ea typeface="Calibri" panose="020F0502020204030204" pitchFamily="34" charset="0"/>
                          </a:rPr>
                          <m:t>+</m:t>
                        </m:r>
                        <m:sSup>
                          <m:sSupPr>
                            <m:ctrlPr>
                              <a:rPr lang="en-US" sz="2300" b="1" i="1">
                                <a:latin typeface="Cambria Math" panose="02040503050406030204" pitchFamily="18" charset="0"/>
                                <a:ea typeface="Calibri" panose="020F0502020204030204" pitchFamily="34" charset="0"/>
                              </a:rPr>
                            </m:ctrlPr>
                          </m:sSupPr>
                          <m:e>
                            <m:d>
                              <m:dPr>
                                <m:ctrlPr>
                                  <a:rPr lang="en-US" sz="2300" b="1" i="1">
                                    <a:latin typeface="Cambria Math" panose="02040503050406030204" pitchFamily="18" charset="0"/>
                                    <a:ea typeface="Calibri" panose="020F0502020204030204" pitchFamily="34" charset="0"/>
                                  </a:rPr>
                                </m:ctrlPr>
                              </m:dPr>
                              <m:e>
                                <m:sSub>
                                  <m:sSubPr>
                                    <m:ctrlPr>
                                      <a:rPr lang="en-US" sz="2300" b="1" i="1">
                                        <a:latin typeface="Cambria Math" panose="02040503050406030204" pitchFamily="18" charset="0"/>
                                        <a:ea typeface="Calibri" panose="020F0502020204030204" pitchFamily="34" charset="0"/>
                                      </a:rPr>
                                    </m:ctrlPr>
                                  </m:sSubPr>
                                  <m:e>
                                    <m:r>
                                      <a:rPr lang="en-US" sz="2300" b="1" i="1">
                                        <a:latin typeface="Cambria Math" panose="02040503050406030204" pitchFamily="18" charset="0"/>
                                        <a:ea typeface="Calibri" panose="020F0502020204030204" pitchFamily="34" charset="0"/>
                                      </a:rPr>
                                      <m:t>𝒙</m:t>
                                    </m:r>
                                  </m:e>
                                  <m:sub>
                                    <m:r>
                                      <a:rPr lang="en-US" sz="2300" b="1" i="1">
                                        <a:latin typeface="Cambria Math" panose="02040503050406030204" pitchFamily="18" charset="0"/>
                                        <a:ea typeface="Calibri" panose="020F0502020204030204" pitchFamily="34" charset="0"/>
                                      </a:rPr>
                                      <m:t>𝟐</m:t>
                                    </m:r>
                                  </m:sub>
                                </m:sSub>
                                <m:r>
                                  <a:rPr lang="en-US" sz="2300" b="1" i="1">
                                    <a:latin typeface="Cambria Math" panose="02040503050406030204" pitchFamily="18" charset="0"/>
                                    <a:ea typeface="Calibri" panose="020F0502020204030204" pitchFamily="34" charset="0"/>
                                  </a:rPr>
                                  <m:t>−</m:t>
                                </m:r>
                                <m:bar>
                                  <m:barPr>
                                    <m:pos m:val="top"/>
                                    <m:ctrlPr>
                                      <a:rPr lang="en-US" sz="2300" b="1" i="1">
                                        <a:latin typeface="Cambria Math" panose="02040503050406030204" pitchFamily="18" charset="0"/>
                                        <a:ea typeface="Calibri" panose="020F0502020204030204" pitchFamily="34" charset="0"/>
                                      </a:rPr>
                                    </m:ctrlPr>
                                  </m:barPr>
                                  <m:e>
                                    <m:r>
                                      <a:rPr lang="en-US" sz="2300" b="1" i="1">
                                        <a:latin typeface="Cambria Math" panose="02040503050406030204" pitchFamily="18" charset="0"/>
                                        <a:ea typeface="Calibri" panose="020F0502020204030204" pitchFamily="34" charset="0"/>
                                      </a:rPr>
                                      <m:t>𝒙</m:t>
                                    </m:r>
                                  </m:e>
                                </m:bar>
                              </m:e>
                            </m:d>
                          </m:e>
                          <m:sup>
                            <m:r>
                              <a:rPr lang="en-US" sz="2300" b="1" i="1">
                                <a:latin typeface="Cambria Math" panose="02040503050406030204" pitchFamily="18" charset="0"/>
                                <a:ea typeface="Calibri" panose="020F0502020204030204" pitchFamily="34" charset="0"/>
                              </a:rPr>
                              <m:t>𝟐</m:t>
                            </m:r>
                          </m:sup>
                        </m:sSup>
                        <m:r>
                          <a:rPr lang="en-US" sz="2300" b="1" i="1">
                            <a:latin typeface="Cambria Math" panose="02040503050406030204" pitchFamily="18" charset="0"/>
                            <a:ea typeface="Calibri" panose="020F0502020204030204" pitchFamily="34" charset="0"/>
                          </a:rPr>
                          <m:t>+...+</m:t>
                        </m:r>
                        <m:sSup>
                          <m:sSupPr>
                            <m:ctrlPr>
                              <a:rPr lang="en-US" sz="2300" b="1" i="1">
                                <a:latin typeface="Cambria Math" panose="02040503050406030204" pitchFamily="18" charset="0"/>
                                <a:ea typeface="Calibri" panose="020F0502020204030204" pitchFamily="34" charset="0"/>
                              </a:rPr>
                            </m:ctrlPr>
                          </m:sSupPr>
                          <m:e>
                            <m:d>
                              <m:dPr>
                                <m:ctrlPr>
                                  <a:rPr lang="en-US" sz="2300" b="1" i="1">
                                    <a:latin typeface="Cambria Math" panose="02040503050406030204" pitchFamily="18" charset="0"/>
                                    <a:ea typeface="Calibri" panose="020F0502020204030204" pitchFamily="34" charset="0"/>
                                  </a:rPr>
                                </m:ctrlPr>
                              </m:dPr>
                              <m:e>
                                <m:sSub>
                                  <m:sSubPr>
                                    <m:ctrlPr>
                                      <a:rPr lang="en-US" sz="2300" b="1" i="1">
                                        <a:latin typeface="Cambria Math" panose="02040503050406030204" pitchFamily="18" charset="0"/>
                                        <a:ea typeface="Calibri" panose="020F0502020204030204" pitchFamily="34" charset="0"/>
                                      </a:rPr>
                                    </m:ctrlPr>
                                  </m:sSubPr>
                                  <m:e>
                                    <m:r>
                                      <a:rPr lang="en-US" sz="2300" b="1" i="1">
                                        <a:latin typeface="Cambria Math" panose="02040503050406030204" pitchFamily="18" charset="0"/>
                                        <a:ea typeface="Calibri" panose="020F0502020204030204" pitchFamily="34" charset="0"/>
                                      </a:rPr>
                                      <m:t>𝒙</m:t>
                                    </m:r>
                                  </m:e>
                                  <m:sub>
                                    <m:r>
                                      <a:rPr lang="en-US" sz="2300" b="1" i="1">
                                        <a:latin typeface="Cambria Math" panose="02040503050406030204" pitchFamily="18" charset="0"/>
                                        <a:ea typeface="Calibri" panose="020F0502020204030204" pitchFamily="34" charset="0"/>
                                      </a:rPr>
                                      <m:t>𝒏</m:t>
                                    </m:r>
                                  </m:sub>
                                </m:sSub>
                                <m:r>
                                  <a:rPr lang="en-US" sz="2300" b="1" i="1">
                                    <a:latin typeface="Cambria Math" panose="02040503050406030204" pitchFamily="18" charset="0"/>
                                    <a:ea typeface="Calibri" panose="020F0502020204030204" pitchFamily="34" charset="0"/>
                                  </a:rPr>
                                  <m:t>−</m:t>
                                </m:r>
                                <m:bar>
                                  <m:barPr>
                                    <m:pos m:val="top"/>
                                    <m:ctrlPr>
                                      <a:rPr lang="en-US" sz="2300" b="1" i="1">
                                        <a:latin typeface="Cambria Math" panose="02040503050406030204" pitchFamily="18" charset="0"/>
                                        <a:ea typeface="Calibri" panose="020F0502020204030204" pitchFamily="34" charset="0"/>
                                      </a:rPr>
                                    </m:ctrlPr>
                                  </m:barPr>
                                  <m:e>
                                    <m:r>
                                      <a:rPr lang="en-US" sz="2300" b="1" i="1">
                                        <a:latin typeface="Cambria Math" panose="02040503050406030204" pitchFamily="18" charset="0"/>
                                        <a:ea typeface="Calibri" panose="020F0502020204030204" pitchFamily="34" charset="0"/>
                                      </a:rPr>
                                      <m:t>𝒙</m:t>
                                    </m:r>
                                  </m:e>
                                </m:bar>
                              </m:e>
                            </m:d>
                          </m:e>
                          <m:sup>
                            <m:r>
                              <a:rPr lang="en-US" sz="2300" b="1" i="1">
                                <a:latin typeface="Cambria Math" panose="02040503050406030204" pitchFamily="18" charset="0"/>
                                <a:ea typeface="Calibri" panose="020F0502020204030204" pitchFamily="34" charset="0"/>
                              </a:rPr>
                              <m:t>𝟐</m:t>
                            </m:r>
                          </m:sup>
                        </m:sSup>
                      </m:num>
                      <m:den>
                        <m:r>
                          <a:rPr lang="en-US" sz="2300" b="1" i="1">
                            <a:latin typeface="Cambria Math" panose="02040503050406030204" pitchFamily="18" charset="0"/>
                            <a:ea typeface="Calibri" panose="020F0502020204030204" pitchFamily="34" charset="0"/>
                          </a:rPr>
                          <m:t>𝒏</m:t>
                        </m:r>
                      </m:den>
                    </m:f>
                  </m:oMath>
                </a14:m>
                <a:r>
                  <a:rPr lang="en-US" sz="2300" b="1" dirty="0">
                    <a:latin typeface="Times New Roman" panose="02020603050405020304" pitchFamily="18" charset="0"/>
                    <a:ea typeface="Tahoma" panose="020B0604030504040204" pitchFamily="34" charset="0"/>
                    <a:cs typeface="Times New Roman" panose="02020603050405020304" pitchFamily="18" charset="0"/>
                  </a:rPr>
                  <a:t>.</a:t>
                </a:r>
              </a:p>
              <a:p>
                <a:pPr marL="144018" indent="-144018" algn="just">
                  <a:buFont typeface="Symbol" panose="05050102010706020507" pitchFamily="18" charset="2"/>
                  <a:buChar char=""/>
                </a:pPr>
                <a:r>
                  <a:rPr lang="en-US" sz="2300" b="1" dirty="0" err="1">
                    <a:latin typeface="Times New Roman" panose="02020603050405020304" pitchFamily="18" charset="0"/>
                    <a:ea typeface="Tahoma" panose="020B0604030504040204" pitchFamily="34" charset="0"/>
                    <a:cs typeface="Times New Roman" panose="02020603050405020304" pitchFamily="18" charset="0"/>
                  </a:rPr>
                  <a:t>Căn</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bậc</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hai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phương</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sai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300" b="1" i="1">
                        <a:latin typeface="Cambria Math" panose="02040503050406030204" pitchFamily="18" charset="0"/>
                        <a:ea typeface="Calibri" panose="020F0502020204030204" pitchFamily="34" charset="0"/>
                      </a:rPr>
                      <m:t>𝒔</m:t>
                    </m:r>
                    <m:r>
                      <a:rPr lang="en-US" sz="2300" b="1" i="1">
                        <a:latin typeface="Cambria Math" panose="02040503050406030204" pitchFamily="18" charset="0"/>
                        <a:ea typeface="Calibri" panose="020F0502020204030204" pitchFamily="34" charset="0"/>
                      </a:rPr>
                      <m:t>=</m:t>
                    </m:r>
                    <m:rad>
                      <m:radPr>
                        <m:degHide m:val="on"/>
                        <m:ctrlPr>
                          <a:rPr lang="en-US" sz="2300" b="1" i="1">
                            <a:latin typeface="Cambria Math" panose="02040503050406030204" pitchFamily="18" charset="0"/>
                            <a:ea typeface="Calibri" panose="020F0502020204030204" pitchFamily="34" charset="0"/>
                          </a:rPr>
                        </m:ctrlPr>
                      </m:radPr>
                      <m:deg/>
                      <m:e>
                        <m:sSup>
                          <m:sSupPr>
                            <m:ctrlPr>
                              <a:rPr lang="en-US" sz="2300" b="1" i="1">
                                <a:latin typeface="Cambria Math" panose="02040503050406030204" pitchFamily="18" charset="0"/>
                                <a:ea typeface="Calibri" panose="020F0502020204030204" pitchFamily="34" charset="0"/>
                              </a:rPr>
                            </m:ctrlPr>
                          </m:sSupPr>
                          <m:e>
                            <m:r>
                              <a:rPr lang="en-US" sz="2300" b="1" i="1">
                                <a:latin typeface="Cambria Math" panose="02040503050406030204" pitchFamily="18" charset="0"/>
                                <a:ea typeface="Calibri" panose="020F0502020204030204" pitchFamily="34" charset="0"/>
                              </a:rPr>
                              <m:t>𝒔</m:t>
                            </m:r>
                          </m:e>
                          <m:sup>
                            <m:r>
                              <a:rPr lang="en-US" sz="2300" b="1" i="1">
                                <a:latin typeface="Cambria Math" panose="02040503050406030204" pitchFamily="18" charset="0"/>
                                <a:ea typeface="Calibri" panose="020F0502020204030204" pitchFamily="34" charset="0"/>
                              </a:rPr>
                              <m:t>𝟐</m:t>
                            </m:r>
                          </m:sup>
                        </m:sSup>
                      </m:e>
                    </m:rad>
                  </m:oMath>
                </a14:m>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gọi</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lệch</a:t>
                </a:r>
                <a:r>
                  <a:rPr 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chuẩn</a:t>
                </a:r>
                <a:r>
                  <a:rPr lang="en-US" sz="23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12" name="Rounded Rectangle 57">
                <a:extLst>
                  <a:ext uri="{FF2B5EF4-FFF2-40B4-BE49-F238E27FC236}">
                    <a16:creationId xmlns:a16="http://schemas.microsoft.com/office/drawing/2014/main" xmlns:a14="http://schemas.microsoft.com/office/drawing/2010/main" xmlns="" id="{1E6B5F7B-5569-44EF-9639-B6154D42C702}"/>
                  </a:ext>
                </a:extLst>
              </p:cNvPr>
              <p:cNvSpPr>
                <a:spLocks noRot="1" noChangeAspect="1" noMove="1" noResize="1" noEditPoints="1" noAdjustHandles="1" noChangeArrowheads="1" noChangeShapeType="1" noTextEdit="1"/>
              </p:cNvSpPr>
              <p:nvPr/>
            </p:nvSpPr>
            <p:spPr>
              <a:xfrm>
                <a:off x="4457699" y="647221"/>
                <a:ext cx="4514372" cy="1943579"/>
              </a:xfrm>
              <a:prstGeom prst="roundRect">
                <a:avLst/>
              </a:prstGeom>
              <a:blipFill rotWithShape="1">
                <a:blip r:embed="rId5"/>
                <a:stretch>
                  <a:fillRect l="-806" t="-6522" r="-806" b="-10248"/>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841987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left)">
                                      <p:cBhvr>
                                        <p:cTn id="45" dur="500"/>
                                        <p:tgtEl>
                                          <p:spTgt spid="7">
                                            <p:txEl>
                                              <p:pRg st="4" end="4"/>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ipe(left)">
                                      <p:cBhvr>
                                        <p:cTn id="48" dur="5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wipe(left)">
                                      <p:cBhvr>
                                        <p:cTn id="6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48947" y="939801"/>
            <a:ext cx="8883900" cy="1193800"/>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Mẫu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số</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liệu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sau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đây</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cho</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biết</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sĩ</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số</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của</a:t>
            </a:r>
            <a:r>
              <a:rPr lang="en-US" sz="2000" b="1" dirty="0">
                <a:latin typeface="Tahoma" panose="020B0604030504040204" pitchFamily="34" charset="0"/>
                <a:ea typeface="Tahoma" panose="020B0604030504040204" pitchFamily="34" charset="0"/>
                <a:cs typeface="Tahoma" panose="020B0604030504040204" pitchFamily="34" charset="0"/>
              </a:rPr>
              <a:t> 5 </a:t>
            </a:r>
            <a:r>
              <a:rPr lang="en-US" sz="2000" b="1" dirty="0" err="1">
                <a:latin typeface="Tahoma" panose="020B0604030504040204" pitchFamily="34" charset="0"/>
                <a:ea typeface="Tahoma" panose="020B0604030504040204" pitchFamily="34" charset="0"/>
                <a:cs typeface="Tahoma" panose="020B0604030504040204" pitchFamily="34" charset="0"/>
              </a:rPr>
              <a:t>lớp</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khối</a:t>
            </a:r>
            <a:r>
              <a:rPr lang="en-US" sz="2000" b="1" dirty="0">
                <a:latin typeface="Tahoma" panose="020B0604030504040204" pitchFamily="34" charset="0"/>
                <a:ea typeface="Tahoma" panose="020B0604030504040204" pitchFamily="34" charset="0"/>
                <a:cs typeface="Tahoma" panose="020B0604030504040204" pitchFamily="34" charset="0"/>
              </a:rPr>
              <a:t> 10 </a:t>
            </a:r>
            <a:r>
              <a:rPr lang="en-US" sz="2000" b="1" dirty="0" err="1">
                <a:latin typeface="Tahoma" panose="020B0604030504040204" pitchFamily="34" charset="0"/>
                <a:ea typeface="Tahoma" panose="020B0604030504040204" pitchFamily="34" charset="0"/>
                <a:cs typeface="Tahoma" panose="020B0604030504040204" pitchFamily="34" charset="0"/>
              </a:rPr>
              <a:t>tại</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một</a:t>
            </a:r>
            <a:r>
              <a:rPr lang="en-US" sz="2000" b="1" dirty="0">
                <a:latin typeface="Tahoma" panose="020B0604030504040204" pitchFamily="34" charset="0"/>
                <a:ea typeface="Tahoma" panose="020B0604030504040204" pitchFamily="34" charset="0"/>
                <a:cs typeface="Tahoma" panose="020B0604030504040204" pitchFamily="34" charset="0"/>
              </a:rPr>
              <a:t>     </a:t>
            </a:r>
          </a:p>
          <a:p>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trường</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Trung</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học</a:t>
            </a:r>
            <a:r>
              <a:rPr lang="en-US" sz="2000" b="1" dirty="0">
                <a:latin typeface="Tahoma" panose="020B0604030504040204" pitchFamily="34" charset="0"/>
                <a:ea typeface="Tahoma" panose="020B0604030504040204" pitchFamily="34" charset="0"/>
                <a:cs typeface="Tahoma" panose="020B0604030504040204" pitchFamily="34" charset="0"/>
              </a:rPr>
              <a:t>:</a:t>
            </a:r>
          </a:p>
          <a:p>
            <a:r>
              <a:rPr lang="en-US" sz="2000" b="1" dirty="0">
                <a:latin typeface="Tahoma" panose="020B0604030504040204" pitchFamily="34" charset="0"/>
                <a:ea typeface="Tahoma" panose="020B0604030504040204" pitchFamily="34" charset="0"/>
                <a:cs typeface="Tahoma" panose="020B0604030504040204" pitchFamily="34" charset="0"/>
              </a:rPr>
              <a:t>43	45	46	41	40</a:t>
            </a:r>
          </a:p>
          <a:p>
            <a:r>
              <a:rPr lang="en-US" sz="2000" b="1" dirty="0" err="1">
                <a:latin typeface="Tahoma" panose="020B0604030504040204" pitchFamily="34" charset="0"/>
                <a:ea typeface="Tahoma" panose="020B0604030504040204" pitchFamily="34" charset="0"/>
                <a:cs typeface="Tahoma" panose="020B0604030504040204" pitchFamily="34" charset="0"/>
              </a:rPr>
              <a:t>Tìm</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phương</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sai</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và</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độ</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lệch</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chuẩn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cho</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mẫu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số</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liệu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này</a:t>
            </a:r>
            <a:r>
              <a:rPr lang="en-US" sz="20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4570" y="2125677"/>
                <a:ext cx="8889972" cy="4732323"/>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vi-VN" sz="2500" b="1" dirty="0">
                    <a:latin typeface="Times New Roman" panose="02020603050405020304" pitchFamily="18" charset="0"/>
                    <a:ea typeface="Tahoma" panose="020B0604030504040204" pitchFamily="34" charset="0"/>
                    <a:cs typeface="Times New Roman" panose="02020603050405020304" pitchFamily="18" charset="0"/>
                  </a:rPr>
                  <a:t>Số trung bình của </a:t>
                </a:r>
                <a:endParaRPr lang="en-US" sz="2500" b="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vi-VN" sz="2500" b="1" dirty="0">
                    <a:latin typeface="Times New Roman" panose="02020603050405020304" pitchFamily="18" charset="0"/>
                    <a:ea typeface="Tahoma" panose="020B0604030504040204" pitchFamily="34" charset="0"/>
                    <a:cs typeface="Times New Roman" panose="02020603050405020304" pitchFamily="18" charset="0"/>
                  </a:rPr>
                  <a:t>mẫu số liệu là </a:t>
                </a:r>
                <a:endParaRPr lang="en-US" sz="2500" b="1" dirty="0">
                  <a:latin typeface="Times New Roman" panose="02020603050405020304" pitchFamily="18" charset="0"/>
                  <a:ea typeface="Tahoma" panose="020B0604030504040204" pitchFamily="34" charset="0"/>
                  <a:cs typeface="Times New Roman" panose="02020603050405020304" pitchFamily="18" charset="0"/>
                </a:endParaRPr>
              </a:p>
              <a:p>
                <a14:m>
                  <m:oMath xmlns:m="http://schemas.openxmlformats.org/officeDocument/2006/math">
                    <m:bar>
                      <m:barPr>
                        <m:pos m:val="top"/>
                        <m:ctrlPr>
                          <a:rPr lang="en-US" sz="2500" b="1" i="1">
                            <a:latin typeface="Cambria Math" panose="02040503050406030204" pitchFamily="18" charset="0"/>
                          </a:rPr>
                        </m:ctrlPr>
                      </m:barPr>
                      <m:e>
                        <m:r>
                          <a:rPr lang="en-US" sz="2500" b="1" i="1">
                            <a:latin typeface="Cambria Math" panose="02040503050406030204" pitchFamily="18" charset="0"/>
                          </a:rPr>
                          <m:t>𝒙</m:t>
                        </m:r>
                      </m:e>
                    </m:bar>
                    <m:r>
                      <a:rPr lang="en-US" sz="2500" b="1" i="1">
                        <a:latin typeface="Cambria Math" panose="02040503050406030204" pitchFamily="18" charset="0"/>
                      </a:rPr>
                      <m:t>=</m:t>
                    </m:r>
                    <m:f>
                      <m:fPr>
                        <m:ctrlPr>
                          <a:rPr lang="en-US" sz="2500" b="1" i="1">
                            <a:latin typeface="Cambria Math" panose="02040503050406030204" pitchFamily="18" charset="0"/>
                          </a:rPr>
                        </m:ctrlPr>
                      </m:fPr>
                      <m:num>
                        <m:r>
                          <a:rPr lang="en-US" sz="2500" b="1" i="1">
                            <a:latin typeface="Cambria Math" panose="02040503050406030204" pitchFamily="18" charset="0"/>
                          </a:rPr>
                          <m:t>𝟒𝟑</m:t>
                        </m:r>
                        <m:r>
                          <a:rPr lang="en-US" sz="2500" b="1" i="1">
                            <a:latin typeface="Cambria Math" panose="02040503050406030204" pitchFamily="18" charset="0"/>
                          </a:rPr>
                          <m:t>+</m:t>
                        </m:r>
                        <m:r>
                          <a:rPr lang="en-US" sz="2500" b="1" i="1">
                            <a:latin typeface="Cambria Math" panose="02040503050406030204" pitchFamily="18" charset="0"/>
                          </a:rPr>
                          <m:t>𝟒𝟓</m:t>
                        </m:r>
                        <m:r>
                          <a:rPr lang="en-US" sz="2500" b="1" i="1">
                            <a:latin typeface="Cambria Math" panose="02040503050406030204" pitchFamily="18" charset="0"/>
                          </a:rPr>
                          <m:t>+</m:t>
                        </m:r>
                        <m:r>
                          <a:rPr lang="en-US" sz="2500" b="1" i="1">
                            <a:latin typeface="Cambria Math" panose="02040503050406030204" pitchFamily="18" charset="0"/>
                          </a:rPr>
                          <m:t>𝟒𝟔</m:t>
                        </m:r>
                        <m:r>
                          <a:rPr lang="en-US" sz="2500" b="1" i="1">
                            <a:latin typeface="Cambria Math" panose="02040503050406030204" pitchFamily="18" charset="0"/>
                          </a:rPr>
                          <m:t>+</m:t>
                        </m:r>
                        <m:r>
                          <a:rPr lang="en-US" sz="2500" b="1" i="1">
                            <a:latin typeface="Cambria Math" panose="02040503050406030204" pitchFamily="18" charset="0"/>
                          </a:rPr>
                          <m:t>𝟒𝟏</m:t>
                        </m:r>
                        <m:r>
                          <a:rPr lang="en-US" sz="2500" b="1" i="1">
                            <a:latin typeface="Cambria Math" panose="02040503050406030204" pitchFamily="18" charset="0"/>
                          </a:rPr>
                          <m:t>+</m:t>
                        </m:r>
                        <m:r>
                          <a:rPr lang="en-US" sz="2500" b="1" i="1">
                            <a:latin typeface="Cambria Math" panose="02040503050406030204" pitchFamily="18" charset="0"/>
                          </a:rPr>
                          <m:t>𝟒𝟎</m:t>
                        </m:r>
                      </m:num>
                      <m:den>
                        <m:r>
                          <a:rPr lang="en-US" sz="2500" b="1" i="1">
                            <a:latin typeface="Cambria Math" panose="02040503050406030204" pitchFamily="18" charset="0"/>
                          </a:rPr>
                          <m:t>𝟓</m:t>
                        </m:r>
                      </m:den>
                    </m:f>
                    <m:r>
                      <a:rPr lang="en-US" sz="2500" b="1" i="1">
                        <a:latin typeface="Cambria Math" panose="02040503050406030204" pitchFamily="18" charset="0"/>
                      </a:rPr>
                      <m:t>=</m:t>
                    </m:r>
                    <m:r>
                      <a:rPr lang="en-US" sz="2500" b="1" i="1">
                        <a:latin typeface="Cambria Math" panose="02040503050406030204" pitchFamily="18" charset="0"/>
                      </a:rPr>
                      <m:t>𝟒𝟑</m:t>
                    </m:r>
                    <m:r>
                      <a:rPr lang="en-US" sz="2500" b="1" i="1">
                        <a:latin typeface="Cambria Math" panose="02040503050406030204" pitchFamily="18" charset="0"/>
                      </a:rPr>
                      <m:t>.</m:t>
                    </m:r>
                  </m:oMath>
                </a14:m>
                <a:endParaRPr lang="vi-VN" sz="2500" b="1" dirty="0">
                  <a:latin typeface="Times New Roman" panose="02020603050405020304" pitchFamily="18" charset="0"/>
                  <a:ea typeface="Tahoma" panose="020B0604030504040204" pitchFamily="34" charset="0"/>
                  <a:cs typeface="Times New Roman" panose="02020603050405020304" pitchFamily="18" charset="0"/>
                </a:endParaRPr>
              </a:p>
              <a:p>
                <a:r>
                  <a:rPr lang="vi-VN" sz="2500" b="1" dirty="0">
                    <a:latin typeface="Times New Roman" panose="02020603050405020304" pitchFamily="18" charset="0"/>
                    <a:ea typeface="Tahoma" panose="020B0604030504040204" pitchFamily="34" charset="0"/>
                    <a:cs typeface="Times New Roman" panose="02020603050405020304" pitchFamily="18" charset="0"/>
                  </a:rPr>
                  <a:t>Ta có bảng sau:</a:t>
                </a:r>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74570" y="2125677"/>
                <a:ext cx="8889972" cy="4732323"/>
              </a:xfrm>
              <a:prstGeom prst="rect">
                <a:avLst/>
              </a:prstGeom>
              <a:blipFill rotWithShape="1">
                <a:blip r:embed="rId3"/>
                <a:stretch>
                  <a:fillRect l="-1643"/>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D690AABB-B99B-4ECB-BFE0-6E7D19668DAD}"/>
              </a:ext>
            </a:extLst>
          </p:cNvPr>
          <p:cNvGraphicFramePr>
            <a:graphicFrameLocks noGrp="1"/>
          </p:cNvGraphicFramePr>
          <p:nvPr>
            <p:extLst>
              <p:ext uri="{D42A27DB-BD31-4B8C-83A1-F6EECF244321}">
                <p14:modId xmlns:p14="http://schemas.microsoft.com/office/powerpoint/2010/main" val="3837816896"/>
              </p:ext>
            </p:extLst>
          </p:nvPr>
        </p:nvGraphicFramePr>
        <p:xfrm>
          <a:off x="4037705" y="2172420"/>
          <a:ext cx="4926837" cy="4549687"/>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1239520022"/>
                    </a:ext>
                  </a:extLst>
                </a:gridCol>
                <a:gridCol w="1933114">
                  <a:extLst>
                    <a:ext uri="{9D8B030D-6E8A-4147-A177-3AD203B41FA5}">
                      <a16:colId xmlns:a16="http://schemas.microsoft.com/office/drawing/2014/main" val="359679352"/>
                    </a:ext>
                  </a:extLst>
                </a:gridCol>
                <a:gridCol w="2231723">
                  <a:extLst>
                    <a:ext uri="{9D8B030D-6E8A-4147-A177-3AD203B41FA5}">
                      <a16:colId xmlns:a16="http://schemas.microsoft.com/office/drawing/2014/main" val="2995493238"/>
                    </a:ext>
                  </a:extLst>
                </a:gridCol>
              </a:tblGrid>
              <a:tr h="0">
                <a:tc>
                  <a:txBody>
                    <a:bodyPr/>
                    <a:lstStyle/>
                    <a:p>
                      <a:pPr marL="0" marR="0" algn="ctr">
                        <a:lnSpc>
                          <a:spcPct val="107000"/>
                        </a:lnSpc>
                        <a:spcBef>
                          <a:spcPts val="0"/>
                        </a:spcBef>
                        <a:spcAft>
                          <a:spcPts val="0"/>
                        </a:spcAft>
                      </a:pPr>
                      <a:r>
                        <a:rPr lang="en-US" sz="2400" b="1" dirty="0" err="1">
                          <a:effectLst/>
                          <a:latin typeface="Tahoma" panose="020B0604030504040204" pitchFamily="34" charset="0"/>
                          <a:ea typeface="Tahoma" panose="020B0604030504040204" pitchFamily="34" charset="0"/>
                          <a:cs typeface="Tahoma" panose="020B0604030504040204" pitchFamily="34" charset="0"/>
                        </a:rPr>
                        <a:t>Giá</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2400" b="1" dirty="0" err="1">
                          <a:effectLst/>
                          <a:latin typeface="Tahoma" panose="020B0604030504040204" pitchFamily="34" charset="0"/>
                          <a:ea typeface="Tahoma" panose="020B0604030504040204" pitchFamily="34" charset="0"/>
                          <a:cs typeface="Tahoma" panose="020B0604030504040204" pitchFamily="34" charset="0"/>
                        </a:rPr>
                        <a:t>Độ</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2400" b="1" dirty="0" err="1">
                          <a:effectLst/>
                          <a:latin typeface="Tahoma" panose="020B0604030504040204" pitchFamily="34" charset="0"/>
                          <a:ea typeface="Tahoma" panose="020B0604030504040204" pitchFamily="34" charset="0"/>
                          <a:cs typeface="Tahoma" panose="020B0604030504040204" pitchFamily="34" charset="0"/>
                        </a:rPr>
                        <a:t>Bình</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độ</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extLst>
                  <a:ext uri="{0D108BD9-81ED-4DB2-BD59-A6C34878D82A}">
                    <a16:rowId xmlns:a16="http://schemas.microsoft.com/office/drawing/2014/main" val="2038084615"/>
                  </a:ext>
                </a:extLst>
              </a:tr>
              <a:tr h="638653">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43</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43 – 43 = 0</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0</a:t>
                      </a:r>
                    </a:p>
                  </a:txBody>
                  <a:tcPr marL="25718" marR="25718" marT="0" marB="0"/>
                </a:tc>
                <a:extLst>
                  <a:ext uri="{0D108BD9-81ED-4DB2-BD59-A6C34878D82A}">
                    <a16:rowId xmlns:a16="http://schemas.microsoft.com/office/drawing/2014/main" val="3804512191"/>
                  </a:ext>
                </a:extLst>
              </a:tr>
              <a:tr h="638653">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45</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45 – 43 = 2</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a:t>
                      </a:r>
                    </a:p>
                  </a:txBody>
                  <a:tcPr marL="25718" marR="25718" marT="0" marB="0"/>
                </a:tc>
                <a:extLst>
                  <a:ext uri="{0D108BD9-81ED-4DB2-BD59-A6C34878D82A}">
                    <a16:rowId xmlns:a16="http://schemas.microsoft.com/office/drawing/2014/main" val="1481103007"/>
                  </a:ext>
                </a:extLst>
              </a:tr>
              <a:tr h="638653">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46</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46 – 43 = 3</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9</a:t>
                      </a:r>
                    </a:p>
                  </a:txBody>
                  <a:tcPr marL="25718" marR="25718" marT="0" marB="0"/>
                </a:tc>
                <a:extLst>
                  <a:ext uri="{0D108BD9-81ED-4DB2-BD59-A6C34878D82A}">
                    <a16:rowId xmlns:a16="http://schemas.microsoft.com/office/drawing/2014/main" val="2007047130"/>
                  </a:ext>
                </a:extLst>
              </a:tr>
              <a:tr h="638653">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41</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41 – 43 = - 2</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a:t>
                      </a:r>
                    </a:p>
                  </a:txBody>
                  <a:tcPr marL="25718" marR="25718" marT="0" marB="0"/>
                </a:tc>
                <a:extLst>
                  <a:ext uri="{0D108BD9-81ED-4DB2-BD59-A6C34878D82A}">
                    <a16:rowId xmlns:a16="http://schemas.microsoft.com/office/drawing/2014/main" val="1492116986"/>
                  </a:ext>
                </a:extLst>
              </a:tr>
              <a:tr h="638653">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10</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40 – 43 = - 3</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9</a:t>
                      </a:r>
                    </a:p>
                  </a:txBody>
                  <a:tcPr marL="25718" marR="25718" marT="0" marB="0"/>
                </a:tc>
                <a:extLst>
                  <a:ext uri="{0D108BD9-81ED-4DB2-BD59-A6C34878D82A}">
                    <a16:rowId xmlns:a16="http://schemas.microsoft.com/office/drawing/2014/main" val="1383744620"/>
                  </a:ext>
                </a:extLst>
              </a:tr>
              <a:tr h="391351">
                <a:tc gridSpan="2">
                  <a:txBody>
                    <a:bodyPr/>
                    <a:lstStyle/>
                    <a:p>
                      <a:pPr marL="0" marR="0" algn="ctr">
                        <a:lnSpc>
                          <a:spcPct val="107000"/>
                        </a:lnSpc>
                        <a:spcBef>
                          <a:spcPts val="0"/>
                        </a:spcBef>
                        <a:spcAft>
                          <a:spcPts val="0"/>
                        </a:spcAft>
                      </a:pPr>
                      <a:r>
                        <a:rPr lang="en-US" sz="24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hMerge="1">
                  <a:txBody>
                    <a:bodyPr/>
                    <a:lstStyle/>
                    <a:p>
                      <a:endParaRPr lang="en-US"/>
                    </a:p>
                  </a:txBody>
                  <a:tcPr/>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26</a:t>
                      </a:r>
                    </a:p>
                  </a:txBody>
                  <a:tcPr marL="25718" marR="25718" marT="0" marB="0"/>
                </a:tc>
                <a:extLst>
                  <a:ext uri="{0D108BD9-81ED-4DB2-BD59-A6C34878D82A}">
                    <a16:rowId xmlns:a16="http://schemas.microsoft.com/office/drawing/2014/main" val="2625127278"/>
                  </a:ext>
                </a:extLst>
              </a:tr>
            </a:tbl>
          </a:graphicData>
        </a:graphic>
      </p:graphicFrame>
      <p:grpSp>
        <p:nvGrpSpPr>
          <p:cNvPr id="18" name="Group 17">
            <a:extLst>
              <a:ext uri="{FF2B5EF4-FFF2-40B4-BE49-F238E27FC236}">
                <a16:creationId xmlns:a16="http://schemas.microsoft.com/office/drawing/2014/main" id="{C592BC17-12CD-446C-ABE4-8BCA62D2C6CE}"/>
              </a:ext>
            </a:extLst>
          </p:cNvPr>
          <p:cNvGrpSpPr/>
          <p:nvPr/>
        </p:nvGrpSpPr>
        <p:grpSpPr>
          <a:xfrm>
            <a:off x="74570" y="2514600"/>
            <a:ext cx="1551874" cy="799139"/>
            <a:chOff x="22440" y="59288"/>
            <a:chExt cx="1205828" cy="301071"/>
          </a:xfrm>
        </p:grpSpPr>
        <p:grpSp>
          <p:nvGrpSpPr>
            <p:cNvPr id="19" name="Group 18">
              <a:extLst>
                <a:ext uri="{FF2B5EF4-FFF2-40B4-BE49-F238E27FC236}">
                  <a16:creationId xmlns:a16="http://schemas.microsoft.com/office/drawing/2014/main"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500" b="1">
                    <a:solidFill>
                      <a:srgbClr val="0000CC"/>
                    </a:solidFill>
                    <a:latin typeface="Times New Roman Bold" panose="02020803070505020304" pitchFamily="18" charset="0"/>
                    <a:ea typeface="Calibri" panose="020F0502020204030204" pitchFamily="34" charset="0"/>
                    <a:cs typeface="Times New Roman" panose="02020603050405020304" pitchFamily="18" charset="0"/>
                  </a:rPr>
                  <a:t> </a:t>
                </a:r>
                <a:endParaRPr lang="en-US" sz="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a:lnSpc>
                    <a:spcPct val="107000"/>
                  </a:lnSpc>
                  <a:spcAft>
                    <a:spcPts val="336"/>
                  </a:spcAft>
                </a:pPr>
                <a:r>
                  <a:rPr lang="en-US" sz="5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4E09F16F-0A52-4D2C-89B7-F1DF3A600249}"/>
                </a:ext>
              </a:extLst>
            </p:cNvPr>
            <p:cNvSpPr txBox="1"/>
            <p:nvPr/>
          </p:nvSpPr>
          <p:spPr>
            <a:xfrm>
              <a:off x="193316" y="68307"/>
              <a:ext cx="930007" cy="292052"/>
            </a:xfrm>
            <a:prstGeom prst="rect">
              <a:avLst/>
            </a:prstGeom>
            <a:noFill/>
          </p:spPr>
          <p:txBody>
            <a:bodyPr wrap="square">
              <a:noAutofit/>
            </a:bodyPr>
            <a:lstStyle/>
            <a:p>
              <a:pPr>
                <a:lnSpc>
                  <a:spcPct val="107000"/>
                </a:lnSpc>
                <a:spcAft>
                  <a:spcPts val="336"/>
                </a:spcAft>
              </a:pPr>
              <a:r>
                <a:rPr lang="en-US" sz="20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2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5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endParaRPr lang="en-US" sz="500" dirty="0">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87E640D9-884D-4363-AB78-A585EE4B69AD}"/>
              </a:ext>
            </a:extLst>
          </p:cNvPr>
          <p:cNvCxnSpPr>
            <a:cxnSpLocks/>
          </p:cNvCxnSpPr>
          <p:nvPr/>
        </p:nvCxnSpPr>
        <p:spPr>
          <a:xfrm>
            <a:off x="4000500" y="2628900"/>
            <a:ext cx="0" cy="41164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1DE8AA-82CF-43C3-B474-31FA6EBE50BC}"/>
              </a:ext>
            </a:extLst>
          </p:cNvPr>
          <p:cNvGrpSpPr/>
          <p:nvPr/>
        </p:nvGrpSpPr>
        <p:grpSpPr>
          <a:xfrm>
            <a:off x="114300" y="914400"/>
            <a:ext cx="1714500" cy="814719"/>
            <a:chOff x="22440" y="59288"/>
            <a:chExt cx="1702345" cy="306941"/>
          </a:xfrm>
        </p:grpSpPr>
        <p:grpSp>
          <p:nvGrpSpPr>
            <p:cNvPr id="28" name="Group 27">
              <a:extLst>
                <a:ext uri="{FF2B5EF4-FFF2-40B4-BE49-F238E27FC236}">
                  <a16:creationId xmlns:a16="http://schemas.microsoft.com/office/drawing/2014/main"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500" b="1">
                    <a:solidFill>
                      <a:srgbClr val="0000CC"/>
                    </a:solidFill>
                    <a:latin typeface="Times New Roman Bold" panose="02020803070505020304" pitchFamily="18" charset="0"/>
                    <a:ea typeface="Calibri" panose="020F0502020204030204" pitchFamily="34" charset="0"/>
                    <a:cs typeface="Times New Roman" panose="02020603050405020304" pitchFamily="18" charset="0"/>
                  </a:rPr>
                  <a:t> </a:t>
                </a:r>
                <a:endParaRPr lang="en-US" sz="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id="{4E5FCD56-A7A7-4B81-8969-DD370B50D2FA}"/>
                </a:ext>
              </a:extLst>
            </p:cNvPr>
            <p:cNvSpPr txBox="1"/>
            <p:nvPr/>
          </p:nvSpPr>
          <p:spPr>
            <a:xfrm>
              <a:off x="168416" y="74177"/>
              <a:ext cx="1556369" cy="292052"/>
            </a:xfrm>
            <a:prstGeom prst="rect">
              <a:avLst/>
            </a:prstGeom>
            <a:noFill/>
          </p:spPr>
          <p:txBody>
            <a:bodyPr wrap="square">
              <a:noAutofit/>
            </a:bodyPr>
            <a:lstStyle/>
            <a:p>
              <a:pPr>
                <a:lnSpc>
                  <a:spcPct val="107000"/>
                </a:lnSpc>
                <a:spcAft>
                  <a:spcPts val="336"/>
                </a:spcAft>
              </a:pPr>
              <a:r>
                <a:rPr lang="en-US" sz="20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2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2000" b="1" dirty="0">
                  <a:solidFill>
                    <a:srgbClr val="0000CC"/>
                  </a:solidFill>
                  <a:latin typeface="Tahoma" panose="020B0604030504040204" pitchFamily="34" charset="0"/>
                  <a:ea typeface="Tahoma" panose="020B0604030504040204" pitchFamily="34" charset="0"/>
                  <a:cs typeface="Tahoma" panose="020B0604030504040204" pitchFamily="34" charset="0"/>
                </a:rPr>
                <a:t> 3</a:t>
              </a:r>
              <a:r>
                <a:rPr lang="en-US" sz="5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endParaRPr lang="en-US" sz="5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7715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7">
                                            <p:txEl>
                                              <p:pRg st="1" end="1"/>
                                            </p:txEl>
                                          </p:spTgt>
                                        </p:tgtEl>
                                        <p:attrNameLst>
                                          <p:attrName>style.visibility</p:attrName>
                                        </p:attrNameLst>
                                      </p:cBhvr>
                                      <p:to>
                                        <p:strVal val="visible"/>
                                      </p:to>
                                    </p:set>
                                    <p:animEffect transition="in" filter="wipe(left)">
                                      <p:cBhvr>
                                        <p:cTn id="20" dur="500"/>
                                        <p:tgtEl>
                                          <p:spTgt spid="97">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7">
                                            <p:txEl>
                                              <p:pRg st="2" end="2"/>
                                            </p:txEl>
                                          </p:spTgt>
                                        </p:tgtEl>
                                        <p:attrNameLst>
                                          <p:attrName>style.visibility</p:attrName>
                                        </p:attrNameLst>
                                      </p:cBhvr>
                                      <p:to>
                                        <p:strVal val="visible"/>
                                      </p:to>
                                    </p:set>
                                    <p:animEffect transition="in" filter="wipe(left)">
                                      <p:cBhvr>
                                        <p:cTn id="23" dur="500"/>
                                        <p:tgtEl>
                                          <p:spTgt spid="97">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7">
                                            <p:txEl>
                                              <p:pRg st="3" end="3"/>
                                            </p:txEl>
                                          </p:spTgt>
                                        </p:tgtEl>
                                        <p:attrNameLst>
                                          <p:attrName>style.visibility</p:attrName>
                                        </p:attrNameLst>
                                      </p:cBhvr>
                                      <p:to>
                                        <p:strVal val="visible"/>
                                      </p:to>
                                    </p:set>
                                    <p:animEffect transition="in" filter="wipe(left)">
                                      <p:cBhvr>
                                        <p:cTn id="26" dur="500"/>
                                        <p:tgtEl>
                                          <p:spTgt spid="9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left)">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left)">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14325" y="939801"/>
            <a:ext cx="8686800" cy="469900"/>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defTabSz="768096">
              <a:defRPr/>
            </a:pPr>
            <a:endParaRPr lang="en-US" sz="2300" dirty="0">
              <a:solidFill>
                <a:prstClr val="black"/>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54432" y="1596232"/>
            <a:ext cx="4384313" cy="5113338"/>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92024" indent="-192024" defTabSz="768096">
              <a:spcBef>
                <a:spcPts val="840"/>
              </a:spcBef>
              <a:defRPr/>
            </a:pPr>
            <a:endParaRPr lang="en-US" sz="2000" dirty="0">
              <a:solidFill>
                <a:prstClr val="black"/>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4629150" y="1596232"/>
                <a:ext cx="4361584" cy="5113338"/>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𝟐𝟔</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oMath>
                </a14:m>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𝟐𝟖</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2094" t="-2025"/>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3627230E-3FF9-4DB5-9280-5505BF428C2C}"/>
              </a:ext>
            </a:extLst>
          </p:cNvPr>
          <p:cNvGraphicFramePr>
            <a:graphicFrameLocks noGrp="1"/>
          </p:cNvGraphicFramePr>
          <p:nvPr>
            <p:extLst>
              <p:ext uri="{D42A27DB-BD31-4B8C-83A1-F6EECF244321}">
                <p14:modId xmlns:p14="http://schemas.microsoft.com/office/powerpoint/2010/main" val="2804818751"/>
              </p:ext>
            </p:extLst>
          </p:nvPr>
        </p:nvGraphicFramePr>
        <p:xfrm>
          <a:off x="153266" y="2249601"/>
          <a:ext cx="4418735" cy="5235854"/>
        </p:xfrm>
        <a:graphic>
          <a:graphicData uri="http://schemas.openxmlformats.org/drawingml/2006/table">
            <a:tbl>
              <a:tblPr firstRow="1" firstCol="1" bandRow="1">
                <a:tableStyleId>{5C22544A-7EE6-4342-B048-85BDC9FD1C3A}</a:tableStyleId>
              </a:tblPr>
              <a:tblGrid>
                <a:gridCol w="948762">
                  <a:extLst>
                    <a:ext uri="{9D8B030D-6E8A-4147-A177-3AD203B41FA5}">
                      <a16:colId xmlns:a16="http://schemas.microsoft.com/office/drawing/2014/main" val="2981108087"/>
                    </a:ext>
                  </a:extLst>
                </a:gridCol>
                <a:gridCol w="1428812">
                  <a:extLst>
                    <a:ext uri="{9D8B030D-6E8A-4147-A177-3AD203B41FA5}">
                      <a16:colId xmlns:a16="http://schemas.microsoft.com/office/drawing/2014/main" val="2140332938"/>
                    </a:ext>
                  </a:extLst>
                </a:gridCol>
                <a:gridCol w="2041161">
                  <a:extLst>
                    <a:ext uri="{9D8B030D-6E8A-4147-A177-3AD203B41FA5}">
                      <a16:colId xmlns:a16="http://schemas.microsoft.com/office/drawing/2014/main" val="1474270119"/>
                    </a:ext>
                  </a:extLst>
                </a:gridCol>
              </a:tblGrid>
              <a:tr h="830667">
                <a:tc>
                  <a:txBody>
                    <a:bodyPr/>
                    <a:lstStyle/>
                    <a:p>
                      <a:pPr marL="0" marR="0" algn="ctr">
                        <a:lnSpc>
                          <a:spcPct val="107000"/>
                        </a:lnSpc>
                        <a:spcBef>
                          <a:spcPts val="0"/>
                        </a:spcBef>
                        <a:spcAft>
                          <a:spcPts val="0"/>
                        </a:spcAft>
                      </a:pPr>
                      <a:r>
                        <a:rPr lang="en-US" sz="2400" b="1" dirty="0" err="1">
                          <a:effectLst/>
                          <a:latin typeface="Tahoma" panose="020B0604030504040204" pitchFamily="34" charset="0"/>
                          <a:ea typeface="Tahoma" panose="020B0604030504040204" pitchFamily="34" charset="0"/>
                          <a:cs typeface="Tahoma" panose="020B0604030504040204" pitchFamily="34" charset="0"/>
                        </a:rPr>
                        <a:t>Giá</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2400" b="1" dirty="0" err="1">
                          <a:effectLst/>
                          <a:latin typeface="Tahoma" panose="020B0604030504040204" pitchFamily="34" charset="0"/>
                          <a:ea typeface="Tahoma" panose="020B0604030504040204" pitchFamily="34" charset="0"/>
                          <a:cs typeface="Tahoma" panose="020B0604030504040204" pitchFamily="34" charset="0"/>
                        </a:rPr>
                        <a:t>Độ</a:t>
                      </a:r>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24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Bình phương độ lệch</a:t>
                      </a:r>
                    </a:p>
                  </a:txBody>
                  <a:tcPr marL="25718" marR="25718" marT="0" marB="0"/>
                </a:tc>
                <a:extLst>
                  <a:ext uri="{0D108BD9-81ED-4DB2-BD59-A6C34878D82A}">
                    <a16:rowId xmlns:a16="http://schemas.microsoft.com/office/drawing/2014/main" val="1660681358"/>
                  </a:ext>
                </a:extLst>
              </a:tr>
              <a:tr h="395750">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43</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43 – 43 = 0</a:t>
                      </a:r>
                    </a:p>
                  </a:txBody>
                  <a:tcPr marL="25718" marR="25718" marT="0" marB="0"/>
                </a:tc>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0</a:t>
                      </a:r>
                    </a:p>
                  </a:txBody>
                  <a:tcPr marL="25718" marR="25718" marT="0" marB="0"/>
                </a:tc>
                <a:extLst>
                  <a:ext uri="{0D108BD9-81ED-4DB2-BD59-A6C34878D82A}">
                    <a16:rowId xmlns:a16="http://schemas.microsoft.com/office/drawing/2014/main" val="547229772"/>
                  </a:ext>
                </a:extLst>
              </a:tr>
              <a:tr h="395750">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45</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45 – 43 = 2</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a:t>
                      </a:r>
                    </a:p>
                  </a:txBody>
                  <a:tcPr marL="25718" marR="25718" marT="0" marB="0"/>
                </a:tc>
                <a:extLst>
                  <a:ext uri="{0D108BD9-81ED-4DB2-BD59-A6C34878D82A}">
                    <a16:rowId xmlns:a16="http://schemas.microsoft.com/office/drawing/2014/main" val="3111268231"/>
                  </a:ext>
                </a:extLst>
              </a:tr>
              <a:tr h="395750">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46</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46 – 43 = 3</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9</a:t>
                      </a:r>
                    </a:p>
                  </a:txBody>
                  <a:tcPr marL="25718" marR="25718" marT="0" marB="0"/>
                </a:tc>
                <a:extLst>
                  <a:ext uri="{0D108BD9-81ED-4DB2-BD59-A6C34878D82A}">
                    <a16:rowId xmlns:a16="http://schemas.microsoft.com/office/drawing/2014/main" val="3224737739"/>
                  </a:ext>
                </a:extLst>
              </a:tr>
              <a:tr h="830667">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41</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41 – 43 = - 2</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4</a:t>
                      </a:r>
                    </a:p>
                  </a:txBody>
                  <a:tcPr marL="25718" marR="25718" marT="0" marB="0"/>
                </a:tc>
                <a:extLst>
                  <a:ext uri="{0D108BD9-81ED-4DB2-BD59-A6C34878D82A}">
                    <a16:rowId xmlns:a16="http://schemas.microsoft.com/office/drawing/2014/main" val="892204999"/>
                  </a:ext>
                </a:extLst>
              </a:tr>
              <a:tr h="830667">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10</a:t>
                      </a:r>
                    </a:p>
                  </a:txBody>
                  <a:tcPr marL="25718" marR="25718" marT="0" marB="0"/>
                </a:tc>
                <a:tc>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40 – 43 = - 3</a:t>
                      </a:r>
                    </a:p>
                  </a:txBody>
                  <a:tcPr marL="25718" marR="25718" marT="0" marB="0"/>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9</a:t>
                      </a:r>
                    </a:p>
                  </a:txBody>
                  <a:tcPr marL="25718" marR="25718" marT="0" marB="0"/>
                </a:tc>
                <a:extLst>
                  <a:ext uri="{0D108BD9-81ED-4DB2-BD59-A6C34878D82A}">
                    <a16:rowId xmlns:a16="http://schemas.microsoft.com/office/drawing/2014/main" val="240592889"/>
                  </a:ext>
                </a:extLst>
              </a:tr>
              <a:tr h="395750">
                <a:tc gridSpan="2">
                  <a:txBody>
                    <a:bodyPr/>
                    <a:lstStyle/>
                    <a:p>
                      <a:pPr marL="0" marR="0" algn="ctr">
                        <a:lnSpc>
                          <a:spcPct val="107000"/>
                        </a:lnSpc>
                        <a:spcBef>
                          <a:spcPts val="0"/>
                        </a:spcBef>
                        <a:spcAft>
                          <a:spcPts val="0"/>
                        </a:spcAft>
                      </a:pPr>
                      <a:r>
                        <a:rPr lang="en-US" sz="2400" b="1">
                          <a:effectLst/>
                          <a:latin typeface="Tahoma" panose="020B0604030504040204" pitchFamily="34" charset="0"/>
                          <a:ea typeface="Tahoma" panose="020B0604030504040204" pitchFamily="34" charset="0"/>
                          <a:cs typeface="Tahoma" panose="020B0604030504040204" pitchFamily="34" charset="0"/>
                        </a:rPr>
                        <a:t>Tổng</a:t>
                      </a:r>
                    </a:p>
                  </a:txBody>
                  <a:tcPr marL="25718" marR="25718" marT="0" marB="0"/>
                </a:tc>
                <a:tc hMerge="1">
                  <a:txBody>
                    <a:bodyPr/>
                    <a:lstStyle/>
                    <a:p>
                      <a:endParaRPr lang="en-US"/>
                    </a:p>
                  </a:txBody>
                  <a:tcPr/>
                </a:tc>
                <a:tc>
                  <a:txBody>
                    <a:bodyPr/>
                    <a:lstStyle/>
                    <a:p>
                      <a:pPr marL="0" marR="0" algn="ctr">
                        <a:lnSpc>
                          <a:spcPct val="107000"/>
                        </a:lnSpc>
                        <a:spcBef>
                          <a:spcPts val="0"/>
                        </a:spcBef>
                        <a:spcAft>
                          <a:spcPts val="0"/>
                        </a:spcAft>
                      </a:pPr>
                      <a:r>
                        <a:rPr lang="en-US" sz="2400" b="1" dirty="0">
                          <a:effectLst/>
                          <a:latin typeface="Tahoma" panose="020B0604030504040204" pitchFamily="34" charset="0"/>
                          <a:ea typeface="Tahoma" panose="020B0604030504040204" pitchFamily="34" charset="0"/>
                          <a:cs typeface="Tahoma" panose="020B0604030504040204" pitchFamily="34" charset="0"/>
                        </a:rPr>
                        <a:t>26</a:t>
                      </a:r>
                    </a:p>
                  </a:txBody>
                  <a:tcPr marL="25718" marR="25718" marT="0" marB="0"/>
                </a:tc>
                <a:extLst>
                  <a:ext uri="{0D108BD9-81ED-4DB2-BD59-A6C34878D82A}">
                    <a16:rowId xmlns:a16="http://schemas.microsoft.com/office/drawing/2014/main" val="1576772884"/>
                  </a:ext>
                </a:extLst>
              </a:tr>
            </a:tbl>
          </a:graphicData>
        </a:graphic>
      </p:graphicFrame>
      <p:pic>
        <p:nvPicPr>
          <p:cNvPr id="9" name="Picture 8">
            <a:extLst>
              <a:ext uri="{FF2B5EF4-FFF2-40B4-BE49-F238E27FC236}">
                <a16:creationId xmlns:a16="http://schemas.microsoft.com/office/drawing/2014/main"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050" y="3124200"/>
            <a:ext cx="3400425" cy="3505200"/>
          </a:xfrm>
          <a:prstGeom prst="rect">
            <a:avLst/>
          </a:prstGeom>
        </p:spPr>
      </p:pic>
      <p:grpSp>
        <p:nvGrpSpPr>
          <p:cNvPr id="8" name="Group 7">
            <a:extLst>
              <a:ext uri="{FF2B5EF4-FFF2-40B4-BE49-F238E27FC236}">
                <a16:creationId xmlns:a16="http://schemas.microsoft.com/office/drawing/2014/main" id="{43F108C9-6422-43BF-A3FF-BE9FAE09899A}"/>
              </a:ext>
            </a:extLst>
          </p:cNvPr>
          <p:cNvGrpSpPr/>
          <p:nvPr/>
        </p:nvGrpSpPr>
        <p:grpSpPr>
          <a:xfrm>
            <a:off x="134051" y="1562100"/>
            <a:ext cx="1551874" cy="799139"/>
            <a:chOff x="22440" y="59288"/>
            <a:chExt cx="1205828" cy="301071"/>
          </a:xfrm>
        </p:grpSpPr>
        <p:grpSp>
          <p:nvGrpSpPr>
            <p:cNvPr id="10" name="Group 9">
              <a:extLst>
                <a:ext uri="{FF2B5EF4-FFF2-40B4-BE49-F238E27FC236}">
                  <a16:creationId xmlns:a16="http://schemas.microsoft.com/office/drawing/2014/main"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500" b="1">
                    <a:solidFill>
                      <a:srgbClr val="0000CC"/>
                    </a:solidFill>
                    <a:latin typeface="Times New Roman Bold" panose="02020803070505020304" pitchFamily="18" charset="0"/>
                    <a:ea typeface="Calibri" panose="020F0502020204030204" pitchFamily="34" charset="0"/>
                    <a:cs typeface="Times New Roman" panose="02020603050405020304" pitchFamily="18" charset="0"/>
                  </a:rPr>
                  <a:t> </a:t>
                </a:r>
                <a:endParaRPr lang="en-US" sz="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4A17E01D-F08B-4A74-B6CC-A0A0E8321515}"/>
                </a:ext>
              </a:extLst>
            </p:cNvPr>
            <p:cNvSpPr txBox="1"/>
            <p:nvPr/>
          </p:nvSpPr>
          <p:spPr>
            <a:xfrm>
              <a:off x="193316" y="68307"/>
              <a:ext cx="930007" cy="292052"/>
            </a:xfrm>
            <a:prstGeom prst="rect">
              <a:avLst/>
            </a:prstGeom>
            <a:noFill/>
          </p:spPr>
          <p:txBody>
            <a:bodyPr wrap="square">
              <a:noAutofit/>
            </a:bodyPr>
            <a:lstStyle/>
            <a:p>
              <a:pPr>
                <a:lnSpc>
                  <a:spcPct val="107000"/>
                </a:lnSpc>
                <a:spcAft>
                  <a:spcPts val="336"/>
                </a:spcAft>
              </a:pPr>
              <a:r>
                <a:rPr lang="en-US" sz="20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2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5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endParaRPr lang="en-US" sz="5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31380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50693" y="966166"/>
            <a:ext cx="8686800" cy="1505677"/>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33035" y="2590800"/>
                <a:ext cx="5104535" cy="4191000"/>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1200" b="1" dirty="0" err="1"/>
                  <a:t>Giải</a:t>
                </a:r>
                <a:endParaRPr lang="en-US" sz="1200" b="1" dirty="0"/>
              </a:p>
              <a:p>
                <a:r>
                  <a:rPr lang="en-US" sz="1200" dirty="0" err="1">
                    <a:latin typeface="Tahoma" panose="020B0604030504040204" pitchFamily="34" charset="0"/>
                    <a:cs typeface="Tahoma" panose="020B0604030504040204" pitchFamily="34" charset="0"/>
                  </a:rPr>
                  <a:t>Số</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trung</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bình</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của</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số</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liệu</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là</a:t>
                </a:r>
                <a:r>
                  <a:rPr lang="en-US" sz="1200" dirty="0">
                    <a:latin typeface="Tahoma" panose="020B0604030504040204" pitchFamily="34" charset="0"/>
                    <a:cs typeface="Tahoma" panose="020B0604030504040204" pitchFamily="34" charset="0"/>
                  </a:rPr>
                  <a:t>: </a:t>
                </a:r>
                <a14:m>
                  <m:oMath xmlns:m="http://schemas.openxmlformats.org/officeDocument/2006/math">
                    <m:r>
                      <a:rPr lang="en-US" sz="1200">
                        <a:latin typeface="Cambria Math" panose="02040503050406030204" pitchFamily="18" charset="0"/>
                      </a:rPr>
                      <m:t> </m:t>
                    </m:r>
                    <m:bar>
                      <m:barPr>
                        <m:pos m:val="top"/>
                        <m:ctrlPr>
                          <a:rPr lang="en-US" sz="1200" i="1">
                            <a:latin typeface="Cambria Math" panose="02040503050406030204" pitchFamily="18" charset="0"/>
                          </a:rPr>
                        </m:ctrlPr>
                      </m:barPr>
                      <m:e>
                        <m:r>
                          <a:rPr lang="vi-VN" sz="1200" i="1">
                            <a:latin typeface="Cambria Math" panose="02040503050406030204" pitchFamily="18" charset="0"/>
                          </a:rPr>
                          <m:t>𝑥</m:t>
                        </m:r>
                      </m:e>
                    </m:bar>
                    <m:r>
                      <a:rPr lang="vi-VN" sz="1200" i="1">
                        <a:latin typeface="Cambria Math" panose="02040503050406030204" pitchFamily="18" charset="0"/>
                      </a:rPr>
                      <m:t>=</m:t>
                    </m:r>
                    <m:f>
                      <m:fPr>
                        <m:ctrlPr>
                          <a:rPr lang="en-US" sz="1200" i="1">
                            <a:latin typeface="Cambria Math" panose="02040503050406030204" pitchFamily="18" charset="0"/>
                          </a:rPr>
                        </m:ctrlPr>
                      </m:fPr>
                      <m:num>
                        <m:r>
                          <a:rPr lang="vi-VN" sz="1200" i="1">
                            <a:latin typeface="Cambria Math" panose="02040503050406030204" pitchFamily="18" charset="0"/>
                          </a:rPr>
                          <m:t>0,398+0,399+0,408+0,410+0,406+0,405+0,402</m:t>
                        </m:r>
                      </m:num>
                      <m:den>
                        <m:r>
                          <a:rPr lang="vi-VN" sz="1200" i="1">
                            <a:latin typeface="Cambria Math" panose="02040503050406030204" pitchFamily="18" charset="0"/>
                          </a:rPr>
                          <m:t>7</m:t>
                        </m:r>
                      </m:den>
                    </m:f>
                    <m:r>
                      <a:rPr lang="vi-VN" sz="1200" i="1">
                        <a:latin typeface="Cambria Math" panose="02040503050406030204" pitchFamily="18" charset="0"/>
                      </a:rPr>
                      <m:t>=0,404</m:t>
                    </m:r>
                  </m:oMath>
                </a14:m>
                <a:endParaRPr lang="en-US" sz="1200" dirty="0">
                  <a:latin typeface="Tahoma" panose="020B0604030504040204" pitchFamily="34" charset="0"/>
                  <a:cs typeface="Tahoma" panose="020B0604030504040204" pitchFamily="34" charset="0"/>
                </a:endParaRPr>
              </a:p>
              <a:p>
                <a:r>
                  <a:rPr lang="en-US" sz="1200" dirty="0">
                    <a:latin typeface="Tahoma" panose="020B0604030504040204" pitchFamily="34" charset="0"/>
                    <a:cs typeface="Tahoma" panose="020B0604030504040204" pitchFamily="34" charset="0"/>
                  </a:rPr>
                  <a:t>Ta </a:t>
                </a:r>
                <a:r>
                  <a:rPr lang="en-US" sz="1200" dirty="0" err="1">
                    <a:latin typeface="Tahoma" panose="020B0604030504040204" pitchFamily="34" charset="0"/>
                    <a:cs typeface="Tahoma" panose="020B0604030504040204" pitchFamily="34" charset="0"/>
                  </a:rPr>
                  <a:t>có</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bảng</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sau</a:t>
                </a:r>
                <a:r>
                  <a:rPr lang="en-US" sz="1200" dirty="0">
                    <a:latin typeface="Tahoma" panose="020B0604030504040204" pitchFamily="34" charset="0"/>
                    <a:cs typeface="Tahoma" panose="020B0604030504040204" pitchFamily="34" charset="0"/>
                  </a:rPr>
                  <a:t>:</a:t>
                </a:r>
              </a:p>
              <a:p>
                <a:pPr marL="0" indent="0">
                  <a:buNone/>
                </a:pPr>
                <a:endParaRPr lang="en-US" sz="1200" dirty="0">
                  <a:latin typeface="Tahoma" panose="020B0604030504040204" pitchFamily="34" charset="0"/>
                  <a:cs typeface="Tahoma" panose="020B0604030504040204" pitchFamily="34" charset="0"/>
                </a:endParaRPr>
              </a:p>
              <a:p>
                <a:endParaRPr lang="en-US" sz="1200" dirty="0">
                  <a:latin typeface="Tahoma" panose="020B0604030504040204" pitchFamily="34" charset="0"/>
                  <a:cs typeface="Tahoma" panose="020B0604030504040204" pitchFamily="34" charset="0"/>
                </a:endParaRPr>
              </a:p>
              <a:p>
                <a:endParaRPr lang="en-US" sz="1200" dirty="0">
                  <a:latin typeface="Tahoma" panose="020B0604030504040204" pitchFamily="34" charset="0"/>
                  <a:cs typeface="Tahoma" panose="020B0604030504040204" pitchFamily="34" charset="0"/>
                </a:endParaRPr>
              </a:p>
              <a:p>
                <a:endParaRPr lang="en-US" sz="1200" dirty="0">
                  <a:latin typeface="Tahoma" panose="020B0604030504040204" pitchFamily="34" charset="0"/>
                  <a:cs typeface="Tahoma" panose="020B0604030504040204" pitchFamily="34" charset="0"/>
                </a:endParaRPr>
              </a:p>
              <a:p>
                <a:endParaRPr lang="en-US" sz="1200" dirty="0">
                  <a:latin typeface="Tahoma" panose="020B0604030504040204" pitchFamily="34" charset="0"/>
                  <a:cs typeface="Tahoma" panose="020B0604030504040204" pitchFamily="34" charset="0"/>
                </a:endParaRPr>
              </a:p>
              <a:p>
                <a:endParaRPr lang="en-US" sz="1200" dirty="0">
                  <a:latin typeface="Tahoma" panose="020B0604030504040204" pitchFamily="34" charset="0"/>
                  <a:cs typeface="Tahoma" panose="020B0604030504040204" pitchFamily="34" charset="0"/>
                </a:endParaRPr>
              </a:p>
              <a:p>
                <a:endParaRPr lang="en-US" sz="1200" dirty="0">
                  <a:latin typeface="Tahoma" panose="020B0604030504040204" pitchFamily="34" charset="0"/>
                  <a:cs typeface="Tahoma" panose="020B0604030504040204" pitchFamily="34" charset="0"/>
                </a:endParaRPr>
              </a:p>
              <a:p>
                <a:r>
                  <a:rPr lang="en-US" sz="1200" dirty="0" err="1">
                    <a:latin typeface="Tahoma" panose="020B0604030504040204" pitchFamily="34" charset="0"/>
                    <a:cs typeface="Tahoma" panose="020B0604030504040204" pitchFamily="34" charset="0"/>
                  </a:rPr>
                  <a:t>Mẫu</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số</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liệu</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gồm</a:t>
                </a:r>
                <a:r>
                  <a:rPr lang="en-US" sz="1200" dirty="0">
                    <a:latin typeface="Tahoma" panose="020B0604030504040204" pitchFamily="34" charset="0"/>
                    <a:cs typeface="Tahoma" panose="020B0604030504040204" pitchFamily="34" charset="0"/>
                  </a:rPr>
                  <a:t> 7 </a:t>
                </a:r>
                <a:r>
                  <a:rPr lang="en-US" sz="1200" dirty="0" err="1">
                    <a:latin typeface="Tahoma" panose="020B0604030504040204" pitchFamily="34" charset="0"/>
                    <a:cs typeface="Tahoma" panose="020B0604030504040204" pitchFamily="34" charset="0"/>
                  </a:rPr>
                  <a:t>giá</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trị</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nên</a:t>
                </a:r>
                <a:r>
                  <a:rPr lang="en-US" sz="1200" dirty="0">
                    <a:latin typeface="Tahoma" panose="020B0604030504040204" pitchFamily="34" charset="0"/>
                    <a:cs typeface="Tahoma" panose="020B0604030504040204" pitchFamily="34" charset="0"/>
                  </a:rPr>
                  <a:t> </a:t>
                </a:r>
                <a14:m>
                  <m:oMath xmlns:m="http://schemas.openxmlformats.org/officeDocument/2006/math">
                    <m:r>
                      <a:rPr lang="en-US" sz="1200" i="1">
                        <a:latin typeface="Cambria Math" panose="02040503050406030204" pitchFamily="18" charset="0"/>
                      </a:rPr>
                      <m:t>𝑛</m:t>
                    </m:r>
                    <m:r>
                      <a:rPr lang="en-US" sz="1200" i="1">
                        <a:latin typeface="Cambria Math" panose="02040503050406030204" pitchFamily="18" charset="0"/>
                      </a:rPr>
                      <m:t>=7</m:t>
                    </m:r>
                  </m:oMath>
                </a14:m>
                <a:r>
                  <a:rPr lang="en-US" sz="1200" dirty="0">
                    <a:latin typeface="Tahoma" panose="020B0604030504040204" pitchFamily="34" charset="0"/>
                    <a:cs typeface="Tahoma" panose="020B0604030504040204" pitchFamily="34" charset="0"/>
                  </a:rPr>
                  <a:t>. Do </a:t>
                </a:r>
                <a:r>
                  <a:rPr lang="en-US" sz="1200" dirty="0" err="1">
                    <a:latin typeface="Tahoma" panose="020B0604030504040204" pitchFamily="34" charset="0"/>
                    <a:cs typeface="Tahoma" panose="020B0604030504040204" pitchFamily="34" charset="0"/>
                  </a:rPr>
                  <a:t>đó</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phương</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sai</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là</a:t>
                </a:r>
                <a:r>
                  <a:rPr lang="en-US" sz="1200" dirty="0">
                    <a:latin typeface="Tahoma" panose="020B0604030504040204" pitchFamily="34" charset="0"/>
                    <a:cs typeface="Tahoma" panose="020B0604030504040204" pitchFamily="34" charset="0"/>
                  </a:rPr>
                  <a:t>:</a:t>
                </a:r>
                <a:r>
                  <a:rPr lang="en-US" dirty="0"/>
                  <a:t> </a:t>
                </a:r>
                <a14:m>
                  <m:oMath xmlns:m="http://schemas.openxmlformats.org/officeDocument/2006/math">
                    <m:sSup>
                      <m:sSupPr>
                        <m:ctrlPr>
                          <a:rPr lang="en-US" sz="1200" i="1">
                            <a:latin typeface="Cambria Math" panose="02040503050406030204" pitchFamily="18" charset="0"/>
                          </a:rPr>
                        </m:ctrlPr>
                      </m:sSupPr>
                      <m:e>
                        <m:r>
                          <a:rPr lang="vi-VN" sz="1200" i="1">
                            <a:latin typeface="Cambria Math" panose="02040503050406030204" pitchFamily="18" charset="0"/>
                          </a:rPr>
                          <m:t>𝑠</m:t>
                        </m:r>
                      </m:e>
                      <m:sup>
                        <m:r>
                          <a:rPr lang="vi-VN" sz="1200" i="1">
                            <a:latin typeface="Cambria Math" panose="02040503050406030204" pitchFamily="18" charset="0"/>
                          </a:rPr>
                          <m:t>2</m:t>
                        </m:r>
                      </m:sup>
                    </m:sSup>
                    <m:r>
                      <a:rPr lang="vi-VN" sz="1200" i="1">
                        <a:latin typeface="Cambria Math" panose="02040503050406030204" pitchFamily="18" charset="0"/>
                      </a:rPr>
                      <m:t>=</m:t>
                    </m:r>
                    <m:f>
                      <m:fPr>
                        <m:ctrlPr>
                          <a:rPr lang="en-US" sz="1200" i="1">
                            <a:latin typeface="Cambria Math" panose="02040503050406030204" pitchFamily="18" charset="0"/>
                          </a:rPr>
                        </m:ctrlPr>
                      </m:fPr>
                      <m:num>
                        <m:r>
                          <a:rPr lang="vi-VN" sz="1200" i="1">
                            <a:latin typeface="Cambria Math" panose="02040503050406030204" pitchFamily="18" charset="0"/>
                          </a:rPr>
                          <m:t>1,22.1</m:t>
                        </m:r>
                        <m:sSup>
                          <m:sSupPr>
                            <m:ctrlPr>
                              <a:rPr lang="en-US" sz="1200" i="1">
                                <a:latin typeface="Cambria Math" panose="02040503050406030204" pitchFamily="18" charset="0"/>
                              </a:rPr>
                            </m:ctrlPr>
                          </m:sSupPr>
                          <m:e>
                            <m:r>
                              <a:rPr lang="vi-VN" sz="1200" i="1">
                                <a:latin typeface="Cambria Math" panose="02040503050406030204" pitchFamily="18" charset="0"/>
                              </a:rPr>
                              <m:t>0</m:t>
                            </m:r>
                          </m:e>
                          <m:sup>
                            <m:r>
                              <a:rPr lang="vi-VN" sz="1200" i="1">
                                <a:latin typeface="Cambria Math" panose="02040503050406030204" pitchFamily="18" charset="0"/>
                              </a:rPr>
                              <m:t>−4</m:t>
                            </m:r>
                          </m:sup>
                        </m:sSup>
                      </m:num>
                      <m:den>
                        <m:r>
                          <a:rPr lang="vi-VN" sz="1200" i="1">
                            <a:latin typeface="Cambria Math" panose="02040503050406030204" pitchFamily="18" charset="0"/>
                          </a:rPr>
                          <m:t>7</m:t>
                        </m:r>
                      </m:den>
                    </m:f>
                    <m:r>
                      <a:rPr lang="vi-VN" sz="1200" i="1">
                        <a:latin typeface="Cambria Math" panose="02040503050406030204" pitchFamily="18" charset="0"/>
                      </a:rPr>
                      <m:t>≈1,74.1</m:t>
                    </m:r>
                    <m:sSup>
                      <m:sSupPr>
                        <m:ctrlPr>
                          <a:rPr lang="en-US" sz="1200" i="1">
                            <a:latin typeface="Cambria Math" panose="02040503050406030204" pitchFamily="18" charset="0"/>
                          </a:rPr>
                        </m:ctrlPr>
                      </m:sSupPr>
                      <m:e>
                        <m:r>
                          <a:rPr lang="vi-VN" sz="1200" i="1">
                            <a:latin typeface="Cambria Math" panose="02040503050406030204" pitchFamily="18" charset="0"/>
                          </a:rPr>
                          <m:t>0</m:t>
                        </m:r>
                      </m:e>
                      <m:sup>
                        <m:r>
                          <a:rPr lang="vi-VN" sz="1200" i="1">
                            <a:latin typeface="Cambria Math" panose="02040503050406030204" pitchFamily="18" charset="0"/>
                          </a:rPr>
                          <m:t>−5</m:t>
                        </m:r>
                      </m:sup>
                    </m:sSup>
                  </m:oMath>
                </a14:m>
                <a:endParaRPr lang="en-US" sz="1200" dirty="0">
                  <a:latin typeface="Tahoma" panose="020B0604030504040204" pitchFamily="34" charset="0"/>
                  <a:cs typeface="Tahoma" panose="020B0604030504040204" pitchFamily="34" charset="0"/>
                </a:endParaRPr>
              </a:p>
              <a:p>
                <a:r>
                  <a:rPr lang="en-US" sz="1200" dirty="0" err="1">
                    <a:latin typeface="Tahoma" panose="020B0604030504040204" pitchFamily="34" charset="0"/>
                    <a:cs typeface="Tahoma" panose="020B0604030504040204" pitchFamily="34" charset="0"/>
                  </a:rPr>
                  <a:t>Độ</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lệch</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chuẩn</a:t>
                </a:r>
                <a:r>
                  <a:rPr lang="en-US" sz="1200" dirty="0">
                    <a:latin typeface="Tahoma" panose="020B0604030504040204" pitchFamily="34" charset="0"/>
                    <a:cs typeface="Tahoma" panose="020B0604030504040204" pitchFamily="34" charset="0"/>
                  </a:rPr>
                  <a:t> </a:t>
                </a:r>
                <a:r>
                  <a:rPr lang="en-US" sz="1200" dirty="0" err="1">
                    <a:latin typeface="Tahoma" panose="020B0604030504040204" pitchFamily="34" charset="0"/>
                    <a:cs typeface="Tahoma" panose="020B0604030504040204" pitchFamily="34" charset="0"/>
                  </a:rPr>
                  <a:t>là</a:t>
                </a:r>
                <a:r>
                  <a:rPr lang="en-US" sz="1200" dirty="0">
                    <a:latin typeface="Tahoma" panose="020B0604030504040204" pitchFamily="34" charset="0"/>
                    <a:cs typeface="Tahoma" panose="020B0604030504040204" pitchFamily="34" charset="0"/>
                  </a:rPr>
                  <a:t> </a:t>
                </a:r>
                <a14:m>
                  <m:oMath xmlns:m="http://schemas.openxmlformats.org/officeDocument/2006/math">
                    <m:r>
                      <a:rPr lang="vi-VN" sz="1200" i="1">
                        <a:latin typeface="Cambria Math" panose="02040503050406030204" pitchFamily="18" charset="0"/>
                      </a:rPr>
                      <m:t>𝑠</m:t>
                    </m:r>
                    <m:r>
                      <a:rPr lang="vi-VN" sz="1200" i="1">
                        <a:latin typeface="Cambria Math" panose="02040503050406030204" pitchFamily="18" charset="0"/>
                      </a:rPr>
                      <m:t>=</m:t>
                    </m:r>
                    <m:rad>
                      <m:radPr>
                        <m:degHide m:val="on"/>
                        <m:ctrlPr>
                          <a:rPr lang="en-US" sz="1200" i="1">
                            <a:latin typeface="Cambria Math" panose="02040503050406030204" pitchFamily="18" charset="0"/>
                          </a:rPr>
                        </m:ctrlPr>
                      </m:radPr>
                      <m:deg/>
                      <m:e>
                        <m:r>
                          <a:rPr lang="vi-VN" sz="1200" i="1">
                            <a:latin typeface="Cambria Math" panose="02040503050406030204" pitchFamily="18" charset="0"/>
                          </a:rPr>
                          <m:t>1,74.1</m:t>
                        </m:r>
                        <m:sSup>
                          <m:sSupPr>
                            <m:ctrlPr>
                              <a:rPr lang="en-US" sz="1200" i="1">
                                <a:latin typeface="Cambria Math" panose="02040503050406030204" pitchFamily="18" charset="0"/>
                              </a:rPr>
                            </m:ctrlPr>
                          </m:sSupPr>
                          <m:e>
                            <m:r>
                              <a:rPr lang="vi-VN" sz="1200" i="1">
                                <a:latin typeface="Cambria Math" panose="02040503050406030204" pitchFamily="18" charset="0"/>
                              </a:rPr>
                              <m:t>0</m:t>
                            </m:r>
                          </m:e>
                          <m:sup>
                            <m:r>
                              <a:rPr lang="vi-VN" sz="1200" i="1">
                                <a:latin typeface="Cambria Math" panose="02040503050406030204" pitchFamily="18" charset="0"/>
                              </a:rPr>
                              <m:t>−5</m:t>
                            </m:r>
                          </m:sup>
                        </m:sSup>
                      </m:e>
                    </m:rad>
                    <m:r>
                      <a:rPr lang="vi-VN" sz="1200" i="1">
                        <a:latin typeface="Cambria Math" panose="02040503050406030204" pitchFamily="18" charset="0"/>
                      </a:rPr>
                      <m:t>≈4,17.1</m:t>
                    </m:r>
                    <m:sSup>
                      <m:sSupPr>
                        <m:ctrlPr>
                          <a:rPr lang="en-US" sz="1200" i="1">
                            <a:latin typeface="Cambria Math" panose="02040503050406030204" pitchFamily="18" charset="0"/>
                          </a:rPr>
                        </m:ctrlPr>
                      </m:sSupPr>
                      <m:e>
                        <m:r>
                          <a:rPr lang="vi-VN" sz="1200" i="1">
                            <a:latin typeface="Cambria Math" panose="02040503050406030204" pitchFamily="18" charset="0"/>
                          </a:rPr>
                          <m:t>0</m:t>
                        </m:r>
                      </m:e>
                      <m:sup>
                        <m:r>
                          <a:rPr lang="vi-VN" sz="1200" i="1">
                            <a:latin typeface="Cambria Math" panose="02040503050406030204" pitchFamily="18" charset="0"/>
                          </a:rPr>
                          <m:t>−3</m:t>
                        </m:r>
                      </m:sup>
                    </m:sSup>
                  </m:oMath>
                </a14:m>
                <a:endParaRPr lang="en-US" sz="1200" dirty="0">
                  <a:latin typeface="Tahoma" panose="020B0604030504040204" pitchFamily="34" charset="0"/>
                  <a:cs typeface="Tahoma" panose="020B0604030504040204" pitchFamily="34" charset="0"/>
                </a:endParaRPr>
              </a:p>
              <a:p>
                <a:pPr marL="1152144" lvl="3"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954761" y="5181600"/>
                <a:ext cx="13612092" cy="8382000"/>
              </a:xfrm>
              <a:prstGeom prst="rect">
                <a:avLst/>
              </a:prstGeom>
              <a:blipFill>
                <a:blip r:embed="rId3"/>
                <a:stretch>
                  <a:fillRect l="-761" t="-1089" b="-2106"/>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EDC0754-7203-4793-9AB7-D9EAED237F60}"/>
              </a:ext>
            </a:extLst>
          </p:cNvPr>
          <p:cNvGrpSpPr/>
          <p:nvPr/>
        </p:nvGrpSpPr>
        <p:grpSpPr>
          <a:xfrm>
            <a:off x="396727" y="971161"/>
            <a:ext cx="8702738" cy="1506733"/>
            <a:chOff x="-438734" y="-3538265"/>
            <a:chExt cx="6496561" cy="1035822"/>
          </a:xfrm>
        </p:grpSpPr>
        <p:grpSp>
          <p:nvGrpSpPr>
            <p:cNvPr id="23" name="Group 22">
              <a:extLst>
                <a:ext uri="{FF2B5EF4-FFF2-40B4-BE49-F238E27FC236}">
                  <a16:creationId xmlns:a16="http://schemas.microsoft.com/office/drawing/2014/main"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400" b="1">
                    <a:solidFill>
                      <a:srgbClr val="0000CC"/>
                    </a:solidFill>
                    <a:latin typeface="Calibri" panose="020F0502020204030204" pitchFamily="34" charset="0"/>
                    <a:ea typeface="Calibri" panose="020F0502020204030204" pitchFamily="34" charset="0"/>
                    <a:cs typeface="Tahoma" panose="020B0604030504040204" pitchFamily="34" charset="0"/>
                  </a:rPr>
                  <a:t> </a:t>
                </a:r>
                <a:endParaRPr lang="en-US" sz="500">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id="{DA260AA1-42D1-42CA-831D-5D6CDA038FA7}"/>
                    </a:ext>
                  </a:extLst>
                </p:cNvPr>
                <p:cNvSpPr txBox="1"/>
                <p:nvPr/>
              </p:nvSpPr>
              <p:spPr>
                <a:xfrm>
                  <a:off x="-317419" y="-3538265"/>
                  <a:ext cx="6375246" cy="1035822"/>
                </a:xfrm>
                <a:prstGeom prst="rect">
                  <a:avLst/>
                </a:prstGeom>
                <a:noFill/>
              </p:spPr>
              <p:txBody>
                <a:bodyPr wrap="square">
                  <a:noAutofit/>
                </a:bodyPr>
                <a:lstStyle/>
                <a:p>
                  <a:pPr>
                    <a:lnSpc>
                      <a:spcPct val="107000"/>
                    </a:lnSpc>
                    <a:spcAft>
                      <a:spcPts val="336"/>
                    </a:spcAft>
                  </a:pPr>
                  <a:r>
                    <a:rPr lang="en-US" sz="1300" b="1" dirty="0" err="1">
                      <a:solidFill>
                        <a:srgbClr val="0000CC"/>
                      </a:solidFill>
                      <a:latin typeface="Tahoma" panose="020B0604030504040204" pitchFamily="34" charset="0"/>
                      <a:ea typeface="Calibri" panose="020F0502020204030204" pitchFamily="34" charset="0"/>
                      <a:cs typeface="Tahoma" panose="020B0604030504040204" pitchFamily="34" charset="0"/>
                    </a:rPr>
                    <a:t>Luyện</a:t>
                  </a:r>
                  <a:r>
                    <a:rPr lang="en-US" sz="13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1300" b="1" dirty="0" err="1">
                      <a:solidFill>
                        <a:srgbClr val="0000CC"/>
                      </a:solidFill>
                      <a:latin typeface="Tahoma" panose="020B0604030504040204" pitchFamily="34" charset="0"/>
                      <a:ea typeface="Calibri" panose="020F0502020204030204" pitchFamily="34" charset="0"/>
                      <a:cs typeface="Tahoma" panose="020B0604030504040204" pitchFamily="34" charset="0"/>
                    </a:rPr>
                    <a:t>tập</a:t>
                  </a:r>
                  <a:r>
                    <a:rPr lang="en-US" sz="1300" b="1" dirty="0">
                      <a:solidFill>
                        <a:srgbClr val="0000CC"/>
                      </a:solidFill>
                      <a:latin typeface="Tahoma" panose="020B0604030504040204" pitchFamily="34" charset="0"/>
                      <a:ea typeface="Calibri" panose="020F0502020204030204" pitchFamily="34" charset="0"/>
                      <a:cs typeface="Tahoma" panose="020B0604030504040204" pitchFamily="34" charset="0"/>
                    </a:rPr>
                    <a:t> 3.</a:t>
                  </a:r>
                  <a:r>
                    <a:rPr lang="vi-VN" sz="13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vi-VN" sz="1300" dirty="0">
                      <a:solidFill>
                        <a:srgbClr val="000000"/>
                      </a:solidFill>
                      <a:latin typeface="Tahoma" panose="020B0604030504040204" pitchFamily="34" charset="0"/>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0,001</m:t>
                      </m:r>
                    </m:oMath>
                  </a14:m>
                  <a:r>
                    <a:rPr lang="vi-VN" sz="1300" dirty="0">
                      <a:solidFill>
                        <a:srgbClr val="000000"/>
                      </a:solidFill>
                      <a:latin typeface="Tahoma" panose="020B0604030504040204" pitchFamily="34" charset="0"/>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𝑣</m:t>
                          </m:r>
                        </m:e>
                        <m:sub>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sub>
                      </m:sSub>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oMath>
                  </a14:m>
                  <a:r>
                    <a:rPr lang="vi-VN" sz="1300" dirty="0">
                      <a:solidFill>
                        <a:srgbClr val="000000"/>
                      </a:solidFill>
                      <a:latin typeface="Tahoma" panose="020B0604030504040204" pitchFamily="34" charset="0"/>
                      <a:ea typeface="Calibri" panose="020F0502020204030204" pitchFamily="34" charset="0"/>
                      <a:cs typeface="Tahoma" panose="020B0604030504040204" pitchFamily="34" charset="0"/>
                    </a:rPr>
                    <a:t> đến điểm </a:t>
                  </a:r>
                  <a14:m>
                    <m:oMath xmlns:m="http://schemas.openxmlformats.org/officeDocument/2006/math">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oMath>
                  </a14:m>
                  <a:r>
                    <a:rPr lang="vi-VN" sz="1300" dirty="0">
                      <a:solidFill>
                        <a:srgbClr val="000000"/>
                      </a:solidFill>
                      <a:latin typeface="Tahoma" panose="020B0604030504040204" pitchFamily="34" charset="0"/>
                      <a:ea typeface="Calibri" panose="020F0502020204030204" pitchFamily="34" charset="0"/>
                      <a:cs typeface="Tahoma" panose="020B0604030504040204" pitchFamily="34" charset="0"/>
                    </a:rPr>
                    <a:t>. Kết quả đo như sau:</a:t>
                  </a:r>
                  <a:endParaRPr lang="en-US" sz="13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336"/>
                    </a:spcAft>
                  </a:pPr>
                  <a14:m>
                    <m:oMathPara xmlns:m="http://schemas.openxmlformats.org/officeDocument/2006/math">
                      <m:oMathParaPr>
                        <m:jc m:val="centerGroup"/>
                      </m:oMathParaPr>
                      <m:oMath xmlns:m="http://schemas.openxmlformats.org/officeDocument/2006/math">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0,398</m:t>
                        </m:r>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0,399</m:t>
                        </m:r>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0,408</m:t>
                        </m:r>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0,410</m:t>
                        </m:r>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0,406</m:t>
                        </m:r>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0,405</m:t>
                        </m:r>
                        <m:r>
                          <a:rPr lang="en-US"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13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0,402</m:t>
                        </m:r>
                      </m:oMath>
                    </m:oMathPara>
                  </a14:m>
                  <a:endParaRPr lang="en-US" sz="1300" dirty="0">
                    <a:latin typeface="Calibri" panose="020F0502020204030204" pitchFamily="34" charset="0"/>
                    <a:ea typeface="Calibri" panose="020F0502020204030204" pitchFamily="34" charset="0"/>
                    <a:cs typeface="Tahoma" panose="020B0604030504040204" pitchFamily="34" charset="0"/>
                  </a:endParaRPr>
                </a:p>
                <a:p>
                  <a:pPr algn="r">
                    <a:lnSpc>
                      <a:spcPct val="107000"/>
                    </a:lnSpc>
                    <a:spcAft>
                      <a:spcPts val="336"/>
                    </a:spcAft>
                  </a:pPr>
                  <a:r>
                    <a:rPr lang="vi-VN" sz="1300" dirty="0">
                      <a:latin typeface="Tahoma" panose="020B0604030504040204" pitchFamily="34" charset="0"/>
                      <a:ea typeface="Calibri" panose="020F0502020204030204" pitchFamily="34" charset="0"/>
                    </a:rPr>
                    <a:t>(Theo </a:t>
                  </a:r>
                  <a:r>
                    <a:rPr lang="vi-VN" sz="1300" i="1" dirty="0">
                      <a:latin typeface="Tahoma" panose="020B0604030504040204" pitchFamily="34" charset="0"/>
                      <a:ea typeface="Calibri" panose="020F0502020204030204" pitchFamily="34" charset="0"/>
                    </a:rPr>
                    <a:t>Bài tập Vật lí 10, Nhà xuất bản Giáo dục Việt Nam, 2018</a:t>
                  </a:r>
                  <a:r>
                    <a:rPr lang="vi-VN" sz="1300" dirty="0">
                      <a:latin typeface="Tahoma" panose="020B0604030504040204" pitchFamily="34" charset="0"/>
                      <a:ea typeface="Calibri" panose="020F0502020204030204" pitchFamily="34" charset="0"/>
                    </a:rPr>
                    <a:t>)</a:t>
                  </a:r>
                  <a:endParaRPr lang="en-US" sz="1300" dirty="0">
                    <a:latin typeface="Tahoma" panose="020B0604030504040204" pitchFamily="34" charset="0"/>
                    <a:ea typeface="Calibri" panose="020F0502020204030204" pitchFamily="34" charset="0"/>
                  </a:endParaRPr>
                </a:p>
                <a:p>
                  <a:pPr algn="r">
                    <a:lnSpc>
                      <a:spcPct val="107000"/>
                    </a:lnSpc>
                    <a:spcAft>
                      <a:spcPts val="336"/>
                    </a:spcAft>
                  </a:pPr>
                  <a:r>
                    <a:rPr lang="vi-VN" sz="1300" dirty="0" err="1">
                      <a:latin typeface="Tahoma" panose="020B0604030504040204" pitchFamily="34" charset="0"/>
                      <a:ea typeface="Calibri" panose="020F0502020204030204" pitchFamily="34" charset="0"/>
                      <a:cs typeface="Tahoma" panose="020B0604030504040204" pitchFamily="34" charset="0"/>
                    </a:rPr>
                    <a:t>Hãy</a:t>
                  </a:r>
                  <a:r>
                    <a:rPr lang="vi-VN" sz="1300" dirty="0">
                      <a:latin typeface="Tahoma" panose="020B0604030504040204" pitchFamily="34" charset="0"/>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1300" dirty="0" err="1">
                      <a:latin typeface="Tahoma" panose="020B0604030504040204" pitchFamily="34" charset="0"/>
                      <a:ea typeface="Calibri" panose="020F0502020204030204" pitchFamily="34" charset="0"/>
                      <a:cs typeface="Tahoma" panose="020B0604030504040204" pitchFamily="34" charset="0"/>
                    </a:rPr>
                    <a:t>ên</a:t>
                  </a:r>
                  <a:r>
                    <a:rPr lang="en-US" sz="1300" dirty="0">
                      <a:latin typeface="Tahoma" panose="020B0604030504040204" pitchFamily="34" charset="0"/>
                      <a:ea typeface="Calibri" panose="020F0502020204030204" pitchFamily="34" charset="0"/>
                      <a:cs typeface="Tahoma" panose="020B0604030504040204" pitchFamily="34" charset="0"/>
                    </a:rPr>
                    <a:t>?</a:t>
                  </a:r>
                  <a:endParaRPr lang="en-US" sz="1300" dirty="0">
                    <a:latin typeface="Calibri" panose="020F0502020204030204" pitchFamily="34" charset="0"/>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035822"/>
                </a:xfrm>
                <a:prstGeom prst="rect">
                  <a:avLst/>
                </a:prstGeom>
                <a:blipFill>
                  <a:blip r:embed="rId4"/>
                  <a:stretch>
                    <a:fillRect l="-642" t="-3036" r="-1124"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nvGraphicFramePr>
            <p:xfrm>
              <a:off x="3543300" y="3429000"/>
              <a:ext cx="2057401" cy="3945005"/>
            </p:xfrm>
            <a:graphic>
              <a:graphicData uri="http://schemas.openxmlformats.org/drawingml/2006/table">
                <a:tbl>
                  <a:tblPr firstRow="1" firstCol="1" bandRow="1">
                    <a:tableStyleId>{5C22544A-7EE6-4342-B048-85BDC9FD1C3A}</a:tableStyleId>
                  </a:tblPr>
                  <a:tblGrid>
                    <a:gridCol w="441752">
                      <a:extLst>
                        <a:ext uri="{9D8B030D-6E8A-4147-A177-3AD203B41FA5}">
                          <a16:colId xmlns:a16="http://schemas.microsoft.com/office/drawing/2014/main" val="3798042943"/>
                        </a:ext>
                      </a:extLst>
                    </a:gridCol>
                    <a:gridCol w="665267">
                      <a:extLst>
                        <a:ext uri="{9D8B030D-6E8A-4147-A177-3AD203B41FA5}">
                          <a16:colId xmlns:a16="http://schemas.microsoft.com/office/drawing/2014/main" val="1763880533"/>
                        </a:ext>
                      </a:extLst>
                    </a:gridCol>
                    <a:gridCol w="950382">
                      <a:extLst>
                        <a:ext uri="{9D8B030D-6E8A-4147-A177-3AD203B41FA5}">
                          <a16:colId xmlns:a16="http://schemas.microsoft.com/office/drawing/2014/main" val="546233257"/>
                        </a:ext>
                      </a:extLst>
                    </a:gridCol>
                  </a:tblGrid>
                  <a:tr h="456565">
                    <a:tc>
                      <a:txBody>
                        <a:bodyPr/>
                        <a:lstStyle/>
                        <a:p>
                          <a:pPr marL="0" marR="0" algn="ctr">
                            <a:lnSpc>
                              <a:spcPct val="107000"/>
                            </a:lnSpc>
                            <a:spcBef>
                              <a:spcPts val="0"/>
                            </a:spcBef>
                            <a:spcAft>
                              <a:spcPts val="0"/>
                            </a:spcAft>
                          </a:pPr>
                          <a:r>
                            <a:rPr lang="en-US" sz="1400" b="0">
                              <a:effectLst/>
                              <a:latin typeface="Tahoma" panose="020B0604030504040204" pitchFamily="34" charset="0"/>
                              <a:cs typeface="Tahoma" panose="020B0604030504040204" pitchFamily="34" charset="0"/>
                            </a:rPr>
                            <a:t>Giá trị</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1400" b="0">
                              <a:effectLst/>
                              <a:latin typeface="Tahoma" panose="020B0604030504040204" pitchFamily="34" charset="0"/>
                              <a:cs typeface="Tahoma" panose="020B0604030504040204" pitchFamily="34" charset="0"/>
                            </a:rPr>
                            <a:t>Độ lệch</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1400" b="0">
                              <a:effectLst/>
                              <a:latin typeface="Tahoma" panose="020B0604030504040204" pitchFamily="34" charset="0"/>
                              <a:cs typeface="Tahoma" panose="020B0604030504040204" pitchFamily="34" charset="0"/>
                            </a:rPr>
                            <a:t>Bình phương độ lệch</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492117432"/>
                      </a:ext>
                    </a:extLst>
                  </a:tr>
                  <a:tr h="230886">
                    <a:tc>
                      <a:txBody>
                        <a:bodyPr/>
                        <a:lstStyle/>
                        <a:p>
                          <a:pPr marL="0" marR="0" algn="ctr">
                            <a:lnSpc>
                              <a:spcPct val="107000"/>
                            </a:lnSpc>
                            <a:spcBef>
                              <a:spcPts val="0"/>
                            </a:spcBef>
                            <a:spcAft>
                              <a:spcPts val="0"/>
                            </a:spcAft>
                          </a:pPr>
                          <a:r>
                            <a:rPr lang="vi-VN" sz="1400" b="0">
                              <a:effectLst/>
                              <a:latin typeface="Tahoma" panose="020B0604030504040204" pitchFamily="34" charset="0"/>
                              <a:cs typeface="Tahoma" panose="020B0604030504040204" pitchFamily="34" charset="0"/>
                            </a:rPr>
                            <a:t>0,398</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1400" b="0">
                                    <a:effectLst/>
                                    <a:latin typeface="Cambria Math" panose="02040503050406030204" pitchFamily="18" charset="0"/>
                                  </a:rPr>
                                  <m:t>−</m:t>
                                </m:r>
                                <m:r>
                                  <a:rPr lang="vi-VN" sz="1400" b="0" i="1">
                                    <a:effectLst/>
                                    <a:latin typeface="Cambria Math" panose="02040503050406030204" pitchFamily="18" charset="0"/>
                                  </a:rPr>
                                  <m:t>0</m:t>
                                </m:r>
                                <m:r>
                                  <a:rPr lang="vi-VN" sz="1400" b="0">
                                    <a:effectLst/>
                                    <a:latin typeface="Cambria Math" panose="02040503050406030204" pitchFamily="18" charset="0"/>
                                  </a:rPr>
                                  <m:t>,</m:t>
                                </m:r>
                                <m:r>
                                  <a:rPr lang="vi-VN" sz="1400" b="0" i="1">
                                    <a:effectLst/>
                                    <a:latin typeface="Cambria Math" panose="02040503050406030204" pitchFamily="18" charset="0"/>
                                  </a:rPr>
                                  <m:t>006</m:t>
                                </m:r>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3</m:t>
                                </m:r>
                                <m:r>
                                  <a:rPr lang="en-US" sz="1400" b="0">
                                    <a:effectLst/>
                                    <a:latin typeface="Cambria Math" panose="02040503050406030204" pitchFamily="18" charset="0"/>
                                  </a:rPr>
                                  <m:t>,</m:t>
                                </m:r>
                                <m:r>
                                  <a:rPr lang="en-US" sz="1400" b="0" i="1">
                                    <a:effectLst/>
                                    <a:latin typeface="Cambria Math" panose="02040503050406030204" pitchFamily="18" charset="0"/>
                                  </a:rPr>
                                  <m:t>6</m:t>
                                </m:r>
                                <m:r>
                                  <a:rPr lang="en-US" sz="1400" b="0">
                                    <a:effectLst/>
                                    <a:latin typeface="Cambria Math" panose="02040503050406030204" pitchFamily="18" charset="0"/>
                                  </a:rPr>
                                  <m:t>.</m:t>
                                </m:r>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5</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1681558483"/>
                      </a:ext>
                    </a:extLst>
                  </a:tr>
                  <a:tr h="230886">
                    <a:tc>
                      <a:txBody>
                        <a:bodyPr/>
                        <a:lstStyle/>
                        <a:p>
                          <a:pPr marL="0" marR="0" algn="ctr">
                            <a:lnSpc>
                              <a:spcPct val="107000"/>
                            </a:lnSpc>
                            <a:spcBef>
                              <a:spcPts val="0"/>
                            </a:spcBef>
                            <a:spcAft>
                              <a:spcPts val="0"/>
                            </a:spcAft>
                          </a:pPr>
                          <a:r>
                            <a:rPr lang="vi-VN" sz="1400" b="0">
                              <a:effectLst/>
                              <a:latin typeface="Tahoma" panose="020B0604030504040204" pitchFamily="34" charset="0"/>
                              <a:cs typeface="Tahoma" panose="020B0604030504040204" pitchFamily="34" charset="0"/>
                            </a:rPr>
                            <a:t>0,399</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1400" b="0">
                                    <a:effectLst/>
                                    <a:latin typeface="Cambria Math" panose="02040503050406030204" pitchFamily="18" charset="0"/>
                                  </a:rPr>
                                  <m:t>−</m:t>
                                </m:r>
                                <m:r>
                                  <a:rPr lang="vi-VN" sz="1400" b="0" i="1">
                                    <a:effectLst/>
                                    <a:latin typeface="Cambria Math" panose="02040503050406030204" pitchFamily="18" charset="0"/>
                                  </a:rPr>
                                  <m:t>0</m:t>
                                </m:r>
                                <m:r>
                                  <a:rPr lang="vi-VN" sz="1400" b="0">
                                    <a:effectLst/>
                                    <a:latin typeface="Cambria Math" panose="02040503050406030204" pitchFamily="18" charset="0"/>
                                  </a:rPr>
                                  <m:t>,</m:t>
                                </m:r>
                                <m:r>
                                  <a:rPr lang="vi-VN" sz="1400" b="0" i="1">
                                    <a:effectLst/>
                                    <a:latin typeface="Cambria Math" panose="02040503050406030204" pitchFamily="18" charset="0"/>
                                  </a:rPr>
                                  <m:t>005</m:t>
                                </m:r>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2</m:t>
                                </m:r>
                                <m:r>
                                  <a:rPr lang="en-US" sz="1400" b="0">
                                    <a:effectLst/>
                                    <a:latin typeface="Cambria Math" panose="02040503050406030204" pitchFamily="18" charset="0"/>
                                  </a:rPr>
                                  <m:t>,</m:t>
                                </m:r>
                                <m:r>
                                  <a:rPr lang="en-US" sz="1400" b="0" i="1">
                                    <a:effectLst/>
                                    <a:latin typeface="Cambria Math" panose="02040503050406030204" pitchFamily="18" charset="0"/>
                                  </a:rPr>
                                  <m:t>5</m:t>
                                </m:r>
                                <m:r>
                                  <a:rPr lang="en-US" sz="1400" b="0">
                                    <a:effectLst/>
                                    <a:latin typeface="Cambria Math" panose="02040503050406030204" pitchFamily="18" charset="0"/>
                                  </a:rPr>
                                  <m:t>.</m:t>
                                </m:r>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5</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189539462"/>
                      </a:ext>
                    </a:extLst>
                  </a:tr>
                  <a:tr h="230886">
                    <a:tc>
                      <a:txBody>
                        <a:bodyPr/>
                        <a:lstStyle/>
                        <a:p>
                          <a:pPr marL="0" marR="0" algn="ctr">
                            <a:lnSpc>
                              <a:spcPct val="107000"/>
                            </a:lnSpc>
                            <a:spcBef>
                              <a:spcPts val="0"/>
                            </a:spcBef>
                            <a:spcAft>
                              <a:spcPts val="0"/>
                            </a:spcAft>
                          </a:pPr>
                          <a:r>
                            <a:rPr lang="vi-VN" sz="1400" b="0">
                              <a:effectLst/>
                              <a:latin typeface="Tahoma" panose="020B0604030504040204" pitchFamily="34" charset="0"/>
                              <a:cs typeface="Tahoma" panose="020B0604030504040204" pitchFamily="34" charset="0"/>
                            </a:rPr>
                            <a:t>0,408</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1400" b="0" i="1">
                                    <a:effectLst/>
                                    <a:latin typeface="Cambria Math" panose="02040503050406030204" pitchFamily="18" charset="0"/>
                                  </a:rPr>
                                  <m:t>0</m:t>
                                </m:r>
                                <m:r>
                                  <a:rPr lang="vi-VN" sz="1400" b="0">
                                    <a:effectLst/>
                                    <a:latin typeface="Cambria Math" panose="02040503050406030204" pitchFamily="18" charset="0"/>
                                  </a:rPr>
                                  <m:t>,</m:t>
                                </m:r>
                                <m:r>
                                  <a:rPr lang="vi-VN" sz="1400" b="0" i="1">
                                    <a:effectLst/>
                                    <a:latin typeface="Cambria Math" panose="02040503050406030204" pitchFamily="18" charset="0"/>
                                  </a:rPr>
                                  <m:t>004</m:t>
                                </m:r>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1</m:t>
                                </m:r>
                                <m:r>
                                  <a:rPr lang="en-US" sz="1400" b="0">
                                    <a:effectLst/>
                                    <a:latin typeface="Cambria Math" panose="02040503050406030204" pitchFamily="18" charset="0"/>
                                  </a:rPr>
                                  <m:t>,</m:t>
                                </m:r>
                                <m:r>
                                  <a:rPr lang="en-US" sz="1400" b="0" i="1">
                                    <a:effectLst/>
                                    <a:latin typeface="Cambria Math" panose="02040503050406030204" pitchFamily="18" charset="0"/>
                                  </a:rPr>
                                  <m:t>6</m:t>
                                </m:r>
                                <m:r>
                                  <a:rPr lang="en-US" sz="1400" b="0">
                                    <a:effectLst/>
                                    <a:latin typeface="Cambria Math" panose="02040503050406030204" pitchFamily="18" charset="0"/>
                                  </a:rPr>
                                  <m:t>.</m:t>
                                </m:r>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5</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533466884"/>
                      </a:ext>
                    </a:extLst>
                  </a:tr>
                  <a:tr h="230886">
                    <a:tc>
                      <a:txBody>
                        <a:bodyPr/>
                        <a:lstStyle/>
                        <a:p>
                          <a:pPr marL="0" marR="0" algn="ctr">
                            <a:lnSpc>
                              <a:spcPct val="107000"/>
                            </a:lnSpc>
                            <a:spcBef>
                              <a:spcPts val="0"/>
                            </a:spcBef>
                            <a:spcAft>
                              <a:spcPts val="0"/>
                            </a:spcAft>
                          </a:pPr>
                          <a:r>
                            <a:rPr lang="vi-VN" sz="1400" b="0">
                              <a:effectLst/>
                              <a:latin typeface="Tahoma" panose="020B0604030504040204" pitchFamily="34" charset="0"/>
                              <a:cs typeface="Tahoma" panose="020B0604030504040204" pitchFamily="34" charset="0"/>
                            </a:rPr>
                            <a:t>0,410</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1400" b="0" i="1">
                                    <a:effectLst/>
                                    <a:latin typeface="Cambria Math" panose="02040503050406030204" pitchFamily="18" charset="0"/>
                                  </a:rPr>
                                  <m:t>0</m:t>
                                </m:r>
                                <m:r>
                                  <a:rPr lang="vi-VN" sz="1400" b="0">
                                    <a:effectLst/>
                                    <a:latin typeface="Cambria Math" panose="02040503050406030204" pitchFamily="18" charset="0"/>
                                  </a:rPr>
                                  <m:t>,</m:t>
                                </m:r>
                                <m:r>
                                  <a:rPr lang="vi-VN" sz="1400" b="0" i="1">
                                    <a:effectLst/>
                                    <a:latin typeface="Cambria Math" panose="02040503050406030204" pitchFamily="18" charset="0"/>
                                  </a:rPr>
                                  <m:t>006</m:t>
                                </m:r>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3</m:t>
                                </m:r>
                                <m:r>
                                  <a:rPr lang="en-US" sz="1400" b="0">
                                    <a:effectLst/>
                                    <a:latin typeface="Cambria Math" panose="02040503050406030204" pitchFamily="18" charset="0"/>
                                  </a:rPr>
                                  <m:t>,</m:t>
                                </m:r>
                                <m:r>
                                  <a:rPr lang="en-US" sz="1400" b="0" i="1">
                                    <a:effectLst/>
                                    <a:latin typeface="Cambria Math" panose="02040503050406030204" pitchFamily="18" charset="0"/>
                                  </a:rPr>
                                  <m:t>6</m:t>
                                </m:r>
                                <m:r>
                                  <a:rPr lang="en-US" sz="1400" b="0">
                                    <a:effectLst/>
                                    <a:latin typeface="Cambria Math" panose="02040503050406030204" pitchFamily="18" charset="0"/>
                                  </a:rPr>
                                  <m:t>.</m:t>
                                </m:r>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5</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2897351942"/>
                      </a:ext>
                    </a:extLst>
                  </a:tr>
                  <a:tr h="228283">
                    <a:tc>
                      <a:txBody>
                        <a:bodyPr/>
                        <a:lstStyle/>
                        <a:p>
                          <a:pPr marL="0" marR="0" algn="ctr">
                            <a:lnSpc>
                              <a:spcPct val="107000"/>
                            </a:lnSpc>
                            <a:spcBef>
                              <a:spcPts val="0"/>
                            </a:spcBef>
                            <a:spcAft>
                              <a:spcPts val="0"/>
                            </a:spcAft>
                          </a:pPr>
                          <a:r>
                            <a:rPr lang="vi-VN" sz="1400" b="0">
                              <a:effectLst/>
                              <a:latin typeface="Tahoma" panose="020B0604030504040204" pitchFamily="34" charset="0"/>
                              <a:cs typeface="Tahoma" panose="020B0604030504040204" pitchFamily="34" charset="0"/>
                            </a:rPr>
                            <a:t>0,406</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1400" b="0" i="1">
                                    <a:effectLst/>
                                    <a:latin typeface="Cambria Math" panose="02040503050406030204" pitchFamily="18" charset="0"/>
                                  </a:rPr>
                                  <m:t>0</m:t>
                                </m:r>
                                <m:r>
                                  <a:rPr lang="vi-VN" sz="1400" b="0">
                                    <a:effectLst/>
                                    <a:latin typeface="Cambria Math" panose="02040503050406030204" pitchFamily="18" charset="0"/>
                                  </a:rPr>
                                  <m:t>,</m:t>
                                </m:r>
                                <m:r>
                                  <a:rPr lang="vi-VN" sz="1400" b="0" i="1">
                                    <a:effectLst/>
                                    <a:latin typeface="Cambria Math" panose="02040503050406030204" pitchFamily="18" charset="0"/>
                                  </a:rPr>
                                  <m:t>002</m:t>
                                </m:r>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4</m:t>
                                </m:r>
                                <m:r>
                                  <a:rPr lang="en-US" sz="1400" b="0">
                                    <a:effectLst/>
                                    <a:latin typeface="Cambria Math" panose="02040503050406030204" pitchFamily="18" charset="0"/>
                                  </a:rPr>
                                  <m:t>.</m:t>
                                </m:r>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6</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2821427962"/>
                      </a:ext>
                    </a:extLst>
                  </a:tr>
                  <a:tr h="228283">
                    <a:tc>
                      <a:txBody>
                        <a:bodyPr/>
                        <a:lstStyle/>
                        <a:p>
                          <a:pPr marL="0" marR="0" algn="ctr">
                            <a:lnSpc>
                              <a:spcPct val="107000"/>
                            </a:lnSpc>
                            <a:spcBef>
                              <a:spcPts val="0"/>
                            </a:spcBef>
                            <a:spcAft>
                              <a:spcPts val="0"/>
                            </a:spcAft>
                          </a:pPr>
                          <a:r>
                            <a:rPr lang="vi-VN" sz="1400" b="0">
                              <a:effectLst/>
                              <a:latin typeface="Tahoma" panose="020B0604030504040204" pitchFamily="34" charset="0"/>
                              <a:cs typeface="Tahoma" panose="020B0604030504040204" pitchFamily="34" charset="0"/>
                            </a:rPr>
                            <a:t>0,405</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1400" b="0" i="1">
                                    <a:effectLst/>
                                    <a:latin typeface="Cambria Math" panose="02040503050406030204" pitchFamily="18" charset="0"/>
                                  </a:rPr>
                                  <m:t>0</m:t>
                                </m:r>
                                <m:r>
                                  <a:rPr lang="vi-VN" sz="1400" b="0">
                                    <a:effectLst/>
                                    <a:latin typeface="Cambria Math" panose="02040503050406030204" pitchFamily="18" charset="0"/>
                                  </a:rPr>
                                  <m:t>,</m:t>
                                </m:r>
                                <m:r>
                                  <a:rPr lang="vi-VN" sz="1400" b="0" i="1">
                                    <a:effectLst/>
                                    <a:latin typeface="Cambria Math" panose="02040503050406030204" pitchFamily="18" charset="0"/>
                                  </a:rPr>
                                  <m:t>001</m:t>
                                </m:r>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6</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3875335047"/>
                      </a:ext>
                    </a:extLst>
                  </a:tr>
                  <a:tr h="228283">
                    <a:tc>
                      <a:txBody>
                        <a:bodyPr/>
                        <a:lstStyle/>
                        <a:p>
                          <a:pPr marL="0" marR="0" algn="ctr">
                            <a:lnSpc>
                              <a:spcPct val="107000"/>
                            </a:lnSpc>
                            <a:spcBef>
                              <a:spcPts val="0"/>
                            </a:spcBef>
                            <a:spcAft>
                              <a:spcPts val="0"/>
                            </a:spcAft>
                          </a:pPr>
                          <a:r>
                            <a:rPr lang="vi-VN" sz="1400" b="0">
                              <a:effectLst/>
                              <a:latin typeface="Tahoma" panose="020B0604030504040204" pitchFamily="34" charset="0"/>
                              <a:cs typeface="Tahoma" panose="020B0604030504040204" pitchFamily="34" charset="0"/>
                            </a:rPr>
                            <a:t>0,402</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1400" b="0">
                                    <a:effectLst/>
                                    <a:latin typeface="Cambria Math" panose="02040503050406030204" pitchFamily="18" charset="0"/>
                                  </a:rPr>
                                  <m:t>−</m:t>
                                </m:r>
                                <m:r>
                                  <a:rPr lang="vi-VN" sz="1400" b="0" i="1">
                                    <a:effectLst/>
                                    <a:latin typeface="Cambria Math" panose="02040503050406030204" pitchFamily="18" charset="0"/>
                                  </a:rPr>
                                  <m:t>0</m:t>
                                </m:r>
                                <m:r>
                                  <a:rPr lang="vi-VN" sz="1400" b="0">
                                    <a:effectLst/>
                                    <a:latin typeface="Cambria Math" panose="02040503050406030204" pitchFamily="18" charset="0"/>
                                  </a:rPr>
                                  <m:t>,</m:t>
                                </m:r>
                                <m:r>
                                  <a:rPr lang="vi-VN" sz="1400" b="0" i="1">
                                    <a:effectLst/>
                                    <a:latin typeface="Cambria Math" panose="02040503050406030204" pitchFamily="18" charset="0"/>
                                  </a:rPr>
                                  <m:t>002</m:t>
                                </m:r>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4</m:t>
                                </m:r>
                                <m:r>
                                  <a:rPr lang="en-US" sz="1400" b="0">
                                    <a:effectLst/>
                                    <a:latin typeface="Cambria Math" panose="02040503050406030204" pitchFamily="18" charset="0"/>
                                  </a:rPr>
                                  <m:t>.</m:t>
                                </m:r>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6</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1631855269"/>
                      </a:ext>
                    </a:extLst>
                  </a:tr>
                  <a:tr h="228283">
                    <a:tc gridSpan="2">
                      <a:txBody>
                        <a:bodyPr/>
                        <a:lstStyle/>
                        <a:p>
                          <a:pPr marL="0" marR="0" algn="ctr">
                            <a:lnSpc>
                              <a:spcPct val="107000"/>
                            </a:lnSpc>
                            <a:spcBef>
                              <a:spcPts val="0"/>
                            </a:spcBef>
                            <a:spcAft>
                              <a:spcPts val="0"/>
                            </a:spcAft>
                          </a:pPr>
                          <a:r>
                            <a:rPr lang="en-US" sz="1400" b="0">
                              <a:effectLst/>
                              <a:latin typeface="Tahoma" panose="020B0604030504040204" pitchFamily="34" charset="0"/>
                              <a:cs typeface="Tahoma" panose="020B0604030504040204" pitchFamily="34" charset="0"/>
                            </a:rPr>
                            <a:t>Tổng</a:t>
                          </a:r>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0" i="1">
                                    <a:effectLst/>
                                    <a:latin typeface="Cambria Math" panose="02040503050406030204" pitchFamily="18" charset="0"/>
                                  </a:rPr>
                                  <m:t>1</m:t>
                                </m:r>
                                <m:r>
                                  <a:rPr lang="en-US" sz="1400" b="0">
                                    <a:effectLst/>
                                    <a:latin typeface="Cambria Math" panose="02040503050406030204" pitchFamily="18" charset="0"/>
                                  </a:rPr>
                                  <m:t>,</m:t>
                                </m:r>
                                <m:r>
                                  <a:rPr lang="en-US" sz="1400" b="0" i="1">
                                    <a:effectLst/>
                                    <a:latin typeface="Cambria Math" panose="02040503050406030204" pitchFamily="18" charset="0"/>
                                  </a:rPr>
                                  <m:t>22</m:t>
                                </m:r>
                                <m:r>
                                  <a:rPr lang="en-US" sz="1400" b="0">
                                    <a:effectLst/>
                                    <a:latin typeface="Cambria Math" panose="02040503050406030204" pitchFamily="18" charset="0"/>
                                  </a:rPr>
                                  <m:t>.</m:t>
                                </m:r>
                                <m:r>
                                  <a:rPr lang="en-US" sz="1400" b="0" i="1">
                                    <a:effectLst/>
                                    <a:latin typeface="Cambria Math" panose="02040503050406030204" pitchFamily="18" charset="0"/>
                                  </a:rPr>
                                  <m:t>1</m:t>
                                </m:r>
                                <m:sSup>
                                  <m:sSupPr>
                                    <m:ctrlPr>
                                      <a:rPr lang="en-US" sz="1400" b="0" i="1">
                                        <a:effectLst/>
                                        <a:latin typeface="Cambria Math" panose="02040503050406030204" pitchFamily="18" charset="0"/>
                                      </a:rPr>
                                    </m:ctrlPr>
                                  </m:sSupPr>
                                  <m:e>
                                    <m:r>
                                      <a:rPr lang="en-US" sz="1400" b="0" i="1">
                                        <a:effectLst/>
                                        <a:latin typeface="Cambria Math" panose="02040503050406030204" pitchFamily="18" charset="0"/>
                                      </a:rPr>
                                      <m:t>0</m:t>
                                    </m:r>
                                  </m:e>
                                  <m:sup>
                                    <m:r>
                                      <a:rPr lang="en-US" sz="1400" b="0">
                                        <a:effectLst/>
                                        <a:latin typeface="Cambria Math" panose="02040503050406030204" pitchFamily="18" charset="0"/>
                                      </a:rPr>
                                      <m:t>−</m:t>
                                    </m:r>
                                    <m:r>
                                      <a:rPr lang="en-US" sz="1400" b="0" i="1">
                                        <a:effectLst/>
                                        <a:latin typeface="Cambria Math" panose="02040503050406030204" pitchFamily="18" charset="0"/>
                                      </a:rPr>
                                      <m:t>4</m:t>
                                    </m:r>
                                  </m:sup>
                                </m:sSup>
                              </m:oMath>
                            </m:oMathPara>
                          </a14:m>
                          <a:endParaRPr lang="en-US" sz="1400" b="0">
                            <a:effectLst/>
                            <a:latin typeface="Tahoma" panose="020B0604030504040204" pitchFamily="34" charset="0"/>
                            <a:ea typeface="Calibri" panose="020F0502020204030204" pitchFamily="34" charset="0"/>
                            <a:cs typeface="Tahoma" panose="020B0604030504040204" pitchFamily="34" charset="0"/>
                          </a:endParaRPr>
                        </a:p>
                      </a:txBody>
                      <a:tcPr marL="25718" marR="25718" marT="0" marB="0"/>
                    </a:tc>
                    <a:extLst>
                      <a:ext uri="{0D108BD9-81ED-4DB2-BD59-A6C34878D82A}">
                        <a16:rowId xmlns:a16="http://schemas.microsoft.com/office/drawing/2014/main"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329901172"/>
                  </p:ext>
                </p:extLst>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872046">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214474" r="-144178" b="-730263"/>
                          </a:stretch>
                        </a:blipFill>
                      </a:tcPr>
                    </a:tc>
                    <a:tc>
                      <a:txBody>
                        <a:bodyPr/>
                        <a:lstStyle/>
                        <a:p>
                          <a:endParaRPr lang="en-US"/>
                        </a:p>
                      </a:txBody>
                      <a:tcPr marL="68580" marR="68580" marT="0" marB="0">
                        <a:blipFill>
                          <a:blip r:embed="rId5"/>
                          <a:stretch>
                            <a:fillRect l="-116827" t="-214474" r="-1202" b="-730263"/>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314474" r="-144178" b="-630263"/>
                          </a:stretch>
                        </a:blipFill>
                      </a:tcPr>
                    </a:tc>
                    <a:tc>
                      <a:txBody>
                        <a:bodyPr/>
                        <a:lstStyle/>
                        <a:p>
                          <a:endParaRPr lang="en-US"/>
                        </a:p>
                      </a:txBody>
                      <a:tcPr marL="68580" marR="68580" marT="0" marB="0">
                        <a:blipFill>
                          <a:blip r:embed="rId5"/>
                          <a:stretch>
                            <a:fillRect l="-116827" t="-314474" r="-1202" b="-630263"/>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420000" r="-144178" b="-538667"/>
                          </a:stretch>
                        </a:blipFill>
                      </a:tcPr>
                    </a:tc>
                    <a:tc>
                      <a:txBody>
                        <a:bodyPr/>
                        <a:lstStyle/>
                        <a:p>
                          <a:endParaRPr lang="en-US"/>
                        </a:p>
                      </a:txBody>
                      <a:tcPr marL="68580" marR="68580" marT="0" marB="0">
                        <a:blipFill>
                          <a:blip r:embed="rId5"/>
                          <a:stretch>
                            <a:fillRect l="-116827" t="-420000" r="-1202" b="-538667"/>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513158" r="-144178" b="-431579"/>
                          </a:stretch>
                        </a:blipFill>
                      </a:tcPr>
                    </a:tc>
                    <a:tc>
                      <a:txBody>
                        <a:bodyPr/>
                        <a:lstStyle/>
                        <a:p>
                          <a:endParaRPr lang="en-US"/>
                        </a:p>
                      </a:txBody>
                      <a:tcPr marL="68580" marR="68580" marT="0" marB="0">
                        <a:blipFill>
                          <a:blip r:embed="rId5"/>
                          <a:stretch>
                            <a:fillRect l="-116827" t="-513158" r="-1202"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621333" r="-144178" b="-337333"/>
                          </a:stretch>
                        </a:blipFill>
                      </a:tcPr>
                    </a:tc>
                    <a:tc>
                      <a:txBody>
                        <a:bodyPr/>
                        <a:lstStyle/>
                        <a:p>
                          <a:endParaRPr lang="en-US"/>
                        </a:p>
                      </a:txBody>
                      <a:tcPr marL="68580" marR="68580" marT="0" marB="0">
                        <a:blipFill>
                          <a:blip r:embed="rId5"/>
                          <a:stretch>
                            <a:fillRect l="-116827" t="-621333" r="-1202"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721333" r="-144178" b="-237333"/>
                          </a:stretch>
                        </a:blipFill>
                      </a:tcPr>
                    </a:tc>
                    <a:tc>
                      <a:txBody>
                        <a:bodyPr/>
                        <a:lstStyle/>
                        <a:p>
                          <a:endParaRPr lang="en-US"/>
                        </a:p>
                      </a:txBody>
                      <a:tcPr marL="68580" marR="68580" marT="0" marB="0">
                        <a:blipFill>
                          <a:blip r:embed="rId5"/>
                          <a:stretch>
                            <a:fillRect l="-116827" t="-721333" r="-1202"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821333" r="-144178" b="-137333"/>
                          </a:stretch>
                        </a:blipFill>
                      </a:tcPr>
                    </a:tc>
                    <a:tc>
                      <a:txBody>
                        <a:bodyPr/>
                        <a:lstStyle/>
                        <a:p>
                          <a:endParaRPr lang="en-US"/>
                        </a:p>
                      </a:txBody>
                      <a:tcPr marL="68580" marR="68580" marT="0" marB="0">
                        <a:blipFill>
                          <a:blip r:embed="rId5"/>
                          <a:stretch>
                            <a:fillRect l="-116827" t="-821333" r="-1202"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827" t="-921333" r="-1202" b="-37333"/>
                          </a:stretch>
                        </a:blipFill>
                      </a:tcPr>
                    </a:tc>
                    <a:extLst>
                      <a:ext uri="{0D108BD9-81ED-4DB2-BD59-A6C34878D82A}">
                        <a16:rowId xmlns:a16="http://schemas.microsoft.com/office/drawing/2014/main" val="2342436700"/>
                      </a:ext>
                    </a:extLst>
                  </a:tr>
                </a:tbl>
              </a:graphicData>
            </a:graphic>
          </p:graphicFrame>
        </mc:Fallback>
      </mc:AlternateContent>
    </p:spTree>
    <p:extLst>
      <p:ext uri="{BB962C8B-B14F-4D97-AF65-F5344CB8AC3E}">
        <p14:creationId xmlns:p14="http://schemas.microsoft.com/office/powerpoint/2010/main" val="1177314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10" end="10"/>
                                            </p:txEl>
                                          </p:spTgt>
                                        </p:tgtEl>
                                        <p:attrNameLst>
                                          <p:attrName>style.visibility</p:attrName>
                                        </p:attrNameLst>
                                      </p:cBhvr>
                                      <p:to>
                                        <p:strVal val="visible"/>
                                      </p:to>
                                    </p:set>
                                    <p:animEffect transition="in" filter="wipe(up)">
                                      <p:cBhvr>
                                        <p:cTn id="41" dur="500"/>
                                        <p:tgtEl>
                                          <p:spTgt spid="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9">
                                            <p:txEl>
                                              <p:pRg st="11" end="11"/>
                                            </p:txEl>
                                          </p:spTgt>
                                        </p:tgtEl>
                                        <p:attrNameLst>
                                          <p:attrName>style.visibility</p:attrName>
                                        </p:attrNameLst>
                                      </p:cBhvr>
                                      <p:to>
                                        <p:strVal val="visible"/>
                                      </p:to>
                                    </p:set>
                                    <p:animEffect transition="in" filter="wipe(up)">
                                      <p:cBhvr>
                                        <p:cTn id="46"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51790" y="1943100"/>
                <a:ext cx="8743950" cy="4715275"/>
              </a:xfrm>
              <a:prstGeom prst="rect">
                <a:avLst/>
              </a:prstGeom>
              <a:solidFill>
                <a:srgbClr val="E7F7FF"/>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rPr>
                  <a:t>Trong mẫu số liệu thống kê, có khi gặp những giá trị quá lớn hoặc quá nhỏ so với đa số các giá trị khác. Những giá trị này được gọi là </a:t>
                </a:r>
                <a:r>
                  <a:rPr lang="vi-VN" dirty="0">
                    <a:solidFill>
                      <a:srgbClr val="FF0000"/>
                    </a:solidFill>
                    <a:latin typeface="Tahoma" panose="020B0604030504040204" pitchFamily="34" charset="0"/>
                  </a:rPr>
                  <a:t>giá trị bất thường</a:t>
                </a:r>
                <a:r>
                  <a:rPr lang="vi-VN" dirty="0">
                    <a:latin typeface="Tahoma" panose="020B0604030504040204" pitchFamily="34" charset="0"/>
                  </a:rPr>
                  <a:t>. Chúng xuất hiện trong mẫu số liệu có thể do nhầm lẫn hay sai sót nào đó. Ta có thể dùng biểu đồ hộp để phát hiện những giá trị bất thường này.</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vi-VN" dirty="0"/>
                  <a:t>Các giá trị lớn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hoặc bé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được xem là </a:t>
                </a:r>
                <a:r>
                  <a:rPr lang="vi-VN" dirty="0">
                    <a:solidFill>
                      <a:srgbClr val="FF0000"/>
                    </a:solidFill>
                  </a:rPr>
                  <a:t>giá trị bất thường</a:t>
                </a:r>
                <a:r>
                  <a:rPr lang="vi-VN" dirty="0"/>
                  <a:t>.</a:t>
                </a:r>
                <a:endParaRPr lang="en-US" dirty="0"/>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430549"/>
              </a:xfrm>
              <a:prstGeom prst="rect">
                <a:avLst/>
              </a:prstGeom>
              <a:blipFill>
                <a:blip r:embed="rId3"/>
                <a:stretch>
                  <a:fillRect l="-1176" t="-2195" r="-1516"/>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A0CA9706-4BA9-4D33-AB10-406737A2E699}"/>
              </a:ext>
            </a:extLst>
          </p:cNvPr>
          <p:cNvSpPr/>
          <p:nvPr/>
        </p:nvSpPr>
        <p:spPr>
          <a:xfrm>
            <a:off x="771525" y="914400"/>
            <a:ext cx="8938384" cy="654332"/>
          </a:xfrm>
          <a:prstGeom prst="rect">
            <a:avLst/>
          </a:prstGeom>
        </p:spPr>
        <p:txBody>
          <a:bodyPr wrap="none" lIns="38405" tIns="19202" rIns="38405" bIns="19202">
            <a:spAutoFit/>
          </a:bodyPr>
          <a:lstStyle/>
          <a:p>
            <a:pPr>
              <a:lnSpc>
                <a:spcPct val="100000"/>
              </a:lnSpc>
              <a:spcBef>
                <a:spcPct val="0"/>
              </a:spcBef>
              <a:buNone/>
              <a:defRPr/>
            </a:pPr>
            <a:r>
              <a:rPr lang="en-US" sz="2000" b="1" spc="-63"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2000" b="1" spc="-63"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id="{FD1F51BA-1F82-4B52-AE42-3BD50F72DE4B}"/>
              </a:ext>
            </a:extLst>
          </p:cNvPr>
          <p:cNvSpPr/>
          <p:nvPr/>
        </p:nvSpPr>
        <p:spPr>
          <a:xfrm rot="5400000">
            <a:off x="234852" y="908759"/>
            <a:ext cx="394233" cy="51938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sz="13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13C3DD6-30AD-48C4-85E8-163049FAAC5A}"/>
              </a:ext>
            </a:extLst>
          </p:cNvPr>
          <p:cNvSpPr txBox="1"/>
          <p:nvPr/>
        </p:nvSpPr>
        <p:spPr>
          <a:xfrm>
            <a:off x="345634" y="991481"/>
            <a:ext cx="217022" cy="300389"/>
          </a:xfrm>
          <a:prstGeom prst="rect">
            <a:avLst/>
          </a:prstGeom>
          <a:noFill/>
        </p:spPr>
        <p:txBody>
          <a:bodyPr wrap="none" lIns="38405" tIns="19202" rIns="38405" bIns="19202" rtlCol="0">
            <a:spAutoFit/>
          </a:bodyPr>
          <a:lstStyle/>
          <a:p>
            <a:pPr algn="ctr"/>
            <a:r>
              <a:rPr lang="en-US" sz="17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1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2007D04B-85B9-43EA-892C-3D6ED771E8C0}"/>
              </a:ext>
            </a:extLst>
          </p:cNvPr>
          <p:cNvPicPr/>
          <p:nvPr/>
        </p:nvPicPr>
        <p:blipFill>
          <a:blip r:embed="rId4"/>
          <a:stretch>
            <a:fillRect/>
          </a:stretch>
        </p:blipFill>
        <p:spPr>
          <a:xfrm>
            <a:off x="2057400" y="3314700"/>
            <a:ext cx="5343525" cy="2247900"/>
          </a:xfrm>
          <a:prstGeom prst="rect">
            <a:avLst/>
          </a:prstGeom>
        </p:spPr>
      </p:pic>
    </p:spTree>
    <p:extLst>
      <p:ext uri="{BB962C8B-B14F-4D97-AF65-F5344CB8AC3E}">
        <p14:creationId xmlns:p14="http://schemas.microsoft.com/office/powerpoint/2010/main" val="108605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14325" y="939801"/>
            <a:ext cx="8686800" cy="1540059"/>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17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4325" y="2500954"/>
            <a:ext cx="8686800" cy="4166547"/>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17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516205" y="1001671"/>
            <a:ext cx="883970" cy="354837"/>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lIns="38405" tIns="19202" rIns="38405" bIns="19202" rtlCol="0" anchor="ctr"/>
          <a:lstStyle/>
          <a:p>
            <a:pPr>
              <a:lnSpc>
                <a:spcPct val="106000"/>
              </a:lnSpc>
              <a:spcAft>
                <a:spcPts val="336"/>
              </a:spcAft>
            </a:pPr>
            <a:r>
              <a:rPr lang="en-US" sz="1700" b="1">
                <a:solidFill>
                  <a:srgbClr val="0000CC"/>
                </a:solidFill>
                <a:latin typeface="Tahoma" panose="020B0604030504040204" pitchFamily="34" charset="0"/>
                <a:ea typeface="Calibri" panose="020F0502020204030204" pitchFamily="34" charset="0"/>
                <a:cs typeface="Tahoma" panose="020B0604030504040204" pitchFamily="34" charset="0"/>
              </a:rPr>
              <a:t> </a:t>
            </a:r>
            <a:endParaRPr lang="en-US" sz="1700">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374537" y="992494"/>
            <a:ext cx="206903" cy="369168"/>
          </a:xfrm>
          <a:prstGeom prst="chevron">
            <a:avLst/>
          </a:prstGeom>
          <a:solidFill>
            <a:srgbClr val="4472C4"/>
          </a:solidFill>
          <a:ln w="12700" cap="flat" cmpd="sng" algn="ctr">
            <a:noFill/>
            <a:prstDash val="solid"/>
            <a:miter lim="800000"/>
          </a:ln>
          <a:effectLst/>
        </p:spPr>
        <p:txBody>
          <a:bodyPr lIns="38405" tIns="19202" rIns="38405" bIns="19202" rtlCol="0" anchor="ctr"/>
          <a:lstStyle/>
          <a:p>
            <a:endParaRPr lang="en-US" sz="17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454611" y="997653"/>
            <a:ext cx="163272" cy="360503"/>
          </a:xfrm>
          <a:prstGeom prst="chevron">
            <a:avLst/>
          </a:prstGeom>
          <a:solidFill>
            <a:srgbClr val="FFC000"/>
          </a:solidFill>
          <a:ln w="12700" cap="flat" cmpd="sng" algn="ctr">
            <a:noFill/>
            <a:prstDash val="solid"/>
            <a:miter lim="800000"/>
          </a:ln>
          <a:effectLst/>
        </p:spPr>
        <p:txBody>
          <a:bodyPr lIns="38405" tIns="19202" rIns="38405" bIns="19202" rtlCol="0" anchor="ctr"/>
          <a:lstStyle/>
          <a:p>
            <a:endParaRPr lang="en-US" sz="1700">
              <a:latin typeface="Tahoma" panose="020B0604030504040204" pitchFamily="34" charset="0"/>
              <a:cs typeface="Tahoma" panose="020B0604030504040204" pitchFamily="34" charset="0"/>
            </a:endParaRPr>
          </a:p>
        </p:txBody>
      </p:sp>
      <p:sp>
        <p:nvSpPr>
          <p:cNvPr id="29" name="Rectangle 28"/>
          <p:cNvSpPr/>
          <p:nvPr/>
        </p:nvSpPr>
        <p:spPr>
          <a:xfrm>
            <a:off x="602560" y="983615"/>
            <a:ext cx="8429625" cy="1553937"/>
          </a:xfrm>
          <a:prstGeom prst="rect">
            <a:avLst/>
          </a:prstGeom>
        </p:spPr>
        <p:txBody>
          <a:bodyPr wrap="square" lIns="38405" tIns="19202" rIns="38405" bIns="19202">
            <a:spAutoFit/>
          </a:bodyPr>
          <a:lstStyle/>
          <a:p>
            <a:pPr>
              <a:lnSpc>
                <a:spcPct val="107000"/>
              </a:lnSpc>
              <a:spcAft>
                <a:spcPts val="336"/>
              </a:spcAft>
            </a:pPr>
            <a:r>
              <a:rPr lang="en-US" sz="17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17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17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17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1700"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17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336"/>
              </a:spcAft>
            </a:pPr>
            <a:endParaRPr lang="en-US" sz="17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336"/>
              </a:spcAft>
            </a:pPr>
            <a:endParaRPr lang="en-US" sz="17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336"/>
              </a:spcAft>
            </a:pPr>
            <a:r>
              <a:rPr lang="vi-VN" sz="1700"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1700" dirty="0">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1571625" y="1357581"/>
                <a:ext cx="6082409" cy="561999"/>
              </a:xfrm>
              <a:prstGeom prst="rect">
                <a:avLst/>
              </a:prstGeom>
            </p:spPr>
            <p:txBody>
              <a:bodyPr wrap="none" lIns="38405" tIns="19202" rIns="38405" bIns="19202">
                <a:spAutoFit/>
              </a:bodyPr>
              <a:lstStyle/>
              <a:p>
                <a:pPr/>
                <a14:m>
                  <m:oMathPara xmlns:m="http://schemas.openxmlformats.org/officeDocument/2006/math">
                    <m:oMathParaPr>
                      <m:jc m:val="left"/>
                    </m:oMathParaPr>
                    <m:oMath xmlns:m="http://schemas.openxmlformats.org/officeDocument/2006/math">
                      <m:r>
                        <a:rPr lang="en-US" sz="1700">
                          <a:latin typeface="Cambria Math" panose="02040503050406030204" pitchFamily="18" charset="0"/>
                        </a:rPr>
                        <m:t>0           340      70          140    200    180    210     150    100      130</m:t>
                      </m:r>
                    </m:oMath>
                  </m:oMathPara>
                </a14:m>
                <a:endParaRPr lang="en-US" sz="1700"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1700">
                          <a:latin typeface="Cambria Math" panose="02040503050406030204" pitchFamily="18" charset="0"/>
                        </a:rPr>
                        <m:t>140     180       190       160     290    50      220     180    200      210.  </m:t>
                      </m:r>
                    </m:oMath>
                  </m:oMathPara>
                </a14:m>
                <a:endParaRPr lang="en-US" sz="1700"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191000" y="2715161"/>
                <a:ext cx="14257429" cy="13234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14325" y="2479859"/>
                <a:ext cx="8686800" cy="1275400"/>
              </a:xfrm>
              <a:prstGeom prst="rect">
                <a:avLst/>
              </a:prstGeom>
            </p:spPr>
            <p:txBody>
              <a:bodyPr wrap="square" lIns="38405" tIns="19202" rIns="38405" bIns="19202">
                <a:spAutoFit/>
              </a:bodyPr>
              <a:lstStyle/>
              <a:p>
                <a:pPr algn="ctr">
                  <a:lnSpc>
                    <a:spcPct val="107000"/>
                  </a:lnSpc>
                  <a:spcAft>
                    <a:spcPts val="336"/>
                  </a:spcAft>
                </a:pPr>
                <a:r>
                  <a:rPr lang="vi-VN" sz="1700" b="1" dirty="0">
                    <a:latin typeface="Tahoma" panose="020B0604030504040204" pitchFamily="34" charset="0"/>
                    <a:ea typeface="Calibri" panose="020F0502020204030204" pitchFamily="34" charset="0"/>
                    <a:cs typeface="Tahoma" panose="020B0604030504040204" pitchFamily="34" charset="0"/>
                  </a:rPr>
                  <a:t>Giải </a:t>
                </a:r>
                <a:endParaRPr lang="en-US" sz="17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336"/>
                  </a:spcAft>
                </a:pPr>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=135</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1700" dirty="0">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336"/>
                  </a:spcAft>
                </a:pPr>
                <a14:m>
                  <m:oMathPara xmlns:m="http://schemas.openxmlformats.org/officeDocument/2006/math">
                    <m:oMathParaPr>
                      <m:jc m:val="centerGroup"/>
                    </m:oMathParaPr>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=205−135=70</m:t>
                      </m:r>
                    </m:oMath>
                  </m:oMathPara>
                </a14:m>
                <a:endParaRPr lang="en-US" sz="1700" dirty="0">
                  <a:latin typeface="Tahoma" panose="020B0604030504040204" pitchFamily="34" charset="0"/>
                  <a:ea typeface="Calibri" panose="020F0502020204030204" pitchFamily="34" charset="0"/>
                  <a:cs typeface="Tahoma" panose="020B0604030504040204" pitchFamily="34" charset="0"/>
                </a:endParaRPr>
              </a:p>
              <a:p>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1700"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3041282"/>
              </a:xfrm>
              <a:prstGeom prst="rect">
                <a:avLst/>
              </a:prstGeom>
              <a:blipFill>
                <a:blip r:embed="rId4"/>
                <a:stretch>
                  <a:fillRect l="-947" t="-4208" b="-7415"/>
                </a:stretch>
              </a:blipFill>
            </p:spPr>
            <p:txBody>
              <a:bodyPr/>
              <a:lstStyle/>
              <a:p>
                <a:r>
                  <a:rPr lang="en-US">
                    <a:noFill/>
                  </a:rPr>
                  <a:t> </a:t>
                </a:r>
              </a:p>
            </p:txBody>
          </p:sp>
        </mc:Fallback>
      </mc:AlternateContent>
      <p:pic>
        <p:nvPicPr>
          <p:cNvPr id="38" name="Picture 37"/>
          <p:cNvPicPr/>
          <p:nvPr/>
        </p:nvPicPr>
        <p:blipFill>
          <a:blip r:embed="rId5"/>
          <a:stretch>
            <a:fillRect/>
          </a:stretch>
        </p:blipFill>
        <p:spPr>
          <a:xfrm>
            <a:off x="1628775" y="4073344"/>
            <a:ext cx="6057900" cy="1669076"/>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327700" y="5905500"/>
                <a:ext cx="8673425" cy="580466"/>
              </a:xfrm>
              <a:prstGeom prst="rect">
                <a:avLst/>
              </a:prstGeom>
            </p:spPr>
            <p:txBody>
              <a:bodyPr wrap="square" lIns="38405" tIns="19202" rIns="38405" bIns="19202">
                <a:spAutoFit/>
              </a:bodyPr>
              <a:lstStyle/>
              <a:p>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1700" i="1">
                            <a:solidFill>
                              <a:srgbClr val="000000"/>
                            </a:solidFill>
                            <a:latin typeface="Cambria Math" panose="02040503050406030204" pitchFamily="18"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1700" i="1">
                        <a:solidFill>
                          <a:srgbClr val="000000"/>
                        </a:solidFill>
                        <a:latin typeface="Cambria Math" panose="02040503050406030204" pitchFamily="18" charset="0"/>
                        <a:ea typeface="Calibri" panose="020F0502020204030204" pitchFamily="34" charset="0"/>
                      </a:rPr>
                      <m:t>−</m:t>
                    </m:r>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1700" i="1">
                            <a:solidFill>
                              <a:srgbClr val="000000"/>
                            </a:solidFill>
                            <a:latin typeface="Cambria Math" panose="02040503050406030204" pitchFamily="18"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1700" i="1">
                            <a:solidFill>
                              <a:srgbClr val="000000"/>
                            </a:solidFill>
                            <a:latin typeface="Cambria Math" panose="02040503050406030204" pitchFamily="18"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1700" i="1">
                            <a:solidFill>
                              <a:srgbClr val="000000"/>
                            </a:solidFill>
                            <a:latin typeface="Cambria Math" panose="02040503050406030204" pitchFamily="18"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1700"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366913"/>
              </a:xfrm>
              <a:prstGeom prst="rect">
                <a:avLst/>
              </a:prstGeom>
              <a:blipFill>
                <a:blip r:embed="rId6"/>
                <a:stretch>
                  <a:fillRect l="-922" t="-9375" b="-17857"/>
                </a:stretch>
              </a:blipFill>
            </p:spPr>
            <p:txBody>
              <a:bodyPr/>
              <a:lstStyle/>
              <a:p>
                <a:r>
                  <a:rPr lang="en-US">
                    <a:noFill/>
                  </a:rPr>
                  <a:t> </a:t>
                </a:r>
              </a:p>
            </p:txBody>
          </p:sp>
        </mc:Fallback>
      </mc:AlternateContent>
    </p:spTree>
    <p:extLst>
      <p:ext uri="{BB962C8B-B14F-4D97-AF65-F5344CB8AC3E}">
        <p14:creationId xmlns:p14="http://schemas.microsoft.com/office/powerpoint/2010/main" val="153381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383504" y="904912"/>
            <a:ext cx="8553051" cy="5838789"/>
            <a:chOff x="1447793" y="1793819"/>
            <a:chExt cx="22808134" cy="11677577"/>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3000" dirty="0">
                    <a:latin typeface="Times New Roman" panose="02020603050405020304" pitchFamily="18" charset="0"/>
                    <a:ea typeface="Tahoma" pitchFamily="34" charset="0"/>
                    <a:cs typeface="Times New Roman" panose="02020603050405020304" pitchFamily="18" charset="0"/>
                  </a:endParaRPr>
                </a:p>
              </p:txBody>
            </p:sp>
            <p:sp>
              <p:nvSpPr>
                <p:cNvPr id="73" name="TextBox 72"/>
                <p:cNvSpPr txBox="1"/>
                <p:nvPr/>
              </p:nvSpPr>
              <p:spPr>
                <a:xfrm>
                  <a:off x="4784671" y="3448230"/>
                  <a:ext cx="5840061" cy="1107996"/>
                </a:xfrm>
                <a:prstGeom prst="rect">
                  <a:avLst/>
                </a:prstGeom>
                <a:noFill/>
              </p:spPr>
              <p:txBody>
                <a:bodyPr wrap="none" rtlCol="0">
                  <a:spAutoFit/>
                </a:bodyPr>
                <a:lstStyle/>
                <a:p>
                  <a:pPr algn="ctr">
                    <a:spcBef>
                      <a:spcPct val="50000"/>
                    </a:spcBef>
                    <a:defRPr/>
                  </a:pPr>
                  <a:r>
                    <a:rPr lang="en-US" sz="3000" b="1" cap="all" dirty="0">
                      <a:ln w="0"/>
                      <a:solidFill>
                        <a:schemeClr val="bg1"/>
                      </a:solidFill>
                      <a:effectLst>
                        <a:reflection blurRad="12700" stA="50000" endPos="50000" dist="5000" dir="5400000" sy="-100000" rotWithShape="0"/>
                      </a:effectLst>
                      <a:latin typeface="Times New Roman" panose="02020603050405020304" pitchFamily="18" charset="0"/>
                      <a:ea typeface="Tahoma" pitchFamily="34" charset="0"/>
                      <a:cs typeface="Times New Roman" panose="02020603050405020304" pitchFamily="18"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3000">
                <a:latin typeface="Times New Roman" panose="02020603050405020304" pitchFamily="18" charset="0"/>
                <a:ea typeface="Tahoma" panose="020B0604030504040204" pitchFamily="34" charset="0"/>
                <a:cs typeface="Times New Roman" panose="02020603050405020304" pitchFamily="18"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83" name="Group 44"/>
            <p:cNvGrpSpPr/>
            <p:nvPr/>
          </p:nvGrpSpPr>
          <p:grpSpPr>
            <a:xfrm>
              <a:off x="1447793" y="11125194"/>
              <a:ext cx="1261778" cy="1252940"/>
              <a:chOff x="7459669" y="7543800"/>
              <a:chExt cx="1251507" cy="125308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7" name="TextBox 86"/>
              <p:cNvSpPr txBox="1"/>
              <p:nvPr/>
            </p:nvSpPr>
            <p:spPr>
              <a:xfrm>
                <a:off x="7713955" y="7688761"/>
                <a:ext cx="997221" cy="1108125"/>
              </a:xfrm>
              <a:prstGeom prst="rect">
                <a:avLst/>
              </a:prstGeom>
              <a:noFill/>
            </p:spPr>
            <p:txBody>
              <a:bodyPr wrap="none" rtlCol="0">
                <a:spAutoFit/>
              </a:bodyPr>
              <a:lstStyle/>
              <a:p>
                <a:pPr algn="ctr"/>
                <a:r>
                  <a:rPr lang="en-US" sz="3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4</a:t>
                </a:r>
                <a:endParaRPr lang="en-US" sz="30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479644" y="1031893"/>
            <a:ext cx="8446503" cy="993399"/>
          </a:xfrm>
          <a:prstGeom prst="rect">
            <a:avLst/>
          </a:prstGeom>
          <a:noFill/>
        </p:spPr>
        <p:txBody>
          <a:bodyPr wrap="square" lIns="38405" tIns="19202" rIns="38405" bIns="19202" rtlCol="0">
            <a:spAutoFit/>
          </a:bodyPr>
          <a:lstStyle/>
          <a:p>
            <a:pPr>
              <a:lnSpc>
                <a:spcPct val="107000"/>
              </a:lnSpc>
              <a:spcAft>
                <a:spcPts val="336"/>
              </a:spcAft>
            </a:pPr>
            <a:r>
              <a:rPr lang="en-US" sz="3000" b="1" dirty="0" err="1">
                <a:latin typeface="Times New Roman" panose="02020603050405020304" pitchFamily="18" charset="0"/>
                <a:ea typeface="Tahoma" panose="020B0604030504040204" pitchFamily="34" charset="0"/>
                <a:cs typeface="Times New Roman" panose="02020603050405020304" pitchFamily="18" charset="0"/>
              </a:rPr>
              <a:t>Dưới</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đây</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trung</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môn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kỳ</a:t>
            </a:r>
            <a:r>
              <a:rPr lang="en-US" sz="3000" b="1" dirty="0">
                <a:latin typeface="Times New Roman" panose="02020603050405020304" pitchFamily="18" charset="0"/>
                <a:ea typeface="Tahoma" panose="020B0604030504040204" pitchFamily="34" charset="0"/>
                <a:cs typeface="Times New Roman" panose="02020603050405020304" pitchFamily="18" charset="0"/>
              </a:rPr>
              <a:t> I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hai</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3000" b="1" dirty="0">
                <a:latin typeface="Times New Roman" panose="02020603050405020304" pitchFamily="18" charset="0"/>
                <a:ea typeface="Tahoma" panose="020B0604030504040204" pitchFamily="34" charset="0"/>
                <a:cs typeface="Times New Roman" panose="02020603050405020304" pitchFamily="18" charset="0"/>
              </a:rPr>
              <a:t> An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2310374147"/>
              </p:ext>
            </p:extLst>
          </p:nvPr>
        </p:nvGraphicFramePr>
        <p:xfrm>
          <a:off x="757716" y="2209800"/>
          <a:ext cx="7780378" cy="1237090"/>
        </p:xfrm>
        <a:graphic>
          <a:graphicData uri="http://schemas.openxmlformats.org/drawingml/2006/table">
            <a:tbl>
              <a:tblPr firstRow="1" firstCol="1" bandRow="1">
                <a:tableStyleId>{5C22544A-7EE6-4342-B048-85BDC9FD1C3A}</a:tableStyleId>
              </a:tblPr>
              <a:tblGrid>
                <a:gridCol w="1455778">
                  <a:extLst>
                    <a:ext uri="{9D8B030D-6E8A-4147-A177-3AD203B41FA5}">
                      <a16:colId xmlns:a16="http://schemas.microsoft.com/office/drawing/2014/main" val="794777122"/>
                    </a:ext>
                  </a:extLst>
                </a:gridCol>
                <a:gridCol w="838200">
                  <a:extLst>
                    <a:ext uri="{9D8B030D-6E8A-4147-A177-3AD203B41FA5}">
                      <a16:colId xmlns:a16="http://schemas.microsoft.com/office/drawing/2014/main" val="4059842175"/>
                    </a:ext>
                  </a:extLst>
                </a:gridCol>
                <a:gridCol w="838200">
                  <a:extLst>
                    <a:ext uri="{9D8B030D-6E8A-4147-A177-3AD203B41FA5}">
                      <a16:colId xmlns:a16="http://schemas.microsoft.com/office/drawing/2014/main" val="88625742"/>
                    </a:ext>
                  </a:extLst>
                </a:gridCol>
                <a:gridCol w="762000">
                  <a:extLst>
                    <a:ext uri="{9D8B030D-6E8A-4147-A177-3AD203B41FA5}">
                      <a16:colId xmlns:a16="http://schemas.microsoft.com/office/drawing/2014/main" val="2944742779"/>
                    </a:ext>
                  </a:extLst>
                </a:gridCol>
                <a:gridCol w="762000">
                  <a:extLst>
                    <a:ext uri="{9D8B030D-6E8A-4147-A177-3AD203B41FA5}">
                      <a16:colId xmlns:a16="http://schemas.microsoft.com/office/drawing/2014/main" val="403898101"/>
                    </a:ext>
                  </a:extLst>
                </a:gridCol>
                <a:gridCol w="762000">
                  <a:extLst>
                    <a:ext uri="{9D8B030D-6E8A-4147-A177-3AD203B41FA5}">
                      <a16:colId xmlns:a16="http://schemas.microsoft.com/office/drawing/2014/main" val="4090547929"/>
                    </a:ext>
                  </a:extLst>
                </a:gridCol>
                <a:gridCol w="762000">
                  <a:extLst>
                    <a:ext uri="{9D8B030D-6E8A-4147-A177-3AD203B41FA5}">
                      <a16:colId xmlns:a16="http://schemas.microsoft.com/office/drawing/2014/main" val="1645398538"/>
                    </a:ext>
                  </a:extLst>
                </a:gridCol>
                <a:gridCol w="685800">
                  <a:extLst>
                    <a:ext uri="{9D8B030D-6E8A-4147-A177-3AD203B41FA5}">
                      <a16:colId xmlns:a16="http://schemas.microsoft.com/office/drawing/2014/main" val="1768726452"/>
                    </a:ext>
                  </a:extLst>
                </a:gridCol>
                <a:gridCol w="914400">
                  <a:extLst>
                    <a:ext uri="{9D8B030D-6E8A-4147-A177-3AD203B41FA5}">
                      <a16:colId xmlns:a16="http://schemas.microsoft.com/office/drawing/2014/main" val="2442847782"/>
                    </a:ext>
                  </a:extLst>
                </a:gridCol>
              </a:tblGrid>
              <a:tr h="638591">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An</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9,2</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8,7</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9,5</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6,8</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7,3</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6,5</a:t>
                      </a:r>
                    </a:p>
                  </a:txBody>
                  <a:tcPr marL="25718" marR="25718" marT="0" marB="0"/>
                </a:tc>
                <a:extLst>
                  <a:ext uri="{0D108BD9-81ED-4DB2-BD59-A6C34878D82A}">
                    <a16:rowId xmlns:a16="http://schemas.microsoft.com/office/drawing/2014/main" val="1149589993"/>
                  </a:ext>
                </a:extLst>
              </a:tr>
              <a:tr h="598499">
                <a:tc>
                  <a:txBody>
                    <a:bodyPr/>
                    <a:lstStyle/>
                    <a:p>
                      <a:pPr marL="0" marR="0" algn="ctr">
                        <a:lnSpc>
                          <a:spcPct val="107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Bình</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8,2</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8,1</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7,8</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8,3</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7,9</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7,6</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8,1</a:t>
                      </a:r>
                    </a:p>
                  </a:txBody>
                  <a:tcPr marL="25718" marR="25718"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805201" y="3675488"/>
            <a:ext cx="7373264" cy="2553314"/>
          </a:xfrm>
          <a:prstGeom prst="rect">
            <a:avLst/>
          </a:prstGeom>
          <a:noFill/>
        </p:spPr>
        <p:txBody>
          <a:bodyPr wrap="square" lIns="38405" tIns="19202" rIns="38405" bIns="19202" rtlCol="0">
            <a:spAutoFit/>
          </a:bodyPr>
          <a:lstStyle/>
          <a:p>
            <a:pPr>
              <a:lnSpc>
                <a:spcPct val="107000"/>
              </a:lnSpc>
              <a:spcAft>
                <a:spcPts val="336"/>
              </a:spcAft>
            </a:pPr>
            <a:r>
              <a:rPr lang="en-US" sz="3000" b="1" dirty="0">
                <a:latin typeface="Times New Roman" panose="02020603050405020304" pitchFamily="18" charset="0"/>
                <a:ea typeface="Tahoma" panose="020B0604030504040204" pitchFamily="34" charset="0"/>
                <a:cs typeface="Times New Roman" panose="02020603050405020304" pitchFamily="18" charset="0"/>
              </a:rPr>
              <a:t>a,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Hãy</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tính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trung</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tất</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cả</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các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môn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kì</a:t>
            </a:r>
            <a:r>
              <a:rPr lang="en-US" sz="3000" b="1" dirty="0">
                <a:latin typeface="Times New Roman" panose="02020603050405020304" pitchFamily="18" charset="0"/>
                <a:ea typeface="Tahoma" panose="020B0604030504040204" pitchFamily="34" charset="0"/>
                <a:cs typeface="Times New Roman" panose="02020603050405020304" pitchFamily="18" charset="0"/>
              </a:rPr>
              <a:t> I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3000" b="1" dirty="0">
                <a:latin typeface="Times New Roman" panose="02020603050405020304" pitchFamily="18" charset="0"/>
                <a:ea typeface="Tahoma" panose="020B0604030504040204" pitchFamily="34" charset="0"/>
                <a:cs typeface="Times New Roman" panose="02020603050405020304" pitchFamily="18" charset="0"/>
              </a:rPr>
              <a:t> An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a:t>
            </a:r>
          </a:p>
          <a:p>
            <a:pPr>
              <a:lnSpc>
                <a:spcPct val="107000"/>
              </a:lnSpc>
              <a:spcAft>
                <a:spcPts val="336"/>
              </a:spcAft>
            </a:pPr>
            <a:r>
              <a:rPr lang="en-US" sz="3000" b="1" dirty="0">
                <a:latin typeface="Times New Roman" panose="02020603050405020304" pitchFamily="18" charset="0"/>
                <a:ea typeface="Tahoma" panose="020B0604030504040204" pitchFamily="34" charset="0"/>
                <a:cs typeface="Times New Roman" panose="02020603050405020304" pitchFamily="18" charset="0"/>
              </a:rPr>
              <a:t>b,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3000" b="1" dirty="0">
                <a:latin typeface="Times New Roman" panose="02020603050405020304" pitchFamily="18" charset="0"/>
                <a:ea typeface="Tahoma" panose="020B0604030504040204" pitchFamily="34" charset="0"/>
                <a:cs typeface="Times New Roman" panose="02020603050405020304" pitchFamily="18" charset="0"/>
              </a:rPr>
              <a:t> 2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ổn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hơn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đều</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các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môn</a:t>
            </a:r>
            <a:r>
              <a:rPr lang="en-US" sz="3000" b="1" dirty="0">
                <a:latin typeface="Times New Roman" panose="02020603050405020304" pitchFamily="18" charset="0"/>
                <a:ea typeface="Tahoma" panose="020B0604030504040204" pitchFamily="34" charset="0"/>
                <a:cs typeface="Times New Roman" panose="02020603050405020304" pitchFamily="18" charset="0"/>
              </a:rPr>
              <a:t>)?</a:t>
            </a: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15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7ADF89-46F9-4713-9744-A644701231B8}"/>
              </a:ext>
            </a:extLst>
          </p:cNvPr>
          <p:cNvSpPr txBox="1">
            <a:spLocks/>
          </p:cNvSpPr>
          <p:nvPr/>
        </p:nvSpPr>
        <p:spPr>
          <a:xfrm>
            <a:off x="971550" y="1371600"/>
            <a:ext cx="7199051" cy="1170483"/>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17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971550" y="3056738"/>
            <a:ext cx="7199050" cy="2324100"/>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1700" b="1" dirty="0" err="1">
                <a:latin typeface="Tahoma" panose="020B0604030504040204" pitchFamily="34" charset="0"/>
                <a:cs typeface="Tahoma" panose="020B0604030504040204" pitchFamily="34" charset="0"/>
              </a:rPr>
              <a:t>Giải</a:t>
            </a:r>
            <a:endParaRPr lang="en-US" sz="1700" dirty="0">
              <a:latin typeface="Tahoma" panose="020B0604030504040204" pitchFamily="34" charset="0"/>
              <a:cs typeface="Tahoma" panose="020B0604030504040204" pitchFamily="34" charset="0"/>
            </a:endParaRPr>
          </a:p>
          <a:p>
            <a:pPr marL="0" indent="0" algn="ctr">
              <a:buNone/>
            </a:pPr>
            <a:endParaRPr lang="en-US" sz="17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EDC0754-7203-4793-9AB7-D9EAED237F60}"/>
              </a:ext>
            </a:extLst>
          </p:cNvPr>
          <p:cNvGrpSpPr/>
          <p:nvPr/>
        </p:nvGrpSpPr>
        <p:grpSpPr>
          <a:xfrm>
            <a:off x="971550" y="1426410"/>
            <a:ext cx="7084868" cy="1115673"/>
            <a:chOff x="-520696" y="-3520054"/>
            <a:chExt cx="5321214" cy="1734045"/>
          </a:xfrm>
        </p:grpSpPr>
        <p:grpSp>
          <p:nvGrpSpPr>
            <p:cNvPr id="8" name="Group 7">
              <a:extLst>
                <a:ext uri="{FF2B5EF4-FFF2-40B4-BE49-F238E27FC236}">
                  <a16:creationId xmlns:a16="http://schemas.microsoft.com/office/drawing/2014/main"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1700" b="1">
                    <a:solidFill>
                      <a:srgbClr val="0000CC"/>
                    </a:solidFill>
                    <a:latin typeface="Tahoma" panose="020B0604030504040204" pitchFamily="34" charset="0"/>
                    <a:ea typeface="Calibri" panose="020F0502020204030204" pitchFamily="34" charset="0"/>
                    <a:cs typeface="Tahoma" panose="020B0604030504040204" pitchFamily="34" charset="0"/>
                  </a:rPr>
                  <a:t> </a:t>
                </a:r>
                <a:endParaRPr lang="en-US" sz="1700">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17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17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336"/>
                </a:spcAft>
              </a:pPr>
              <a:r>
                <a:rPr lang="en-US" sz="1700" b="1" dirty="0" err="1">
                  <a:solidFill>
                    <a:srgbClr val="0000CC"/>
                  </a:solidFill>
                  <a:latin typeface="Tahoma" panose="020B0604030504040204" pitchFamily="34" charset="0"/>
                  <a:ea typeface="Calibri" panose="020F0502020204030204" pitchFamily="34" charset="0"/>
                  <a:cs typeface="Tahoma" panose="020B0604030504040204" pitchFamily="34" charset="0"/>
                </a:rPr>
                <a:t>Luyện</a:t>
              </a:r>
              <a:r>
                <a:rPr lang="en-US" sz="17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1700" b="1" dirty="0" err="1">
                  <a:solidFill>
                    <a:srgbClr val="0000CC"/>
                  </a:solidFill>
                  <a:latin typeface="Tahoma" panose="020B0604030504040204" pitchFamily="34" charset="0"/>
                  <a:ea typeface="Calibri" panose="020F0502020204030204" pitchFamily="34" charset="0"/>
                  <a:cs typeface="Tahoma" panose="020B0604030504040204" pitchFamily="34" charset="0"/>
                </a:rPr>
                <a:t>tập</a:t>
              </a:r>
              <a:r>
                <a:rPr lang="en-US" sz="17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17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endParaRPr lang="en-US" sz="1700" dirty="0">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1542243" y="3473632"/>
                <a:ext cx="5829300" cy="1554963"/>
              </a:xfrm>
              <a:prstGeom prst="rect">
                <a:avLst/>
              </a:prstGeom>
            </p:spPr>
            <p:txBody>
              <a:bodyPr wrap="square" lIns="38405" tIns="19202" rIns="38405" bIns="19202">
                <a:spAutoFit/>
              </a:bodyPr>
              <a:lstStyle/>
              <a:p>
                <a:pPr>
                  <a:lnSpc>
                    <a:spcPct val="107000"/>
                  </a:lnSpc>
                  <a:spcAft>
                    <a:spcPts val="336"/>
                  </a:spcAft>
                </a:pPr>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=56</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=84</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1700" dirty="0">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336"/>
                  </a:spcAft>
                </a:pPr>
                <a14:m>
                  <m:oMathPara xmlns:m="http://schemas.openxmlformats.org/officeDocument/2006/math">
                    <m:oMathParaPr>
                      <m:jc m:val="centerGroup"/>
                    </m:oMathParaPr>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=84−56=28</m:t>
                      </m:r>
                    </m:oMath>
                  </m:oMathPara>
                </a14:m>
                <a:endParaRPr lang="en-US" sz="17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336"/>
                  </a:spcAft>
                </a:pPr>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=14</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17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=126</m:t>
                    </m:r>
                  </m:oMath>
                </a14:m>
                <a:r>
                  <a:rPr lang="vi-VN" sz="1700" dirty="0">
                    <a:solidFill>
                      <a:srgbClr val="000000"/>
                    </a:solidFill>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1700" dirty="0">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12647" y="6947263"/>
                <a:ext cx="15544800" cy="2980624"/>
              </a:xfrm>
              <a:prstGeom prst="rect">
                <a:avLst/>
              </a:prstGeom>
              <a:blipFill>
                <a:blip r:embed="rId3"/>
                <a:stretch>
                  <a:fillRect l="-1412" t="-4294" r="-235" b="-7362"/>
                </a:stretch>
              </a:blipFill>
            </p:spPr>
            <p:txBody>
              <a:bodyPr/>
              <a:lstStyle/>
              <a:p>
                <a:r>
                  <a:rPr lang="en-US">
                    <a:noFill/>
                  </a:rPr>
                  <a:t> </a:t>
                </a:r>
              </a:p>
            </p:txBody>
          </p:sp>
        </mc:Fallback>
      </mc:AlternateContent>
    </p:spTree>
    <p:extLst>
      <p:ext uri="{BB962C8B-B14F-4D97-AF65-F5344CB8AC3E}">
        <p14:creationId xmlns:p14="http://schemas.microsoft.com/office/powerpoint/2010/main" val="317980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4325" y="914400"/>
            <a:ext cx="8572500" cy="5562600"/>
          </a:xfrm>
          <a:prstGeom prst="rect">
            <a:avLst/>
          </a:prstGeom>
          <a:solidFill>
            <a:srgbClr val="E7F7FF"/>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336"/>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b="1" dirty="0">
                <a:solidFill>
                  <a:srgbClr val="ED7D31"/>
                </a:solidFill>
                <a:latin typeface="Tahoma" panose="020B0604030504040204" pitchFamily="34" charset="0"/>
                <a:ea typeface="Calibri" panose="020F0502020204030204" pitchFamily="34" charset="0"/>
                <a:cs typeface="Tahoma" panose="020B0604030504040204" pitchFamily="34" charset="0"/>
              </a:rPr>
              <a:t>5.11.</a:t>
            </a:r>
            <a:r>
              <a:rPr lang="vi-VN"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Mỗi khẳng định sau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 hay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en-US"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1800"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đúng: (2), (5).</a:t>
            </a:r>
            <a:endParaRPr lang="en-US" sz="1800"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sai: (1), (3), (4).</a:t>
            </a:r>
            <a:endParaRPr lang="en-US" sz="1800"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77095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14300" y="952500"/>
            <a:ext cx="4686300" cy="5715000"/>
          </a:xfrm>
          <a:prstGeom prst="rect">
            <a:avLst/>
          </a:prstGeom>
          <a:solidFill>
            <a:srgbClr val="E7F7FF"/>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336"/>
              </a:spcAft>
              <a:buNone/>
            </a:pPr>
            <a:r>
              <a:rPr lang="vi-VN" sz="1800" b="1">
                <a:solidFill>
                  <a:srgbClr val="ED7D31"/>
                </a:solidFill>
                <a:latin typeface="Tahoma" panose="020B0604030504040204" pitchFamily="34" charset="0"/>
                <a:ea typeface="Calibri" panose="020F0502020204030204" pitchFamily="34" charset="0"/>
                <a:cs typeface="Tahoma" panose="020B0604030504040204" pitchFamily="34" charset="0"/>
              </a:rPr>
              <a:t>5.12.</a:t>
            </a:r>
            <a:r>
              <a:rPr lang="vi-VN" sz="180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1800">
                <a:solidFill>
                  <a:srgbClr val="000000"/>
                </a:solidFill>
                <a:latin typeface="Tahoma" panose="020B0604030504040204" pitchFamily="34" charset="0"/>
                <a:ea typeface="Calibri" panose="020F0502020204030204" pitchFamily="34" charset="0"/>
                <a:cs typeface="Tahoma" panose="020B0604030504040204" pitchFamily="34" charset="0"/>
              </a:rPr>
              <a:t>Cho hai biểu đồ chấm biểu diễn hai mẫu số liệu A, B như sau:</a:t>
            </a:r>
            <a:endParaRPr lang="en-US" sz="1700">
              <a:latin typeface="Calibri" panose="020F0502020204030204" pitchFamily="34" charset="0"/>
              <a:ea typeface="Calibri" panose="020F0502020204030204" pitchFamily="34" charset="0"/>
              <a:cs typeface="Tahoma" panose="020B0604030504040204" pitchFamily="34" charset="0"/>
            </a:endParaRPr>
          </a:p>
          <a:p>
            <a:pPr marL="0">
              <a:lnSpc>
                <a:spcPct val="107000"/>
              </a:lnSpc>
              <a:spcBef>
                <a:spcPts val="0"/>
              </a:spcBef>
              <a:spcAft>
                <a:spcPts val="336"/>
              </a:spcAft>
            </a:pPr>
            <a:endParaRPr lang="en-US" sz="18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a:lnSpc>
                <a:spcPct val="107000"/>
              </a:lnSpc>
              <a:spcBef>
                <a:spcPts val="0"/>
              </a:spcBef>
              <a:spcAft>
                <a:spcPts val="336"/>
              </a:spcAft>
            </a:pPr>
            <a:endParaRPr lang="en-US" sz="18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endParaRPr lang="en-US" sz="18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endParaRPr lang="en-US" sz="15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1800"/>
              <a:t>Không tính toán, hãy cho biết:</a:t>
            </a:r>
            <a:endParaRPr lang="en-US" sz="1800"/>
          </a:p>
          <a:p>
            <a:pPr marL="0" indent="0">
              <a:buNone/>
            </a:pPr>
            <a:r>
              <a:rPr lang="vi-VN" sz="1800"/>
              <a:t>a) Hai mẫu số liệu này có cùng khoảng biến thiên và số trung bình không?</a:t>
            </a:r>
            <a:endParaRPr lang="en-US" sz="1800"/>
          </a:p>
          <a:p>
            <a:pPr marL="0" indent="0">
              <a:buNone/>
            </a:pPr>
            <a:r>
              <a:rPr lang="vi-VN" sz="1800"/>
              <a:t>b) Mẫu số liệu nào có phương sai lớn hơn?</a:t>
            </a:r>
            <a:endParaRPr lang="en-US" sz="15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en-US" sz="1800" b="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sz="18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1800"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sz="1800" dirty="0">
                <a:solidFill>
                  <a:srgbClr val="000000"/>
                </a:solidFill>
                <a:latin typeface="Tahoma" panose="020B0604030504040204" pitchFamily="34" charset="0"/>
                <a:ea typeface="Calibri" panose="020F0502020204030204" pitchFamily="34" charset="0"/>
                <a:cs typeface="Tahoma" panose="020B0604030504040204" pitchFamily="34" charset="0"/>
              </a:rPr>
              <a:t>a) Khoảng biến thiên của hai mẫu số liệu bằng nhau.</a:t>
            </a:r>
            <a:endParaRPr lang="en-US" sz="1800"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sz="1800" dirty="0">
                <a:solidFill>
                  <a:srgbClr val="000000"/>
                </a:solidFill>
                <a:latin typeface="Tahoma" panose="020B0604030504040204" pitchFamily="34" charset="0"/>
                <a:ea typeface="Calibri" panose="020F0502020204030204" pitchFamily="34" charset="0"/>
                <a:cs typeface="Tahoma" panose="020B0604030504040204" pitchFamily="34" charset="0"/>
              </a:rPr>
              <a:t>Số trung bình của hai mẫu số liệu bằng nhau.</a:t>
            </a:r>
            <a:endParaRPr lang="en-US" sz="1800"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Bef>
                <a:spcPts val="0"/>
              </a:spcBef>
              <a:spcAft>
                <a:spcPts val="336"/>
              </a:spcAft>
              <a:buNone/>
            </a:pPr>
            <a:r>
              <a:rPr lang="vi-VN" sz="1800" dirty="0">
                <a:solidFill>
                  <a:srgbClr val="000000"/>
                </a:solidFill>
                <a:latin typeface="Tahoma" panose="020B0604030504040204" pitchFamily="34" charset="0"/>
                <a:ea typeface="Calibri" panose="020F0502020204030204" pitchFamily="34" charset="0"/>
                <a:cs typeface="Tahoma" panose="020B0604030504040204" pitchFamily="34" charset="0"/>
              </a:rPr>
              <a:t>b) Mẫu số liệu A có phương sai lớn hơn mẫu số liệu B.</a:t>
            </a:r>
            <a:endParaRPr lang="en-US" sz="18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a:lnSpc>
                <a:spcPct val="107000"/>
              </a:lnSpc>
              <a:spcBef>
                <a:spcPts val="0"/>
              </a:spcBef>
              <a:spcAft>
                <a:spcPts val="336"/>
              </a:spcAft>
            </a:pPr>
            <a:endParaRPr lang="en-US" sz="1500" dirty="0">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rotWithShape="1">
          <a:blip r:embed="rId3"/>
          <a:srcRect r="9333"/>
          <a:stretch/>
        </p:blipFill>
        <p:spPr>
          <a:xfrm>
            <a:off x="5029200" y="1157764"/>
            <a:ext cx="3886200" cy="2667000"/>
          </a:xfrm>
          <a:prstGeom prst="rect">
            <a:avLst/>
          </a:prstGeom>
        </p:spPr>
      </p:pic>
      <p:pic>
        <p:nvPicPr>
          <p:cNvPr id="6" name="Picture 5"/>
          <p:cNvPicPr/>
          <p:nvPr/>
        </p:nvPicPr>
        <p:blipFill>
          <a:blip r:embed="rId4"/>
          <a:stretch>
            <a:fillRect/>
          </a:stretch>
        </p:blipFill>
        <p:spPr>
          <a:xfrm>
            <a:off x="200025" y="2012222"/>
            <a:ext cx="4514850" cy="1257300"/>
          </a:xfrm>
          <a:prstGeom prst="rect">
            <a:avLst/>
          </a:prstGeom>
        </p:spPr>
      </p:pic>
    </p:spTree>
    <p:extLst>
      <p:ext uri="{BB962C8B-B14F-4D97-AF65-F5344CB8AC3E}">
        <p14:creationId xmlns:p14="http://schemas.microsoft.com/office/powerpoint/2010/main" val="250200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animEffect transition="in" filter="wipe(up)">
                                      <p:cBhvr>
                                        <p:cTn id="30" dur="500"/>
                                        <p:tgtEl>
                                          <p:spTgt spid="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animEffect transition="in" filter="wipe(up)">
                                      <p:cBhvr>
                                        <p:cTn id="35" dur="500"/>
                                        <p:tgtEl>
                                          <p:spTgt spid="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8" end="8"/>
                                            </p:txEl>
                                          </p:spTgt>
                                        </p:tgtEl>
                                        <p:attrNameLst>
                                          <p:attrName>style.visibility</p:attrName>
                                        </p:attrNameLst>
                                      </p:cBhvr>
                                      <p:to>
                                        <p:strVal val="visible"/>
                                      </p:to>
                                    </p:set>
                                    <p:animEffect transition="in" filter="wipe(up)">
                                      <p:cBhvr>
                                        <p:cTn id="40" dur="500"/>
                                        <p:tgtEl>
                                          <p:spTgt spid="9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wipe(up)">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10" end="10"/>
                                            </p:txEl>
                                          </p:spTgt>
                                        </p:tgtEl>
                                        <p:attrNameLst>
                                          <p:attrName>style.visibility</p:attrName>
                                        </p:attrNameLst>
                                      </p:cBhvr>
                                      <p:to>
                                        <p:strVal val="visible"/>
                                      </p:to>
                                    </p:set>
                                    <p:animEffect transition="in" filter="wipe(up)">
                                      <p:cBhvr>
                                        <p:cTn id="50" dur="500"/>
                                        <p:tgtEl>
                                          <p:spTgt spid="9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11" end="11"/>
                                            </p:txEl>
                                          </p:spTgt>
                                        </p:tgtEl>
                                        <p:attrNameLst>
                                          <p:attrName>style.visibility</p:attrName>
                                        </p:attrNameLst>
                                      </p:cBhvr>
                                      <p:to>
                                        <p:strVal val="visible"/>
                                      </p:to>
                                    </p:set>
                                    <p:animEffect transition="in" filter="wipe(up)">
                                      <p:cBhvr>
                                        <p:cTn id="55"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57176" y="1143000"/>
            <a:ext cx="8629649" cy="5455647"/>
          </a:xfrm>
          <a:prstGeom prst="rect">
            <a:avLst/>
          </a:prstGeom>
          <a:solidFill>
            <a:srgbClr val="E7F7FF"/>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336"/>
              </a:spcAft>
              <a:buNone/>
            </a:pPr>
            <a:endParaRPr lang="en-US" sz="1700" dirty="0">
              <a:latin typeface="Calibri" panose="020F0502020204030204" pitchFamily="34" charset="0"/>
              <a:ea typeface="Calibri" panose="020F0502020204030204" pitchFamily="34" charset="0"/>
              <a:cs typeface="Tahoma" panose="020B0604030504040204" pitchFamily="34" charset="0"/>
            </a:endParaRPr>
          </a:p>
        </p:txBody>
      </p:sp>
      <p:sp>
        <p:nvSpPr>
          <p:cNvPr id="9" name="Rectangle 8"/>
          <p:cNvSpPr/>
          <p:nvPr/>
        </p:nvSpPr>
        <p:spPr>
          <a:xfrm>
            <a:off x="357188" y="1219200"/>
            <a:ext cx="8415337" cy="1762328"/>
          </a:xfrm>
          <a:prstGeom prst="rect">
            <a:avLst/>
          </a:prstGeom>
        </p:spPr>
        <p:txBody>
          <a:bodyPr wrap="square" lIns="38405" tIns="19202" rIns="38405" bIns="19202">
            <a:spAutoFit/>
          </a:bodyPr>
          <a:lstStyle/>
          <a:p>
            <a:pPr>
              <a:lnSpc>
                <a:spcPct val="107000"/>
              </a:lnSpc>
              <a:spcAft>
                <a:spcPts val="336"/>
              </a:spcAft>
            </a:pPr>
            <a:r>
              <a:rPr lang="vi-VN" sz="2000" b="1" dirty="0">
                <a:solidFill>
                  <a:srgbClr val="ED7D31"/>
                </a:solidFill>
                <a:latin typeface="Tahoma" panose="020B0604030504040204" pitchFamily="34" charset="0"/>
                <a:ea typeface="Calibri" panose="020F0502020204030204" pitchFamily="34" charset="0"/>
                <a:cs typeface="Tahoma" panose="020B0604030504040204" pitchFamily="34" charset="0"/>
              </a:rPr>
              <a:t>5.13.</a:t>
            </a:r>
            <a:r>
              <a:rPr lang="vi-VN" sz="2000"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2000"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20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sz="2000"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20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sz="2000"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2000" dirty="0">
              <a:latin typeface="Calibri" panose="020F0502020204030204" pitchFamily="34" charset="0"/>
              <a:ea typeface="Calibri" panose="020F050202020403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4ADE72A-1F79-4962-82A0-0C92651069AD}"/>
              </a:ext>
            </a:extLst>
          </p:cNvPr>
          <p:cNvSpPr/>
          <p:nvPr/>
        </p:nvSpPr>
        <p:spPr>
          <a:xfrm>
            <a:off x="4371975" y="2814865"/>
            <a:ext cx="709476" cy="335142"/>
          </a:xfrm>
          <a:prstGeom prst="rect">
            <a:avLst/>
          </a:prstGeom>
        </p:spPr>
        <p:txBody>
          <a:bodyPr wrap="square" lIns="38405" tIns="19202" rIns="38405" bIns="19202">
            <a:spAutoFit/>
          </a:bodyPr>
          <a:lstStyle/>
          <a:p>
            <a:pPr>
              <a:lnSpc>
                <a:spcPct val="107000"/>
              </a:lnSpc>
              <a:spcAft>
                <a:spcPts val="336"/>
              </a:spcAft>
            </a:pPr>
            <a:r>
              <a:rPr lang="vi-VN"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1700" dirty="0">
              <a:latin typeface="Calibri" panose="020F0502020204030204" pitchFamily="34" charset="0"/>
              <a:ea typeface="Calibri" panose="020F050202020403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0601C58-85D5-4A62-A8C2-41A8150E64A8}"/>
              </a:ext>
            </a:extLst>
          </p:cNvPr>
          <p:cNvSpPr/>
          <p:nvPr/>
        </p:nvSpPr>
        <p:spPr>
          <a:xfrm>
            <a:off x="357188" y="3205420"/>
            <a:ext cx="6910251" cy="1674483"/>
          </a:xfrm>
          <a:prstGeom prst="rect">
            <a:avLst/>
          </a:prstGeom>
        </p:spPr>
        <p:txBody>
          <a:bodyPr wrap="square" lIns="38405" tIns="19202" rIns="38405" bIns="19202">
            <a:spAutoFit/>
          </a:bodyPr>
          <a:lstStyle/>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 thì:</a:t>
            </a:r>
            <a:endParaRPr lang="en-US" sz="17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tăng gấp 2 lần.</a:t>
            </a:r>
            <a:endParaRPr lang="en-US" sz="17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tăng gấp 2 lần.</a:t>
            </a:r>
            <a:endParaRPr lang="en-US" sz="17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tăng gấp 4 lần.</a:t>
            </a:r>
            <a:endParaRPr lang="en-US" sz="17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sz="1700" dirty="0">
              <a:latin typeface="Calibri" panose="020F0502020204030204" pitchFamily="34" charset="0"/>
              <a:ea typeface="Calibri" panose="020F050202020403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578AF60B-A238-4AB5-9A18-7B76A5F25249}"/>
              </a:ext>
            </a:extLst>
          </p:cNvPr>
          <p:cNvSpPr/>
          <p:nvPr/>
        </p:nvSpPr>
        <p:spPr>
          <a:xfrm>
            <a:off x="357188" y="4967463"/>
            <a:ext cx="4214812" cy="1932374"/>
          </a:xfrm>
          <a:prstGeom prst="rect">
            <a:avLst/>
          </a:prstGeom>
        </p:spPr>
        <p:txBody>
          <a:bodyPr wrap="square" lIns="38405" tIns="19202" rIns="38405" bIns="19202">
            <a:spAutoFit/>
          </a:bodyPr>
          <a:lstStyle/>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 thì:</a:t>
            </a:r>
            <a:endParaRPr lang="en-US" sz="17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giữ nguyên.		</a:t>
            </a:r>
            <a:endParaRPr lang="en-US" sz="17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giữ nguyên.</a:t>
            </a:r>
            <a:endParaRPr lang="en-US" sz="17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336"/>
              </a:spcAft>
            </a:pPr>
            <a:r>
              <a:rPr lang="vi-VN">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giữ nguyên.</a:t>
            </a:r>
            <a:endParaRPr lang="en-US" sz="1700" dirty="0">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2467936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p:bldP spid="8"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4325" y="914400"/>
                <a:ext cx="4257675" cy="5837238"/>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5.14.</a:t>
                </a:r>
                <a:r>
                  <a:rPr lang="vi-VN" dirty="0">
                    <a:latin typeface="Tahoma" panose="020B0604030504040204" pitchFamily="34" charset="0"/>
                  </a:rPr>
                  <a:t>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nhỏ</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2,5;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=60;</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=100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205.</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bao nhiêu?</a:t>
                </a:r>
                <a:endParaRPr lang="en-US" dirty="0">
                  <a:latin typeface="+mj-lt"/>
                </a:endParaRPr>
              </a:p>
              <a:p>
                <a:pPr marL="0" indent="0">
                  <a:buNone/>
                </a:pPr>
                <a:r>
                  <a:rPr lang="vi-VN" dirty="0">
                    <a:latin typeface="Tahoma" panose="020B0604030504040204" pitchFamily="34" charset="0"/>
                  </a:rPr>
                  <a:t>b) </a:t>
                </a:r>
                <a:r>
                  <a:rPr lang="vi-VN" dirty="0" err="1">
                    <a:latin typeface="Tahoma" panose="020B0604030504040204" pitchFamily="34" charset="0"/>
                  </a:rPr>
                  <a:t>Chỉ</a:t>
                </a:r>
                <a:r>
                  <a:rPr lang="vi-VN" dirty="0">
                    <a:latin typeface="Tahoma" panose="020B0604030504040204" pitchFamily="34" charset="0"/>
                  </a:rPr>
                  <a:t> ra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sao cho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11353800" cy="11674476"/>
              </a:xfrm>
              <a:prstGeom prst="rect">
                <a:avLst/>
              </a:prstGeom>
              <a:blipFill>
                <a:blip r:embed="rId3"/>
                <a:stretch>
                  <a:fillRect l="-2414" t="-17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4629150" y="914400"/>
                <a:ext cx="4361584" cy="5795170"/>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err="1">
                    <a:latin typeface="Tahoma" panose="020B0604030504040204" pitchFamily="34" charset="0"/>
                  </a:rPr>
                  <a:t>Giải</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oMath>
                </a14:m>
                <a:r>
                  <a:rPr lang="vi-VN" dirty="0">
                    <a:latin typeface="Tahoma" panose="020B0604030504040204" pitchFamily="34" charset="0"/>
                  </a:rPr>
                  <a:t> nên </a:t>
                </a:r>
                <a:r>
                  <a:rPr lang="vi-VN" dirty="0" err="1">
                    <a:latin typeface="Tahoma" panose="020B0604030504040204" pitchFamily="34" charset="0"/>
                  </a:rPr>
                  <a:t>có</a:t>
                </a:r>
                <a:r>
                  <a:rPr lang="vi-VN" dirty="0">
                    <a:latin typeface="Tahoma" panose="020B0604030504040204" pitchFamily="34" charset="0"/>
                  </a:rPr>
                  <a:t> 12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a:t>
                </a:r>
                <a:endParaRPr lang="en-US" dirty="0">
                  <a:latin typeface="+mj-lt"/>
                </a:endParaRPr>
              </a:p>
              <a:p>
                <a:pPr marL="0" indent="0">
                  <a:buNone/>
                </a:pPr>
                <a:r>
                  <a:rPr lang="vi-VN" dirty="0" err="1">
                    <a:latin typeface="Tahoma" panose="020B0604030504040204" pitchFamily="34" charset="0"/>
                  </a:rPr>
                  <a:t>Vì</a:t>
                </a:r>
                <a:r>
                  <a:rPr lang="vi-VN" dirty="0">
                    <a:latin typeface="Tahoma" panose="020B0604030504040204" pitchFamily="34" charset="0"/>
                  </a:rPr>
                  <a:t> </a:t>
                </a:r>
                <a:r>
                  <a:rPr lang="vi-VN" dirty="0" err="1">
                    <a:latin typeface="Tahoma" panose="020B0604030504040204" pitchFamily="34" charset="0"/>
                  </a:rPr>
                  <a:t>vậy</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f>
                      <m:fPr>
                        <m:ctrlPr>
                          <a:rPr lang="en-US" i="1">
                            <a:latin typeface="Cambria Math" panose="02040503050406030204" pitchFamily="18" charset="0"/>
                          </a:rPr>
                        </m:ctrlPr>
                      </m:fPr>
                      <m:num>
                        <m:r>
                          <a:rPr lang="vi-VN" i="1">
                            <a:latin typeface="Cambria Math" panose="02040503050406030204" pitchFamily="18" charset="0"/>
                          </a:rPr>
                          <m:t>12</m:t>
                        </m:r>
                      </m:num>
                      <m:den>
                        <m:r>
                          <a:rPr lang="vi-VN" i="1">
                            <a:latin typeface="Cambria Math" panose="02040503050406030204" pitchFamily="18" charset="0"/>
                          </a:rPr>
                          <m:t>51</m:t>
                        </m:r>
                      </m:den>
                    </m:f>
                    <m:r>
                      <a:rPr lang="vi-VN" i="1">
                        <a:latin typeface="Cambria Math" panose="02040503050406030204" pitchFamily="18" charset="0"/>
                      </a:rPr>
                      <m:t>=</m:t>
                    </m:r>
                    <m:f>
                      <m:fPr>
                        <m:ctrlPr>
                          <a:rPr lang="en-US" i="1">
                            <a:latin typeface="Cambria Math" panose="02040503050406030204" pitchFamily="18" charset="0"/>
                          </a:rPr>
                        </m:ctrlPr>
                      </m:fPr>
                      <m:num>
                        <m:r>
                          <a:rPr lang="vi-VN" i="1">
                            <a:latin typeface="Cambria Math" panose="02040503050406030204" pitchFamily="18" charset="0"/>
                          </a:rPr>
                          <m:t>4</m:t>
                        </m:r>
                      </m:num>
                      <m:den>
                        <m:r>
                          <a:rPr lang="vi-VN" i="1">
                            <a:latin typeface="Cambria Math" panose="02040503050406030204" pitchFamily="18" charset="0"/>
                          </a:rPr>
                          <m:t>7</m:t>
                        </m:r>
                      </m:den>
                    </m:f>
                    <m:r>
                      <a:rPr lang="vi-VN" i="1">
                        <a:latin typeface="Cambria Math" panose="02040503050406030204" pitchFamily="18" charset="0"/>
                      </a:rPr>
                      <m:t>.</m:t>
                    </m:r>
                  </m:oMath>
                </a14:m>
                <a:endParaRPr lang="en-US" dirty="0">
                  <a:latin typeface="+mj-lt"/>
                </a:endParaRPr>
              </a:p>
              <a:p>
                <a:pPr marL="0" indent="0">
                  <a:buNone/>
                </a:pPr>
                <a:r>
                  <a:rPr lang="vi-VN" dirty="0">
                    <a:latin typeface="Tahoma" panose="020B0604030504040204" pitchFamily="34" charset="0"/>
                  </a:rPr>
                  <a:t>b)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36 </a:t>
                </a:r>
                <a:r>
                  <a:rPr lang="vi-VN" dirty="0" err="1">
                    <a:latin typeface="Tahoma" panose="020B0604030504040204" pitchFamily="34" charset="0"/>
                  </a:rPr>
                  <a:t>và</a:t>
                </a:r>
                <a:r>
                  <a:rPr lang="vi-VN" dirty="0">
                    <a:latin typeface="Tahoma" panose="020B0604030504040204" pitchFamily="34" charset="0"/>
                  </a:rPr>
                  <a:t> 100.</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=100−36=64</m:t>
                    </m:r>
                  </m:oMath>
                </a14:m>
                <a:r>
                  <a:rPr lang="vi-VN" dirty="0">
                    <a:latin typeface="Tahoma" panose="020B0604030504040204" pitchFamily="34" charset="0"/>
                  </a:rPr>
                  <a:t>.</a:t>
                </a:r>
                <a:endParaRPr lang="en-US" dirty="0">
                  <a:latin typeface="+mj-lt"/>
                </a:endParaRPr>
              </a:p>
              <a:p>
                <a:pPr marL="0" indent="0" defTabSz="768096">
                  <a:spcBef>
                    <a:spcPts val="840"/>
                  </a:spcBef>
                  <a:buNone/>
                  <a:defRPr/>
                </a:pPr>
                <a:endParaRPr lang="en-US" sz="2000" dirty="0">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1828800"/>
                <a:ext cx="11630891" cy="11590340"/>
              </a:xfrm>
              <a:prstGeom prst="rect">
                <a:avLst/>
              </a:prstGeom>
              <a:blipFill>
                <a:blip r:embed="rId4"/>
                <a:stretch>
                  <a:fillRect l="-2304" t="-1997" r="-261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10885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22729" y="918883"/>
                <a:ext cx="8564096" cy="5837238"/>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cho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𝑠</m:t>
                    </m:r>
                    <m:r>
                      <a:rPr lang="vi-VN" i="1">
                        <a:latin typeface="Cambria Math" panose="02040503050406030204" pitchFamily="18" charset="0"/>
                      </a:rPr>
                      <m:t>≈0,52</m:t>
                    </m:r>
                  </m:oMath>
                </a14:m>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54751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22729" y="918883"/>
                <a:ext cx="8564096" cy="5405718"/>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5.16.</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thất</a:t>
                </a:r>
                <a:r>
                  <a:rPr lang="vi-VN" dirty="0">
                    <a:latin typeface="Tahoma" panose="020B0604030504040204" pitchFamily="34" charset="0"/>
                  </a:rPr>
                  <a:t> </a:t>
                </a:r>
                <a:r>
                  <a:rPr lang="vi-VN" dirty="0" err="1">
                    <a:latin typeface="Tahoma" panose="020B0604030504040204" pitchFamily="34" charset="0"/>
                  </a:rPr>
                  <a:t>nghiệp</a:t>
                </a:r>
                <a:r>
                  <a:rPr lang="vi-VN" dirty="0">
                    <a:latin typeface="Tahoma" panose="020B0604030504040204" pitchFamily="34" charset="0"/>
                  </a:rPr>
                  <a:t> ở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vào</a:t>
                </a:r>
                <a:r>
                  <a:rPr lang="vi-VN" dirty="0">
                    <a:latin typeface="Tahoma" panose="020B0604030504040204" pitchFamily="34" charset="0"/>
                  </a:rPr>
                  <a:t> năm 2007 (đơn </a:t>
                </a:r>
                <a:r>
                  <a:rPr lang="vi-VN" dirty="0" err="1">
                    <a:latin typeface="Tahoma" panose="020B0604030504040204" pitchFamily="34" charset="0"/>
                  </a:rPr>
                  <a:t>vị</a:t>
                </a:r>
                <a:r>
                  <a:rPr lang="vi-VN" dirty="0">
                    <a:latin typeface="Tahoma" panose="020B0604030504040204" pitchFamily="34" charset="0"/>
                  </a:rPr>
                  <a:t> %) </a:t>
                </a:r>
                <a:r>
                  <a:rPr lang="vi-VN" dirty="0" err="1">
                    <a:latin typeface="Tahoma" panose="020B0604030504040204" pitchFamily="34" charset="0"/>
                  </a:rPr>
                  <a:t>được</a:t>
                </a:r>
                <a:r>
                  <a:rPr lang="vi-VN" dirty="0">
                    <a:latin typeface="Tahoma" panose="020B0604030504040204" pitchFamily="34" charset="0"/>
                  </a:rPr>
                  <a:t> cho như sau:</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7,8</m:t>
                      </m:r>
                      <m:r>
                        <a:rPr lang="en-US" b="0" i="1" smtClean="0">
                          <a:latin typeface="Cambria Math" panose="02040503050406030204" pitchFamily="18" charset="0"/>
                        </a:rPr>
                        <m:t>      </m:t>
                      </m:r>
                      <m:r>
                        <a:rPr lang="vi-VN" i="1">
                          <a:latin typeface="Cambria Math" panose="02040503050406030204" pitchFamily="18" charset="0"/>
                        </a:rPr>
                        <m:t>3,2</m:t>
                      </m:r>
                      <m:r>
                        <a:rPr lang="en-US" b="0" i="1" smtClean="0">
                          <a:latin typeface="Cambria Math" panose="02040503050406030204" pitchFamily="18" charset="0"/>
                        </a:rPr>
                        <m:t>      </m:t>
                      </m:r>
                      <m:r>
                        <a:rPr lang="vi-VN" i="1">
                          <a:latin typeface="Cambria Math" panose="02040503050406030204" pitchFamily="18" charset="0"/>
                        </a:rPr>
                        <m:t>7,7</m:t>
                      </m:r>
                      <m:r>
                        <a:rPr lang="en-US" b="0" i="1" smtClean="0">
                          <a:latin typeface="Cambria Math" panose="02040503050406030204" pitchFamily="18" charset="0"/>
                        </a:rPr>
                        <m:t>     </m:t>
                      </m:r>
                      <m:r>
                        <a:rPr lang="vi-VN" i="1">
                          <a:latin typeface="Cambria Math" panose="02040503050406030204" pitchFamily="18" charset="0"/>
                        </a:rPr>
                        <m:t>8,7</m:t>
                      </m:r>
                      <m:r>
                        <a:rPr lang="en-US" b="0" i="1" smtClean="0">
                          <a:latin typeface="Cambria Math" panose="02040503050406030204" pitchFamily="18" charset="0"/>
                        </a:rPr>
                        <m:t>      </m:t>
                      </m:r>
                      <m:r>
                        <a:rPr lang="vi-VN" i="1">
                          <a:latin typeface="Cambria Math" panose="02040503050406030204" pitchFamily="18" charset="0"/>
                        </a:rPr>
                        <m:t>8,6</m:t>
                      </m:r>
                      <m:r>
                        <a:rPr lang="en-US" b="0" i="1" smtClean="0">
                          <a:latin typeface="Cambria Math" panose="02040503050406030204" pitchFamily="18" charset="0"/>
                        </a:rPr>
                        <m:t>      </m:t>
                      </m:r>
                      <m:r>
                        <a:rPr lang="vi-VN" i="1">
                          <a:latin typeface="Cambria Math" panose="02040503050406030204" pitchFamily="18" charset="0"/>
                        </a:rPr>
                        <m:t>8,4</m:t>
                      </m:r>
                      <m:r>
                        <a:rPr lang="en-US" b="0" i="1" smtClean="0">
                          <a:latin typeface="Cambria Math" panose="02040503050406030204" pitchFamily="18" charset="0"/>
                        </a:rPr>
                        <m:t>      </m:t>
                      </m:r>
                      <m:r>
                        <a:rPr lang="vi-VN" i="1">
                          <a:latin typeface="Cambria Math" panose="02040503050406030204" pitchFamily="18" charset="0"/>
                        </a:rPr>
                        <m:t>7,2</m:t>
                      </m:r>
                      <m:r>
                        <a:rPr lang="en-US" b="0" i="1" smtClean="0">
                          <a:latin typeface="Cambria Math" panose="02040503050406030204" pitchFamily="18" charset="0"/>
                        </a:rPr>
                        <m:t>     </m:t>
                      </m:r>
                      <m:r>
                        <a:rPr lang="vi-VN" i="1">
                          <a:latin typeface="Cambria Math" panose="02040503050406030204" pitchFamily="18" charset="0"/>
                        </a:rPr>
                        <m:t>3,6</m:t>
                      </m:r>
                    </m:oMath>
                    <m:oMath xmlns:m="http://schemas.openxmlformats.org/officeDocument/2006/math">
                      <m:r>
                        <a:rPr lang="vi-VN" i="1">
                          <a:latin typeface="Cambria Math" panose="02040503050406030204" pitchFamily="18" charset="0"/>
                        </a:rPr>
                        <m:t>5,0</m:t>
                      </m:r>
                      <m:r>
                        <a:rPr lang="en-US" b="0" i="1" smtClean="0">
                          <a:latin typeface="Cambria Math" panose="02040503050406030204" pitchFamily="18" charset="0"/>
                        </a:rPr>
                        <m:t>      </m:t>
                      </m:r>
                      <m:r>
                        <a:rPr lang="vi-VN" i="1">
                          <a:latin typeface="Cambria Math" panose="02040503050406030204" pitchFamily="18" charset="0"/>
                        </a:rPr>
                        <m:t>4,4</m:t>
                      </m:r>
                      <m:r>
                        <a:rPr lang="en-US" b="0" i="1" smtClean="0">
                          <a:latin typeface="Cambria Math" panose="02040503050406030204" pitchFamily="18" charset="0"/>
                        </a:rPr>
                        <m:t>      </m:t>
                      </m:r>
                      <m:r>
                        <a:rPr lang="vi-VN" i="1">
                          <a:latin typeface="Cambria Math" panose="02040503050406030204" pitchFamily="18" charset="0"/>
                        </a:rPr>
                        <m:t>6,7</m:t>
                      </m:r>
                      <m:r>
                        <a:rPr lang="en-US" b="0" i="1" smtClean="0">
                          <a:latin typeface="Cambria Math" panose="02040503050406030204" pitchFamily="18" charset="0"/>
                        </a:rPr>
                        <m:t>     </m:t>
                      </m:r>
                      <m:r>
                        <a:rPr lang="vi-VN" i="1">
                          <a:latin typeface="Cambria Math" panose="02040503050406030204" pitchFamily="18" charset="0"/>
                        </a:rPr>
                        <m:t>7,0</m:t>
                      </m:r>
                      <m:r>
                        <a:rPr lang="en-US" b="0" i="1" smtClean="0">
                          <a:latin typeface="Cambria Math" panose="02040503050406030204" pitchFamily="18" charset="0"/>
                        </a:rPr>
                        <m:t>      </m:t>
                      </m:r>
                      <m:r>
                        <a:rPr lang="vi-VN" i="1">
                          <a:latin typeface="Cambria Math" panose="02040503050406030204" pitchFamily="18" charset="0"/>
                        </a:rPr>
                        <m:t>4,5</m:t>
                      </m:r>
                      <m:r>
                        <a:rPr lang="en-US" b="0" i="1" smtClean="0">
                          <a:latin typeface="Cambria Math" panose="02040503050406030204" pitchFamily="18" charset="0"/>
                        </a:rPr>
                        <m:t>      </m:t>
                      </m:r>
                      <m:r>
                        <a:rPr lang="vi-VN" i="1">
                          <a:latin typeface="Cambria Math" panose="02040503050406030204" pitchFamily="18" charset="0"/>
                        </a:rPr>
                        <m:t>6,0</m:t>
                      </m:r>
                      <m:r>
                        <a:rPr lang="en-US" b="0" i="1" smtClean="0">
                          <a:latin typeface="Cambria Math" panose="02040503050406030204" pitchFamily="18" charset="0"/>
                        </a:rPr>
                        <m:t>      </m:t>
                      </m:r>
                      <m:r>
                        <a:rPr lang="vi-VN" i="1">
                          <a:latin typeface="Cambria Math" panose="02040503050406030204" pitchFamily="18" charset="0"/>
                        </a:rPr>
                        <m:t>5,4.</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các</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 (</a:t>
                </a:r>
                <a:r>
                  <a:rPr lang="vi-VN" dirty="0" err="1">
                    <a:latin typeface="Tahoma" panose="020B0604030504040204" pitchFamily="34" charset="0"/>
                  </a:rPr>
                  <a:t>nếu</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a:t>
                </a:r>
              </a:p>
              <a:p>
                <a:pPr marL="0" indent="0">
                  <a:buNone/>
                </a:pPr>
                <a:r>
                  <a:rPr lang="en-US" b="1">
                    <a:latin typeface="+mj-lt"/>
                  </a:rPr>
                  <a:t>                                                                   </a:t>
                </a:r>
                <a:r>
                  <a:rPr lang="vi-VN" b="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=7,8</m:t>
                    </m:r>
                  </m:oMath>
                </a14:m>
                <a:r>
                  <a:rPr lang="vi-VN" dirty="0">
                    <a:latin typeface="Tahoma" panose="020B0604030504040204" pitchFamily="34" charset="0"/>
                  </a:rPr>
                  <a:t>. Do </a:t>
                </a:r>
                <a:r>
                  <a:rPr lang="vi-VN" dirty="0" err="1">
                    <a:latin typeface="Tahoma" panose="020B0604030504040204" pitchFamily="34" charset="0"/>
                  </a:rPr>
                  <a:t>đó</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=7,8−4,5=3,3</m:t>
                      </m:r>
                    </m:oMath>
                  </m:oMathPara>
                </a14:m>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=−0,45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=12,75</m:t>
                    </m:r>
                  </m:oMath>
                </a14:m>
                <a:r>
                  <a:rPr lang="vi-VN" dirty="0">
                    <a:latin typeface="Tahoma" panose="020B0604030504040204" pitchFamily="34" charset="0"/>
                  </a:rPr>
                  <a:t> nên trong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 không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174" t="-1914" r="-5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7179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383504" y="904912"/>
            <a:ext cx="8553051" cy="5838789"/>
            <a:chOff x="1447793" y="1793819"/>
            <a:chExt cx="22808134" cy="11677577"/>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3000" dirty="0">
                    <a:latin typeface="Times New Roman" panose="02020603050405020304" pitchFamily="18" charset="0"/>
                    <a:ea typeface="Tahoma" pitchFamily="34" charset="0"/>
                    <a:cs typeface="Times New Roman" panose="02020603050405020304" pitchFamily="18" charset="0"/>
                  </a:endParaRPr>
                </a:p>
              </p:txBody>
            </p:sp>
            <p:sp>
              <p:nvSpPr>
                <p:cNvPr id="73" name="TextBox 72"/>
                <p:cNvSpPr txBox="1"/>
                <p:nvPr/>
              </p:nvSpPr>
              <p:spPr>
                <a:xfrm>
                  <a:off x="4784671" y="3448230"/>
                  <a:ext cx="5840061" cy="1107996"/>
                </a:xfrm>
                <a:prstGeom prst="rect">
                  <a:avLst/>
                </a:prstGeom>
                <a:noFill/>
              </p:spPr>
              <p:txBody>
                <a:bodyPr wrap="none" rtlCol="0">
                  <a:spAutoFit/>
                </a:bodyPr>
                <a:lstStyle/>
                <a:p>
                  <a:pPr algn="ctr">
                    <a:spcBef>
                      <a:spcPct val="50000"/>
                    </a:spcBef>
                    <a:defRPr/>
                  </a:pPr>
                  <a:r>
                    <a:rPr lang="en-US" sz="3000" b="1" cap="all" dirty="0">
                      <a:ln w="0"/>
                      <a:solidFill>
                        <a:schemeClr val="bg1"/>
                      </a:solidFill>
                      <a:effectLst>
                        <a:reflection blurRad="12700" stA="50000" endPos="50000" dist="5000" dir="5400000" sy="-100000" rotWithShape="0"/>
                      </a:effectLst>
                      <a:latin typeface="Times New Roman" panose="02020603050405020304" pitchFamily="18" charset="0"/>
                      <a:ea typeface="Tahoma" pitchFamily="34" charset="0"/>
                      <a:cs typeface="Times New Roman" panose="02020603050405020304" pitchFamily="18"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3000">
                <a:latin typeface="Times New Roman" panose="02020603050405020304" pitchFamily="18" charset="0"/>
                <a:ea typeface="Tahoma" panose="020B0604030504040204" pitchFamily="34" charset="0"/>
                <a:cs typeface="Times New Roman" panose="02020603050405020304" pitchFamily="18"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83" name="Group 44"/>
            <p:cNvGrpSpPr/>
            <p:nvPr/>
          </p:nvGrpSpPr>
          <p:grpSpPr>
            <a:xfrm>
              <a:off x="1447793" y="11125194"/>
              <a:ext cx="1261778" cy="1252939"/>
              <a:chOff x="7459669" y="7543800"/>
              <a:chExt cx="1251507" cy="1253085"/>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7" name="TextBox 86"/>
              <p:cNvSpPr txBox="1"/>
              <p:nvPr/>
            </p:nvSpPr>
            <p:spPr>
              <a:xfrm>
                <a:off x="7713955" y="7688761"/>
                <a:ext cx="997221" cy="1108124"/>
              </a:xfrm>
              <a:prstGeom prst="rect">
                <a:avLst/>
              </a:prstGeom>
              <a:noFill/>
            </p:spPr>
            <p:txBody>
              <a:bodyPr wrap="none" rtlCol="0">
                <a:spAutoFit/>
              </a:bodyPr>
              <a:lstStyle/>
              <a:p>
                <a:pPr algn="ctr"/>
                <a:r>
                  <a:rPr lang="en-US" sz="3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4</a:t>
                </a:r>
                <a:endParaRPr lang="en-US" sz="30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479644" y="1031893"/>
            <a:ext cx="8446503" cy="993399"/>
          </a:xfrm>
          <a:prstGeom prst="rect">
            <a:avLst/>
          </a:prstGeom>
          <a:noFill/>
        </p:spPr>
        <p:txBody>
          <a:bodyPr wrap="square" lIns="38405" tIns="19202" rIns="38405" bIns="19202" rtlCol="0">
            <a:spAutoFit/>
          </a:bodyPr>
          <a:lstStyle/>
          <a:p>
            <a:pPr>
              <a:lnSpc>
                <a:spcPct val="107000"/>
              </a:lnSpc>
              <a:spcAft>
                <a:spcPts val="336"/>
              </a:spcAft>
            </a:pPr>
            <a:r>
              <a:rPr lang="en-US" sz="3000" b="1" dirty="0" err="1">
                <a:latin typeface="Times New Roman" panose="02020603050405020304" pitchFamily="18" charset="0"/>
                <a:ea typeface="Tahoma" panose="020B0604030504040204" pitchFamily="34" charset="0"/>
                <a:cs typeface="Times New Roman" panose="02020603050405020304" pitchFamily="18" charset="0"/>
              </a:rPr>
              <a:t>Dưới</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đây</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trung</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môn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kỳ</a:t>
            </a:r>
            <a:r>
              <a:rPr lang="en-US" sz="3000" b="1" dirty="0">
                <a:latin typeface="Times New Roman" panose="02020603050405020304" pitchFamily="18" charset="0"/>
                <a:ea typeface="Tahoma" panose="020B0604030504040204" pitchFamily="34" charset="0"/>
                <a:cs typeface="Times New Roman" panose="02020603050405020304" pitchFamily="18" charset="0"/>
              </a:rPr>
              <a:t> I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hai</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3000" b="1" dirty="0">
                <a:latin typeface="Times New Roman" panose="02020603050405020304" pitchFamily="18" charset="0"/>
                <a:ea typeface="Tahoma" panose="020B0604030504040204" pitchFamily="34" charset="0"/>
                <a:cs typeface="Times New Roman" panose="02020603050405020304" pitchFamily="18" charset="0"/>
              </a:rPr>
              <a:t> An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2093767322"/>
              </p:ext>
            </p:extLst>
          </p:nvPr>
        </p:nvGraphicFramePr>
        <p:xfrm>
          <a:off x="757716" y="2209800"/>
          <a:ext cx="7780378" cy="1237090"/>
        </p:xfrm>
        <a:graphic>
          <a:graphicData uri="http://schemas.openxmlformats.org/drawingml/2006/table">
            <a:tbl>
              <a:tblPr firstRow="1" firstCol="1" bandRow="1">
                <a:tableStyleId>{5C22544A-7EE6-4342-B048-85BDC9FD1C3A}</a:tableStyleId>
              </a:tblPr>
              <a:tblGrid>
                <a:gridCol w="1455778">
                  <a:extLst>
                    <a:ext uri="{9D8B030D-6E8A-4147-A177-3AD203B41FA5}">
                      <a16:colId xmlns:a16="http://schemas.microsoft.com/office/drawing/2014/main" val="794777122"/>
                    </a:ext>
                  </a:extLst>
                </a:gridCol>
                <a:gridCol w="838200">
                  <a:extLst>
                    <a:ext uri="{9D8B030D-6E8A-4147-A177-3AD203B41FA5}">
                      <a16:colId xmlns:a16="http://schemas.microsoft.com/office/drawing/2014/main" val="4059842175"/>
                    </a:ext>
                  </a:extLst>
                </a:gridCol>
                <a:gridCol w="838200">
                  <a:extLst>
                    <a:ext uri="{9D8B030D-6E8A-4147-A177-3AD203B41FA5}">
                      <a16:colId xmlns:a16="http://schemas.microsoft.com/office/drawing/2014/main" val="88625742"/>
                    </a:ext>
                  </a:extLst>
                </a:gridCol>
                <a:gridCol w="762000">
                  <a:extLst>
                    <a:ext uri="{9D8B030D-6E8A-4147-A177-3AD203B41FA5}">
                      <a16:colId xmlns:a16="http://schemas.microsoft.com/office/drawing/2014/main" val="2944742779"/>
                    </a:ext>
                  </a:extLst>
                </a:gridCol>
                <a:gridCol w="762000">
                  <a:extLst>
                    <a:ext uri="{9D8B030D-6E8A-4147-A177-3AD203B41FA5}">
                      <a16:colId xmlns:a16="http://schemas.microsoft.com/office/drawing/2014/main" val="403898101"/>
                    </a:ext>
                  </a:extLst>
                </a:gridCol>
                <a:gridCol w="762000">
                  <a:extLst>
                    <a:ext uri="{9D8B030D-6E8A-4147-A177-3AD203B41FA5}">
                      <a16:colId xmlns:a16="http://schemas.microsoft.com/office/drawing/2014/main" val="4090547929"/>
                    </a:ext>
                  </a:extLst>
                </a:gridCol>
                <a:gridCol w="762000">
                  <a:extLst>
                    <a:ext uri="{9D8B030D-6E8A-4147-A177-3AD203B41FA5}">
                      <a16:colId xmlns:a16="http://schemas.microsoft.com/office/drawing/2014/main" val="1645398538"/>
                    </a:ext>
                  </a:extLst>
                </a:gridCol>
                <a:gridCol w="685800">
                  <a:extLst>
                    <a:ext uri="{9D8B030D-6E8A-4147-A177-3AD203B41FA5}">
                      <a16:colId xmlns:a16="http://schemas.microsoft.com/office/drawing/2014/main" val="1768726452"/>
                    </a:ext>
                  </a:extLst>
                </a:gridCol>
                <a:gridCol w="914400">
                  <a:extLst>
                    <a:ext uri="{9D8B030D-6E8A-4147-A177-3AD203B41FA5}">
                      <a16:colId xmlns:a16="http://schemas.microsoft.com/office/drawing/2014/main" val="2442847782"/>
                    </a:ext>
                  </a:extLst>
                </a:gridCol>
              </a:tblGrid>
              <a:tr h="638591">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An</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9,2</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8,7</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9,5</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6,8</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7,3</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6,5</a:t>
                      </a:r>
                    </a:p>
                  </a:txBody>
                  <a:tcPr marL="25718" marR="25718" marT="0" marB="0"/>
                </a:tc>
                <a:extLst>
                  <a:ext uri="{0D108BD9-81ED-4DB2-BD59-A6C34878D82A}">
                    <a16:rowId xmlns:a16="http://schemas.microsoft.com/office/drawing/2014/main" val="1149589993"/>
                  </a:ext>
                </a:extLst>
              </a:tr>
              <a:tr h="598499">
                <a:tc>
                  <a:txBody>
                    <a:bodyPr/>
                    <a:lstStyle/>
                    <a:p>
                      <a:pPr marL="0" marR="0" algn="ctr">
                        <a:lnSpc>
                          <a:spcPct val="107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Bình</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8,2</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8,1</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7,8</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8,3</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7,9</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7,6</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8,1</a:t>
                      </a:r>
                    </a:p>
                  </a:txBody>
                  <a:tcPr marL="25718" marR="25718"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805201" y="3675488"/>
            <a:ext cx="7373264" cy="2808768"/>
          </a:xfrm>
          <a:prstGeom prst="rect">
            <a:avLst/>
          </a:prstGeom>
          <a:noFill/>
        </p:spPr>
        <p:txBody>
          <a:bodyPr wrap="square" lIns="38405" tIns="19202" rIns="38405" bIns="19202" rtlCol="0">
            <a:spAutoFit/>
          </a:bodyPr>
          <a:lstStyle/>
          <a:p>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An:</a:t>
            </a: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a:t>
            </a:r>
          </a:p>
          <a:p>
            <a:endParaRPr lang="en-US" sz="30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49161866"/>
              </p:ext>
            </p:extLst>
          </p:nvPr>
        </p:nvGraphicFramePr>
        <p:xfrm>
          <a:off x="2641600" y="4219575"/>
          <a:ext cx="4978400" cy="815975"/>
        </p:xfrm>
        <a:graphic>
          <a:graphicData uri="http://schemas.openxmlformats.org/presentationml/2006/ole">
            <mc:AlternateContent xmlns:mc="http://schemas.openxmlformats.org/markup-compatibility/2006">
              <mc:Choice xmlns:v="urn:schemas-microsoft-com:vml" Requires="v">
                <p:oleObj name="Equation" r:id="rId3" imgW="2712226" imgH="390397" progId="Equation.DSMT4">
                  <p:embed/>
                </p:oleObj>
              </mc:Choice>
              <mc:Fallback>
                <p:oleObj name="Equation" r:id="rId3" imgW="2712226" imgH="390397" progId="Equation.DSMT4">
                  <p:embed/>
                  <p:pic>
                    <p:nvPicPr>
                      <p:cNvPr id="0" name=""/>
                      <p:cNvPicPr/>
                      <p:nvPr/>
                    </p:nvPicPr>
                    <p:blipFill>
                      <a:blip r:embed="rId4"/>
                      <a:stretch>
                        <a:fillRect/>
                      </a:stretch>
                    </p:blipFill>
                    <p:spPr>
                      <a:xfrm>
                        <a:off x="2641600" y="4219575"/>
                        <a:ext cx="4978400" cy="8159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15321299"/>
              </p:ext>
            </p:extLst>
          </p:nvPr>
        </p:nvGraphicFramePr>
        <p:xfrm>
          <a:off x="2640911" y="5643072"/>
          <a:ext cx="5112033" cy="681528"/>
        </p:xfrm>
        <a:graphic>
          <a:graphicData uri="http://schemas.openxmlformats.org/presentationml/2006/ole">
            <mc:AlternateContent xmlns:mc="http://schemas.openxmlformats.org/markup-compatibility/2006">
              <mc:Choice xmlns:v="urn:schemas-microsoft-com:vml" Requires="v">
                <p:oleObj name="Equation" r:id="rId5" imgW="3026213" imgH="390397" progId="Equation.DSMT4">
                  <p:embed/>
                </p:oleObj>
              </mc:Choice>
              <mc:Fallback>
                <p:oleObj name="Equation" r:id="rId5" imgW="3026213" imgH="390397" progId="Equation.DSMT4">
                  <p:embed/>
                  <p:pic>
                    <p:nvPicPr>
                      <p:cNvPr id="0" name=""/>
                      <p:cNvPicPr/>
                      <p:nvPr/>
                    </p:nvPicPr>
                    <p:blipFill>
                      <a:blip r:embed="rId6"/>
                      <a:stretch>
                        <a:fillRect/>
                      </a:stretch>
                    </p:blipFill>
                    <p:spPr>
                      <a:xfrm>
                        <a:off x="2640911" y="5643072"/>
                        <a:ext cx="5112033" cy="681528"/>
                      </a:xfrm>
                      <a:prstGeom prst="rect">
                        <a:avLst/>
                      </a:prstGeom>
                    </p:spPr>
                  </p:pic>
                </p:oleObj>
              </mc:Fallback>
            </mc:AlternateContent>
          </a:graphicData>
        </a:graphic>
      </p:graphicFrame>
    </p:spTree>
    <p:extLst>
      <p:ext uri="{BB962C8B-B14F-4D97-AF65-F5344CB8AC3E}">
        <p14:creationId xmlns:p14="http://schemas.microsoft.com/office/powerpoint/2010/main" val="322608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368783" y="609600"/>
            <a:ext cx="8553051" cy="5838789"/>
            <a:chOff x="1447793" y="1793819"/>
            <a:chExt cx="22808134" cy="11677577"/>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3000" dirty="0">
                    <a:latin typeface="Times New Roman" panose="02020603050405020304" pitchFamily="18" charset="0"/>
                    <a:ea typeface="Tahoma" pitchFamily="34" charset="0"/>
                    <a:cs typeface="Times New Roman" panose="02020603050405020304" pitchFamily="18" charset="0"/>
                  </a:endParaRPr>
                </a:p>
              </p:txBody>
            </p:sp>
            <p:sp>
              <p:nvSpPr>
                <p:cNvPr id="73" name="TextBox 72"/>
                <p:cNvSpPr txBox="1"/>
                <p:nvPr/>
              </p:nvSpPr>
              <p:spPr>
                <a:xfrm>
                  <a:off x="4784671" y="3448230"/>
                  <a:ext cx="5840061" cy="1107996"/>
                </a:xfrm>
                <a:prstGeom prst="rect">
                  <a:avLst/>
                </a:prstGeom>
                <a:noFill/>
              </p:spPr>
              <p:txBody>
                <a:bodyPr wrap="none" rtlCol="0">
                  <a:spAutoFit/>
                </a:bodyPr>
                <a:lstStyle/>
                <a:p>
                  <a:pPr algn="ctr">
                    <a:spcBef>
                      <a:spcPct val="50000"/>
                    </a:spcBef>
                    <a:defRPr/>
                  </a:pPr>
                  <a:r>
                    <a:rPr lang="en-US" sz="3000" b="1" cap="all" dirty="0">
                      <a:ln w="0"/>
                      <a:solidFill>
                        <a:schemeClr val="bg1"/>
                      </a:solidFill>
                      <a:effectLst>
                        <a:reflection blurRad="12700" stA="50000" endPos="50000" dist="5000" dir="5400000" sy="-100000" rotWithShape="0"/>
                      </a:effectLst>
                      <a:latin typeface="Times New Roman" panose="02020603050405020304" pitchFamily="18" charset="0"/>
                      <a:ea typeface="Tahoma" pitchFamily="34" charset="0"/>
                      <a:cs typeface="Times New Roman" panose="02020603050405020304" pitchFamily="18"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3000">
                <a:latin typeface="Times New Roman" panose="02020603050405020304" pitchFamily="18" charset="0"/>
                <a:ea typeface="Tahoma" panose="020B0604030504040204" pitchFamily="34" charset="0"/>
                <a:cs typeface="Times New Roman" panose="02020603050405020304" pitchFamily="18"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83" name="Group 44"/>
            <p:cNvGrpSpPr/>
            <p:nvPr/>
          </p:nvGrpSpPr>
          <p:grpSpPr>
            <a:xfrm>
              <a:off x="1447793" y="11125194"/>
              <a:ext cx="1261778" cy="1252940"/>
              <a:chOff x="7459669" y="7543800"/>
              <a:chExt cx="1251507" cy="125308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7" name="TextBox 86"/>
              <p:cNvSpPr txBox="1"/>
              <p:nvPr/>
            </p:nvSpPr>
            <p:spPr>
              <a:xfrm>
                <a:off x="7713955" y="7688761"/>
                <a:ext cx="997221" cy="1108125"/>
              </a:xfrm>
              <a:prstGeom prst="rect">
                <a:avLst/>
              </a:prstGeom>
              <a:noFill/>
            </p:spPr>
            <p:txBody>
              <a:bodyPr wrap="none" rtlCol="0">
                <a:spAutoFit/>
              </a:bodyPr>
              <a:lstStyle/>
              <a:p>
                <a:pPr algn="ctr"/>
                <a:r>
                  <a:rPr lang="en-US" sz="30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4</a:t>
                </a:r>
                <a:endParaRPr lang="en-US" sz="30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479644" y="1031893"/>
            <a:ext cx="8446503" cy="993399"/>
          </a:xfrm>
          <a:prstGeom prst="rect">
            <a:avLst/>
          </a:prstGeom>
          <a:noFill/>
        </p:spPr>
        <p:txBody>
          <a:bodyPr wrap="square" lIns="38405" tIns="19202" rIns="38405" bIns="19202" rtlCol="0">
            <a:spAutoFit/>
          </a:bodyPr>
          <a:lstStyle/>
          <a:p>
            <a:pPr>
              <a:lnSpc>
                <a:spcPct val="107000"/>
              </a:lnSpc>
              <a:spcAft>
                <a:spcPts val="336"/>
              </a:spcAft>
            </a:pPr>
            <a:r>
              <a:rPr lang="en-US" sz="3000" b="1" dirty="0" err="1">
                <a:latin typeface="Times New Roman" panose="02020603050405020304" pitchFamily="18" charset="0"/>
                <a:ea typeface="Tahoma" panose="020B0604030504040204" pitchFamily="34" charset="0"/>
                <a:cs typeface="Times New Roman" panose="02020603050405020304" pitchFamily="18" charset="0"/>
              </a:rPr>
              <a:t>Dưới</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đây</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là</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trung</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môn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kỳ</a:t>
            </a:r>
            <a:r>
              <a:rPr lang="en-US" sz="3000" b="1" dirty="0">
                <a:latin typeface="Times New Roman" panose="02020603050405020304" pitchFamily="18" charset="0"/>
                <a:ea typeface="Tahoma" panose="020B0604030504040204" pitchFamily="34" charset="0"/>
                <a:cs typeface="Times New Roman" panose="02020603050405020304" pitchFamily="18" charset="0"/>
              </a:rPr>
              <a:t> I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hai</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3000" b="1" dirty="0">
                <a:latin typeface="Times New Roman" panose="02020603050405020304" pitchFamily="18" charset="0"/>
                <a:ea typeface="Tahoma" panose="020B0604030504040204" pitchFamily="34" charset="0"/>
                <a:cs typeface="Times New Roman" panose="02020603050405020304" pitchFamily="18" charset="0"/>
              </a:rPr>
              <a:t> An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Bình</a:t>
            </a:r>
            <a:r>
              <a:rPr lang="en-US" sz="3000" b="1" dirty="0">
                <a:latin typeface="Times New Roman" panose="02020603050405020304" pitchFamily="18" charset="0"/>
                <a:ea typeface="Tahoma" panose="020B0604030504040204" pitchFamily="34" charset="0"/>
                <a:cs typeface="Times New Roman" panose="02020603050405020304" pitchFamily="18"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3460689485"/>
              </p:ext>
            </p:extLst>
          </p:nvPr>
        </p:nvGraphicFramePr>
        <p:xfrm>
          <a:off x="757716" y="2209800"/>
          <a:ext cx="7780378" cy="1237090"/>
        </p:xfrm>
        <a:graphic>
          <a:graphicData uri="http://schemas.openxmlformats.org/drawingml/2006/table">
            <a:tbl>
              <a:tblPr firstRow="1" firstCol="1" bandRow="1">
                <a:tableStyleId>{5C22544A-7EE6-4342-B048-85BDC9FD1C3A}</a:tableStyleId>
              </a:tblPr>
              <a:tblGrid>
                <a:gridCol w="1455778">
                  <a:extLst>
                    <a:ext uri="{9D8B030D-6E8A-4147-A177-3AD203B41FA5}">
                      <a16:colId xmlns:a16="http://schemas.microsoft.com/office/drawing/2014/main" val="794777122"/>
                    </a:ext>
                  </a:extLst>
                </a:gridCol>
                <a:gridCol w="838200">
                  <a:extLst>
                    <a:ext uri="{9D8B030D-6E8A-4147-A177-3AD203B41FA5}">
                      <a16:colId xmlns:a16="http://schemas.microsoft.com/office/drawing/2014/main" val="4059842175"/>
                    </a:ext>
                  </a:extLst>
                </a:gridCol>
                <a:gridCol w="838200">
                  <a:extLst>
                    <a:ext uri="{9D8B030D-6E8A-4147-A177-3AD203B41FA5}">
                      <a16:colId xmlns:a16="http://schemas.microsoft.com/office/drawing/2014/main" val="88625742"/>
                    </a:ext>
                  </a:extLst>
                </a:gridCol>
                <a:gridCol w="762000">
                  <a:extLst>
                    <a:ext uri="{9D8B030D-6E8A-4147-A177-3AD203B41FA5}">
                      <a16:colId xmlns:a16="http://schemas.microsoft.com/office/drawing/2014/main" val="2944742779"/>
                    </a:ext>
                  </a:extLst>
                </a:gridCol>
                <a:gridCol w="762000">
                  <a:extLst>
                    <a:ext uri="{9D8B030D-6E8A-4147-A177-3AD203B41FA5}">
                      <a16:colId xmlns:a16="http://schemas.microsoft.com/office/drawing/2014/main" val="403898101"/>
                    </a:ext>
                  </a:extLst>
                </a:gridCol>
                <a:gridCol w="762000">
                  <a:extLst>
                    <a:ext uri="{9D8B030D-6E8A-4147-A177-3AD203B41FA5}">
                      <a16:colId xmlns:a16="http://schemas.microsoft.com/office/drawing/2014/main" val="4090547929"/>
                    </a:ext>
                  </a:extLst>
                </a:gridCol>
                <a:gridCol w="762000">
                  <a:extLst>
                    <a:ext uri="{9D8B030D-6E8A-4147-A177-3AD203B41FA5}">
                      <a16:colId xmlns:a16="http://schemas.microsoft.com/office/drawing/2014/main" val="1645398538"/>
                    </a:ext>
                  </a:extLst>
                </a:gridCol>
                <a:gridCol w="685800">
                  <a:extLst>
                    <a:ext uri="{9D8B030D-6E8A-4147-A177-3AD203B41FA5}">
                      <a16:colId xmlns:a16="http://schemas.microsoft.com/office/drawing/2014/main" val="1768726452"/>
                    </a:ext>
                  </a:extLst>
                </a:gridCol>
                <a:gridCol w="914400">
                  <a:extLst>
                    <a:ext uri="{9D8B030D-6E8A-4147-A177-3AD203B41FA5}">
                      <a16:colId xmlns:a16="http://schemas.microsoft.com/office/drawing/2014/main" val="2442847782"/>
                    </a:ext>
                  </a:extLst>
                </a:gridCol>
              </a:tblGrid>
              <a:tr h="638591">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An</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9,2</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8,7</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9,5</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6,8</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7,3</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6,5</a:t>
                      </a:r>
                    </a:p>
                  </a:txBody>
                  <a:tcPr marL="25718" marR="25718" marT="0" marB="0"/>
                </a:tc>
                <a:extLst>
                  <a:ext uri="{0D108BD9-81ED-4DB2-BD59-A6C34878D82A}">
                    <a16:rowId xmlns:a16="http://schemas.microsoft.com/office/drawing/2014/main" val="1149589993"/>
                  </a:ext>
                </a:extLst>
              </a:tr>
              <a:tr h="598499">
                <a:tc>
                  <a:txBody>
                    <a:bodyPr/>
                    <a:lstStyle/>
                    <a:p>
                      <a:pPr marL="0" marR="0" algn="ctr">
                        <a:lnSpc>
                          <a:spcPct val="107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Bình</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8,2</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8,1</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8,0</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7,8</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8,3</a:t>
                      </a:r>
                    </a:p>
                  </a:txBody>
                  <a:tcPr marL="25718" marR="25718" marT="0" marB="0"/>
                </a:tc>
                <a:tc>
                  <a:txBody>
                    <a:bodyPr/>
                    <a:lstStyle/>
                    <a:p>
                      <a:pPr marL="0" marR="0" algn="ctr">
                        <a:lnSpc>
                          <a:spcPct val="107000"/>
                        </a:lnSpc>
                        <a:spcBef>
                          <a:spcPts val="0"/>
                        </a:spcBef>
                        <a:spcAft>
                          <a:spcPts val="0"/>
                        </a:spcAft>
                      </a:pPr>
                      <a:r>
                        <a:rPr lang="en-US" sz="2400">
                          <a:effectLst/>
                          <a:latin typeface="Tahoma" panose="020B0604030504040204" pitchFamily="34" charset="0"/>
                          <a:ea typeface="Tahoma" panose="020B0604030504040204" pitchFamily="34" charset="0"/>
                          <a:cs typeface="Tahoma" panose="020B0604030504040204" pitchFamily="34" charset="0"/>
                        </a:rPr>
                        <a:t>7,9</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7,6</a:t>
                      </a:r>
                    </a:p>
                  </a:txBody>
                  <a:tcPr marL="25718" marR="25718" marT="0" marB="0"/>
                </a:tc>
                <a:tc>
                  <a:txBody>
                    <a:bodyPr/>
                    <a:lstStyle/>
                    <a:p>
                      <a:pPr marL="0" marR="0" algn="ctr">
                        <a:lnSpc>
                          <a:spcPct val="107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8,1</a:t>
                      </a:r>
                    </a:p>
                  </a:txBody>
                  <a:tcPr marL="25718" marR="25718"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805201" y="3675488"/>
            <a:ext cx="7373264" cy="993399"/>
          </a:xfrm>
          <a:prstGeom prst="rect">
            <a:avLst/>
          </a:prstGeom>
          <a:noFill/>
        </p:spPr>
        <p:txBody>
          <a:bodyPr wrap="square" lIns="38405" tIns="19202" rIns="38405" bIns="19202" rtlCol="0">
            <a:spAutoFit/>
          </a:bodyPr>
          <a:lstStyle/>
          <a:p>
            <a:pPr>
              <a:lnSpc>
                <a:spcPct val="107000"/>
              </a:lnSpc>
              <a:spcAft>
                <a:spcPts val="336"/>
              </a:spcAft>
            </a:pPr>
            <a:r>
              <a:rPr lang="en-US" sz="3000" b="1" dirty="0">
                <a:latin typeface="Times New Roman" panose="02020603050405020304" pitchFamily="18" charset="0"/>
                <a:ea typeface="Tahoma" panose="020B0604030504040204" pitchFamily="34" charset="0"/>
                <a:cs typeface="Times New Roman" panose="02020603050405020304" pitchFamily="18" charset="0"/>
              </a:rPr>
              <a:t>b,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3000" b="1" dirty="0">
                <a:latin typeface="Times New Roman" panose="02020603050405020304" pitchFamily="18" charset="0"/>
                <a:ea typeface="Tahoma" panose="020B0604030504040204" pitchFamily="34" charset="0"/>
                <a:cs typeface="Times New Roman" panose="02020603050405020304" pitchFamily="18" charset="0"/>
              </a:rPr>
              <a:t> 2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bạn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ổn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hơn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đều</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các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môn</a:t>
            </a:r>
            <a:r>
              <a:rPr lang="en-US" sz="3000" b="1"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TextBox 2"/>
          <p:cNvSpPr txBox="1"/>
          <p:nvPr/>
        </p:nvSpPr>
        <p:spPr>
          <a:xfrm>
            <a:off x="2971800" y="5181600"/>
            <a:ext cx="25146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61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371472" y="904912"/>
            <a:ext cx="8690053" cy="5838789"/>
            <a:chOff x="1447791" y="1793819"/>
            <a:chExt cx="23173475" cy="11677577"/>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1900" dirty="0">
                    <a:latin typeface="Times New Roman" panose="02020603050405020304" pitchFamily="18" charset="0"/>
                    <a:ea typeface="Tahoma" pitchFamily="34" charset="0"/>
                    <a:cs typeface="Times New Roman" panose="02020603050405020304" pitchFamily="18" charset="0"/>
                  </a:endParaRPr>
                </a:p>
              </p:txBody>
            </p:sp>
            <p:sp>
              <p:nvSpPr>
                <p:cNvPr id="73" name="TextBox 72"/>
                <p:cNvSpPr txBox="1"/>
                <p:nvPr/>
              </p:nvSpPr>
              <p:spPr>
                <a:xfrm>
                  <a:off x="5351067" y="3448230"/>
                  <a:ext cx="4707275" cy="892552"/>
                </a:xfrm>
                <a:prstGeom prst="rect">
                  <a:avLst/>
                </a:prstGeom>
                <a:noFill/>
              </p:spPr>
              <p:txBody>
                <a:bodyPr wrap="none" rtlCol="0">
                  <a:spAutoFit/>
                </a:bodyPr>
                <a:lstStyle/>
                <a:p>
                  <a:pPr algn="ctr">
                    <a:spcBef>
                      <a:spcPct val="50000"/>
                    </a:spcBef>
                    <a:defRPr/>
                  </a:pPr>
                  <a:r>
                    <a:rPr lang="en-US" sz="2300" b="1" cap="all" dirty="0">
                      <a:ln w="0"/>
                      <a:solidFill>
                        <a:schemeClr val="bg1"/>
                      </a:solidFill>
                      <a:effectLst>
                        <a:reflection blurRad="12700" stA="50000" endPos="50000" dist="5000" dir="5400000" sy="-100000" rotWithShape="0"/>
                      </a:effectLst>
                      <a:latin typeface="Times New Roman" panose="02020603050405020304" pitchFamily="18" charset="0"/>
                      <a:ea typeface="Tahoma" pitchFamily="34" charset="0"/>
                      <a:cs typeface="Times New Roman" panose="02020603050405020304" pitchFamily="18"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6" name="Round Same Side Corner Rectangle 95"/>
            <p:cNvSpPr/>
            <p:nvPr/>
          </p:nvSpPr>
          <p:spPr>
            <a:xfrm flipV="1">
              <a:off x="1613372" y="2099039"/>
              <a:ext cx="22642555" cy="3676154"/>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8" name="TextBox 97"/>
            <p:cNvSpPr txBox="1"/>
            <p:nvPr/>
          </p:nvSpPr>
          <p:spPr>
            <a:xfrm>
              <a:off x="2140036" y="1899989"/>
              <a:ext cx="22481230" cy="5724644"/>
            </a:xfrm>
            <a:prstGeom prst="rect">
              <a:avLst/>
            </a:prstGeom>
            <a:noFill/>
          </p:spPr>
          <p:txBody>
            <a:bodyPr wrap="square" rtlCol="0">
              <a:spAutoFit/>
            </a:bodyPr>
            <a:lstStyle/>
            <a:p>
              <a:r>
                <a:rPr lang="vi-VN" sz="3000" b="1" dirty="0">
                  <a:solidFill>
                    <a:srgbClr val="C00000"/>
                  </a:solidFill>
                  <a:latin typeface="Times New Roman" panose="02020603050405020304" pitchFamily="18" charset="0"/>
                  <a:cs typeface="Times New Roman" panose="02020603050405020304" pitchFamily="18" charset="0"/>
                </a:rPr>
                <a:t>C</a:t>
              </a:r>
              <a:r>
                <a:rPr lang="en-US" sz="3000" b="1" dirty="0">
                  <a:solidFill>
                    <a:srgbClr val="C00000"/>
                  </a:solidFill>
                  <a:latin typeface="Times New Roman" panose="02020603050405020304" pitchFamily="18" charset="0"/>
                  <a:cs typeface="Times New Roman" panose="02020603050405020304" pitchFamily="18" charset="0"/>
                </a:rPr>
                <a:t>HUYÊN ĐỀ III</a:t>
              </a:r>
              <a:r>
                <a:rPr lang="vi-VN" sz="3000" b="1" dirty="0">
                  <a:solidFill>
                    <a:srgbClr val="C00000"/>
                  </a:solidFill>
                  <a:latin typeface="Times New Roman" panose="02020603050405020304" pitchFamily="18" charset="0"/>
                  <a:cs typeface="Times New Roman" panose="02020603050405020304" pitchFamily="18" charset="0"/>
                </a:rPr>
                <a:t>. </a:t>
              </a:r>
              <a:r>
                <a:rPr lang="en-US" sz="3000" b="1" dirty="0">
                  <a:solidFill>
                    <a:srgbClr val="C00000"/>
                  </a:solidFill>
                  <a:latin typeface="Times New Roman" panose="02020603050405020304" pitchFamily="18" charset="0"/>
                  <a:cs typeface="Times New Roman" panose="02020603050405020304" pitchFamily="18" charset="0"/>
                </a:rPr>
                <a:t>CÁC SỐ ĐẶC TRƯNG CỦA MẪU SỐ LIỆU KHÔNG GHÉP NHÓM</a:t>
              </a:r>
            </a:p>
            <a:p>
              <a:pPr algn="ct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3.3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14:</a:t>
              </a:r>
            </a:p>
            <a:p>
              <a:pPr algn="ctr"/>
              <a:r>
                <a:rPr lang="en-US" sz="3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CÁC SỐ ĐẶC TRƯNG ĐO ĐỘ PHÂN TÁN </a:t>
              </a:r>
            </a:p>
            <a:p>
              <a:endParaRPr lang="en-US" sz="3000" b="1" dirty="0">
                <a:solidFill>
                  <a:srgbClr val="C00000"/>
                </a:solidFill>
                <a:latin typeface="Times New Roman" panose="02020603050405020304" pitchFamily="18" charset="0"/>
                <a:cs typeface="Times New Roman" panose="02020603050405020304" pitchFamily="18" charset="0"/>
              </a:endParaRPr>
            </a:p>
            <a:p>
              <a:endParaRPr lang="vi-VN" sz="3000" b="1" dirty="0">
                <a:solidFill>
                  <a:srgbClr val="C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6" name="Group 60"/>
            <p:cNvGrpSpPr/>
            <p:nvPr/>
          </p:nvGrpSpPr>
          <p:grpSpPr>
            <a:xfrm>
              <a:off x="1447798" y="5264637"/>
              <a:ext cx="17607910" cy="2019175"/>
              <a:chOff x="7459670" y="7086600"/>
              <a:chExt cx="17609951" cy="2019411"/>
            </a:xfrm>
          </p:grpSpPr>
          <p:sp>
            <p:nvSpPr>
              <p:cNvPr id="57" name="Rectangle 56"/>
              <p:cNvSpPr/>
              <p:nvPr/>
            </p:nvSpPr>
            <p:spPr>
              <a:xfrm>
                <a:off x="9092456" y="8305697"/>
                <a:ext cx="15977165" cy="800314"/>
              </a:xfrm>
              <a:prstGeom prst="rect">
                <a:avLst/>
              </a:prstGeom>
            </p:spPr>
            <p:txBody>
              <a:bodyPr wrap="none">
                <a:spAutoFit/>
              </a:bodyPr>
              <a:lstStyle/>
              <a:p>
                <a:pPr>
                  <a:lnSpc>
                    <a:spcPct val="100000"/>
                  </a:lnSpc>
                  <a:spcBef>
                    <a:spcPct val="0"/>
                  </a:spcBef>
                  <a:buFontTx/>
                  <a:buNone/>
                  <a:defRPr/>
                </a:pPr>
                <a:r>
                  <a:rPr lang="en-US" sz="2000" b="1"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TextBox 61"/>
                  <p:cNvSpPr txBox="1"/>
                  <p:nvPr/>
                </p:nvSpPr>
                <p:spPr>
                  <a:xfrm>
                    <a:off x="7824191" y="8816257"/>
                    <a:ext cx="776746" cy="707969"/>
                  </a:xfrm>
                  <a:prstGeom prst="rect">
                    <a:avLst/>
                  </a:prstGeom>
                  <a:noFill/>
                </p:spPr>
                <p:txBody>
                  <a:bodyPr wrap="none" rtlCol="0">
                    <a:spAutoFit/>
                  </a:bodyPr>
                  <a:lstStyle/>
                  <a:p>
                    <a:pPr algn="ctr"/>
                    <a:r>
                      <a:rPr lang="en-US" sz="17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1</a:t>
                    </a:r>
                  </a:p>
                </p:txBody>
              </p:sp>
            </p:grpSp>
          </p:grpSp>
        </p:grpSp>
        <p:grpSp>
          <p:nvGrpSpPr>
            <p:cNvPr id="63" name="Group 67"/>
            <p:cNvGrpSpPr/>
            <p:nvPr/>
          </p:nvGrpSpPr>
          <p:grpSpPr>
            <a:xfrm>
              <a:off x="1447800" y="8312387"/>
              <a:ext cx="13157633" cy="800219"/>
              <a:chOff x="7459670" y="8022780"/>
              <a:chExt cx="13159156" cy="800310"/>
            </a:xfrm>
          </p:grpSpPr>
          <p:sp>
            <p:nvSpPr>
              <p:cNvPr id="75" name="Rectangle 74"/>
              <p:cNvSpPr/>
              <p:nvPr/>
            </p:nvSpPr>
            <p:spPr>
              <a:xfrm>
                <a:off x="9092456" y="8022780"/>
                <a:ext cx="11526370" cy="800310"/>
              </a:xfrm>
              <a:prstGeom prst="rect">
                <a:avLst/>
              </a:prstGeom>
            </p:spPr>
            <p:txBody>
              <a:bodyPr wrap="none">
                <a:spAutoFit/>
              </a:bodyPr>
              <a:lstStyle/>
              <a:p>
                <a:pPr>
                  <a:lnSpc>
                    <a:spcPct val="100000"/>
                  </a:lnSpc>
                  <a:spcBef>
                    <a:spcPct val="0"/>
                  </a:spcBef>
                  <a:buNone/>
                  <a:defRPr/>
                </a:pPr>
                <a:r>
                  <a:rPr lang="en-US" sz="2000" b="1" spc="-63"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PHƯƠNG SAI VÀ ĐỘ LỆCH CHUẨN</a:t>
                </a:r>
              </a:p>
            </p:txBody>
          </p:sp>
          <p:grpSp>
            <p:nvGrpSpPr>
              <p:cNvPr id="76" name="Group 32"/>
              <p:cNvGrpSpPr/>
              <p:nvPr/>
            </p:nvGrpSpPr>
            <p:grpSpPr>
              <a:xfrm>
                <a:off x="7459670" y="8049940"/>
                <a:ext cx="1392615" cy="740387"/>
                <a:chOff x="7459669" y="7069245"/>
                <a:chExt cx="1381118" cy="740387"/>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8" name="Group 41"/>
                <p:cNvGrpSpPr/>
                <p:nvPr/>
              </p:nvGrpSpPr>
              <p:grpSpPr>
                <a:xfrm>
                  <a:off x="7469187" y="7069245"/>
                  <a:ext cx="1371600" cy="740387"/>
                  <a:chOff x="7469187" y="7069245"/>
                  <a:chExt cx="1371600" cy="740387"/>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0" name="TextBox 79"/>
                  <p:cNvSpPr txBox="1"/>
                  <p:nvPr/>
                </p:nvSpPr>
                <p:spPr>
                  <a:xfrm>
                    <a:off x="7824191" y="7101667"/>
                    <a:ext cx="776746" cy="707965"/>
                  </a:xfrm>
                  <a:prstGeom prst="rect">
                    <a:avLst/>
                  </a:prstGeom>
                  <a:noFill/>
                </p:spPr>
                <p:txBody>
                  <a:bodyPr wrap="none" rtlCol="0">
                    <a:spAutoFit/>
                  </a:bodyPr>
                  <a:lstStyle/>
                  <a:p>
                    <a:pPr algn="ctr"/>
                    <a:r>
                      <a:rPr lang="en-US" sz="17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2</a:t>
                    </a:r>
                  </a:p>
                </p:txBody>
              </p:sp>
            </p:grpSp>
          </p:grpSp>
        </p:grpSp>
        <p:grpSp>
          <p:nvGrpSpPr>
            <p:cNvPr id="83" name="Group 44"/>
            <p:cNvGrpSpPr/>
            <p:nvPr/>
          </p:nvGrpSpPr>
          <p:grpSpPr>
            <a:xfrm>
              <a:off x="1447791" y="11125197"/>
              <a:ext cx="1150634" cy="852829"/>
              <a:chOff x="7459669" y="7543800"/>
              <a:chExt cx="1141268"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7" name="TextBox 86"/>
              <p:cNvSpPr txBox="1"/>
              <p:nvPr/>
            </p:nvSpPr>
            <p:spPr>
              <a:xfrm>
                <a:off x="7824192" y="7688761"/>
                <a:ext cx="776745" cy="707967"/>
              </a:xfrm>
              <a:prstGeom prst="rect">
                <a:avLst/>
              </a:prstGeom>
              <a:noFill/>
            </p:spPr>
            <p:txBody>
              <a:bodyPr wrap="none" rtlCol="0">
                <a:spAutoFit/>
              </a:bodyPr>
              <a:lstStyle/>
              <a:p>
                <a:pPr algn="ctr"/>
                <a:r>
                  <a:rPr lang="en-US" sz="17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4</a:t>
                </a:r>
                <a:endParaRPr lang="en-US" sz="17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47" name="Group 67"/>
            <p:cNvGrpSpPr/>
            <p:nvPr/>
          </p:nvGrpSpPr>
          <p:grpSpPr>
            <a:xfrm>
              <a:off x="1447801" y="9982183"/>
              <a:ext cx="17236782" cy="1765899"/>
              <a:chOff x="7459670" y="8524495"/>
              <a:chExt cx="22285749" cy="1766106"/>
            </a:xfrm>
          </p:grpSpPr>
          <p:sp>
            <p:nvSpPr>
              <p:cNvPr id="48" name="Rectangle 47"/>
              <p:cNvSpPr/>
              <p:nvPr/>
            </p:nvSpPr>
            <p:spPr>
              <a:xfrm>
                <a:off x="9529918" y="8874664"/>
                <a:ext cx="20215501" cy="1415937"/>
              </a:xfrm>
              <a:prstGeom prst="rect">
                <a:avLst/>
              </a:prstGeom>
            </p:spPr>
            <p:txBody>
              <a:bodyPr wrap="none">
                <a:spAutoFit/>
              </a:bodyPr>
              <a:lstStyle/>
              <a:p>
                <a:pPr>
                  <a:lnSpc>
                    <a:spcPct val="100000"/>
                  </a:lnSpc>
                  <a:spcBef>
                    <a:spcPct val="0"/>
                  </a:spcBef>
                  <a:buNone/>
                  <a:defRPr/>
                </a:pPr>
                <a:r>
                  <a:rPr lang="en-US" sz="2000" b="1" spc="-63"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PHÁT HIỆN SỐ LIỆU BẤT THƯỜNG </a:t>
                </a:r>
              </a:p>
              <a:p>
                <a:pPr>
                  <a:lnSpc>
                    <a:spcPct val="100000"/>
                  </a:lnSpc>
                  <a:spcBef>
                    <a:spcPct val="0"/>
                  </a:spcBef>
                  <a:buNone/>
                  <a:defRPr/>
                </a:pPr>
                <a:r>
                  <a:rPr lang="en-US" sz="2000" b="1" spc="-63" dirty="0">
                    <a:solidFill>
                      <a:srgbClr val="242452"/>
                    </a:solidFill>
                    <a:latin typeface="Times New Roman" panose="02020603050405020304" pitchFamily="18" charset="0"/>
                    <a:ea typeface="Tahoma" panose="020B0604030504040204" pitchFamily="34" charset="0"/>
                    <a:cs typeface="Times New Roman" panose="02020603050405020304" pitchFamily="18"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3" name="TextBox 52"/>
                  <p:cNvSpPr txBox="1"/>
                  <p:nvPr/>
                </p:nvSpPr>
                <p:spPr>
                  <a:xfrm>
                    <a:off x="7930911" y="7934206"/>
                    <a:ext cx="1004151" cy="707968"/>
                  </a:xfrm>
                  <a:prstGeom prst="rect">
                    <a:avLst/>
                  </a:prstGeom>
                  <a:noFill/>
                </p:spPr>
                <p:txBody>
                  <a:bodyPr wrap="none" rtlCol="0">
                    <a:spAutoFit/>
                  </a:bodyPr>
                  <a:lstStyle/>
                  <a:p>
                    <a:pPr algn="ctr"/>
                    <a:r>
                      <a:rPr lang="en-US" sz="17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253232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00B046D-482D-490F-B9B9-23CA39E737E0}"/>
              </a:ext>
            </a:extLst>
          </p:cNvPr>
          <p:cNvSpPr txBox="1">
            <a:spLocks/>
          </p:cNvSpPr>
          <p:nvPr/>
        </p:nvSpPr>
        <p:spPr>
          <a:xfrm>
            <a:off x="152276" y="774699"/>
            <a:ext cx="8846693" cy="5617205"/>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50000"/>
              </a:lnSpc>
            </a:pPr>
            <a:r>
              <a:rPr lang="en-US" sz="25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cổ</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động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câu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lạc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bộ</a:t>
            </a:r>
            <a:r>
              <a:rPr lang="en-US" sz="2500" b="1" dirty="0">
                <a:latin typeface="Times New Roman" panose="02020603050405020304" pitchFamily="18" charset="0"/>
                <a:ea typeface="Tahoma" panose="020B0604030504040204" pitchFamily="34" charset="0"/>
                <a:cs typeface="Times New Roman" panose="02020603050405020304" pitchFamily="18" charset="0"/>
              </a:rPr>
              <a:t> Everton, Anh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đã</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thống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kê</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mà</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hai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câu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lạc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bộ</a:t>
            </a:r>
            <a:r>
              <a:rPr lang="en-US" sz="2500" b="1" dirty="0">
                <a:latin typeface="Times New Roman" panose="02020603050405020304" pitchFamily="18" charset="0"/>
                <a:ea typeface="Tahoma" panose="020B0604030504040204" pitchFamily="34" charset="0"/>
                <a:cs typeface="Times New Roman" panose="02020603050405020304" pitchFamily="18" charset="0"/>
              </a:rPr>
              <a:t> Leicester City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2500" b="1" dirty="0">
                <a:latin typeface="Times New Roman" panose="02020603050405020304" pitchFamily="18" charset="0"/>
                <a:ea typeface="Tahoma" panose="020B0604030504040204" pitchFamily="34" charset="0"/>
                <a:cs typeface="Times New Roman" panose="02020603050405020304" pitchFamily="18" charset="0"/>
              </a:rPr>
              <a:t> Everton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đạt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năm</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mùa</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Ngoại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hạng</a:t>
            </a:r>
            <a:r>
              <a:rPr lang="en-US" sz="2500" b="1" dirty="0">
                <a:latin typeface="Times New Roman" panose="02020603050405020304" pitchFamily="18" charset="0"/>
                <a:ea typeface="Tahoma" panose="020B0604030504040204" pitchFamily="34" charset="0"/>
                <a:cs typeface="Times New Roman" panose="02020603050405020304" pitchFamily="18" charset="0"/>
              </a:rPr>
              <a:t> Anh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gần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đây</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từ</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mùa</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2014 – 2015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mùa</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2018 – 2019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như</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sau</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p>
          <a:p>
            <a:pPr>
              <a:lnSpc>
                <a:spcPct val="150000"/>
              </a:lnSpc>
            </a:pP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Leicester City:</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p>
          <a:p>
            <a:pPr>
              <a:lnSpc>
                <a:spcPct val="150000"/>
              </a:lnSpc>
            </a:pPr>
            <a:r>
              <a:rPr lang="en-US" sz="2500" b="1" dirty="0">
                <a:latin typeface="Times New Roman" panose="02020603050405020304" pitchFamily="18" charset="0"/>
                <a:ea typeface="Tahoma" panose="020B0604030504040204" pitchFamily="34" charset="0"/>
                <a:cs typeface="Times New Roman" panose="02020603050405020304" pitchFamily="18" charset="0"/>
              </a:rPr>
              <a:t>41	81	44	47	52</a:t>
            </a:r>
          </a:p>
          <a:p>
            <a:pPr>
              <a:lnSpc>
                <a:spcPct val="150000"/>
              </a:lnSpc>
            </a:pPr>
            <a:r>
              <a:rPr lang="en-US" sz="2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Everton: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p>
          <a:p>
            <a:pPr>
              <a:lnSpc>
                <a:spcPct val="150000"/>
              </a:lnSpc>
            </a:pPr>
            <a:r>
              <a:rPr lang="en-US" sz="2500" b="1" dirty="0">
                <a:latin typeface="Times New Roman" panose="02020603050405020304" pitchFamily="18" charset="0"/>
                <a:ea typeface="Tahoma" panose="020B0604030504040204" pitchFamily="34" charset="0"/>
                <a:cs typeface="Times New Roman" panose="02020603050405020304" pitchFamily="18" charset="0"/>
              </a:rPr>
              <a:t>47	47	61	49	54.</a:t>
            </a:r>
          </a:p>
          <a:p>
            <a:pPr>
              <a:lnSpc>
                <a:spcPct val="150000"/>
              </a:lnSpc>
            </a:pPr>
            <a:r>
              <a:rPr lang="en-US" sz="2500" b="1" dirty="0" err="1">
                <a:latin typeface="Times New Roman" panose="02020603050405020304" pitchFamily="18" charset="0"/>
                <a:ea typeface="Tahoma" panose="020B0604030504040204" pitchFamily="34" charset="0"/>
                <a:cs typeface="Times New Roman" panose="02020603050405020304" pitchFamily="18" charset="0"/>
              </a:rPr>
              <a:t>Cổ</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động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đó</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cho</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rằng</a:t>
            </a:r>
            <a:r>
              <a:rPr lang="en-US" sz="2500" b="1" dirty="0">
                <a:latin typeface="Times New Roman" panose="02020603050405020304" pitchFamily="18" charset="0"/>
                <a:ea typeface="Tahoma" panose="020B0604030504040204" pitchFamily="34" charset="0"/>
                <a:cs typeface="Times New Roman" panose="02020603050405020304" pitchFamily="18" charset="0"/>
              </a:rPr>
              <a:t>, Everton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đấu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ổn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hơn</a:t>
            </a:r>
            <a:r>
              <a:rPr lang="en-US" sz="2500" b="1" dirty="0">
                <a:latin typeface="Times New Roman" panose="02020603050405020304" pitchFamily="18" charset="0"/>
                <a:ea typeface="Tahoma" panose="020B0604030504040204" pitchFamily="34" charset="0"/>
                <a:cs typeface="Times New Roman" panose="02020603050405020304" pitchFamily="18" charset="0"/>
              </a:rPr>
              <a:t> Leicester City.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Em</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có</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đồng</a:t>
            </a:r>
            <a:r>
              <a:rPr lang="en-US" sz="2500" b="1" dirty="0">
                <a:latin typeface="Times New Roman" panose="02020603050405020304" pitchFamily="18" charset="0"/>
                <a:ea typeface="Tahoma" panose="020B0604030504040204" pitchFamily="34" charset="0"/>
                <a:cs typeface="Times New Roman" panose="02020603050405020304" pitchFamily="18" charset="0"/>
              </a:rPr>
              <a:t> ý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với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nhận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này</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Vì</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sao</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p>
        </p:txBody>
      </p:sp>
      <p:grpSp>
        <p:nvGrpSpPr>
          <p:cNvPr id="21" name="Group 20">
            <a:extLst>
              <a:ext uri="{FF2B5EF4-FFF2-40B4-BE49-F238E27FC236}">
                <a16:creationId xmlns:a16="http://schemas.microsoft.com/office/drawing/2014/main" id="{6971CD54-E775-423D-A42C-CD545DBE24B6}"/>
              </a:ext>
            </a:extLst>
          </p:cNvPr>
          <p:cNvGrpSpPr/>
          <p:nvPr/>
        </p:nvGrpSpPr>
        <p:grpSpPr>
          <a:xfrm>
            <a:off x="152276" y="304800"/>
            <a:ext cx="1981325" cy="469899"/>
            <a:chOff x="0" y="25018"/>
            <a:chExt cx="1607262" cy="436887"/>
          </a:xfrm>
        </p:grpSpPr>
        <p:sp>
          <p:nvSpPr>
            <p:cNvPr id="22" name="TextBox 321">
              <a:extLst>
                <a:ext uri="{FF2B5EF4-FFF2-40B4-BE49-F238E27FC236}">
                  <a16:creationId xmlns:a16="http://schemas.microsoft.com/office/drawing/2014/main" id="{0FFD3E8A-1A12-4CD8-A5B0-2AB8E9467F6F}"/>
                </a:ext>
              </a:extLst>
            </p:cNvPr>
            <p:cNvSpPr txBox="1"/>
            <p:nvPr/>
          </p:nvSpPr>
          <p:spPr>
            <a:xfrm>
              <a:off x="516524" y="25018"/>
              <a:ext cx="1090738" cy="436887"/>
            </a:xfrm>
            <a:prstGeom prst="rect">
              <a:avLst/>
            </a:prstGeom>
            <a:noFill/>
          </p:spPr>
          <p:txBody>
            <a:bodyPr wrap="square" rtlCol="0">
              <a:noAutofit/>
            </a:bodyPr>
            <a:lstStyle/>
            <a:p>
              <a:pPr defTabSz="914457">
                <a:lnSpc>
                  <a:spcPct val="107000"/>
                </a:lnSpc>
                <a:spcAft>
                  <a:spcPts val="336"/>
                </a:spcAft>
                <a:defRPr/>
              </a:pPr>
              <a:r>
                <a:rPr lang="en-US" sz="3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HĐ1: </a:t>
              </a:r>
              <a:endParaRPr lang="en-US" sz="3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7">
                    <a:lnSpc>
                      <a:spcPct val="107000"/>
                    </a:lnSpc>
                    <a:spcAft>
                      <a:spcPts val="336"/>
                    </a:spcAft>
                    <a:defRPr/>
                  </a:pPr>
                  <a:r>
                    <a:rPr lang="en-US" sz="5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7">
                    <a:lnSpc>
                      <a:spcPct val="107000"/>
                    </a:lnSpc>
                    <a:spcAft>
                      <a:spcPts val="336"/>
                    </a:spcAft>
                    <a:defRPr/>
                  </a:pPr>
                  <a:r>
                    <a:rPr lang="en-US" sz="5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7">
                    <a:lnSpc>
                      <a:spcPct val="107000"/>
                    </a:lnSpc>
                    <a:spcAft>
                      <a:spcPts val="336"/>
                    </a:spcAft>
                    <a:defRPr/>
                  </a:pPr>
                  <a:r>
                    <a:rPr lang="en-US" sz="5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7">
                  <a:lnSpc>
                    <a:spcPct val="107000"/>
                  </a:lnSpc>
                  <a:spcAft>
                    <a:spcPts val="336"/>
                  </a:spcAft>
                  <a:defRPr/>
                </a:pPr>
                <a:r>
                  <a:rPr lang="en-US" sz="5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7">
                  <a:lnSpc>
                    <a:spcPct val="107000"/>
                  </a:lnSpc>
                  <a:spcAft>
                    <a:spcPts val="336"/>
                  </a:spcAft>
                  <a:defRPr/>
                </a:pPr>
                <a:r>
                  <a:rPr lang="en-US" sz="5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p:grpSp>
      </p:grpSp>
      <p:pic>
        <p:nvPicPr>
          <p:cNvPr id="2" name="Dong-ho-dem-nguoc-3-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69" y="6381840"/>
            <a:ext cx="609600" cy="609600"/>
          </a:xfrm>
          <a:prstGeom prst="rect">
            <a:avLst/>
          </a:prstGeom>
        </p:spPr>
      </p:pic>
    </p:spTree>
    <p:extLst>
      <p:ext uri="{BB962C8B-B14F-4D97-AF65-F5344CB8AC3E}">
        <p14:creationId xmlns:p14="http://schemas.microsoft.com/office/powerpoint/2010/main" val="713401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4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92140" y="453798"/>
            <a:ext cx="8899460" cy="6251801"/>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000" dirty="0">
              <a:latin typeface="Times New Roman" panose="02020603050405020304" pitchFamily="18" charset="0"/>
              <a:cs typeface="Times New Roman" panose="02020603050405020304" pitchFamily="18" charset="0"/>
            </a:endParaRPr>
          </a:p>
          <a:p>
            <a:pPr>
              <a:lnSpc>
                <a:spcPct val="100000"/>
              </a:lnSpc>
            </a:pPr>
            <a:r>
              <a:rPr lang="en-US" sz="3000" b="1" dirty="0" err="1">
                <a:latin typeface="Times New Roman" panose="02020603050405020304" pitchFamily="18" charset="0"/>
                <a:ea typeface="Tahoma" panose="020B0604030504040204" pitchFamily="34" charset="0"/>
                <a:cs typeface="Times New Roman" panose="02020603050405020304" pitchFamily="18" charset="0"/>
              </a:rPr>
              <a:t>Xác</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khoảng</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cách</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giữa</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cao</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nhất</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thấp</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nhất</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3000" b="1" dirty="0">
                <a:latin typeface="Times New Roman" panose="02020603050405020304" pitchFamily="18" charset="0"/>
                <a:ea typeface="Tahoma" panose="020B0604030504040204" pitchFamily="34" charset="0"/>
                <a:cs typeface="Times New Roman" panose="02020603050405020304" pitchFamily="18" charset="0"/>
              </a:rPr>
              <a:t> 2 c</a:t>
            </a:r>
            <a:r>
              <a:rPr lang="vi-VN" sz="3000" b="1" dirty="0">
                <a:latin typeface="Times New Roman" panose="02020603050405020304" pitchFamily="18" charset="0"/>
                <a:ea typeface="Tahoma" panose="020B0604030504040204" pitchFamily="34" charset="0"/>
                <a:cs typeface="Times New Roman" panose="02020603050405020304" pitchFamily="18" charset="0"/>
              </a:rPr>
              <a:t>âu lạc bộ </a:t>
            </a:r>
            <a:r>
              <a:rPr lang="vi-VN" sz="3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Leicester City </a:t>
            </a:r>
            <a:r>
              <a:rPr lang="en-US" sz="3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và</a:t>
            </a:r>
            <a:r>
              <a:rPr lang="en-US" sz="3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3000" b="1" dirty="0">
                <a:latin typeface="Times New Roman" panose="02020603050405020304" pitchFamily="18" charset="0"/>
                <a:ea typeface="Tahoma" panose="020B0604030504040204" pitchFamily="34" charset="0"/>
                <a:cs typeface="Times New Roman" panose="02020603050405020304" pitchFamily="18" charset="0"/>
              </a:rPr>
              <a:t>Everton</a:t>
            </a:r>
            <a:r>
              <a:rPr lang="en-US" sz="3000" b="1" dirty="0">
                <a:latin typeface="Times New Roman" panose="02020603050405020304" pitchFamily="18" charset="0"/>
                <a:ea typeface="Tahoma" panose="020B0604030504040204" pitchFamily="34"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2139895"/>
              </p:ext>
            </p:extLst>
          </p:nvPr>
        </p:nvGraphicFramePr>
        <p:xfrm>
          <a:off x="457200" y="2743200"/>
          <a:ext cx="8001000" cy="2560320"/>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370840">
                <a:tc>
                  <a:txBody>
                    <a:bodyPr/>
                    <a:lstStyle/>
                    <a:p>
                      <a:r>
                        <a:rPr lang="en-US" sz="2500" dirty="0" err="1">
                          <a:latin typeface="Times New Roman" panose="02020603050405020304" pitchFamily="18" charset="0"/>
                          <a:cs typeface="Times New Roman" panose="02020603050405020304" pitchFamily="18" charset="0"/>
                        </a:rPr>
                        <a:t>Câu</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lạc</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bộ</a:t>
                      </a:r>
                      <a:endParaRPr lang="en-US" sz="25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err="1">
                          <a:latin typeface="Times New Roman" panose="02020603050405020304" pitchFamily="18" charset="0"/>
                          <a:cs typeface="Times New Roman" panose="02020603050405020304" pitchFamily="18" charset="0"/>
                        </a:rPr>
                        <a:t>Điểm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nhất</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err="1">
                          <a:latin typeface="Times New Roman" panose="02020603050405020304" pitchFamily="18" charset="0"/>
                          <a:cs typeface="Times New Roman" panose="02020603050405020304" pitchFamily="18" charset="0"/>
                        </a:rPr>
                        <a:t>Điểm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thấp</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nhất</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err="1">
                          <a:latin typeface="Times New Roman" panose="02020603050405020304" pitchFamily="18" charset="0"/>
                          <a:cs typeface="Times New Roman" panose="02020603050405020304" pitchFamily="18" charset="0"/>
                        </a:rPr>
                        <a:t>Khoảng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baseline="0"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Leicester City </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US" sz="2500" dirty="0">
                          <a:latin typeface="Times New Roman" panose="02020603050405020304" pitchFamily="18" charset="0"/>
                          <a:cs typeface="Times New Roman" panose="02020603050405020304" pitchFamily="18" charset="0"/>
                        </a:rPr>
                        <a:t>81</a:t>
                      </a:r>
                    </a:p>
                  </a:txBody>
                  <a:tcPr/>
                </a:tc>
                <a:tc>
                  <a:txBody>
                    <a:bodyPr/>
                    <a:lstStyle/>
                    <a:p>
                      <a:r>
                        <a:rPr lang="en-US" sz="2500" dirty="0">
                          <a:latin typeface="Times New Roman" panose="02020603050405020304" pitchFamily="18" charset="0"/>
                          <a:cs typeface="Times New Roman" panose="02020603050405020304" pitchFamily="18" charset="0"/>
                        </a:rPr>
                        <a:t>41</a:t>
                      </a:r>
                    </a:p>
                  </a:txBody>
                  <a:tcPr/>
                </a:tc>
                <a:tc>
                  <a:txBody>
                    <a:bodyPr/>
                    <a:lstStyle/>
                    <a:p>
                      <a:r>
                        <a:rPr lang="en-US" sz="2500" dirty="0">
                          <a:latin typeface="Times New Roman" panose="02020603050405020304" pitchFamily="18" charset="0"/>
                          <a:cs typeface="Times New Roman" panose="02020603050405020304" pitchFamily="18" charset="0"/>
                        </a:rPr>
                        <a:t>40</a:t>
                      </a:r>
                    </a:p>
                  </a:txBody>
                  <a:tcPr/>
                </a:tc>
                <a:extLst>
                  <a:ext uri="{0D108BD9-81ED-4DB2-BD59-A6C34878D82A}">
                    <a16:rowId xmlns:a16="http://schemas.microsoft.com/office/drawing/2014/main" val="10001"/>
                  </a:ext>
                </a:extLst>
              </a:tr>
              <a:tr h="370840">
                <a:tc>
                  <a:txBody>
                    <a:bodyPr/>
                    <a:lstStyle/>
                    <a:p>
                      <a:r>
                        <a:rPr lang="vi-VN" sz="2500" b="1" dirty="0">
                          <a:latin typeface="Times New Roman" panose="02020603050405020304" pitchFamily="18" charset="0"/>
                          <a:ea typeface="Tahoma" panose="020B0604030504040204" pitchFamily="34" charset="0"/>
                          <a:cs typeface="Times New Roman" panose="02020603050405020304" pitchFamily="18" charset="0"/>
                        </a:rPr>
                        <a:t>Everton</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US" sz="2500" dirty="0">
                          <a:latin typeface="Times New Roman" panose="02020603050405020304" pitchFamily="18" charset="0"/>
                          <a:cs typeface="Times New Roman" panose="02020603050405020304" pitchFamily="18" charset="0"/>
                        </a:rPr>
                        <a:t>61</a:t>
                      </a:r>
                    </a:p>
                  </a:txBody>
                  <a:tcPr/>
                </a:tc>
                <a:tc>
                  <a:txBody>
                    <a:bodyPr/>
                    <a:lstStyle/>
                    <a:p>
                      <a:r>
                        <a:rPr lang="en-US" sz="2500" dirty="0">
                          <a:latin typeface="Times New Roman" panose="02020603050405020304" pitchFamily="18" charset="0"/>
                          <a:cs typeface="Times New Roman" panose="02020603050405020304" pitchFamily="18" charset="0"/>
                        </a:rPr>
                        <a:t>47</a:t>
                      </a:r>
                    </a:p>
                  </a:txBody>
                  <a:tcPr/>
                </a:tc>
                <a:tc>
                  <a:txBody>
                    <a:bodyPr/>
                    <a:lstStyle/>
                    <a:p>
                      <a:r>
                        <a:rPr lang="en-US" sz="2500" dirty="0">
                          <a:latin typeface="Times New Roman" panose="02020603050405020304" pitchFamily="18" charset="0"/>
                          <a:cs typeface="Times New Roman" panose="02020603050405020304" pitchFamily="18" charset="0"/>
                        </a:rPr>
                        <a:t>14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1137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14325" y="939800"/>
            <a:ext cx="8686800" cy="733019"/>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indent="-457200" defTabSz="768096">
              <a:buAutoNum type="arabicPeriod"/>
              <a:defRPr/>
            </a:pPr>
            <a:r>
              <a:rPr lang="en-US" sz="2300" b="1" dirty="0">
                <a:solidFill>
                  <a:prstClr val="black"/>
                </a:solidFill>
              </a:rPr>
              <a:t>KHOẢNG BIẾN THIÊN VÀ KHOẢNG TỨ PHÂN VỊ</a:t>
            </a:r>
          </a:p>
          <a:p>
            <a:pPr defTabSz="768096">
              <a:defRPr/>
            </a:pPr>
            <a:r>
              <a:rPr lang="en-US" sz="2300" b="1" dirty="0">
                <a:solidFill>
                  <a:prstClr val="black"/>
                </a:solidFill>
                <a:latin typeface="Times New Roman" panose="02020603050405020304" pitchFamily="18" charset="0"/>
                <a:cs typeface="Times New Roman" panose="02020603050405020304" pitchFamily="18" charset="0"/>
              </a:rPr>
              <a:t>a, </a:t>
            </a:r>
            <a:r>
              <a:rPr lang="en-US" sz="2300" b="1" dirty="0" err="1">
                <a:solidFill>
                  <a:prstClr val="black"/>
                </a:solidFill>
                <a:latin typeface="Times New Roman" panose="02020603050405020304" pitchFamily="18" charset="0"/>
                <a:cs typeface="Times New Roman" panose="02020603050405020304" pitchFamily="18" charset="0"/>
              </a:rPr>
              <a:t>Khoảng</a:t>
            </a:r>
            <a:r>
              <a:rPr lang="en-US" sz="2300" b="1" dirty="0">
                <a:solidFill>
                  <a:prstClr val="black"/>
                </a:solidFill>
                <a:latin typeface="Times New Roman" panose="02020603050405020304" pitchFamily="18" charset="0"/>
                <a:cs typeface="Times New Roman" panose="02020603050405020304" pitchFamily="18" charset="0"/>
              </a:rPr>
              <a:t> </a:t>
            </a:r>
            <a:r>
              <a:rPr lang="en-US" sz="2300" b="1" dirty="0" err="1">
                <a:solidFill>
                  <a:prstClr val="black"/>
                </a:solidFill>
                <a:latin typeface="Times New Roman" panose="02020603050405020304" pitchFamily="18" charset="0"/>
                <a:cs typeface="Times New Roman" panose="02020603050405020304" pitchFamily="18" charset="0"/>
              </a:rPr>
              <a:t>biến</a:t>
            </a:r>
            <a:r>
              <a:rPr lang="en-US" sz="2300" b="1" dirty="0">
                <a:solidFill>
                  <a:prstClr val="black"/>
                </a:solidFill>
                <a:latin typeface="Times New Roman" panose="02020603050405020304" pitchFamily="18" charset="0"/>
                <a:cs typeface="Times New Roman" panose="02020603050405020304" pitchFamily="18" charset="0"/>
              </a:rPr>
              <a:t> </a:t>
            </a:r>
            <a:r>
              <a:rPr lang="en-US" sz="2300" b="1" dirty="0" err="1">
                <a:solidFill>
                  <a:prstClr val="black"/>
                </a:solidFill>
                <a:latin typeface="Times New Roman" panose="02020603050405020304" pitchFamily="18" charset="0"/>
                <a:cs typeface="Times New Roman" panose="02020603050405020304" pitchFamily="18" charset="0"/>
              </a:rPr>
              <a:t>thiên</a:t>
            </a:r>
            <a:endParaRPr lang="en-US" sz="2300" dirty="0">
              <a:solidFill>
                <a:prstClr val="black"/>
              </a:solidFill>
              <a:latin typeface="Times New Roman" panose="02020603050405020304" pitchFamily="18" charset="0"/>
              <a:cs typeface="Times New Roman" panose="02020603050405020304" pitchFamily="18" charset="0"/>
            </a:endParaRPr>
          </a:p>
          <a:p>
            <a:pPr defTabSz="768096">
              <a:defRPr/>
            </a:pPr>
            <a:endParaRPr lang="en-US" sz="2300" dirty="0">
              <a:solidFill>
                <a:prstClr val="black"/>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54432" y="1672820"/>
            <a:ext cx="8789543" cy="5113338"/>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solidFill>
                <a:prstClr val="black"/>
              </a:solidFill>
            </a:endParaRPr>
          </a:p>
          <a:p>
            <a:pPr lvl="0"/>
            <a:endParaRPr lang="en-US" sz="2000" dirty="0">
              <a:solidFill>
                <a:prstClr val="black"/>
              </a:solidFill>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342270" y="1759800"/>
            <a:ext cx="1715130" cy="45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38405" tIns="19202" rIns="38405" bIns="19202"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468399" y="1783697"/>
            <a:ext cx="2046201" cy="346556"/>
          </a:xfrm>
          <a:prstGeom prst="rect">
            <a:avLst/>
          </a:prstGeom>
          <a:noFill/>
        </p:spPr>
        <p:txBody>
          <a:bodyPr wrap="square" lIns="38405" tIns="19202" rIns="38405" bIns="19202" rtlCol="0">
            <a:spAutoFit/>
          </a:bodyPr>
          <a:lstStyle/>
          <a:p>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342900" y="4125805"/>
            <a:ext cx="8400420" cy="197019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400681" y="3848100"/>
            <a:ext cx="1405179" cy="381389"/>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38405" tIns="19202" rIns="38405" bIns="19202"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537576" y="3848100"/>
            <a:ext cx="1405180" cy="346556"/>
          </a:xfrm>
          <a:prstGeom prst="rect">
            <a:avLst/>
          </a:prstGeom>
          <a:noFill/>
        </p:spPr>
        <p:txBody>
          <a:bodyPr wrap="square" lIns="38405" tIns="19202" rIns="38405" bIns="19202" rtlCol="0">
            <a:spAutoFit/>
          </a:bodyPr>
          <a:lstStyle/>
          <a:p>
            <a:r>
              <a:rPr lang="en-US" sz="2000" b="1" dirty="0">
                <a:solidFill>
                  <a:schemeClr val="bg1"/>
                </a:solidFill>
                <a:latin typeface="Tahoma" pitchFamily="34" charset="0"/>
                <a:ea typeface="Tahoma" pitchFamily="34" charset="0"/>
                <a:cs typeface="Tahoma" pitchFamily="34" charset="0"/>
              </a:rPr>
              <a:t>Ý </a:t>
            </a:r>
            <a:r>
              <a:rPr lang="en-US" sz="2000" b="1" dirty="0" err="1">
                <a:solidFill>
                  <a:schemeClr val="bg1"/>
                </a:solidFill>
                <a:latin typeface="Tahoma" pitchFamily="34" charset="0"/>
                <a:ea typeface="Tahoma" pitchFamily="34" charset="0"/>
                <a:cs typeface="Tahoma" pitchFamily="34" charset="0"/>
              </a:rPr>
              <a:t>nghĩa</a:t>
            </a:r>
            <a:r>
              <a:rPr lang="en-US" sz="20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772155" y="4401487"/>
            <a:ext cx="7543170" cy="1700772"/>
          </a:xfrm>
          <a:prstGeom prst="rect">
            <a:avLst/>
          </a:prstGeom>
          <a:noFill/>
        </p:spPr>
        <p:txBody>
          <a:bodyPr wrap="square" lIns="38405" tIns="19202" rIns="38405" bIns="19202" rtlCol="0">
            <a:spAutoFit/>
          </a:bodyPr>
          <a:lstStyle/>
          <a:p>
            <a:pPr>
              <a:lnSpc>
                <a:spcPct val="150000"/>
              </a:lnSpc>
            </a:pP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thiên</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dùng</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để</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đo</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độ</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phân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tán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của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mẫu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số</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liệu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thiên</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càng</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lớn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thì</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mẫu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số</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liệu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càng</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phân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tán</a:t>
            </a:r>
            <a:r>
              <a:rPr lang="en-US" sz="2000"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id="{39FFFAB5-1DDC-4499-8F72-12ABEC832C7A}"/>
              </a:ext>
            </a:extLst>
          </p:cNvPr>
          <p:cNvSpPr/>
          <p:nvPr/>
        </p:nvSpPr>
        <p:spPr>
          <a:xfrm>
            <a:off x="314325" y="2209801"/>
            <a:ext cx="8400420" cy="148502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537577" y="2424823"/>
            <a:ext cx="7777748" cy="962109"/>
          </a:xfrm>
          <a:prstGeom prst="rect">
            <a:avLst/>
          </a:prstGeom>
          <a:noFill/>
        </p:spPr>
        <p:txBody>
          <a:bodyPr wrap="square" lIns="38405" tIns="19202" rIns="38405" bIns="19202" rtlCol="0">
            <a:spAutoFit/>
          </a:bodyPr>
          <a:lstStyle/>
          <a:p>
            <a:pPr>
              <a:lnSpc>
                <a:spcPct val="150000"/>
              </a:lnSpc>
            </a:pP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thiên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kí</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hiệu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là</a:t>
            </a:r>
            <a:r>
              <a:rPr lang="en-US" sz="2000" b="1" dirty="0">
                <a:latin typeface="Tahoma" panose="020B0604030504040204" pitchFamily="34" charset="0"/>
                <a:ea typeface="Tahoma" panose="020B0604030504040204" pitchFamily="34" charset="0"/>
                <a:cs typeface="Tahoma" panose="020B0604030504040204" pitchFamily="34" charset="0"/>
              </a:rPr>
              <a:t> R, </a:t>
            </a:r>
            <a:r>
              <a:rPr lang="en-US" sz="2000" b="1" dirty="0" err="1">
                <a:latin typeface="Tahoma" panose="020B0604030504040204" pitchFamily="34" charset="0"/>
                <a:ea typeface="Tahoma" panose="020B0604030504040204" pitchFamily="34" charset="0"/>
                <a:cs typeface="Tahoma" panose="020B0604030504040204" pitchFamily="34" charset="0"/>
              </a:rPr>
              <a:t>là</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hiệu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số</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giữa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giá</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trị</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lớn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nhất</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và</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giá</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trị</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nhỏ</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nhất</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trong</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mẫu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số</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liệu</a:t>
            </a:r>
            <a:r>
              <a:rPr lang="en-US" sz="20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965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533400"/>
            <a:ext cx="9144000" cy="1600200"/>
          </a:xfrm>
          <a:prstGeom prst="rect">
            <a:avLst/>
          </a:prstGeom>
          <a:solidFill>
            <a:schemeClr val="bg1">
              <a:lumMod val="95000"/>
            </a:schemeClr>
          </a:solidFill>
          <a:ln>
            <a:solidFill>
              <a:schemeClr val="tx2">
                <a:lumMod val="20000"/>
                <a:lumOff val="80000"/>
              </a:schemeClr>
            </a:solidFill>
          </a:ln>
        </p:spPr>
        <p:txBody>
          <a:bodyPr lIns="38405" tIns="19202" rIns="38405" bIns="19202"/>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Mẫu số liệu sau cho biết chiều cao (đơn vị cm) của các bạn trong tổ:</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p>
          <a:p>
            <a:pPr algn="ctr">
              <a:lnSpc>
                <a:spcPct val="100000"/>
              </a:lnSpc>
            </a:pP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163</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159</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172</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167</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165</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168</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170</a:t>
            </a:r>
            <a:r>
              <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161</a:t>
            </a:r>
          </a:p>
          <a:p>
            <a:pPr>
              <a:lnSpc>
                <a:spcPct val="100000"/>
              </a:lnSpc>
            </a:pP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25520" y="529865"/>
            <a:ext cx="2641480" cy="775199"/>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5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a:lnSpc>
                  <a:spcPct val="107000"/>
                </a:lnSpc>
                <a:spcAft>
                  <a:spcPts val="336"/>
                </a:spcAft>
              </a:pP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Luyện</a:t>
              </a:r>
              <a:r>
                <a:rPr lang="en-US" sz="25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tập</a:t>
              </a:r>
              <a:r>
                <a:rPr lang="en-US" sz="25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1</a:t>
              </a:r>
              <a:r>
                <a:rPr lang="en-US" sz="25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5520" y="2192029"/>
                <a:ext cx="8912413" cy="4307850"/>
              </a:xfrm>
              <a:prstGeom prst="rect">
                <a:avLst/>
              </a:prstGeom>
              <a:solidFill>
                <a:srgbClr val="D6F7FE"/>
              </a:solidFill>
              <a:ln>
                <a:solidFill>
                  <a:srgbClr val="00B0F0"/>
                </a:solidFill>
              </a:ln>
            </p:spPr>
            <p:txBody>
              <a:bodyPr lIns="38405" tIns="19202" rIns="38405" bIns="19202"/>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defRPr/>
                </a:pPr>
                <a:endParaRPr lang="en-US" sz="3000" dirty="0">
                  <a:solidFill>
                    <a:prstClr val="black"/>
                  </a:solidFill>
                  <a:latin typeface="Times New Roman" panose="02020603050405020304" pitchFamily="18" charset="0"/>
                  <a:cs typeface="Times New Roman" panose="02020603050405020304" pitchFamily="18" charset="0"/>
                </a:endParaRPr>
              </a:p>
              <a:p>
                <a:pPr marL="0" indent="0">
                  <a:buNone/>
                  <a:defRPr/>
                </a:pPr>
                <a:r>
                  <a:rPr lang="vi-VN" sz="3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Chiều cao thấp nhất, cao nhất tương ứng là</a:t>
                </a:r>
                <a:r>
                  <a:rPr lang="en-US" sz="3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sz="3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Do đó, khoảng biến thiên là: </a:t>
                </a:r>
                <a14:m>
                  <m:oMath xmlns:m="http://schemas.openxmlformats.org/officeDocument/2006/math">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sz="30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sz="3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None/>
                  <a:defRPr/>
                </a:pPr>
                <a:endParaRPr lang="vi-VN" sz="3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5" name="Content Placeholder 2">
                <a:extLst>
                  <a:ext uri="{FF2B5EF4-FFF2-40B4-BE49-F238E27FC236}">
                    <a16:creationId xmlns:a16="http://schemas.microsoft.com/office/drawing/2014/main" xmlns:a14="http://schemas.microsoft.com/office/drawing/2010/main" xmlns="" id="{A6517AA6-80AB-4FB4-BD62-94FB3E3EEC1D}"/>
                  </a:ext>
                </a:extLst>
              </p:cNvPr>
              <p:cNvSpPr txBox="1">
                <a:spLocks noRot="1" noChangeAspect="1" noMove="1" noResize="1" noEditPoints="1" noAdjustHandles="1" noChangeArrowheads="1" noChangeShapeType="1" noTextEdit="1"/>
              </p:cNvSpPr>
              <p:nvPr/>
            </p:nvSpPr>
            <p:spPr>
              <a:xfrm>
                <a:off x="25520" y="2192029"/>
                <a:ext cx="8912413" cy="4307850"/>
              </a:xfrm>
              <a:prstGeom prst="rect">
                <a:avLst/>
              </a:prstGeom>
              <a:blipFill rotWithShape="1">
                <a:blip r:embed="rId3"/>
                <a:stretch>
                  <a:fillRect l="-2117" r="-2527"/>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97388" y="2401721"/>
            <a:ext cx="2036212" cy="798679"/>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336"/>
                  </a:spcAft>
                </a:pPr>
                <a:r>
                  <a:rPr lang="en-US" sz="5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gn="ctr">
                  <a:lnSpc>
                    <a:spcPct val="107000"/>
                  </a:lnSpc>
                  <a:spcAft>
                    <a:spcPts val="336"/>
                  </a:spcAft>
                </a:pPr>
                <a:r>
                  <a:rPr lang="en-US" sz="500">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a:lnSpc>
                  <a:spcPct val="107000"/>
                </a:lnSpc>
                <a:spcAft>
                  <a:spcPts val="336"/>
                </a:spcAft>
              </a:pPr>
              <a:r>
                <a:rPr lang="en-US" sz="20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Lời</a:t>
              </a:r>
              <a:r>
                <a:rPr lang="en-US" sz="20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Giải</a:t>
              </a:r>
              <a:r>
                <a:rPr lang="en-US" sz="5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5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57150" y="3859312"/>
            <a:ext cx="1695450" cy="41549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defTabSz="914457">
              <a:defRPr/>
            </a:pPr>
            <a:endParaRPr lang="en-US" sz="2500" dirty="0">
              <a:solidFill>
                <a:prstClr val="white"/>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190665" y="3879120"/>
            <a:ext cx="1371600" cy="346556"/>
          </a:xfrm>
          <a:prstGeom prst="rect">
            <a:avLst/>
          </a:prstGeom>
          <a:noFill/>
        </p:spPr>
        <p:txBody>
          <a:bodyPr wrap="square" lIns="38405" tIns="19202" rIns="38405" bIns="19202" rtlCol="0">
            <a:spAutoFit/>
          </a:bodyPr>
          <a:lstStyle/>
          <a:p>
            <a:pPr defTabSz="914457">
              <a:defRPr/>
            </a:pPr>
            <a:r>
              <a:rPr lang="en-US" sz="20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Nhận</a:t>
            </a:r>
            <a:r>
              <a:rPr lang="en-US" sz="20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Xét</a:t>
            </a:r>
            <a:r>
              <a:rPr lang="en-US" sz="20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72657" y="4345954"/>
            <a:ext cx="8757018" cy="1962383"/>
          </a:xfrm>
          <a:prstGeom prst="rect">
            <a:avLst/>
          </a:prstGeom>
          <a:solidFill>
            <a:schemeClr val="accent2">
              <a:lumMod val="40000"/>
              <a:lumOff val="60000"/>
            </a:schemeClr>
          </a:solidFill>
        </p:spPr>
        <p:txBody>
          <a:bodyPr wrap="square" lIns="38405" tIns="19202" rIns="38405" bIns="19202" rtlCol="0">
            <a:spAutoFit/>
          </a:bodyPr>
          <a:lstStyle/>
          <a:p>
            <a:pPr defTabSz="914457">
              <a:defRPr/>
            </a:pPr>
            <a:r>
              <a:rPr lang="vi-VN"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lang="en-US" sz="25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5581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3" grpId="0"/>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7963</TotalTime>
  <Words>3142</Words>
  <Application>Microsoft Office PowerPoint</Application>
  <PresentationFormat>On-screen Show (4:3)</PresentationFormat>
  <Paragraphs>451</Paragraphs>
  <Slides>26</Slides>
  <Notes>25</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Cambria Math</vt:lpstr>
      <vt:lpstr>Symbol</vt:lpstr>
      <vt:lpstr>Tahoma</vt:lpstr>
      <vt:lpstr>Times New Roman</vt:lpstr>
      <vt:lpstr>Times New Roman Bold</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Hiền Nguyễn</cp:lastModifiedBy>
  <cp:revision>21</cp:revision>
  <dcterms:created xsi:type="dcterms:W3CDTF">2023-11-04T02:21:57Z</dcterms:created>
  <dcterms:modified xsi:type="dcterms:W3CDTF">2026-04-14T08:05:56Z</dcterms:modified>
</cp:coreProperties>
</file>