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77" r:id="rId3"/>
    <p:sldId id="257" r:id="rId4"/>
    <p:sldId id="256" r:id="rId5"/>
    <p:sldId id="260" r:id="rId6"/>
    <p:sldId id="283" r:id="rId7"/>
    <p:sldId id="268" r:id="rId8"/>
    <p:sldId id="315" r:id="rId9"/>
    <p:sldId id="316" r:id="rId10"/>
    <p:sldId id="317" r:id="rId11"/>
    <p:sldId id="261" r:id="rId12"/>
    <p:sldId id="400" r:id="rId13"/>
    <p:sldId id="318" r:id="rId14"/>
    <p:sldId id="319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81" r:id="rId24"/>
    <p:sldId id="296" r:id="rId25"/>
    <p:sldId id="297" r:id="rId26"/>
    <p:sldId id="295" r:id="rId27"/>
    <p:sldId id="265" r:id="rId28"/>
    <p:sldId id="383" r:id="rId29"/>
    <p:sldId id="384" r:id="rId30"/>
    <p:sldId id="388" r:id="rId31"/>
    <p:sldId id="299" r:id="rId32"/>
    <p:sldId id="273" r:id="rId33"/>
    <p:sldId id="399" r:id="rId34"/>
    <p:sldId id="389" r:id="rId35"/>
    <p:sldId id="314" r:id="rId36"/>
    <p:sldId id="305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F3E2"/>
    <a:srgbClr val="3D4984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BAE3-E043-45E0-BCC7-40C268A6284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5EAB-28C8-4092-88BA-CD1EF09A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4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FBAA-EEE5-4BA1-A79D-9680907B8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B24D-1F5A-48F1-9D6F-27AAB5CEB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0.png"/><Relationship Id="rId7" Type="http://schemas.openxmlformats.org/officeDocument/2006/relationships/image" Target="../media/image4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3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7.png"/><Relationship Id="rId7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9.png"/><Relationship Id="rId15" Type="http://schemas.openxmlformats.org/officeDocument/2006/relationships/image" Target="../media/image93.svg"/><Relationship Id="rId10" Type="http://schemas.openxmlformats.org/officeDocument/2006/relationships/image" Target="../media/image88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2.png"/><Relationship Id="rId7" Type="http://schemas.openxmlformats.org/officeDocument/2006/relationships/image" Target="../media/image93.png"/><Relationship Id="rId12" Type="http://schemas.openxmlformats.org/officeDocument/2006/relationships/image" Target="../media/image9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9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1.svg"/><Relationship Id="rId7" Type="http://schemas.openxmlformats.org/officeDocument/2006/relationships/image" Target="../media/image97.png"/><Relationship Id="rId12" Type="http://schemas.openxmlformats.org/officeDocument/2006/relationships/image" Target="../media/image90.png"/><Relationship Id="rId17" Type="http://schemas.microsoft.com/office/2007/relationships/hdphoto" Target="../media/hdphoto8.wdp"/><Relationship Id="rId2" Type="http://schemas.openxmlformats.org/officeDocument/2006/relationships/image" Target="../media/image1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15" Type="http://schemas.openxmlformats.org/officeDocument/2006/relationships/image" Target="../media/image93.svg"/><Relationship Id="rId10" Type="http://schemas.openxmlformats.org/officeDocument/2006/relationships/image" Target="../media/image100.png"/><Relationship Id="rId9" Type="http://schemas.openxmlformats.org/officeDocument/2006/relationships/image" Target="../media/image99.png"/><Relationship Id="rId1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91.svg"/><Relationship Id="rId7" Type="http://schemas.openxmlformats.org/officeDocument/2006/relationships/image" Target="../media/image103.png"/><Relationship Id="rId12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7.png"/><Relationship Id="rId15" Type="http://schemas.openxmlformats.org/officeDocument/2006/relationships/image" Target="../media/image93.svg"/><Relationship Id="rId10" Type="http://schemas.openxmlformats.org/officeDocument/2006/relationships/image" Target="../media/image106.png"/><Relationship Id="rId9" Type="http://schemas.openxmlformats.org/officeDocument/2006/relationships/image" Target="../media/image105.png"/><Relationship Id="rId1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10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3.svg"/><Relationship Id="rId10" Type="http://schemas.openxmlformats.org/officeDocument/2006/relationships/image" Target="../media/image92.png"/><Relationship Id="rId9" Type="http://schemas.openxmlformats.org/officeDocument/2006/relationships/image" Target="../media/image9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Relationship Id="rId9" Type="http://schemas.openxmlformats.org/officeDocument/2006/relationships/image" Target="../media/image12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image" Target="../media/image15.sv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51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3.png"/><Relationship Id="rId7" Type="http://schemas.openxmlformats.org/officeDocument/2006/relationships/image" Target="../media/image2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-272006" y="1647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81000" y="454639"/>
            <a:ext cx="17459168" cy="9377722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23278" y="668540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94842" y="3281678"/>
            <a:ext cx="17065416" cy="3494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CHÀO ĐÓN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CÁC EM</a:t>
            </a:r>
            <a:r>
              <a:rPr lang="vi-VN" sz="8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ĐẾN VỚI TIẾT HỌC HÔM NAY!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6099960" y="7776246"/>
            <a:ext cx="2077895" cy="2192125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863" y="102177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000" b="1">
                  <a:cs typeface="Arial" panose="020B0604020202020204" pitchFamily="34" charset="0"/>
                </a:rPr>
                <a:t>Kết luận</a:t>
              </a:r>
              <a:endParaRPr lang="en-US" sz="5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i="1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000" b="1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tập xác định là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đồ thị đi qua các điểm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(0;1), 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phía trên trục hoành.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  <a:blipFill>
                <a:blip r:embed="rId14"/>
                <a:stretch>
                  <a:fillRect l="-1460" r="-1419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4" y="1763330"/>
            <a:ext cx="15621311" cy="6723673"/>
          </a:xfrm>
          <a:prstGeom prst="rect">
            <a:avLst/>
          </a:prstGeom>
        </p:spPr>
      </p:pic>
      <p:grpSp>
        <p:nvGrpSpPr>
          <p:cNvPr id="3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3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96309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bảng giá trị của hàm số tại một số điểm như sau: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190500"/>
            <a:ext cx="2514600" cy="12055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-145845"/>
            <a:ext cx="12065535" cy="2165145"/>
            <a:chOff x="1544320" y="585329"/>
            <a:chExt cx="12065535" cy="2165145"/>
          </a:xfrm>
        </p:grpSpPr>
        <p:sp>
          <p:nvSpPr>
            <p:cNvPr id="4" name="Horizontal Scroll 3"/>
            <p:cNvSpPr/>
            <p:nvPr/>
          </p:nvSpPr>
          <p:spPr>
            <a:xfrm>
              <a:off x="1544320" y="1178887"/>
              <a:ext cx="2733040" cy="1337683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65855" y="585329"/>
              <a:ext cx="9144000" cy="2165145"/>
              <a:chOff x="2971800" y="1834174"/>
              <a:chExt cx="9144000" cy="216514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71800" y="2580132"/>
                <a:ext cx="9144000" cy="8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hàm số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oMath>
                      </m:oMathPara>
                    </a14:m>
                    <a:endParaRPr lang="en-US" sz="37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547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8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4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kern="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501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762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25" r="-100220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25" r="-441" b="-5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153333" r="-100220" b="-7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153333" r="-441" b="-7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253333" r="-100220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253333" r="-441" b="-6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350000" r="-100220" b="-5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350000" r="-441" b="-5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54286" r="-10022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54286" r="-441" b="-4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09859" r="-100220" b="-2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09859" r="-441" b="-2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509859" r="-100220" b="-1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509859" r="-441" b="-1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70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05594" r="-10022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05594" r="-441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676480" y="2188349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700" b="1" i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sz="3700" b="1" i="1" u="sng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sz="3700" b="1" i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  <a:blipFill>
                <a:blip r:embed="rId6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45" y="3113113"/>
            <a:ext cx="7696200" cy="69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5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0"/>
          <p:cNvSpPr/>
          <p:nvPr/>
        </p:nvSpPr>
        <p:spPr>
          <a:xfrm>
            <a:off x="8093771" y="345725"/>
            <a:ext cx="8991600" cy="9601266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" y="9301967"/>
            <a:ext cx="2002431" cy="873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48" y="8232626"/>
            <a:ext cx="860793" cy="1943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85" y="2052447"/>
            <a:ext cx="5943601" cy="3167253"/>
            <a:chOff x="657861" y="1760728"/>
            <a:chExt cx="5943601" cy="3167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4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57861" y="1760728"/>
              <a:ext cx="5943601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Vẽ đồ thị của hàm số 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0051" y="834713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424" y="1810190"/>
            <a:ext cx="7543800" cy="776391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24279" y="905822"/>
            <a:ext cx="2202182" cy="1465837"/>
            <a:chOff x="11559260" y="1415572"/>
            <a:chExt cx="2202182" cy="14658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1860251" y="173043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084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6464" y="34290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2836" y="908439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HÀM SỐ LÔ</a:t>
              </a:r>
              <a:r>
                <a:rPr kumimoji="0" lang="en-US" sz="4700" b="1" i="0" u="none" strike="noStrike" kern="1200" cap="none" spc="0" normalizeH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GARIT</a:t>
              </a:r>
              <a:endParaRPr kumimoji="0" lang="en-US" sz="4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114862"/>
            <a:ext cx="6311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biết hàm số 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lôgarit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527" y="19431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1; 2; 4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có bao nhiêu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 baseline="-25000">
                    <a:solidFill>
                      <a:srgbClr val="000000"/>
                    </a:solidFill>
                  </a:rPr>
                  <a:t> ­</a:t>
                </a:r>
                <a:r>
                  <a:rPr lang="vi-VN" sz="4000">
                    <a:solidFill>
                      <a:srgbClr val="000000"/>
                    </a:solidFill>
                  </a:rPr>
                  <a:t>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có nghĩa?</a:t>
                </a:r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blipFill>
                <a:blip r:embed="rId3"/>
                <a:stretch>
                  <a:fillRect l="-1288" r="-12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5981700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⁡1=0</m:t>
                    </m:r>
                  </m:oMath>
                </a14:m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⁡2=1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⁡4=2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  <a:blipFill>
                <a:blip r:embed="rId5"/>
                <a:stretch>
                  <a:fillRect l="-1881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14" y="8496300"/>
            <a:ext cx="1370178" cy="1511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45309">
            <a:off x="16445779" y="7808622"/>
            <a:ext cx="1676401" cy="1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023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số thực dương khác 1.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được gọi là hàm số lôgarit cơ số </a:t>
                </a:r>
                <a14:m>
                  <m:oMath xmlns:m="http://schemas.openxmlformats.org/officeDocument/2006/math">
                    <m:r>
                      <a:rPr lang="nl-NL" sz="45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  <a:blipFill>
                <a:blip r:embed="rId9"/>
                <a:stretch>
                  <a:fillRect l="-2889" r="-2889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91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" y="725134"/>
            <a:ext cx="16992600" cy="2077492"/>
            <a:chOff x="1066800" y="495300"/>
            <a:chExt cx="16992600" cy="2077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5011400" cy="2077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Trong các hàm số sau, những hàm số nào là hàm số </a:t>
              </a:r>
              <a:r>
                <a:rPr lang="nl-NL" sz="4400" kern="10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lôgarit</a:t>
              </a: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 Khi đó hãy chỉ ra cơ số.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  <a:blipFill>
                <a:blip r:embed="rId5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  <a:blipFill>
                <a:blip r:embed="rId6"/>
                <a:stretch>
                  <a:fillRect l="-3220" b="-2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  <a:blipFill>
                <a:blip r:embed="rId7"/>
                <a:stretch>
                  <a:fillRect l="-2789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72200" y="5775945"/>
            <a:ext cx="9290384" cy="11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7325406"/>
            <a:ext cx="5490606" cy="11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8147">
            <a:off x="15945853" y="7796699"/>
            <a:ext cx="1925348" cy="30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2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467226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Hoàn thành bảng giá trị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hàm số lôgarit </a:t>
                </a:r>
                <a14:m>
                  <m:oMath xmlns:m="http://schemas.openxmlformats.org/officeDocument/2006/math"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  <a:blipFill>
                <a:blip r:embed="rId3"/>
                <a:stretch>
                  <a:fillRect l="-3165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568" r="-552868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568" r="-601582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568" r="-49968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568" r="-401266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568" r="-10031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568" r="-633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100568" r="-55286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100568" r="-601582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100568" r="-4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100568" r="-4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6183" t="-100568" r="-3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7848" t="-100568" r="-2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100568" r="-1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100568" r="-633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 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𝑦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 và nối lại ta được đồ thị của hàm số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.</a:t>
                </a: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64694" y="500792"/>
            <a:ext cx="1632706" cy="1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7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27690" y="40465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chất biến thiên: 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liên tục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  <a:blipFill>
                <a:blip r:embed="rId4"/>
                <a:stretch>
                  <a:fillRect l="-2799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29126" y="2442473"/>
            <a:ext cx="9323321" cy="7479030"/>
            <a:chOff x="914400" y="2446094"/>
            <a:chExt cx="9323321" cy="7479030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2658652"/>
              <a:ext cx="8977947" cy="7266472"/>
              <a:chOff x="914400" y="2677628"/>
              <a:chExt cx="8977947" cy="72664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14400" y="2677628"/>
                <a:ext cx="7841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007" y="2800276"/>
                <a:ext cx="8830340" cy="7143824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4283333"/>
              <a:ext cx="365128" cy="4035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72593" y="6151430"/>
              <a:ext cx="365128" cy="4035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4800" y="2446094"/>
              <a:ext cx="365128" cy="403564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0562" y="8653446"/>
            <a:ext cx="1379230" cy="12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73768" y="1211562"/>
            <a:ext cx="16992600" cy="83515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6181685">
            <a:off x="16128681" y="8395332"/>
            <a:ext cx="1804216" cy="1745184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754" y="101245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kern="1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lôgarit </a:t>
                </a:r>
                <a14:m>
                  <m:oMath xmlns:m="http://schemas.openxmlformats.org/officeDocument/2006/math"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000" b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tập xác định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đồ thị đi qua các điểm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(1;0), 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;1)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bên phải trục tung.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  <a:blipFill>
                <a:blip r:embed="rId14"/>
                <a:stretch>
                  <a:fillRect l="-1468" r="-1427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984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609600" y="466838"/>
            <a:ext cx="17035072" cy="145466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600" y="190500"/>
            <a:ext cx="16230600" cy="158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dirty="0">
                <a:solidFill>
                  <a:srgbClr val="FFFFFF"/>
                </a:solidFill>
              </a:rPr>
              <a:t>KHỞI ĐỘNG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24100"/>
            <a:ext cx="16616756" cy="7593863"/>
            <a:chOff x="7621831" y="2286679"/>
            <a:chExt cx="16616756" cy="7385292"/>
          </a:xfrm>
        </p:grpSpPr>
        <p:sp>
          <p:nvSpPr>
            <p:cNvPr id="6" name="Freeform 6"/>
            <p:cNvSpPr/>
            <p:nvPr/>
          </p:nvSpPr>
          <p:spPr>
            <a:xfrm rot="16200000">
              <a:off x="12237563" y="-2329053"/>
              <a:ext cx="7385292" cy="16616756"/>
            </a:xfrm>
            <a:custGeom>
              <a:avLst/>
              <a:gdLst/>
              <a:ahLst/>
              <a:cxnLst/>
              <a:rect l="l" t="t" r="r" b="b"/>
              <a:pathLst>
                <a:path w="5565686" h="7974166">
                  <a:moveTo>
                    <a:pt x="0" y="0"/>
                  </a:moveTo>
                  <a:lnTo>
                    <a:pt x="5565686" y="0"/>
                  </a:lnTo>
                  <a:lnTo>
                    <a:pt x="5565686" y="7974167"/>
                  </a:lnTo>
                  <a:lnTo>
                    <a:pt x="0" y="797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19" r="-519"/>
              </a:stretch>
            </a:blipFill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Sự tăng trưởng dân số được ước tính theo công thức tăng trưởng mũ sau: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𝑟𝑡</m:t>
                            </m:r>
                          </m:sup>
                        </m:sSup>
                      </m:oMath>
                    </m:oMathPara>
                  </a14:m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trong đó </a:t>
                  </a:r>
                  <a14:m>
                    <m:oMath xmlns:m="http://schemas.openxmlformats.org/officeDocument/2006/math">
                      <m:r>
                        <a:rPr lang="nl-NL" sz="3800" i="1" kern="10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của năm lấy làm mốc,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sau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năm,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tỉ lệ tăng dân số hằng năm. Biết rằng vào năm 2020, dân số Việt Nam khoảng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97,34 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triệu người và tỉ lệ tăng dân số là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0,91%.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Nếu tỉ lệ tăng dân số này giữ nguyên, hãy ước tính dân số Việt Nam vào năm 2050.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  <a:blipFill>
                  <a:blip r:embed="rId11"/>
                  <a:stretch>
                    <a:fillRect l="-1467" r="-1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9" y="2220596"/>
            <a:ext cx="15412315" cy="61649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2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39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475798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 bảng giá trị của hàm số tại một số điểm như sau: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6937" y="315560"/>
            <a:ext cx="10543014" cy="1161741"/>
            <a:chOff x="1672656" y="1291182"/>
            <a:chExt cx="10543014" cy="1161741"/>
          </a:xfrm>
        </p:grpSpPr>
        <p:sp>
          <p:nvSpPr>
            <p:cNvPr id="4" name="Horizontal Scroll 3"/>
            <p:cNvSpPr/>
            <p:nvPr/>
          </p:nvSpPr>
          <p:spPr>
            <a:xfrm>
              <a:off x="1672656" y="1291182"/>
              <a:ext cx="2733040" cy="1066800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kumimoji="0" lang="en-US" sz="3700" b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Vẽ đồ thị hàm số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3700" b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blipFill>
                  <a:blip r:embed="rId3"/>
                  <a:stretch>
                    <a:fillRect l="-2544" t="-74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4973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sz="32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8633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45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3478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95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763" r="-100441" b="-746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763" r="-441" b="-746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88000" r="-100441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88000" r="-441" b="-5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186755" r="-100441" b="-4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186755" r="-441" b="-4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916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286755" r="-100441" b="-3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286755" r="-441" b="-3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14737" r="-100441" b="-45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14737" r="-441" b="-45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0469" r="-100441" b="-2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0469" r="-441" b="-236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8000" r="-10044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8000" r="-441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33775" r="-10044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33775" r="-441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316832" y="1598866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  <a:blipFill>
                <a:blip r:embed="rId5"/>
                <a:stretch>
                  <a:fillRect l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7827">
            <a:off x="16573141" y="-82509"/>
            <a:ext cx="1940920" cy="1958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99984"/>
            <a:ext cx="9492115" cy="71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9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7751">
            <a:off x="6333469" y="8377375"/>
            <a:ext cx="1687606" cy="166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126" y="8330714"/>
            <a:ext cx="1663874" cy="19302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6922" y="647700"/>
            <a:ext cx="7237878" cy="8138146"/>
            <a:chOff x="535083" y="190500"/>
            <a:chExt cx="7237878" cy="8138146"/>
          </a:xfrm>
        </p:grpSpPr>
        <p:sp>
          <p:nvSpPr>
            <p:cNvPr id="12" name="Freeform 20"/>
            <p:cNvSpPr/>
            <p:nvPr/>
          </p:nvSpPr>
          <p:spPr>
            <a:xfrm>
              <a:off x="535083" y="190500"/>
              <a:ext cx="7237878" cy="8138146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8200" y="2933700"/>
              <a:ext cx="6477000" cy="493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cs typeface="Arial" panose="020B0604020202020204" pitchFamily="34" charset="0"/>
                </a:rPr>
                <a:t>Giải bài toán trong tình huống mở đầu (kết quả tính theo đơn vị triệu người và làm tròn đến chữ số thập phân thứ hai).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1700" y="1934255"/>
              <a:ext cx="3810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43409" y="831197"/>
            <a:ext cx="2202182" cy="1465837"/>
            <a:chOff x="11559260" y="1415572"/>
            <a:chExt cx="2202182" cy="14658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860251" y="1691291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2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năm 2020 đến năm 2050 là      30 năm.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 tính dân số Việt Nam vào năm 2050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97,34.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0,91%.30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=127,9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(triệu người)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  <a:blipFill>
                <a:blip r:embed="rId8"/>
                <a:stretch>
                  <a:fillRect l="-2714" r="-3897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6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nl-NL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nl-NL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mệnh đề đúng trong các mệnh đề sau: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  <a:blipFill>
                <a:blip r:embed="rId7"/>
                <a:stretch>
                  <a:fillRect l="-1419" r="-1100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hàm số  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hàm số    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:endParaRPr lang="en-US"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blipFill>
                <a:blip r:embed="rId11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97509" y="5394854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40432" y="8080081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40432" y="559487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66477" y="8066044"/>
            <a:ext cx="1263186" cy="11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729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033" y="2323864"/>
            <a:ext cx="1638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vi-VN" sz="44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vi-VN" sz="4400" b="1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vi-VN" sz="4400"/>
              <a:t>Trong các hàm số sau, hàm số nào đồng biến trên tập </a:t>
            </a:r>
            <a:r>
              <a:rPr lang="en-US" sz="4400"/>
              <a:t>     </a:t>
            </a:r>
            <a:r>
              <a:rPr lang="vi-VN" sz="4400"/>
              <a:t>xác định của nó?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2016</m:t>
                                    </m:r>
                                  </m:e>
                                </m:rad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=(0,1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num>
                              <m:den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=(2016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674234" y="5139225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12221" y="5141682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78579" y="756727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012221" y="7653603"/>
            <a:ext cx="1263186" cy="11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đồ thị của các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dương và khác 1). </a:t>
                </a:r>
                <a:r>
                  <a:rPr lang="en-US" sz="44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đáp án đúng: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  <a:blipFill>
                <a:blip r:embed="rId7"/>
                <a:stretch>
                  <a:fillRect l="-145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80614" y="8183629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82267" y="5677857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63820" y="559830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95059" y="8263175"/>
            <a:ext cx="1263186" cy="1125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396" y="3851127"/>
            <a:ext cx="5713512" cy="62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4. 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Tập xác định D của hàm số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  <a:blipFill>
                <a:blip r:embed="rId7"/>
                <a:stretch>
                  <a:fillRect l="-1719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laque 25"/>
              <p:cNvSpPr/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laque 27"/>
              <p:cNvSpPr/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(−∞;−1]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∪(</m:t>
                    </m:r>
                    <m:d>
                      <m:dPr>
                        <m:beg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laque 28"/>
              <p:cNvSpPr/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13944" y="5006790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80083" y="756727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18289" y="7517389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80083" y="5036248"/>
            <a:ext cx="1263186" cy="1125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39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5. </a:t>
                </a:r>
                <a:r>
                  <a:rPr lang="nl-NL" sz="39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nghiên cứu cho thấy một nhóm học sinh được xem cùng một danh sách các loài động vật và được kiểm tra lại xem họ nhớ bao nhiêu % mỗi tháng. Sau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tháng, khả năng nhớ trung bình của nhóm học sinh tính theo công thức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)=75−20</m:t>
                    </m:r>
                    <m:func>
                      <m:funcPr>
                        <m:ctrlPr>
                          <a:rPr lang="en-US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+1),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đơn vị %). Sau 25 tháng thì học sinh nhớ được khoảng bao nhiêu %?</a:t>
                </a:r>
                <a:endParaRPr lang="en-US" sz="39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  <a:blipFill>
                <a:blip r:embed="rId7"/>
                <a:stretch>
                  <a:fillRect l="-1236" r="-123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laque 25"/>
          <p:cNvSpPr/>
          <p:nvPr/>
        </p:nvSpPr>
        <p:spPr>
          <a:xfrm>
            <a:off x="14327643" y="7581120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9%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5284129" y="7581119"/>
            <a:ext cx="291954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79935" y="7581119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11%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770798" y="7581119"/>
            <a:ext cx="2998091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38869" y="7697837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47414" y="766986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34348" y="7730532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49321" y="7675880"/>
            <a:ext cx="1263186" cy="11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69171" y="298784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6.15 (SGK-tr.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thị của các hàm số sau: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1" y="635878"/>
            <a:ext cx="2050369" cy="1480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04" y="2705100"/>
            <a:ext cx="7461251" cy="723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06" y="2705100"/>
            <a:ext cx="6064251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6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429">
            <a:off x="16550561" y="522540"/>
            <a:ext cx="1592421" cy="1617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9943" y="419100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</a:t>
            </a:r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thị của các hàm số sau: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90686"/>
            <a:ext cx="8455858" cy="5862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491" y="3090687"/>
            <a:ext cx="7507109" cy="5862813"/>
          </a:xfrm>
          <a:prstGeom prst="rect">
            <a:avLst/>
          </a:prstGeom>
        </p:spPr>
      </p:pic>
      <p:grpSp>
        <p:nvGrpSpPr>
          <p:cNvPr id="19" name="Group 3"/>
          <p:cNvGrpSpPr/>
          <p:nvPr/>
        </p:nvGrpSpPr>
        <p:grpSpPr>
          <a:xfrm>
            <a:off x="-1143000" y="9592011"/>
            <a:ext cx="21242535" cy="1718239"/>
            <a:chOff x="0" y="0"/>
            <a:chExt cx="4478132" cy="47420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37641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14400" y="809356"/>
            <a:ext cx="16344898" cy="866828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9831" y="5231521"/>
            <a:ext cx="14556248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C00000"/>
                </a:solidFill>
                <a:cs typeface="Arial" panose="020B0604020202020204" pitchFamily="34" charset="0"/>
              </a:rPr>
              <a:t>BÀI 20. HÀM SỐ MŨ VÀ HÀM SỐ LÔGARIT </a:t>
            </a:r>
            <a:endParaRPr lang="en-US" sz="7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1802521"/>
            <a:ext cx="13635616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chemeClr val="tx2"/>
                </a:solidFill>
                <a:cs typeface="Arial" panose="020B0604020202020204" pitchFamily="34" charset="0"/>
              </a:rPr>
              <a:t>CHƯƠNG VI: HÀM SỐ MŨ VÀ HÀM SỐ LÔGARIT</a:t>
            </a:r>
            <a:endParaRPr lang="en-US" sz="75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0" y="6762035"/>
            <a:ext cx="2701295" cy="288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573988"/>
            <a:ext cx="14815057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6.1</a:t>
            </a:r>
            <a:r>
              <a:rPr lang="en-US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(SGK-tr.</a:t>
            </a:r>
            <a:r>
              <a:rPr lang="en-US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tập xác định của các hàm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+3|&gt;0⇔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3}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Điểu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Vậy 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2;2)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  <a:blipFill>
                <a:blip r:embed="rId4"/>
                <a:stretch>
                  <a:fillRect l="-184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43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⁡|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+3|;</m:t>
                    </m:r>
                  </m:oMath>
                </a14:m>
                <a:r>
                  <a:rPr lang="es-ES" sz="43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⁡(4 –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s-E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s-ES" sz="43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66091" y="3089863"/>
            <a:ext cx="1940473" cy="1291637"/>
            <a:chOff x="11710478" y="1513573"/>
            <a:chExt cx="1940473" cy="12916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478" y="1513573"/>
              <a:ext cx="1940473" cy="12916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860252" y="1750120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28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3"/>
          <p:cNvGrpSpPr/>
          <p:nvPr/>
        </p:nvGrpSpPr>
        <p:grpSpPr>
          <a:xfrm>
            <a:off x="609602" y="438080"/>
            <a:ext cx="17002907" cy="1565840"/>
            <a:chOff x="0" y="0"/>
            <a:chExt cx="4478132" cy="47420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74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6553" y="34290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prstClr val="white"/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9"/>
          <p:cNvSpPr/>
          <p:nvPr/>
        </p:nvSpPr>
        <p:spPr>
          <a:xfrm rot="-5400000">
            <a:off x="5363026" y="-1228274"/>
            <a:ext cx="7485749" cy="14858999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r="-519"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(SGK-tr.</a:t>
                </a:r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200">
                    <a:cs typeface="Arial" panose="020B0604020202020204" pitchFamily="34" charset="0"/>
                  </a:rPr>
                  <a:t>Giả sử một chất phóng xạ bị phân rã theo cách sao cho khối lượng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của chất còn lại (tính bằng kilôgam) sau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ngày được cho bởi hàm số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  <m:sSup>
                      <m:sSup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– 0,015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420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a) Tìm khối lượng của chất đó tại thời điểm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b) Sau 45 ngày khối lượng chất đó còn lại là </a:t>
                </a:r>
                <a:r>
                  <a:rPr lang="en-US" sz="4200">
                    <a:cs typeface="Arial" panose="020B0604020202020204" pitchFamily="34" charset="0"/>
                  </a:rPr>
                  <a:t>    </a:t>
                </a:r>
                <a:r>
                  <a:rPr lang="vi-VN" sz="4200">
                    <a:cs typeface="Arial" panose="020B0604020202020204" pitchFamily="34" charset="0"/>
                  </a:rPr>
                  <a:t>bao nhiêu?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  <a:blipFill>
                <a:blip r:embed="rId9"/>
                <a:stretch>
                  <a:fillRect l="-1983" r="-1932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4464990" y="-2738760"/>
            <a:ext cx="9220199" cy="15816858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r="-519"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ngày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0,015⋅45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≈6,62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  <a:blipFill>
                <a:blip r:embed="rId9"/>
                <a:stretch>
                  <a:fillRect l="-2092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42909" y="1391662"/>
            <a:ext cx="2202182" cy="1465838"/>
            <a:chOff x="11559260" y="1415572"/>
            <a:chExt cx="2202182" cy="1465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860252" y="1698345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1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 (SGK-tr.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cs typeface="Arial" panose="020B0604020202020204" pitchFamily="34" charset="0"/>
                  </a:rPr>
                  <a:t>Trong một nghiên cứu, một nhóm học sinh được cho xem cùng một danh sách các loài động vật và được kiểm tra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lại xem họ còn nhớ bao nhiêu phần trăm danh sách đó sau mỗi tháng.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Giả sử sau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 tháng, khả năng nhớ trung bình của nhóm học sinh đó được tính theo công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)=75 –20</m:t>
                    </m:r>
                    <m:r>
                      <m:rPr>
                        <m:sty m:val="p"/>
                      </m:rP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+1), 0≤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≤12 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(đơn vị: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).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Hãy tính khả năng nhớ trung bình của nhóm học sinh đó sau</a:t>
                </a:r>
                <a:r>
                  <a:rPr lang="en-US" sz="400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6 tháng.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  <a:blipFill>
                <a:blip r:embed="rId3"/>
                <a:stretch>
                  <a:fillRect l="-1235" r="-1270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Khả năng nhớ trung bình của nhóm học sinh đó sau 6 tháng là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⁡(6+1)=75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⁡7≈36%.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  <a:blipFill>
                <a:blip r:embed="rId4"/>
                <a:stretch>
                  <a:fillRect l="-1520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19200" y="6027152"/>
            <a:ext cx="2202182" cy="1465838"/>
            <a:chOff x="11559260" y="1415572"/>
            <a:chExt cx="2202182" cy="1465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60252" y="1730429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50887" y="5829466"/>
            <a:ext cx="2287608" cy="13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327246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HƯỚNG DẪN VỀ NHÀ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98869"/>
            <a:ext cx="5638800" cy="5404244"/>
            <a:chOff x="381000" y="3998869"/>
            <a:chExt cx="5638800" cy="5404244"/>
          </a:xfrm>
        </p:grpSpPr>
        <p:sp>
          <p:nvSpPr>
            <p:cNvPr id="8" name="Freeform 8"/>
            <p:cNvSpPr/>
            <p:nvPr/>
          </p:nvSpPr>
          <p:spPr>
            <a:xfrm>
              <a:off x="381000" y="3998869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" y="6150562"/>
              <a:ext cx="504157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/>
                <a:t>Ôn lại các kiến thức đã 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1700" y="514093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8303" y="2557237"/>
            <a:ext cx="5638800" cy="5404244"/>
            <a:chOff x="6238303" y="2557237"/>
            <a:chExt cx="5638800" cy="5404244"/>
          </a:xfrm>
        </p:grpSpPr>
        <p:sp>
          <p:nvSpPr>
            <p:cNvPr id="14" name="Freeform 14"/>
            <p:cNvSpPr/>
            <p:nvPr/>
          </p:nvSpPr>
          <p:spPr>
            <a:xfrm>
              <a:off x="6238303" y="2557237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58122" y="4879307"/>
              <a:ext cx="5305864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cs typeface="Arial" panose="020B0604020202020204" pitchFamily="34" charset="0"/>
                </a:rPr>
                <a:t>Hoàn thành các </a:t>
              </a:r>
              <a:endParaRPr lang="en-US" sz="4000"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>
                  <a:cs typeface="Arial" panose="020B0604020202020204" pitchFamily="34" charset="0"/>
                </a:rPr>
                <a:t>bài tập trong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0080" y="3665784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158948" y="3998869"/>
            <a:ext cx="5847206" cy="5404244"/>
            <a:chOff x="12268200" y="4001409"/>
            <a:chExt cx="5847206" cy="5404244"/>
          </a:xfrm>
        </p:grpSpPr>
        <p:sp>
          <p:nvSpPr>
            <p:cNvPr id="11" name="Freeform 11"/>
            <p:cNvSpPr/>
            <p:nvPr/>
          </p:nvSpPr>
          <p:spPr>
            <a:xfrm>
              <a:off x="12268200" y="4001409"/>
              <a:ext cx="5847206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37271" y="5556942"/>
              <a:ext cx="55090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Chuẩn bị trước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>
                  <a:cs typeface="Arial" panose="020B0604020202020204" pitchFamily="34" charset="0"/>
                </a:rPr>
                <a:t>Bài 21. Phương trình, bất phương trình mũ và lôgarit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3103" y="472394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737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3024187" y="3036023"/>
            <a:ext cx="1230684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solidFill>
                  <a:srgbClr val="C0504D">
                    <a:lumMod val="75000"/>
                  </a:srgbClr>
                </a:solidFill>
              </a:rPr>
              <a:t>THEO DÕI CỦA CÁC EM!</a:t>
            </a:r>
            <a:endParaRPr lang="en-US" sz="8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/>
          <p:nvPr/>
        </p:nvGrpSpPr>
        <p:grpSpPr>
          <a:xfrm>
            <a:off x="609600" y="900740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571500"/>
            <a:ext cx="16230600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>
                <a:solidFill>
                  <a:srgbClr val="FFFFFF"/>
                </a:solidFill>
              </a:rPr>
              <a:t>NỘI DUNG BÀI HỌC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0995" y="3832477"/>
            <a:ext cx="7196528" cy="1447800"/>
            <a:chOff x="1718872" y="3008596"/>
            <a:chExt cx="7196528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76272" y="3008596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số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mũ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8559" y="3832477"/>
            <a:ext cx="7196528" cy="1447800"/>
            <a:chOff x="1718872" y="5143963"/>
            <a:chExt cx="7196528" cy="1447800"/>
          </a:xfrm>
        </p:grpSpPr>
        <p:sp>
          <p:nvSpPr>
            <p:cNvPr id="32" name="Rounded Rectangle 31"/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6272" y="5143963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</a:t>
              </a:r>
              <a:r>
                <a:rPr lang="en-US" sz="43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lôgarit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6568899" y="7610399"/>
            <a:ext cx="1875396" cy="25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2" y="7237772"/>
            <a:ext cx="1357943" cy="30653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8"/>
              </a:lnSpc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6464" y="46791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2836" y="913054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HÀM SỐ MŨ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343462"/>
            <a:ext cx="5370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hàm số mũ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527" y="21717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1; 0; 1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có bao nhiêu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có nghĩa?</a:t>
                </a:r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blipFill>
                <a:blip r:embed="rId3"/>
                <a:stretch>
                  <a:fillRect l="-1181" r="-1181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6204724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có nghĩa với mọi giá trị của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  <a:blipFill>
                <a:blip r:embed="rId5"/>
                <a:stretch>
                  <a:fillRect l="-172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03" y="8390064"/>
            <a:ext cx="1021825" cy="1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26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số thực dương khác 1.</a:t>
                </a:r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</a:t>
                </a:r>
                <a:r>
                  <a:rPr lang="nl-NL" sz="4800" b="1" i="1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mũ</a:t>
                </a:r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cơ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  <a:blipFill>
                <a:blip r:embed="rId9"/>
                <a:stretch>
                  <a:fillRect l="-3162" r="-3093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8628" y="723900"/>
            <a:ext cx="16616372" cy="2066413"/>
            <a:chOff x="1066800" y="495300"/>
            <a:chExt cx="16616372" cy="2066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46351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solidFill>
                    <a:srgbClr val="000000"/>
                  </a:solidFill>
                </a:rPr>
                <a:t>Trong các hàm số sau, những hàm số nào là hàm số mũ? Khi đó hãy chỉ ra cơ số.</a:t>
              </a:r>
              <a:endParaRPr lang="en-US" sz="4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  <a:blipFill>
                <a:blip r:embed="rId5"/>
                <a:stretch>
                  <a:fillRect l="-1440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  <a:blipFill>
                <a:blip r:embed="rId6"/>
                <a:stretch>
                  <a:fillRect l="-3288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  <a:blipFill>
                <a:blip r:embed="rId8"/>
                <a:stretch>
                  <a:fillRect l="-275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  <a:blipFill>
                <a:blip r:embed="rId9"/>
                <a:stretch>
                  <a:fillRect l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ad>
                        <m:rad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31204" y="7773651"/>
            <a:ext cx="48061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en-US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mũ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52" y="8267700"/>
            <a:ext cx="86416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435142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Hoàn thành bảng giá trị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Cho hàm số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mũ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  <a:blipFill>
                <a:blip r:embed="rId3"/>
                <a:stretch>
                  <a:fillRect l="-3906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565" r="-69968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565" r="-60189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565" r="-5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565" r="-4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565" r="-301266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565" r="-20031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565" r="-10094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565" r="-631" b="-100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101136" r="-6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101136" r="-60189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1136" r="-5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1136" r="-4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101136" r="-3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101136" r="-2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101136" r="-1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101136" r="-631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0,125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0,5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với   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∈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ℝ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và nối lại ta được đồ thị của hàm số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.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altLang="en-US" sz="4000"/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=2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en-US" altLang="en-US" sz="4000"/>
                  <a:t>.</a:t>
                </a:r>
              </a:p>
            </p:txBody>
          </p:sp>
        </mc:Choice>
        <mc:Fallback xmlns=""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9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39747" y="49530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2768220"/>
            <a:ext cx="8151720" cy="7023480"/>
            <a:chOff x="1730411" y="2324100"/>
            <a:chExt cx="8151720" cy="70234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7915" y="2324100"/>
              <a:ext cx="7934216" cy="70234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30411" y="2356156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</a:rPr>
                <a:t>b) 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Tính chất biến thiên: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  <a:blipFill>
                <a:blip r:embed="rId6"/>
                <a:stretch>
                  <a:fillRect l="-3237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Custom</PresentationFormat>
  <Paragraphs>261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2023-12-08T06:05:09Z</dcterms:created>
  <dcterms:modified xsi:type="dcterms:W3CDTF">2026-01-28T00:17:17Z</dcterms:modified>
  <dc:identifier/>
</cp:coreProperties>
</file>